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Sheet1!$B$2:$B$17</c:f>
              <c:numCache>
                <c:formatCode>General</c:formatCode>
                <c:ptCount val="16"/>
                <c:pt idx="0">
                  <c:v>12</c:v>
                </c:pt>
                <c:pt idx="1">
                  <c:v>65</c:v>
                </c:pt>
                <c:pt idx="2">
                  <c:v>112</c:v>
                </c:pt>
                <c:pt idx="3">
                  <c:v>805</c:v>
                </c:pt>
                <c:pt idx="4">
                  <c:v>1678</c:v>
                </c:pt>
                <c:pt idx="5">
                  <c:v>13069</c:v>
                </c:pt>
                <c:pt idx="6">
                  <c:v>116</c:v>
                </c:pt>
                <c:pt idx="7">
                  <c:v>79</c:v>
                </c:pt>
                <c:pt idx="8">
                  <c:v>60</c:v>
                </c:pt>
                <c:pt idx="9">
                  <c:v>12</c:v>
                </c:pt>
                <c:pt idx="10">
                  <c:v>289</c:v>
                </c:pt>
                <c:pt idx="11">
                  <c:v>0</c:v>
                </c:pt>
                <c:pt idx="12">
                  <c:v>737</c:v>
                </c:pt>
                <c:pt idx="13">
                  <c:v>663</c:v>
                </c:pt>
                <c:pt idx="14">
                  <c:v>0</c:v>
                </c:pt>
                <c:pt idx="15">
                  <c:v>136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DB-4DF6-8FC7-976AAB4474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GIPHY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Sheet1!$C$2:$C$17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DB-4DF6-8FC7-976AAB4474F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Sprout Social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Sheet1!$D$2:$D$17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2713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DB-4DF6-8FC7-976AAB4474F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Daimler AG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Sheet1!$E$2:$E$17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DDB-4DF6-8FC7-976AAB4474F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Facebook Live Stream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Sheet1!$F$2:$F$17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DDB-4DF6-8FC7-976AAB4474F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Sprinklr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Sheet1!$G$2:$G$17</c:f>
              <c:numCache>
                <c:formatCode>General</c:formatCode>
                <c:ptCount val="16"/>
                <c:pt idx="0">
                  <c:v>342</c:v>
                </c:pt>
                <c:pt idx="1">
                  <c:v>11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27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DDB-4DF6-8FC7-976AAB4474F4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WNYC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Sheet1!$H$2:$H$17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DDB-4DF6-8FC7-976AAB4474F4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Sheet1!$A$2:$A$17</c:f>
              <c:strCache>
                <c:ptCount val="16"/>
                <c:pt idx="0">
                  <c:v>BMW</c:v>
                </c:pt>
                <c:pt idx="1">
                  <c:v>Audi USA</c:v>
                </c:pt>
                <c:pt idx="2">
                  <c:v>quintly</c:v>
                </c:pt>
                <c:pt idx="3">
                  <c:v>Mercedes-Benz</c:v>
                </c:pt>
                <c:pt idx="4">
                  <c:v>DASDING</c:v>
                </c:pt>
                <c:pt idx="5">
                  <c:v>SPOX.com</c:v>
                </c:pt>
                <c:pt idx="6">
                  <c:v>Buffalo Wild Wings</c:v>
                </c:pt>
                <c:pt idx="7">
                  <c:v>AXA Winterthur</c:v>
                </c:pt>
                <c:pt idx="8">
                  <c:v>Pepsi</c:v>
                </c:pt>
                <c:pt idx="9">
                  <c:v>Coca-Cola</c:v>
                </c:pt>
                <c:pt idx="10">
                  <c:v>Ford Foundation</c:v>
                </c:pt>
                <c:pt idx="11">
                  <c:v>United States of America and Food/Beverages (Top 10)</c:v>
                </c:pt>
                <c:pt idx="12">
                  <c:v>VICE Canada</c:v>
                </c:pt>
                <c:pt idx="13">
                  <c:v>Bayer 04 Leverkusen</c:v>
                </c:pt>
                <c:pt idx="14">
                  <c:v>Africa and Baby Goods/Kids Goods</c:v>
                </c:pt>
                <c:pt idx="15">
                  <c:v>Gastromatic</c:v>
                </c:pt>
              </c:strCache>
            </c:strRef>
          </c:cat>
          <c:val>
            <c:numRef>
              <c:f>Sheet1!$I$2:$I$17</c:f>
              <c:numCache>
                <c:formatCode>General</c:formatCode>
                <c:ptCount val="1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DDB-4DF6-8FC7-976AAB4474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4603048"/>
        <c:axId val="168861424"/>
      </c:barChart>
      <c:catAx>
        <c:axId val="23460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861424"/>
        <c:crosses val="autoZero"/>
        <c:auto val="1"/>
        <c:lblAlgn val="ctr"/>
        <c:lblOffset val="100"/>
        <c:noMultiLvlLbl val="0"/>
      </c:catAx>
      <c:valAx>
        <c:axId val="16886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60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616F5-CCBC-4D83-B4AB-2AFA3FCF924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TEST PPTX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D9F9FB-6BD8-499A-97C2-C15C78D75BA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181373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F4C46-DBBA-4606-B98A-2294E7551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0BCC45-4DF9-4A28-A255-7A4CF860C2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8288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4D9BE2-C9F1-422C-B386-5A065B8A1C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11/01/2016 - 07/01/2017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4EAD3-CC6F-48E0-BF0E-700E86908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88789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TEST PPTX</vt:lpstr>
      <vt:lpstr>Facebook 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PPTX</dc:title>
  <dc:creator>Administrator</dc:creator>
  <cp:lastModifiedBy>Administrator</cp:lastModifiedBy>
  <cp:revision>1</cp:revision>
  <dcterms:created xsi:type="dcterms:W3CDTF">2017-07-25T12:05:01Z</dcterms:created>
  <dcterms:modified xsi:type="dcterms:W3CDTF">2017-07-25T12:05:04Z</dcterms:modified>
</cp:coreProperties>
</file>