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v>
                </c:pt>
              </c:strCache>
            </c:strRef>
          </c:tx>
          <c:spPr>
            <a:ln w="28575" cap="rnd">
              <a:solidFill>
                <a:schemeClr val="accent1"/>
              </a:solidFill>
              <a:round/>
            </a:ln>
            <a:effectLst/>
          </c:spPr>
          <c:marker>
            <c:symbol val="none"/>
          </c:marker>
          <c:cat>
            <c:strRef>
              <c:f>Sheet1!$A$2:$A$9</c:f>
              <c:strCache>
                <c:ptCount val="8"/>
                <c:pt idx="0">
                  <c:v>20.06.2017</c:v>
                </c:pt>
                <c:pt idx="1">
                  <c:v>21.06.2017</c:v>
                </c:pt>
                <c:pt idx="2">
                  <c:v>22.06.2017</c:v>
                </c:pt>
                <c:pt idx="3">
                  <c:v>23.06.2017</c:v>
                </c:pt>
                <c:pt idx="4">
                  <c:v>24.06.2017</c:v>
                </c:pt>
                <c:pt idx="5">
                  <c:v>25.06.2017</c:v>
                </c:pt>
                <c:pt idx="6">
                  <c:v>26.06.2017</c:v>
                </c:pt>
                <c:pt idx="7">
                  <c:v>27.06.2017</c:v>
                </c:pt>
              </c:strCache>
            </c:strRef>
          </c:cat>
          <c:val>
            <c:numRef>
              <c:f>Sheet1!$B$2:$B$9</c:f>
              <c:numCache>
                <c:formatCode>General</c:formatCode>
                <c:ptCount val="8"/>
                <c:pt idx="0">
                  <c:v>1</c:v>
                </c:pt>
                <c:pt idx="1">
                  <c:v>2</c:v>
                </c:pt>
                <c:pt idx="2">
                  <c:v>0</c:v>
                </c:pt>
                <c:pt idx="3">
                  <c:v>2</c:v>
                </c:pt>
                <c:pt idx="4">
                  <c:v>0</c:v>
                </c:pt>
                <c:pt idx="5">
                  <c:v>0</c:v>
                </c:pt>
                <c:pt idx="6">
                  <c:v>3</c:v>
                </c:pt>
                <c:pt idx="7">
                  <c:v>2</c:v>
                </c:pt>
              </c:numCache>
            </c:numRef>
          </c:val>
          <c:smooth val="0"/>
          <c:extLst>
            <c:ext xmlns:c16="http://schemas.microsoft.com/office/drawing/2014/chart" uri="{C3380CC4-5D6E-409C-BE32-E72D297353CC}">
              <c16:uniqueId val="{00000000-465F-4E98-9A46-E843D2B33081}"/>
            </c:ext>
          </c:extLst>
        </c:ser>
        <c:ser>
          <c:idx val="1"/>
          <c:order val="1"/>
          <c:tx>
            <c:strRef>
              <c:f>Sheet1!$C$1</c:f>
              <c:strCache>
                <c:ptCount val="1"/>
                <c:pt idx="0">
                  <c:v>Audi USA</c:v>
                </c:pt>
              </c:strCache>
            </c:strRef>
          </c:tx>
          <c:spPr>
            <a:ln w="28575" cap="rnd">
              <a:solidFill>
                <a:schemeClr val="accent2"/>
              </a:solidFill>
              <a:round/>
            </a:ln>
            <a:effectLst/>
          </c:spPr>
          <c:marker>
            <c:symbol val="none"/>
          </c:marker>
          <c:cat>
            <c:strRef>
              <c:f>Sheet1!$A$2:$A$9</c:f>
              <c:strCache>
                <c:ptCount val="8"/>
                <c:pt idx="0">
                  <c:v>20.06.2017</c:v>
                </c:pt>
                <c:pt idx="1">
                  <c:v>21.06.2017</c:v>
                </c:pt>
                <c:pt idx="2">
                  <c:v>22.06.2017</c:v>
                </c:pt>
                <c:pt idx="3">
                  <c:v>23.06.2017</c:v>
                </c:pt>
                <c:pt idx="4">
                  <c:v>24.06.2017</c:v>
                </c:pt>
                <c:pt idx="5">
                  <c:v>25.06.2017</c:v>
                </c:pt>
                <c:pt idx="6">
                  <c:v>26.06.2017</c:v>
                </c:pt>
                <c:pt idx="7">
                  <c:v>27.06.2017</c:v>
                </c:pt>
              </c:strCache>
            </c:strRef>
          </c:cat>
          <c:val>
            <c:numRef>
              <c:f>Sheet1!$C$2:$C$9</c:f>
              <c:numCache>
                <c:formatCode>General</c:formatCode>
                <c:ptCount val="8"/>
                <c:pt idx="0">
                  <c:v>0</c:v>
                </c:pt>
                <c:pt idx="1">
                  <c:v>0</c:v>
                </c:pt>
                <c:pt idx="2">
                  <c:v>1</c:v>
                </c:pt>
                <c:pt idx="3">
                  <c:v>0</c:v>
                </c:pt>
                <c:pt idx="4">
                  <c:v>0</c:v>
                </c:pt>
                <c:pt idx="5">
                  <c:v>0</c:v>
                </c:pt>
                <c:pt idx="6">
                  <c:v>0</c:v>
                </c:pt>
                <c:pt idx="7">
                  <c:v>0</c:v>
                </c:pt>
              </c:numCache>
            </c:numRef>
          </c:val>
          <c:smooth val="0"/>
          <c:extLst>
            <c:ext xmlns:c16="http://schemas.microsoft.com/office/drawing/2014/chart" uri="{C3380CC4-5D6E-409C-BE32-E72D297353CC}">
              <c16:uniqueId val="{00000001-465F-4E98-9A46-E843D2B33081}"/>
            </c:ext>
          </c:extLst>
        </c:ser>
        <c:ser>
          <c:idx val="2"/>
          <c:order val="2"/>
          <c:tx>
            <c:strRef>
              <c:f>Sheet1!$D$1</c:f>
              <c:strCache>
                <c:ptCount val="1"/>
                <c:pt idx="0">
                  <c:v>quintly</c:v>
                </c:pt>
              </c:strCache>
            </c:strRef>
          </c:tx>
          <c:spPr>
            <a:ln w="28575" cap="rnd">
              <a:solidFill>
                <a:schemeClr val="accent3"/>
              </a:solidFill>
              <a:round/>
            </a:ln>
            <a:effectLst/>
          </c:spPr>
          <c:marker>
            <c:symbol val="none"/>
          </c:marker>
          <c:cat>
            <c:strRef>
              <c:f>Sheet1!$A$2:$A$9</c:f>
              <c:strCache>
                <c:ptCount val="8"/>
                <c:pt idx="0">
                  <c:v>20.06.2017</c:v>
                </c:pt>
                <c:pt idx="1">
                  <c:v>21.06.2017</c:v>
                </c:pt>
                <c:pt idx="2">
                  <c:v>22.06.2017</c:v>
                </c:pt>
                <c:pt idx="3">
                  <c:v>23.06.2017</c:v>
                </c:pt>
                <c:pt idx="4">
                  <c:v>24.06.2017</c:v>
                </c:pt>
                <c:pt idx="5">
                  <c:v>25.06.2017</c:v>
                </c:pt>
                <c:pt idx="6">
                  <c:v>26.06.2017</c:v>
                </c:pt>
                <c:pt idx="7">
                  <c:v>27.06.2017</c:v>
                </c:pt>
              </c:strCache>
            </c:strRef>
          </c:cat>
          <c:val>
            <c:numRef>
              <c:f>Sheet1!$D$2:$D$9</c:f>
              <c:numCache>
                <c:formatCode>General</c:formatCode>
                <c:ptCount val="8"/>
                <c:pt idx="0">
                  <c:v>1</c:v>
                </c:pt>
                <c:pt idx="1">
                  <c:v>1</c:v>
                </c:pt>
                <c:pt idx="2">
                  <c:v>1</c:v>
                </c:pt>
                <c:pt idx="3">
                  <c:v>1</c:v>
                </c:pt>
                <c:pt idx="4">
                  <c:v>0</c:v>
                </c:pt>
                <c:pt idx="5">
                  <c:v>0</c:v>
                </c:pt>
                <c:pt idx="6">
                  <c:v>1</c:v>
                </c:pt>
                <c:pt idx="7">
                  <c:v>2</c:v>
                </c:pt>
              </c:numCache>
            </c:numRef>
          </c:val>
          <c:smooth val="0"/>
          <c:extLst>
            <c:ext xmlns:c16="http://schemas.microsoft.com/office/drawing/2014/chart" uri="{C3380CC4-5D6E-409C-BE32-E72D297353CC}">
              <c16:uniqueId val="{00000002-465F-4E98-9A46-E843D2B33081}"/>
            </c:ext>
          </c:extLst>
        </c:ser>
        <c:ser>
          <c:idx val="3"/>
          <c:order val="3"/>
          <c:tx>
            <c:strRef>
              <c:f>Sheet1!$E$1</c:f>
              <c:strCache>
                <c:ptCount val="1"/>
                <c:pt idx="0">
                  <c:v>Mercedes-Benz</c:v>
                </c:pt>
              </c:strCache>
            </c:strRef>
          </c:tx>
          <c:spPr>
            <a:ln w="28575" cap="rnd">
              <a:solidFill>
                <a:schemeClr val="accent4"/>
              </a:solidFill>
              <a:round/>
            </a:ln>
            <a:effectLst/>
          </c:spPr>
          <c:marker>
            <c:symbol val="none"/>
          </c:marker>
          <c:cat>
            <c:strRef>
              <c:f>Sheet1!$A$2:$A$9</c:f>
              <c:strCache>
                <c:ptCount val="8"/>
                <c:pt idx="0">
                  <c:v>20.06.2017</c:v>
                </c:pt>
                <c:pt idx="1">
                  <c:v>21.06.2017</c:v>
                </c:pt>
                <c:pt idx="2">
                  <c:v>22.06.2017</c:v>
                </c:pt>
                <c:pt idx="3">
                  <c:v>23.06.2017</c:v>
                </c:pt>
                <c:pt idx="4">
                  <c:v>24.06.2017</c:v>
                </c:pt>
                <c:pt idx="5">
                  <c:v>25.06.2017</c:v>
                </c:pt>
                <c:pt idx="6">
                  <c:v>26.06.2017</c:v>
                </c:pt>
                <c:pt idx="7">
                  <c:v>27.06.2017</c:v>
                </c:pt>
              </c:strCache>
            </c:strRef>
          </c:cat>
          <c:val>
            <c:numRef>
              <c:f>Sheet1!$E$2:$E$9</c:f>
              <c:numCache>
                <c:formatCode>General</c:formatCode>
                <c:ptCount val="8"/>
                <c:pt idx="0">
                  <c:v>3</c:v>
                </c:pt>
                <c:pt idx="1">
                  <c:v>3</c:v>
                </c:pt>
                <c:pt idx="2">
                  <c:v>3</c:v>
                </c:pt>
                <c:pt idx="3">
                  <c:v>3</c:v>
                </c:pt>
                <c:pt idx="4">
                  <c:v>4</c:v>
                </c:pt>
                <c:pt idx="5">
                  <c:v>4</c:v>
                </c:pt>
                <c:pt idx="6">
                  <c:v>3</c:v>
                </c:pt>
                <c:pt idx="7">
                  <c:v>3</c:v>
                </c:pt>
              </c:numCache>
            </c:numRef>
          </c:val>
          <c:smooth val="0"/>
          <c:extLst>
            <c:ext xmlns:c16="http://schemas.microsoft.com/office/drawing/2014/chart" uri="{C3380CC4-5D6E-409C-BE32-E72D297353CC}">
              <c16:uniqueId val="{00000003-465F-4E98-9A46-E843D2B33081}"/>
            </c:ext>
          </c:extLst>
        </c:ser>
        <c:ser>
          <c:idx val="4"/>
          <c:order val="4"/>
          <c:tx>
            <c:strRef>
              <c:f>Sheet1!$F$1</c:f>
              <c:strCache>
                <c:ptCount val="1"/>
                <c:pt idx="0">
                  <c:v>Renault</c:v>
                </c:pt>
              </c:strCache>
            </c:strRef>
          </c:tx>
          <c:spPr>
            <a:ln w="28575" cap="rnd">
              <a:solidFill>
                <a:schemeClr val="accent5"/>
              </a:solidFill>
              <a:round/>
            </a:ln>
            <a:effectLst/>
          </c:spPr>
          <c:marker>
            <c:symbol val="none"/>
          </c:marker>
          <c:cat>
            <c:strRef>
              <c:f>Sheet1!$A$2:$A$9</c:f>
              <c:strCache>
                <c:ptCount val="8"/>
                <c:pt idx="0">
                  <c:v>20.06.2017</c:v>
                </c:pt>
                <c:pt idx="1">
                  <c:v>21.06.2017</c:v>
                </c:pt>
                <c:pt idx="2">
                  <c:v>22.06.2017</c:v>
                </c:pt>
                <c:pt idx="3">
                  <c:v>23.06.2017</c:v>
                </c:pt>
                <c:pt idx="4">
                  <c:v>24.06.2017</c:v>
                </c:pt>
                <c:pt idx="5">
                  <c:v>25.06.2017</c:v>
                </c:pt>
                <c:pt idx="6">
                  <c:v>26.06.2017</c:v>
                </c:pt>
                <c:pt idx="7">
                  <c:v>27.06.2017</c:v>
                </c:pt>
              </c:strCache>
            </c:strRef>
          </c:cat>
          <c:val>
            <c:numRef>
              <c:f>Sheet1!$F$2:$F$9</c:f>
              <c:numCache>
                <c:formatCode>General</c:formatCode>
                <c:ptCount val="8"/>
                <c:pt idx="0">
                  <c:v>1</c:v>
                </c:pt>
                <c:pt idx="1">
                  <c:v>1</c:v>
                </c:pt>
                <c:pt idx="2">
                  <c:v>1</c:v>
                </c:pt>
                <c:pt idx="3">
                  <c:v>1</c:v>
                </c:pt>
                <c:pt idx="4">
                  <c:v>0</c:v>
                </c:pt>
                <c:pt idx="5">
                  <c:v>0</c:v>
                </c:pt>
                <c:pt idx="6">
                  <c:v>1</c:v>
                </c:pt>
                <c:pt idx="7">
                  <c:v>1</c:v>
                </c:pt>
              </c:numCache>
            </c:numRef>
          </c:val>
          <c:smooth val="0"/>
          <c:extLst>
            <c:ext xmlns:c16="http://schemas.microsoft.com/office/drawing/2014/chart" uri="{C3380CC4-5D6E-409C-BE32-E72D297353CC}">
              <c16:uniqueId val="{00000004-465F-4E98-9A46-E843D2B33081}"/>
            </c:ext>
          </c:extLst>
        </c:ser>
        <c:dLbls>
          <c:showLegendKey val="0"/>
          <c:showVal val="0"/>
          <c:showCatName val="0"/>
          <c:showSerName val="0"/>
          <c:showPercent val="0"/>
          <c:showBubbleSize val="0"/>
        </c:dLbls>
        <c:smooth val="0"/>
        <c:axId val="235399472"/>
        <c:axId val="235400128"/>
      </c:lineChart>
      <c:catAx>
        <c:axId val="23539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0128"/>
        <c:crosses val="autoZero"/>
        <c:auto val="1"/>
        <c:lblAlgn val="ctr"/>
        <c:lblOffset val="100"/>
        <c:noMultiLvlLbl val="0"/>
      </c:catAx>
      <c:valAx>
        <c:axId val="23540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39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6.6939191979108999E-3</c:v>
                </c:pt>
                <c:pt idx="1">
                  <c:v>0</c:v>
                </c:pt>
                <c:pt idx="2">
                  <c:v>8.0534200283978993E-2</c:v>
                </c:pt>
                <c:pt idx="3">
                  <c:v>0</c:v>
                </c:pt>
                <c:pt idx="4">
                  <c:v>5.0873212820610997E-2</c:v>
                </c:pt>
                <c:pt idx="5">
                  <c:v>0</c:v>
                </c:pt>
                <c:pt idx="6">
                  <c:v>0</c:v>
                </c:pt>
              </c:numCache>
            </c:numRef>
          </c:val>
          <c:extLst>
            <c:ext xmlns:c16="http://schemas.microsoft.com/office/drawing/2014/chart" uri="{C3380CC4-5D6E-409C-BE32-E72D297353CC}">
              <c16:uniqueId val="{00000000-74C5-4840-93AE-7D761FB3F564}"/>
            </c:ext>
          </c:extLst>
        </c:ser>
        <c:ser>
          <c:idx val="1"/>
          <c:order val="1"/>
          <c:tx>
            <c:strRef>
              <c:f>Sheet1!$C$1</c:f>
              <c:strCache>
                <c:ptCount val="1"/>
                <c:pt idx="0">
                  <c:v>Audi USA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5.8629174255361996E-3</c:v>
                </c:pt>
                <c:pt idx="3">
                  <c:v>0</c:v>
                </c:pt>
                <c:pt idx="4">
                  <c:v>0</c:v>
                </c:pt>
                <c:pt idx="5">
                  <c:v>0</c:v>
                </c:pt>
                <c:pt idx="6">
                  <c:v>0</c:v>
                </c:pt>
              </c:numCache>
            </c:numRef>
          </c:val>
          <c:extLst>
            <c:ext xmlns:c16="http://schemas.microsoft.com/office/drawing/2014/chart" uri="{C3380CC4-5D6E-409C-BE32-E72D297353CC}">
              <c16:uniqueId val="{00000001-74C5-4840-93AE-7D761FB3F564}"/>
            </c:ext>
          </c:extLst>
        </c:ser>
        <c:ser>
          <c:idx val="2"/>
          <c:order val="2"/>
          <c:tx>
            <c:strRef>
              <c:f>Sheet1!$D$1</c:f>
              <c:strCache>
                <c:ptCount val="1"/>
                <c:pt idx="0">
                  <c:v>quintly</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2.5244159242497E-2</c:v>
                </c:pt>
                <c:pt idx="2">
                  <c:v>3.1555695803091997E-2</c:v>
                </c:pt>
                <c:pt idx="3">
                  <c:v>0</c:v>
                </c:pt>
                <c:pt idx="4">
                  <c:v>0.10099655210947001</c:v>
                </c:pt>
                <c:pt idx="5">
                  <c:v>0</c:v>
                </c:pt>
                <c:pt idx="6">
                  <c:v>0</c:v>
                </c:pt>
              </c:numCache>
            </c:numRef>
          </c:val>
          <c:extLst>
            <c:ext xmlns:c16="http://schemas.microsoft.com/office/drawing/2014/chart" uri="{C3380CC4-5D6E-409C-BE32-E72D297353CC}">
              <c16:uniqueId val="{00000002-74C5-4840-93AE-7D761FB3F564}"/>
            </c:ext>
          </c:extLst>
        </c:ser>
        <c:ser>
          <c:idx val="3"/>
          <c:order val="3"/>
          <c:tx>
            <c:strRef>
              <c:f>Sheet1!$E$1</c:f>
              <c:strCache>
                <c:ptCount val="1"/>
                <c:pt idx="0">
                  <c:v>Mercedes-Benz</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7.6358245481119996E-2</c:v>
                </c:pt>
                <c:pt idx="3">
                  <c:v>0</c:v>
                </c:pt>
                <c:pt idx="4">
                  <c:v>1.9265645416424001E-2</c:v>
                </c:pt>
                <c:pt idx="5">
                  <c:v>0</c:v>
                </c:pt>
                <c:pt idx="6">
                  <c:v>0</c:v>
                </c:pt>
              </c:numCache>
            </c:numRef>
          </c:val>
          <c:extLst>
            <c:ext xmlns:c16="http://schemas.microsoft.com/office/drawing/2014/chart" uri="{C3380CC4-5D6E-409C-BE32-E72D297353CC}">
              <c16:uniqueId val="{00000003-74C5-4840-93AE-7D761FB3F564}"/>
            </c:ext>
          </c:extLst>
        </c:ser>
        <c:ser>
          <c:idx val="4"/>
          <c:order val="4"/>
          <c:tx>
            <c:strRef>
              <c:f>Sheet1!$F$1</c:f>
              <c:strCache>
                <c:ptCount val="1"/>
                <c:pt idx="0">
                  <c:v>Renault</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0.49762824458687999</c:v>
                </c:pt>
                <c:pt idx="3">
                  <c:v>0</c:v>
                </c:pt>
                <c:pt idx="4">
                  <c:v>9.5143441021117006E-2</c:v>
                </c:pt>
                <c:pt idx="5">
                  <c:v>0</c:v>
                </c:pt>
                <c:pt idx="6">
                  <c:v>0</c:v>
                </c:pt>
              </c:numCache>
            </c:numRef>
          </c:val>
          <c:extLst>
            <c:ext xmlns:c16="http://schemas.microsoft.com/office/drawing/2014/chart" uri="{C3380CC4-5D6E-409C-BE32-E72D297353CC}">
              <c16:uniqueId val="{00000004-74C5-4840-93AE-7D761FB3F564}"/>
            </c:ext>
          </c:extLst>
        </c:ser>
        <c:dLbls>
          <c:showLegendKey val="0"/>
          <c:showVal val="0"/>
          <c:showCatName val="0"/>
          <c:showSerName val="0"/>
          <c:showPercent val="0"/>
          <c:showBubbleSize val="0"/>
        </c:dLbls>
        <c:gapWidth val="219"/>
        <c:overlap val="-27"/>
        <c:axId val="233217376"/>
        <c:axId val="233216392"/>
      </c:barChart>
      <c:catAx>
        <c:axId val="23321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216392"/>
        <c:crosses val="autoZero"/>
        <c:auto val="1"/>
        <c:lblAlgn val="ctr"/>
        <c:lblOffset val="100"/>
        <c:noMultiLvlLbl val="0"/>
      </c:catAx>
      <c:valAx>
        <c:axId val="23321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21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Sheet1!$A$2:$A$6</c:f>
              <c:strCache>
                <c:ptCount val="5"/>
                <c:pt idx="0">
                  <c:v>BMW</c:v>
                </c:pt>
                <c:pt idx="1">
                  <c:v>Audi USA</c:v>
                </c:pt>
                <c:pt idx="2">
                  <c:v>quintly</c:v>
                </c:pt>
                <c:pt idx="3">
                  <c:v>Mercedes-Benz</c:v>
                </c:pt>
                <c:pt idx="4">
                  <c:v>Renault</c:v>
                </c:pt>
              </c:strCache>
            </c:strRef>
          </c:cat>
          <c:val>
            <c:numRef>
              <c:f>Sheet1!$B$2:$B$6</c:f>
              <c:numCache>
                <c:formatCode>General</c:formatCode>
                <c:ptCount val="5"/>
                <c:pt idx="0">
                  <c:v>2</c:v>
                </c:pt>
                <c:pt idx="1">
                  <c:v>1</c:v>
                </c:pt>
                <c:pt idx="2">
                  <c:v>7</c:v>
                </c:pt>
                <c:pt idx="3">
                  <c:v>26</c:v>
                </c:pt>
                <c:pt idx="4">
                  <c:v>6</c:v>
                </c:pt>
              </c:numCache>
            </c:numRef>
          </c:val>
          <c:extLst>
            <c:ext xmlns:c16="http://schemas.microsoft.com/office/drawing/2014/chart" uri="{C3380CC4-5D6E-409C-BE32-E72D297353CC}">
              <c16:uniqueId val="{00000000-9D79-4ED2-8808-0800F9129C55}"/>
            </c:ext>
          </c:extLst>
        </c:ser>
        <c:ser>
          <c:idx val="1"/>
          <c:order val="1"/>
          <c:tx>
            <c:strRef>
              <c:f>Sheet1!$C$1</c:f>
              <c:strCache>
                <c:ptCount val="1"/>
                <c:pt idx="0">
                  <c:v>Sprinklr</c:v>
                </c:pt>
              </c:strCache>
            </c:strRef>
          </c:tx>
          <c:spPr>
            <a:solidFill>
              <a:schemeClr val="accent2"/>
            </a:solidFill>
            <a:ln>
              <a:noFill/>
            </a:ln>
            <a:effectLst/>
          </c:spPr>
          <c:invertIfNegative val="0"/>
          <c:cat>
            <c:strRef>
              <c:f>Sheet1!$A$2:$A$6</c:f>
              <c:strCache>
                <c:ptCount val="5"/>
                <c:pt idx="0">
                  <c:v>BMW</c:v>
                </c:pt>
                <c:pt idx="1">
                  <c:v>Audi USA</c:v>
                </c:pt>
                <c:pt idx="2">
                  <c:v>quintly</c:v>
                </c:pt>
                <c:pt idx="3">
                  <c:v>Mercedes-Benz</c:v>
                </c:pt>
                <c:pt idx="4">
                  <c:v>Renault</c:v>
                </c:pt>
              </c:strCache>
            </c:strRef>
          </c:cat>
          <c:val>
            <c:numRef>
              <c:f>Sheet1!$C$2:$C$6</c:f>
              <c:numCache>
                <c:formatCode>General</c:formatCode>
                <c:ptCount val="5"/>
                <c:pt idx="0">
                  <c:v>8</c:v>
                </c:pt>
                <c:pt idx="1">
                  <c:v>0</c:v>
                </c:pt>
                <c:pt idx="2">
                  <c:v>0</c:v>
                </c:pt>
                <c:pt idx="3">
                  <c:v>0</c:v>
                </c:pt>
                <c:pt idx="4">
                  <c:v>0</c:v>
                </c:pt>
              </c:numCache>
            </c:numRef>
          </c:val>
          <c:extLst>
            <c:ext xmlns:c16="http://schemas.microsoft.com/office/drawing/2014/chart" uri="{C3380CC4-5D6E-409C-BE32-E72D297353CC}">
              <c16:uniqueId val="{00000001-9D79-4ED2-8808-0800F9129C55}"/>
            </c:ext>
          </c:extLst>
        </c:ser>
        <c:dLbls>
          <c:showLegendKey val="0"/>
          <c:showVal val="0"/>
          <c:showCatName val="0"/>
          <c:showSerName val="0"/>
          <c:showPercent val="0"/>
          <c:showBubbleSize val="0"/>
        </c:dLbls>
        <c:gapWidth val="150"/>
        <c:overlap val="100"/>
        <c:axId val="349786120"/>
        <c:axId val="349787104"/>
      </c:barChart>
      <c:catAx>
        <c:axId val="349786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7104"/>
        <c:crosses val="autoZero"/>
        <c:auto val="1"/>
        <c:lblAlgn val="ctr"/>
        <c:lblOffset val="100"/>
        <c:noMultiLvlLbl val="0"/>
      </c:catAx>
      <c:valAx>
        <c:axId val="349787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900B-8A8B-4368-8440-FD21474CF93D}"/>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25346DA-38A5-4DBF-A660-76EE9CFA171A}"/>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2643477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EC681-3F9B-49A5-A2FF-B9029258ED6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6D521B0-90DE-4127-9396-C9C9DA6CCD36}"/>
              </a:ext>
            </a:extLst>
          </p:cNvPr>
          <p:cNvGraphicFramePr>
            <a:graphicFrameLocks noGrp="1"/>
          </p:cNvGraphicFramePr>
          <p:nvPr>
            <p:ph type="chart" sz="quarter" idx="13"/>
            <p:extLst>
              <p:ext uri="{D42A27DB-BD31-4B8C-83A1-F6EECF244321}">
                <p14:modId xmlns:p14="http://schemas.microsoft.com/office/powerpoint/2010/main" val="1109031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17BBC2-CBA5-45D5-948E-7804F168B8E9}"/>
              </a:ext>
            </a:extLst>
          </p:cNvPr>
          <p:cNvSpPr>
            <a:spLocks noGrp="1"/>
          </p:cNvSpPr>
          <p:nvPr>
            <p:ph type="body" sz="quarter" idx="14"/>
          </p:nvPr>
        </p:nvSpPr>
        <p:spPr/>
        <p:txBody>
          <a:bodyPr/>
          <a:lstStyle/>
          <a:p>
            <a:r>
              <a:rPr lang="en-US"/>
              <a:t>20.06.2017 - 27.06.2017</a:t>
            </a:r>
          </a:p>
        </p:txBody>
      </p:sp>
      <p:sp>
        <p:nvSpPr>
          <p:cNvPr id="5" name="Footer Placeholder 4">
            <a:extLst>
              <a:ext uri="{FF2B5EF4-FFF2-40B4-BE49-F238E27FC236}">
                <a16:creationId xmlns:a16="http://schemas.microsoft.com/office/drawing/2014/main" id="{129998AA-2EC3-412A-B767-3B1E33647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307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458E-888C-4367-A418-7273DBC7C14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90E6F6E-96CA-4003-9CEB-DB266684FE2A}"/>
              </a:ext>
            </a:extLst>
          </p:cNvPr>
          <p:cNvGraphicFramePr>
            <a:graphicFrameLocks noGrp="1"/>
          </p:cNvGraphicFramePr>
          <p:nvPr>
            <p:ph type="chart" sz="quarter" idx="13"/>
            <p:extLst>
              <p:ext uri="{D42A27DB-BD31-4B8C-83A1-F6EECF244321}">
                <p14:modId xmlns:p14="http://schemas.microsoft.com/office/powerpoint/2010/main" val="904873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B4C88-C368-42C4-8896-2A335438C702}"/>
              </a:ext>
            </a:extLst>
          </p:cNvPr>
          <p:cNvSpPr>
            <a:spLocks noGrp="1"/>
          </p:cNvSpPr>
          <p:nvPr>
            <p:ph type="body" sz="quarter" idx="14"/>
          </p:nvPr>
        </p:nvSpPr>
        <p:spPr/>
        <p:txBody>
          <a:bodyPr/>
          <a:lstStyle/>
          <a:p>
            <a:r>
              <a:rPr lang="en-US"/>
              <a:t>20.06.2017 - 27.06.2017</a:t>
            </a:r>
          </a:p>
        </p:txBody>
      </p:sp>
      <p:sp>
        <p:nvSpPr>
          <p:cNvPr id="5" name="Footer Placeholder 4">
            <a:extLst>
              <a:ext uri="{FF2B5EF4-FFF2-40B4-BE49-F238E27FC236}">
                <a16:creationId xmlns:a16="http://schemas.microsoft.com/office/drawing/2014/main" id="{575BB9D4-7D18-4D90-B1CF-7EC6D08472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215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0C69-B3CA-4E02-BEC5-0DF4F7FA0FC8}"/>
              </a:ext>
            </a:extLst>
          </p:cNvPr>
          <p:cNvSpPr>
            <a:spLocks noGrp="1"/>
          </p:cNvSpPr>
          <p:nvPr>
            <p:ph type="title"/>
          </p:nvPr>
        </p:nvSpPr>
        <p:spPr/>
        <p:txBody>
          <a:bodyPr/>
          <a:lstStyle/>
          <a:p>
            <a:r>
              <a:rPr lang="en-US"/>
              <a:t> Own Posts Table - 1 of 10</a:t>
            </a:r>
          </a:p>
        </p:txBody>
      </p:sp>
      <p:graphicFrame>
        <p:nvGraphicFramePr>
          <p:cNvPr id="5" name="Table Placeholder 4">
            <a:extLst>
              <a:ext uri="{FF2B5EF4-FFF2-40B4-BE49-F238E27FC236}">
                <a16:creationId xmlns:a16="http://schemas.microsoft.com/office/drawing/2014/main" id="{EBF7E06D-7ABB-4F22-A3E2-A2F6EA945154}"/>
              </a:ext>
            </a:extLst>
          </p:cNvPr>
          <p:cNvGraphicFramePr>
            <a:graphicFrameLocks noGrp="1"/>
          </p:cNvGraphicFramePr>
          <p:nvPr>
            <p:ph type="tbl" sz="quarter" idx="13"/>
            <p:extLst>
              <p:ext uri="{D42A27DB-BD31-4B8C-83A1-F6EECF244321}">
                <p14:modId xmlns:p14="http://schemas.microsoft.com/office/powerpoint/2010/main" val="168163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88507076"/>
                    </a:ext>
                  </a:extLst>
                </a:gridCol>
                <a:gridCol w="658368">
                  <a:extLst>
                    <a:ext uri="{9D8B030D-6E8A-4147-A177-3AD203B41FA5}">
                      <a16:colId xmlns:a16="http://schemas.microsoft.com/office/drawing/2014/main" val="2701769248"/>
                    </a:ext>
                  </a:extLst>
                </a:gridCol>
                <a:gridCol w="658368">
                  <a:extLst>
                    <a:ext uri="{9D8B030D-6E8A-4147-A177-3AD203B41FA5}">
                      <a16:colId xmlns:a16="http://schemas.microsoft.com/office/drawing/2014/main" val="3963076952"/>
                    </a:ext>
                  </a:extLst>
                </a:gridCol>
                <a:gridCol w="658368">
                  <a:extLst>
                    <a:ext uri="{9D8B030D-6E8A-4147-A177-3AD203B41FA5}">
                      <a16:colId xmlns:a16="http://schemas.microsoft.com/office/drawing/2014/main" val="2457922461"/>
                    </a:ext>
                  </a:extLst>
                </a:gridCol>
                <a:gridCol w="658368">
                  <a:extLst>
                    <a:ext uri="{9D8B030D-6E8A-4147-A177-3AD203B41FA5}">
                      <a16:colId xmlns:a16="http://schemas.microsoft.com/office/drawing/2014/main" val="3404982045"/>
                    </a:ext>
                  </a:extLst>
                </a:gridCol>
                <a:gridCol w="658368">
                  <a:extLst>
                    <a:ext uri="{9D8B030D-6E8A-4147-A177-3AD203B41FA5}">
                      <a16:colId xmlns:a16="http://schemas.microsoft.com/office/drawing/2014/main" val="972709721"/>
                    </a:ext>
                  </a:extLst>
                </a:gridCol>
                <a:gridCol w="658368">
                  <a:extLst>
                    <a:ext uri="{9D8B030D-6E8A-4147-A177-3AD203B41FA5}">
                      <a16:colId xmlns:a16="http://schemas.microsoft.com/office/drawing/2014/main" val="3431001802"/>
                    </a:ext>
                  </a:extLst>
                </a:gridCol>
                <a:gridCol w="658368">
                  <a:extLst>
                    <a:ext uri="{9D8B030D-6E8A-4147-A177-3AD203B41FA5}">
                      <a16:colId xmlns:a16="http://schemas.microsoft.com/office/drawing/2014/main" val="3202747287"/>
                    </a:ext>
                  </a:extLst>
                </a:gridCol>
                <a:gridCol w="658368">
                  <a:extLst>
                    <a:ext uri="{9D8B030D-6E8A-4147-A177-3AD203B41FA5}">
                      <a16:colId xmlns:a16="http://schemas.microsoft.com/office/drawing/2014/main" val="362107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763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- 2017-06-27 20:00:01</a:t>
                      </a:r>
                      <a:r>
                        <a:rPr kumimoji="0" lang="en-US" sz="1000" b="0" i="0" u="none" strike="noStrike" kern="1200" cap="none" spc="0" normalizeH="0" baseline="0" noProof="0">
                          <a:ln>
                            <a:noFill/>
                          </a:ln>
                          <a:solidFill>
                            <a:prstClr val="black"/>
                          </a:solidFill>
                          <a:effectLst/>
                          <a:uLnTx/>
                          <a:uFillTx/>
                          <a:latin typeface="+mn-lt"/>
                          <a:ea typeface="+mn-ea"/>
                          <a:cs typeface="+mn-cs"/>
                        </a:rPr>
                        <a:t>
The characteristic sign of driving pleasure.
The new BMW 3 Series Edition Sport Line Shadow.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286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- 2017-06-27 17:00:00</a:t>
                      </a:r>
                      <a:r>
                        <a:rPr kumimoji="0" lang="en-US" sz="1000" b="0" i="0" u="none" strike="noStrike" kern="1200" cap="none" spc="0" normalizeH="0" baseline="0" noProof="0">
                          <a:ln>
                            <a:noFill/>
                          </a:ln>
                          <a:solidFill>
                            <a:prstClr val="black"/>
                          </a:solidFill>
                          <a:effectLst/>
                          <a:uLnTx/>
                          <a:uFillTx/>
                          <a:latin typeface="+mn-lt"/>
                          <a:ea typeface="+mn-ea"/>
                          <a:cs typeface="+mn-cs"/>
                        </a:rPr>
                        <a:t>
#PlacetoBW: together with Baden-Württemberg jetzt and Visit BW we explore the sunny side of Germany with a Mercedes-Benz E 200 4MATIC, an E 200 Coupé and an E 220 d Estate.
Day 1 got us to the Kaiserstuhl region in the Black Forest, which is the sunniest and hottest place in Germany. #placetobw #bwjetzt #visitbawu 
Fotos: Chris Kreymborg
[Fuel consumption combined: 7.3–4.2 l/100 km | Combined CO2 emissions: 162–109 g/km | http://benz.me/efficiency_statement]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1251601"/>
                  </a:ext>
                </a:extLst>
              </a:tr>
            </a:tbl>
          </a:graphicData>
        </a:graphic>
      </p:graphicFrame>
      <p:sp>
        <p:nvSpPr>
          <p:cNvPr id="4" name="Text Placeholder 3">
            <a:extLst>
              <a:ext uri="{FF2B5EF4-FFF2-40B4-BE49-F238E27FC236}">
                <a16:creationId xmlns:a16="http://schemas.microsoft.com/office/drawing/2014/main" id="{6FE4D6A8-E567-4251-B1CB-F6B38858C0EB}"/>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1293072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FEB7-8B88-4C88-A4C2-6A042F12CE33}"/>
              </a:ext>
            </a:extLst>
          </p:cNvPr>
          <p:cNvSpPr>
            <a:spLocks noGrp="1"/>
          </p:cNvSpPr>
          <p:nvPr>
            <p:ph type="title"/>
          </p:nvPr>
        </p:nvSpPr>
        <p:spPr/>
        <p:txBody>
          <a:bodyPr/>
          <a:lstStyle/>
          <a:p>
            <a:r>
              <a:rPr lang="en-US"/>
              <a:t> Own Posts Table - 2 of 10</a:t>
            </a:r>
          </a:p>
        </p:txBody>
      </p:sp>
      <p:graphicFrame>
        <p:nvGraphicFramePr>
          <p:cNvPr id="5" name="Table Placeholder 4">
            <a:extLst>
              <a:ext uri="{FF2B5EF4-FFF2-40B4-BE49-F238E27FC236}">
                <a16:creationId xmlns:a16="http://schemas.microsoft.com/office/drawing/2014/main" id="{1A1F09EA-F879-4939-AE9C-A8B3995A3F83}"/>
              </a:ext>
            </a:extLst>
          </p:cNvPr>
          <p:cNvGraphicFramePr>
            <a:graphicFrameLocks noGrp="1"/>
          </p:cNvGraphicFramePr>
          <p:nvPr>
            <p:ph type="tbl" sz="quarter" idx="13"/>
            <p:extLst>
              <p:ext uri="{D42A27DB-BD31-4B8C-83A1-F6EECF244321}">
                <p14:modId xmlns:p14="http://schemas.microsoft.com/office/powerpoint/2010/main" val="297533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83744263"/>
                    </a:ext>
                  </a:extLst>
                </a:gridCol>
                <a:gridCol w="658368">
                  <a:extLst>
                    <a:ext uri="{9D8B030D-6E8A-4147-A177-3AD203B41FA5}">
                      <a16:colId xmlns:a16="http://schemas.microsoft.com/office/drawing/2014/main" val="1656091179"/>
                    </a:ext>
                  </a:extLst>
                </a:gridCol>
                <a:gridCol w="658368">
                  <a:extLst>
                    <a:ext uri="{9D8B030D-6E8A-4147-A177-3AD203B41FA5}">
                      <a16:colId xmlns:a16="http://schemas.microsoft.com/office/drawing/2014/main" val="946304270"/>
                    </a:ext>
                  </a:extLst>
                </a:gridCol>
                <a:gridCol w="658368">
                  <a:extLst>
                    <a:ext uri="{9D8B030D-6E8A-4147-A177-3AD203B41FA5}">
                      <a16:colId xmlns:a16="http://schemas.microsoft.com/office/drawing/2014/main" val="2123955338"/>
                    </a:ext>
                  </a:extLst>
                </a:gridCol>
                <a:gridCol w="658368">
                  <a:extLst>
                    <a:ext uri="{9D8B030D-6E8A-4147-A177-3AD203B41FA5}">
                      <a16:colId xmlns:a16="http://schemas.microsoft.com/office/drawing/2014/main" val="4256998461"/>
                    </a:ext>
                  </a:extLst>
                </a:gridCol>
                <a:gridCol w="658368">
                  <a:extLst>
                    <a:ext uri="{9D8B030D-6E8A-4147-A177-3AD203B41FA5}">
                      <a16:colId xmlns:a16="http://schemas.microsoft.com/office/drawing/2014/main" val="3982366075"/>
                    </a:ext>
                  </a:extLst>
                </a:gridCol>
                <a:gridCol w="658368">
                  <a:extLst>
                    <a:ext uri="{9D8B030D-6E8A-4147-A177-3AD203B41FA5}">
                      <a16:colId xmlns:a16="http://schemas.microsoft.com/office/drawing/2014/main" val="534215908"/>
                    </a:ext>
                  </a:extLst>
                </a:gridCol>
                <a:gridCol w="658368">
                  <a:extLst>
                    <a:ext uri="{9D8B030D-6E8A-4147-A177-3AD203B41FA5}">
                      <a16:colId xmlns:a16="http://schemas.microsoft.com/office/drawing/2014/main" val="2785285575"/>
                    </a:ext>
                  </a:extLst>
                </a:gridCol>
                <a:gridCol w="658368">
                  <a:extLst>
                    <a:ext uri="{9D8B030D-6E8A-4147-A177-3AD203B41FA5}">
                      <a16:colId xmlns:a16="http://schemas.microsoft.com/office/drawing/2014/main" val="323027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516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Renault - 2017-06-27 15:56:05</a:t>
                      </a:r>
                      <a:r>
                        <a:rPr kumimoji="0" lang="fr-FR" sz="1000" b="0" i="0" u="none" strike="noStrike" kern="1200" cap="none" spc="0" normalizeH="0" baseline="0" noProof="0">
                          <a:ln>
                            <a:noFill/>
                          </a:ln>
                          <a:solidFill>
                            <a:prstClr val="black"/>
                          </a:solidFill>
                          <a:effectLst/>
                          <a:uLnTx/>
                          <a:uFillTx/>
                          <a:latin typeface="+mn-lt"/>
                          <a:ea typeface="+mn-ea"/>
                          <a:cs typeface="+mn-cs"/>
                        </a:rPr>
                        <a:t>
Bonne nouvelle : propulsée par un moteur TCe turbo porté à 110 ch et 170 Nm de couple, TWINGO GT est désormais disponible avec une double offre pour la boîte de vitesses : manuelle ou à double embrayage EDC.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16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- 2017-06-27 15:01:00</a:t>
                      </a:r>
                      <a:r>
                        <a:rPr kumimoji="0" lang="en-US" sz="1000" b="0" i="0" u="none" strike="noStrike" kern="1200" cap="none" spc="0" normalizeH="0" baseline="0" noProof="0">
                          <a:ln>
                            <a:noFill/>
                          </a:ln>
                          <a:solidFill>
                            <a:prstClr val="black"/>
                          </a:solidFill>
                          <a:effectLst/>
                          <a:uLnTx/>
                          <a:uFillTx/>
                          <a:latin typeface="+mn-lt"/>
                          <a:ea typeface="+mn-ea"/>
                          <a:cs typeface="+mn-cs"/>
                        </a:rPr>
                        <a:t>
Let the road end where you want it to.
The all-new BMW X3. www.bmw.com/x3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405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- 2017-06-27 13:00:00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208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- 2017-06-27 08:00:00</a:t>
                      </a:r>
                      <a:r>
                        <a:rPr kumimoji="0" lang="en-US" sz="1000" b="0" i="0" u="none" strike="noStrike" kern="1200" cap="none" spc="0" normalizeH="0" baseline="0" noProof="0">
                          <a:ln>
                            <a:noFill/>
                          </a:ln>
                          <a:solidFill>
                            <a:prstClr val="black"/>
                          </a:solidFill>
                          <a:effectLst/>
                          <a:uLnTx/>
                          <a:uFillTx/>
                          <a:latin typeface="+mn-lt"/>
                          <a:ea typeface="+mn-ea"/>
                          <a:cs typeface="+mn-cs"/>
                        </a:rPr>
                        <a:t>
Enjoy a few more impressions from Kaptain Kenny Travel​'s road trip on the Faroe Islands with the Mercedes-AMG C 43 Coupé. There's no road too remote for #DrivingPerformance!
Get more info on the Mercedes-AMG C 43 Coupé: http://mb4.me/C43_Coupe
[Fuel consumption combined: 8.0–7.8 l/100km | CO2 emissions: 183–178 g/km | http://mb4.me/efficiency_statement]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3255298"/>
                  </a:ext>
                </a:extLst>
              </a:tr>
            </a:tbl>
          </a:graphicData>
        </a:graphic>
      </p:graphicFrame>
      <p:sp>
        <p:nvSpPr>
          <p:cNvPr id="4" name="Text Placeholder 3">
            <a:extLst>
              <a:ext uri="{FF2B5EF4-FFF2-40B4-BE49-F238E27FC236}">
                <a16:creationId xmlns:a16="http://schemas.microsoft.com/office/drawing/2014/main" id="{A11B521E-3921-4B6C-A9FD-57D0265EEAE6}"/>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147717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4EBD0-1017-4CC8-A72A-F217E5DFCD69}"/>
              </a:ext>
            </a:extLst>
          </p:cNvPr>
          <p:cNvSpPr>
            <a:spLocks noGrp="1"/>
          </p:cNvSpPr>
          <p:nvPr>
            <p:ph type="title"/>
          </p:nvPr>
        </p:nvSpPr>
        <p:spPr/>
        <p:txBody>
          <a:bodyPr/>
          <a:lstStyle/>
          <a:p>
            <a:r>
              <a:rPr lang="en-US"/>
              <a:t> Own Posts Table - 3 of 10</a:t>
            </a:r>
          </a:p>
        </p:txBody>
      </p:sp>
      <p:graphicFrame>
        <p:nvGraphicFramePr>
          <p:cNvPr id="5" name="Table Placeholder 4">
            <a:extLst>
              <a:ext uri="{FF2B5EF4-FFF2-40B4-BE49-F238E27FC236}">
                <a16:creationId xmlns:a16="http://schemas.microsoft.com/office/drawing/2014/main" id="{309B4B52-5D0F-4917-8E68-585E7B0174C9}"/>
              </a:ext>
            </a:extLst>
          </p:cNvPr>
          <p:cNvGraphicFramePr>
            <a:graphicFrameLocks noGrp="1"/>
          </p:cNvGraphicFramePr>
          <p:nvPr>
            <p:ph type="tbl" sz="quarter" idx="13"/>
            <p:extLst>
              <p:ext uri="{D42A27DB-BD31-4B8C-83A1-F6EECF244321}">
                <p14:modId xmlns:p14="http://schemas.microsoft.com/office/powerpoint/2010/main" val="51440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98615535"/>
                    </a:ext>
                  </a:extLst>
                </a:gridCol>
                <a:gridCol w="658368">
                  <a:extLst>
                    <a:ext uri="{9D8B030D-6E8A-4147-A177-3AD203B41FA5}">
                      <a16:colId xmlns:a16="http://schemas.microsoft.com/office/drawing/2014/main" val="166441335"/>
                    </a:ext>
                  </a:extLst>
                </a:gridCol>
                <a:gridCol w="658368">
                  <a:extLst>
                    <a:ext uri="{9D8B030D-6E8A-4147-A177-3AD203B41FA5}">
                      <a16:colId xmlns:a16="http://schemas.microsoft.com/office/drawing/2014/main" val="4074224504"/>
                    </a:ext>
                  </a:extLst>
                </a:gridCol>
                <a:gridCol w="658368">
                  <a:extLst>
                    <a:ext uri="{9D8B030D-6E8A-4147-A177-3AD203B41FA5}">
                      <a16:colId xmlns:a16="http://schemas.microsoft.com/office/drawing/2014/main" val="3732455067"/>
                    </a:ext>
                  </a:extLst>
                </a:gridCol>
                <a:gridCol w="658368">
                  <a:extLst>
                    <a:ext uri="{9D8B030D-6E8A-4147-A177-3AD203B41FA5}">
                      <a16:colId xmlns:a16="http://schemas.microsoft.com/office/drawing/2014/main" val="1284481687"/>
                    </a:ext>
                  </a:extLst>
                </a:gridCol>
                <a:gridCol w="658368">
                  <a:extLst>
                    <a:ext uri="{9D8B030D-6E8A-4147-A177-3AD203B41FA5}">
                      <a16:colId xmlns:a16="http://schemas.microsoft.com/office/drawing/2014/main" val="11443629"/>
                    </a:ext>
                  </a:extLst>
                </a:gridCol>
                <a:gridCol w="658368">
                  <a:extLst>
                    <a:ext uri="{9D8B030D-6E8A-4147-A177-3AD203B41FA5}">
                      <a16:colId xmlns:a16="http://schemas.microsoft.com/office/drawing/2014/main" val="3204312642"/>
                    </a:ext>
                  </a:extLst>
                </a:gridCol>
                <a:gridCol w="658368">
                  <a:extLst>
                    <a:ext uri="{9D8B030D-6E8A-4147-A177-3AD203B41FA5}">
                      <a16:colId xmlns:a16="http://schemas.microsoft.com/office/drawing/2014/main" val="228305291"/>
                    </a:ext>
                  </a:extLst>
                </a:gridCol>
                <a:gridCol w="658368">
                  <a:extLst>
                    <a:ext uri="{9D8B030D-6E8A-4147-A177-3AD203B41FA5}">
                      <a16:colId xmlns:a16="http://schemas.microsoft.com/office/drawing/2014/main" val="130570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536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- 2017-06-27 07:30:00</a:t>
                      </a:r>
                      <a:r>
                        <a:rPr kumimoji="0" lang="en-US" sz="1000" b="0" i="0" u="none" strike="noStrike" kern="1200" cap="none" spc="0" normalizeH="0" baseline="0" noProof="0">
                          <a:ln>
                            <a:noFill/>
                          </a:ln>
                          <a:solidFill>
                            <a:prstClr val="black"/>
                          </a:solidFill>
                          <a:effectLst/>
                          <a:uLnTx/>
                          <a:uFillTx/>
                          <a:latin typeface="+mn-lt"/>
                          <a:ea typeface="+mn-ea"/>
                          <a:cs typeface="+mn-cs"/>
                        </a:rPr>
                        <a:t>
A higher share rate on your videos can drastically increase their reach. Find out to get more shares on video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624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- 2017-06-27 01:00:00</a:t>
                      </a:r>
                      <a:r>
                        <a:rPr kumimoji="0" lang="en-US" sz="1000" b="0" i="0" u="none" strike="noStrike" kern="1200" cap="none" spc="0" normalizeH="0" baseline="0" noProof="0">
                          <a:ln>
                            <a:noFill/>
                          </a:ln>
                          <a:solidFill>
                            <a:prstClr val="black"/>
                          </a:solidFill>
                          <a:effectLst/>
                          <a:uLnTx/>
                          <a:uFillTx/>
                          <a:latin typeface="+mn-lt"/>
                          <a:ea typeface="+mn-ea"/>
                          <a:cs typeface="+mn-cs"/>
                        </a:rPr>
                        <a:t>
Flying high with the Mercedes-Benz CLA Shooting Brake.
Timon Bronner for #MBsocialcar
More CLA: http://mb4.me/CLA_f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2781031"/>
                  </a:ext>
                </a:extLst>
              </a:tr>
            </a:tbl>
          </a:graphicData>
        </a:graphic>
      </p:graphicFrame>
      <p:sp>
        <p:nvSpPr>
          <p:cNvPr id="4" name="Text Placeholder 3">
            <a:extLst>
              <a:ext uri="{FF2B5EF4-FFF2-40B4-BE49-F238E27FC236}">
                <a16:creationId xmlns:a16="http://schemas.microsoft.com/office/drawing/2014/main" id="{ABF28E42-BF69-4C09-A4B1-A5BA82905410}"/>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2614311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8C9C-3269-4DCC-A8FA-263FCCB15120}"/>
              </a:ext>
            </a:extLst>
          </p:cNvPr>
          <p:cNvSpPr>
            <a:spLocks noGrp="1"/>
          </p:cNvSpPr>
          <p:nvPr>
            <p:ph type="title"/>
          </p:nvPr>
        </p:nvSpPr>
        <p:spPr/>
        <p:txBody>
          <a:bodyPr/>
          <a:lstStyle/>
          <a:p>
            <a:r>
              <a:rPr lang="en-US"/>
              <a:t> Own Posts Table - 4 of 10</a:t>
            </a:r>
          </a:p>
        </p:txBody>
      </p:sp>
      <p:graphicFrame>
        <p:nvGraphicFramePr>
          <p:cNvPr id="5" name="Table Placeholder 4">
            <a:extLst>
              <a:ext uri="{FF2B5EF4-FFF2-40B4-BE49-F238E27FC236}">
                <a16:creationId xmlns:a16="http://schemas.microsoft.com/office/drawing/2014/main" id="{E903010B-4BDC-439A-A159-FD2F77231AA3}"/>
              </a:ext>
            </a:extLst>
          </p:cNvPr>
          <p:cNvGraphicFramePr>
            <a:graphicFrameLocks noGrp="1"/>
          </p:cNvGraphicFramePr>
          <p:nvPr>
            <p:ph type="tbl" sz="quarter" idx="13"/>
            <p:extLst>
              <p:ext uri="{D42A27DB-BD31-4B8C-83A1-F6EECF244321}">
                <p14:modId xmlns:p14="http://schemas.microsoft.com/office/powerpoint/2010/main" val="66521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76616484"/>
                    </a:ext>
                  </a:extLst>
                </a:gridCol>
                <a:gridCol w="658368">
                  <a:extLst>
                    <a:ext uri="{9D8B030D-6E8A-4147-A177-3AD203B41FA5}">
                      <a16:colId xmlns:a16="http://schemas.microsoft.com/office/drawing/2014/main" val="1621008266"/>
                    </a:ext>
                  </a:extLst>
                </a:gridCol>
                <a:gridCol w="658368">
                  <a:extLst>
                    <a:ext uri="{9D8B030D-6E8A-4147-A177-3AD203B41FA5}">
                      <a16:colId xmlns:a16="http://schemas.microsoft.com/office/drawing/2014/main" val="28318199"/>
                    </a:ext>
                  </a:extLst>
                </a:gridCol>
                <a:gridCol w="658368">
                  <a:extLst>
                    <a:ext uri="{9D8B030D-6E8A-4147-A177-3AD203B41FA5}">
                      <a16:colId xmlns:a16="http://schemas.microsoft.com/office/drawing/2014/main" val="904364023"/>
                    </a:ext>
                  </a:extLst>
                </a:gridCol>
                <a:gridCol w="658368">
                  <a:extLst>
                    <a:ext uri="{9D8B030D-6E8A-4147-A177-3AD203B41FA5}">
                      <a16:colId xmlns:a16="http://schemas.microsoft.com/office/drawing/2014/main" val="1374799686"/>
                    </a:ext>
                  </a:extLst>
                </a:gridCol>
                <a:gridCol w="658368">
                  <a:extLst>
                    <a:ext uri="{9D8B030D-6E8A-4147-A177-3AD203B41FA5}">
                      <a16:colId xmlns:a16="http://schemas.microsoft.com/office/drawing/2014/main" val="337113259"/>
                    </a:ext>
                  </a:extLst>
                </a:gridCol>
                <a:gridCol w="658368">
                  <a:extLst>
                    <a:ext uri="{9D8B030D-6E8A-4147-A177-3AD203B41FA5}">
                      <a16:colId xmlns:a16="http://schemas.microsoft.com/office/drawing/2014/main" val="1732021739"/>
                    </a:ext>
                  </a:extLst>
                </a:gridCol>
                <a:gridCol w="658368">
                  <a:extLst>
                    <a:ext uri="{9D8B030D-6E8A-4147-A177-3AD203B41FA5}">
                      <a16:colId xmlns:a16="http://schemas.microsoft.com/office/drawing/2014/main" val="52708442"/>
                    </a:ext>
                  </a:extLst>
                </a:gridCol>
                <a:gridCol w="658368">
                  <a:extLst>
                    <a:ext uri="{9D8B030D-6E8A-4147-A177-3AD203B41FA5}">
                      <a16:colId xmlns:a16="http://schemas.microsoft.com/office/drawing/2014/main" val="86800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68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- 2017-06-26 20:01:13</a:t>
                      </a:r>
                      <a:r>
                        <a:rPr kumimoji="0" lang="en-US" sz="1000" b="0" i="0" u="none" strike="noStrike" kern="1200" cap="none" spc="0" normalizeH="0" baseline="0" noProof="0">
                          <a:ln>
                            <a:noFill/>
                          </a:ln>
                          <a:solidFill>
                            <a:prstClr val="black"/>
                          </a:solidFill>
                          <a:effectLst/>
                          <a:uLnTx/>
                          <a:uFillTx/>
                          <a:latin typeface="+mn-lt"/>
                          <a:ea typeface="+mn-ea"/>
                          <a:cs typeface="+mn-cs"/>
                        </a:rPr>
                        <a:t>
Our engineers broke new ground. This time on water, as technology partner of the ORACLE TEAM USA at the 35th America's Cup. Our congratulations to Emirates Team New Zealand.  
BMW Yachtsport 
__________
BMW i8 plug-in hybrid BMW eDrive: energy consumption (combined): 11,9 kWh/100 km. Fuel consumption (combined): 2,1 l/100 km, CO2 emissions (combined): 49 g/km. 
Fuel consumption is determined in accordance with the ECE driving cycle (93/116/EC), made up of approximately one-third urban traffic and two-thirds extra-urban driving (based on the distance covered).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3016612"/>
                  </a:ext>
                </a:extLst>
              </a:tr>
            </a:tbl>
          </a:graphicData>
        </a:graphic>
      </p:graphicFrame>
      <p:sp>
        <p:nvSpPr>
          <p:cNvPr id="4" name="Text Placeholder 3">
            <a:extLst>
              <a:ext uri="{FF2B5EF4-FFF2-40B4-BE49-F238E27FC236}">
                <a16:creationId xmlns:a16="http://schemas.microsoft.com/office/drawing/2014/main" id="{C8ADA323-AE5C-413D-8B33-A227E1C29562}"/>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921156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7F6C-353C-4F8C-A6D8-902FE40E4E76}"/>
              </a:ext>
            </a:extLst>
          </p:cNvPr>
          <p:cNvSpPr>
            <a:spLocks noGrp="1"/>
          </p:cNvSpPr>
          <p:nvPr>
            <p:ph type="title"/>
          </p:nvPr>
        </p:nvSpPr>
        <p:spPr/>
        <p:txBody>
          <a:bodyPr/>
          <a:lstStyle/>
          <a:p>
            <a:r>
              <a:rPr lang="en-US"/>
              <a:t> Own Posts Table - 5 of 10</a:t>
            </a:r>
          </a:p>
        </p:txBody>
      </p:sp>
      <p:graphicFrame>
        <p:nvGraphicFramePr>
          <p:cNvPr id="5" name="Table Placeholder 4">
            <a:extLst>
              <a:ext uri="{FF2B5EF4-FFF2-40B4-BE49-F238E27FC236}">
                <a16:creationId xmlns:a16="http://schemas.microsoft.com/office/drawing/2014/main" id="{1821B21D-2A68-413A-AF4F-350D9A7B7A86}"/>
              </a:ext>
            </a:extLst>
          </p:cNvPr>
          <p:cNvGraphicFramePr>
            <a:graphicFrameLocks noGrp="1"/>
          </p:cNvGraphicFramePr>
          <p:nvPr>
            <p:ph type="tbl" sz="quarter" idx="13"/>
            <p:extLst>
              <p:ext uri="{D42A27DB-BD31-4B8C-83A1-F6EECF244321}">
                <p14:modId xmlns:p14="http://schemas.microsoft.com/office/powerpoint/2010/main" val="145548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0048951"/>
                    </a:ext>
                  </a:extLst>
                </a:gridCol>
                <a:gridCol w="658368">
                  <a:extLst>
                    <a:ext uri="{9D8B030D-6E8A-4147-A177-3AD203B41FA5}">
                      <a16:colId xmlns:a16="http://schemas.microsoft.com/office/drawing/2014/main" val="1054882762"/>
                    </a:ext>
                  </a:extLst>
                </a:gridCol>
                <a:gridCol w="658368">
                  <a:extLst>
                    <a:ext uri="{9D8B030D-6E8A-4147-A177-3AD203B41FA5}">
                      <a16:colId xmlns:a16="http://schemas.microsoft.com/office/drawing/2014/main" val="1127600526"/>
                    </a:ext>
                  </a:extLst>
                </a:gridCol>
                <a:gridCol w="658368">
                  <a:extLst>
                    <a:ext uri="{9D8B030D-6E8A-4147-A177-3AD203B41FA5}">
                      <a16:colId xmlns:a16="http://schemas.microsoft.com/office/drawing/2014/main" val="1926190738"/>
                    </a:ext>
                  </a:extLst>
                </a:gridCol>
                <a:gridCol w="658368">
                  <a:extLst>
                    <a:ext uri="{9D8B030D-6E8A-4147-A177-3AD203B41FA5}">
                      <a16:colId xmlns:a16="http://schemas.microsoft.com/office/drawing/2014/main" val="3430740231"/>
                    </a:ext>
                  </a:extLst>
                </a:gridCol>
                <a:gridCol w="658368">
                  <a:extLst>
                    <a:ext uri="{9D8B030D-6E8A-4147-A177-3AD203B41FA5}">
                      <a16:colId xmlns:a16="http://schemas.microsoft.com/office/drawing/2014/main" val="2693662842"/>
                    </a:ext>
                  </a:extLst>
                </a:gridCol>
                <a:gridCol w="658368">
                  <a:extLst>
                    <a:ext uri="{9D8B030D-6E8A-4147-A177-3AD203B41FA5}">
                      <a16:colId xmlns:a16="http://schemas.microsoft.com/office/drawing/2014/main" val="1341713078"/>
                    </a:ext>
                  </a:extLst>
                </a:gridCol>
                <a:gridCol w="658368">
                  <a:extLst>
                    <a:ext uri="{9D8B030D-6E8A-4147-A177-3AD203B41FA5}">
                      <a16:colId xmlns:a16="http://schemas.microsoft.com/office/drawing/2014/main" val="3596327723"/>
                    </a:ext>
                  </a:extLst>
                </a:gridCol>
                <a:gridCol w="658368">
                  <a:extLst>
                    <a:ext uri="{9D8B030D-6E8A-4147-A177-3AD203B41FA5}">
                      <a16:colId xmlns:a16="http://schemas.microsoft.com/office/drawing/2014/main" val="83914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257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- 2017-06-26 17:00:00</a:t>
                      </a:r>
                      <a:r>
                        <a:rPr kumimoji="0" lang="en-US" sz="1000" b="0" i="0" u="none" strike="noStrike" kern="1200" cap="none" spc="0" normalizeH="0" baseline="0" noProof="0">
                          <a:ln>
                            <a:noFill/>
                          </a:ln>
                          <a:solidFill>
                            <a:prstClr val="black"/>
                          </a:solidFill>
                          <a:effectLst/>
                          <a:uLnTx/>
                          <a:uFillTx/>
                          <a:latin typeface="+mn-lt"/>
                          <a:ea typeface="+mn-ea"/>
                          <a:cs typeface="+mn-cs"/>
                        </a:rPr>
                        <a:t>
It was 25 years ago that Mercedes-Benz taught the world of motor sport a very special lesson in evolution theory. The AMG-Mercedes 190 E 2.5-16 Evolution II racing tourer dominated the 1992 season of the German Touring Car Championship (DTM): from a total of 24 races, Mercedes-Benz drivers brought home 16 victories, 17 second places and 13 third places.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426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Renault - 2017-06-26 16:02:24</a:t>
                      </a:r>
                      <a:r>
                        <a:rPr kumimoji="0" lang="fr-FR" sz="1000" b="0" i="0" u="none" strike="noStrike" kern="1200" cap="none" spc="0" normalizeH="0" baseline="0" noProof="0">
                          <a:ln>
                            <a:noFill/>
                          </a:ln>
                          <a:solidFill>
                            <a:prstClr val="black"/>
                          </a:solidFill>
                          <a:effectLst/>
                          <a:uLnTx/>
                          <a:uFillTx/>
                          <a:latin typeface="+mn-lt"/>
                          <a:ea typeface="+mn-ea"/>
                          <a:cs typeface="+mn-cs"/>
                        </a:rPr>
                        <a:t>
Saviez-vous que Nouveau Kangoo Z.E. propose une autonomie augmentée de plus de 50 %, pour aller toujours plus loin : 270 km NEDC ? (200 km en usage réel en été)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937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- 2017-06-26 13:55:10</a:t>
                      </a:r>
                      <a:r>
                        <a:rPr kumimoji="0" lang="en-US" sz="1000" b="0" i="0" u="none" strike="noStrike" kern="1200" cap="none" spc="0" normalizeH="0" baseline="0" noProof="0">
                          <a:ln>
                            <a:noFill/>
                          </a:ln>
                          <a:solidFill>
                            <a:prstClr val="black"/>
                          </a:solidFill>
                          <a:effectLst/>
                          <a:uLnTx/>
                          <a:uFillTx/>
                          <a:latin typeface="+mn-lt"/>
                          <a:ea typeface="+mn-ea"/>
                          <a:cs typeface="+mn-cs"/>
                        </a:rPr>
                        <a:t>
Your mission: join the unveiling of the all-new BMW X3.
Live on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2286408"/>
                  </a:ext>
                </a:extLst>
              </a:tr>
            </a:tbl>
          </a:graphicData>
        </a:graphic>
      </p:graphicFrame>
      <p:sp>
        <p:nvSpPr>
          <p:cNvPr id="4" name="Text Placeholder 3">
            <a:extLst>
              <a:ext uri="{FF2B5EF4-FFF2-40B4-BE49-F238E27FC236}">
                <a16:creationId xmlns:a16="http://schemas.microsoft.com/office/drawing/2014/main" id="{A4968397-CAB4-4194-831E-F0C26C241D37}"/>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201232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B39DA-2764-4A29-A510-F0F77FEF2877}"/>
              </a:ext>
            </a:extLst>
          </p:cNvPr>
          <p:cNvSpPr>
            <a:spLocks noGrp="1"/>
          </p:cNvSpPr>
          <p:nvPr>
            <p:ph type="title"/>
          </p:nvPr>
        </p:nvSpPr>
        <p:spPr/>
        <p:txBody>
          <a:bodyPr/>
          <a:lstStyle/>
          <a:p>
            <a:r>
              <a:rPr lang="en-US"/>
              <a:t> Own Posts Table - 6 of 10</a:t>
            </a:r>
          </a:p>
        </p:txBody>
      </p:sp>
      <p:graphicFrame>
        <p:nvGraphicFramePr>
          <p:cNvPr id="5" name="Table Placeholder 4">
            <a:extLst>
              <a:ext uri="{FF2B5EF4-FFF2-40B4-BE49-F238E27FC236}">
                <a16:creationId xmlns:a16="http://schemas.microsoft.com/office/drawing/2014/main" id="{AA288EBE-9E49-450D-A210-5A9E720494D3}"/>
              </a:ext>
            </a:extLst>
          </p:cNvPr>
          <p:cNvGraphicFramePr>
            <a:graphicFrameLocks noGrp="1"/>
          </p:cNvGraphicFramePr>
          <p:nvPr>
            <p:ph type="tbl" sz="quarter" idx="13"/>
            <p:extLst>
              <p:ext uri="{D42A27DB-BD31-4B8C-83A1-F6EECF244321}">
                <p14:modId xmlns:p14="http://schemas.microsoft.com/office/powerpoint/2010/main" val="8487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1684043"/>
                    </a:ext>
                  </a:extLst>
                </a:gridCol>
                <a:gridCol w="658368">
                  <a:extLst>
                    <a:ext uri="{9D8B030D-6E8A-4147-A177-3AD203B41FA5}">
                      <a16:colId xmlns:a16="http://schemas.microsoft.com/office/drawing/2014/main" val="1888754685"/>
                    </a:ext>
                  </a:extLst>
                </a:gridCol>
                <a:gridCol w="658368">
                  <a:extLst>
                    <a:ext uri="{9D8B030D-6E8A-4147-A177-3AD203B41FA5}">
                      <a16:colId xmlns:a16="http://schemas.microsoft.com/office/drawing/2014/main" val="2134790919"/>
                    </a:ext>
                  </a:extLst>
                </a:gridCol>
                <a:gridCol w="658368">
                  <a:extLst>
                    <a:ext uri="{9D8B030D-6E8A-4147-A177-3AD203B41FA5}">
                      <a16:colId xmlns:a16="http://schemas.microsoft.com/office/drawing/2014/main" val="2173718656"/>
                    </a:ext>
                  </a:extLst>
                </a:gridCol>
                <a:gridCol w="658368">
                  <a:extLst>
                    <a:ext uri="{9D8B030D-6E8A-4147-A177-3AD203B41FA5}">
                      <a16:colId xmlns:a16="http://schemas.microsoft.com/office/drawing/2014/main" val="1269743635"/>
                    </a:ext>
                  </a:extLst>
                </a:gridCol>
                <a:gridCol w="658368">
                  <a:extLst>
                    <a:ext uri="{9D8B030D-6E8A-4147-A177-3AD203B41FA5}">
                      <a16:colId xmlns:a16="http://schemas.microsoft.com/office/drawing/2014/main" val="4103124257"/>
                    </a:ext>
                  </a:extLst>
                </a:gridCol>
                <a:gridCol w="658368">
                  <a:extLst>
                    <a:ext uri="{9D8B030D-6E8A-4147-A177-3AD203B41FA5}">
                      <a16:colId xmlns:a16="http://schemas.microsoft.com/office/drawing/2014/main" val="2800332570"/>
                    </a:ext>
                  </a:extLst>
                </a:gridCol>
                <a:gridCol w="658368">
                  <a:extLst>
                    <a:ext uri="{9D8B030D-6E8A-4147-A177-3AD203B41FA5}">
                      <a16:colId xmlns:a16="http://schemas.microsoft.com/office/drawing/2014/main" val="3488997158"/>
                    </a:ext>
                  </a:extLst>
                </a:gridCol>
                <a:gridCol w="658368">
                  <a:extLst>
                    <a:ext uri="{9D8B030D-6E8A-4147-A177-3AD203B41FA5}">
                      <a16:colId xmlns:a16="http://schemas.microsoft.com/office/drawing/2014/main" val="75046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29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- 2017-06-26 13:00:00</a:t>
                      </a:r>
                      <a:r>
                        <a:rPr kumimoji="0" lang="en-US" sz="1000" b="0" i="0" u="none" strike="noStrike" kern="1200" cap="none" spc="0" normalizeH="0" baseline="0" noProof="0">
                          <a:ln>
                            <a:noFill/>
                          </a:ln>
                          <a:solidFill>
                            <a:prstClr val="black"/>
                          </a:solidFill>
                          <a:effectLst/>
                          <a:uLnTx/>
                          <a:uFillTx/>
                          <a:latin typeface="+mn-lt"/>
                          <a:ea typeface="+mn-ea"/>
                          <a:cs typeface="+mn-cs"/>
                        </a:rPr>
                        <a:t>
Social media marketing fact❗️
Facebook Reach is a unique number, you cannot sum up daily values! Find out more: http://quint.ly/2ovsdlD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079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- 2017-06-26 09:43:48</a:t>
                      </a:r>
                      <a:r>
                        <a:rPr kumimoji="0" lang="en-US" sz="1000" b="0" i="0" u="none" strike="noStrike" kern="1200" cap="none" spc="0" normalizeH="0" baseline="0" noProof="0">
                          <a:ln>
                            <a:noFill/>
                          </a:ln>
                          <a:solidFill>
                            <a:prstClr val="black"/>
                          </a:solidFill>
                          <a:effectLst/>
                          <a:uLnTx/>
                          <a:uFillTx/>
                          <a:latin typeface="+mn-lt"/>
                          <a:ea typeface="+mn-ea"/>
                          <a:cs typeface="+mn-cs"/>
                        </a:rPr>
                        <a:t>
4.0-liter V8 biturbo engine ✔️
450 KW (612 hp) ✔️ 
A ride you’ll never forget ✔️ 
Experience more: http://mb4.me/AMG_S63_S65
[Fuel consumption combined: 8.9 l/100km | CO2 emission combined: 203 g/km | http://mb4.me/EfficiencyStatement]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166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- 2017-06-26 08:23:00</a:t>
                      </a:r>
                      <a:r>
                        <a:rPr kumimoji="0" lang="en-US" sz="1000" b="0" i="0" u="none" strike="noStrike" kern="1200" cap="none" spc="0" normalizeH="0" baseline="0" noProof="0">
                          <a:ln>
                            <a:noFill/>
                          </a:ln>
                          <a:solidFill>
                            <a:prstClr val="black"/>
                          </a:solidFill>
                          <a:effectLst/>
                          <a:uLnTx/>
                          <a:uFillTx/>
                          <a:latin typeface="+mn-lt"/>
                          <a:ea typeface="+mn-ea"/>
                          <a:cs typeface="+mn-cs"/>
                        </a:rPr>
                        <a:t>
Your mission: join the unveiling of the all-new BMW X3.
Live on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3472447"/>
                  </a:ext>
                </a:extLst>
              </a:tr>
            </a:tbl>
          </a:graphicData>
        </a:graphic>
      </p:graphicFrame>
      <p:sp>
        <p:nvSpPr>
          <p:cNvPr id="4" name="Text Placeholder 3">
            <a:extLst>
              <a:ext uri="{FF2B5EF4-FFF2-40B4-BE49-F238E27FC236}">
                <a16:creationId xmlns:a16="http://schemas.microsoft.com/office/drawing/2014/main" id="{4629D40F-C0E9-4185-8BD5-42DCB580FB76}"/>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4010612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5D4C2-3F4E-47A2-B2DE-803F3C032DEA}"/>
              </a:ext>
            </a:extLst>
          </p:cNvPr>
          <p:cNvSpPr>
            <a:spLocks noGrp="1"/>
          </p:cNvSpPr>
          <p:nvPr>
            <p:ph type="title"/>
          </p:nvPr>
        </p:nvSpPr>
        <p:spPr/>
        <p:txBody>
          <a:bodyPr/>
          <a:lstStyle/>
          <a:p>
            <a:r>
              <a:rPr lang="en-US"/>
              <a:t> Own Posts Table - 7 of 10</a:t>
            </a:r>
          </a:p>
        </p:txBody>
      </p:sp>
      <p:graphicFrame>
        <p:nvGraphicFramePr>
          <p:cNvPr id="5" name="Table Placeholder 4">
            <a:extLst>
              <a:ext uri="{FF2B5EF4-FFF2-40B4-BE49-F238E27FC236}">
                <a16:creationId xmlns:a16="http://schemas.microsoft.com/office/drawing/2014/main" id="{923EB792-F6E0-4493-926F-D4B279FC7B97}"/>
              </a:ext>
            </a:extLst>
          </p:cNvPr>
          <p:cNvGraphicFramePr>
            <a:graphicFrameLocks noGrp="1"/>
          </p:cNvGraphicFramePr>
          <p:nvPr>
            <p:ph type="tbl" sz="quarter" idx="13"/>
            <p:extLst>
              <p:ext uri="{D42A27DB-BD31-4B8C-83A1-F6EECF244321}">
                <p14:modId xmlns:p14="http://schemas.microsoft.com/office/powerpoint/2010/main" val="3205979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4811973"/>
                    </a:ext>
                  </a:extLst>
                </a:gridCol>
                <a:gridCol w="658368">
                  <a:extLst>
                    <a:ext uri="{9D8B030D-6E8A-4147-A177-3AD203B41FA5}">
                      <a16:colId xmlns:a16="http://schemas.microsoft.com/office/drawing/2014/main" val="1275789370"/>
                    </a:ext>
                  </a:extLst>
                </a:gridCol>
                <a:gridCol w="658368">
                  <a:extLst>
                    <a:ext uri="{9D8B030D-6E8A-4147-A177-3AD203B41FA5}">
                      <a16:colId xmlns:a16="http://schemas.microsoft.com/office/drawing/2014/main" val="1611712857"/>
                    </a:ext>
                  </a:extLst>
                </a:gridCol>
                <a:gridCol w="658368">
                  <a:extLst>
                    <a:ext uri="{9D8B030D-6E8A-4147-A177-3AD203B41FA5}">
                      <a16:colId xmlns:a16="http://schemas.microsoft.com/office/drawing/2014/main" val="1263434731"/>
                    </a:ext>
                  </a:extLst>
                </a:gridCol>
                <a:gridCol w="658368">
                  <a:extLst>
                    <a:ext uri="{9D8B030D-6E8A-4147-A177-3AD203B41FA5}">
                      <a16:colId xmlns:a16="http://schemas.microsoft.com/office/drawing/2014/main" val="3903753441"/>
                    </a:ext>
                  </a:extLst>
                </a:gridCol>
                <a:gridCol w="658368">
                  <a:extLst>
                    <a:ext uri="{9D8B030D-6E8A-4147-A177-3AD203B41FA5}">
                      <a16:colId xmlns:a16="http://schemas.microsoft.com/office/drawing/2014/main" val="1146106845"/>
                    </a:ext>
                  </a:extLst>
                </a:gridCol>
                <a:gridCol w="658368">
                  <a:extLst>
                    <a:ext uri="{9D8B030D-6E8A-4147-A177-3AD203B41FA5}">
                      <a16:colId xmlns:a16="http://schemas.microsoft.com/office/drawing/2014/main" val="3479570959"/>
                    </a:ext>
                  </a:extLst>
                </a:gridCol>
                <a:gridCol w="658368">
                  <a:extLst>
                    <a:ext uri="{9D8B030D-6E8A-4147-A177-3AD203B41FA5}">
                      <a16:colId xmlns:a16="http://schemas.microsoft.com/office/drawing/2014/main" val="3348515794"/>
                    </a:ext>
                  </a:extLst>
                </a:gridCol>
                <a:gridCol w="658368">
                  <a:extLst>
                    <a:ext uri="{9D8B030D-6E8A-4147-A177-3AD203B41FA5}">
                      <a16:colId xmlns:a16="http://schemas.microsoft.com/office/drawing/2014/main" val="3925930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184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- 2017-06-26 01:00:00</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off right with some engineering history: the Mercedes-Benz C 111-II experimental vehicle with a V8 reciprocating piston engine from 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663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- 2017-06-25 17:00:00</a:t>
                      </a:r>
                      <a:r>
                        <a:rPr kumimoji="0" lang="en-US" sz="1000" b="0" i="0" u="none" strike="noStrike" kern="1200" cap="none" spc="0" normalizeH="0" baseline="0" noProof="0">
                          <a:ln>
                            <a:noFill/>
                          </a:ln>
                          <a:solidFill>
                            <a:prstClr val="black"/>
                          </a:solidFill>
                          <a:effectLst/>
                          <a:uLnTx/>
                          <a:uFillTx/>
                          <a:latin typeface="+mn-lt"/>
                          <a:ea typeface="+mn-ea"/>
                          <a:cs typeface="+mn-cs"/>
                        </a:rPr>
                        <a:t>
The successor of Europe's most successful touring coach was presented in Brussels. 
Read more about the completely newly developed Tourismo RHD: http://mb4.me/TourismoRHD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378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- 2017-06-25 15:22:15</a:t>
                      </a:r>
                      <a:r>
                        <a:rPr kumimoji="0" lang="en-US" sz="1000" b="0" i="0" u="none" strike="noStrike" kern="1200" cap="none" spc="0" normalizeH="0" baseline="0" noProof="0">
                          <a:ln>
                            <a:noFill/>
                          </a:ln>
                          <a:solidFill>
                            <a:prstClr val="black"/>
                          </a:solidFill>
                          <a:effectLst/>
                          <a:uLnTx/>
                          <a:uFillTx/>
                          <a:latin typeface="+mn-lt"/>
                          <a:ea typeface="+mn-ea"/>
                          <a:cs typeface="+mn-cs"/>
                        </a:rPr>
                        <a:t>
What a final lap! Podium finish for Mercedes-AMG Petronas Motorsport! It’s P2 for Valtteri Bottas at the Azerbaijan Grand Prix. He snatches P2 on the line. Lewis Hamilton comes home in P5. Congratulations to the entire team.
More about the #AzerbaijanGP:
http://mb4.me/AzerbaijanGP_fb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7720126"/>
                  </a:ext>
                </a:extLst>
              </a:tr>
            </a:tbl>
          </a:graphicData>
        </a:graphic>
      </p:graphicFrame>
      <p:sp>
        <p:nvSpPr>
          <p:cNvPr id="4" name="Text Placeholder 3">
            <a:extLst>
              <a:ext uri="{FF2B5EF4-FFF2-40B4-BE49-F238E27FC236}">
                <a16:creationId xmlns:a16="http://schemas.microsoft.com/office/drawing/2014/main" id="{2B5D4AA0-757E-45D6-A1AA-43FF477BECE0}"/>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98560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A3D25-A3F9-4F72-8633-6BCE587E057A}"/>
              </a:ext>
            </a:extLst>
          </p:cNvPr>
          <p:cNvSpPr>
            <a:spLocks noGrp="1"/>
          </p:cNvSpPr>
          <p:nvPr>
            <p:ph type="title"/>
          </p:nvPr>
        </p:nvSpPr>
        <p:spPr/>
        <p:txBody>
          <a:bodyPr/>
          <a:lstStyle/>
          <a:p>
            <a:r>
              <a:rPr lang="en-US"/>
              <a:t> Own Posts Table - 8 of 10</a:t>
            </a:r>
          </a:p>
        </p:txBody>
      </p:sp>
      <p:graphicFrame>
        <p:nvGraphicFramePr>
          <p:cNvPr id="5" name="Table Placeholder 4">
            <a:extLst>
              <a:ext uri="{FF2B5EF4-FFF2-40B4-BE49-F238E27FC236}">
                <a16:creationId xmlns:a16="http://schemas.microsoft.com/office/drawing/2014/main" id="{C9A9722B-B3FB-4805-8974-1423D0F4F0FF}"/>
              </a:ext>
            </a:extLst>
          </p:cNvPr>
          <p:cNvGraphicFramePr>
            <a:graphicFrameLocks noGrp="1"/>
          </p:cNvGraphicFramePr>
          <p:nvPr>
            <p:ph type="tbl" sz="quarter" idx="13"/>
            <p:extLst>
              <p:ext uri="{D42A27DB-BD31-4B8C-83A1-F6EECF244321}">
                <p14:modId xmlns:p14="http://schemas.microsoft.com/office/powerpoint/2010/main" val="143049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40328019"/>
                    </a:ext>
                  </a:extLst>
                </a:gridCol>
                <a:gridCol w="658368">
                  <a:extLst>
                    <a:ext uri="{9D8B030D-6E8A-4147-A177-3AD203B41FA5}">
                      <a16:colId xmlns:a16="http://schemas.microsoft.com/office/drawing/2014/main" val="1027828056"/>
                    </a:ext>
                  </a:extLst>
                </a:gridCol>
                <a:gridCol w="658368">
                  <a:extLst>
                    <a:ext uri="{9D8B030D-6E8A-4147-A177-3AD203B41FA5}">
                      <a16:colId xmlns:a16="http://schemas.microsoft.com/office/drawing/2014/main" val="2107539231"/>
                    </a:ext>
                  </a:extLst>
                </a:gridCol>
                <a:gridCol w="658368">
                  <a:extLst>
                    <a:ext uri="{9D8B030D-6E8A-4147-A177-3AD203B41FA5}">
                      <a16:colId xmlns:a16="http://schemas.microsoft.com/office/drawing/2014/main" val="3723397205"/>
                    </a:ext>
                  </a:extLst>
                </a:gridCol>
                <a:gridCol w="658368">
                  <a:extLst>
                    <a:ext uri="{9D8B030D-6E8A-4147-A177-3AD203B41FA5}">
                      <a16:colId xmlns:a16="http://schemas.microsoft.com/office/drawing/2014/main" val="2145386756"/>
                    </a:ext>
                  </a:extLst>
                </a:gridCol>
                <a:gridCol w="658368">
                  <a:extLst>
                    <a:ext uri="{9D8B030D-6E8A-4147-A177-3AD203B41FA5}">
                      <a16:colId xmlns:a16="http://schemas.microsoft.com/office/drawing/2014/main" val="3041337891"/>
                    </a:ext>
                  </a:extLst>
                </a:gridCol>
                <a:gridCol w="658368">
                  <a:extLst>
                    <a:ext uri="{9D8B030D-6E8A-4147-A177-3AD203B41FA5}">
                      <a16:colId xmlns:a16="http://schemas.microsoft.com/office/drawing/2014/main" val="1858544473"/>
                    </a:ext>
                  </a:extLst>
                </a:gridCol>
                <a:gridCol w="658368">
                  <a:extLst>
                    <a:ext uri="{9D8B030D-6E8A-4147-A177-3AD203B41FA5}">
                      <a16:colId xmlns:a16="http://schemas.microsoft.com/office/drawing/2014/main" val="822120550"/>
                    </a:ext>
                  </a:extLst>
                </a:gridCol>
                <a:gridCol w="658368">
                  <a:extLst>
                    <a:ext uri="{9D8B030D-6E8A-4147-A177-3AD203B41FA5}">
                      <a16:colId xmlns:a16="http://schemas.microsoft.com/office/drawing/2014/main" val="283699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95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- 2017-06-25 08:00:00</a:t>
                      </a:r>
                      <a:r>
                        <a:rPr kumimoji="0" lang="en-US" sz="1000" b="0" i="0" u="none" strike="noStrike" kern="1200" cap="none" spc="0" normalizeH="0" baseline="0" noProof="0">
                          <a:ln>
                            <a:noFill/>
                          </a:ln>
                          <a:solidFill>
                            <a:prstClr val="black"/>
                          </a:solidFill>
                          <a:effectLst/>
                          <a:uLnTx/>
                          <a:uFillTx/>
                          <a:latin typeface="+mn-lt"/>
                          <a:ea typeface="+mn-ea"/>
                          <a:cs typeface="+mn-cs"/>
                        </a:rPr>
                        <a:t>
Gloomy lighting fits this innocent looking classic well!
Shot by Thomas van Rooij Photography at Europa-Park for #MBsocialcar
#MBatEuropaPark #MBclassic #alltimestars
Find out more about Mercedes-Benz Classics: http://mb4.me/AllTimeStars_fb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832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- 2017-06-25 01:00:00</a:t>
                      </a:r>
                      <a:r>
                        <a:rPr kumimoji="0" lang="en-US" sz="1000" b="0" i="0" u="none" strike="noStrike" kern="1200" cap="none" spc="0" normalizeH="0" baseline="0" noProof="0">
                          <a:ln>
                            <a:noFill/>
                          </a:ln>
                          <a:solidFill>
                            <a:prstClr val="black"/>
                          </a:solidFill>
                          <a:effectLst/>
                          <a:uLnTx/>
                          <a:uFillTx/>
                          <a:latin typeface="+mn-lt"/>
                          <a:ea typeface="+mn-ea"/>
                          <a:cs typeface="+mn-cs"/>
                        </a:rPr>
                        <a:t>
Design philosophy of Sensual Purity becomes avant-garde, contemporary and distinctive electro-look in the Mercedes-Benz Concept EQ.
Read more about it: http://mb4.me/ElectroLook
#SwitchtoEQ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8445507"/>
                  </a:ext>
                </a:extLst>
              </a:tr>
            </a:tbl>
          </a:graphicData>
        </a:graphic>
      </p:graphicFrame>
      <p:sp>
        <p:nvSpPr>
          <p:cNvPr id="4" name="Text Placeholder 3">
            <a:extLst>
              <a:ext uri="{FF2B5EF4-FFF2-40B4-BE49-F238E27FC236}">
                <a16:creationId xmlns:a16="http://schemas.microsoft.com/office/drawing/2014/main" id="{AB876F3D-AA49-421E-A993-570AF57A0A94}"/>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15671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96F0-7790-47B8-B17B-7711B97C5638}"/>
              </a:ext>
            </a:extLst>
          </p:cNvPr>
          <p:cNvSpPr>
            <a:spLocks noGrp="1"/>
          </p:cNvSpPr>
          <p:nvPr>
            <p:ph type="title"/>
          </p:nvPr>
        </p:nvSpPr>
        <p:spPr/>
        <p:txBody>
          <a:bodyPr/>
          <a:lstStyle/>
          <a:p>
            <a:r>
              <a:rPr lang="en-US"/>
              <a:t> Own Posts Table - 9 of 10</a:t>
            </a:r>
          </a:p>
        </p:txBody>
      </p:sp>
      <p:graphicFrame>
        <p:nvGraphicFramePr>
          <p:cNvPr id="5" name="Table Placeholder 4">
            <a:extLst>
              <a:ext uri="{FF2B5EF4-FFF2-40B4-BE49-F238E27FC236}">
                <a16:creationId xmlns:a16="http://schemas.microsoft.com/office/drawing/2014/main" id="{DD8157FB-7F30-4045-AF6C-91A3D80750B1}"/>
              </a:ext>
            </a:extLst>
          </p:cNvPr>
          <p:cNvGraphicFramePr>
            <a:graphicFrameLocks noGrp="1"/>
          </p:cNvGraphicFramePr>
          <p:nvPr>
            <p:ph type="tbl" sz="quarter" idx="13"/>
            <p:extLst>
              <p:ext uri="{D42A27DB-BD31-4B8C-83A1-F6EECF244321}">
                <p14:modId xmlns:p14="http://schemas.microsoft.com/office/powerpoint/2010/main" val="7034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06091664"/>
                    </a:ext>
                  </a:extLst>
                </a:gridCol>
                <a:gridCol w="658368">
                  <a:extLst>
                    <a:ext uri="{9D8B030D-6E8A-4147-A177-3AD203B41FA5}">
                      <a16:colId xmlns:a16="http://schemas.microsoft.com/office/drawing/2014/main" val="3185729828"/>
                    </a:ext>
                  </a:extLst>
                </a:gridCol>
                <a:gridCol w="658368">
                  <a:extLst>
                    <a:ext uri="{9D8B030D-6E8A-4147-A177-3AD203B41FA5}">
                      <a16:colId xmlns:a16="http://schemas.microsoft.com/office/drawing/2014/main" val="2677051459"/>
                    </a:ext>
                  </a:extLst>
                </a:gridCol>
                <a:gridCol w="658368">
                  <a:extLst>
                    <a:ext uri="{9D8B030D-6E8A-4147-A177-3AD203B41FA5}">
                      <a16:colId xmlns:a16="http://schemas.microsoft.com/office/drawing/2014/main" val="3129419758"/>
                    </a:ext>
                  </a:extLst>
                </a:gridCol>
                <a:gridCol w="658368">
                  <a:extLst>
                    <a:ext uri="{9D8B030D-6E8A-4147-A177-3AD203B41FA5}">
                      <a16:colId xmlns:a16="http://schemas.microsoft.com/office/drawing/2014/main" val="401854073"/>
                    </a:ext>
                  </a:extLst>
                </a:gridCol>
                <a:gridCol w="658368">
                  <a:extLst>
                    <a:ext uri="{9D8B030D-6E8A-4147-A177-3AD203B41FA5}">
                      <a16:colId xmlns:a16="http://schemas.microsoft.com/office/drawing/2014/main" val="2992285371"/>
                    </a:ext>
                  </a:extLst>
                </a:gridCol>
                <a:gridCol w="658368">
                  <a:extLst>
                    <a:ext uri="{9D8B030D-6E8A-4147-A177-3AD203B41FA5}">
                      <a16:colId xmlns:a16="http://schemas.microsoft.com/office/drawing/2014/main" val="4196162431"/>
                    </a:ext>
                  </a:extLst>
                </a:gridCol>
                <a:gridCol w="658368">
                  <a:extLst>
                    <a:ext uri="{9D8B030D-6E8A-4147-A177-3AD203B41FA5}">
                      <a16:colId xmlns:a16="http://schemas.microsoft.com/office/drawing/2014/main" val="1125720332"/>
                    </a:ext>
                  </a:extLst>
                </a:gridCol>
                <a:gridCol w="658368">
                  <a:extLst>
                    <a:ext uri="{9D8B030D-6E8A-4147-A177-3AD203B41FA5}">
                      <a16:colId xmlns:a16="http://schemas.microsoft.com/office/drawing/2014/main" val="596192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77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- 2017-06-24 17:00:00</a:t>
                      </a:r>
                      <a:r>
                        <a:rPr kumimoji="0" lang="en-US" sz="1000" b="0" i="0" u="none" strike="noStrike" kern="1200" cap="none" spc="0" normalizeH="0" baseline="0" noProof="0">
                          <a:ln>
                            <a:noFill/>
                          </a:ln>
                          <a:solidFill>
                            <a:prstClr val="black"/>
                          </a:solidFill>
                          <a:effectLst/>
                          <a:uLnTx/>
                          <a:uFillTx/>
                          <a:latin typeface="+mn-lt"/>
                          <a:ea typeface="+mn-ea"/>
                          <a:cs typeface="+mn-cs"/>
                        </a:rPr>
                        <a:t>
With this Mercedes-Benz Classic, it's always blue hour.
Photos: Ranier Fernandez Photography​ at Europa-Park for #MBsocialcar
#MBatEuropaPark #MBclassic #alltimestars
Find out more about Mercedes-Benz Classics:http://mb4.me/AllTimeStars_fb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721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- 2017-06-24 14:20:29</a:t>
                      </a:r>
                      <a:r>
                        <a:rPr kumimoji="0" lang="en-US" sz="1000" b="0" i="0" u="none" strike="noStrike" kern="1200" cap="none" spc="0" normalizeH="0" baseline="0" noProof="0">
                          <a:ln>
                            <a:noFill/>
                          </a:ln>
                          <a:solidFill>
                            <a:prstClr val="black"/>
                          </a:solidFill>
                          <a:effectLst/>
                          <a:uLnTx/>
                          <a:uFillTx/>
                          <a:latin typeface="+mn-lt"/>
                          <a:ea typeface="+mn-ea"/>
                          <a:cs typeface="+mn-cs"/>
                        </a:rPr>
                        <a:t>
Great qualifying session for Mercedes-AMG Petronas Motorsport: Lewis Hamilton took pole position in qualifying for the Azerbaijan Grand Prix! Valtteri Bottas makes it an all Silver Arrows front row! Best of luck to the entire team for the upcoming race.
More about the #AzerbaijanGP:
http://mb4.me/AzerbaijanGP_fb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0014397"/>
                  </a:ext>
                </a:extLst>
              </a:tr>
            </a:tbl>
          </a:graphicData>
        </a:graphic>
      </p:graphicFrame>
      <p:sp>
        <p:nvSpPr>
          <p:cNvPr id="4" name="Text Placeholder 3">
            <a:extLst>
              <a:ext uri="{FF2B5EF4-FFF2-40B4-BE49-F238E27FC236}">
                <a16:creationId xmlns:a16="http://schemas.microsoft.com/office/drawing/2014/main" id="{7127F613-0F97-404F-B059-C676E612AF58}"/>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7838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61D7-93B1-47B9-BA37-BBF668FD74F2}"/>
              </a:ext>
            </a:extLst>
          </p:cNvPr>
          <p:cNvSpPr>
            <a:spLocks noGrp="1"/>
          </p:cNvSpPr>
          <p:nvPr>
            <p:ph type="title"/>
          </p:nvPr>
        </p:nvSpPr>
        <p:spPr/>
        <p:txBody>
          <a:bodyPr/>
          <a:lstStyle/>
          <a:p>
            <a:r>
              <a:rPr lang="en-US"/>
              <a:t> Own Posts Table - 10 of 10</a:t>
            </a:r>
          </a:p>
        </p:txBody>
      </p:sp>
      <p:graphicFrame>
        <p:nvGraphicFramePr>
          <p:cNvPr id="5" name="Table Placeholder 4">
            <a:extLst>
              <a:ext uri="{FF2B5EF4-FFF2-40B4-BE49-F238E27FC236}">
                <a16:creationId xmlns:a16="http://schemas.microsoft.com/office/drawing/2014/main" id="{5DA15796-1EEB-49CD-ACAA-1FC42AC4CD90}"/>
              </a:ext>
            </a:extLst>
          </p:cNvPr>
          <p:cNvGraphicFramePr>
            <a:graphicFrameLocks noGrp="1"/>
          </p:cNvGraphicFramePr>
          <p:nvPr>
            <p:ph type="tbl" sz="quarter" idx="13"/>
            <p:extLst>
              <p:ext uri="{D42A27DB-BD31-4B8C-83A1-F6EECF244321}">
                <p14:modId xmlns:p14="http://schemas.microsoft.com/office/powerpoint/2010/main" val="379922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39520273"/>
                    </a:ext>
                  </a:extLst>
                </a:gridCol>
                <a:gridCol w="658368">
                  <a:extLst>
                    <a:ext uri="{9D8B030D-6E8A-4147-A177-3AD203B41FA5}">
                      <a16:colId xmlns:a16="http://schemas.microsoft.com/office/drawing/2014/main" val="1209791839"/>
                    </a:ext>
                  </a:extLst>
                </a:gridCol>
                <a:gridCol w="658368">
                  <a:extLst>
                    <a:ext uri="{9D8B030D-6E8A-4147-A177-3AD203B41FA5}">
                      <a16:colId xmlns:a16="http://schemas.microsoft.com/office/drawing/2014/main" val="898192628"/>
                    </a:ext>
                  </a:extLst>
                </a:gridCol>
                <a:gridCol w="658368">
                  <a:extLst>
                    <a:ext uri="{9D8B030D-6E8A-4147-A177-3AD203B41FA5}">
                      <a16:colId xmlns:a16="http://schemas.microsoft.com/office/drawing/2014/main" val="3215674294"/>
                    </a:ext>
                  </a:extLst>
                </a:gridCol>
                <a:gridCol w="658368">
                  <a:extLst>
                    <a:ext uri="{9D8B030D-6E8A-4147-A177-3AD203B41FA5}">
                      <a16:colId xmlns:a16="http://schemas.microsoft.com/office/drawing/2014/main" val="2044474685"/>
                    </a:ext>
                  </a:extLst>
                </a:gridCol>
                <a:gridCol w="658368">
                  <a:extLst>
                    <a:ext uri="{9D8B030D-6E8A-4147-A177-3AD203B41FA5}">
                      <a16:colId xmlns:a16="http://schemas.microsoft.com/office/drawing/2014/main" val="1919444685"/>
                    </a:ext>
                  </a:extLst>
                </a:gridCol>
                <a:gridCol w="658368">
                  <a:extLst>
                    <a:ext uri="{9D8B030D-6E8A-4147-A177-3AD203B41FA5}">
                      <a16:colId xmlns:a16="http://schemas.microsoft.com/office/drawing/2014/main" val="1596864574"/>
                    </a:ext>
                  </a:extLst>
                </a:gridCol>
                <a:gridCol w="658368">
                  <a:extLst>
                    <a:ext uri="{9D8B030D-6E8A-4147-A177-3AD203B41FA5}">
                      <a16:colId xmlns:a16="http://schemas.microsoft.com/office/drawing/2014/main" val="3515558470"/>
                    </a:ext>
                  </a:extLst>
                </a:gridCol>
                <a:gridCol w="658368">
                  <a:extLst>
                    <a:ext uri="{9D8B030D-6E8A-4147-A177-3AD203B41FA5}">
                      <a16:colId xmlns:a16="http://schemas.microsoft.com/office/drawing/2014/main" val="23917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220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- 2017-06-24 08:00:00</a:t>
                      </a:r>
                      <a:r>
                        <a:rPr kumimoji="0" lang="en-US" sz="1000" b="0" i="0" u="none" strike="noStrike" kern="1200" cap="none" spc="0" normalizeH="0" baseline="0" noProof="0">
                          <a:ln>
                            <a:noFill/>
                          </a:ln>
                          <a:solidFill>
                            <a:prstClr val="black"/>
                          </a:solidFill>
                          <a:effectLst/>
                          <a:uLnTx/>
                          <a:uFillTx/>
                          <a:latin typeface="+mn-lt"/>
                          <a:ea typeface="+mn-ea"/>
                          <a:cs typeface="+mn-cs"/>
                        </a:rPr>
                        <a:t>
Renew your desktop with one of our unique and beautiful #MBsocialcar wallpapers. 
Get in the mood for summer with the Mercedes-Benz Marco Polo: http://mb4.me/WallpaperMarcoPolo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096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- 2017-06-24 01:00:00</a:t>
                      </a:r>
                      <a:r>
                        <a:rPr kumimoji="0" lang="en-US" sz="1000" b="0" i="0" u="none" strike="noStrike" kern="1200" cap="none" spc="0" normalizeH="0" baseline="0" noProof="0">
                          <a:ln>
                            <a:noFill/>
                          </a:ln>
                          <a:solidFill>
                            <a:prstClr val="black"/>
                          </a:solidFill>
                          <a:effectLst/>
                          <a:uLnTx/>
                          <a:uFillTx/>
                          <a:latin typeface="+mn-lt"/>
                          <a:ea typeface="+mn-ea"/>
                          <a:cs typeface="+mn-cs"/>
                        </a:rPr>
                        <a:t>
A classic racing beast that doesn't sleep at night.
Shot by philipp rupprecht photography at Europa-Park for #MBsocialcar
#MBatEuropaPark #MBclassic #alltimestars
Find out more about Mercedes-Benz Classics:http://mb4.me/AllTimeStars_fb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940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- 2017-06-23 20:01:01</a:t>
                      </a:r>
                      <a:r>
                        <a:rPr kumimoji="0" lang="en-US" sz="1000" b="0" i="0" u="none" strike="noStrike" kern="1200" cap="none" spc="0" normalizeH="0" baseline="0" noProof="0">
                          <a:ln>
                            <a:noFill/>
                          </a:ln>
                          <a:solidFill>
                            <a:prstClr val="black"/>
                          </a:solidFill>
                          <a:effectLst/>
                          <a:uLnTx/>
                          <a:uFillTx/>
                          <a:latin typeface="+mn-lt"/>
                          <a:ea typeface="+mn-ea"/>
                          <a:cs typeface="+mn-cs"/>
                        </a:rPr>
                        <a:t>
The BMW International Open 2017 tournament is in full swing. Time for
Sergio Garcia, Henrik Stenson and Martin Kaymer to go on a serious mission, driven by passion.
BMW Golfsport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5046935"/>
                  </a:ext>
                </a:extLst>
              </a:tr>
            </a:tbl>
          </a:graphicData>
        </a:graphic>
      </p:graphicFrame>
      <p:sp>
        <p:nvSpPr>
          <p:cNvPr id="4" name="Text Placeholder 3">
            <a:extLst>
              <a:ext uri="{FF2B5EF4-FFF2-40B4-BE49-F238E27FC236}">
                <a16:creationId xmlns:a16="http://schemas.microsoft.com/office/drawing/2014/main" id="{085105C6-297A-4A38-8C99-4BEF9CB5C78C}"/>
              </a:ext>
            </a:extLst>
          </p:cNvPr>
          <p:cNvSpPr>
            <a:spLocks noGrp="1"/>
          </p:cNvSpPr>
          <p:nvPr>
            <p:ph type="body" sz="quarter" idx="14"/>
          </p:nvPr>
        </p:nvSpPr>
        <p:spPr/>
        <p:txBody>
          <a:bodyPr/>
          <a:lstStyle/>
          <a:p>
            <a:r>
              <a:rPr lang="en-US"/>
              <a:t>20.06.2017 - 27.06.2017</a:t>
            </a:r>
          </a:p>
        </p:txBody>
      </p:sp>
    </p:spTree>
    <p:extLst>
      <p:ext uri="{BB962C8B-B14F-4D97-AF65-F5344CB8AC3E}">
        <p14:creationId xmlns:p14="http://schemas.microsoft.com/office/powerpoint/2010/main" val="3267672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98E5-AF45-4D1C-B991-135D99E75513}"/>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192E80BB-34ED-4A14-93DB-4EA5567B018C}"/>
              </a:ext>
            </a:extLst>
          </p:cNvPr>
          <p:cNvGraphicFramePr>
            <a:graphicFrameLocks noGrp="1"/>
          </p:cNvGraphicFramePr>
          <p:nvPr>
            <p:ph type="chart" sz="quarter" idx="13"/>
            <p:extLst>
              <p:ext uri="{D42A27DB-BD31-4B8C-83A1-F6EECF244321}">
                <p14:modId xmlns:p14="http://schemas.microsoft.com/office/powerpoint/2010/main" val="1145062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86F3B7-93E2-4302-8E5E-A90E89F4219D}"/>
              </a:ext>
            </a:extLst>
          </p:cNvPr>
          <p:cNvSpPr>
            <a:spLocks noGrp="1"/>
          </p:cNvSpPr>
          <p:nvPr>
            <p:ph type="body" sz="quarter" idx="14"/>
          </p:nvPr>
        </p:nvSpPr>
        <p:spPr/>
        <p:txBody>
          <a:bodyPr/>
          <a:lstStyle/>
          <a:p>
            <a:r>
              <a:rPr lang="en-US"/>
              <a:t>20.06.2017 - 27.06.2017</a:t>
            </a:r>
          </a:p>
        </p:txBody>
      </p:sp>
      <p:sp>
        <p:nvSpPr>
          <p:cNvPr id="5" name="Footer Placeholder 4">
            <a:extLst>
              <a:ext uri="{FF2B5EF4-FFF2-40B4-BE49-F238E27FC236}">
                <a16:creationId xmlns:a16="http://schemas.microsoft.com/office/drawing/2014/main" id="{55901B37-059B-44A0-BC19-E4422C5FF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6918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625</Words>
  <Application>Microsoft Office PowerPoint</Application>
  <PresentationFormat>On-screen Show (4:3)</PresentationFormat>
  <Paragraphs>346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Content Optimization Benchmark</vt:lpstr>
      <vt:lpstr>Facebook Own Posts</vt:lpstr>
      <vt:lpstr>Facebook Interaction Rate By Post Type</vt:lpstr>
      <vt:lpstr> Own Posts Table - 1 of 10</vt:lpstr>
      <vt:lpstr> Own Posts Table - 2 of 10</vt:lpstr>
      <vt:lpstr> Own Posts Table - 3 of 10</vt:lpstr>
      <vt:lpstr> Own Posts Table - 4 of 10</vt:lpstr>
      <vt:lpstr> Own Posts Table - 5 of 10</vt:lpstr>
      <vt:lpstr> Own Posts Table - 6 of 10</vt:lpstr>
      <vt:lpstr> Own Posts Table - 7 of 10</vt:lpstr>
      <vt:lpstr> Own Posts Table - 8 of 10</vt:lpstr>
      <vt:lpstr> Own Posts Table - 9 of 10</vt:lpstr>
      <vt:lpstr> Own Posts Table - 10 of 10</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2017-06-29T12:24:49Z</dcterms:created>
  <dcterms:modified xsi:type="dcterms:W3CDTF">2017-06-29T12:25:24Z</dcterms:modified>
</cp:coreProperties>
</file>