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Lst>
  <p:sldSz cx="9144000" cy="6858000" type="screen4x3"/>
  <p:notesSz cx="6858000" cy="9144000"/>
  <p:embeddedFontLst>
    <p:embeddedFont>
      <p:font typeface="ＭＳ Ｐゴシック" panose="020B0600070205080204" pitchFamily="34" charset="-128"/>
      <p:regular r:id="rId7"/>
    </p:embeddedFon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v>
                </c:pt>
              </c:strCache>
            </c:strRef>
          </c:tx>
          <c:spPr>
            <a:ln w="28575" cap="rnd">
              <a:solidFill>
                <a:schemeClr val="accent1"/>
              </a:solidFill>
              <a:round/>
            </a:ln>
            <a:effectLst/>
          </c:spPr>
          <c:marker>
            <c:symbol val="none"/>
          </c:marker>
          <c:cat>
            <c:numRef>
              <c:f>Sheet1!$A$2:$A$9</c:f>
              <c:numCache>
                <c:formatCode>m/d/yyyy</c:formatCode>
                <c:ptCount val="8"/>
                <c:pt idx="0">
                  <c:v>42886</c:v>
                </c:pt>
                <c:pt idx="1">
                  <c:v>42887</c:v>
                </c:pt>
                <c:pt idx="2">
                  <c:v>42888</c:v>
                </c:pt>
                <c:pt idx="3">
                  <c:v>42889</c:v>
                </c:pt>
                <c:pt idx="4">
                  <c:v>42890</c:v>
                </c:pt>
                <c:pt idx="5">
                  <c:v>42891</c:v>
                </c:pt>
                <c:pt idx="6">
                  <c:v>42892</c:v>
                </c:pt>
                <c:pt idx="7">
                  <c:v>42893</c:v>
                </c:pt>
              </c:numCache>
            </c:numRef>
          </c:cat>
          <c:val>
            <c:numRef>
              <c:f>Sheet1!$B$2:$B$9</c:f>
              <c:numCache>
                <c:formatCode>General</c:formatCode>
                <c:ptCount val="8"/>
                <c:pt idx="0">
                  <c:v>2</c:v>
                </c:pt>
                <c:pt idx="1">
                  <c:v>2</c:v>
                </c:pt>
                <c:pt idx="2">
                  <c:v>3</c:v>
                </c:pt>
                <c:pt idx="3">
                  <c:v>1</c:v>
                </c:pt>
                <c:pt idx="4">
                  <c:v>0</c:v>
                </c:pt>
                <c:pt idx="5">
                  <c:v>2</c:v>
                </c:pt>
                <c:pt idx="6">
                  <c:v>1</c:v>
                </c:pt>
                <c:pt idx="7">
                  <c:v>1</c:v>
                </c:pt>
              </c:numCache>
            </c:numRef>
          </c:val>
          <c:smooth val="0"/>
          <c:extLst>
            <c:ext xmlns:c16="http://schemas.microsoft.com/office/drawing/2014/chart" uri="{C3380CC4-5D6E-409C-BE32-E72D297353CC}">
              <c16:uniqueId val="{00000000-C906-4AB6-9321-29785355301E}"/>
            </c:ext>
          </c:extLst>
        </c:ser>
        <c:ser>
          <c:idx val="1"/>
          <c:order val="1"/>
          <c:tx>
            <c:strRef>
              <c:f>Sheet1!$C$1</c:f>
              <c:strCache>
                <c:ptCount val="1"/>
                <c:pt idx="0">
                  <c:v>quintly</c:v>
                </c:pt>
              </c:strCache>
            </c:strRef>
          </c:tx>
          <c:spPr>
            <a:ln w="28575" cap="rnd">
              <a:solidFill>
                <a:schemeClr val="accent2"/>
              </a:solidFill>
              <a:round/>
            </a:ln>
            <a:effectLst/>
          </c:spPr>
          <c:marker>
            <c:symbol val="none"/>
          </c:marker>
          <c:cat>
            <c:numRef>
              <c:f>Sheet1!$A$2:$A$9</c:f>
              <c:numCache>
                <c:formatCode>m/d/yyyy</c:formatCode>
                <c:ptCount val="8"/>
                <c:pt idx="0">
                  <c:v>42886</c:v>
                </c:pt>
                <c:pt idx="1">
                  <c:v>42887</c:v>
                </c:pt>
                <c:pt idx="2">
                  <c:v>42888</c:v>
                </c:pt>
                <c:pt idx="3">
                  <c:v>42889</c:v>
                </c:pt>
                <c:pt idx="4">
                  <c:v>42890</c:v>
                </c:pt>
                <c:pt idx="5">
                  <c:v>42891</c:v>
                </c:pt>
                <c:pt idx="6">
                  <c:v>42892</c:v>
                </c:pt>
                <c:pt idx="7">
                  <c:v>42893</c:v>
                </c:pt>
              </c:numCache>
            </c:numRef>
          </c:cat>
          <c:val>
            <c:numRef>
              <c:f>Sheet1!$C$2:$C$9</c:f>
              <c:numCache>
                <c:formatCode>General</c:formatCode>
                <c:ptCount val="8"/>
                <c:pt idx="0">
                  <c:v>1</c:v>
                </c:pt>
                <c:pt idx="1">
                  <c:v>0</c:v>
                </c:pt>
                <c:pt idx="2">
                  <c:v>1</c:v>
                </c:pt>
                <c:pt idx="3">
                  <c:v>0</c:v>
                </c:pt>
                <c:pt idx="4">
                  <c:v>0</c:v>
                </c:pt>
                <c:pt idx="5">
                  <c:v>0</c:v>
                </c:pt>
                <c:pt idx="6">
                  <c:v>1</c:v>
                </c:pt>
                <c:pt idx="7">
                  <c:v>0</c:v>
                </c:pt>
              </c:numCache>
            </c:numRef>
          </c:val>
          <c:smooth val="0"/>
          <c:extLst>
            <c:ext xmlns:c16="http://schemas.microsoft.com/office/drawing/2014/chart" uri="{C3380CC4-5D6E-409C-BE32-E72D297353CC}">
              <c16:uniqueId val="{00000001-C906-4AB6-9321-29785355301E}"/>
            </c:ext>
          </c:extLst>
        </c:ser>
        <c:dLbls>
          <c:showLegendKey val="0"/>
          <c:showVal val="0"/>
          <c:showCatName val="0"/>
          <c:showSerName val="0"/>
          <c:showPercent val="0"/>
          <c:showBubbleSize val="0"/>
        </c:dLbls>
        <c:smooth val="0"/>
        <c:axId val="243449544"/>
        <c:axId val="183479240"/>
      </c:lineChart>
      <c:dateAx>
        <c:axId val="24344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479240"/>
        <c:crosses val="autoZero"/>
        <c:auto val="1"/>
        <c:lblOffset val="100"/>
        <c:baseTimeUnit val="days"/>
      </c:dateAx>
      <c:valAx>
        <c:axId val="18347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4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Please Deleteee</a:t>
            </a:r>
          </a:p>
        </p:txBody>
      </p:sp>
      <p:sp>
        <p:nvSpPr>
          <p:cNvPr id="3" name="Subtitle 2"/>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900804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6327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05/31/2017 - 06/07/2017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1733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2936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6304713"/>
                    </a:ext>
                  </a:extLst>
                </a:gridCol>
                <a:gridCol w="822960">
                  <a:extLst>
                    <a:ext uri="{9D8B030D-6E8A-4147-A177-3AD203B41FA5}">
                      <a16:colId xmlns:a16="http://schemas.microsoft.com/office/drawing/2014/main" val="2145066735"/>
                    </a:ext>
                  </a:extLst>
                </a:gridCol>
                <a:gridCol w="822960">
                  <a:extLst>
                    <a:ext uri="{9D8B030D-6E8A-4147-A177-3AD203B41FA5}">
                      <a16:colId xmlns:a16="http://schemas.microsoft.com/office/drawing/2014/main" val="1303012066"/>
                    </a:ext>
                  </a:extLst>
                </a:gridCol>
                <a:gridCol w="822960">
                  <a:extLst>
                    <a:ext uri="{9D8B030D-6E8A-4147-A177-3AD203B41FA5}">
                      <a16:colId xmlns:a16="http://schemas.microsoft.com/office/drawing/2014/main" val="1624474341"/>
                    </a:ext>
                  </a:extLst>
                </a:gridCol>
                <a:gridCol w="822960">
                  <a:extLst>
                    <a:ext uri="{9D8B030D-6E8A-4147-A177-3AD203B41FA5}">
                      <a16:colId xmlns:a16="http://schemas.microsoft.com/office/drawing/2014/main" val="3298609772"/>
                    </a:ext>
                  </a:extLst>
                </a:gridCol>
                <a:gridCol w="822960">
                  <a:extLst>
                    <a:ext uri="{9D8B030D-6E8A-4147-A177-3AD203B41FA5}">
                      <a16:colId xmlns:a16="http://schemas.microsoft.com/office/drawing/2014/main" val="362565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37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Joshua Attah - 2017-06-07 11:29:57</a:t>
                      </a:r>
                      <a:r>
                        <a:rPr kumimoji="0" lang="en-US" sz="1000" b="0" i="0" u="none" strike="noStrike" kern="1200" cap="none" spc="0" normalizeH="0" baseline="0" noProof="0">
                          <a:ln>
                            <a:noFill/>
                          </a:ln>
                          <a:solidFill>
                            <a:prstClr val="black"/>
                          </a:solidFill>
                          <a:effectLst/>
                          <a:uLnTx/>
                          <a:uFillTx/>
                          <a:latin typeface="+mn-lt"/>
                          <a:ea typeface="+mn-ea"/>
                          <a:cs typeface="+mn-cs"/>
                        </a:rPr>
                        <a:t>
http://dutymoney.com/?ref=104481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768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ar-AE" sz="1000" b="1" i="0" u="none" strike="noStrike" kern="1200" cap="none" spc="0" normalizeH="0" baseline="0" noProof="0">
                          <a:ln>
                            <a:noFill/>
                          </a:ln>
                          <a:solidFill>
                            <a:prstClr val="black"/>
                          </a:solidFill>
                          <a:effectLst/>
                          <a:uLnTx/>
                          <a:uFillTx/>
                          <a:latin typeface="+mn-lt"/>
                          <a:ea typeface="+mn-ea"/>
                          <a:cs typeface="+mn-cs"/>
                        </a:rPr>
                        <a:t>هيما الطيب عبدالرحيم - 2017-06-07 09:17:51</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Design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88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ar-AE" sz="1000" b="1" i="0" u="none" strike="noStrike" kern="1200" cap="none" spc="0" normalizeH="0" baseline="0" noProof="0">
                          <a:ln>
                            <a:noFill/>
                          </a:ln>
                          <a:solidFill>
                            <a:prstClr val="black"/>
                          </a:solidFill>
                          <a:effectLst/>
                          <a:uLnTx/>
                          <a:uFillTx/>
                          <a:latin typeface="+mn-lt"/>
                          <a:ea typeface="+mn-ea"/>
                          <a:cs typeface="+mn-cs"/>
                        </a:rPr>
                        <a:t>هيما الطيب عبدالرحيم - 2017-06-07 09:17:51</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Design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89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Marco Reitz - 2017-06-06 20:59:25</a:t>
                      </a:r>
                      <a:r>
                        <a:rPr kumimoji="0" lang="de-DE" sz="1000" b="0" i="0" u="none" strike="noStrike" kern="1200" cap="none" spc="0" normalizeH="0" baseline="0" noProof="0">
                          <a:ln>
                            <a:noFill/>
                          </a:ln>
                          <a:solidFill>
                            <a:prstClr val="black"/>
                          </a:solidFill>
                          <a:effectLst/>
                          <a:uLnTx/>
                          <a:uFillTx/>
                          <a:latin typeface="+mn-lt"/>
                          <a:ea typeface="+mn-ea"/>
                          <a:cs typeface="+mn-cs"/>
                        </a:rPr>
                        <a:t>
https://www.facebook.com/Rsphotobuddies/posts/1376138965774878
Hier seht ihr einige BMW Bilder von der Tuning Night -im Loop5 Parkhaus-
Teilt uns mit wie euch dieses tolle Cabrio gefällt.
Wir zählen auf euch.
Mehr Bilder gibt es die Tage noch auf unserer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777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Richard Nkhoma - 2017-06-06 20:34:44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21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Paul Asher - 2017-06-06 16:40:37</a:t>
                      </a:r>
                      <a:r>
                        <a:rPr kumimoji="0" lang="en-US" sz="1000" b="0" i="0" u="none" strike="noStrike" kern="1200" cap="none" spc="0" normalizeH="0" baseline="0" noProof="0">
                          <a:ln>
                            <a:noFill/>
                          </a:ln>
                          <a:solidFill>
                            <a:prstClr val="black"/>
                          </a:solidFill>
                          <a:effectLst/>
                          <a:uLnTx/>
                          <a:uFillTx/>
                          <a:latin typeface="+mn-lt"/>
                          <a:ea typeface="+mn-ea"/>
                          <a:cs typeface="+mn-cs"/>
                        </a:rPr>
                        <a:t>
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647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BMW</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Favian Garcia - 2017-06-06 15:46:29</a:t>
                      </a:r>
                      <a:r>
                        <a:rPr kumimoji="0" lang="es-ES" sz="1000" b="0" i="0" u="none" strike="noStrike" kern="1200" cap="none" spc="0" normalizeH="0" baseline="0" noProof="0">
                          <a:ln>
                            <a:noFill/>
                          </a:ln>
                          <a:solidFill>
                            <a:prstClr val="black"/>
                          </a:solidFill>
                          <a:effectLst/>
                          <a:uLnTx/>
                          <a:uFillTx/>
                          <a:latin typeface="+mn-lt"/>
                          <a:ea typeface="+mn-ea"/>
                          <a:cs typeface="+mn-cs"/>
                        </a:rPr>
                        <a:t>
Hola soy asesor de claro, en este momento si adquieres el tripe play podrás tener 3 MESES GRATIS, si estas interesado envíame tu número por inbox y te llamaremos lo más pronto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3962876"/>
                  </a:ext>
                </a:extLst>
              </a:tr>
            </a:tbl>
          </a:graphicData>
        </a:graphic>
      </p:graphicFrame>
      <p:sp>
        <p:nvSpPr>
          <p:cNvPr id="4" name="Text Placeholder 3"/>
          <p:cNvSpPr>
            <a:spLocks noGrp="1"/>
          </p:cNvSpPr>
          <p:nvPr>
            <p:ph type="body" sz="quarter" idx="14"/>
          </p:nvPr>
        </p:nvSpPr>
        <p:spPr/>
        <p:txBody>
          <a:bodyPr/>
          <a:lstStyle/>
          <a:p>
            <a:r>
              <a:rPr lang="en-US"/>
              <a:t>05/31/2017 - 06/07/2017</a:t>
            </a:r>
          </a:p>
        </p:txBody>
      </p:sp>
    </p:spTree>
    <p:extLst>
      <p:ext uri="{BB962C8B-B14F-4D97-AF65-F5344CB8AC3E}">
        <p14:creationId xmlns:p14="http://schemas.microsoft.com/office/powerpoint/2010/main" val="4289721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19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0510996"/>
                    </a:ext>
                  </a:extLst>
                </a:gridCol>
                <a:gridCol w="822960">
                  <a:extLst>
                    <a:ext uri="{9D8B030D-6E8A-4147-A177-3AD203B41FA5}">
                      <a16:colId xmlns:a16="http://schemas.microsoft.com/office/drawing/2014/main" val="2843465688"/>
                    </a:ext>
                  </a:extLst>
                </a:gridCol>
                <a:gridCol w="822960">
                  <a:extLst>
                    <a:ext uri="{9D8B030D-6E8A-4147-A177-3AD203B41FA5}">
                      <a16:colId xmlns:a16="http://schemas.microsoft.com/office/drawing/2014/main" val="1508912232"/>
                    </a:ext>
                  </a:extLst>
                </a:gridCol>
                <a:gridCol w="822960">
                  <a:extLst>
                    <a:ext uri="{9D8B030D-6E8A-4147-A177-3AD203B41FA5}">
                      <a16:colId xmlns:a16="http://schemas.microsoft.com/office/drawing/2014/main" val="2181362216"/>
                    </a:ext>
                  </a:extLst>
                </a:gridCol>
                <a:gridCol w="822960">
                  <a:extLst>
                    <a:ext uri="{9D8B030D-6E8A-4147-A177-3AD203B41FA5}">
                      <a16:colId xmlns:a16="http://schemas.microsoft.com/office/drawing/2014/main" val="1823948160"/>
                    </a:ext>
                  </a:extLst>
                </a:gridCol>
                <a:gridCol w="822960">
                  <a:extLst>
                    <a:ext uri="{9D8B030D-6E8A-4147-A177-3AD203B41FA5}">
                      <a16:colId xmlns:a16="http://schemas.microsoft.com/office/drawing/2014/main" val="148951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2926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Tiago Rodrigues - 2017-06-06 14:07:21</a:t>
                      </a:r>
                      <a:r>
                        <a:rPr kumimoji="0" lang="en-US" sz="1000" b="0" i="0" u="none" strike="noStrike" kern="1200" cap="none" spc="0" normalizeH="0" baseline="0" noProof="0">
                          <a:ln>
                            <a:noFill/>
                          </a:ln>
                          <a:solidFill>
                            <a:prstClr val="black"/>
                          </a:solidFill>
                          <a:effectLst/>
                          <a:uLnTx/>
                          <a:uFillTx/>
                          <a:latin typeface="+mn-lt"/>
                          <a:ea typeface="+mn-ea"/>
                          <a:cs typeface="+mn-cs"/>
                        </a:rPr>
                        <a:t>
long live wolkswagen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863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Salih Gültekin - 2017-06-06 12:02:05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628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Dare Ghaniyy A - 2017-06-06 11:53:52</a:t>
                      </a:r>
                      <a:r>
                        <a:rPr kumimoji="0" lang="en-US" sz="1000" b="0" i="0" u="none" strike="noStrike" kern="1200" cap="none" spc="0" normalizeH="0" baseline="0" noProof="0">
                          <a:ln>
                            <a:noFill/>
                          </a:ln>
                          <a:solidFill>
                            <a:prstClr val="black"/>
                          </a:solidFill>
                          <a:effectLst/>
                          <a:uLnTx/>
                          <a:uFillTx/>
                          <a:latin typeface="+mn-lt"/>
                          <a:ea typeface="+mn-ea"/>
                          <a:cs typeface="+mn-cs"/>
                        </a:rPr>
                        <a:t>
I won't believe anyone 😜 is not making a PASSIVE income online. The Investment to EARN  the income 💲 💰 is here. If you want to be Financially Liberated, CLICK ❤! Message me for any question(s) U have!
593697CEC5DDA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368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Jimmy Arch Angel Mothisi - 2017-06-06 08:50:01</a:t>
                      </a:r>
                      <a:r>
                        <a:rPr kumimoji="0" lang="en-US" sz="1000" b="0" i="0" u="none" strike="noStrike" kern="1200" cap="none" spc="0" normalizeH="0" baseline="0" noProof="0">
                          <a:ln>
                            <a:noFill/>
                          </a:ln>
                          <a:solidFill>
                            <a:prstClr val="black"/>
                          </a:solidFill>
                          <a:effectLst/>
                          <a:uLnTx/>
                          <a:uFillTx/>
                          <a:latin typeface="+mn-lt"/>
                          <a:ea typeface="+mn-ea"/>
                          <a:cs typeface="+mn-cs"/>
                        </a:rPr>
                        <a:t>
We need this kind of a car here in south Africa but please put an engine of mperformance. Myb of m4..….because BMW gusheshe is south african's favourite car. I'm 100% sure this in 4 months u will b out of 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318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Eric Chan - 2017-06-06 04:55:15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請問</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535</a:t>
                      </a:r>
                      <a:r>
                        <a:rPr kumimoji="0" lang="en-US" sz="1000" b="0" i="0" u="none" strike="noStrike" kern="1200" cap="none" spc="0" normalizeH="0" baseline="0" noProof="0">
                          <a:ln>
                            <a:noFill/>
                          </a:ln>
                          <a:solidFill>
                            <a:prstClr val="black"/>
                          </a:solidFill>
                          <a:effectLst/>
                          <a:uLnTx/>
                          <a:uFillTx/>
                          <a:latin typeface="+mn-lt"/>
                          <a:ea typeface="+mn-ea"/>
                          <a:cs typeface="+mn-cs"/>
                        </a:rPr>
                        <a:t>i GT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可否加裝導航？謝</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488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Tony Chen - 2017-06-06 02:06:10</a:t>
                      </a:r>
                      <a:r>
                        <a:rPr kumimoji="0" lang="en-US" sz="1000" b="0" i="0" u="none" strike="noStrike" kern="1200" cap="none" spc="0" normalizeH="0" baseline="0" noProof="0">
                          <a:ln>
                            <a:noFill/>
                          </a:ln>
                          <a:solidFill>
                            <a:prstClr val="black"/>
                          </a:solidFill>
                          <a:effectLst/>
                          <a:uLnTx/>
                          <a:uFillTx/>
                          <a:latin typeface="+mn-lt"/>
                          <a:ea typeface="+mn-ea"/>
                          <a:cs typeface="+mn-cs"/>
                        </a:rPr>
                        <a:t>
Hi, Are the First Aid Kit and the Warning Triangle not available for US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 11:05:00</a:t>
                      </a:r>
                    </a:p>
                  </a:txBody>
                  <a:tcPr/>
                </a:tc>
                <a:extLst>
                  <a:ext uri="{0D108BD9-81ED-4DB2-BD59-A6C34878D82A}">
                    <a16:rowId xmlns:a16="http://schemas.microsoft.com/office/drawing/2014/main" val="20661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Yasir Javed - 2017-06-06 00:51:35</a:t>
                      </a:r>
                      <a:r>
                        <a:rPr kumimoji="0" lang="en-US" sz="1000" b="0" i="0" u="none" strike="noStrike" kern="1200" cap="none" spc="0" normalizeH="0" baseline="0" noProof="0">
                          <a:ln>
                            <a:noFill/>
                          </a:ln>
                          <a:solidFill>
                            <a:prstClr val="black"/>
                          </a:solidFill>
                          <a:effectLst/>
                          <a:uLnTx/>
                          <a:uFillTx/>
                          <a:latin typeface="+mn-lt"/>
                          <a:ea typeface="+mn-ea"/>
                          <a:cs typeface="+mn-cs"/>
                        </a:rPr>
                        <a:t>
BiMmEr i8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6968688"/>
                  </a:ext>
                </a:extLst>
              </a:tr>
            </a:tbl>
          </a:graphicData>
        </a:graphic>
      </p:graphicFrame>
      <p:sp>
        <p:nvSpPr>
          <p:cNvPr id="4" name="Text Placeholder 3"/>
          <p:cNvSpPr>
            <a:spLocks noGrp="1"/>
          </p:cNvSpPr>
          <p:nvPr>
            <p:ph type="body" sz="quarter" idx="14"/>
          </p:nvPr>
        </p:nvSpPr>
        <p:spPr/>
        <p:txBody>
          <a:bodyPr/>
          <a:lstStyle/>
          <a:p>
            <a:r>
              <a:rPr lang="en-US"/>
              <a:t>05/31/2017 - 06/07/2017</a:t>
            </a:r>
          </a:p>
        </p:txBody>
      </p:sp>
    </p:spTree>
    <p:extLst>
      <p:ext uri="{BB962C8B-B14F-4D97-AF65-F5344CB8AC3E}">
        <p14:creationId xmlns:p14="http://schemas.microsoft.com/office/powerpoint/2010/main" val="4171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47266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8605031"/>
                    </a:ext>
                  </a:extLst>
                </a:gridCol>
                <a:gridCol w="822960">
                  <a:extLst>
                    <a:ext uri="{9D8B030D-6E8A-4147-A177-3AD203B41FA5}">
                      <a16:colId xmlns:a16="http://schemas.microsoft.com/office/drawing/2014/main" val="2279693369"/>
                    </a:ext>
                  </a:extLst>
                </a:gridCol>
                <a:gridCol w="822960">
                  <a:extLst>
                    <a:ext uri="{9D8B030D-6E8A-4147-A177-3AD203B41FA5}">
                      <a16:colId xmlns:a16="http://schemas.microsoft.com/office/drawing/2014/main" val="3695551552"/>
                    </a:ext>
                  </a:extLst>
                </a:gridCol>
                <a:gridCol w="822960">
                  <a:extLst>
                    <a:ext uri="{9D8B030D-6E8A-4147-A177-3AD203B41FA5}">
                      <a16:colId xmlns:a16="http://schemas.microsoft.com/office/drawing/2014/main" val="2207717154"/>
                    </a:ext>
                  </a:extLst>
                </a:gridCol>
                <a:gridCol w="822960">
                  <a:extLst>
                    <a:ext uri="{9D8B030D-6E8A-4147-A177-3AD203B41FA5}">
                      <a16:colId xmlns:a16="http://schemas.microsoft.com/office/drawing/2014/main" val="3820786850"/>
                    </a:ext>
                  </a:extLst>
                </a:gridCol>
                <a:gridCol w="822960">
                  <a:extLst>
                    <a:ext uri="{9D8B030D-6E8A-4147-A177-3AD203B41FA5}">
                      <a16:colId xmlns:a16="http://schemas.microsoft.com/office/drawing/2014/main" val="28553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387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Yasir Javed - 2017-06-06 00:50:47</a:t>
                      </a:r>
                      <a:r>
                        <a:rPr kumimoji="0" lang="en-US" sz="1000" b="0" i="0" u="none" strike="noStrike" kern="1200" cap="none" spc="0" normalizeH="0" baseline="0" noProof="0">
                          <a:ln>
                            <a:noFill/>
                          </a:ln>
                          <a:solidFill>
                            <a:prstClr val="black"/>
                          </a:solidFill>
                          <a:effectLst/>
                          <a:uLnTx/>
                          <a:uFillTx/>
                          <a:latin typeface="+mn-lt"/>
                          <a:ea typeface="+mn-ea"/>
                          <a:cs typeface="+mn-cs"/>
                        </a:rPr>
                        <a:t>
bImMeR i8❤️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236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Ralf Runkel - 2017-06-05 11:46:27</a:t>
                      </a:r>
                      <a:r>
                        <a:rPr kumimoji="0" lang="en-US" sz="1000" b="0" i="0" u="none" strike="noStrike" kern="1200" cap="none" spc="0" normalizeH="0" baseline="0" noProof="0">
                          <a:ln>
                            <a:noFill/>
                          </a:ln>
                          <a:solidFill>
                            <a:prstClr val="black"/>
                          </a:solidFill>
                          <a:effectLst/>
                          <a:uLnTx/>
                          <a:uFillTx/>
                          <a:latin typeface="+mn-lt"/>
                          <a:ea typeface="+mn-ea"/>
                          <a:cs typeface="+mn-cs"/>
                        </a:rPr>
                        <a:t>
Bad Service BMW520D (G30) after 3 days breakdown -
replacement part 4 month - after one week no replacement
vehicle - never again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 13:33:33</a:t>
                      </a:r>
                    </a:p>
                  </a:txBody>
                  <a:tcPr/>
                </a:tc>
                <a:extLst>
                  <a:ext uri="{0D108BD9-81ED-4DB2-BD59-A6C34878D82A}">
                    <a16:rowId xmlns:a16="http://schemas.microsoft.com/office/drawing/2014/main" val="227170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Michał Matyjas - 2017-06-05 09:43:23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175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Quincy Quo - 2017-06-05 08:46:05</a:t>
                      </a:r>
                      <a:r>
                        <a:rPr kumimoji="0" lang="de-DE" sz="1000" b="0" i="0" u="none" strike="noStrike" kern="1200" cap="none" spc="0" normalizeH="0" baseline="0" noProof="0">
                          <a:ln>
                            <a:noFill/>
                          </a:ln>
                          <a:solidFill>
                            <a:prstClr val="black"/>
                          </a:solidFill>
                          <a:effectLst/>
                          <a:uLnTx/>
                          <a:uFillTx/>
                          <a:latin typeface="+mn-lt"/>
                          <a:ea typeface="+mn-ea"/>
                          <a:cs typeface="+mn-cs"/>
                        </a:rPr>
                        <a:t>
Ich möchte an dieser Stelle vielen Dank an den BMW Mitarbeiter der Filiale in Chur(Schweiz) aussprechen der uns am vergangenen Samstag Willkommens beim BMW i3 laden auf einen Kaffee eingeladen hat. Das nenne ich menschlich und kundenfreundlich. Danke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8492359"/>
                  </a:ext>
                </a:extLst>
              </a:tr>
            </a:tbl>
          </a:graphicData>
        </a:graphic>
      </p:graphicFrame>
      <p:sp>
        <p:nvSpPr>
          <p:cNvPr id="4" name="Text Placeholder 3"/>
          <p:cNvSpPr>
            <a:spLocks noGrp="1"/>
          </p:cNvSpPr>
          <p:nvPr>
            <p:ph type="body" sz="quarter" idx="14"/>
          </p:nvPr>
        </p:nvSpPr>
        <p:spPr/>
        <p:txBody>
          <a:bodyPr/>
          <a:lstStyle/>
          <a:p>
            <a:r>
              <a:rPr lang="en-US"/>
              <a:t>05/31/2017 - 06/07/2017</a:t>
            </a:r>
          </a:p>
        </p:txBody>
      </p:sp>
    </p:spTree>
    <p:extLst>
      <p:ext uri="{BB962C8B-B14F-4D97-AF65-F5344CB8AC3E}">
        <p14:creationId xmlns:p14="http://schemas.microsoft.com/office/powerpoint/2010/main" val="35236374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375</Words>
  <Application>Microsoft Office PowerPoint</Application>
  <PresentationFormat>On-screen Show (4:3)</PresentationFormat>
  <Paragraphs>137</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ＭＳ Ｐゴシック</vt:lpstr>
      <vt:lpstr>Calibri</vt:lpstr>
      <vt:lpstr>quintly_template</vt:lpstr>
      <vt:lpstr>Please Deleteee</vt:lpstr>
      <vt:lpstr>Facebook Own Posts</vt:lpstr>
      <vt:lpstr>Facebook User Posts Table - 1 of 3</vt:lpstr>
      <vt:lpstr>Facebook User Posts Table - 2 of 3</vt:lpstr>
      <vt:lpstr>Facebook User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Deleteee</dc:title>
  <dc:creator>Administrator</dc:creator>
  <cp:lastModifiedBy>Administrator</cp:lastModifiedBy>
  <cp:revision>1</cp:revision>
  <dcterms:created xsi:type="dcterms:W3CDTF">2017-06-08T12:13:53Z</dcterms:created>
  <dcterms:modified xsi:type="dcterms:W3CDTF">2017-06-08T12:14:08Z</dcterms:modified>
</cp:coreProperties>
</file>