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Please Deleteee</a:t>
            </a:r>
          </a:p>
        </p:txBody>
      </p:sp>
      <p:sp>
        <p:nvSpPr>
          <p:cNvPr id="3" name="Subtitle 2"/>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3745567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31980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6205939"/>
                    </a:ext>
                  </a:extLst>
                </a:gridCol>
                <a:gridCol w="658368">
                  <a:extLst>
                    <a:ext uri="{9D8B030D-6E8A-4147-A177-3AD203B41FA5}">
                      <a16:colId xmlns:a16="http://schemas.microsoft.com/office/drawing/2014/main" val="4163472434"/>
                    </a:ext>
                  </a:extLst>
                </a:gridCol>
                <a:gridCol w="658368">
                  <a:extLst>
                    <a:ext uri="{9D8B030D-6E8A-4147-A177-3AD203B41FA5}">
                      <a16:colId xmlns:a16="http://schemas.microsoft.com/office/drawing/2014/main" val="28722080"/>
                    </a:ext>
                  </a:extLst>
                </a:gridCol>
                <a:gridCol w="658368">
                  <a:extLst>
                    <a:ext uri="{9D8B030D-6E8A-4147-A177-3AD203B41FA5}">
                      <a16:colId xmlns:a16="http://schemas.microsoft.com/office/drawing/2014/main" val="319386413"/>
                    </a:ext>
                  </a:extLst>
                </a:gridCol>
                <a:gridCol w="658368">
                  <a:extLst>
                    <a:ext uri="{9D8B030D-6E8A-4147-A177-3AD203B41FA5}">
                      <a16:colId xmlns:a16="http://schemas.microsoft.com/office/drawing/2014/main" val="804099268"/>
                    </a:ext>
                  </a:extLst>
                </a:gridCol>
                <a:gridCol w="658368">
                  <a:extLst>
                    <a:ext uri="{9D8B030D-6E8A-4147-A177-3AD203B41FA5}">
                      <a16:colId xmlns:a16="http://schemas.microsoft.com/office/drawing/2014/main" val="1552186369"/>
                    </a:ext>
                  </a:extLst>
                </a:gridCol>
                <a:gridCol w="658368">
                  <a:extLst>
                    <a:ext uri="{9D8B030D-6E8A-4147-A177-3AD203B41FA5}">
                      <a16:colId xmlns:a16="http://schemas.microsoft.com/office/drawing/2014/main" val="50547575"/>
                    </a:ext>
                  </a:extLst>
                </a:gridCol>
                <a:gridCol w="658368">
                  <a:extLst>
                    <a:ext uri="{9D8B030D-6E8A-4147-A177-3AD203B41FA5}">
                      <a16:colId xmlns:a16="http://schemas.microsoft.com/office/drawing/2014/main" val="96872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570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Honda, we value diversity and inclusion of everyone. Our support for the LGBT community is a reflection of our company’s commitment. This weekend we will be participating in the 2016 Columbus Pride Parade –Columbus is home to many Honda associates. Honda proudly celebrates #LGBT Pride Month and equality of everyone.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324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right now from SEMA as the Type R comes back to the U.S.! The wait is finally 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07320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2018 Honda Odyssey is here, making its debut at the North American International Auto Show. This vehicle is meant to keep the whole family 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3703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Happening now: We’re live from SEMA checking out the U.S. arrival of the Type R, plus our custom Civic and Ridgeline vehicles. See what these awesome tuners created.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2483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the reveal of the 2017 Civic Si prototype.
This is the most powerful Si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5463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2018 Honda Odyssey reveal from the North American International Auto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5305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the NYIAS, where the Civic Type R and the Civic Si are on display. Check them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12911596"/>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3985002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9491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1602848"/>
                    </a:ext>
                  </a:extLst>
                </a:gridCol>
                <a:gridCol w="658368">
                  <a:extLst>
                    <a:ext uri="{9D8B030D-6E8A-4147-A177-3AD203B41FA5}">
                      <a16:colId xmlns:a16="http://schemas.microsoft.com/office/drawing/2014/main" val="4229032225"/>
                    </a:ext>
                  </a:extLst>
                </a:gridCol>
                <a:gridCol w="658368">
                  <a:extLst>
                    <a:ext uri="{9D8B030D-6E8A-4147-A177-3AD203B41FA5}">
                      <a16:colId xmlns:a16="http://schemas.microsoft.com/office/drawing/2014/main" val="3910061338"/>
                    </a:ext>
                  </a:extLst>
                </a:gridCol>
                <a:gridCol w="658368">
                  <a:extLst>
                    <a:ext uri="{9D8B030D-6E8A-4147-A177-3AD203B41FA5}">
                      <a16:colId xmlns:a16="http://schemas.microsoft.com/office/drawing/2014/main" val="1179979814"/>
                    </a:ext>
                  </a:extLst>
                </a:gridCol>
                <a:gridCol w="658368">
                  <a:extLst>
                    <a:ext uri="{9D8B030D-6E8A-4147-A177-3AD203B41FA5}">
                      <a16:colId xmlns:a16="http://schemas.microsoft.com/office/drawing/2014/main" val="1543559206"/>
                    </a:ext>
                  </a:extLst>
                </a:gridCol>
                <a:gridCol w="658368">
                  <a:extLst>
                    <a:ext uri="{9D8B030D-6E8A-4147-A177-3AD203B41FA5}">
                      <a16:colId xmlns:a16="http://schemas.microsoft.com/office/drawing/2014/main" val="3955939543"/>
                    </a:ext>
                  </a:extLst>
                </a:gridCol>
                <a:gridCol w="658368">
                  <a:extLst>
                    <a:ext uri="{9D8B030D-6E8A-4147-A177-3AD203B41FA5}">
                      <a16:colId xmlns:a16="http://schemas.microsoft.com/office/drawing/2014/main" val="3002788316"/>
                    </a:ext>
                  </a:extLst>
                </a:gridCol>
                <a:gridCol w="658368">
                  <a:extLst>
                    <a:ext uri="{9D8B030D-6E8A-4147-A177-3AD203B41FA5}">
                      <a16:colId xmlns:a16="http://schemas.microsoft.com/office/drawing/2014/main" val="1675761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4776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63017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all-new redesigned #HondaCRV is taking over our cover photo for a while. Which Honda should be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69586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congratulates the 2016 Honda Campus All-Star Challenge National Champion, Florida A&amp;M University, and all of the amazing students who competed.
#HCASC is the first academic competition between teams of students at America's HBCUs. Honda supports HBCUs because of the unique and critical role they play in higher education, and because they have helped millions of students achieve their dreams through the years.
http://honda.us/HCASC2016Winner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0423467"/>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243793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4107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07617231"/>
                    </a:ext>
                  </a:extLst>
                </a:gridCol>
                <a:gridCol w="658368">
                  <a:extLst>
                    <a:ext uri="{9D8B030D-6E8A-4147-A177-3AD203B41FA5}">
                      <a16:colId xmlns:a16="http://schemas.microsoft.com/office/drawing/2014/main" val="1517404015"/>
                    </a:ext>
                  </a:extLst>
                </a:gridCol>
                <a:gridCol w="658368">
                  <a:extLst>
                    <a:ext uri="{9D8B030D-6E8A-4147-A177-3AD203B41FA5}">
                      <a16:colId xmlns:a16="http://schemas.microsoft.com/office/drawing/2014/main" val="3817187362"/>
                    </a:ext>
                  </a:extLst>
                </a:gridCol>
                <a:gridCol w="658368">
                  <a:extLst>
                    <a:ext uri="{9D8B030D-6E8A-4147-A177-3AD203B41FA5}">
                      <a16:colId xmlns:a16="http://schemas.microsoft.com/office/drawing/2014/main" val="1238370989"/>
                    </a:ext>
                  </a:extLst>
                </a:gridCol>
                <a:gridCol w="658368">
                  <a:extLst>
                    <a:ext uri="{9D8B030D-6E8A-4147-A177-3AD203B41FA5}">
                      <a16:colId xmlns:a16="http://schemas.microsoft.com/office/drawing/2014/main" val="2406585128"/>
                    </a:ext>
                  </a:extLst>
                </a:gridCol>
                <a:gridCol w="658368">
                  <a:extLst>
                    <a:ext uri="{9D8B030D-6E8A-4147-A177-3AD203B41FA5}">
                      <a16:colId xmlns:a16="http://schemas.microsoft.com/office/drawing/2014/main" val="1754343984"/>
                    </a:ext>
                  </a:extLst>
                </a:gridCol>
                <a:gridCol w="658368">
                  <a:extLst>
                    <a:ext uri="{9D8B030D-6E8A-4147-A177-3AD203B41FA5}">
                      <a16:colId xmlns:a16="http://schemas.microsoft.com/office/drawing/2014/main" val="1750479659"/>
                    </a:ext>
                  </a:extLst>
                </a:gridCol>
                <a:gridCol w="658368">
                  <a:extLst>
                    <a:ext uri="{9D8B030D-6E8A-4147-A177-3AD203B41FA5}">
                      <a16:colId xmlns:a16="http://schemas.microsoft.com/office/drawing/2014/main" val="3991798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875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Financial Services has identified the accounts impacted by a payment processing error and have taken corrective action to refund these customers. Customers should start to receive refunds beginning Thursday, April 7, 2016. Any fees caused by this error will be waived or reimbursed, and we will assist customers with credit concerns. HFS is experiencing high call volumes due to this error. As a result, the average hold time is 20 - 30 minutes. We regret this inconvenience and are working diligently to resolve this matter as quickly as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4028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 a longtime supporter of the Collegiate Women Sports Awards, Honda salutes the outstanding athletes honored over the past 40 years. Check out this video to reconnect with past Honda Cup winners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73002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the New York Auto Show revealing our latest Honda Clarity models now. Check them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0463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 York! The #HondaCivic #NextMilestone photowalk continues today. We'll be at 77 Plymouth Street at 2:30pm. See you there!
https://www.facebook.com/events/569730553189035/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139619"/>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503110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57287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72322300"/>
                    </a:ext>
                  </a:extLst>
                </a:gridCol>
                <a:gridCol w="658368">
                  <a:extLst>
                    <a:ext uri="{9D8B030D-6E8A-4147-A177-3AD203B41FA5}">
                      <a16:colId xmlns:a16="http://schemas.microsoft.com/office/drawing/2014/main" val="1316540136"/>
                    </a:ext>
                  </a:extLst>
                </a:gridCol>
                <a:gridCol w="658368">
                  <a:extLst>
                    <a:ext uri="{9D8B030D-6E8A-4147-A177-3AD203B41FA5}">
                      <a16:colId xmlns:a16="http://schemas.microsoft.com/office/drawing/2014/main" val="1934381631"/>
                    </a:ext>
                  </a:extLst>
                </a:gridCol>
                <a:gridCol w="658368">
                  <a:extLst>
                    <a:ext uri="{9D8B030D-6E8A-4147-A177-3AD203B41FA5}">
                      <a16:colId xmlns:a16="http://schemas.microsoft.com/office/drawing/2014/main" val="1440558481"/>
                    </a:ext>
                  </a:extLst>
                </a:gridCol>
                <a:gridCol w="658368">
                  <a:extLst>
                    <a:ext uri="{9D8B030D-6E8A-4147-A177-3AD203B41FA5}">
                      <a16:colId xmlns:a16="http://schemas.microsoft.com/office/drawing/2014/main" val="555760232"/>
                    </a:ext>
                  </a:extLst>
                </a:gridCol>
                <a:gridCol w="658368">
                  <a:extLst>
                    <a:ext uri="{9D8B030D-6E8A-4147-A177-3AD203B41FA5}">
                      <a16:colId xmlns:a16="http://schemas.microsoft.com/office/drawing/2014/main" val="803447179"/>
                    </a:ext>
                  </a:extLst>
                </a:gridCol>
                <a:gridCol w="658368">
                  <a:extLst>
                    <a:ext uri="{9D8B030D-6E8A-4147-A177-3AD203B41FA5}">
                      <a16:colId xmlns:a16="http://schemas.microsoft.com/office/drawing/2014/main" val="4104662975"/>
                    </a:ext>
                  </a:extLst>
                </a:gridCol>
                <a:gridCol w="658368">
                  <a:extLst>
                    <a:ext uri="{9D8B030D-6E8A-4147-A177-3AD203B41FA5}">
                      <a16:colId xmlns:a16="http://schemas.microsoft.com/office/drawing/2014/main" val="2375144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225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Financial Services has experienced payment processing errors affecting a number of customer accounts on hondafinancialservices.com. The company is working urgently to resolve the issue and make this right for our customers. 
http://honda.us/u1s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777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the reveal of our latest Clarity models in New York. Tune in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77914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 to the original Honda logo, when the dream began. 
#PowerOfDreams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3227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Campus All-Star Challenge is one of Honda’s largest and longest running philanthropic initiatives in the United States. Since 1989, the program has impacted the lives of more than 100,000 students from around the country and awarded more than $8 million in grants to participating HBCUs. Although the competition during matches is fierce, HCASC is all about teamwork, perseverance and building friends for life!
#hcasc
www.hcasc.com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22162569"/>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3948102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1704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7694979"/>
                    </a:ext>
                  </a:extLst>
                </a:gridCol>
                <a:gridCol w="658368">
                  <a:extLst>
                    <a:ext uri="{9D8B030D-6E8A-4147-A177-3AD203B41FA5}">
                      <a16:colId xmlns:a16="http://schemas.microsoft.com/office/drawing/2014/main" val="3858725827"/>
                    </a:ext>
                  </a:extLst>
                </a:gridCol>
                <a:gridCol w="658368">
                  <a:extLst>
                    <a:ext uri="{9D8B030D-6E8A-4147-A177-3AD203B41FA5}">
                      <a16:colId xmlns:a16="http://schemas.microsoft.com/office/drawing/2014/main" val="761371573"/>
                    </a:ext>
                  </a:extLst>
                </a:gridCol>
                <a:gridCol w="658368">
                  <a:extLst>
                    <a:ext uri="{9D8B030D-6E8A-4147-A177-3AD203B41FA5}">
                      <a16:colId xmlns:a16="http://schemas.microsoft.com/office/drawing/2014/main" val="4050509291"/>
                    </a:ext>
                  </a:extLst>
                </a:gridCol>
                <a:gridCol w="658368">
                  <a:extLst>
                    <a:ext uri="{9D8B030D-6E8A-4147-A177-3AD203B41FA5}">
                      <a16:colId xmlns:a16="http://schemas.microsoft.com/office/drawing/2014/main" val="1876169390"/>
                    </a:ext>
                  </a:extLst>
                </a:gridCol>
                <a:gridCol w="658368">
                  <a:extLst>
                    <a:ext uri="{9D8B030D-6E8A-4147-A177-3AD203B41FA5}">
                      <a16:colId xmlns:a16="http://schemas.microsoft.com/office/drawing/2014/main" val="3630255332"/>
                    </a:ext>
                  </a:extLst>
                </a:gridCol>
                <a:gridCol w="658368">
                  <a:extLst>
                    <a:ext uri="{9D8B030D-6E8A-4147-A177-3AD203B41FA5}">
                      <a16:colId xmlns:a16="http://schemas.microsoft.com/office/drawing/2014/main" val="1041461054"/>
                    </a:ext>
                  </a:extLst>
                </a:gridCol>
                <a:gridCol w="658368">
                  <a:extLst>
                    <a:ext uri="{9D8B030D-6E8A-4147-A177-3AD203B41FA5}">
                      <a16:colId xmlns:a16="http://schemas.microsoft.com/office/drawing/2014/main" val="562718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4617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Innovation, imagination, and the pickup have come together. The completely redesigned Ridgeline is finally here. Check it out: http://automobiles.honda.com/ridgeline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87346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Tune in today at 10am PST where we will be live from SEMA with the Type R’s return to the U.S. shores.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2936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Redefining what it means to be a truck, and winning awards for doing so. The Honda Ridgeline is the 2017 North American Truck of the Year. Find out more: http://honda.us/2ivQ2EM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7612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 to the release of the 1997 CR-V, when the dream began. #PowerOfDreams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53582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 Financial Services is donating $1 to military non-profit Operation Homefront - up to $75,000 - for every share, like or comment on this post! We are proud to support our U.S. Military and their families through this donation and our $500 Military Appreciation Offer. #FromOurFamilyToYours http://honda.us/e8w 
 All engagements must be made by 9 am 7/11/2016.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6585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Innovation, imagination, and the pickup have come together. The completely redesigned Ridgeline is finally here. Check it out: http://automobiles.honda.com/ridgeline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2571887"/>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871138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Custom Own Posts TableBla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15788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6207190"/>
                    </a:ext>
                  </a:extLst>
                </a:gridCol>
                <a:gridCol w="658368">
                  <a:extLst>
                    <a:ext uri="{9D8B030D-6E8A-4147-A177-3AD203B41FA5}">
                      <a16:colId xmlns:a16="http://schemas.microsoft.com/office/drawing/2014/main" val="2300197704"/>
                    </a:ext>
                  </a:extLst>
                </a:gridCol>
                <a:gridCol w="658368">
                  <a:extLst>
                    <a:ext uri="{9D8B030D-6E8A-4147-A177-3AD203B41FA5}">
                      <a16:colId xmlns:a16="http://schemas.microsoft.com/office/drawing/2014/main" val="624305129"/>
                    </a:ext>
                  </a:extLst>
                </a:gridCol>
                <a:gridCol w="658368">
                  <a:extLst>
                    <a:ext uri="{9D8B030D-6E8A-4147-A177-3AD203B41FA5}">
                      <a16:colId xmlns:a16="http://schemas.microsoft.com/office/drawing/2014/main" val="1611946595"/>
                    </a:ext>
                  </a:extLst>
                </a:gridCol>
                <a:gridCol w="658368">
                  <a:extLst>
                    <a:ext uri="{9D8B030D-6E8A-4147-A177-3AD203B41FA5}">
                      <a16:colId xmlns:a16="http://schemas.microsoft.com/office/drawing/2014/main" val="1195479314"/>
                    </a:ext>
                  </a:extLst>
                </a:gridCol>
                <a:gridCol w="658368">
                  <a:extLst>
                    <a:ext uri="{9D8B030D-6E8A-4147-A177-3AD203B41FA5}">
                      <a16:colId xmlns:a16="http://schemas.microsoft.com/office/drawing/2014/main" val="3601849135"/>
                    </a:ext>
                  </a:extLst>
                </a:gridCol>
                <a:gridCol w="658368">
                  <a:extLst>
                    <a:ext uri="{9D8B030D-6E8A-4147-A177-3AD203B41FA5}">
                      <a16:colId xmlns:a16="http://schemas.microsoft.com/office/drawing/2014/main" val="2952707588"/>
                    </a:ext>
                  </a:extLst>
                </a:gridCol>
                <a:gridCol w="658368">
                  <a:extLst>
                    <a:ext uri="{9D8B030D-6E8A-4147-A177-3AD203B41FA5}">
                      <a16:colId xmlns:a16="http://schemas.microsoft.com/office/drawing/2014/main" val="2233564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7000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live at CES taking a look at our NeuV concept vehicle.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17763835"/>
                  </a:ext>
                </a:extLst>
              </a:tr>
            </a:tbl>
          </a:graphicData>
        </a:graphic>
      </p:graphicFrame>
      <p:sp>
        <p:nvSpPr>
          <p:cNvPr id="4" name="Text Placeholder 3"/>
          <p:cNvSpPr>
            <a:spLocks noGrp="1"/>
          </p:cNvSpPr>
          <p:nvPr>
            <p:ph type="body" sz="quarter" idx="14"/>
          </p:nvPr>
        </p:nvSpPr>
        <p:spPr/>
        <p:txBody>
          <a:bodyPr/>
          <a:lstStyle/>
          <a:p>
            <a:r>
              <a:rPr lang="en-US"/>
              <a:t>04/01/2016 - 04/17/2017</a:t>
            </a:r>
          </a:p>
        </p:txBody>
      </p:sp>
    </p:spTree>
    <p:extLst>
      <p:ext uri="{BB962C8B-B14F-4D97-AF65-F5344CB8AC3E}">
        <p14:creationId xmlns:p14="http://schemas.microsoft.com/office/powerpoint/2010/main" val="26051218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1134</Words>
  <Application>Microsoft Office PowerPoint</Application>
  <PresentationFormat>On-screen Show (4:3)</PresentationFormat>
  <Paragraphs>261</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Please Deleteee</vt:lpstr>
      <vt:lpstr>Custom Own Posts TableBla - 1 of 6</vt:lpstr>
      <vt:lpstr>Custom Own Posts TableBla - 2 of 6</vt:lpstr>
      <vt:lpstr>Custom Own Posts TableBla - 3 of 6</vt:lpstr>
      <vt:lpstr>Custom Own Posts TableBla - 4 of 6</vt:lpstr>
      <vt:lpstr>Custom Own Posts TableBla - 5 of 6</vt:lpstr>
      <vt:lpstr>Custom Own Posts TableBla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Deleteee</dc:title>
  <dc:creator>Administrator</dc:creator>
  <cp:lastModifiedBy>Administrator</cp:lastModifiedBy>
  <cp:revision>1</cp:revision>
  <dcterms:created xsi:type="dcterms:W3CDTF">2017-04-18T15:37:32Z</dcterms:created>
  <dcterms:modified xsi:type="dcterms:W3CDTF">2017-04-18T15:37:54Z</dcterms:modified>
</cp:coreProperties>
</file>