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My Dashboard</a:t>
            </a:r>
            <a:endParaRPr lang="en-US"/>
          </a:p>
        </p:txBody>
      </p:sp>
      <p:sp>
        <p:nvSpPr>
          <p:cNvPr id="3" name="Subtitle 2"/>
          <p:cNvSpPr>
            <a:spLocks noGrp="1"/>
          </p:cNvSpPr>
          <p:nvPr>
            <p:ph type="subTitle" idx="1"/>
          </p:nvPr>
        </p:nvSpPr>
        <p:spPr/>
        <p:txBody>
          <a:bodyPr/>
          <a:lstStyle/>
          <a:p>
            <a:r>
              <a:rPr lang="en-US"/>
              <a:t>quintly</a:t>
            </a:r>
            <a:endParaRPr lang="en-US"/>
          </a:p>
        </p:txBody>
      </p:sp>
    </p:spTree>
    <p:extLst>
      <p:ext uri="{BB962C8B-B14F-4D97-AF65-F5344CB8AC3E}">
        <p14:creationId xmlns:p14="http://schemas.microsoft.com/office/powerpoint/2010/main" val="3615689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- 1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82137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09581166"/>
                    </a:ext>
                  </a:extLst>
                </a:gridCol>
                <a:gridCol w="1234440">
                  <a:extLst>
                    <a:ext uri="{9D8B030D-6E8A-4147-A177-3AD203B41FA5}">
                      <a16:colId xmlns:a16="http://schemas.microsoft.com/office/drawing/2014/main" val="3894225351"/>
                    </a:ext>
                  </a:extLst>
                </a:gridCol>
                <a:gridCol w="822960">
                  <a:extLst>
                    <a:ext uri="{9D8B030D-6E8A-4147-A177-3AD203B41FA5}">
                      <a16:colId xmlns:a16="http://schemas.microsoft.com/office/drawing/2014/main" val="3725485900"/>
                    </a:ext>
                  </a:extLst>
                </a:gridCol>
                <a:gridCol w="822960">
                  <a:extLst>
                    <a:ext uri="{9D8B030D-6E8A-4147-A177-3AD203B41FA5}">
                      <a16:colId xmlns:a16="http://schemas.microsoft.com/office/drawing/2014/main" val="3180441251"/>
                    </a:ext>
                  </a:extLst>
                </a:gridCol>
                <a:gridCol w="822960">
                  <a:extLst>
                    <a:ext uri="{9D8B030D-6E8A-4147-A177-3AD203B41FA5}">
                      <a16:colId xmlns:a16="http://schemas.microsoft.com/office/drawing/2014/main" val="2266315813"/>
                    </a:ext>
                  </a:extLst>
                </a:gridCol>
                <a:gridCol w="822960">
                  <a:extLst>
                    <a:ext uri="{9D8B030D-6E8A-4147-A177-3AD203B41FA5}">
                      <a16:colId xmlns:a16="http://schemas.microsoft.com/office/drawing/2014/main" val="290653241"/>
                    </a:ext>
                  </a:extLst>
                </a:gridCol>
                <a:gridCol w="822960">
                  <a:extLst>
                    <a:ext uri="{9D8B030D-6E8A-4147-A177-3AD203B41FA5}">
                      <a16:colId xmlns:a16="http://schemas.microsoft.com/office/drawing/2014/main" val="201268927"/>
                    </a:ext>
                  </a:extLst>
                </a:gridCol>
                <a:gridCol w="822960">
                  <a:extLst>
                    <a:ext uri="{9D8B030D-6E8A-4147-A177-3AD203B41FA5}">
                      <a16:colId xmlns:a16="http://schemas.microsoft.com/office/drawing/2014/main" val="1231022234"/>
                    </a:ext>
                  </a:extLst>
                </a:gridCol>
                <a:gridCol w="822960">
                  <a:extLst>
                    <a:ext uri="{9D8B030D-6E8A-4147-A177-3AD203B41FA5}">
                      <a16:colId xmlns:a16="http://schemas.microsoft.com/office/drawing/2014/main" val="4185782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8307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- 2017-03-02 16:00:00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 5 features in quintly that you might not have used before!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9715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- 2017-02-28 16:00:06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Social media marketing fact❗️
The 30 biggest brands on Facebook posted more videos than images in the first half of 2016.
Find out more about how big brands communicate on Facebook: bit.ly/fb30biggestbrands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43212287"/>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163060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- 2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9371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83240115"/>
                    </a:ext>
                  </a:extLst>
                </a:gridCol>
                <a:gridCol w="1234440">
                  <a:extLst>
                    <a:ext uri="{9D8B030D-6E8A-4147-A177-3AD203B41FA5}">
                      <a16:colId xmlns:a16="http://schemas.microsoft.com/office/drawing/2014/main" val="2897833225"/>
                    </a:ext>
                  </a:extLst>
                </a:gridCol>
                <a:gridCol w="822960">
                  <a:extLst>
                    <a:ext uri="{9D8B030D-6E8A-4147-A177-3AD203B41FA5}">
                      <a16:colId xmlns:a16="http://schemas.microsoft.com/office/drawing/2014/main" val="3986730857"/>
                    </a:ext>
                  </a:extLst>
                </a:gridCol>
                <a:gridCol w="822960">
                  <a:extLst>
                    <a:ext uri="{9D8B030D-6E8A-4147-A177-3AD203B41FA5}">
                      <a16:colId xmlns:a16="http://schemas.microsoft.com/office/drawing/2014/main" val="2041202949"/>
                    </a:ext>
                  </a:extLst>
                </a:gridCol>
                <a:gridCol w="822960">
                  <a:extLst>
                    <a:ext uri="{9D8B030D-6E8A-4147-A177-3AD203B41FA5}">
                      <a16:colId xmlns:a16="http://schemas.microsoft.com/office/drawing/2014/main" val="3613579697"/>
                    </a:ext>
                  </a:extLst>
                </a:gridCol>
                <a:gridCol w="822960">
                  <a:extLst>
                    <a:ext uri="{9D8B030D-6E8A-4147-A177-3AD203B41FA5}">
                      <a16:colId xmlns:a16="http://schemas.microsoft.com/office/drawing/2014/main" val="481820327"/>
                    </a:ext>
                  </a:extLst>
                </a:gridCol>
                <a:gridCol w="822960">
                  <a:extLst>
                    <a:ext uri="{9D8B030D-6E8A-4147-A177-3AD203B41FA5}">
                      <a16:colId xmlns:a16="http://schemas.microsoft.com/office/drawing/2014/main" val="694355214"/>
                    </a:ext>
                  </a:extLst>
                </a:gridCol>
                <a:gridCol w="822960">
                  <a:extLst>
                    <a:ext uri="{9D8B030D-6E8A-4147-A177-3AD203B41FA5}">
                      <a16:colId xmlns:a16="http://schemas.microsoft.com/office/drawing/2014/main" val="402269554"/>
                    </a:ext>
                  </a:extLst>
                </a:gridCol>
                <a:gridCol w="822960">
                  <a:extLst>
                    <a:ext uri="{9D8B030D-6E8A-4147-A177-3AD203B41FA5}">
                      <a16:colId xmlns:a16="http://schemas.microsoft.com/office/drawing/2014/main" val="146311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6856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- 2017-02-27 16:00:19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 choose the right KPIs for a social media analysis, never forget your specific goals 👌 
Read more on the Klipfolio 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1601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- 2017-02-24 16:00:39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Kölle alaaf 🎉
This is the traditional greeting that you hear all the time during carnival season in Cologne. It's also not unusual to turn up to work in a costume at this time of the year - you can see what happened at the Quintly HQ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80981891"/>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1877810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- 3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803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6680953"/>
                    </a:ext>
                  </a:extLst>
                </a:gridCol>
                <a:gridCol w="1234440">
                  <a:extLst>
                    <a:ext uri="{9D8B030D-6E8A-4147-A177-3AD203B41FA5}">
                      <a16:colId xmlns:a16="http://schemas.microsoft.com/office/drawing/2014/main" val="1097300884"/>
                    </a:ext>
                  </a:extLst>
                </a:gridCol>
                <a:gridCol w="822960">
                  <a:extLst>
                    <a:ext uri="{9D8B030D-6E8A-4147-A177-3AD203B41FA5}">
                      <a16:colId xmlns:a16="http://schemas.microsoft.com/office/drawing/2014/main" val="1807677086"/>
                    </a:ext>
                  </a:extLst>
                </a:gridCol>
                <a:gridCol w="822960">
                  <a:extLst>
                    <a:ext uri="{9D8B030D-6E8A-4147-A177-3AD203B41FA5}">
                      <a16:colId xmlns:a16="http://schemas.microsoft.com/office/drawing/2014/main" val="329483161"/>
                    </a:ext>
                  </a:extLst>
                </a:gridCol>
                <a:gridCol w="822960">
                  <a:extLst>
                    <a:ext uri="{9D8B030D-6E8A-4147-A177-3AD203B41FA5}">
                      <a16:colId xmlns:a16="http://schemas.microsoft.com/office/drawing/2014/main" val="2848837341"/>
                    </a:ext>
                  </a:extLst>
                </a:gridCol>
                <a:gridCol w="822960">
                  <a:extLst>
                    <a:ext uri="{9D8B030D-6E8A-4147-A177-3AD203B41FA5}">
                      <a16:colId xmlns:a16="http://schemas.microsoft.com/office/drawing/2014/main" val="3306031956"/>
                    </a:ext>
                  </a:extLst>
                </a:gridCol>
                <a:gridCol w="822960">
                  <a:extLst>
                    <a:ext uri="{9D8B030D-6E8A-4147-A177-3AD203B41FA5}">
                      <a16:colId xmlns:a16="http://schemas.microsoft.com/office/drawing/2014/main" val="2894411560"/>
                    </a:ext>
                  </a:extLst>
                </a:gridCol>
                <a:gridCol w="822960">
                  <a:extLst>
                    <a:ext uri="{9D8B030D-6E8A-4147-A177-3AD203B41FA5}">
                      <a16:colId xmlns:a16="http://schemas.microsoft.com/office/drawing/2014/main" val="1288063770"/>
                    </a:ext>
                  </a:extLst>
                </a:gridCol>
                <a:gridCol w="822960">
                  <a:extLst>
                    <a:ext uri="{9D8B030D-6E8A-4147-A177-3AD203B41FA5}">
                      <a16:colId xmlns:a16="http://schemas.microsoft.com/office/drawing/2014/main" val="3843160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8404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- 2017-02-23 16:01:32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Our latest cross network study provides valuable insights that can help set up the right social media goals for 2017. The results are presented in differently sized clusters, so it's easy to draw conclusions for any social media profile. Read more: http://quint.ly/benchmarkstudyq3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98171853"/>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368938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- 4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7266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59695662"/>
                    </a:ext>
                  </a:extLst>
                </a:gridCol>
                <a:gridCol w="1234440">
                  <a:extLst>
                    <a:ext uri="{9D8B030D-6E8A-4147-A177-3AD203B41FA5}">
                      <a16:colId xmlns:a16="http://schemas.microsoft.com/office/drawing/2014/main" val="1221425781"/>
                    </a:ext>
                  </a:extLst>
                </a:gridCol>
                <a:gridCol w="822960">
                  <a:extLst>
                    <a:ext uri="{9D8B030D-6E8A-4147-A177-3AD203B41FA5}">
                      <a16:colId xmlns:a16="http://schemas.microsoft.com/office/drawing/2014/main" val="3201021378"/>
                    </a:ext>
                  </a:extLst>
                </a:gridCol>
                <a:gridCol w="822960">
                  <a:extLst>
                    <a:ext uri="{9D8B030D-6E8A-4147-A177-3AD203B41FA5}">
                      <a16:colId xmlns:a16="http://schemas.microsoft.com/office/drawing/2014/main" val="3685325485"/>
                    </a:ext>
                  </a:extLst>
                </a:gridCol>
                <a:gridCol w="822960">
                  <a:extLst>
                    <a:ext uri="{9D8B030D-6E8A-4147-A177-3AD203B41FA5}">
                      <a16:colId xmlns:a16="http://schemas.microsoft.com/office/drawing/2014/main" val="1883464160"/>
                    </a:ext>
                  </a:extLst>
                </a:gridCol>
                <a:gridCol w="822960">
                  <a:extLst>
                    <a:ext uri="{9D8B030D-6E8A-4147-A177-3AD203B41FA5}">
                      <a16:colId xmlns:a16="http://schemas.microsoft.com/office/drawing/2014/main" val="1076518191"/>
                    </a:ext>
                  </a:extLst>
                </a:gridCol>
                <a:gridCol w="822960">
                  <a:extLst>
                    <a:ext uri="{9D8B030D-6E8A-4147-A177-3AD203B41FA5}">
                      <a16:colId xmlns:a16="http://schemas.microsoft.com/office/drawing/2014/main" val="1135851866"/>
                    </a:ext>
                  </a:extLst>
                </a:gridCol>
                <a:gridCol w="822960">
                  <a:extLst>
                    <a:ext uri="{9D8B030D-6E8A-4147-A177-3AD203B41FA5}">
                      <a16:colId xmlns:a16="http://schemas.microsoft.com/office/drawing/2014/main" val="914464664"/>
                    </a:ext>
                  </a:extLst>
                </a:gridCol>
                <a:gridCol w="822960">
                  <a:extLst>
                    <a:ext uri="{9D8B030D-6E8A-4147-A177-3AD203B41FA5}">
                      <a16:colId xmlns:a16="http://schemas.microsoft.com/office/drawing/2014/main" val="96691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0544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- 2017-02-22 15:30:44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 Marcas mexicanas en Facebook analizadas. Se nota un potencial muy grande. Descubra cómo las mayores marcas mexicanas trabajan en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8377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- 2017-02-20 16:00:02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happy to announce that quintly data is now available on Statista 🎉
Covering different networks, you can currently access data from our latest social media benchmark study. More insights will be added in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47104709"/>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3062359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- 5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886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1829595"/>
                    </a:ext>
                  </a:extLst>
                </a:gridCol>
                <a:gridCol w="1234440">
                  <a:extLst>
                    <a:ext uri="{9D8B030D-6E8A-4147-A177-3AD203B41FA5}">
                      <a16:colId xmlns:a16="http://schemas.microsoft.com/office/drawing/2014/main" val="1731189843"/>
                    </a:ext>
                  </a:extLst>
                </a:gridCol>
                <a:gridCol w="822960">
                  <a:extLst>
                    <a:ext uri="{9D8B030D-6E8A-4147-A177-3AD203B41FA5}">
                      <a16:colId xmlns:a16="http://schemas.microsoft.com/office/drawing/2014/main" val="1656105751"/>
                    </a:ext>
                  </a:extLst>
                </a:gridCol>
                <a:gridCol w="822960">
                  <a:extLst>
                    <a:ext uri="{9D8B030D-6E8A-4147-A177-3AD203B41FA5}">
                      <a16:colId xmlns:a16="http://schemas.microsoft.com/office/drawing/2014/main" val="3642525431"/>
                    </a:ext>
                  </a:extLst>
                </a:gridCol>
                <a:gridCol w="822960">
                  <a:extLst>
                    <a:ext uri="{9D8B030D-6E8A-4147-A177-3AD203B41FA5}">
                      <a16:colId xmlns:a16="http://schemas.microsoft.com/office/drawing/2014/main" val="2692773699"/>
                    </a:ext>
                  </a:extLst>
                </a:gridCol>
                <a:gridCol w="822960">
                  <a:extLst>
                    <a:ext uri="{9D8B030D-6E8A-4147-A177-3AD203B41FA5}">
                      <a16:colId xmlns:a16="http://schemas.microsoft.com/office/drawing/2014/main" val="2603656093"/>
                    </a:ext>
                  </a:extLst>
                </a:gridCol>
                <a:gridCol w="822960">
                  <a:extLst>
                    <a:ext uri="{9D8B030D-6E8A-4147-A177-3AD203B41FA5}">
                      <a16:colId xmlns:a16="http://schemas.microsoft.com/office/drawing/2014/main" val="1397625555"/>
                    </a:ext>
                  </a:extLst>
                </a:gridCol>
                <a:gridCol w="822960">
                  <a:extLst>
                    <a:ext uri="{9D8B030D-6E8A-4147-A177-3AD203B41FA5}">
                      <a16:colId xmlns:a16="http://schemas.microsoft.com/office/drawing/2014/main" val="3746450172"/>
                    </a:ext>
                  </a:extLst>
                </a:gridCol>
                <a:gridCol w="822960">
                  <a:extLst>
                    <a:ext uri="{9D8B030D-6E8A-4147-A177-3AD203B41FA5}">
                      <a16:colId xmlns:a16="http://schemas.microsoft.com/office/drawing/2014/main" val="163510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9961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- 2017-02-17 16:00:31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These guys are working on something really exciting...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6092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- 2017-02-16 15:03:12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Some key takeaways from this year's SaaStr conference by quintly CEO Alexander Peiniger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09771675"/>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2901516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- 6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095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94059183"/>
                    </a:ext>
                  </a:extLst>
                </a:gridCol>
                <a:gridCol w="1234440">
                  <a:extLst>
                    <a:ext uri="{9D8B030D-6E8A-4147-A177-3AD203B41FA5}">
                      <a16:colId xmlns:a16="http://schemas.microsoft.com/office/drawing/2014/main" val="2919065413"/>
                    </a:ext>
                  </a:extLst>
                </a:gridCol>
                <a:gridCol w="822960">
                  <a:extLst>
                    <a:ext uri="{9D8B030D-6E8A-4147-A177-3AD203B41FA5}">
                      <a16:colId xmlns:a16="http://schemas.microsoft.com/office/drawing/2014/main" val="349095189"/>
                    </a:ext>
                  </a:extLst>
                </a:gridCol>
                <a:gridCol w="822960">
                  <a:extLst>
                    <a:ext uri="{9D8B030D-6E8A-4147-A177-3AD203B41FA5}">
                      <a16:colId xmlns:a16="http://schemas.microsoft.com/office/drawing/2014/main" val="2213743951"/>
                    </a:ext>
                  </a:extLst>
                </a:gridCol>
                <a:gridCol w="822960">
                  <a:extLst>
                    <a:ext uri="{9D8B030D-6E8A-4147-A177-3AD203B41FA5}">
                      <a16:colId xmlns:a16="http://schemas.microsoft.com/office/drawing/2014/main" val="2900525489"/>
                    </a:ext>
                  </a:extLst>
                </a:gridCol>
                <a:gridCol w="822960">
                  <a:extLst>
                    <a:ext uri="{9D8B030D-6E8A-4147-A177-3AD203B41FA5}">
                      <a16:colId xmlns:a16="http://schemas.microsoft.com/office/drawing/2014/main" val="1719586498"/>
                    </a:ext>
                  </a:extLst>
                </a:gridCol>
                <a:gridCol w="822960">
                  <a:extLst>
                    <a:ext uri="{9D8B030D-6E8A-4147-A177-3AD203B41FA5}">
                      <a16:colId xmlns:a16="http://schemas.microsoft.com/office/drawing/2014/main" val="3879803699"/>
                    </a:ext>
                  </a:extLst>
                </a:gridCol>
                <a:gridCol w="822960">
                  <a:extLst>
                    <a:ext uri="{9D8B030D-6E8A-4147-A177-3AD203B41FA5}">
                      <a16:colId xmlns:a16="http://schemas.microsoft.com/office/drawing/2014/main" val="2713970327"/>
                    </a:ext>
                  </a:extLst>
                </a:gridCol>
                <a:gridCol w="822960">
                  <a:extLst>
                    <a:ext uri="{9D8B030D-6E8A-4147-A177-3AD203B41FA5}">
                      <a16:colId xmlns:a16="http://schemas.microsoft.com/office/drawing/2014/main" val="292894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564879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- 2017-02-15 14:00:07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Social Media kann auch in der Politik eine sehr bedeutende Rolle spielen, das ist spätestens bei der Wahl von Donald Trump bestätigt worden. In diesem Beitrag des Jacques Delors Institute Berlin wird unter anderem auf den Wahlkampf populistischer Kandidaten in den sozialen Netzwerken eingegangen - mit spannenden Ergebnissen basierend auf quintly-Daten!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79536474"/>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1729675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- 7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2971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05089635"/>
                    </a:ext>
                  </a:extLst>
                </a:gridCol>
                <a:gridCol w="1234440">
                  <a:extLst>
                    <a:ext uri="{9D8B030D-6E8A-4147-A177-3AD203B41FA5}">
                      <a16:colId xmlns:a16="http://schemas.microsoft.com/office/drawing/2014/main" val="3450681831"/>
                    </a:ext>
                  </a:extLst>
                </a:gridCol>
                <a:gridCol w="822960">
                  <a:extLst>
                    <a:ext uri="{9D8B030D-6E8A-4147-A177-3AD203B41FA5}">
                      <a16:colId xmlns:a16="http://schemas.microsoft.com/office/drawing/2014/main" val="2342795513"/>
                    </a:ext>
                  </a:extLst>
                </a:gridCol>
                <a:gridCol w="822960">
                  <a:extLst>
                    <a:ext uri="{9D8B030D-6E8A-4147-A177-3AD203B41FA5}">
                      <a16:colId xmlns:a16="http://schemas.microsoft.com/office/drawing/2014/main" val="3872653813"/>
                    </a:ext>
                  </a:extLst>
                </a:gridCol>
                <a:gridCol w="822960">
                  <a:extLst>
                    <a:ext uri="{9D8B030D-6E8A-4147-A177-3AD203B41FA5}">
                      <a16:colId xmlns:a16="http://schemas.microsoft.com/office/drawing/2014/main" val="3559736106"/>
                    </a:ext>
                  </a:extLst>
                </a:gridCol>
                <a:gridCol w="822960">
                  <a:extLst>
                    <a:ext uri="{9D8B030D-6E8A-4147-A177-3AD203B41FA5}">
                      <a16:colId xmlns:a16="http://schemas.microsoft.com/office/drawing/2014/main" val="1302244740"/>
                    </a:ext>
                  </a:extLst>
                </a:gridCol>
                <a:gridCol w="822960">
                  <a:extLst>
                    <a:ext uri="{9D8B030D-6E8A-4147-A177-3AD203B41FA5}">
                      <a16:colId xmlns:a16="http://schemas.microsoft.com/office/drawing/2014/main" val="892232443"/>
                    </a:ext>
                  </a:extLst>
                </a:gridCol>
                <a:gridCol w="822960">
                  <a:extLst>
                    <a:ext uri="{9D8B030D-6E8A-4147-A177-3AD203B41FA5}">
                      <a16:colId xmlns:a16="http://schemas.microsoft.com/office/drawing/2014/main" val="4178619539"/>
                    </a:ext>
                  </a:extLst>
                </a:gridCol>
                <a:gridCol w="822960">
                  <a:extLst>
                    <a:ext uri="{9D8B030D-6E8A-4147-A177-3AD203B41FA5}">
                      <a16:colId xmlns:a16="http://schemas.microsoft.com/office/drawing/2014/main" val="3373824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1188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- 2017-02-13 16:00:01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English football league brings huge excitement to millions of football fans all over the world and social media is playing a big role in this. How does the Premier League try to engage its followers? What interesting insights are we getting from the social media presence of the football clubs? Which strategies are they using to keep the audience entertained? Find out more: http://quint.ly/premierleagueanalysis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84506183"/>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1308775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- 8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677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68572136"/>
                    </a:ext>
                  </a:extLst>
                </a:gridCol>
                <a:gridCol w="1234440">
                  <a:extLst>
                    <a:ext uri="{9D8B030D-6E8A-4147-A177-3AD203B41FA5}">
                      <a16:colId xmlns:a16="http://schemas.microsoft.com/office/drawing/2014/main" val="285817274"/>
                    </a:ext>
                  </a:extLst>
                </a:gridCol>
                <a:gridCol w="822960">
                  <a:extLst>
                    <a:ext uri="{9D8B030D-6E8A-4147-A177-3AD203B41FA5}">
                      <a16:colId xmlns:a16="http://schemas.microsoft.com/office/drawing/2014/main" val="2429529716"/>
                    </a:ext>
                  </a:extLst>
                </a:gridCol>
                <a:gridCol w="822960">
                  <a:extLst>
                    <a:ext uri="{9D8B030D-6E8A-4147-A177-3AD203B41FA5}">
                      <a16:colId xmlns:a16="http://schemas.microsoft.com/office/drawing/2014/main" val="3477638833"/>
                    </a:ext>
                  </a:extLst>
                </a:gridCol>
                <a:gridCol w="822960">
                  <a:extLst>
                    <a:ext uri="{9D8B030D-6E8A-4147-A177-3AD203B41FA5}">
                      <a16:colId xmlns:a16="http://schemas.microsoft.com/office/drawing/2014/main" val="3018559195"/>
                    </a:ext>
                  </a:extLst>
                </a:gridCol>
                <a:gridCol w="822960">
                  <a:extLst>
                    <a:ext uri="{9D8B030D-6E8A-4147-A177-3AD203B41FA5}">
                      <a16:colId xmlns:a16="http://schemas.microsoft.com/office/drawing/2014/main" val="3699635036"/>
                    </a:ext>
                  </a:extLst>
                </a:gridCol>
                <a:gridCol w="822960">
                  <a:extLst>
                    <a:ext uri="{9D8B030D-6E8A-4147-A177-3AD203B41FA5}">
                      <a16:colId xmlns:a16="http://schemas.microsoft.com/office/drawing/2014/main" val="3922460922"/>
                    </a:ext>
                  </a:extLst>
                </a:gridCol>
                <a:gridCol w="822960">
                  <a:extLst>
                    <a:ext uri="{9D8B030D-6E8A-4147-A177-3AD203B41FA5}">
                      <a16:colId xmlns:a16="http://schemas.microsoft.com/office/drawing/2014/main" val="1810047693"/>
                    </a:ext>
                  </a:extLst>
                </a:gridCol>
                <a:gridCol w="822960">
                  <a:extLst>
                    <a:ext uri="{9D8B030D-6E8A-4147-A177-3AD203B41FA5}">
                      <a16:colId xmlns:a16="http://schemas.microsoft.com/office/drawing/2014/main" val="550169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41830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- 2017-02-09 16:00:01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Create an optimal social media strategy with this free ebook ‼️️
To set up a successful social media strategy, it is essential for businesses to differentiate between social media analytics and social media listening in every performance measurement.
Find out more about how to benefit from the two modes of analysis in our joint ebook with mention: http://quint.ly/quintlymentionebook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73015407"/>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2792659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- 9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1384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96549358"/>
                    </a:ext>
                  </a:extLst>
                </a:gridCol>
                <a:gridCol w="1234440">
                  <a:extLst>
                    <a:ext uri="{9D8B030D-6E8A-4147-A177-3AD203B41FA5}">
                      <a16:colId xmlns:a16="http://schemas.microsoft.com/office/drawing/2014/main" val="3070173450"/>
                    </a:ext>
                  </a:extLst>
                </a:gridCol>
                <a:gridCol w="822960">
                  <a:extLst>
                    <a:ext uri="{9D8B030D-6E8A-4147-A177-3AD203B41FA5}">
                      <a16:colId xmlns:a16="http://schemas.microsoft.com/office/drawing/2014/main" val="609893930"/>
                    </a:ext>
                  </a:extLst>
                </a:gridCol>
                <a:gridCol w="822960">
                  <a:extLst>
                    <a:ext uri="{9D8B030D-6E8A-4147-A177-3AD203B41FA5}">
                      <a16:colId xmlns:a16="http://schemas.microsoft.com/office/drawing/2014/main" val="2460673886"/>
                    </a:ext>
                  </a:extLst>
                </a:gridCol>
                <a:gridCol w="822960">
                  <a:extLst>
                    <a:ext uri="{9D8B030D-6E8A-4147-A177-3AD203B41FA5}">
                      <a16:colId xmlns:a16="http://schemas.microsoft.com/office/drawing/2014/main" val="3122401338"/>
                    </a:ext>
                  </a:extLst>
                </a:gridCol>
                <a:gridCol w="822960">
                  <a:extLst>
                    <a:ext uri="{9D8B030D-6E8A-4147-A177-3AD203B41FA5}">
                      <a16:colId xmlns:a16="http://schemas.microsoft.com/office/drawing/2014/main" val="104209124"/>
                    </a:ext>
                  </a:extLst>
                </a:gridCol>
                <a:gridCol w="822960">
                  <a:extLst>
                    <a:ext uri="{9D8B030D-6E8A-4147-A177-3AD203B41FA5}">
                      <a16:colId xmlns:a16="http://schemas.microsoft.com/office/drawing/2014/main" val="3851888388"/>
                    </a:ext>
                  </a:extLst>
                </a:gridCol>
                <a:gridCol w="822960">
                  <a:extLst>
                    <a:ext uri="{9D8B030D-6E8A-4147-A177-3AD203B41FA5}">
                      <a16:colId xmlns:a16="http://schemas.microsoft.com/office/drawing/2014/main" val="3627144662"/>
                    </a:ext>
                  </a:extLst>
                </a:gridCol>
                <a:gridCol w="822960">
                  <a:extLst>
                    <a:ext uri="{9D8B030D-6E8A-4147-A177-3AD203B41FA5}">
                      <a16:colId xmlns:a16="http://schemas.microsoft.com/office/drawing/2014/main" val="2762028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3100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- 2017-02-08 16:00:07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Mexico has a lively social media landscape and so it is no surprise that major brands are very active on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8627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- 2017-02-07 16:00:01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Reactions are becoming more widely used by Facebook users! Find out more interesting facts in our latest study on Facebook Reactions http://quint.ly/fb_reactions_study and feel free to share this infographic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51130304"/>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2833953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- 10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44892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93709945"/>
                    </a:ext>
                  </a:extLst>
                </a:gridCol>
                <a:gridCol w="1234440">
                  <a:extLst>
                    <a:ext uri="{9D8B030D-6E8A-4147-A177-3AD203B41FA5}">
                      <a16:colId xmlns:a16="http://schemas.microsoft.com/office/drawing/2014/main" val="514539309"/>
                    </a:ext>
                  </a:extLst>
                </a:gridCol>
                <a:gridCol w="822960">
                  <a:extLst>
                    <a:ext uri="{9D8B030D-6E8A-4147-A177-3AD203B41FA5}">
                      <a16:colId xmlns:a16="http://schemas.microsoft.com/office/drawing/2014/main" val="1596216614"/>
                    </a:ext>
                  </a:extLst>
                </a:gridCol>
                <a:gridCol w="822960">
                  <a:extLst>
                    <a:ext uri="{9D8B030D-6E8A-4147-A177-3AD203B41FA5}">
                      <a16:colId xmlns:a16="http://schemas.microsoft.com/office/drawing/2014/main" val="2558583840"/>
                    </a:ext>
                  </a:extLst>
                </a:gridCol>
                <a:gridCol w="822960">
                  <a:extLst>
                    <a:ext uri="{9D8B030D-6E8A-4147-A177-3AD203B41FA5}">
                      <a16:colId xmlns:a16="http://schemas.microsoft.com/office/drawing/2014/main" val="833472849"/>
                    </a:ext>
                  </a:extLst>
                </a:gridCol>
                <a:gridCol w="822960">
                  <a:extLst>
                    <a:ext uri="{9D8B030D-6E8A-4147-A177-3AD203B41FA5}">
                      <a16:colId xmlns:a16="http://schemas.microsoft.com/office/drawing/2014/main" val="119501754"/>
                    </a:ext>
                  </a:extLst>
                </a:gridCol>
                <a:gridCol w="822960">
                  <a:extLst>
                    <a:ext uri="{9D8B030D-6E8A-4147-A177-3AD203B41FA5}">
                      <a16:colId xmlns:a16="http://schemas.microsoft.com/office/drawing/2014/main" val="3458269498"/>
                    </a:ext>
                  </a:extLst>
                </a:gridCol>
                <a:gridCol w="822960">
                  <a:extLst>
                    <a:ext uri="{9D8B030D-6E8A-4147-A177-3AD203B41FA5}">
                      <a16:colId xmlns:a16="http://schemas.microsoft.com/office/drawing/2014/main" val="2158696944"/>
                    </a:ext>
                  </a:extLst>
                </a:gridCol>
                <a:gridCol w="822960">
                  <a:extLst>
                    <a:ext uri="{9D8B030D-6E8A-4147-A177-3AD203B41FA5}">
                      <a16:colId xmlns:a16="http://schemas.microsoft.com/office/drawing/2014/main" val="144519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6752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- 2017-02-06 16:30:00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Nuestro último estudio mostró que el uso de emojis en Instagram puede aumentar el número de interacciones en hasta 17%. Gracias, MarketingDirecto.com, por compartir esta información.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35936229"/>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181246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- 11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60917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82093523"/>
                    </a:ext>
                  </a:extLst>
                </a:gridCol>
                <a:gridCol w="1234440">
                  <a:extLst>
                    <a:ext uri="{9D8B030D-6E8A-4147-A177-3AD203B41FA5}">
                      <a16:colId xmlns:a16="http://schemas.microsoft.com/office/drawing/2014/main" val="3139662390"/>
                    </a:ext>
                  </a:extLst>
                </a:gridCol>
                <a:gridCol w="822960">
                  <a:extLst>
                    <a:ext uri="{9D8B030D-6E8A-4147-A177-3AD203B41FA5}">
                      <a16:colId xmlns:a16="http://schemas.microsoft.com/office/drawing/2014/main" val="902381499"/>
                    </a:ext>
                  </a:extLst>
                </a:gridCol>
                <a:gridCol w="822960">
                  <a:extLst>
                    <a:ext uri="{9D8B030D-6E8A-4147-A177-3AD203B41FA5}">
                      <a16:colId xmlns:a16="http://schemas.microsoft.com/office/drawing/2014/main" val="1119745202"/>
                    </a:ext>
                  </a:extLst>
                </a:gridCol>
                <a:gridCol w="822960">
                  <a:extLst>
                    <a:ext uri="{9D8B030D-6E8A-4147-A177-3AD203B41FA5}">
                      <a16:colId xmlns:a16="http://schemas.microsoft.com/office/drawing/2014/main" val="218727936"/>
                    </a:ext>
                  </a:extLst>
                </a:gridCol>
                <a:gridCol w="822960">
                  <a:extLst>
                    <a:ext uri="{9D8B030D-6E8A-4147-A177-3AD203B41FA5}">
                      <a16:colId xmlns:a16="http://schemas.microsoft.com/office/drawing/2014/main" val="3952401577"/>
                    </a:ext>
                  </a:extLst>
                </a:gridCol>
                <a:gridCol w="822960">
                  <a:extLst>
                    <a:ext uri="{9D8B030D-6E8A-4147-A177-3AD203B41FA5}">
                      <a16:colId xmlns:a16="http://schemas.microsoft.com/office/drawing/2014/main" val="1322383220"/>
                    </a:ext>
                  </a:extLst>
                </a:gridCol>
                <a:gridCol w="822960">
                  <a:extLst>
                    <a:ext uri="{9D8B030D-6E8A-4147-A177-3AD203B41FA5}">
                      <a16:colId xmlns:a16="http://schemas.microsoft.com/office/drawing/2014/main" val="3818062387"/>
                    </a:ext>
                  </a:extLst>
                </a:gridCol>
                <a:gridCol w="822960">
                  <a:extLst>
                    <a:ext uri="{9D8B030D-6E8A-4147-A177-3AD203B41FA5}">
                      <a16:colId xmlns:a16="http://schemas.microsoft.com/office/drawing/2014/main" val="267877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3531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- 2017-02-06 15:00:04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Every social media marketing campaign or strategy is different, so there is no one-size-fits-all approach on how to track your efforts. 
It is important that you choose the social media analytics tool that gives you the best options for social media marketing performance measurement.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69756828"/>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3180051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- 12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7842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46299575"/>
                    </a:ext>
                  </a:extLst>
                </a:gridCol>
                <a:gridCol w="1234440">
                  <a:extLst>
                    <a:ext uri="{9D8B030D-6E8A-4147-A177-3AD203B41FA5}">
                      <a16:colId xmlns:a16="http://schemas.microsoft.com/office/drawing/2014/main" val="2094221396"/>
                    </a:ext>
                  </a:extLst>
                </a:gridCol>
                <a:gridCol w="822960">
                  <a:extLst>
                    <a:ext uri="{9D8B030D-6E8A-4147-A177-3AD203B41FA5}">
                      <a16:colId xmlns:a16="http://schemas.microsoft.com/office/drawing/2014/main" val="3573050090"/>
                    </a:ext>
                  </a:extLst>
                </a:gridCol>
                <a:gridCol w="822960">
                  <a:extLst>
                    <a:ext uri="{9D8B030D-6E8A-4147-A177-3AD203B41FA5}">
                      <a16:colId xmlns:a16="http://schemas.microsoft.com/office/drawing/2014/main" val="2124987317"/>
                    </a:ext>
                  </a:extLst>
                </a:gridCol>
                <a:gridCol w="822960">
                  <a:extLst>
                    <a:ext uri="{9D8B030D-6E8A-4147-A177-3AD203B41FA5}">
                      <a16:colId xmlns:a16="http://schemas.microsoft.com/office/drawing/2014/main" val="1293763509"/>
                    </a:ext>
                  </a:extLst>
                </a:gridCol>
                <a:gridCol w="822960">
                  <a:extLst>
                    <a:ext uri="{9D8B030D-6E8A-4147-A177-3AD203B41FA5}">
                      <a16:colId xmlns:a16="http://schemas.microsoft.com/office/drawing/2014/main" val="4004615378"/>
                    </a:ext>
                  </a:extLst>
                </a:gridCol>
                <a:gridCol w="822960">
                  <a:extLst>
                    <a:ext uri="{9D8B030D-6E8A-4147-A177-3AD203B41FA5}">
                      <a16:colId xmlns:a16="http://schemas.microsoft.com/office/drawing/2014/main" val="1897438887"/>
                    </a:ext>
                  </a:extLst>
                </a:gridCol>
                <a:gridCol w="822960">
                  <a:extLst>
                    <a:ext uri="{9D8B030D-6E8A-4147-A177-3AD203B41FA5}">
                      <a16:colId xmlns:a16="http://schemas.microsoft.com/office/drawing/2014/main" val="3895996789"/>
                    </a:ext>
                  </a:extLst>
                </a:gridCol>
                <a:gridCol w="822960">
                  <a:extLst>
                    <a:ext uri="{9D8B030D-6E8A-4147-A177-3AD203B41FA5}">
                      <a16:colId xmlns:a16="http://schemas.microsoft.com/office/drawing/2014/main" val="2697598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892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- 2017-02-06 14:05:00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Les contenus Instagram avec des emojis ont un taux d'interaction de 17% supérieur à celui des contenus simples. Merci à Infopresse de partager les résultats de notre étude emoji.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7456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- 2017-02-03 14:00:03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Break time at our company barcamp last month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74020711"/>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910804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&lt;script&gt;alert("red");&lt;/script&gt; - 13 of 13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134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47127708"/>
                    </a:ext>
                  </a:extLst>
                </a:gridCol>
                <a:gridCol w="1234440">
                  <a:extLst>
                    <a:ext uri="{9D8B030D-6E8A-4147-A177-3AD203B41FA5}">
                      <a16:colId xmlns:a16="http://schemas.microsoft.com/office/drawing/2014/main" val="3435232885"/>
                    </a:ext>
                  </a:extLst>
                </a:gridCol>
                <a:gridCol w="822960">
                  <a:extLst>
                    <a:ext uri="{9D8B030D-6E8A-4147-A177-3AD203B41FA5}">
                      <a16:colId xmlns:a16="http://schemas.microsoft.com/office/drawing/2014/main" val="515265067"/>
                    </a:ext>
                  </a:extLst>
                </a:gridCol>
                <a:gridCol w="822960">
                  <a:extLst>
                    <a:ext uri="{9D8B030D-6E8A-4147-A177-3AD203B41FA5}">
                      <a16:colId xmlns:a16="http://schemas.microsoft.com/office/drawing/2014/main" val="477547305"/>
                    </a:ext>
                  </a:extLst>
                </a:gridCol>
                <a:gridCol w="822960">
                  <a:extLst>
                    <a:ext uri="{9D8B030D-6E8A-4147-A177-3AD203B41FA5}">
                      <a16:colId xmlns:a16="http://schemas.microsoft.com/office/drawing/2014/main" val="2102464740"/>
                    </a:ext>
                  </a:extLst>
                </a:gridCol>
                <a:gridCol w="822960">
                  <a:extLst>
                    <a:ext uri="{9D8B030D-6E8A-4147-A177-3AD203B41FA5}">
                      <a16:colId xmlns:a16="http://schemas.microsoft.com/office/drawing/2014/main" val="4074618101"/>
                    </a:ext>
                  </a:extLst>
                </a:gridCol>
                <a:gridCol w="822960">
                  <a:extLst>
                    <a:ext uri="{9D8B030D-6E8A-4147-A177-3AD203B41FA5}">
                      <a16:colId xmlns:a16="http://schemas.microsoft.com/office/drawing/2014/main" val="1804720765"/>
                    </a:ext>
                  </a:extLst>
                </a:gridCol>
                <a:gridCol w="822960">
                  <a:extLst>
                    <a:ext uri="{9D8B030D-6E8A-4147-A177-3AD203B41FA5}">
                      <a16:colId xmlns:a16="http://schemas.microsoft.com/office/drawing/2014/main" val="1837451665"/>
                    </a:ext>
                  </a:extLst>
                </a:gridCol>
                <a:gridCol w="822960">
                  <a:extLst>
                    <a:ext uri="{9D8B030D-6E8A-4147-A177-3AD203B41FA5}">
                      <a16:colId xmlns:a16="http://schemas.microsoft.com/office/drawing/2014/main" val="4005714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3932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- 2017-02-02 16:00:04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Social media marketing fact❗️
These are the most used emojis on Instagram according to our latest study that analyzed more than 6 million posts.
Read more: http://bit.ly/emojistudy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852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quintly - 2017-02-01 16:00:03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 you are rather new to social media marketing, it might be a bit hard to keep track of all the terms that are frequently used. Fear no more, here is our guide to knowing them all - or at least a step towards it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78827387"/>
                  </a:ext>
                </a:extLst>
              </a:tr>
            </a:tbl>
          </a:graphicData>
        </a:graphic>
      </p:graphicFrame>
      <p:sp>
        <p:nvSpPr>
          <p:cNvPr id="4" name="Text Placeholder 3"/>
          <p:cNvSpPr>
            <a:spLocks noGrp="1"/>
          </p:cNvSpPr>
          <p:nvPr>
            <p:ph type="body" sz="quarter" idx="14"/>
          </p:nvPr>
        </p:nvSpPr>
        <p:spPr/>
        <p:txBody>
          <a:bodyPr/>
          <a:lstStyle/>
          <a:p>
            <a:r>
              <a:rPr lang="en-US"/>
              <a:t>01/31/2017 - 03/02/2017</a:t>
            </a:r>
            <a:endParaRPr lang="en-US"/>
          </a:p>
        </p:txBody>
      </p:sp>
    </p:spTree>
    <p:extLst>
      <p:ext uri="{BB962C8B-B14F-4D97-AF65-F5344CB8AC3E}">
        <p14:creationId xmlns:p14="http://schemas.microsoft.com/office/powerpoint/2010/main" val="5445003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1112</Words>
  <Application>Microsoft Office PowerPoint</Application>
  <PresentationFormat>On-screen Show (4:3)</PresentationFormat>
  <Paragraphs>325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My Dashboard</vt:lpstr>
      <vt:lpstr>&lt;script&gt;alert("red");&lt;/script&gt; - 1 of 13</vt:lpstr>
      <vt:lpstr>&lt;script&gt;alert("red");&lt;/script&gt; - 2 of 13</vt:lpstr>
      <vt:lpstr>&lt;script&gt;alert("red");&lt;/script&gt; - 3 of 13</vt:lpstr>
      <vt:lpstr>&lt;script&gt;alert("red");&lt;/script&gt; - 4 of 13</vt:lpstr>
      <vt:lpstr>&lt;script&gt;alert("red");&lt;/script&gt; - 5 of 13</vt:lpstr>
      <vt:lpstr>&lt;script&gt;alert("red");&lt;/script&gt; - 6 of 13</vt:lpstr>
      <vt:lpstr>&lt;script&gt;alert("red");&lt;/script&gt; - 7 of 13</vt:lpstr>
      <vt:lpstr>&lt;script&gt;alert("red");&lt;/script&gt; - 8 of 13</vt:lpstr>
      <vt:lpstr>&lt;script&gt;alert("red");&lt;/script&gt; - 9 of 13</vt:lpstr>
      <vt:lpstr>&lt;script&gt;alert("red");&lt;/script&gt; - 10 of 13</vt:lpstr>
      <vt:lpstr>&lt;script&gt;alert("red");&lt;/script&gt; - 11 of 13</vt:lpstr>
      <vt:lpstr>&lt;script&gt;alert("red");&lt;/script&gt; - 12 of 13</vt:lpstr>
      <vt:lpstr>&lt;script&gt;alert("red");&lt;/script&gt;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2017-03-03T15:04:52Z</dcterms:created>
  <dcterms:modified xsi:type="dcterms:W3CDTF">2017-03-03T15:05:18Z</dcterms:modified>
</cp:coreProperties>
</file>