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Mercedes-Benz</c:v>
                </c:pt>
              </c:strCache>
            </c:strRef>
          </c:tx>
          <c:spPr>
            <a:ln w="28575" cap="rnd">
              <a:solidFill>
                <a:schemeClr val="accent1"/>
              </a:solidFill>
              <a:round/>
            </a:ln>
            <a:effectLst/>
          </c:spPr>
          <c:marker>
            <c:symbol val="none"/>
          </c:marker>
          <c:cat>
            <c:numRef>
              <c:f>Sheet1!$A$2:$A$7</c:f>
              <c:numCache>
                <c:formatCode>m/d/yyyy</c:formatCode>
                <c:ptCount val="6"/>
                <c:pt idx="0">
                  <c:v>42552</c:v>
                </c:pt>
                <c:pt idx="1">
                  <c:v>42583</c:v>
                </c:pt>
                <c:pt idx="2">
                  <c:v>42614</c:v>
                </c:pt>
                <c:pt idx="3">
                  <c:v>42644</c:v>
                </c:pt>
                <c:pt idx="4">
                  <c:v>42675</c:v>
                </c:pt>
                <c:pt idx="5">
                  <c:v>42705</c:v>
                </c:pt>
              </c:numCache>
            </c:numRef>
          </c:cat>
          <c:val>
            <c:numRef>
              <c:f>Sheet1!$B$2:$B$7</c:f>
              <c:numCache>
                <c:formatCode>General</c:formatCode>
                <c:ptCount val="6"/>
                <c:pt idx="0">
                  <c:v>93</c:v>
                </c:pt>
                <c:pt idx="1">
                  <c:v>96</c:v>
                </c:pt>
                <c:pt idx="2">
                  <c:v>113</c:v>
                </c:pt>
                <c:pt idx="3">
                  <c:v>115</c:v>
                </c:pt>
                <c:pt idx="4">
                  <c:v>100</c:v>
                </c:pt>
                <c:pt idx="5">
                  <c:v>93</c:v>
                </c:pt>
              </c:numCache>
            </c:numRef>
          </c:val>
          <c:smooth val="0"/>
          <c:extLst>
            <c:ext xmlns:c16="http://schemas.microsoft.com/office/drawing/2014/chart" uri="{C3380CC4-5D6E-409C-BE32-E72D297353CC}">
              <c16:uniqueId val="{00000000-1A6F-4413-8BDD-9E13563A5185}"/>
            </c:ext>
          </c:extLst>
        </c:ser>
        <c:dLbls>
          <c:showLegendKey val="0"/>
          <c:showVal val="0"/>
          <c:showCatName val="0"/>
          <c:showSerName val="0"/>
          <c:showPercent val="0"/>
          <c:showBubbleSize val="0"/>
        </c:dLbls>
        <c:smooth val="0"/>
        <c:axId val="318930000"/>
        <c:axId val="318936560"/>
      </c:lineChart>
      <c:dateAx>
        <c:axId val="318930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936560"/>
        <c:crosses val="autoZero"/>
        <c:auto val="1"/>
        <c:lblOffset val="100"/>
        <c:baseTimeUnit val="months"/>
      </c:dateAx>
      <c:valAx>
        <c:axId val="318936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93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Mercedes-Benz</c:v>
                </c:pt>
              </c:strCache>
            </c:strRef>
          </c:tx>
          <c:spPr>
            <a:ln w="28575" cap="rnd">
              <a:solidFill>
                <a:schemeClr val="accent1"/>
              </a:solidFill>
              <a:round/>
            </a:ln>
            <a:effectLst/>
          </c:spPr>
          <c:marker>
            <c:symbol val="none"/>
          </c:marker>
          <c:cat>
            <c:numRef>
              <c:f>Sheet1!$A$2:$A$7</c:f>
              <c:numCache>
                <c:formatCode>m/d/yyyy</c:formatCode>
                <c:ptCount val="6"/>
                <c:pt idx="0">
                  <c:v>42552</c:v>
                </c:pt>
                <c:pt idx="1">
                  <c:v>42583</c:v>
                </c:pt>
                <c:pt idx="2">
                  <c:v>42614</c:v>
                </c:pt>
                <c:pt idx="3">
                  <c:v>42644</c:v>
                </c:pt>
                <c:pt idx="4">
                  <c:v>42675</c:v>
                </c:pt>
                <c:pt idx="5">
                  <c:v>42705</c:v>
                </c:pt>
              </c:numCache>
            </c:numRef>
          </c:cat>
          <c:val>
            <c:numRef>
              <c:f>Sheet1!$B$2:$B$7</c:f>
              <c:numCache>
                <c:formatCode>General</c:formatCode>
                <c:ptCount val="6"/>
                <c:pt idx="0">
                  <c:v>922</c:v>
                </c:pt>
                <c:pt idx="1">
                  <c:v>874</c:v>
                </c:pt>
                <c:pt idx="2">
                  <c:v>1067</c:v>
                </c:pt>
                <c:pt idx="3">
                  <c:v>891</c:v>
                </c:pt>
                <c:pt idx="4">
                  <c:v>1080</c:v>
                </c:pt>
                <c:pt idx="5">
                  <c:v>498</c:v>
                </c:pt>
              </c:numCache>
            </c:numRef>
          </c:val>
          <c:smooth val="0"/>
          <c:extLst>
            <c:ext xmlns:c16="http://schemas.microsoft.com/office/drawing/2014/chart" uri="{C3380CC4-5D6E-409C-BE32-E72D297353CC}">
              <c16:uniqueId val="{00000000-C239-4D17-886C-F477C49C0774}"/>
            </c:ext>
          </c:extLst>
        </c:ser>
        <c:dLbls>
          <c:showLegendKey val="0"/>
          <c:showVal val="0"/>
          <c:showCatName val="0"/>
          <c:showSerName val="0"/>
          <c:showPercent val="0"/>
          <c:showBubbleSize val="0"/>
        </c:dLbls>
        <c:smooth val="0"/>
        <c:axId val="333215088"/>
        <c:axId val="333209840"/>
      </c:lineChart>
      <c:dateAx>
        <c:axId val="333215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209840"/>
        <c:crosses val="autoZero"/>
        <c:auto val="1"/>
        <c:lblOffset val="100"/>
        <c:baseTimeUnit val="months"/>
      </c:dateAx>
      <c:valAx>
        <c:axId val="33320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215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Mercedes-Benz</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c:v>
                </c:pt>
                <c:pt idx="1">
                  <c:v>101</c:v>
                </c:pt>
                <c:pt idx="2">
                  <c:v>43</c:v>
                </c:pt>
                <c:pt idx="3">
                  <c:v>1</c:v>
                </c:pt>
                <c:pt idx="4">
                  <c:v>1</c:v>
                </c:pt>
                <c:pt idx="5">
                  <c:v>0</c:v>
                </c:pt>
                <c:pt idx="6">
                  <c:v>1</c:v>
                </c:pt>
                <c:pt idx="7">
                  <c:v>22</c:v>
                </c:pt>
                <c:pt idx="8">
                  <c:v>75</c:v>
                </c:pt>
                <c:pt idx="9">
                  <c:v>45</c:v>
                </c:pt>
                <c:pt idx="10">
                  <c:v>17</c:v>
                </c:pt>
                <c:pt idx="11">
                  <c:v>7</c:v>
                </c:pt>
                <c:pt idx="12">
                  <c:v>9</c:v>
                </c:pt>
                <c:pt idx="13">
                  <c:v>18</c:v>
                </c:pt>
                <c:pt idx="14">
                  <c:v>13</c:v>
                </c:pt>
                <c:pt idx="15">
                  <c:v>13</c:v>
                </c:pt>
                <c:pt idx="16">
                  <c:v>23</c:v>
                </c:pt>
                <c:pt idx="17">
                  <c:v>72</c:v>
                </c:pt>
                <c:pt idx="18">
                  <c:v>39</c:v>
                </c:pt>
                <c:pt idx="19">
                  <c:v>21</c:v>
                </c:pt>
                <c:pt idx="20">
                  <c:v>5</c:v>
                </c:pt>
                <c:pt idx="21">
                  <c:v>1</c:v>
                </c:pt>
                <c:pt idx="22">
                  <c:v>5</c:v>
                </c:pt>
                <c:pt idx="23">
                  <c:v>2</c:v>
                </c:pt>
              </c:numCache>
            </c:numRef>
          </c:val>
          <c:smooth val="0"/>
          <c:extLst>
            <c:ext xmlns:c16="http://schemas.microsoft.com/office/drawing/2014/chart" uri="{C3380CC4-5D6E-409C-BE32-E72D297353CC}">
              <c16:uniqueId val="{00000000-ED95-4872-B010-61FBB1D1F4D9}"/>
            </c:ext>
          </c:extLst>
        </c:ser>
        <c:dLbls>
          <c:showLegendKey val="0"/>
          <c:showVal val="0"/>
          <c:showCatName val="0"/>
          <c:showSerName val="0"/>
          <c:showPercent val="0"/>
          <c:showBubbleSize val="0"/>
        </c:dLbls>
        <c:smooth val="0"/>
        <c:axId val="333213776"/>
        <c:axId val="333208200"/>
      </c:lineChart>
      <c:catAx>
        <c:axId val="333213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208200"/>
        <c:crosses val="autoZero"/>
        <c:auto val="1"/>
        <c:lblAlgn val="ctr"/>
        <c:lblOffset val="100"/>
        <c:noMultiLvlLbl val="0"/>
      </c:catAx>
      <c:valAx>
        <c:axId val="33320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21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Mercedes-Benz</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73</c:v>
                </c:pt>
                <c:pt idx="1">
                  <c:v>84</c:v>
                </c:pt>
                <c:pt idx="2">
                  <c:v>79</c:v>
                </c:pt>
                <c:pt idx="3">
                  <c:v>78</c:v>
                </c:pt>
                <c:pt idx="4">
                  <c:v>70</c:v>
                </c:pt>
                <c:pt idx="5">
                  <c:v>76</c:v>
                </c:pt>
                <c:pt idx="6">
                  <c:v>76</c:v>
                </c:pt>
              </c:numCache>
            </c:numRef>
          </c:val>
          <c:extLst>
            <c:ext xmlns:c16="http://schemas.microsoft.com/office/drawing/2014/chart" uri="{C3380CC4-5D6E-409C-BE32-E72D297353CC}">
              <c16:uniqueId val="{00000000-A723-4617-82D2-EFA5D91F6A75}"/>
            </c:ext>
          </c:extLst>
        </c:ser>
        <c:dLbls>
          <c:showLegendKey val="0"/>
          <c:showVal val="0"/>
          <c:showCatName val="0"/>
          <c:showSerName val="0"/>
          <c:showPercent val="0"/>
          <c:showBubbleSize val="0"/>
        </c:dLbls>
        <c:gapWidth val="219"/>
        <c:overlap val="-27"/>
        <c:axId val="333214432"/>
        <c:axId val="333214760"/>
      </c:barChart>
      <c:catAx>
        <c:axId val="333214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214760"/>
        <c:crosses val="autoZero"/>
        <c:auto val="1"/>
        <c:lblAlgn val="ctr"/>
        <c:lblOffset val="100"/>
        <c:noMultiLvlLbl val="0"/>
      </c:catAx>
      <c:valAx>
        <c:axId val="333214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21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Mercedes-Benz</c:v>
                </c:pt>
              </c:strCache>
            </c:strRef>
          </c:cat>
          <c:val>
            <c:numRef>
              <c:f>Sheet1!$B$2</c:f>
              <c:numCache>
                <c:formatCode>General</c:formatCode>
                <c:ptCount val="1"/>
                <c:pt idx="0">
                  <c:v>50</c:v>
                </c:pt>
              </c:numCache>
            </c:numRef>
          </c:val>
          <c:extLst>
            <c:ext xmlns:c16="http://schemas.microsoft.com/office/drawing/2014/chart" uri="{C3380CC4-5D6E-409C-BE32-E72D297353CC}">
              <c16:uniqueId val="{00000000-0A3A-49BD-8AD2-0B35C066FBF2}"/>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Mercedes-Benz</c:v>
                </c:pt>
              </c:strCache>
            </c:strRef>
          </c:cat>
          <c:val>
            <c:numRef>
              <c:f>Sheet1!$C$2</c:f>
              <c:numCache>
                <c:formatCode>General</c:formatCode>
                <c:ptCount val="1"/>
                <c:pt idx="0">
                  <c:v>1</c:v>
                </c:pt>
              </c:numCache>
            </c:numRef>
          </c:val>
          <c:extLst>
            <c:ext xmlns:c16="http://schemas.microsoft.com/office/drawing/2014/chart" uri="{C3380CC4-5D6E-409C-BE32-E72D297353CC}">
              <c16:uniqueId val="{00000001-0A3A-49BD-8AD2-0B35C066FBF2}"/>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Mercedes-Benz</c:v>
                </c:pt>
              </c:strCache>
            </c:strRef>
          </c:cat>
          <c:val>
            <c:numRef>
              <c:f>Sheet1!$D$2</c:f>
              <c:numCache>
                <c:formatCode>General</c:formatCode>
                <c:ptCount val="1"/>
                <c:pt idx="0">
                  <c:v>300</c:v>
                </c:pt>
              </c:numCache>
            </c:numRef>
          </c:val>
          <c:extLst>
            <c:ext xmlns:c16="http://schemas.microsoft.com/office/drawing/2014/chart" uri="{C3380CC4-5D6E-409C-BE32-E72D297353CC}">
              <c16:uniqueId val="{00000002-0A3A-49BD-8AD2-0B35C066FBF2}"/>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Mercedes-Benz</c:v>
                </c:pt>
              </c:strCache>
            </c:strRef>
          </c:cat>
          <c:val>
            <c:numRef>
              <c:f>Sheet1!$E$2</c:f>
              <c:numCache>
                <c:formatCode>General</c:formatCode>
                <c:ptCount val="1"/>
                <c:pt idx="0">
                  <c:v>2</c:v>
                </c:pt>
              </c:numCache>
            </c:numRef>
          </c:val>
          <c:extLst>
            <c:ext xmlns:c16="http://schemas.microsoft.com/office/drawing/2014/chart" uri="{C3380CC4-5D6E-409C-BE32-E72D297353CC}">
              <c16:uniqueId val="{00000003-0A3A-49BD-8AD2-0B35C066FBF2}"/>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Mercedes-Benz</c:v>
                </c:pt>
              </c:strCache>
            </c:strRef>
          </c:cat>
          <c:val>
            <c:numRef>
              <c:f>Sheet1!$F$2</c:f>
              <c:numCache>
                <c:formatCode>General</c:formatCode>
                <c:ptCount val="1"/>
                <c:pt idx="0">
                  <c:v>183</c:v>
                </c:pt>
              </c:numCache>
            </c:numRef>
          </c:val>
          <c:extLst>
            <c:ext xmlns:c16="http://schemas.microsoft.com/office/drawing/2014/chart" uri="{C3380CC4-5D6E-409C-BE32-E72D297353CC}">
              <c16:uniqueId val="{00000004-0A3A-49BD-8AD2-0B35C066FBF2}"/>
            </c:ext>
          </c:extLst>
        </c:ser>
        <c:dLbls>
          <c:showLegendKey val="0"/>
          <c:showVal val="0"/>
          <c:showCatName val="0"/>
          <c:showSerName val="0"/>
          <c:showPercent val="0"/>
          <c:showBubbleSize val="0"/>
        </c:dLbls>
        <c:gapWidth val="150"/>
        <c:overlap val="100"/>
        <c:axId val="333219024"/>
        <c:axId val="333225912"/>
      </c:barChart>
      <c:catAx>
        <c:axId val="333219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225912"/>
        <c:crosses val="autoZero"/>
        <c:auto val="1"/>
        <c:lblAlgn val="ctr"/>
        <c:lblOffset val="100"/>
        <c:noMultiLvlLbl val="0"/>
      </c:catAx>
      <c:valAx>
        <c:axId val="333225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219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Posts</a:t>
            </a:r>
            <a:endParaRPr lang="en-US"/>
          </a:p>
        </p:txBody>
      </p:sp>
      <p:sp>
        <p:nvSpPr>
          <p:cNvPr id="3" name="Subtitle 2"/>
          <p:cNvSpPr>
            <a:spLocks noGrp="1"/>
          </p:cNvSpPr>
          <p:nvPr>
            <p:ph type="subTitle" idx="1"/>
          </p:nvPr>
        </p:nvSpPr>
        <p:spPr/>
        <p:txBody>
          <a:bodyPr/>
          <a:lstStyle/>
          <a:p>
            <a:r>
              <a:rPr lang="en-US"/>
              <a:t>quintly</a:t>
            </a:r>
            <a:endParaRPr lang="en-US"/>
          </a:p>
        </p:txBody>
      </p:sp>
    </p:spTree>
    <p:extLst>
      <p:ext uri="{BB962C8B-B14F-4D97-AF65-F5344CB8AC3E}">
        <p14:creationId xmlns:p14="http://schemas.microsoft.com/office/powerpoint/2010/main" val="40076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33715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99036974"/>
                    </a:ext>
                  </a:extLst>
                </a:gridCol>
                <a:gridCol w="658368">
                  <a:extLst>
                    <a:ext uri="{9D8B030D-6E8A-4147-A177-3AD203B41FA5}">
                      <a16:colId xmlns:a16="http://schemas.microsoft.com/office/drawing/2014/main" val="1598149418"/>
                    </a:ext>
                  </a:extLst>
                </a:gridCol>
                <a:gridCol w="658368">
                  <a:extLst>
                    <a:ext uri="{9D8B030D-6E8A-4147-A177-3AD203B41FA5}">
                      <a16:colId xmlns:a16="http://schemas.microsoft.com/office/drawing/2014/main" val="2863484274"/>
                    </a:ext>
                  </a:extLst>
                </a:gridCol>
                <a:gridCol w="658368">
                  <a:extLst>
                    <a:ext uri="{9D8B030D-6E8A-4147-A177-3AD203B41FA5}">
                      <a16:colId xmlns:a16="http://schemas.microsoft.com/office/drawing/2014/main" val="3302751844"/>
                    </a:ext>
                  </a:extLst>
                </a:gridCol>
                <a:gridCol w="658368">
                  <a:extLst>
                    <a:ext uri="{9D8B030D-6E8A-4147-A177-3AD203B41FA5}">
                      <a16:colId xmlns:a16="http://schemas.microsoft.com/office/drawing/2014/main" val="1798366831"/>
                    </a:ext>
                  </a:extLst>
                </a:gridCol>
                <a:gridCol w="658368">
                  <a:extLst>
                    <a:ext uri="{9D8B030D-6E8A-4147-A177-3AD203B41FA5}">
                      <a16:colId xmlns:a16="http://schemas.microsoft.com/office/drawing/2014/main" val="4107143206"/>
                    </a:ext>
                  </a:extLst>
                </a:gridCol>
                <a:gridCol w="658368">
                  <a:extLst>
                    <a:ext uri="{9D8B030D-6E8A-4147-A177-3AD203B41FA5}">
                      <a16:colId xmlns:a16="http://schemas.microsoft.com/office/drawing/2014/main" val="2909203923"/>
                    </a:ext>
                  </a:extLst>
                </a:gridCol>
                <a:gridCol w="658368">
                  <a:extLst>
                    <a:ext uri="{9D8B030D-6E8A-4147-A177-3AD203B41FA5}">
                      <a16:colId xmlns:a16="http://schemas.microsoft.com/office/drawing/2014/main" val="1284364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91787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- 2016-12-18 18:00:30</a:t>
                      </a:r>
                      <a:r>
                        <a:rPr kumimoji="0" lang="en-US" sz="1000" b="0" i="0" u="none" strike="noStrike" kern="1200" cap="none" spc="0" normalizeH="0" baseline="0" noProof="0">
                          <a:ln>
                            <a:noFill/>
                          </a:ln>
                          <a:solidFill>
                            <a:prstClr val="black"/>
                          </a:solidFill>
                          <a:effectLst/>
                          <a:uLnTx/>
                          <a:uFillTx/>
                          <a:latin typeface="+mn-lt"/>
                          <a:ea typeface="+mn-ea"/>
                          <a:cs typeface="+mn-cs"/>
                        </a:rPr>
                        <a:t>
Ready for this year’s Christmas extravaganza? Mercedes-Benz Vans gets you in the right mood for the holidays with a Mercedes-Benz Sprinter and thousands of lights, making for a real Sprinter Wonderland.
▶ http://mb4.me/MercedesBenzVans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5989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- 2016-12-18 09:00:01</a:t>
                      </a:r>
                      <a:r>
                        <a:rPr kumimoji="0" lang="en-US" sz="1000" b="0" i="0" u="none" strike="noStrike" kern="1200" cap="none" spc="0" normalizeH="0" baseline="0" noProof="0">
                          <a:ln>
                            <a:noFill/>
                          </a:ln>
                          <a:solidFill>
                            <a:prstClr val="black"/>
                          </a:solidFill>
                          <a:effectLst/>
                          <a:uLnTx/>
                          <a:uFillTx/>
                          <a:latin typeface="+mn-lt"/>
                          <a:ea typeface="+mn-ea"/>
                          <a:cs typeface="+mn-cs"/>
                        </a:rPr>
                        <a:t>
Tired of holiday packages? With the MercedesBenz Marco Polo, your family trip turns into an adventure which even the little ones enjoy­. See for yourself and accompany Wild &amp; Grizzly through Spain: http://mb4.me/MarcoPoloSpain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9503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- 2016-12-17 18:02:00</a:t>
                      </a:r>
                      <a:r>
                        <a:rPr kumimoji="0" lang="en-US" sz="1000" b="0" i="0" u="none" strike="noStrike" kern="1200" cap="none" spc="0" normalizeH="0" baseline="0" noProof="0">
                          <a:ln>
                            <a:noFill/>
                          </a:ln>
                          <a:solidFill>
                            <a:prstClr val="black"/>
                          </a:solidFill>
                          <a:effectLst/>
                          <a:uLnTx/>
                          <a:uFillTx/>
                          <a:latin typeface="+mn-lt"/>
                          <a:ea typeface="+mn-ea"/>
                          <a:cs typeface="+mn-cs"/>
                        </a:rPr>
                        <a:t>
Action, excitement and loads of fun – that's what the winner of the #MBsnowdate with DJ Felix Jaehn can expect! Here's a little appetizer. Don't miss the live stream on December 20th, 2016 here on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7060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- 2016-12-17 09:00:00</a:t>
                      </a:r>
                      <a:r>
                        <a:rPr kumimoji="0" lang="en-US" sz="1000" b="0" i="0" u="none" strike="noStrike" kern="1200" cap="none" spc="0" normalizeH="0" baseline="0" noProof="0">
                          <a:ln>
                            <a:noFill/>
                          </a:ln>
                          <a:solidFill>
                            <a:prstClr val="black"/>
                          </a:solidFill>
                          <a:effectLst/>
                          <a:uLnTx/>
                          <a:uFillTx/>
                          <a:latin typeface="+mn-lt"/>
                          <a:ea typeface="+mn-ea"/>
                          <a:cs typeface="+mn-cs"/>
                        </a:rPr>
                        <a:t>
Remembering where you’ve parked should never take as long as  finding the parking spot in the first place. Use the Mercedes me smartphone app to find your way back to your Mercedes-Benz V-Class.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6998551"/>
                  </a:ext>
                </a:extLst>
              </a:tr>
            </a:tbl>
          </a:graphicData>
        </a:graphic>
      </p:graphicFrame>
      <p:sp>
        <p:nvSpPr>
          <p:cNvPr id="4" name="Text Placeholder 3"/>
          <p:cNvSpPr>
            <a:spLocks noGrp="1"/>
          </p:cNvSpPr>
          <p:nvPr>
            <p:ph type="body" sz="quarter" idx="14"/>
          </p:nvPr>
        </p:nvSpPr>
        <p:spPr/>
        <p:txBody>
          <a:bodyPr/>
          <a:lstStyle/>
          <a:p>
            <a:r>
              <a:rPr lang="en-US"/>
              <a:t>07/12/2016 - 12/18/2016</a:t>
            </a:r>
            <a:endParaRPr lang="en-US"/>
          </a:p>
        </p:txBody>
      </p:sp>
    </p:spTree>
    <p:extLst>
      <p:ext uri="{BB962C8B-B14F-4D97-AF65-F5344CB8AC3E}">
        <p14:creationId xmlns:p14="http://schemas.microsoft.com/office/powerpoint/2010/main" val="1175678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44028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34527953"/>
                    </a:ext>
                  </a:extLst>
                </a:gridCol>
                <a:gridCol w="658368">
                  <a:extLst>
                    <a:ext uri="{9D8B030D-6E8A-4147-A177-3AD203B41FA5}">
                      <a16:colId xmlns:a16="http://schemas.microsoft.com/office/drawing/2014/main" val="2978159047"/>
                    </a:ext>
                  </a:extLst>
                </a:gridCol>
                <a:gridCol w="658368">
                  <a:extLst>
                    <a:ext uri="{9D8B030D-6E8A-4147-A177-3AD203B41FA5}">
                      <a16:colId xmlns:a16="http://schemas.microsoft.com/office/drawing/2014/main" val="2980189828"/>
                    </a:ext>
                  </a:extLst>
                </a:gridCol>
                <a:gridCol w="658368">
                  <a:extLst>
                    <a:ext uri="{9D8B030D-6E8A-4147-A177-3AD203B41FA5}">
                      <a16:colId xmlns:a16="http://schemas.microsoft.com/office/drawing/2014/main" val="2044369686"/>
                    </a:ext>
                  </a:extLst>
                </a:gridCol>
                <a:gridCol w="658368">
                  <a:extLst>
                    <a:ext uri="{9D8B030D-6E8A-4147-A177-3AD203B41FA5}">
                      <a16:colId xmlns:a16="http://schemas.microsoft.com/office/drawing/2014/main" val="1814365656"/>
                    </a:ext>
                  </a:extLst>
                </a:gridCol>
                <a:gridCol w="658368">
                  <a:extLst>
                    <a:ext uri="{9D8B030D-6E8A-4147-A177-3AD203B41FA5}">
                      <a16:colId xmlns:a16="http://schemas.microsoft.com/office/drawing/2014/main" val="993659570"/>
                    </a:ext>
                  </a:extLst>
                </a:gridCol>
                <a:gridCol w="658368">
                  <a:extLst>
                    <a:ext uri="{9D8B030D-6E8A-4147-A177-3AD203B41FA5}">
                      <a16:colId xmlns:a16="http://schemas.microsoft.com/office/drawing/2014/main" val="2354131831"/>
                    </a:ext>
                  </a:extLst>
                </a:gridCol>
                <a:gridCol w="658368">
                  <a:extLst>
                    <a:ext uri="{9D8B030D-6E8A-4147-A177-3AD203B41FA5}">
                      <a16:colId xmlns:a16="http://schemas.microsoft.com/office/drawing/2014/main" val="192318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9180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- 2016-12-17 02:00:00</a:t>
                      </a:r>
                      <a:r>
                        <a:rPr kumimoji="0" lang="en-US" sz="1000" b="0" i="0" u="none" strike="noStrike" kern="1200" cap="none" spc="0" normalizeH="0" baseline="0" noProof="0">
                          <a:ln>
                            <a:noFill/>
                          </a:ln>
                          <a:solidFill>
                            <a:prstClr val="black"/>
                          </a:solidFill>
                          <a:effectLst/>
                          <a:uLnTx/>
                          <a:uFillTx/>
                          <a:latin typeface="+mn-lt"/>
                          <a:ea typeface="+mn-ea"/>
                          <a:cs typeface="+mn-cs"/>
                        </a:rPr>
                        <a:t>
Near Field Communication (NFC) enables using the smartphone as the Digital Vehicle Key to your Mercedes-Benz E-Class.
▶ http://mb4.me/The_NewE-Class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1182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- 2016-12-16 18:00:00</a:t>
                      </a:r>
                      <a:r>
                        <a:rPr kumimoji="0" lang="en-US" sz="1000" b="0" i="0" u="none" strike="noStrike" kern="1200" cap="none" spc="0" normalizeH="0" baseline="0" noProof="0">
                          <a:ln>
                            <a:noFill/>
                          </a:ln>
                          <a:solidFill>
                            <a:prstClr val="black"/>
                          </a:solidFill>
                          <a:effectLst/>
                          <a:uLnTx/>
                          <a:uFillTx/>
                          <a:latin typeface="+mn-lt"/>
                          <a:ea typeface="+mn-ea"/>
                          <a:cs typeface="+mn-cs"/>
                        </a:rPr>
                        <a:t>
See you on the other side: 4MATIC will get you to your friends and family safely this festive season. Send everyone else a personal greeting with our Christmas special on mercedes-benz.com/christmas. #MBsnowdate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140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- 2016-12-16 07:01:00</a:t>
                      </a:r>
                      <a:r>
                        <a:rPr kumimoji="0" lang="en-US" sz="1000" b="0" i="0" u="none" strike="noStrike" kern="1200" cap="none" spc="0" normalizeH="0" baseline="0" noProof="0">
                          <a:ln>
                            <a:noFill/>
                          </a:ln>
                          <a:solidFill>
                            <a:prstClr val="black"/>
                          </a:solidFill>
                          <a:effectLst/>
                          <a:uLnTx/>
                          <a:uFillTx/>
                          <a:latin typeface="+mn-lt"/>
                          <a:ea typeface="+mn-ea"/>
                          <a:cs typeface="+mn-cs"/>
                        </a:rPr>
                        <a:t>
Mercedes-Benz is extending its range of exclusive special models now with the S-Class Coupé: the "Night Edition" will enter the European market in April 2017, with a US launch following in August 2017, and will offer very special exterior equipment details.
Paintwork in selenite grey magno is available as an option. This is a matt paint finish from the designo manufaktur range and features particularly high-quality special-effect pigments.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1058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- 2016-12-15 19:02:43</a:t>
                      </a:r>
                      <a:r>
                        <a:rPr kumimoji="0" lang="en-US" sz="1000" b="0" i="0" u="none" strike="noStrike" kern="1200" cap="none" spc="0" normalizeH="0" baseline="0" noProof="0">
                          <a:ln>
                            <a:noFill/>
                          </a:ln>
                          <a:solidFill>
                            <a:prstClr val="black"/>
                          </a:solidFill>
                          <a:effectLst/>
                          <a:uLnTx/>
                          <a:uFillTx/>
                          <a:latin typeface="+mn-lt"/>
                          <a:ea typeface="+mn-ea"/>
                          <a:cs typeface="+mn-cs"/>
                        </a:rPr>
                        <a:t>
The here and now is full of surprises. Watch it live. now.mercedes-benz.com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1248336"/>
                  </a:ext>
                </a:extLst>
              </a:tr>
            </a:tbl>
          </a:graphicData>
        </a:graphic>
      </p:graphicFrame>
      <p:sp>
        <p:nvSpPr>
          <p:cNvPr id="4" name="Text Placeholder 3"/>
          <p:cNvSpPr>
            <a:spLocks noGrp="1"/>
          </p:cNvSpPr>
          <p:nvPr>
            <p:ph type="body" sz="quarter" idx="14"/>
          </p:nvPr>
        </p:nvSpPr>
        <p:spPr/>
        <p:txBody>
          <a:bodyPr/>
          <a:lstStyle/>
          <a:p>
            <a:r>
              <a:rPr lang="en-US"/>
              <a:t>07/12/2016 - 12/18/2016</a:t>
            </a:r>
            <a:endParaRPr lang="en-US"/>
          </a:p>
        </p:txBody>
      </p:sp>
    </p:spTree>
    <p:extLst>
      <p:ext uri="{BB962C8B-B14F-4D97-AF65-F5344CB8AC3E}">
        <p14:creationId xmlns:p14="http://schemas.microsoft.com/office/powerpoint/2010/main" val="2324775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89776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63974398"/>
                    </a:ext>
                  </a:extLst>
                </a:gridCol>
                <a:gridCol w="658368">
                  <a:extLst>
                    <a:ext uri="{9D8B030D-6E8A-4147-A177-3AD203B41FA5}">
                      <a16:colId xmlns:a16="http://schemas.microsoft.com/office/drawing/2014/main" val="1162060846"/>
                    </a:ext>
                  </a:extLst>
                </a:gridCol>
                <a:gridCol w="658368">
                  <a:extLst>
                    <a:ext uri="{9D8B030D-6E8A-4147-A177-3AD203B41FA5}">
                      <a16:colId xmlns:a16="http://schemas.microsoft.com/office/drawing/2014/main" val="3371337488"/>
                    </a:ext>
                  </a:extLst>
                </a:gridCol>
                <a:gridCol w="658368">
                  <a:extLst>
                    <a:ext uri="{9D8B030D-6E8A-4147-A177-3AD203B41FA5}">
                      <a16:colId xmlns:a16="http://schemas.microsoft.com/office/drawing/2014/main" val="995694611"/>
                    </a:ext>
                  </a:extLst>
                </a:gridCol>
                <a:gridCol w="658368">
                  <a:extLst>
                    <a:ext uri="{9D8B030D-6E8A-4147-A177-3AD203B41FA5}">
                      <a16:colId xmlns:a16="http://schemas.microsoft.com/office/drawing/2014/main" val="1129665134"/>
                    </a:ext>
                  </a:extLst>
                </a:gridCol>
                <a:gridCol w="658368">
                  <a:extLst>
                    <a:ext uri="{9D8B030D-6E8A-4147-A177-3AD203B41FA5}">
                      <a16:colId xmlns:a16="http://schemas.microsoft.com/office/drawing/2014/main" val="1198417563"/>
                    </a:ext>
                  </a:extLst>
                </a:gridCol>
                <a:gridCol w="658368">
                  <a:extLst>
                    <a:ext uri="{9D8B030D-6E8A-4147-A177-3AD203B41FA5}">
                      <a16:colId xmlns:a16="http://schemas.microsoft.com/office/drawing/2014/main" val="2213503488"/>
                    </a:ext>
                  </a:extLst>
                </a:gridCol>
                <a:gridCol w="658368">
                  <a:extLst>
                    <a:ext uri="{9D8B030D-6E8A-4147-A177-3AD203B41FA5}">
                      <a16:colId xmlns:a16="http://schemas.microsoft.com/office/drawing/2014/main" val="2287680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9710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- 2016-12-15 15:36:28</a:t>
                      </a:r>
                      <a:r>
                        <a:rPr kumimoji="0" lang="en-US" sz="1000" b="0" i="0" u="none" strike="noStrike" kern="1200" cap="none" spc="0" normalizeH="0" baseline="0" noProof="0">
                          <a:ln>
                            <a:noFill/>
                          </a:ln>
                          <a:solidFill>
                            <a:prstClr val="black"/>
                          </a:solidFill>
                          <a:effectLst/>
                          <a:uLnTx/>
                          <a:uFillTx/>
                          <a:latin typeface="+mn-lt"/>
                          <a:ea typeface="+mn-ea"/>
                          <a:cs typeface="+mn-cs"/>
                        </a:rPr>
                        <a:t>
Something’s always happening somewhere. And right now is no different. Join the moment. now.mercedes-benz.com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7785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- 2016-12-15 12:00:36</a:t>
                      </a:r>
                      <a:r>
                        <a:rPr kumimoji="0" lang="en-US" sz="1000" b="0" i="0" u="none" strike="noStrike" kern="1200" cap="none" spc="0" normalizeH="0" baseline="0" noProof="0">
                          <a:ln>
                            <a:noFill/>
                          </a:ln>
                          <a:solidFill>
                            <a:prstClr val="black"/>
                          </a:solidFill>
                          <a:effectLst/>
                          <a:uLnTx/>
                          <a:uFillTx/>
                          <a:latin typeface="+mn-lt"/>
                          <a:ea typeface="+mn-ea"/>
                          <a:cs typeface="+mn-cs"/>
                        </a:rPr>
                        <a:t>
What you’re watching now, is different than before. The present never repeats itself. Don’t miss out. now.mercedes-benz.com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591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- 2016-12-15 02:00:00</a:t>
                      </a:r>
                      <a:r>
                        <a:rPr kumimoji="0" lang="en-US" sz="1000" b="0" i="0" u="none" strike="noStrike" kern="1200" cap="none" spc="0" normalizeH="0" baseline="0" noProof="0">
                          <a:ln>
                            <a:noFill/>
                          </a:ln>
                          <a:solidFill>
                            <a:prstClr val="black"/>
                          </a:solidFill>
                          <a:effectLst/>
                          <a:uLnTx/>
                          <a:uFillTx/>
                          <a:latin typeface="+mn-lt"/>
                          <a:ea typeface="+mn-ea"/>
                          <a:cs typeface="+mn-cs"/>
                        </a:rPr>
                        <a:t>
Snow, gravel, sand, ice and crushed rock all in the confines of just six kilometres: here, in a quarry near Kitzbühel, is one of the most demanding off-road courses in the world.
Check out the Offroad Experiences in Kitzbühel and Lech, starting December 12, 2016 – some of them are even free of charge.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4359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- 2016-12-14 18:00:00</a:t>
                      </a:r>
                      <a:r>
                        <a:rPr kumimoji="0" lang="en-US" sz="1000" b="0" i="0" u="none" strike="noStrike" kern="1200" cap="none" spc="0" normalizeH="0" baseline="0" noProof="0">
                          <a:ln>
                            <a:noFill/>
                          </a:ln>
                          <a:solidFill>
                            <a:prstClr val="black"/>
                          </a:solidFill>
                          <a:effectLst/>
                          <a:uLnTx/>
                          <a:uFillTx/>
                          <a:latin typeface="+mn-lt"/>
                          <a:ea typeface="+mn-ea"/>
                          <a:cs typeface="+mn-cs"/>
                        </a:rPr>
                        <a:t>
They think, tinker and create. Based within the start-up scene in Stuttgart, Berlin and the Silicon Valley, young creative minds work for Mercedes-Benz Vans to develop new solutions for the future.
▶ http://mb4.me/MercedesBenzVans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3863106"/>
                  </a:ext>
                </a:extLst>
              </a:tr>
            </a:tbl>
          </a:graphicData>
        </a:graphic>
      </p:graphicFrame>
      <p:sp>
        <p:nvSpPr>
          <p:cNvPr id="4" name="Text Placeholder 3"/>
          <p:cNvSpPr>
            <a:spLocks noGrp="1"/>
          </p:cNvSpPr>
          <p:nvPr>
            <p:ph type="body" sz="quarter" idx="14"/>
          </p:nvPr>
        </p:nvSpPr>
        <p:spPr/>
        <p:txBody>
          <a:bodyPr/>
          <a:lstStyle/>
          <a:p>
            <a:r>
              <a:rPr lang="en-US"/>
              <a:t>07/12/2016 - 12/18/2016</a:t>
            </a:r>
            <a:endParaRPr lang="en-US"/>
          </a:p>
        </p:txBody>
      </p:sp>
    </p:spTree>
    <p:extLst>
      <p:ext uri="{BB962C8B-B14F-4D97-AF65-F5344CB8AC3E}">
        <p14:creationId xmlns:p14="http://schemas.microsoft.com/office/powerpoint/2010/main" val="3346849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04666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95201192"/>
                    </a:ext>
                  </a:extLst>
                </a:gridCol>
                <a:gridCol w="658368">
                  <a:extLst>
                    <a:ext uri="{9D8B030D-6E8A-4147-A177-3AD203B41FA5}">
                      <a16:colId xmlns:a16="http://schemas.microsoft.com/office/drawing/2014/main" val="124281692"/>
                    </a:ext>
                  </a:extLst>
                </a:gridCol>
                <a:gridCol w="658368">
                  <a:extLst>
                    <a:ext uri="{9D8B030D-6E8A-4147-A177-3AD203B41FA5}">
                      <a16:colId xmlns:a16="http://schemas.microsoft.com/office/drawing/2014/main" val="1523094133"/>
                    </a:ext>
                  </a:extLst>
                </a:gridCol>
                <a:gridCol w="658368">
                  <a:extLst>
                    <a:ext uri="{9D8B030D-6E8A-4147-A177-3AD203B41FA5}">
                      <a16:colId xmlns:a16="http://schemas.microsoft.com/office/drawing/2014/main" val="1188001841"/>
                    </a:ext>
                  </a:extLst>
                </a:gridCol>
                <a:gridCol w="658368">
                  <a:extLst>
                    <a:ext uri="{9D8B030D-6E8A-4147-A177-3AD203B41FA5}">
                      <a16:colId xmlns:a16="http://schemas.microsoft.com/office/drawing/2014/main" val="3201105438"/>
                    </a:ext>
                  </a:extLst>
                </a:gridCol>
                <a:gridCol w="658368">
                  <a:extLst>
                    <a:ext uri="{9D8B030D-6E8A-4147-A177-3AD203B41FA5}">
                      <a16:colId xmlns:a16="http://schemas.microsoft.com/office/drawing/2014/main" val="810385202"/>
                    </a:ext>
                  </a:extLst>
                </a:gridCol>
                <a:gridCol w="658368">
                  <a:extLst>
                    <a:ext uri="{9D8B030D-6E8A-4147-A177-3AD203B41FA5}">
                      <a16:colId xmlns:a16="http://schemas.microsoft.com/office/drawing/2014/main" val="351587205"/>
                    </a:ext>
                  </a:extLst>
                </a:gridCol>
                <a:gridCol w="658368">
                  <a:extLst>
                    <a:ext uri="{9D8B030D-6E8A-4147-A177-3AD203B41FA5}">
                      <a16:colId xmlns:a16="http://schemas.microsoft.com/office/drawing/2014/main" val="2803096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942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- 2016-12-14 15:29:42</a:t>
                      </a:r>
                      <a:r>
                        <a:rPr kumimoji="0" lang="en-US" sz="1000" b="0" i="0" u="none" strike="noStrike" kern="1200" cap="none" spc="0" normalizeH="0" baseline="0" noProof="0">
                          <a:ln>
                            <a:noFill/>
                          </a:ln>
                          <a:solidFill>
                            <a:prstClr val="black"/>
                          </a:solidFill>
                          <a:effectLst/>
                          <a:uLnTx/>
                          <a:uFillTx/>
                          <a:latin typeface="+mn-lt"/>
                          <a:ea typeface="+mn-ea"/>
                          <a:cs typeface="+mn-cs"/>
                        </a:rPr>
                        <a:t>
What a great 2016 for Daimler! From a new take on e-mobilty to the future of transportation – and a lot more. Have a look back on this year‘s highlights: http://d.ai/2016-en
Watch as Daimler chairman Dieter Zetsche thanks his colleagues for a great 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80575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- 2016-12-14 12:03:08</a:t>
                      </a:r>
                      <a:r>
                        <a:rPr kumimoji="0" lang="en-US" sz="1000" b="0" i="0" u="none" strike="noStrike" kern="1200" cap="none" spc="0" normalizeH="0" baseline="0" noProof="0">
                          <a:ln>
                            <a:noFill/>
                          </a:ln>
                          <a:solidFill>
                            <a:prstClr val="black"/>
                          </a:solidFill>
                          <a:effectLst/>
                          <a:uLnTx/>
                          <a:uFillTx/>
                          <a:latin typeface="+mn-lt"/>
                          <a:ea typeface="+mn-ea"/>
                          <a:cs typeface="+mn-cs"/>
                        </a:rPr>
                        <a:t>
What you’re watching isn’t a recording. It’s happening right now. Get in on the present.
now.mercedes-benz.com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96430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- 2016-12-13 23:05:00</a:t>
                      </a:r>
                      <a:r>
                        <a:rPr kumimoji="0" lang="en-US" sz="1000" b="0" i="0" u="none" strike="noStrike" kern="1200" cap="none" spc="0" normalizeH="0" baseline="0" noProof="0">
                          <a:ln>
                            <a:noFill/>
                          </a:ln>
                          <a:solidFill>
                            <a:prstClr val="black"/>
                          </a:solidFill>
                          <a:effectLst/>
                          <a:uLnTx/>
                          <a:uFillTx/>
                          <a:latin typeface="+mn-lt"/>
                          <a:ea typeface="+mn-ea"/>
                          <a:cs typeface="+mn-cs"/>
                        </a:rPr>
                        <a:t>
After the world's most intelligent executive saloon, the Estate and the All-Terrain, the successful E-Class family now welcomes another new member: the Mercedes-Benz E-Class Coupé.
Experience more: http://mb4.me/EClassCoupe_fb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19720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- 2016-12-13 19:30:01</a:t>
                      </a:r>
                      <a:r>
                        <a:rPr kumimoji="0" lang="en-US" sz="1000" b="0" i="0" u="none" strike="noStrike" kern="1200" cap="none" spc="0" normalizeH="0" baseline="0" noProof="0">
                          <a:ln>
                            <a:noFill/>
                          </a:ln>
                          <a:solidFill>
                            <a:prstClr val="black"/>
                          </a:solidFill>
                          <a:effectLst/>
                          <a:uLnTx/>
                          <a:uFillTx/>
                          <a:latin typeface="+mn-lt"/>
                          <a:ea typeface="+mn-ea"/>
                          <a:cs typeface="+mn-cs"/>
                        </a:rPr>
                        <a:t>
2012 marked the premiere of the Mercedes-Benz SLS AMG Coupé Black Series which was the first vehicle to be developed completely in-house by Mercedes-AMG. In order to develop a vehicle worthy of this honor - no expense was spared.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3068928"/>
                  </a:ext>
                </a:extLst>
              </a:tr>
            </a:tbl>
          </a:graphicData>
        </a:graphic>
      </p:graphicFrame>
      <p:sp>
        <p:nvSpPr>
          <p:cNvPr id="4" name="Text Placeholder 3"/>
          <p:cNvSpPr>
            <a:spLocks noGrp="1"/>
          </p:cNvSpPr>
          <p:nvPr>
            <p:ph type="body" sz="quarter" idx="14"/>
          </p:nvPr>
        </p:nvSpPr>
        <p:spPr/>
        <p:txBody>
          <a:bodyPr/>
          <a:lstStyle/>
          <a:p>
            <a:r>
              <a:rPr lang="en-US"/>
              <a:t>07/12/2016 - 12/18/2016</a:t>
            </a:r>
            <a:endParaRPr lang="en-US"/>
          </a:p>
        </p:txBody>
      </p:sp>
    </p:spTree>
    <p:extLst>
      <p:ext uri="{BB962C8B-B14F-4D97-AF65-F5344CB8AC3E}">
        <p14:creationId xmlns:p14="http://schemas.microsoft.com/office/powerpoint/2010/main" val="677796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- 5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78243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23624574"/>
                    </a:ext>
                  </a:extLst>
                </a:gridCol>
                <a:gridCol w="658368">
                  <a:extLst>
                    <a:ext uri="{9D8B030D-6E8A-4147-A177-3AD203B41FA5}">
                      <a16:colId xmlns:a16="http://schemas.microsoft.com/office/drawing/2014/main" val="3980979505"/>
                    </a:ext>
                  </a:extLst>
                </a:gridCol>
                <a:gridCol w="658368">
                  <a:extLst>
                    <a:ext uri="{9D8B030D-6E8A-4147-A177-3AD203B41FA5}">
                      <a16:colId xmlns:a16="http://schemas.microsoft.com/office/drawing/2014/main" val="254468175"/>
                    </a:ext>
                  </a:extLst>
                </a:gridCol>
                <a:gridCol w="658368">
                  <a:extLst>
                    <a:ext uri="{9D8B030D-6E8A-4147-A177-3AD203B41FA5}">
                      <a16:colId xmlns:a16="http://schemas.microsoft.com/office/drawing/2014/main" val="2308294436"/>
                    </a:ext>
                  </a:extLst>
                </a:gridCol>
                <a:gridCol w="658368">
                  <a:extLst>
                    <a:ext uri="{9D8B030D-6E8A-4147-A177-3AD203B41FA5}">
                      <a16:colId xmlns:a16="http://schemas.microsoft.com/office/drawing/2014/main" val="3006776894"/>
                    </a:ext>
                  </a:extLst>
                </a:gridCol>
                <a:gridCol w="658368">
                  <a:extLst>
                    <a:ext uri="{9D8B030D-6E8A-4147-A177-3AD203B41FA5}">
                      <a16:colId xmlns:a16="http://schemas.microsoft.com/office/drawing/2014/main" val="4088876687"/>
                    </a:ext>
                  </a:extLst>
                </a:gridCol>
                <a:gridCol w="658368">
                  <a:extLst>
                    <a:ext uri="{9D8B030D-6E8A-4147-A177-3AD203B41FA5}">
                      <a16:colId xmlns:a16="http://schemas.microsoft.com/office/drawing/2014/main" val="617904424"/>
                    </a:ext>
                  </a:extLst>
                </a:gridCol>
                <a:gridCol w="658368">
                  <a:extLst>
                    <a:ext uri="{9D8B030D-6E8A-4147-A177-3AD203B41FA5}">
                      <a16:colId xmlns:a16="http://schemas.microsoft.com/office/drawing/2014/main" val="2866043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7671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- 2016-12-13 09:45:00</a:t>
                      </a:r>
                      <a:r>
                        <a:rPr kumimoji="0" lang="en-US" sz="1000" b="0" i="0" u="none" strike="noStrike" kern="1200" cap="none" spc="0" normalizeH="0" baseline="0" noProof="0">
                          <a:ln>
                            <a:noFill/>
                          </a:ln>
                          <a:solidFill>
                            <a:prstClr val="black"/>
                          </a:solidFill>
                          <a:effectLst/>
                          <a:uLnTx/>
                          <a:uFillTx/>
                          <a:latin typeface="+mn-lt"/>
                          <a:ea typeface="+mn-ea"/>
                          <a:cs typeface="+mn-cs"/>
                        </a:rPr>
                        <a:t>
With 4MATIC you can turn up safely for your date even when the roads are covered in snow: be inspired by our Christmas film, compose your own festive greeting and make your friends’ and family’s Christmas special. #MBsnowdate
▶ mercedes-benz.com/christmas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3611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- 2016-12-13 02:00:01</a:t>
                      </a:r>
                      <a:r>
                        <a:rPr kumimoji="0" lang="en-US" sz="1000" b="0" i="0" u="none" strike="noStrike" kern="1200" cap="none" spc="0" normalizeH="0" baseline="0" noProof="0">
                          <a:ln>
                            <a:noFill/>
                          </a:ln>
                          <a:solidFill>
                            <a:prstClr val="black"/>
                          </a:solidFill>
                          <a:effectLst/>
                          <a:uLnTx/>
                          <a:uFillTx/>
                          <a:latin typeface="+mn-lt"/>
                          <a:ea typeface="+mn-ea"/>
                          <a:cs typeface="+mn-cs"/>
                        </a:rPr>
                        <a:t>
Ready for a life in the lap of luxury? Get into the Mercedes-Maybach S 600 in Diamond White!
#MBPhotoPass via Mercedes-Benz USA
Experience Mercedes-Maybach: http://mb4.me/MaybachFB
[Mercedes-Maybach S 600 | Combined fuel consumption 11.7 l/100km | Combined CO2 emission 274 g/km | http://mb4.me/EfficiencyStatement]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1197528"/>
                  </a:ext>
                </a:extLst>
              </a:tr>
            </a:tbl>
          </a:graphicData>
        </a:graphic>
      </p:graphicFrame>
      <p:sp>
        <p:nvSpPr>
          <p:cNvPr id="4" name="Text Placeholder 3"/>
          <p:cNvSpPr>
            <a:spLocks noGrp="1"/>
          </p:cNvSpPr>
          <p:nvPr>
            <p:ph type="body" sz="quarter" idx="14"/>
          </p:nvPr>
        </p:nvSpPr>
        <p:spPr/>
        <p:txBody>
          <a:bodyPr/>
          <a:lstStyle/>
          <a:p>
            <a:r>
              <a:rPr lang="en-US"/>
              <a:t>07/12/2016 - 12/18/2016</a:t>
            </a:r>
            <a:endParaRPr lang="en-US"/>
          </a:p>
        </p:txBody>
      </p:sp>
    </p:spTree>
    <p:extLst>
      <p:ext uri="{BB962C8B-B14F-4D97-AF65-F5344CB8AC3E}">
        <p14:creationId xmlns:p14="http://schemas.microsoft.com/office/powerpoint/2010/main" val="670251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- 6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76197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68382015"/>
                    </a:ext>
                  </a:extLst>
                </a:gridCol>
                <a:gridCol w="658368">
                  <a:extLst>
                    <a:ext uri="{9D8B030D-6E8A-4147-A177-3AD203B41FA5}">
                      <a16:colId xmlns:a16="http://schemas.microsoft.com/office/drawing/2014/main" val="1913076330"/>
                    </a:ext>
                  </a:extLst>
                </a:gridCol>
                <a:gridCol w="658368">
                  <a:extLst>
                    <a:ext uri="{9D8B030D-6E8A-4147-A177-3AD203B41FA5}">
                      <a16:colId xmlns:a16="http://schemas.microsoft.com/office/drawing/2014/main" val="2288466522"/>
                    </a:ext>
                  </a:extLst>
                </a:gridCol>
                <a:gridCol w="658368">
                  <a:extLst>
                    <a:ext uri="{9D8B030D-6E8A-4147-A177-3AD203B41FA5}">
                      <a16:colId xmlns:a16="http://schemas.microsoft.com/office/drawing/2014/main" val="4017982102"/>
                    </a:ext>
                  </a:extLst>
                </a:gridCol>
                <a:gridCol w="658368">
                  <a:extLst>
                    <a:ext uri="{9D8B030D-6E8A-4147-A177-3AD203B41FA5}">
                      <a16:colId xmlns:a16="http://schemas.microsoft.com/office/drawing/2014/main" val="551156062"/>
                    </a:ext>
                  </a:extLst>
                </a:gridCol>
                <a:gridCol w="658368">
                  <a:extLst>
                    <a:ext uri="{9D8B030D-6E8A-4147-A177-3AD203B41FA5}">
                      <a16:colId xmlns:a16="http://schemas.microsoft.com/office/drawing/2014/main" val="4054169802"/>
                    </a:ext>
                  </a:extLst>
                </a:gridCol>
                <a:gridCol w="658368">
                  <a:extLst>
                    <a:ext uri="{9D8B030D-6E8A-4147-A177-3AD203B41FA5}">
                      <a16:colId xmlns:a16="http://schemas.microsoft.com/office/drawing/2014/main" val="4029592222"/>
                    </a:ext>
                  </a:extLst>
                </a:gridCol>
                <a:gridCol w="658368">
                  <a:extLst>
                    <a:ext uri="{9D8B030D-6E8A-4147-A177-3AD203B41FA5}">
                      <a16:colId xmlns:a16="http://schemas.microsoft.com/office/drawing/2014/main" val="3913397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4968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- 2016-12-12 18:00:00</a:t>
                      </a:r>
                      <a:r>
                        <a:rPr kumimoji="0" lang="en-US" sz="1000" b="0" i="0" u="none" strike="noStrike" kern="1200" cap="none" spc="0" normalizeH="0" baseline="0" noProof="0">
                          <a:ln>
                            <a:noFill/>
                          </a:ln>
                          <a:solidFill>
                            <a:prstClr val="black"/>
                          </a:solidFill>
                          <a:effectLst/>
                          <a:uLnTx/>
                          <a:uFillTx/>
                          <a:latin typeface="+mn-lt"/>
                          <a:ea typeface="+mn-ea"/>
                          <a:cs typeface="+mn-cs"/>
                        </a:rPr>
                        <a:t>
What do you do when you have achieved everything? Discover our Formula 1 world champion Nico Rosberg in an unfamiliar role and see how the story continues in our ‘Snow Date’ Christmas film. Use this and two other scenes to create your own film and send it as a personal greeting. #MBsnowdate
▶ mercedes-benz.com/christmas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1762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- 2016-12-12 08:33:24</a:t>
                      </a:r>
                      <a:r>
                        <a:rPr kumimoji="0" lang="en-US" sz="1000" b="0" i="0" u="none" strike="noStrike" kern="1200" cap="none" spc="0" normalizeH="0" baseline="0" noProof="0">
                          <a:ln>
                            <a:noFill/>
                          </a:ln>
                          <a:solidFill>
                            <a:prstClr val="black"/>
                          </a:solidFill>
                          <a:effectLst/>
                          <a:uLnTx/>
                          <a:uFillTx/>
                          <a:latin typeface="+mn-lt"/>
                          <a:ea typeface="+mn-ea"/>
                          <a:cs typeface="+mn-cs"/>
                        </a:rPr>
                        <a:t>
In the mood for sun, waves and dirt roads: Mercedes-Benz brand ambassador Sebastian Steudtner hit the Portuguese coast with his board and the Mercedes-Benz GLE.
Learn more about our best-seller in the SUV segment: http://mb4.me/GLE_fb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0735037"/>
                  </a:ext>
                </a:extLst>
              </a:tr>
            </a:tbl>
          </a:graphicData>
        </a:graphic>
      </p:graphicFrame>
      <p:sp>
        <p:nvSpPr>
          <p:cNvPr id="4" name="Text Placeholder 3"/>
          <p:cNvSpPr>
            <a:spLocks noGrp="1"/>
          </p:cNvSpPr>
          <p:nvPr>
            <p:ph type="body" sz="quarter" idx="14"/>
          </p:nvPr>
        </p:nvSpPr>
        <p:spPr/>
        <p:txBody>
          <a:bodyPr/>
          <a:lstStyle/>
          <a:p>
            <a:r>
              <a:rPr lang="en-US"/>
              <a:t>07/12/2016 - 12/18/2016</a:t>
            </a:r>
            <a:endParaRPr lang="en-US"/>
          </a:p>
        </p:txBody>
      </p:sp>
    </p:spTree>
    <p:extLst>
      <p:ext uri="{BB962C8B-B14F-4D97-AF65-F5344CB8AC3E}">
        <p14:creationId xmlns:p14="http://schemas.microsoft.com/office/powerpoint/2010/main" val="3028864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- 7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58560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15520608"/>
                    </a:ext>
                  </a:extLst>
                </a:gridCol>
                <a:gridCol w="658368">
                  <a:extLst>
                    <a:ext uri="{9D8B030D-6E8A-4147-A177-3AD203B41FA5}">
                      <a16:colId xmlns:a16="http://schemas.microsoft.com/office/drawing/2014/main" val="1211617538"/>
                    </a:ext>
                  </a:extLst>
                </a:gridCol>
                <a:gridCol w="658368">
                  <a:extLst>
                    <a:ext uri="{9D8B030D-6E8A-4147-A177-3AD203B41FA5}">
                      <a16:colId xmlns:a16="http://schemas.microsoft.com/office/drawing/2014/main" val="3341006770"/>
                    </a:ext>
                  </a:extLst>
                </a:gridCol>
                <a:gridCol w="658368">
                  <a:extLst>
                    <a:ext uri="{9D8B030D-6E8A-4147-A177-3AD203B41FA5}">
                      <a16:colId xmlns:a16="http://schemas.microsoft.com/office/drawing/2014/main" val="443209456"/>
                    </a:ext>
                  </a:extLst>
                </a:gridCol>
                <a:gridCol w="658368">
                  <a:extLst>
                    <a:ext uri="{9D8B030D-6E8A-4147-A177-3AD203B41FA5}">
                      <a16:colId xmlns:a16="http://schemas.microsoft.com/office/drawing/2014/main" val="2289275593"/>
                    </a:ext>
                  </a:extLst>
                </a:gridCol>
                <a:gridCol w="658368">
                  <a:extLst>
                    <a:ext uri="{9D8B030D-6E8A-4147-A177-3AD203B41FA5}">
                      <a16:colId xmlns:a16="http://schemas.microsoft.com/office/drawing/2014/main" val="3539949938"/>
                    </a:ext>
                  </a:extLst>
                </a:gridCol>
                <a:gridCol w="658368">
                  <a:extLst>
                    <a:ext uri="{9D8B030D-6E8A-4147-A177-3AD203B41FA5}">
                      <a16:colId xmlns:a16="http://schemas.microsoft.com/office/drawing/2014/main" val="1996010729"/>
                    </a:ext>
                  </a:extLst>
                </a:gridCol>
                <a:gridCol w="658368">
                  <a:extLst>
                    <a:ext uri="{9D8B030D-6E8A-4147-A177-3AD203B41FA5}">
                      <a16:colId xmlns:a16="http://schemas.microsoft.com/office/drawing/2014/main" val="1034557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00457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- 2016-12-12 02:01:01</a:t>
                      </a:r>
                      <a:r>
                        <a:rPr kumimoji="0" lang="en-US" sz="1000" b="0" i="0" u="none" strike="noStrike" kern="1200" cap="none" spc="0" normalizeH="0" baseline="0" noProof="0">
                          <a:ln>
                            <a:noFill/>
                          </a:ln>
                          <a:solidFill>
                            <a:prstClr val="black"/>
                          </a:solidFill>
                          <a:effectLst/>
                          <a:uLnTx/>
                          <a:uFillTx/>
                          <a:latin typeface="+mn-lt"/>
                          <a:ea typeface="+mn-ea"/>
                          <a:cs typeface="+mn-cs"/>
                        </a:rPr>
                        <a:t>
Built for the open road.
Photos by GFWilliams Photographer.
More about the E 63: http://mb4.me/NewE63
[Mercedes-AMG E 63 S 4MATIC+ | Combined fuel consumption 9.1-8.8 l/100km | Combined CO2 emissions 207-199 g/km | http://mb4.me/EfficiencyStatement]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204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- 2016-12-11 18:15:00</a:t>
                      </a:r>
                      <a:r>
                        <a:rPr kumimoji="0" lang="en-US" sz="1000" b="0" i="0" u="none" strike="noStrike" kern="1200" cap="none" spc="0" normalizeH="0" baseline="0" noProof="0">
                          <a:ln>
                            <a:noFill/>
                          </a:ln>
                          <a:solidFill>
                            <a:prstClr val="black"/>
                          </a:solidFill>
                          <a:effectLst/>
                          <a:uLnTx/>
                          <a:uFillTx/>
                          <a:latin typeface="+mn-lt"/>
                          <a:ea typeface="+mn-ea"/>
                          <a:cs typeface="+mn-cs"/>
                        </a:rPr>
                        <a:t>
For the first time, the Remote Parking Pilot in the Mercedes-Benz E-Class allows the vehicle to be moved into and out of garages and parking spaces remotely using a smartphone app. 
More about the Masterpiece of Intelligence: http://mb4.me/The_NewE-Class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2903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- 2016-12-11 08:58:00</a:t>
                      </a:r>
                      <a:r>
                        <a:rPr kumimoji="0" lang="en-US" sz="1000" b="0" i="0" u="none" strike="noStrike" kern="1200" cap="none" spc="0" normalizeH="0" baseline="0" noProof="0">
                          <a:ln>
                            <a:noFill/>
                          </a:ln>
                          <a:solidFill>
                            <a:prstClr val="black"/>
                          </a:solidFill>
                          <a:effectLst/>
                          <a:uLnTx/>
                          <a:uFillTx/>
                          <a:latin typeface="+mn-lt"/>
                          <a:ea typeface="+mn-ea"/>
                          <a:cs typeface="+mn-cs"/>
                        </a:rPr>
                        <a:t>
Felix Jaehn is an internationally renowned DJ and music producer. He received several platinum and gold records. His breakthrough came in 2015 with the remix of “Cheerleader”, the first German song to reach no. 1 in the US charts since 1989.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5018786"/>
                  </a:ext>
                </a:extLst>
              </a:tr>
            </a:tbl>
          </a:graphicData>
        </a:graphic>
      </p:graphicFrame>
      <p:sp>
        <p:nvSpPr>
          <p:cNvPr id="4" name="Text Placeholder 3"/>
          <p:cNvSpPr>
            <a:spLocks noGrp="1"/>
          </p:cNvSpPr>
          <p:nvPr>
            <p:ph type="body" sz="quarter" idx="14"/>
          </p:nvPr>
        </p:nvSpPr>
        <p:spPr/>
        <p:txBody>
          <a:bodyPr/>
          <a:lstStyle/>
          <a:p>
            <a:r>
              <a:rPr lang="en-US"/>
              <a:t>07/12/2016 - 12/18/2016</a:t>
            </a:r>
            <a:endParaRPr lang="en-US"/>
          </a:p>
        </p:txBody>
      </p:sp>
    </p:spTree>
    <p:extLst>
      <p:ext uri="{BB962C8B-B14F-4D97-AF65-F5344CB8AC3E}">
        <p14:creationId xmlns:p14="http://schemas.microsoft.com/office/powerpoint/2010/main" val="2222508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- 8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32992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78789772"/>
                    </a:ext>
                  </a:extLst>
                </a:gridCol>
                <a:gridCol w="658368">
                  <a:extLst>
                    <a:ext uri="{9D8B030D-6E8A-4147-A177-3AD203B41FA5}">
                      <a16:colId xmlns:a16="http://schemas.microsoft.com/office/drawing/2014/main" val="2241649167"/>
                    </a:ext>
                  </a:extLst>
                </a:gridCol>
                <a:gridCol w="658368">
                  <a:extLst>
                    <a:ext uri="{9D8B030D-6E8A-4147-A177-3AD203B41FA5}">
                      <a16:colId xmlns:a16="http://schemas.microsoft.com/office/drawing/2014/main" val="276784896"/>
                    </a:ext>
                  </a:extLst>
                </a:gridCol>
                <a:gridCol w="658368">
                  <a:extLst>
                    <a:ext uri="{9D8B030D-6E8A-4147-A177-3AD203B41FA5}">
                      <a16:colId xmlns:a16="http://schemas.microsoft.com/office/drawing/2014/main" val="3380909885"/>
                    </a:ext>
                  </a:extLst>
                </a:gridCol>
                <a:gridCol w="658368">
                  <a:extLst>
                    <a:ext uri="{9D8B030D-6E8A-4147-A177-3AD203B41FA5}">
                      <a16:colId xmlns:a16="http://schemas.microsoft.com/office/drawing/2014/main" val="2904544894"/>
                    </a:ext>
                  </a:extLst>
                </a:gridCol>
                <a:gridCol w="658368">
                  <a:extLst>
                    <a:ext uri="{9D8B030D-6E8A-4147-A177-3AD203B41FA5}">
                      <a16:colId xmlns:a16="http://schemas.microsoft.com/office/drawing/2014/main" val="3734202406"/>
                    </a:ext>
                  </a:extLst>
                </a:gridCol>
                <a:gridCol w="658368">
                  <a:extLst>
                    <a:ext uri="{9D8B030D-6E8A-4147-A177-3AD203B41FA5}">
                      <a16:colId xmlns:a16="http://schemas.microsoft.com/office/drawing/2014/main" val="2455068026"/>
                    </a:ext>
                  </a:extLst>
                </a:gridCol>
                <a:gridCol w="658368">
                  <a:extLst>
                    <a:ext uri="{9D8B030D-6E8A-4147-A177-3AD203B41FA5}">
                      <a16:colId xmlns:a16="http://schemas.microsoft.com/office/drawing/2014/main" val="1876880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1493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- 2016-12-11 02:03:00</a:t>
                      </a:r>
                      <a:r>
                        <a:rPr kumimoji="0" lang="en-US" sz="1000" b="0" i="0" u="none" strike="noStrike" kern="1200" cap="none" spc="0" normalizeH="0" baseline="0" noProof="0">
                          <a:ln>
                            <a:noFill/>
                          </a:ln>
                          <a:solidFill>
                            <a:prstClr val="black"/>
                          </a:solidFill>
                          <a:effectLst/>
                          <a:uLnTx/>
                          <a:uFillTx/>
                          <a:latin typeface="+mn-lt"/>
                          <a:ea typeface="+mn-ea"/>
                          <a:cs typeface="+mn-cs"/>
                        </a:rPr>
                        <a:t>
London is always a good idea.
Experience the new Mercedes-Benz SLC in a 360 degree video driving through The City.
More about the SLC: http://mb4.me/TheNewSLC
[Mercedes-AMG SLC 43 | Fuel consumption combined: 7.8 l/100 km | combined CO2 emissions: 178 g/km | http://benz.me/efficiency-statement]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5525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- 2016-12-10 20:00:01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2275824"/>
                  </a:ext>
                </a:extLst>
              </a:tr>
            </a:tbl>
          </a:graphicData>
        </a:graphic>
      </p:graphicFrame>
      <p:sp>
        <p:nvSpPr>
          <p:cNvPr id="4" name="Text Placeholder 3"/>
          <p:cNvSpPr>
            <a:spLocks noGrp="1"/>
          </p:cNvSpPr>
          <p:nvPr>
            <p:ph type="body" sz="quarter" idx="14"/>
          </p:nvPr>
        </p:nvSpPr>
        <p:spPr/>
        <p:txBody>
          <a:bodyPr/>
          <a:lstStyle/>
          <a:p>
            <a:r>
              <a:rPr lang="en-US"/>
              <a:t>07/12/2016 - 12/18/2016</a:t>
            </a:r>
            <a:endParaRPr lang="en-US"/>
          </a:p>
        </p:txBody>
      </p:sp>
    </p:spTree>
    <p:extLst>
      <p:ext uri="{BB962C8B-B14F-4D97-AF65-F5344CB8AC3E}">
        <p14:creationId xmlns:p14="http://schemas.microsoft.com/office/powerpoint/2010/main" val="1541973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53317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07/01/2016 - 12/31/2016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9007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User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632948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07/01/2016 - 12/31/2016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5686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11365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07/12/2016 - 12/18/2016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1746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17274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07/12/2016 - 12/18/2016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5135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87132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07/12/2016 - 12/18/2016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06582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532</Words>
  <Application>Microsoft Office PowerPoint</Application>
  <PresentationFormat>On-screen Show (4:3)</PresentationFormat>
  <Paragraphs>297</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Posts</vt:lpstr>
      <vt:lpstr>Own Posts Table - 1 of 8</vt:lpstr>
      <vt:lpstr>Own Posts Table - 2 of 8</vt:lpstr>
      <vt:lpstr>Own Posts Table - 3 of 8</vt:lpstr>
      <vt:lpstr>Own Posts Table - 4 of 8</vt:lpstr>
      <vt:lpstr>Own Posts Table - 5 of 8</vt:lpstr>
      <vt:lpstr>Own Posts Table - 6 of 8</vt:lpstr>
      <vt:lpstr>Own Posts Table - 7 of 8</vt:lpstr>
      <vt:lpstr>Own Posts Table - 8 of 8</vt:lpstr>
      <vt:lpstr>Own Posts</vt:lpstr>
      <vt:lpstr>User Posts</vt:lpstr>
      <vt:lpstr>Own Posts By Hour</vt:lpstr>
      <vt:lpstr>Own Posts By Weekday</vt:lpstr>
      <vt:lpstr>Post Type Distribution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dc:title>
  <dc:creator>Administrator</dc:creator>
  <cp:lastModifiedBy>Administrator</cp:lastModifiedBy>
  <cp:revision>1</cp:revision>
  <dcterms:created xsi:type="dcterms:W3CDTF">2017-02-27T06:55:16Z</dcterms:created>
  <dcterms:modified xsi:type="dcterms:W3CDTF">2017-02-27T06:55:45Z</dcterms:modified>
</cp:coreProperties>
</file>