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Supernovæ</c:v>
                </c:pt>
              </c:strCache>
            </c:strRef>
          </c:tx>
          <c:spPr>
            <a:ln w="28575" cap="rnd">
              <a:solidFill>
                <a:schemeClr val="accent1"/>
              </a:solidFill>
              <a:round/>
            </a:ln>
            <a:effectLst/>
          </c:spPr>
          <c:marker>
            <c:symbol val="none"/>
          </c:marker>
          <c:cat>
            <c:numRef>
              <c:f>Sheet1!$A$2:$A$368</c:f>
              <c:numCache>
                <c:formatCode>m/d/yyyy</c:formatCode>
                <c:ptCount val="367"/>
                <c:pt idx="0">
                  <c:v>42419</c:v>
                </c:pt>
                <c:pt idx="1">
                  <c:v>42420</c:v>
                </c:pt>
                <c:pt idx="2">
                  <c:v>42421</c:v>
                </c:pt>
                <c:pt idx="3">
                  <c:v>42422</c:v>
                </c:pt>
                <c:pt idx="4">
                  <c:v>42423</c:v>
                </c:pt>
                <c:pt idx="5">
                  <c:v>42424</c:v>
                </c:pt>
                <c:pt idx="6">
                  <c:v>42425</c:v>
                </c:pt>
                <c:pt idx="7">
                  <c:v>42426</c:v>
                </c:pt>
                <c:pt idx="8">
                  <c:v>42427</c:v>
                </c:pt>
                <c:pt idx="9">
                  <c:v>42428</c:v>
                </c:pt>
                <c:pt idx="10">
                  <c:v>42429</c:v>
                </c:pt>
                <c:pt idx="11">
                  <c:v>42430</c:v>
                </c:pt>
                <c:pt idx="12">
                  <c:v>42431</c:v>
                </c:pt>
                <c:pt idx="13">
                  <c:v>42432</c:v>
                </c:pt>
                <c:pt idx="14">
                  <c:v>42433</c:v>
                </c:pt>
                <c:pt idx="15">
                  <c:v>42434</c:v>
                </c:pt>
                <c:pt idx="16">
                  <c:v>42435</c:v>
                </c:pt>
                <c:pt idx="17">
                  <c:v>42436</c:v>
                </c:pt>
                <c:pt idx="18">
                  <c:v>42437</c:v>
                </c:pt>
                <c:pt idx="19">
                  <c:v>42438</c:v>
                </c:pt>
                <c:pt idx="20">
                  <c:v>42439</c:v>
                </c:pt>
                <c:pt idx="21">
                  <c:v>42440</c:v>
                </c:pt>
                <c:pt idx="22">
                  <c:v>42441</c:v>
                </c:pt>
                <c:pt idx="23">
                  <c:v>42442</c:v>
                </c:pt>
                <c:pt idx="24">
                  <c:v>42443</c:v>
                </c:pt>
                <c:pt idx="25">
                  <c:v>42444</c:v>
                </c:pt>
                <c:pt idx="26">
                  <c:v>42445</c:v>
                </c:pt>
                <c:pt idx="27">
                  <c:v>42446</c:v>
                </c:pt>
                <c:pt idx="28">
                  <c:v>42447</c:v>
                </c:pt>
                <c:pt idx="29">
                  <c:v>42448</c:v>
                </c:pt>
                <c:pt idx="30">
                  <c:v>42449</c:v>
                </c:pt>
                <c:pt idx="31">
                  <c:v>42450</c:v>
                </c:pt>
                <c:pt idx="32">
                  <c:v>42451</c:v>
                </c:pt>
                <c:pt idx="33">
                  <c:v>42452</c:v>
                </c:pt>
                <c:pt idx="34">
                  <c:v>42453</c:v>
                </c:pt>
                <c:pt idx="35">
                  <c:v>42454</c:v>
                </c:pt>
                <c:pt idx="36">
                  <c:v>42455</c:v>
                </c:pt>
                <c:pt idx="37">
                  <c:v>42456</c:v>
                </c:pt>
                <c:pt idx="38">
                  <c:v>42457</c:v>
                </c:pt>
                <c:pt idx="39">
                  <c:v>42458</c:v>
                </c:pt>
                <c:pt idx="40">
                  <c:v>42459</c:v>
                </c:pt>
                <c:pt idx="41">
                  <c:v>42460</c:v>
                </c:pt>
                <c:pt idx="42">
                  <c:v>42461</c:v>
                </c:pt>
                <c:pt idx="43">
                  <c:v>42462</c:v>
                </c:pt>
                <c:pt idx="44">
                  <c:v>42463</c:v>
                </c:pt>
                <c:pt idx="45">
                  <c:v>42464</c:v>
                </c:pt>
                <c:pt idx="46">
                  <c:v>42465</c:v>
                </c:pt>
                <c:pt idx="47">
                  <c:v>42466</c:v>
                </c:pt>
                <c:pt idx="48">
                  <c:v>42467</c:v>
                </c:pt>
                <c:pt idx="49">
                  <c:v>42468</c:v>
                </c:pt>
                <c:pt idx="50">
                  <c:v>42469</c:v>
                </c:pt>
                <c:pt idx="51">
                  <c:v>42470</c:v>
                </c:pt>
                <c:pt idx="52">
                  <c:v>42471</c:v>
                </c:pt>
                <c:pt idx="53">
                  <c:v>42472</c:v>
                </c:pt>
                <c:pt idx="54">
                  <c:v>42473</c:v>
                </c:pt>
                <c:pt idx="55">
                  <c:v>42474</c:v>
                </c:pt>
                <c:pt idx="56">
                  <c:v>42475</c:v>
                </c:pt>
                <c:pt idx="57">
                  <c:v>42476</c:v>
                </c:pt>
                <c:pt idx="58">
                  <c:v>42477</c:v>
                </c:pt>
                <c:pt idx="59">
                  <c:v>42478</c:v>
                </c:pt>
                <c:pt idx="60">
                  <c:v>42479</c:v>
                </c:pt>
                <c:pt idx="61">
                  <c:v>42480</c:v>
                </c:pt>
                <c:pt idx="62">
                  <c:v>42481</c:v>
                </c:pt>
                <c:pt idx="63">
                  <c:v>42482</c:v>
                </c:pt>
                <c:pt idx="64">
                  <c:v>42483</c:v>
                </c:pt>
                <c:pt idx="65">
                  <c:v>42484</c:v>
                </c:pt>
                <c:pt idx="66">
                  <c:v>42485</c:v>
                </c:pt>
                <c:pt idx="67">
                  <c:v>42486</c:v>
                </c:pt>
                <c:pt idx="68">
                  <c:v>42487</c:v>
                </c:pt>
                <c:pt idx="69">
                  <c:v>42488</c:v>
                </c:pt>
                <c:pt idx="70">
                  <c:v>42489</c:v>
                </c:pt>
                <c:pt idx="71">
                  <c:v>42490</c:v>
                </c:pt>
                <c:pt idx="72">
                  <c:v>42491</c:v>
                </c:pt>
                <c:pt idx="73">
                  <c:v>42492</c:v>
                </c:pt>
                <c:pt idx="74">
                  <c:v>42493</c:v>
                </c:pt>
                <c:pt idx="75">
                  <c:v>42494</c:v>
                </c:pt>
                <c:pt idx="76">
                  <c:v>42495</c:v>
                </c:pt>
                <c:pt idx="77">
                  <c:v>42496</c:v>
                </c:pt>
                <c:pt idx="78">
                  <c:v>42497</c:v>
                </c:pt>
                <c:pt idx="79">
                  <c:v>42498</c:v>
                </c:pt>
                <c:pt idx="80">
                  <c:v>42499</c:v>
                </c:pt>
                <c:pt idx="81">
                  <c:v>42500</c:v>
                </c:pt>
                <c:pt idx="82">
                  <c:v>42501</c:v>
                </c:pt>
                <c:pt idx="83">
                  <c:v>42502</c:v>
                </c:pt>
                <c:pt idx="84">
                  <c:v>42503</c:v>
                </c:pt>
                <c:pt idx="85">
                  <c:v>42504</c:v>
                </c:pt>
                <c:pt idx="86">
                  <c:v>42505</c:v>
                </c:pt>
                <c:pt idx="87">
                  <c:v>42506</c:v>
                </c:pt>
                <c:pt idx="88">
                  <c:v>42507</c:v>
                </c:pt>
                <c:pt idx="89">
                  <c:v>42508</c:v>
                </c:pt>
                <c:pt idx="90">
                  <c:v>42509</c:v>
                </c:pt>
                <c:pt idx="91">
                  <c:v>42510</c:v>
                </c:pt>
                <c:pt idx="92">
                  <c:v>42511</c:v>
                </c:pt>
                <c:pt idx="93">
                  <c:v>42512</c:v>
                </c:pt>
                <c:pt idx="94">
                  <c:v>42513</c:v>
                </c:pt>
                <c:pt idx="95">
                  <c:v>42514</c:v>
                </c:pt>
                <c:pt idx="96">
                  <c:v>42515</c:v>
                </c:pt>
                <c:pt idx="97">
                  <c:v>42516</c:v>
                </c:pt>
                <c:pt idx="98">
                  <c:v>42517</c:v>
                </c:pt>
                <c:pt idx="99">
                  <c:v>42518</c:v>
                </c:pt>
                <c:pt idx="100">
                  <c:v>42519</c:v>
                </c:pt>
                <c:pt idx="101">
                  <c:v>42520</c:v>
                </c:pt>
                <c:pt idx="102">
                  <c:v>42521</c:v>
                </c:pt>
                <c:pt idx="103">
                  <c:v>42522</c:v>
                </c:pt>
                <c:pt idx="104">
                  <c:v>42523</c:v>
                </c:pt>
                <c:pt idx="105">
                  <c:v>42524</c:v>
                </c:pt>
                <c:pt idx="106">
                  <c:v>42525</c:v>
                </c:pt>
                <c:pt idx="107">
                  <c:v>42526</c:v>
                </c:pt>
                <c:pt idx="108">
                  <c:v>42527</c:v>
                </c:pt>
                <c:pt idx="109">
                  <c:v>42528</c:v>
                </c:pt>
                <c:pt idx="110">
                  <c:v>42529</c:v>
                </c:pt>
                <c:pt idx="111">
                  <c:v>42530</c:v>
                </c:pt>
                <c:pt idx="112">
                  <c:v>42531</c:v>
                </c:pt>
                <c:pt idx="113">
                  <c:v>42532</c:v>
                </c:pt>
                <c:pt idx="114">
                  <c:v>42533</c:v>
                </c:pt>
                <c:pt idx="115">
                  <c:v>42534</c:v>
                </c:pt>
                <c:pt idx="116">
                  <c:v>42535</c:v>
                </c:pt>
                <c:pt idx="117">
                  <c:v>42536</c:v>
                </c:pt>
                <c:pt idx="118">
                  <c:v>42537</c:v>
                </c:pt>
                <c:pt idx="119">
                  <c:v>42538</c:v>
                </c:pt>
                <c:pt idx="120">
                  <c:v>42539</c:v>
                </c:pt>
                <c:pt idx="121">
                  <c:v>42540</c:v>
                </c:pt>
                <c:pt idx="122">
                  <c:v>42541</c:v>
                </c:pt>
                <c:pt idx="123">
                  <c:v>42542</c:v>
                </c:pt>
                <c:pt idx="124">
                  <c:v>42543</c:v>
                </c:pt>
                <c:pt idx="125">
                  <c:v>42544</c:v>
                </c:pt>
                <c:pt idx="126">
                  <c:v>42545</c:v>
                </c:pt>
                <c:pt idx="127">
                  <c:v>42546</c:v>
                </c:pt>
                <c:pt idx="128">
                  <c:v>42547</c:v>
                </c:pt>
                <c:pt idx="129">
                  <c:v>42548</c:v>
                </c:pt>
                <c:pt idx="130">
                  <c:v>42549</c:v>
                </c:pt>
                <c:pt idx="131">
                  <c:v>42550</c:v>
                </c:pt>
                <c:pt idx="132">
                  <c:v>42551</c:v>
                </c:pt>
                <c:pt idx="133">
                  <c:v>42552</c:v>
                </c:pt>
                <c:pt idx="134">
                  <c:v>42553</c:v>
                </c:pt>
                <c:pt idx="135">
                  <c:v>42554</c:v>
                </c:pt>
                <c:pt idx="136">
                  <c:v>42555</c:v>
                </c:pt>
                <c:pt idx="137">
                  <c:v>42556</c:v>
                </c:pt>
                <c:pt idx="138">
                  <c:v>42557</c:v>
                </c:pt>
                <c:pt idx="139">
                  <c:v>42558</c:v>
                </c:pt>
                <c:pt idx="140">
                  <c:v>42559</c:v>
                </c:pt>
                <c:pt idx="141">
                  <c:v>42560</c:v>
                </c:pt>
                <c:pt idx="142">
                  <c:v>42561</c:v>
                </c:pt>
                <c:pt idx="143">
                  <c:v>42562</c:v>
                </c:pt>
                <c:pt idx="144">
                  <c:v>42563</c:v>
                </c:pt>
                <c:pt idx="145">
                  <c:v>42564</c:v>
                </c:pt>
                <c:pt idx="146">
                  <c:v>42565</c:v>
                </c:pt>
                <c:pt idx="147">
                  <c:v>42566</c:v>
                </c:pt>
                <c:pt idx="148">
                  <c:v>42567</c:v>
                </c:pt>
                <c:pt idx="149">
                  <c:v>42568</c:v>
                </c:pt>
                <c:pt idx="150">
                  <c:v>42569</c:v>
                </c:pt>
                <c:pt idx="151">
                  <c:v>42570</c:v>
                </c:pt>
                <c:pt idx="152">
                  <c:v>42571</c:v>
                </c:pt>
                <c:pt idx="153">
                  <c:v>42572</c:v>
                </c:pt>
                <c:pt idx="154">
                  <c:v>42573</c:v>
                </c:pt>
                <c:pt idx="155">
                  <c:v>42574</c:v>
                </c:pt>
                <c:pt idx="156">
                  <c:v>42575</c:v>
                </c:pt>
                <c:pt idx="157">
                  <c:v>42576</c:v>
                </c:pt>
                <c:pt idx="158">
                  <c:v>42577</c:v>
                </c:pt>
                <c:pt idx="159">
                  <c:v>42578</c:v>
                </c:pt>
                <c:pt idx="160">
                  <c:v>42579</c:v>
                </c:pt>
                <c:pt idx="161">
                  <c:v>42580</c:v>
                </c:pt>
                <c:pt idx="162">
                  <c:v>42581</c:v>
                </c:pt>
                <c:pt idx="163">
                  <c:v>42582</c:v>
                </c:pt>
                <c:pt idx="164">
                  <c:v>42583</c:v>
                </c:pt>
                <c:pt idx="165">
                  <c:v>42584</c:v>
                </c:pt>
                <c:pt idx="166">
                  <c:v>42585</c:v>
                </c:pt>
                <c:pt idx="167">
                  <c:v>42586</c:v>
                </c:pt>
                <c:pt idx="168">
                  <c:v>42587</c:v>
                </c:pt>
                <c:pt idx="169">
                  <c:v>42588</c:v>
                </c:pt>
                <c:pt idx="170">
                  <c:v>42589</c:v>
                </c:pt>
                <c:pt idx="171">
                  <c:v>42590</c:v>
                </c:pt>
                <c:pt idx="172">
                  <c:v>42591</c:v>
                </c:pt>
                <c:pt idx="173">
                  <c:v>42592</c:v>
                </c:pt>
                <c:pt idx="174">
                  <c:v>42593</c:v>
                </c:pt>
                <c:pt idx="175">
                  <c:v>42594</c:v>
                </c:pt>
                <c:pt idx="176">
                  <c:v>42595</c:v>
                </c:pt>
                <c:pt idx="177">
                  <c:v>42596</c:v>
                </c:pt>
                <c:pt idx="178">
                  <c:v>42597</c:v>
                </c:pt>
                <c:pt idx="179">
                  <c:v>42598</c:v>
                </c:pt>
                <c:pt idx="180">
                  <c:v>42599</c:v>
                </c:pt>
                <c:pt idx="181">
                  <c:v>42600</c:v>
                </c:pt>
                <c:pt idx="182">
                  <c:v>42601</c:v>
                </c:pt>
                <c:pt idx="183">
                  <c:v>42602</c:v>
                </c:pt>
                <c:pt idx="184">
                  <c:v>42603</c:v>
                </c:pt>
                <c:pt idx="185">
                  <c:v>42604</c:v>
                </c:pt>
                <c:pt idx="186">
                  <c:v>42605</c:v>
                </c:pt>
                <c:pt idx="187">
                  <c:v>42606</c:v>
                </c:pt>
                <c:pt idx="188">
                  <c:v>42607</c:v>
                </c:pt>
                <c:pt idx="189">
                  <c:v>42608</c:v>
                </c:pt>
                <c:pt idx="190">
                  <c:v>42609</c:v>
                </c:pt>
                <c:pt idx="191">
                  <c:v>42610</c:v>
                </c:pt>
                <c:pt idx="192">
                  <c:v>42611</c:v>
                </c:pt>
                <c:pt idx="193">
                  <c:v>42612</c:v>
                </c:pt>
                <c:pt idx="194">
                  <c:v>42613</c:v>
                </c:pt>
                <c:pt idx="195">
                  <c:v>42614</c:v>
                </c:pt>
                <c:pt idx="196">
                  <c:v>42615</c:v>
                </c:pt>
                <c:pt idx="197">
                  <c:v>42616</c:v>
                </c:pt>
                <c:pt idx="198">
                  <c:v>42617</c:v>
                </c:pt>
                <c:pt idx="199">
                  <c:v>42618</c:v>
                </c:pt>
                <c:pt idx="200">
                  <c:v>42619</c:v>
                </c:pt>
                <c:pt idx="201">
                  <c:v>42620</c:v>
                </c:pt>
                <c:pt idx="202">
                  <c:v>42621</c:v>
                </c:pt>
                <c:pt idx="203">
                  <c:v>42622</c:v>
                </c:pt>
                <c:pt idx="204">
                  <c:v>42623</c:v>
                </c:pt>
                <c:pt idx="205">
                  <c:v>42624</c:v>
                </c:pt>
                <c:pt idx="206">
                  <c:v>42625</c:v>
                </c:pt>
                <c:pt idx="207">
                  <c:v>42626</c:v>
                </c:pt>
                <c:pt idx="208">
                  <c:v>42627</c:v>
                </c:pt>
                <c:pt idx="209">
                  <c:v>42628</c:v>
                </c:pt>
                <c:pt idx="210">
                  <c:v>42629</c:v>
                </c:pt>
                <c:pt idx="211">
                  <c:v>42630</c:v>
                </c:pt>
                <c:pt idx="212">
                  <c:v>42631</c:v>
                </c:pt>
                <c:pt idx="213">
                  <c:v>42632</c:v>
                </c:pt>
                <c:pt idx="214">
                  <c:v>42633</c:v>
                </c:pt>
                <c:pt idx="215">
                  <c:v>42634</c:v>
                </c:pt>
                <c:pt idx="216">
                  <c:v>42635</c:v>
                </c:pt>
                <c:pt idx="217">
                  <c:v>42636</c:v>
                </c:pt>
                <c:pt idx="218">
                  <c:v>42637</c:v>
                </c:pt>
                <c:pt idx="219">
                  <c:v>42638</c:v>
                </c:pt>
                <c:pt idx="220">
                  <c:v>42639</c:v>
                </c:pt>
                <c:pt idx="221">
                  <c:v>42640</c:v>
                </c:pt>
                <c:pt idx="222">
                  <c:v>42641</c:v>
                </c:pt>
                <c:pt idx="223">
                  <c:v>42642</c:v>
                </c:pt>
                <c:pt idx="224">
                  <c:v>42643</c:v>
                </c:pt>
                <c:pt idx="225">
                  <c:v>42644</c:v>
                </c:pt>
                <c:pt idx="226">
                  <c:v>42645</c:v>
                </c:pt>
                <c:pt idx="227">
                  <c:v>42646</c:v>
                </c:pt>
                <c:pt idx="228">
                  <c:v>42647</c:v>
                </c:pt>
                <c:pt idx="229">
                  <c:v>42648</c:v>
                </c:pt>
                <c:pt idx="230">
                  <c:v>42649</c:v>
                </c:pt>
                <c:pt idx="231">
                  <c:v>42650</c:v>
                </c:pt>
                <c:pt idx="232">
                  <c:v>42651</c:v>
                </c:pt>
                <c:pt idx="233">
                  <c:v>42652</c:v>
                </c:pt>
                <c:pt idx="234">
                  <c:v>42653</c:v>
                </c:pt>
                <c:pt idx="235">
                  <c:v>42654</c:v>
                </c:pt>
                <c:pt idx="236">
                  <c:v>42655</c:v>
                </c:pt>
                <c:pt idx="237">
                  <c:v>42656</c:v>
                </c:pt>
                <c:pt idx="238">
                  <c:v>42657</c:v>
                </c:pt>
                <c:pt idx="239">
                  <c:v>42658</c:v>
                </c:pt>
                <c:pt idx="240">
                  <c:v>42659</c:v>
                </c:pt>
                <c:pt idx="241">
                  <c:v>42660</c:v>
                </c:pt>
                <c:pt idx="242">
                  <c:v>42661</c:v>
                </c:pt>
                <c:pt idx="243">
                  <c:v>42662</c:v>
                </c:pt>
                <c:pt idx="244">
                  <c:v>42663</c:v>
                </c:pt>
                <c:pt idx="245">
                  <c:v>42664</c:v>
                </c:pt>
                <c:pt idx="246">
                  <c:v>42665</c:v>
                </c:pt>
                <c:pt idx="247">
                  <c:v>42666</c:v>
                </c:pt>
                <c:pt idx="248">
                  <c:v>42667</c:v>
                </c:pt>
                <c:pt idx="249">
                  <c:v>42668</c:v>
                </c:pt>
                <c:pt idx="250">
                  <c:v>42669</c:v>
                </c:pt>
                <c:pt idx="251">
                  <c:v>42670</c:v>
                </c:pt>
                <c:pt idx="252">
                  <c:v>42671</c:v>
                </c:pt>
                <c:pt idx="253">
                  <c:v>42672</c:v>
                </c:pt>
                <c:pt idx="254">
                  <c:v>42673</c:v>
                </c:pt>
                <c:pt idx="255">
                  <c:v>42674</c:v>
                </c:pt>
                <c:pt idx="256">
                  <c:v>42675</c:v>
                </c:pt>
                <c:pt idx="257">
                  <c:v>42676</c:v>
                </c:pt>
                <c:pt idx="258">
                  <c:v>42677</c:v>
                </c:pt>
                <c:pt idx="259">
                  <c:v>42678</c:v>
                </c:pt>
                <c:pt idx="260">
                  <c:v>42679</c:v>
                </c:pt>
                <c:pt idx="261">
                  <c:v>42680</c:v>
                </c:pt>
                <c:pt idx="262">
                  <c:v>42681</c:v>
                </c:pt>
                <c:pt idx="263">
                  <c:v>42682</c:v>
                </c:pt>
                <c:pt idx="264">
                  <c:v>42683</c:v>
                </c:pt>
                <c:pt idx="265">
                  <c:v>42684</c:v>
                </c:pt>
                <c:pt idx="266">
                  <c:v>42685</c:v>
                </c:pt>
                <c:pt idx="267">
                  <c:v>42686</c:v>
                </c:pt>
                <c:pt idx="268">
                  <c:v>42687</c:v>
                </c:pt>
                <c:pt idx="269">
                  <c:v>42688</c:v>
                </c:pt>
                <c:pt idx="270">
                  <c:v>42689</c:v>
                </c:pt>
                <c:pt idx="271">
                  <c:v>42690</c:v>
                </c:pt>
                <c:pt idx="272">
                  <c:v>42691</c:v>
                </c:pt>
                <c:pt idx="273">
                  <c:v>42692</c:v>
                </c:pt>
                <c:pt idx="274">
                  <c:v>42693</c:v>
                </c:pt>
                <c:pt idx="275">
                  <c:v>42694</c:v>
                </c:pt>
                <c:pt idx="276">
                  <c:v>42695</c:v>
                </c:pt>
                <c:pt idx="277">
                  <c:v>42696</c:v>
                </c:pt>
                <c:pt idx="278">
                  <c:v>42697</c:v>
                </c:pt>
                <c:pt idx="279">
                  <c:v>42698</c:v>
                </c:pt>
                <c:pt idx="280">
                  <c:v>42699</c:v>
                </c:pt>
                <c:pt idx="281">
                  <c:v>42700</c:v>
                </c:pt>
                <c:pt idx="282">
                  <c:v>42701</c:v>
                </c:pt>
                <c:pt idx="283">
                  <c:v>42702</c:v>
                </c:pt>
                <c:pt idx="284">
                  <c:v>42703</c:v>
                </c:pt>
                <c:pt idx="285">
                  <c:v>42704</c:v>
                </c:pt>
                <c:pt idx="286">
                  <c:v>42705</c:v>
                </c:pt>
                <c:pt idx="287">
                  <c:v>42706</c:v>
                </c:pt>
                <c:pt idx="288">
                  <c:v>42707</c:v>
                </c:pt>
                <c:pt idx="289">
                  <c:v>42708</c:v>
                </c:pt>
                <c:pt idx="290">
                  <c:v>42709</c:v>
                </c:pt>
                <c:pt idx="291">
                  <c:v>42710</c:v>
                </c:pt>
                <c:pt idx="292">
                  <c:v>42711</c:v>
                </c:pt>
                <c:pt idx="293">
                  <c:v>42712</c:v>
                </c:pt>
                <c:pt idx="294">
                  <c:v>42713</c:v>
                </c:pt>
                <c:pt idx="295">
                  <c:v>42714</c:v>
                </c:pt>
                <c:pt idx="296">
                  <c:v>42715</c:v>
                </c:pt>
                <c:pt idx="297">
                  <c:v>42716</c:v>
                </c:pt>
                <c:pt idx="298">
                  <c:v>42717</c:v>
                </c:pt>
                <c:pt idx="299">
                  <c:v>42718</c:v>
                </c:pt>
                <c:pt idx="300">
                  <c:v>42719</c:v>
                </c:pt>
                <c:pt idx="301">
                  <c:v>42720</c:v>
                </c:pt>
                <c:pt idx="302">
                  <c:v>42721</c:v>
                </c:pt>
                <c:pt idx="303">
                  <c:v>42722</c:v>
                </c:pt>
                <c:pt idx="304">
                  <c:v>42723</c:v>
                </c:pt>
                <c:pt idx="305">
                  <c:v>42724</c:v>
                </c:pt>
                <c:pt idx="306">
                  <c:v>42725</c:v>
                </c:pt>
                <c:pt idx="307">
                  <c:v>42726</c:v>
                </c:pt>
                <c:pt idx="308">
                  <c:v>42727</c:v>
                </c:pt>
                <c:pt idx="309">
                  <c:v>42728</c:v>
                </c:pt>
                <c:pt idx="310">
                  <c:v>42729</c:v>
                </c:pt>
                <c:pt idx="311">
                  <c:v>42730</c:v>
                </c:pt>
                <c:pt idx="312">
                  <c:v>42731</c:v>
                </c:pt>
                <c:pt idx="313">
                  <c:v>42732</c:v>
                </c:pt>
                <c:pt idx="314">
                  <c:v>42733</c:v>
                </c:pt>
                <c:pt idx="315">
                  <c:v>42734</c:v>
                </c:pt>
                <c:pt idx="316">
                  <c:v>42735</c:v>
                </c:pt>
                <c:pt idx="317">
                  <c:v>42736</c:v>
                </c:pt>
                <c:pt idx="318">
                  <c:v>42737</c:v>
                </c:pt>
                <c:pt idx="319">
                  <c:v>42738</c:v>
                </c:pt>
                <c:pt idx="320">
                  <c:v>42739</c:v>
                </c:pt>
                <c:pt idx="321">
                  <c:v>42740</c:v>
                </c:pt>
                <c:pt idx="322">
                  <c:v>42741</c:v>
                </c:pt>
                <c:pt idx="323">
                  <c:v>42742</c:v>
                </c:pt>
                <c:pt idx="324">
                  <c:v>42743</c:v>
                </c:pt>
                <c:pt idx="325">
                  <c:v>42744</c:v>
                </c:pt>
                <c:pt idx="326">
                  <c:v>42745</c:v>
                </c:pt>
                <c:pt idx="327">
                  <c:v>42746</c:v>
                </c:pt>
                <c:pt idx="328">
                  <c:v>42747</c:v>
                </c:pt>
                <c:pt idx="329">
                  <c:v>42748</c:v>
                </c:pt>
                <c:pt idx="330">
                  <c:v>42749</c:v>
                </c:pt>
                <c:pt idx="331">
                  <c:v>42750</c:v>
                </c:pt>
                <c:pt idx="332">
                  <c:v>42751</c:v>
                </c:pt>
                <c:pt idx="333">
                  <c:v>42752</c:v>
                </c:pt>
                <c:pt idx="334">
                  <c:v>42753</c:v>
                </c:pt>
                <c:pt idx="335">
                  <c:v>42754</c:v>
                </c:pt>
                <c:pt idx="336">
                  <c:v>42755</c:v>
                </c:pt>
                <c:pt idx="337">
                  <c:v>42756</c:v>
                </c:pt>
                <c:pt idx="338">
                  <c:v>42757</c:v>
                </c:pt>
                <c:pt idx="339">
                  <c:v>42758</c:v>
                </c:pt>
                <c:pt idx="340">
                  <c:v>42759</c:v>
                </c:pt>
                <c:pt idx="341">
                  <c:v>42760</c:v>
                </c:pt>
                <c:pt idx="342">
                  <c:v>42761</c:v>
                </c:pt>
                <c:pt idx="343">
                  <c:v>42762</c:v>
                </c:pt>
                <c:pt idx="344">
                  <c:v>42763</c:v>
                </c:pt>
                <c:pt idx="345">
                  <c:v>42764</c:v>
                </c:pt>
                <c:pt idx="346">
                  <c:v>42765</c:v>
                </c:pt>
                <c:pt idx="347">
                  <c:v>42766</c:v>
                </c:pt>
                <c:pt idx="348">
                  <c:v>42767</c:v>
                </c:pt>
                <c:pt idx="349">
                  <c:v>42768</c:v>
                </c:pt>
                <c:pt idx="350">
                  <c:v>42769</c:v>
                </c:pt>
                <c:pt idx="351">
                  <c:v>42770</c:v>
                </c:pt>
                <c:pt idx="352">
                  <c:v>42771</c:v>
                </c:pt>
                <c:pt idx="353">
                  <c:v>42772</c:v>
                </c:pt>
                <c:pt idx="354">
                  <c:v>42773</c:v>
                </c:pt>
                <c:pt idx="355">
                  <c:v>42774</c:v>
                </c:pt>
                <c:pt idx="356">
                  <c:v>42775</c:v>
                </c:pt>
                <c:pt idx="357">
                  <c:v>42776</c:v>
                </c:pt>
                <c:pt idx="358">
                  <c:v>42777</c:v>
                </c:pt>
                <c:pt idx="359">
                  <c:v>42778</c:v>
                </c:pt>
                <c:pt idx="360">
                  <c:v>42779</c:v>
                </c:pt>
                <c:pt idx="361">
                  <c:v>42780</c:v>
                </c:pt>
                <c:pt idx="362">
                  <c:v>42781</c:v>
                </c:pt>
                <c:pt idx="363">
                  <c:v>42782</c:v>
                </c:pt>
                <c:pt idx="364">
                  <c:v>42783</c:v>
                </c:pt>
                <c:pt idx="365">
                  <c:v>42784</c:v>
                </c:pt>
                <c:pt idx="366">
                  <c:v>42785</c:v>
                </c:pt>
              </c:numCache>
            </c:numRef>
          </c:cat>
          <c:val>
            <c:numRef>
              <c:f>Sheet1!$B$2:$B$368</c:f>
              <c:numCache>
                <c:formatCode>General</c:formatCode>
                <c:ptCount val="367"/>
                <c:pt idx="0">
                  <c:v>502</c:v>
                </c:pt>
                <c:pt idx="1">
                  <c:v>502</c:v>
                </c:pt>
                <c:pt idx="2">
                  <c:v>502</c:v>
                </c:pt>
                <c:pt idx="3">
                  <c:v>503</c:v>
                </c:pt>
                <c:pt idx="4">
                  <c:v>503</c:v>
                </c:pt>
                <c:pt idx="5">
                  <c:v>503</c:v>
                </c:pt>
                <c:pt idx="6">
                  <c:v>503</c:v>
                </c:pt>
                <c:pt idx="7">
                  <c:v>503</c:v>
                </c:pt>
                <c:pt idx="8">
                  <c:v>503</c:v>
                </c:pt>
                <c:pt idx="9">
                  <c:v>503</c:v>
                </c:pt>
                <c:pt idx="10">
                  <c:v>504</c:v>
                </c:pt>
                <c:pt idx="11">
                  <c:v>504</c:v>
                </c:pt>
                <c:pt idx="12">
                  <c:v>505</c:v>
                </c:pt>
                <c:pt idx="13">
                  <c:v>504</c:v>
                </c:pt>
                <c:pt idx="14">
                  <c:v>504</c:v>
                </c:pt>
                <c:pt idx="15">
                  <c:v>504</c:v>
                </c:pt>
                <c:pt idx="16">
                  <c:v>504</c:v>
                </c:pt>
                <c:pt idx="17">
                  <c:v>504</c:v>
                </c:pt>
                <c:pt idx="18">
                  <c:v>504</c:v>
                </c:pt>
                <c:pt idx="19">
                  <c:v>506</c:v>
                </c:pt>
                <c:pt idx="20">
                  <c:v>506</c:v>
                </c:pt>
                <c:pt idx="21">
                  <c:v>506</c:v>
                </c:pt>
                <c:pt idx="22">
                  <c:v>506</c:v>
                </c:pt>
                <c:pt idx="23">
                  <c:v>507</c:v>
                </c:pt>
                <c:pt idx="24">
                  <c:v>508</c:v>
                </c:pt>
                <c:pt idx="25">
                  <c:v>508</c:v>
                </c:pt>
                <c:pt idx="26">
                  <c:v>508</c:v>
                </c:pt>
                <c:pt idx="27">
                  <c:v>507</c:v>
                </c:pt>
                <c:pt idx="28">
                  <c:v>507</c:v>
                </c:pt>
                <c:pt idx="29">
                  <c:v>507</c:v>
                </c:pt>
                <c:pt idx="30">
                  <c:v>507</c:v>
                </c:pt>
                <c:pt idx="31">
                  <c:v>507</c:v>
                </c:pt>
                <c:pt idx="32">
                  <c:v>507</c:v>
                </c:pt>
                <c:pt idx="33">
                  <c:v>508</c:v>
                </c:pt>
                <c:pt idx="34">
                  <c:v>508</c:v>
                </c:pt>
                <c:pt idx="35">
                  <c:v>508</c:v>
                </c:pt>
                <c:pt idx="36">
                  <c:v>508</c:v>
                </c:pt>
                <c:pt idx="37">
                  <c:v>508</c:v>
                </c:pt>
                <c:pt idx="38">
                  <c:v>508</c:v>
                </c:pt>
                <c:pt idx="39">
                  <c:v>509</c:v>
                </c:pt>
                <c:pt idx="40">
                  <c:v>509</c:v>
                </c:pt>
                <c:pt idx="41">
                  <c:v>509</c:v>
                </c:pt>
                <c:pt idx="42">
                  <c:v>509</c:v>
                </c:pt>
                <c:pt idx="43">
                  <c:v>509</c:v>
                </c:pt>
                <c:pt idx="44">
                  <c:v>509</c:v>
                </c:pt>
                <c:pt idx="45">
                  <c:v>511</c:v>
                </c:pt>
                <c:pt idx="46">
                  <c:v>511</c:v>
                </c:pt>
                <c:pt idx="47">
                  <c:v>511</c:v>
                </c:pt>
                <c:pt idx="48">
                  <c:v>510</c:v>
                </c:pt>
                <c:pt idx="49">
                  <c:v>510</c:v>
                </c:pt>
                <c:pt idx="50">
                  <c:v>510</c:v>
                </c:pt>
                <c:pt idx="51">
                  <c:v>510</c:v>
                </c:pt>
                <c:pt idx="52">
                  <c:v>510</c:v>
                </c:pt>
                <c:pt idx="53">
                  <c:v>510</c:v>
                </c:pt>
                <c:pt idx="54">
                  <c:v>510</c:v>
                </c:pt>
                <c:pt idx="55">
                  <c:v>510</c:v>
                </c:pt>
                <c:pt idx="56">
                  <c:v>511</c:v>
                </c:pt>
                <c:pt idx="57">
                  <c:v>511</c:v>
                </c:pt>
                <c:pt idx="58">
                  <c:v>511</c:v>
                </c:pt>
                <c:pt idx="59">
                  <c:v>511</c:v>
                </c:pt>
                <c:pt idx="60">
                  <c:v>512</c:v>
                </c:pt>
                <c:pt idx="61">
                  <c:v>512</c:v>
                </c:pt>
                <c:pt idx="62">
                  <c:v>512</c:v>
                </c:pt>
                <c:pt idx="63">
                  <c:v>512</c:v>
                </c:pt>
                <c:pt idx="64">
                  <c:v>512</c:v>
                </c:pt>
                <c:pt idx="65">
                  <c:v>512</c:v>
                </c:pt>
                <c:pt idx="66">
                  <c:v>512</c:v>
                </c:pt>
                <c:pt idx="67">
                  <c:v>512</c:v>
                </c:pt>
                <c:pt idx="68">
                  <c:v>512</c:v>
                </c:pt>
                <c:pt idx="69">
                  <c:v>512</c:v>
                </c:pt>
                <c:pt idx="70">
                  <c:v>512</c:v>
                </c:pt>
                <c:pt idx="71">
                  <c:v>512</c:v>
                </c:pt>
                <c:pt idx="72">
                  <c:v>512</c:v>
                </c:pt>
                <c:pt idx="73">
                  <c:v>512</c:v>
                </c:pt>
                <c:pt idx="74">
                  <c:v>512</c:v>
                </c:pt>
                <c:pt idx="75">
                  <c:v>512</c:v>
                </c:pt>
                <c:pt idx="76">
                  <c:v>512</c:v>
                </c:pt>
                <c:pt idx="77">
                  <c:v>513</c:v>
                </c:pt>
                <c:pt idx="78">
                  <c:v>513</c:v>
                </c:pt>
                <c:pt idx="79">
                  <c:v>513</c:v>
                </c:pt>
                <c:pt idx="80">
                  <c:v>513</c:v>
                </c:pt>
                <c:pt idx="81">
                  <c:v>515</c:v>
                </c:pt>
                <c:pt idx="82">
                  <c:v>515</c:v>
                </c:pt>
                <c:pt idx="83">
                  <c:v>515</c:v>
                </c:pt>
                <c:pt idx="84">
                  <c:v>516</c:v>
                </c:pt>
                <c:pt idx="85">
                  <c:v>517</c:v>
                </c:pt>
                <c:pt idx="86">
                  <c:v>517</c:v>
                </c:pt>
                <c:pt idx="87">
                  <c:v>517</c:v>
                </c:pt>
                <c:pt idx="88">
                  <c:v>517</c:v>
                </c:pt>
                <c:pt idx="89">
                  <c:v>517</c:v>
                </c:pt>
                <c:pt idx="90">
                  <c:v>519</c:v>
                </c:pt>
                <c:pt idx="91">
                  <c:v>519</c:v>
                </c:pt>
                <c:pt idx="92">
                  <c:v>519</c:v>
                </c:pt>
                <c:pt idx="93">
                  <c:v>518</c:v>
                </c:pt>
                <c:pt idx="94">
                  <c:v>519</c:v>
                </c:pt>
                <c:pt idx="95">
                  <c:v>518</c:v>
                </c:pt>
                <c:pt idx="96">
                  <c:v>518</c:v>
                </c:pt>
                <c:pt idx="97">
                  <c:v>518</c:v>
                </c:pt>
                <c:pt idx="98">
                  <c:v>518</c:v>
                </c:pt>
                <c:pt idx="99">
                  <c:v>518</c:v>
                </c:pt>
                <c:pt idx="100">
                  <c:v>518</c:v>
                </c:pt>
                <c:pt idx="101">
                  <c:v>518</c:v>
                </c:pt>
                <c:pt idx="102">
                  <c:v>518</c:v>
                </c:pt>
                <c:pt idx="103">
                  <c:v>518</c:v>
                </c:pt>
                <c:pt idx="104">
                  <c:v>519</c:v>
                </c:pt>
                <c:pt idx="105">
                  <c:v>519</c:v>
                </c:pt>
                <c:pt idx="106">
                  <c:v>519</c:v>
                </c:pt>
                <c:pt idx="107">
                  <c:v>519</c:v>
                </c:pt>
                <c:pt idx="108">
                  <c:v>519</c:v>
                </c:pt>
                <c:pt idx="109">
                  <c:v>519</c:v>
                </c:pt>
                <c:pt idx="110">
                  <c:v>519</c:v>
                </c:pt>
                <c:pt idx="111">
                  <c:v>519</c:v>
                </c:pt>
                <c:pt idx="112">
                  <c:v>519</c:v>
                </c:pt>
                <c:pt idx="113">
                  <c:v>519</c:v>
                </c:pt>
                <c:pt idx="114">
                  <c:v>519</c:v>
                </c:pt>
                <c:pt idx="115">
                  <c:v>519</c:v>
                </c:pt>
                <c:pt idx="116">
                  <c:v>519</c:v>
                </c:pt>
                <c:pt idx="117">
                  <c:v>519</c:v>
                </c:pt>
                <c:pt idx="118">
                  <c:v>519</c:v>
                </c:pt>
                <c:pt idx="119">
                  <c:v>519</c:v>
                </c:pt>
                <c:pt idx="120">
                  <c:v>518</c:v>
                </c:pt>
                <c:pt idx="121">
                  <c:v>518</c:v>
                </c:pt>
                <c:pt idx="122">
                  <c:v>518</c:v>
                </c:pt>
                <c:pt idx="123">
                  <c:v>518</c:v>
                </c:pt>
                <c:pt idx="124">
                  <c:v>518</c:v>
                </c:pt>
                <c:pt idx="125">
                  <c:v>518</c:v>
                </c:pt>
                <c:pt idx="126">
                  <c:v>520</c:v>
                </c:pt>
                <c:pt idx="127">
                  <c:v>521</c:v>
                </c:pt>
                <c:pt idx="128">
                  <c:v>521</c:v>
                </c:pt>
                <c:pt idx="129">
                  <c:v>522</c:v>
                </c:pt>
                <c:pt idx="130">
                  <c:v>522</c:v>
                </c:pt>
                <c:pt idx="131">
                  <c:v>523</c:v>
                </c:pt>
                <c:pt idx="132">
                  <c:v>522</c:v>
                </c:pt>
                <c:pt idx="133">
                  <c:v>523</c:v>
                </c:pt>
                <c:pt idx="134">
                  <c:v>523</c:v>
                </c:pt>
                <c:pt idx="135">
                  <c:v>522</c:v>
                </c:pt>
                <c:pt idx="136">
                  <c:v>522</c:v>
                </c:pt>
                <c:pt idx="137">
                  <c:v>522</c:v>
                </c:pt>
                <c:pt idx="138">
                  <c:v>522</c:v>
                </c:pt>
                <c:pt idx="139">
                  <c:v>523</c:v>
                </c:pt>
                <c:pt idx="140">
                  <c:v>523</c:v>
                </c:pt>
                <c:pt idx="141">
                  <c:v>524</c:v>
                </c:pt>
                <c:pt idx="142">
                  <c:v>525</c:v>
                </c:pt>
                <c:pt idx="143">
                  <c:v>525</c:v>
                </c:pt>
                <c:pt idx="144">
                  <c:v>526</c:v>
                </c:pt>
                <c:pt idx="145">
                  <c:v>527</c:v>
                </c:pt>
                <c:pt idx="146">
                  <c:v>527</c:v>
                </c:pt>
                <c:pt idx="147">
                  <c:v>528</c:v>
                </c:pt>
                <c:pt idx="148">
                  <c:v>528</c:v>
                </c:pt>
                <c:pt idx="149">
                  <c:v>528</c:v>
                </c:pt>
                <c:pt idx="150">
                  <c:v>528</c:v>
                </c:pt>
                <c:pt idx="151">
                  <c:v>526</c:v>
                </c:pt>
                <c:pt idx="152">
                  <c:v>526</c:v>
                </c:pt>
                <c:pt idx="153">
                  <c:v>525</c:v>
                </c:pt>
                <c:pt idx="154">
                  <c:v>525</c:v>
                </c:pt>
                <c:pt idx="155">
                  <c:v>525</c:v>
                </c:pt>
                <c:pt idx="156">
                  <c:v>525</c:v>
                </c:pt>
                <c:pt idx="157">
                  <c:v>525</c:v>
                </c:pt>
                <c:pt idx="158">
                  <c:v>525</c:v>
                </c:pt>
                <c:pt idx="159">
                  <c:v>525</c:v>
                </c:pt>
                <c:pt idx="160">
                  <c:v>525</c:v>
                </c:pt>
                <c:pt idx="161">
                  <c:v>525</c:v>
                </c:pt>
                <c:pt idx="162">
                  <c:v>525</c:v>
                </c:pt>
                <c:pt idx="163">
                  <c:v>525</c:v>
                </c:pt>
                <c:pt idx="164">
                  <c:v>525</c:v>
                </c:pt>
                <c:pt idx="165">
                  <c:v>526</c:v>
                </c:pt>
                <c:pt idx="166">
                  <c:v>528</c:v>
                </c:pt>
                <c:pt idx="167">
                  <c:v>528</c:v>
                </c:pt>
                <c:pt idx="168">
                  <c:v>528</c:v>
                </c:pt>
                <c:pt idx="169">
                  <c:v>528</c:v>
                </c:pt>
                <c:pt idx="170">
                  <c:v>528</c:v>
                </c:pt>
                <c:pt idx="171">
                  <c:v>528</c:v>
                </c:pt>
                <c:pt idx="172">
                  <c:v>528</c:v>
                </c:pt>
                <c:pt idx="173">
                  <c:v>529</c:v>
                </c:pt>
                <c:pt idx="174">
                  <c:v>529</c:v>
                </c:pt>
                <c:pt idx="175">
                  <c:v>528</c:v>
                </c:pt>
                <c:pt idx="176">
                  <c:v>529</c:v>
                </c:pt>
                <c:pt idx="177">
                  <c:v>529</c:v>
                </c:pt>
                <c:pt idx="178">
                  <c:v>529</c:v>
                </c:pt>
                <c:pt idx="179">
                  <c:v>529</c:v>
                </c:pt>
                <c:pt idx="180">
                  <c:v>530</c:v>
                </c:pt>
                <c:pt idx="181">
                  <c:v>529</c:v>
                </c:pt>
                <c:pt idx="182">
                  <c:v>529</c:v>
                </c:pt>
                <c:pt idx="183">
                  <c:v>529</c:v>
                </c:pt>
                <c:pt idx="184">
                  <c:v>529</c:v>
                </c:pt>
                <c:pt idx="185">
                  <c:v>529</c:v>
                </c:pt>
                <c:pt idx="186">
                  <c:v>529</c:v>
                </c:pt>
                <c:pt idx="187">
                  <c:v>528</c:v>
                </c:pt>
                <c:pt idx="188">
                  <c:v>527</c:v>
                </c:pt>
                <c:pt idx="189">
                  <c:v>528</c:v>
                </c:pt>
                <c:pt idx="190">
                  <c:v>528</c:v>
                </c:pt>
                <c:pt idx="191">
                  <c:v>528</c:v>
                </c:pt>
                <c:pt idx="192">
                  <c:v>528</c:v>
                </c:pt>
                <c:pt idx="193">
                  <c:v>528</c:v>
                </c:pt>
                <c:pt idx="194">
                  <c:v>528</c:v>
                </c:pt>
                <c:pt idx="195">
                  <c:v>528</c:v>
                </c:pt>
                <c:pt idx="196">
                  <c:v>529</c:v>
                </c:pt>
                <c:pt idx="197">
                  <c:v>529</c:v>
                </c:pt>
                <c:pt idx="198">
                  <c:v>528</c:v>
                </c:pt>
                <c:pt idx="199">
                  <c:v>528</c:v>
                </c:pt>
                <c:pt idx="200">
                  <c:v>528</c:v>
                </c:pt>
                <c:pt idx="201">
                  <c:v>528</c:v>
                </c:pt>
                <c:pt idx="202">
                  <c:v>528</c:v>
                </c:pt>
                <c:pt idx="203">
                  <c:v>528</c:v>
                </c:pt>
                <c:pt idx="204">
                  <c:v>528</c:v>
                </c:pt>
                <c:pt idx="205">
                  <c:v>529</c:v>
                </c:pt>
                <c:pt idx="206">
                  <c:v>529</c:v>
                </c:pt>
                <c:pt idx="207">
                  <c:v>529</c:v>
                </c:pt>
                <c:pt idx="208">
                  <c:v>529</c:v>
                </c:pt>
                <c:pt idx="209">
                  <c:v>529</c:v>
                </c:pt>
                <c:pt idx="210">
                  <c:v>529</c:v>
                </c:pt>
                <c:pt idx="211">
                  <c:v>529</c:v>
                </c:pt>
                <c:pt idx="212">
                  <c:v>529</c:v>
                </c:pt>
                <c:pt idx="213">
                  <c:v>529</c:v>
                </c:pt>
                <c:pt idx="214">
                  <c:v>529</c:v>
                </c:pt>
                <c:pt idx="215">
                  <c:v>529</c:v>
                </c:pt>
                <c:pt idx="216">
                  <c:v>529</c:v>
                </c:pt>
                <c:pt idx="217">
                  <c:v>529</c:v>
                </c:pt>
                <c:pt idx="218">
                  <c:v>529</c:v>
                </c:pt>
                <c:pt idx="219">
                  <c:v>529</c:v>
                </c:pt>
                <c:pt idx="220">
                  <c:v>529</c:v>
                </c:pt>
                <c:pt idx="221">
                  <c:v>529</c:v>
                </c:pt>
                <c:pt idx="222">
                  <c:v>529</c:v>
                </c:pt>
                <c:pt idx="223">
                  <c:v>529</c:v>
                </c:pt>
                <c:pt idx="224">
                  <c:v>529</c:v>
                </c:pt>
                <c:pt idx="225">
                  <c:v>529</c:v>
                </c:pt>
                <c:pt idx="226">
                  <c:v>529</c:v>
                </c:pt>
                <c:pt idx="227">
                  <c:v>530</c:v>
                </c:pt>
                <c:pt idx="228">
                  <c:v>530</c:v>
                </c:pt>
                <c:pt idx="229">
                  <c:v>530</c:v>
                </c:pt>
                <c:pt idx="230">
                  <c:v>530</c:v>
                </c:pt>
                <c:pt idx="231">
                  <c:v>530</c:v>
                </c:pt>
                <c:pt idx="232">
                  <c:v>530</c:v>
                </c:pt>
                <c:pt idx="233">
                  <c:v>530</c:v>
                </c:pt>
                <c:pt idx="234">
                  <c:v>530</c:v>
                </c:pt>
                <c:pt idx="235">
                  <c:v>530</c:v>
                </c:pt>
                <c:pt idx="236">
                  <c:v>532</c:v>
                </c:pt>
                <c:pt idx="237">
                  <c:v>531</c:v>
                </c:pt>
                <c:pt idx="238">
                  <c:v>531</c:v>
                </c:pt>
                <c:pt idx="239">
                  <c:v>531</c:v>
                </c:pt>
                <c:pt idx="240">
                  <c:v>531</c:v>
                </c:pt>
                <c:pt idx="241">
                  <c:v>531</c:v>
                </c:pt>
                <c:pt idx="242">
                  <c:v>530</c:v>
                </c:pt>
                <c:pt idx="243">
                  <c:v>530</c:v>
                </c:pt>
                <c:pt idx="244">
                  <c:v>530</c:v>
                </c:pt>
                <c:pt idx="245">
                  <c:v>530</c:v>
                </c:pt>
                <c:pt idx="246">
                  <c:v>530</c:v>
                </c:pt>
                <c:pt idx="247">
                  <c:v>530</c:v>
                </c:pt>
                <c:pt idx="248">
                  <c:v>530</c:v>
                </c:pt>
                <c:pt idx="249">
                  <c:v>530</c:v>
                </c:pt>
                <c:pt idx="250">
                  <c:v>530</c:v>
                </c:pt>
                <c:pt idx="251">
                  <c:v>530</c:v>
                </c:pt>
                <c:pt idx="252">
                  <c:v>531</c:v>
                </c:pt>
                <c:pt idx="253">
                  <c:v>531</c:v>
                </c:pt>
                <c:pt idx="254">
                  <c:v>530</c:v>
                </c:pt>
                <c:pt idx="255">
                  <c:v>530</c:v>
                </c:pt>
                <c:pt idx="256">
                  <c:v>530</c:v>
                </c:pt>
                <c:pt idx="257">
                  <c:v>531</c:v>
                </c:pt>
                <c:pt idx="258">
                  <c:v>531</c:v>
                </c:pt>
                <c:pt idx="259">
                  <c:v>531</c:v>
                </c:pt>
                <c:pt idx="260">
                  <c:v>531</c:v>
                </c:pt>
                <c:pt idx="261">
                  <c:v>531</c:v>
                </c:pt>
                <c:pt idx="262">
                  <c:v>531</c:v>
                </c:pt>
                <c:pt idx="263">
                  <c:v>531</c:v>
                </c:pt>
                <c:pt idx="264">
                  <c:v>531</c:v>
                </c:pt>
                <c:pt idx="265">
                  <c:v>531</c:v>
                </c:pt>
                <c:pt idx="266">
                  <c:v>531</c:v>
                </c:pt>
                <c:pt idx="267">
                  <c:v>531</c:v>
                </c:pt>
                <c:pt idx="268">
                  <c:v>531</c:v>
                </c:pt>
                <c:pt idx="269">
                  <c:v>531</c:v>
                </c:pt>
                <c:pt idx="270">
                  <c:v>531</c:v>
                </c:pt>
                <c:pt idx="271">
                  <c:v>531</c:v>
                </c:pt>
                <c:pt idx="272">
                  <c:v>531</c:v>
                </c:pt>
                <c:pt idx="273">
                  <c:v>531</c:v>
                </c:pt>
                <c:pt idx="274">
                  <c:v>531</c:v>
                </c:pt>
                <c:pt idx="275">
                  <c:v>531</c:v>
                </c:pt>
                <c:pt idx="276">
                  <c:v>530</c:v>
                </c:pt>
                <c:pt idx="277">
                  <c:v>530</c:v>
                </c:pt>
                <c:pt idx="278">
                  <c:v>530</c:v>
                </c:pt>
                <c:pt idx="279">
                  <c:v>530</c:v>
                </c:pt>
                <c:pt idx="280">
                  <c:v>530</c:v>
                </c:pt>
                <c:pt idx="281">
                  <c:v>530</c:v>
                </c:pt>
                <c:pt idx="282">
                  <c:v>529</c:v>
                </c:pt>
                <c:pt idx="283">
                  <c:v>529</c:v>
                </c:pt>
                <c:pt idx="284">
                  <c:v>529</c:v>
                </c:pt>
                <c:pt idx="285">
                  <c:v>529</c:v>
                </c:pt>
                <c:pt idx="286">
                  <c:v>529</c:v>
                </c:pt>
                <c:pt idx="287">
                  <c:v>529</c:v>
                </c:pt>
                <c:pt idx="288">
                  <c:v>530</c:v>
                </c:pt>
                <c:pt idx="289">
                  <c:v>530</c:v>
                </c:pt>
                <c:pt idx="290">
                  <c:v>530</c:v>
                </c:pt>
                <c:pt idx="291">
                  <c:v>532</c:v>
                </c:pt>
                <c:pt idx="292">
                  <c:v>532</c:v>
                </c:pt>
                <c:pt idx="293">
                  <c:v>532</c:v>
                </c:pt>
                <c:pt idx="294">
                  <c:v>532</c:v>
                </c:pt>
                <c:pt idx="295">
                  <c:v>532</c:v>
                </c:pt>
                <c:pt idx="296">
                  <c:v>532</c:v>
                </c:pt>
                <c:pt idx="297">
                  <c:v>532</c:v>
                </c:pt>
                <c:pt idx="298">
                  <c:v>532</c:v>
                </c:pt>
                <c:pt idx="299">
                  <c:v>532</c:v>
                </c:pt>
                <c:pt idx="300">
                  <c:v>532</c:v>
                </c:pt>
                <c:pt idx="301">
                  <c:v>532</c:v>
                </c:pt>
                <c:pt idx="302">
                  <c:v>532</c:v>
                </c:pt>
                <c:pt idx="303">
                  <c:v>532</c:v>
                </c:pt>
                <c:pt idx="304">
                  <c:v>532</c:v>
                </c:pt>
                <c:pt idx="305">
                  <c:v>532</c:v>
                </c:pt>
                <c:pt idx="306">
                  <c:v>531</c:v>
                </c:pt>
                <c:pt idx="307">
                  <c:v>531</c:v>
                </c:pt>
                <c:pt idx="308">
                  <c:v>531</c:v>
                </c:pt>
                <c:pt idx="309">
                  <c:v>531</c:v>
                </c:pt>
                <c:pt idx="310">
                  <c:v>531</c:v>
                </c:pt>
                <c:pt idx="311">
                  <c:v>530</c:v>
                </c:pt>
                <c:pt idx="312">
                  <c:v>530</c:v>
                </c:pt>
                <c:pt idx="313">
                  <c:v>530</c:v>
                </c:pt>
                <c:pt idx="314">
                  <c:v>530</c:v>
                </c:pt>
                <c:pt idx="315">
                  <c:v>530</c:v>
                </c:pt>
                <c:pt idx="316">
                  <c:v>530</c:v>
                </c:pt>
                <c:pt idx="317">
                  <c:v>530</c:v>
                </c:pt>
                <c:pt idx="318">
                  <c:v>529</c:v>
                </c:pt>
                <c:pt idx="319">
                  <c:v>529</c:v>
                </c:pt>
                <c:pt idx="320">
                  <c:v>529</c:v>
                </c:pt>
                <c:pt idx="321">
                  <c:v>529</c:v>
                </c:pt>
                <c:pt idx="322">
                  <c:v>529</c:v>
                </c:pt>
                <c:pt idx="323">
                  <c:v>529</c:v>
                </c:pt>
                <c:pt idx="324">
                  <c:v>529</c:v>
                </c:pt>
                <c:pt idx="325">
                  <c:v>529</c:v>
                </c:pt>
                <c:pt idx="326">
                  <c:v>529</c:v>
                </c:pt>
                <c:pt idx="327">
                  <c:v>529</c:v>
                </c:pt>
                <c:pt idx="328">
                  <c:v>529</c:v>
                </c:pt>
                <c:pt idx="329">
                  <c:v>529</c:v>
                </c:pt>
                <c:pt idx="330">
                  <c:v>529</c:v>
                </c:pt>
                <c:pt idx="331">
                  <c:v>529</c:v>
                </c:pt>
                <c:pt idx="332">
                  <c:v>529</c:v>
                </c:pt>
                <c:pt idx="333">
                  <c:v>529</c:v>
                </c:pt>
                <c:pt idx="334">
                  <c:v>530</c:v>
                </c:pt>
                <c:pt idx="335">
                  <c:v>530</c:v>
                </c:pt>
                <c:pt idx="336">
                  <c:v>530</c:v>
                </c:pt>
                <c:pt idx="337">
                  <c:v>530</c:v>
                </c:pt>
                <c:pt idx="338">
                  <c:v>530</c:v>
                </c:pt>
                <c:pt idx="339">
                  <c:v>530</c:v>
                </c:pt>
                <c:pt idx="340">
                  <c:v>531</c:v>
                </c:pt>
                <c:pt idx="341">
                  <c:v>531</c:v>
                </c:pt>
                <c:pt idx="342">
                  <c:v>531</c:v>
                </c:pt>
                <c:pt idx="343">
                  <c:v>531</c:v>
                </c:pt>
                <c:pt idx="344">
                  <c:v>531</c:v>
                </c:pt>
                <c:pt idx="345">
                  <c:v>531</c:v>
                </c:pt>
                <c:pt idx="346">
                  <c:v>532</c:v>
                </c:pt>
                <c:pt idx="347">
                  <c:v>532</c:v>
                </c:pt>
                <c:pt idx="348">
                  <c:v>532</c:v>
                </c:pt>
                <c:pt idx="349">
                  <c:v>532</c:v>
                </c:pt>
                <c:pt idx="350">
                  <c:v>532</c:v>
                </c:pt>
                <c:pt idx="351">
                  <c:v>532</c:v>
                </c:pt>
                <c:pt idx="352">
                  <c:v>531</c:v>
                </c:pt>
                <c:pt idx="353">
                  <c:v>531</c:v>
                </c:pt>
                <c:pt idx="354">
                  <c:v>531</c:v>
                </c:pt>
                <c:pt idx="355">
                  <c:v>531</c:v>
                </c:pt>
                <c:pt idx="356">
                  <c:v>531</c:v>
                </c:pt>
                <c:pt idx="357">
                  <c:v>531</c:v>
                </c:pt>
                <c:pt idx="358">
                  <c:v>530</c:v>
                </c:pt>
                <c:pt idx="359">
                  <c:v>529</c:v>
                </c:pt>
                <c:pt idx="360">
                  <c:v>529</c:v>
                </c:pt>
                <c:pt idx="361">
                  <c:v>529</c:v>
                </c:pt>
                <c:pt idx="362">
                  <c:v>529</c:v>
                </c:pt>
                <c:pt idx="363">
                  <c:v>529</c:v>
                </c:pt>
                <c:pt idx="364">
                  <c:v>529</c:v>
                </c:pt>
                <c:pt idx="365">
                  <c:v>529</c:v>
                </c:pt>
                <c:pt idx="366">
                  <c:v>528</c:v>
                </c:pt>
              </c:numCache>
            </c:numRef>
          </c:val>
          <c:smooth val="0"/>
          <c:extLst>
            <c:ext xmlns:c16="http://schemas.microsoft.com/office/drawing/2014/chart" uri="{C3380CC4-5D6E-409C-BE32-E72D297353CC}">
              <c16:uniqueId val="{00000000-B8C1-42D4-A100-3C39649A93EE}"/>
            </c:ext>
          </c:extLst>
        </c:ser>
        <c:dLbls>
          <c:showLegendKey val="0"/>
          <c:showVal val="0"/>
          <c:showCatName val="0"/>
          <c:showSerName val="0"/>
          <c:showPercent val="0"/>
          <c:showBubbleSize val="0"/>
        </c:dLbls>
        <c:smooth val="0"/>
        <c:axId val="235966776"/>
        <c:axId val="166639312"/>
      </c:lineChart>
      <c:dateAx>
        <c:axId val="235966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6639312"/>
        <c:crosses val="autoZero"/>
        <c:auto val="1"/>
        <c:lblOffset val="100"/>
        <c:baseTimeUnit val="days"/>
      </c:dateAx>
      <c:valAx>
        <c:axId val="166639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966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FactSet Research Systems</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3F9E-4ABC-B8B9-606D219C3F1A}"/>
            </c:ext>
          </c:extLst>
        </c:ser>
        <c:dLbls>
          <c:showLegendKey val="0"/>
          <c:showVal val="0"/>
          <c:showCatName val="0"/>
          <c:showSerName val="0"/>
          <c:showPercent val="0"/>
          <c:showBubbleSize val="0"/>
        </c:dLbls>
        <c:axId val="335391040"/>
        <c:axId val="335399896"/>
      </c:radarChart>
      <c:catAx>
        <c:axId val="335391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399896"/>
        <c:crosses val="autoZero"/>
        <c:auto val="1"/>
        <c:lblAlgn val="ctr"/>
        <c:lblOffset val="100"/>
        <c:noMultiLvlLbl val="0"/>
      </c:catAx>
      <c:valAx>
        <c:axId val="335399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391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Test 3</a:t>
            </a:r>
            <a:endParaRPr lang="en-US"/>
          </a:p>
        </p:txBody>
      </p:sp>
      <p:sp>
        <p:nvSpPr>
          <p:cNvPr id="3" name="Subtitle 2"/>
          <p:cNvSpPr>
            <a:spLocks noGrp="1"/>
          </p:cNvSpPr>
          <p:nvPr>
            <p:ph type="subTitle" idx="1"/>
          </p:nvPr>
        </p:nvSpPr>
        <p:spPr/>
        <p:txBody>
          <a:bodyPr/>
          <a:lstStyle/>
          <a:p>
            <a:r>
              <a:rPr lang="en-US"/>
              <a:t>quintly</a:t>
            </a:r>
            <a:endParaRPr lang="en-US"/>
          </a:p>
        </p:txBody>
      </p:sp>
    </p:spTree>
    <p:extLst>
      <p:ext uri="{BB962C8B-B14F-4D97-AF65-F5344CB8AC3E}">
        <p14:creationId xmlns:p14="http://schemas.microsoft.com/office/powerpoint/2010/main" val="7129002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Total</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0761082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02/19/2016 - 02/19/2017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59878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011960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945083275"/>
                    </a:ext>
                  </a:extLst>
                </a:gridCol>
                <a:gridCol w="740664">
                  <a:extLst>
                    <a:ext uri="{9D8B030D-6E8A-4147-A177-3AD203B41FA5}">
                      <a16:colId xmlns:a16="http://schemas.microsoft.com/office/drawing/2014/main" val="2941898450"/>
                    </a:ext>
                  </a:extLst>
                </a:gridCol>
                <a:gridCol w="740664">
                  <a:extLst>
                    <a:ext uri="{9D8B030D-6E8A-4147-A177-3AD203B41FA5}">
                      <a16:colId xmlns:a16="http://schemas.microsoft.com/office/drawing/2014/main" val="836970536"/>
                    </a:ext>
                  </a:extLst>
                </a:gridCol>
                <a:gridCol w="740664">
                  <a:extLst>
                    <a:ext uri="{9D8B030D-6E8A-4147-A177-3AD203B41FA5}">
                      <a16:colId xmlns:a16="http://schemas.microsoft.com/office/drawing/2014/main" val="144413815"/>
                    </a:ext>
                  </a:extLst>
                </a:gridCol>
                <a:gridCol w="740664">
                  <a:extLst>
                    <a:ext uri="{9D8B030D-6E8A-4147-A177-3AD203B41FA5}">
                      <a16:colId xmlns:a16="http://schemas.microsoft.com/office/drawing/2014/main" val="941073978"/>
                    </a:ext>
                  </a:extLst>
                </a:gridCol>
                <a:gridCol w="740664">
                  <a:extLst>
                    <a:ext uri="{9D8B030D-6E8A-4147-A177-3AD203B41FA5}">
                      <a16:colId xmlns:a16="http://schemas.microsoft.com/office/drawing/2014/main" val="3294243688"/>
                    </a:ext>
                  </a:extLst>
                </a:gridCol>
                <a:gridCol w="740664">
                  <a:extLst>
                    <a:ext uri="{9D8B030D-6E8A-4147-A177-3AD203B41FA5}">
                      <a16:colId xmlns:a16="http://schemas.microsoft.com/office/drawing/2014/main" val="1552911801"/>
                    </a:ext>
                  </a:extLst>
                </a:gridCol>
                <a:gridCol w="740664">
                  <a:extLst>
                    <a:ext uri="{9D8B030D-6E8A-4147-A177-3AD203B41FA5}">
                      <a16:colId xmlns:a16="http://schemas.microsoft.com/office/drawing/2014/main" val="1080078695"/>
                    </a:ext>
                  </a:extLst>
                </a:gridCol>
                <a:gridCol w="740664">
                  <a:extLst>
                    <a:ext uri="{9D8B030D-6E8A-4147-A177-3AD203B41FA5}">
                      <a16:colId xmlns:a16="http://schemas.microsoft.com/office/drawing/2014/main" val="3289990639"/>
                    </a:ext>
                  </a:extLst>
                </a:gridCol>
                <a:gridCol w="740664">
                  <a:extLst>
                    <a:ext uri="{9D8B030D-6E8A-4147-A177-3AD203B41FA5}">
                      <a16:colId xmlns:a16="http://schemas.microsoft.com/office/drawing/2014/main" val="536118447"/>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1079374897"/>
                  </a:ext>
                </a:extLst>
              </a:tr>
              <a:tr h="370840">
                <a:tc>
                  <a:txBody>
                    <a:bodyPr/>
                    <a:lstStyle/>
                    <a:p>
                      <a:r>
                        <a:rPr lang="en-US" sz="1000"/>
                        <a:t>FactSet Research Systems</a:t>
                      </a:r>
                      <a:endParaRPr lang="en-US" sz="1000"/>
                    </a:p>
                  </a:txBody>
                  <a:tcPr/>
                </a:tc>
                <a:tc>
                  <a:txBody>
                    <a:bodyPr/>
                    <a:lstStyle/>
                    <a:p>
                      <a:r>
                        <a:rPr lang="en-US" sz="1000"/>
                        <a:t>14233</a:t>
                      </a:r>
                      <a:endParaRPr lang="en-US" sz="1000"/>
                    </a:p>
                  </a:txBody>
                  <a:tcPr/>
                </a:tc>
                <a:tc>
                  <a:txBody>
                    <a:bodyPr/>
                    <a:lstStyle/>
                    <a:p>
                      <a:r>
                        <a:rPr lang="en-US" sz="1000"/>
                        <a:t>3260</a:t>
                      </a:r>
                      <a:endParaRPr lang="en-US" sz="1000"/>
                    </a:p>
                  </a:txBody>
                  <a:tcPr/>
                </a:tc>
                <a:tc>
                  <a:txBody>
                    <a:bodyPr/>
                    <a:lstStyle/>
                    <a:p>
                      <a:r>
                        <a:rPr lang="en-US" sz="1000"/>
                        <a:t>92</a:t>
                      </a:r>
                      <a:endParaRPr lang="en-US" sz="1000"/>
                    </a:p>
                  </a:txBody>
                  <a:tcPr/>
                </a:tc>
                <a:tc>
                  <a:txBody>
                    <a:bodyPr/>
                    <a:lstStyle/>
                    <a:p>
                      <a:r>
                        <a:rPr lang="en-US" sz="1000"/>
                        <a:t>9413</a:t>
                      </a:r>
                      <a:endParaRPr lang="en-US" sz="1000"/>
                    </a:p>
                  </a:txBody>
                  <a:tcPr/>
                </a:tc>
                <a:tc>
                  <a:txBody>
                    <a:bodyPr/>
                    <a:lstStyle/>
                    <a:p>
                      <a:r>
                        <a:rPr lang="en-US" sz="1000"/>
                        <a:t>133</a:t>
                      </a:r>
                      <a:endParaRPr lang="en-US" sz="1000"/>
                    </a:p>
                  </a:txBody>
                  <a:tcPr/>
                </a:tc>
                <a:tc>
                  <a:txBody>
                    <a:bodyPr/>
                    <a:lstStyle/>
                    <a:p>
                      <a:r>
                        <a:rPr lang="en-US" sz="1000"/>
                        <a:t>792</a:t>
                      </a:r>
                      <a:endParaRPr lang="en-US" sz="1000"/>
                    </a:p>
                  </a:txBody>
                  <a:tcPr/>
                </a:tc>
                <a:tc>
                  <a:txBody>
                    <a:bodyPr/>
                    <a:lstStyle/>
                    <a:p>
                      <a:r>
                        <a:rPr lang="en-US" sz="1000"/>
                        <a:t>22</a:t>
                      </a:r>
                      <a:endParaRPr lang="en-US" sz="1000"/>
                    </a:p>
                  </a:txBody>
                  <a:tcPr/>
                </a:tc>
                <a:tc>
                  <a:txBody>
                    <a:bodyPr/>
                    <a:lstStyle/>
                    <a:p>
                      <a:r>
                        <a:rPr lang="en-US" sz="1000"/>
                        <a:t>0.8916%</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913615637"/>
                  </a:ext>
                </a:extLst>
              </a:tr>
            </a:tbl>
          </a:graphicData>
        </a:graphic>
      </p:graphicFrame>
      <p:sp>
        <p:nvSpPr>
          <p:cNvPr id="4" name="Text Placeholder 3"/>
          <p:cNvSpPr>
            <a:spLocks noGrp="1"/>
          </p:cNvSpPr>
          <p:nvPr>
            <p:ph type="body" sz="quarter" idx="14"/>
          </p:nvPr>
        </p:nvSpPr>
        <p:spPr/>
        <p:txBody>
          <a:bodyPr/>
          <a:lstStyle/>
          <a:p>
            <a:r>
              <a:rPr lang="en-US"/>
              <a:t>02/19/2016 - 02/19/2017</a:t>
            </a:r>
            <a:endParaRPr lang="en-US"/>
          </a:p>
        </p:txBody>
      </p:sp>
    </p:spTree>
    <p:extLst>
      <p:ext uri="{BB962C8B-B14F-4D97-AF65-F5344CB8AC3E}">
        <p14:creationId xmlns:p14="http://schemas.microsoft.com/office/powerpoint/2010/main" val="12290346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236436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75204786"/>
                    </a:ext>
                  </a:extLst>
                </a:gridCol>
                <a:gridCol w="658368">
                  <a:extLst>
                    <a:ext uri="{9D8B030D-6E8A-4147-A177-3AD203B41FA5}">
                      <a16:colId xmlns:a16="http://schemas.microsoft.com/office/drawing/2014/main" val="2144118602"/>
                    </a:ext>
                  </a:extLst>
                </a:gridCol>
                <a:gridCol w="658368">
                  <a:extLst>
                    <a:ext uri="{9D8B030D-6E8A-4147-A177-3AD203B41FA5}">
                      <a16:colId xmlns:a16="http://schemas.microsoft.com/office/drawing/2014/main" val="1488646539"/>
                    </a:ext>
                  </a:extLst>
                </a:gridCol>
                <a:gridCol w="658368">
                  <a:extLst>
                    <a:ext uri="{9D8B030D-6E8A-4147-A177-3AD203B41FA5}">
                      <a16:colId xmlns:a16="http://schemas.microsoft.com/office/drawing/2014/main" val="909459"/>
                    </a:ext>
                  </a:extLst>
                </a:gridCol>
                <a:gridCol w="658368">
                  <a:extLst>
                    <a:ext uri="{9D8B030D-6E8A-4147-A177-3AD203B41FA5}">
                      <a16:colId xmlns:a16="http://schemas.microsoft.com/office/drawing/2014/main" val="3345697934"/>
                    </a:ext>
                  </a:extLst>
                </a:gridCol>
                <a:gridCol w="658368">
                  <a:extLst>
                    <a:ext uri="{9D8B030D-6E8A-4147-A177-3AD203B41FA5}">
                      <a16:colId xmlns:a16="http://schemas.microsoft.com/office/drawing/2014/main" val="338664616"/>
                    </a:ext>
                  </a:extLst>
                </a:gridCol>
                <a:gridCol w="658368">
                  <a:extLst>
                    <a:ext uri="{9D8B030D-6E8A-4147-A177-3AD203B41FA5}">
                      <a16:colId xmlns:a16="http://schemas.microsoft.com/office/drawing/2014/main" val="2227861396"/>
                    </a:ext>
                  </a:extLst>
                </a:gridCol>
                <a:gridCol w="658368">
                  <a:extLst>
                    <a:ext uri="{9D8B030D-6E8A-4147-A177-3AD203B41FA5}">
                      <a16:colId xmlns:a16="http://schemas.microsoft.com/office/drawing/2014/main" val="4108598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12390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FactSet Research Systems - 2017-02-15 17:05:56</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FactSet's General Counsel, Rachel 
Stern, on her selection as a 2017 DirectWomen Board Institute member! 
This exclusive program connects distinguished women lawyers with faculty, mentors, and leaders to help strengthen the pipeline of women serving on public corporate boards. Over 150 alumnae have participated in the Board Institute over the past decade and 22% now serve as directors of major companies.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45845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FactSet Research Systems - 2017-02-14 16:37:36</a:t>
                      </a:r>
                      <a:r>
                        <a:rPr kumimoji="0" lang="en-US" sz="1000" b="0" i="0" u="none" strike="noStrike" kern="1200" cap="none" spc="0" normalizeH="0" baseline="0" noProof="0">
                          <a:ln>
                            <a:noFill/>
                          </a:ln>
                          <a:solidFill>
                            <a:prstClr val="black"/>
                          </a:solidFill>
                          <a:effectLst/>
                          <a:uLnTx/>
                          <a:uFillTx/>
                          <a:latin typeface="+mn-lt"/>
                          <a:ea typeface="+mn-ea"/>
                          <a:cs typeface="+mn-cs"/>
                        </a:rPr>
                        <a:t>
Will 2017 be an engagement ring kind of year, or do consumers just want to be friends?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54581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FactSet Research Systems - 2017-02-13 16:49:45</a:t>
                      </a:r>
                      <a:r>
                        <a:rPr kumimoji="0" lang="en-US" sz="1000" b="0" i="0" u="none" strike="noStrike" kern="1200" cap="none" spc="0" normalizeH="0" baseline="0" noProof="0">
                          <a:ln>
                            <a:noFill/>
                          </a:ln>
                          <a:solidFill>
                            <a:prstClr val="black"/>
                          </a:solidFill>
                          <a:effectLst/>
                          <a:uLnTx/>
                          <a:uFillTx/>
                          <a:latin typeface="+mn-lt"/>
                          <a:ea typeface="+mn-ea"/>
                          <a:cs typeface="+mn-cs"/>
                        </a:rPr>
                        <a:t>
FactSet's CSR Committee in Hyderabad, India and 60+ volunteers  have been visiting educational institutions in and around the city to set up libraries. Once complete later this month, they will have created 100 libraries in as many schools.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37355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FactSet Research Systems - 2017-02-07 14:01:52</a:t>
                      </a:r>
                      <a:r>
                        <a:rPr kumimoji="0" lang="en-US" sz="1000" b="0" i="0" u="none" strike="noStrike" kern="1200" cap="none" spc="0" normalizeH="0" baseline="0" noProof="0">
                          <a:ln>
                            <a:noFill/>
                          </a:ln>
                          <a:solidFill>
                            <a:prstClr val="black"/>
                          </a:solidFill>
                          <a:effectLst/>
                          <a:uLnTx/>
                          <a:uFillTx/>
                          <a:latin typeface="+mn-lt"/>
                          <a:ea typeface="+mn-ea"/>
                          <a:cs typeface="+mn-cs"/>
                        </a:rPr>
                        <a:t>
Looking forward to working with TheIMRF!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15320682"/>
                  </a:ext>
                </a:extLst>
              </a:tr>
            </a:tbl>
          </a:graphicData>
        </a:graphic>
      </p:graphicFrame>
      <p:sp>
        <p:nvSpPr>
          <p:cNvPr id="4" name="Text Placeholder 3"/>
          <p:cNvSpPr>
            <a:spLocks noGrp="1"/>
          </p:cNvSpPr>
          <p:nvPr>
            <p:ph type="body" sz="quarter" idx="14"/>
          </p:nvPr>
        </p:nvSpPr>
        <p:spPr/>
        <p:txBody>
          <a:bodyPr/>
          <a:lstStyle/>
          <a:p>
            <a:r>
              <a:rPr lang="en-US"/>
              <a:t>02/19/2016 - 02/19/2017</a:t>
            </a:r>
            <a:endParaRPr lang="en-US"/>
          </a:p>
        </p:txBody>
      </p:sp>
    </p:spTree>
    <p:extLst>
      <p:ext uri="{BB962C8B-B14F-4D97-AF65-F5344CB8AC3E}">
        <p14:creationId xmlns:p14="http://schemas.microsoft.com/office/powerpoint/2010/main" val="37937927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750192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60075987"/>
                    </a:ext>
                  </a:extLst>
                </a:gridCol>
                <a:gridCol w="658368">
                  <a:extLst>
                    <a:ext uri="{9D8B030D-6E8A-4147-A177-3AD203B41FA5}">
                      <a16:colId xmlns:a16="http://schemas.microsoft.com/office/drawing/2014/main" val="593437403"/>
                    </a:ext>
                  </a:extLst>
                </a:gridCol>
                <a:gridCol w="658368">
                  <a:extLst>
                    <a:ext uri="{9D8B030D-6E8A-4147-A177-3AD203B41FA5}">
                      <a16:colId xmlns:a16="http://schemas.microsoft.com/office/drawing/2014/main" val="2673480781"/>
                    </a:ext>
                  </a:extLst>
                </a:gridCol>
                <a:gridCol w="658368">
                  <a:extLst>
                    <a:ext uri="{9D8B030D-6E8A-4147-A177-3AD203B41FA5}">
                      <a16:colId xmlns:a16="http://schemas.microsoft.com/office/drawing/2014/main" val="2642634801"/>
                    </a:ext>
                  </a:extLst>
                </a:gridCol>
                <a:gridCol w="658368">
                  <a:extLst>
                    <a:ext uri="{9D8B030D-6E8A-4147-A177-3AD203B41FA5}">
                      <a16:colId xmlns:a16="http://schemas.microsoft.com/office/drawing/2014/main" val="3556972403"/>
                    </a:ext>
                  </a:extLst>
                </a:gridCol>
                <a:gridCol w="658368">
                  <a:extLst>
                    <a:ext uri="{9D8B030D-6E8A-4147-A177-3AD203B41FA5}">
                      <a16:colId xmlns:a16="http://schemas.microsoft.com/office/drawing/2014/main" val="3616700223"/>
                    </a:ext>
                  </a:extLst>
                </a:gridCol>
                <a:gridCol w="658368">
                  <a:extLst>
                    <a:ext uri="{9D8B030D-6E8A-4147-A177-3AD203B41FA5}">
                      <a16:colId xmlns:a16="http://schemas.microsoft.com/office/drawing/2014/main" val="1683287560"/>
                    </a:ext>
                  </a:extLst>
                </a:gridCol>
                <a:gridCol w="658368">
                  <a:extLst>
                    <a:ext uri="{9D8B030D-6E8A-4147-A177-3AD203B41FA5}">
                      <a16:colId xmlns:a16="http://schemas.microsoft.com/office/drawing/2014/main" val="29027797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36588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FactSet Research Systems - 2017-01-31 19:53:22</a:t>
                      </a:r>
                      <a:r>
                        <a:rPr kumimoji="0" lang="en-US" sz="1000" b="0" i="0" u="none" strike="noStrike" kern="1200" cap="none" spc="0" normalizeH="0" baseline="0" noProof="0">
                          <a:ln>
                            <a:noFill/>
                          </a:ln>
                          <a:solidFill>
                            <a:prstClr val="black"/>
                          </a:solidFill>
                          <a:effectLst/>
                          <a:uLnTx/>
                          <a:uFillTx/>
                          <a:latin typeface="+mn-lt"/>
                          <a:ea typeface="+mn-ea"/>
                          <a:cs typeface="+mn-cs"/>
                        </a:rPr>
                        <a:t>
Tonight, FactSet proudly accepted Best Risk Management Technology Provider at the 2017 MENA FM Fund Services Awards. The MENA FM Fund Services Awards recognizes companies that have shown excellence in providing services to the fund and asset management industry of the Middle East and North Africa.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28570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FactSet Research Systems - 2017-01-30 14:16:49</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the five members FactSet Team Canada for their 100% pass rate on CFA Level I. 
No matter what department, FactSetters interested in taking the CFA exam receive five days of PTO prior to the exam, reimbursement for exam and study material fees (pending a passing grade), and a bonus for each level achieved. Historically, FactSetters have passed Level I of the CFA exam at a rate of 69%, compared to the national average of 35%. Learn more: http://www.factset.com/careers/about-us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75972527"/>
                  </a:ext>
                </a:extLst>
              </a:tr>
            </a:tbl>
          </a:graphicData>
        </a:graphic>
      </p:graphicFrame>
      <p:sp>
        <p:nvSpPr>
          <p:cNvPr id="4" name="Text Placeholder 3"/>
          <p:cNvSpPr>
            <a:spLocks noGrp="1"/>
          </p:cNvSpPr>
          <p:nvPr>
            <p:ph type="body" sz="quarter" idx="14"/>
          </p:nvPr>
        </p:nvSpPr>
        <p:spPr/>
        <p:txBody>
          <a:bodyPr/>
          <a:lstStyle/>
          <a:p>
            <a:r>
              <a:rPr lang="en-US"/>
              <a:t>02/19/2016 - 02/19/2017</a:t>
            </a:r>
            <a:endParaRPr lang="en-US"/>
          </a:p>
        </p:txBody>
      </p:sp>
    </p:spTree>
    <p:extLst>
      <p:ext uri="{BB962C8B-B14F-4D97-AF65-F5344CB8AC3E}">
        <p14:creationId xmlns:p14="http://schemas.microsoft.com/office/powerpoint/2010/main" val="1472608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661936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9524251"/>
                    </a:ext>
                  </a:extLst>
                </a:gridCol>
                <a:gridCol w="658368">
                  <a:extLst>
                    <a:ext uri="{9D8B030D-6E8A-4147-A177-3AD203B41FA5}">
                      <a16:colId xmlns:a16="http://schemas.microsoft.com/office/drawing/2014/main" val="3374948965"/>
                    </a:ext>
                  </a:extLst>
                </a:gridCol>
                <a:gridCol w="658368">
                  <a:extLst>
                    <a:ext uri="{9D8B030D-6E8A-4147-A177-3AD203B41FA5}">
                      <a16:colId xmlns:a16="http://schemas.microsoft.com/office/drawing/2014/main" val="2869291684"/>
                    </a:ext>
                  </a:extLst>
                </a:gridCol>
                <a:gridCol w="658368">
                  <a:extLst>
                    <a:ext uri="{9D8B030D-6E8A-4147-A177-3AD203B41FA5}">
                      <a16:colId xmlns:a16="http://schemas.microsoft.com/office/drawing/2014/main" val="2164370413"/>
                    </a:ext>
                  </a:extLst>
                </a:gridCol>
                <a:gridCol w="658368">
                  <a:extLst>
                    <a:ext uri="{9D8B030D-6E8A-4147-A177-3AD203B41FA5}">
                      <a16:colId xmlns:a16="http://schemas.microsoft.com/office/drawing/2014/main" val="1318788614"/>
                    </a:ext>
                  </a:extLst>
                </a:gridCol>
                <a:gridCol w="658368">
                  <a:extLst>
                    <a:ext uri="{9D8B030D-6E8A-4147-A177-3AD203B41FA5}">
                      <a16:colId xmlns:a16="http://schemas.microsoft.com/office/drawing/2014/main" val="1688537821"/>
                    </a:ext>
                  </a:extLst>
                </a:gridCol>
                <a:gridCol w="658368">
                  <a:extLst>
                    <a:ext uri="{9D8B030D-6E8A-4147-A177-3AD203B41FA5}">
                      <a16:colId xmlns:a16="http://schemas.microsoft.com/office/drawing/2014/main" val="4144504887"/>
                    </a:ext>
                  </a:extLst>
                </a:gridCol>
                <a:gridCol w="658368">
                  <a:extLst>
                    <a:ext uri="{9D8B030D-6E8A-4147-A177-3AD203B41FA5}">
                      <a16:colId xmlns:a16="http://schemas.microsoft.com/office/drawing/2014/main" val="6274442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07904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FactSet Research Systems - 2017-01-24 09:40:08</a:t>
                      </a:r>
                      <a:r>
                        <a:rPr kumimoji="0" lang="en-US" sz="1000" b="0" i="0" u="none" strike="noStrike" kern="1200" cap="none" spc="0" normalizeH="0" baseline="0" noProof="0">
                          <a:ln>
                            <a:noFill/>
                          </a:ln>
                          <a:solidFill>
                            <a:prstClr val="black"/>
                          </a:solidFill>
                          <a:effectLst/>
                          <a:uLnTx/>
                          <a:uFillTx/>
                          <a:latin typeface="+mn-lt"/>
                          <a:ea typeface="+mn-ea"/>
                          <a:cs typeface="+mn-cs"/>
                        </a:rPr>
                        <a:t>
FactSet was recently on hand to accept a special award from Bond Pricing Agency Malaysia. As the first Bond Pricing Agency appointed by the Securities Commission, BPA Malaysia is an official source for reference prices on Ringgit bonds. Now available on FactSet, BPA bond pricing is consistent with increased requirements for more stringent audit and risk management controls.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76964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FactSet Research Systems - 2017-01-20 13:54:41</a:t>
                      </a:r>
                      <a:r>
                        <a:rPr kumimoji="0" lang="en-US" sz="1000" b="0" i="0" u="none" strike="noStrike" kern="1200" cap="none" spc="0" normalizeH="0" baseline="0" noProof="0">
                          <a:ln>
                            <a:noFill/>
                          </a:ln>
                          <a:solidFill>
                            <a:prstClr val="black"/>
                          </a:solidFill>
                          <a:effectLst/>
                          <a:uLnTx/>
                          <a:uFillTx/>
                          <a:latin typeface="+mn-lt"/>
                          <a:ea typeface="+mn-ea"/>
                          <a:cs typeface="+mn-cs"/>
                        </a:rPr>
                        <a:t>
Let the hacking begin!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67081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FactSet Research Systems - 2017-01-17 13:47:17</a:t>
                      </a:r>
                      <a:r>
                        <a:rPr kumimoji="0" lang="en-US" sz="1000" b="0" i="0" u="none" strike="noStrike" kern="1200" cap="none" spc="0" normalizeH="0" baseline="0" noProof="0">
                          <a:ln>
                            <a:noFill/>
                          </a:ln>
                          <a:solidFill>
                            <a:prstClr val="black"/>
                          </a:solidFill>
                          <a:effectLst/>
                          <a:uLnTx/>
                          <a:uFillTx/>
                          <a:latin typeface="+mn-lt"/>
                          <a:ea typeface="+mn-ea"/>
                          <a:cs typeface="+mn-cs"/>
                        </a:rPr>
                        <a:t>
Riga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73773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FactSet Research Systems - 2017-01-13 17:21:36</a:t>
                      </a:r>
                      <a:r>
                        <a:rPr kumimoji="0" lang="en-US" sz="1000" b="0" i="0" u="none" strike="noStrike" kern="1200" cap="none" spc="0" normalizeH="0" baseline="0" noProof="0">
                          <a:ln>
                            <a:noFill/>
                          </a:ln>
                          <a:solidFill>
                            <a:prstClr val="black"/>
                          </a:solidFill>
                          <a:effectLst/>
                          <a:uLnTx/>
                          <a:uFillTx/>
                          <a:latin typeface="+mn-lt"/>
                          <a:ea typeface="+mn-ea"/>
                          <a:cs typeface="+mn-cs"/>
                        </a:rPr>
                        <a:t>
FactSet is shortlisted in four 2017 Fund Technology/WSL Awards categories: https://www.eiseverywhere.com/ehome/205764/500468/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10943375"/>
                  </a:ext>
                </a:extLst>
              </a:tr>
            </a:tbl>
          </a:graphicData>
        </a:graphic>
      </p:graphicFrame>
      <p:sp>
        <p:nvSpPr>
          <p:cNvPr id="4" name="Text Placeholder 3"/>
          <p:cNvSpPr>
            <a:spLocks noGrp="1"/>
          </p:cNvSpPr>
          <p:nvPr>
            <p:ph type="body" sz="quarter" idx="14"/>
          </p:nvPr>
        </p:nvSpPr>
        <p:spPr/>
        <p:txBody>
          <a:bodyPr/>
          <a:lstStyle/>
          <a:p>
            <a:r>
              <a:rPr lang="en-US"/>
              <a:t>02/19/2016 - 02/19/2017</a:t>
            </a:r>
            <a:endParaRPr lang="en-US"/>
          </a:p>
        </p:txBody>
      </p:sp>
    </p:spTree>
    <p:extLst>
      <p:ext uri="{BB962C8B-B14F-4D97-AF65-F5344CB8AC3E}">
        <p14:creationId xmlns:p14="http://schemas.microsoft.com/office/powerpoint/2010/main" val="1333712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- 4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874866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1569950"/>
                    </a:ext>
                  </a:extLst>
                </a:gridCol>
                <a:gridCol w="658368">
                  <a:extLst>
                    <a:ext uri="{9D8B030D-6E8A-4147-A177-3AD203B41FA5}">
                      <a16:colId xmlns:a16="http://schemas.microsoft.com/office/drawing/2014/main" val="3985351062"/>
                    </a:ext>
                  </a:extLst>
                </a:gridCol>
                <a:gridCol w="658368">
                  <a:extLst>
                    <a:ext uri="{9D8B030D-6E8A-4147-A177-3AD203B41FA5}">
                      <a16:colId xmlns:a16="http://schemas.microsoft.com/office/drawing/2014/main" val="3441917867"/>
                    </a:ext>
                  </a:extLst>
                </a:gridCol>
                <a:gridCol w="658368">
                  <a:extLst>
                    <a:ext uri="{9D8B030D-6E8A-4147-A177-3AD203B41FA5}">
                      <a16:colId xmlns:a16="http://schemas.microsoft.com/office/drawing/2014/main" val="322348144"/>
                    </a:ext>
                  </a:extLst>
                </a:gridCol>
                <a:gridCol w="658368">
                  <a:extLst>
                    <a:ext uri="{9D8B030D-6E8A-4147-A177-3AD203B41FA5}">
                      <a16:colId xmlns:a16="http://schemas.microsoft.com/office/drawing/2014/main" val="2254370959"/>
                    </a:ext>
                  </a:extLst>
                </a:gridCol>
                <a:gridCol w="658368">
                  <a:extLst>
                    <a:ext uri="{9D8B030D-6E8A-4147-A177-3AD203B41FA5}">
                      <a16:colId xmlns:a16="http://schemas.microsoft.com/office/drawing/2014/main" val="3692710014"/>
                    </a:ext>
                  </a:extLst>
                </a:gridCol>
                <a:gridCol w="658368">
                  <a:extLst>
                    <a:ext uri="{9D8B030D-6E8A-4147-A177-3AD203B41FA5}">
                      <a16:colId xmlns:a16="http://schemas.microsoft.com/office/drawing/2014/main" val="586016950"/>
                    </a:ext>
                  </a:extLst>
                </a:gridCol>
                <a:gridCol w="658368">
                  <a:extLst>
                    <a:ext uri="{9D8B030D-6E8A-4147-A177-3AD203B41FA5}">
                      <a16:colId xmlns:a16="http://schemas.microsoft.com/office/drawing/2014/main" val="675553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04404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FactSet Research Systems - 2017-01-04 14:58:42</a:t>
                      </a:r>
                      <a:r>
                        <a:rPr kumimoji="0" lang="en-US" sz="1000" b="0" i="0" u="none" strike="noStrike" kern="1200" cap="none" spc="0" normalizeH="0" baseline="0" noProof="0">
                          <a:ln>
                            <a:noFill/>
                          </a:ln>
                          <a:solidFill>
                            <a:prstClr val="black"/>
                          </a:solidFill>
                          <a:effectLst/>
                          <a:uLnTx/>
                          <a:uFillTx/>
                          <a:latin typeface="+mn-lt"/>
                          <a:ea typeface="+mn-ea"/>
                          <a:cs typeface="+mn-cs"/>
                        </a:rPr>
                        <a:t>
400 Hyderabad FactSetters ended 2016 with an Antakshari competition. More than 80 teams participated in the tournament, in which one team begins singing a song, then the next team catches the last letter of the song and begins another song starting with the same letter. After four rounds of play, the winning team walked away with the ultimate prize: chocolate.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80342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FactSet Research Systems - 2016-12-31 14:35:31</a:t>
                      </a:r>
                      <a:r>
                        <a:rPr kumimoji="0" lang="en-US" sz="1000" b="0" i="0" u="none" strike="noStrike" kern="1200" cap="none" spc="0" normalizeH="0" baseline="0" noProof="0">
                          <a:ln>
                            <a:noFill/>
                          </a:ln>
                          <a:solidFill>
                            <a:prstClr val="black"/>
                          </a:solidFill>
                          <a:effectLst/>
                          <a:uLnTx/>
                          <a:uFillTx/>
                          <a:latin typeface="+mn-lt"/>
                          <a:ea typeface="+mn-ea"/>
                          <a:cs typeface="+mn-cs"/>
                        </a:rPr>
                        <a:t>
Think 2016 was surprising? Get ready for what's next: http://ow.ly/mMAo307noDT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39360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FactSet Research Systems - 2016-12-30 16:45:45</a:t>
                      </a:r>
                      <a:r>
                        <a:rPr kumimoji="0" lang="en-US" sz="1000" b="0" i="0" u="none" strike="noStrike" kern="1200" cap="none" spc="0" normalizeH="0" baseline="0" noProof="0">
                          <a:ln>
                            <a:noFill/>
                          </a:ln>
                          <a:solidFill>
                            <a:prstClr val="black"/>
                          </a:solidFill>
                          <a:effectLst/>
                          <a:uLnTx/>
                          <a:uFillTx/>
                          <a:latin typeface="+mn-lt"/>
                          <a:ea typeface="+mn-ea"/>
                          <a:cs typeface="+mn-cs"/>
                        </a:rPr>
                        <a:t>
A look back at 2016's biggest trends, surprises, and impacts from our FactSet Insight contributors: http://ow.ly/I3pC307npUk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39212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FactSet Research Systems - 2016-12-22 14:08:49</a:t>
                      </a:r>
                      <a:r>
                        <a:rPr kumimoji="0" lang="en-US" sz="1000" b="0" i="0" u="none" strike="noStrike" kern="1200" cap="none" spc="0" normalizeH="0" baseline="0" noProof="0">
                          <a:ln>
                            <a:noFill/>
                          </a:ln>
                          <a:solidFill>
                            <a:prstClr val="black"/>
                          </a:solidFill>
                          <a:effectLst/>
                          <a:uLnTx/>
                          <a:uFillTx/>
                          <a:latin typeface="+mn-lt"/>
                          <a:ea typeface="+mn-ea"/>
                          <a:cs typeface="+mn-cs"/>
                        </a:rPr>
                        <a:t>
It’s hard to know what the future holds, especially after as surprising a year as 2016. Read on to see what our Insight contributors see as likely to be the big topics in the areas of economics, regulations, M&amp;A, fixed income, and earnings in 2017.  http://ow.ly/OgUF307n2nP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71098365"/>
                  </a:ext>
                </a:extLst>
              </a:tr>
            </a:tbl>
          </a:graphicData>
        </a:graphic>
      </p:graphicFrame>
      <p:sp>
        <p:nvSpPr>
          <p:cNvPr id="4" name="Text Placeholder 3"/>
          <p:cNvSpPr>
            <a:spLocks noGrp="1"/>
          </p:cNvSpPr>
          <p:nvPr>
            <p:ph type="body" sz="quarter" idx="14"/>
          </p:nvPr>
        </p:nvSpPr>
        <p:spPr/>
        <p:txBody>
          <a:bodyPr/>
          <a:lstStyle/>
          <a:p>
            <a:r>
              <a:rPr lang="en-US"/>
              <a:t>02/19/2016 - 02/19/2017</a:t>
            </a:r>
            <a:endParaRPr lang="en-US"/>
          </a:p>
        </p:txBody>
      </p:sp>
    </p:spTree>
    <p:extLst>
      <p:ext uri="{BB962C8B-B14F-4D97-AF65-F5344CB8AC3E}">
        <p14:creationId xmlns:p14="http://schemas.microsoft.com/office/powerpoint/2010/main" val="16994693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- 5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107855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84741059"/>
                    </a:ext>
                  </a:extLst>
                </a:gridCol>
                <a:gridCol w="658368">
                  <a:extLst>
                    <a:ext uri="{9D8B030D-6E8A-4147-A177-3AD203B41FA5}">
                      <a16:colId xmlns:a16="http://schemas.microsoft.com/office/drawing/2014/main" val="4140639171"/>
                    </a:ext>
                  </a:extLst>
                </a:gridCol>
                <a:gridCol w="658368">
                  <a:extLst>
                    <a:ext uri="{9D8B030D-6E8A-4147-A177-3AD203B41FA5}">
                      <a16:colId xmlns:a16="http://schemas.microsoft.com/office/drawing/2014/main" val="2135464514"/>
                    </a:ext>
                  </a:extLst>
                </a:gridCol>
                <a:gridCol w="658368">
                  <a:extLst>
                    <a:ext uri="{9D8B030D-6E8A-4147-A177-3AD203B41FA5}">
                      <a16:colId xmlns:a16="http://schemas.microsoft.com/office/drawing/2014/main" val="3713314690"/>
                    </a:ext>
                  </a:extLst>
                </a:gridCol>
                <a:gridCol w="658368">
                  <a:extLst>
                    <a:ext uri="{9D8B030D-6E8A-4147-A177-3AD203B41FA5}">
                      <a16:colId xmlns:a16="http://schemas.microsoft.com/office/drawing/2014/main" val="1269611313"/>
                    </a:ext>
                  </a:extLst>
                </a:gridCol>
                <a:gridCol w="658368">
                  <a:extLst>
                    <a:ext uri="{9D8B030D-6E8A-4147-A177-3AD203B41FA5}">
                      <a16:colId xmlns:a16="http://schemas.microsoft.com/office/drawing/2014/main" val="3260585922"/>
                    </a:ext>
                  </a:extLst>
                </a:gridCol>
                <a:gridCol w="658368">
                  <a:extLst>
                    <a:ext uri="{9D8B030D-6E8A-4147-A177-3AD203B41FA5}">
                      <a16:colId xmlns:a16="http://schemas.microsoft.com/office/drawing/2014/main" val="2915974381"/>
                    </a:ext>
                  </a:extLst>
                </a:gridCol>
                <a:gridCol w="658368">
                  <a:extLst>
                    <a:ext uri="{9D8B030D-6E8A-4147-A177-3AD203B41FA5}">
                      <a16:colId xmlns:a16="http://schemas.microsoft.com/office/drawing/2014/main" val="8430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7314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FactSet Research Systems - 2016-12-20 14:34:23</a:t>
                      </a:r>
                      <a:r>
                        <a:rPr kumimoji="0" lang="en-US" sz="1000" b="0" i="0" u="none" strike="noStrike" kern="1200" cap="none" spc="0" normalizeH="0" baseline="0" noProof="0">
                          <a:ln>
                            <a:noFill/>
                          </a:ln>
                          <a:solidFill>
                            <a:prstClr val="black"/>
                          </a:solidFill>
                          <a:effectLst/>
                          <a:uLnTx/>
                          <a:uFillTx/>
                          <a:latin typeface="+mn-lt"/>
                          <a:ea typeface="+mn-ea"/>
                          <a:cs typeface="+mn-cs"/>
                        </a:rPr>
                        <a:t>
As part of our commitment to continuously innovating to serve client needs with the goal of becoming a true enterprise solution provider, FactSet recently completed two acquisitions to grow our business and provide more comprehensive solutions for our clients. We are thrilled to welcome our new colleagues from Vermilion Software and CYMBA Technologies to the FactSet Family! http://ow.ly/SyCI307iyck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47781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FactSet Research Systems - 2016-12-14 15:40:23</a:t>
                      </a:r>
                      <a:r>
                        <a:rPr kumimoji="0" lang="en-US" sz="1000" b="0" i="0" u="none" strike="noStrike" kern="1200" cap="none" spc="0" normalizeH="0" baseline="0" noProof="0">
                          <a:ln>
                            <a:noFill/>
                          </a:ln>
                          <a:solidFill>
                            <a:prstClr val="black"/>
                          </a:solidFill>
                          <a:effectLst/>
                          <a:uLnTx/>
                          <a:uFillTx/>
                          <a:latin typeface="+mn-lt"/>
                          <a:ea typeface="+mn-ea"/>
                          <a:cs typeface="+mn-cs"/>
                        </a:rPr>
                        <a:t>
The FactSet Canada team celebrated 2016 in their holiday best while exploring our new office space in downtown Toronto.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1390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FactSet Research Systems - 2016-12-13 17:11:58</a:t>
                      </a:r>
                      <a:r>
                        <a:rPr kumimoji="0" lang="en-US" sz="1000" b="0" i="0" u="none" strike="noStrike" kern="1200" cap="none" spc="0" normalizeH="0" baseline="0" noProof="0">
                          <a:ln>
                            <a:noFill/>
                          </a:ln>
                          <a:solidFill>
                            <a:prstClr val="black"/>
                          </a:solidFill>
                          <a:effectLst/>
                          <a:uLnTx/>
                          <a:uFillTx/>
                          <a:latin typeface="+mn-lt"/>
                          <a:ea typeface="+mn-ea"/>
                          <a:cs typeface="+mn-cs"/>
                        </a:rPr>
                        <a:t>
2016 is sometimes referred to as the year in which “facts don’t matter.” But in the world of financial technology and investment management, of course, facts do matter. FactSet's Global Director of Marketing Brenda Tsai spoke to Bobs Guide about the data demands of investment professionals and what's ahead for 2017. http://www.bobsguide.com/guide/news/2016/Dec/13/fintech-and-impeccable-data-combine-to-meet-analytics-demand-of-investment-professionals/#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71462919"/>
                  </a:ext>
                </a:extLst>
              </a:tr>
            </a:tbl>
          </a:graphicData>
        </a:graphic>
      </p:graphicFrame>
      <p:sp>
        <p:nvSpPr>
          <p:cNvPr id="4" name="Text Placeholder 3"/>
          <p:cNvSpPr>
            <a:spLocks noGrp="1"/>
          </p:cNvSpPr>
          <p:nvPr>
            <p:ph type="body" sz="quarter" idx="14"/>
          </p:nvPr>
        </p:nvSpPr>
        <p:spPr/>
        <p:txBody>
          <a:bodyPr/>
          <a:lstStyle/>
          <a:p>
            <a:r>
              <a:rPr lang="en-US"/>
              <a:t>02/19/2016 - 02/19/2017</a:t>
            </a:r>
            <a:endParaRPr lang="en-US"/>
          </a:p>
        </p:txBody>
      </p:sp>
    </p:spTree>
    <p:extLst>
      <p:ext uri="{BB962C8B-B14F-4D97-AF65-F5344CB8AC3E}">
        <p14:creationId xmlns:p14="http://schemas.microsoft.com/office/powerpoint/2010/main" val="37984124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- 6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9067847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32024206"/>
                    </a:ext>
                  </a:extLst>
                </a:gridCol>
                <a:gridCol w="658368">
                  <a:extLst>
                    <a:ext uri="{9D8B030D-6E8A-4147-A177-3AD203B41FA5}">
                      <a16:colId xmlns:a16="http://schemas.microsoft.com/office/drawing/2014/main" val="4039001950"/>
                    </a:ext>
                  </a:extLst>
                </a:gridCol>
                <a:gridCol w="658368">
                  <a:extLst>
                    <a:ext uri="{9D8B030D-6E8A-4147-A177-3AD203B41FA5}">
                      <a16:colId xmlns:a16="http://schemas.microsoft.com/office/drawing/2014/main" val="998368720"/>
                    </a:ext>
                  </a:extLst>
                </a:gridCol>
                <a:gridCol w="658368">
                  <a:extLst>
                    <a:ext uri="{9D8B030D-6E8A-4147-A177-3AD203B41FA5}">
                      <a16:colId xmlns:a16="http://schemas.microsoft.com/office/drawing/2014/main" val="2053557459"/>
                    </a:ext>
                  </a:extLst>
                </a:gridCol>
                <a:gridCol w="658368">
                  <a:extLst>
                    <a:ext uri="{9D8B030D-6E8A-4147-A177-3AD203B41FA5}">
                      <a16:colId xmlns:a16="http://schemas.microsoft.com/office/drawing/2014/main" val="3929412950"/>
                    </a:ext>
                  </a:extLst>
                </a:gridCol>
                <a:gridCol w="658368">
                  <a:extLst>
                    <a:ext uri="{9D8B030D-6E8A-4147-A177-3AD203B41FA5}">
                      <a16:colId xmlns:a16="http://schemas.microsoft.com/office/drawing/2014/main" val="2505286899"/>
                    </a:ext>
                  </a:extLst>
                </a:gridCol>
                <a:gridCol w="658368">
                  <a:extLst>
                    <a:ext uri="{9D8B030D-6E8A-4147-A177-3AD203B41FA5}">
                      <a16:colId xmlns:a16="http://schemas.microsoft.com/office/drawing/2014/main" val="1894969971"/>
                    </a:ext>
                  </a:extLst>
                </a:gridCol>
                <a:gridCol w="658368">
                  <a:extLst>
                    <a:ext uri="{9D8B030D-6E8A-4147-A177-3AD203B41FA5}">
                      <a16:colId xmlns:a16="http://schemas.microsoft.com/office/drawing/2014/main" val="2935636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95705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FactSet Research Systems - 2016-12-07 14:43:15</a:t>
                      </a:r>
                      <a:r>
                        <a:rPr kumimoji="0" lang="en-US" sz="1000" b="0" i="0" u="none" strike="noStrike" kern="1200" cap="none" spc="0" normalizeH="0" baseline="0" noProof="0">
                          <a:ln>
                            <a:noFill/>
                          </a:ln>
                          <a:solidFill>
                            <a:prstClr val="black"/>
                          </a:solidFill>
                          <a:effectLst/>
                          <a:uLnTx/>
                          <a:uFillTx/>
                          <a:latin typeface="+mn-lt"/>
                          <a:ea typeface="+mn-ea"/>
                          <a:cs typeface="+mn-cs"/>
                        </a:rPr>
                        <a:t>
CEO Phil Snow, COO Mark Hale, General Counsel Rachel Stern, and Senior Director of Analytics Rick Barrett were on hand in Hyderabad for FactSet's annual Blockbuster event. More than 2,500 guests came together for FactSet India’s biggest employee celebration of the year, which showcases FactSet talent while commemorating the year's success. #factsetblockbuster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64175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FactSet Research Systems - 2016-12-05 14:35:24</a:t>
                      </a:r>
                      <a:r>
                        <a:rPr kumimoji="0" lang="en-US" sz="1000" b="0" i="0" u="none" strike="noStrike" kern="1200" cap="none" spc="0" normalizeH="0" baseline="0" noProof="0">
                          <a:ln>
                            <a:noFill/>
                          </a:ln>
                          <a:solidFill>
                            <a:prstClr val="black"/>
                          </a:solidFill>
                          <a:effectLst/>
                          <a:uLnTx/>
                          <a:uFillTx/>
                          <a:latin typeface="+mn-lt"/>
                          <a:ea typeface="+mn-ea"/>
                          <a:cs typeface="+mn-cs"/>
                        </a:rPr>
                        <a:t>
For the second year in a row, FactSet scored 100/100 on the Human Rights Campaign Foundation's 2017 Corporate Equality Index, earning the designation as a 2017 Best Place to Work for LGBT Equality. 
"We are humbled and honored to have received a score of 100 on the Corporate Equality Index. But honestly, we would have been disappointed to have received any less," said Edward Baker-Greene, Chief Human Resources Officer. "Treating all people with dignity and respect should be table stakes for every company and every individual."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18816056"/>
                  </a:ext>
                </a:extLst>
              </a:tr>
            </a:tbl>
          </a:graphicData>
        </a:graphic>
      </p:graphicFrame>
      <p:sp>
        <p:nvSpPr>
          <p:cNvPr id="4" name="Text Placeholder 3"/>
          <p:cNvSpPr>
            <a:spLocks noGrp="1"/>
          </p:cNvSpPr>
          <p:nvPr>
            <p:ph type="body" sz="quarter" idx="14"/>
          </p:nvPr>
        </p:nvSpPr>
        <p:spPr/>
        <p:txBody>
          <a:bodyPr/>
          <a:lstStyle/>
          <a:p>
            <a:r>
              <a:rPr lang="en-US"/>
              <a:t>02/19/2016 - 02/19/2017</a:t>
            </a:r>
            <a:endParaRPr lang="en-US"/>
          </a:p>
        </p:txBody>
      </p:sp>
    </p:spTree>
    <p:extLst>
      <p:ext uri="{BB962C8B-B14F-4D97-AF65-F5344CB8AC3E}">
        <p14:creationId xmlns:p14="http://schemas.microsoft.com/office/powerpoint/2010/main" val="22254520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- 7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808007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83957181"/>
                    </a:ext>
                  </a:extLst>
                </a:gridCol>
                <a:gridCol w="658368">
                  <a:extLst>
                    <a:ext uri="{9D8B030D-6E8A-4147-A177-3AD203B41FA5}">
                      <a16:colId xmlns:a16="http://schemas.microsoft.com/office/drawing/2014/main" val="3809349948"/>
                    </a:ext>
                  </a:extLst>
                </a:gridCol>
                <a:gridCol w="658368">
                  <a:extLst>
                    <a:ext uri="{9D8B030D-6E8A-4147-A177-3AD203B41FA5}">
                      <a16:colId xmlns:a16="http://schemas.microsoft.com/office/drawing/2014/main" val="3922113863"/>
                    </a:ext>
                  </a:extLst>
                </a:gridCol>
                <a:gridCol w="658368">
                  <a:extLst>
                    <a:ext uri="{9D8B030D-6E8A-4147-A177-3AD203B41FA5}">
                      <a16:colId xmlns:a16="http://schemas.microsoft.com/office/drawing/2014/main" val="2788534621"/>
                    </a:ext>
                  </a:extLst>
                </a:gridCol>
                <a:gridCol w="658368">
                  <a:extLst>
                    <a:ext uri="{9D8B030D-6E8A-4147-A177-3AD203B41FA5}">
                      <a16:colId xmlns:a16="http://schemas.microsoft.com/office/drawing/2014/main" val="2726421300"/>
                    </a:ext>
                  </a:extLst>
                </a:gridCol>
                <a:gridCol w="658368">
                  <a:extLst>
                    <a:ext uri="{9D8B030D-6E8A-4147-A177-3AD203B41FA5}">
                      <a16:colId xmlns:a16="http://schemas.microsoft.com/office/drawing/2014/main" val="3801841888"/>
                    </a:ext>
                  </a:extLst>
                </a:gridCol>
                <a:gridCol w="658368">
                  <a:extLst>
                    <a:ext uri="{9D8B030D-6E8A-4147-A177-3AD203B41FA5}">
                      <a16:colId xmlns:a16="http://schemas.microsoft.com/office/drawing/2014/main" val="4291373795"/>
                    </a:ext>
                  </a:extLst>
                </a:gridCol>
                <a:gridCol w="658368">
                  <a:extLst>
                    <a:ext uri="{9D8B030D-6E8A-4147-A177-3AD203B41FA5}">
                      <a16:colId xmlns:a16="http://schemas.microsoft.com/office/drawing/2014/main" val="4107762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98161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FactSet Research Systems - 2016-12-01 21:17:28</a:t>
                      </a:r>
                      <a:r>
                        <a:rPr kumimoji="0" lang="en-US" sz="1000" b="0" i="0" u="none" strike="noStrike" kern="1200" cap="none" spc="0" normalizeH="0" baseline="0" noProof="0">
                          <a:ln>
                            <a:noFill/>
                          </a:ln>
                          <a:solidFill>
                            <a:prstClr val="black"/>
                          </a:solidFill>
                          <a:effectLst/>
                          <a:uLnTx/>
                          <a:uFillTx/>
                          <a:latin typeface="+mn-lt"/>
                          <a:ea typeface="+mn-ea"/>
                          <a:cs typeface="+mn-cs"/>
                        </a:rPr>
                        <a:t>
Proud to be recognized as one of America’s 100 Most Socially Just Companies, showcasing how we live our values. #JUST100 https://justcapital.com/just-explorer/?company=FDS&amp;tab=company-search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1423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FactSet Research Systems - 2016-11-14 22:04:52</a:t>
                      </a:r>
                      <a:r>
                        <a:rPr kumimoji="0" lang="en-US" sz="1000" b="0" i="0" u="none" strike="noStrike" kern="1200" cap="none" spc="0" normalizeH="0" baseline="0" noProof="0">
                          <a:ln>
                            <a:noFill/>
                          </a:ln>
                          <a:solidFill>
                            <a:prstClr val="black"/>
                          </a:solidFill>
                          <a:effectLst/>
                          <a:uLnTx/>
                          <a:uFillTx/>
                          <a:latin typeface="+mn-lt"/>
                          <a:ea typeface="+mn-ea"/>
                          <a:cs typeface="+mn-cs"/>
                        </a:rPr>
                        <a:t>
Today, attendees at FactSet's US Investment Process Symposium heard world renowned economists Paul Krugman and Glenn Hubbard look ahead to what we can expect under a Trump presidency. What they said: http://ow.ly/HADE306ayNz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16309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FactSet Research Systems - 2016-11-13 23:03:55</a:t>
                      </a:r>
                      <a:r>
                        <a:rPr kumimoji="0" lang="en-US" sz="1000" b="0" i="0" u="none" strike="noStrike" kern="1200" cap="none" spc="0" normalizeH="0" baseline="0" noProof="0">
                          <a:ln>
                            <a:noFill/>
                          </a:ln>
                          <a:solidFill>
                            <a:prstClr val="black"/>
                          </a:solidFill>
                          <a:effectLst/>
                          <a:uLnTx/>
                          <a:uFillTx/>
                          <a:latin typeface="+mn-lt"/>
                          <a:ea typeface="+mn-ea"/>
                          <a:cs typeface="+mn-cs"/>
                        </a:rPr>
                        <a:t>
Tonight, we're in Bermuda welcoming clients to our ninth FactSet Investment Process Symposium. Are you here? #FIPS2016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49078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FactSet Research Systems - 2016-11-10 18:40:40</a:t>
                      </a:r>
                      <a:r>
                        <a:rPr kumimoji="0" lang="en-US" sz="1000" b="0" i="0" u="none" strike="noStrike" kern="1200" cap="none" spc="0" normalizeH="0" baseline="0" noProof="0">
                          <a:ln>
                            <a:noFill/>
                          </a:ln>
                          <a:solidFill>
                            <a:prstClr val="black"/>
                          </a:solidFill>
                          <a:effectLst/>
                          <a:uLnTx/>
                          <a:uFillTx/>
                          <a:latin typeface="+mn-lt"/>
                          <a:ea typeface="+mn-ea"/>
                          <a:cs typeface="+mn-cs"/>
                        </a:rPr>
                        <a:t>
Here's just some of what our employees are saying about what it's like to work at FactSet. Read more reviews from #GreatPlacetoWork: http://reviews.greatplacetowork.com/factset-research-systems-inc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36806612"/>
                  </a:ext>
                </a:extLst>
              </a:tr>
            </a:tbl>
          </a:graphicData>
        </a:graphic>
      </p:graphicFrame>
      <p:sp>
        <p:nvSpPr>
          <p:cNvPr id="4" name="Text Placeholder 3"/>
          <p:cNvSpPr>
            <a:spLocks noGrp="1"/>
          </p:cNvSpPr>
          <p:nvPr>
            <p:ph type="body" sz="quarter" idx="14"/>
          </p:nvPr>
        </p:nvSpPr>
        <p:spPr/>
        <p:txBody>
          <a:bodyPr/>
          <a:lstStyle/>
          <a:p>
            <a:r>
              <a:rPr lang="en-US"/>
              <a:t>02/19/2016 - 02/19/2017</a:t>
            </a:r>
            <a:endParaRPr lang="en-US"/>
          </a:p>
        </p:txBody>
      </p:sp>
    </p:spTree>
    <p:extLst>
      <p:ext uri="{BB962C8B-B14F-4D97-AF65-F5344CB8AC3E}">
        <p14:creationId xmlns:p14="http://schemas.microsoft.com/office/powerpoint/2010/main" val="27317872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- 8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118449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66484590"/>
                    </a:ext>
                  </a:extLst>
                </a:gridCol>
                <a:gridCol w="658368">
                  <a:extLst>
                    <a:ext uri="{9D8B030D-6E8A-4147-A177-3AD203B41FA5}">
                      <a16:colId xmlns:a16="http://schemas.microsoft.com/office/drawing/2014/main" val="2125407412"/>
                    </a:ext>
                  </a:extLst>
                </a:gridCol>
                <a:gridCol w="658368">
                  <a:extLst>
                    <a:ext uri="{9D8B030D-6E8A-4147-A177-3AD203B41FA5}">
                      <a16:colId xmlns:a16="http://schemas.microsoft.com/office/drawing/2014/main" val="2987939784"/>
                    </a:ext>
                  </a:extLst>
                </a:gridCol>
                <a:gridCol w="658368">
                  <a:extLst>
                    <a:ext uri="{9D8B030D-6E8A-4147-A177-3AD203B41FA5}">
                      <a16:colId xmlns:a16="http://schemas.microsoft.com/office/drawing/2014/main" val="1959476948"/>
                    </a:ext>
                  </a:extLst>
                </a:gridCol>
                <a:gridCol w="658368">
                  <a:extLst>
                    <a:ext uri="{9D8B030D-6E8A-4147-A177-3AD203B41FA5}">
                      <a16:colId xmlns:a16="http://schemas.microsoft.com/office/drawing/2014/main" val="3414168619"/>
                    </a:ext>
                  </a:extLst>
                </a:gridCol>
                <a:gridCol w="658368">
                  <a:extLst>
                    <a:ext uri="{9D8B030D-6E8A-4147-A177-3AD203B41FA5}">
                      <a16:colId xmlns:a16="http://schemas.microsoft.com/office/drawing/2014/main" val="3482398357"/>
                    </a:ext>
                  </a:extLst>
                </a:gridCol>
                <a:gridCol w="658368">
                  <a:extLst>
                    <a:ext uri="{9D8B030D-6E8A-4147-A177-3AD203B41FA5}">
                      <a16:colId xmlns:a16="http://schemas.microsoft.com/office/drawing/2014/main" val="3957395580"/>
                    </a:ext>
                  </a:extLst>
                </a:gridCol>
                <a:gridCol w="658368">
                  <a:extLst>
                    <a:ext uri="{9D8B030D-6E8A-4147-A177-3AD203B41FA5}">
                      <a16:colId xmlns:a16="http://schemas.microsoft.com/office/drawing/2014/main" val="3732680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59745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FactSet Research Systems - 2016-11-08 16:10:38</a:t>
                      </a:r>
                      <a:r>
                        <a:rPr kumimoji="0" lang="en-US" sz="1000" b="0" i="0" u="none" strike="noStrike" kern="1200" cap="none" spc="0" normalizeH="0" baseline="0" noProof="0">
                          <a:ln>
                            <a:noFill/>
                          </a:ln>
                          <a:solidFill>
                            <a:prstClr val="black"/>
                          </a:solidFill>
                          <a:effectLst/>
                          <a:uLnTx/>
                          <a:uFillTx/>
                          <a:latin typeface="+mn-lt"/>
                          <a:ea typeface="+mn-ea"/>
                          <a:cs typeface="+mn-cs"/>
                        </a:rPr>
                        <a:t>
Election Day is finally here in the U.S. Follow how the markets are reacting throughout the day and what the results could mean for global assets with our special FactSet StreetAccount coverage: http://ow.ly/Fo6r305YtLn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46230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FactSet Research Systems - 2016-11-04 12:50:28</a:t>
                      </a:r>
                      <a:r>
                        <a:rPr kumimoji="0" lang="en-US" sz="1000" b="0" i="0" u="none" strike="noStrike" kern="1200" cap="none" spc="0" normalizeH="0" baseline="0" noProof="0">
                          <a:ln>
                            <a:noFill/>
                          </a:ln>
                          <a:solidFill>
                            <a:prstClr val="black"/>
                          </a:solidFill>
                          <a:effectLst/>
                          <a:uLnTx/>
                          <a:uFillTx/>
                          <a:latin typeface="+mn-lt"/>
                          <a:ea typeface="+mn-ea"/>
                          <a:cs typeface="+mn-cs"/>
                        </a:rPr>
                        <a:t>
We think FactSet is a #GreatPlacetoWork, but don't take our word for it! Since 2015, FactSet has been awarded:
Fortune's 100 Best Companies to Work for® 2016
Best Workplaces in Financial Services &amp; Insurance 2016 
Best Workplaces for Recent Grads 2016 
Top Companies for Graduates to Work For 2016
UK's Best Workplaces 2016
Best Workplaces for Millennials 2016 
Best Places to Work for New Dads 2016
Best Workplaces for Diversity 2015 
Best Workplaces for Women 2015 
Best Workplaces for Millennials 2015
Best Place to Work in Chicago 2015
Best Workplaces in France 2015
And there's more: http://ow.ly/lXCE305uxAl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78381706"/>
                  </a:ext>
                </a:extLst>
              </a:tr>
            </a:tbl>
          </a:graphicData>
        </a:graphic>
      </p:graphicFrame>
      <p:sp>
        <p:nvSpPr>
          <p:cNvPr id="4" name="Text Placeholder 3"/>
          <p:cNvSpPr>
            <a:spLocks noGrp="1"/>
          </p:cNvSpPr>
          <p:nvPr>
            <p:ph type="body" sz="quarter" idx="14"/>
          </p:nvPr>
        </p:nvSpPr>
        <p:spPr/>
        <p:txBody>
          <a:bodyPr/>
          <a:lstStyle/>
          <a:p>
            <a:r>
              <a:rPr lang="en-US"/>
              <a:t>02/19/2016 - 02/19/2017</a:t>
            </a:r>
            <a:endParaRPr lang="en-US"/>
          </a:p>
        </p:txBody>
      </p:sp>
    </p:spTree>
    <p:extLst>
      <p:ext uri="{BB962C8B-B14F-4D97-AF65-F5344CB8AC3E}">
        <p14:creationId xmlns:p14="http://schemas.microsoft.com/office/powerpoint/2010/main" val="1405808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Radar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0598379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02/19/2016 - 02/19/2017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629046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587</Words>
  <Application>Microsoft Office PowerPoint</Application>
  <PresentationFormat>On-screen Show (4:3)</PresentationFormat>
  <Paragraphs>310</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Calibri</vt:lpstr>
      <vt:lpstr>Arial</vt:lpstr>
      <vt:lpstr>quintly_template</vt:lpstr>
      <vt:lpstr>Test 3</vt:lpstr>
      <vt:lpstr>Fans Total</vt:lpstr>
      <vt:lpstr>Key Metrics Table</vt:lpstr>
      <vt:lpstr>Own Posts Table - 1 of 8</vt:lpstr>
      <vt:lpstr>Own Posts Table - 2 of 8</vt:lpstr>
      <vt:lpstr>Own Posts Table - 3 of 8</vt:lpstr>
      <vt:lpstr>Own Posts Table - 4 of 8</vt:lpstr>
      <vt:lpstr>Own Posts Table - 5 of 8</vt:lpstr>
      <vt:lpstr>Own Posts Table - 6 of 8</vt:lpstr>
      <vt:lpstr>Own Posts Table - 7 of 8</vt:lpstr>
      <vt:lpstr>Own Posts Table - 8 of 8</vt:lpstr>
      <vt:lpstr>Key Metrics Radar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Test 3</dc:title>
  <dc:creator>Administrator</dc:creator>
  <cp:lastModifiedBy>Administrator</cp:lastModifiedBy>
  <cp:revision>1</cp:revision>
  <dcterms:created xsi:type="dcterms:W3CDTF">2017-02-20T23:25:27Z</dcterms:created>
  <dcterms:modified xsi:type="dcterms:W3CDTF">2017-02-20T23:25:58Z</dcterms:modified>
</cp:coreProperties>
</file>