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Test</a:t>
            </a:r>
            <a:endParaRPr lang="en-US"/>
          </a:p>
        </p:txBody>
      </p:sp>
      <p:sp>
        <p:nvSpPr>
          <p:cNvPr id="3" name="Subtitle 2"/>
          <p:cNvSpPr>
            <a:spLocks noGrp="1"/>
          </p:cNvSpPr>
          <p:nvPr>
            <p:ph type="subTitle" idx="1"/>
          </p:nvPr>
        </p:nvSpPr>
        <p:spPr/>
        <p:txBody>
          <a:bodyPr/>
          <a:lstStyle/>
          <a:p>
            <a:r>
              <a:rPr lang="en-US"/>
              <a:t>quintly</a:t>
            </a:r>
            <a:endParaRPr lang="en-US"/>
          </a:p>
        </p:txBody>
      </p:sp>
    </p:spTree>
    <p:extLst>
      <p:ext uri="{BB962C8B-B14F-4D97-AF65-F5344CB8AC3E}">
        <p14:creationId xmlns:p14="http://schemas.microsoft.com/office/powerpoint/2010/main" val="3950527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metric - 1 of 17</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50825900"/>
              </p:ext>
            </p:extLst>
          </p:nvPr>
        </p:nvGraphicFramePr>
        <p:xfrm>
          <a:off x="457200" y="1731963"/>
          <a:ext cx="8229600" cy="563880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70512701"/>
                    </a:ext>
                  </a:extLst>
                </a:gridCol>
                <a:gridCol w="1234440">
                  <a:extLst>
                    <a:ext uri="{9D8B030D-6E8A-4147-A177-3AD203B41FA5}">
                      <a16:colId xmlns:a16="http://schemas.microsoft.com/office/drawing/2014/main" val="4211521140"/>
                    </a:ext>
                  </a:extLst>
                </a:gridCol>
                <a:gridCol w="822960">
                  <a:extLst>
                    <a:ext uri="{9D8B030D-6E8A-4147-A177-3AD203B41FA5}">
                      <a16:colId xmlns:a16="http://schemas.microsoft.com/office/drawing/2014/main" val="10041823"/>
                    </a:ext>
                  </a:extLst>
                </a:gridCol>
                <a:gridCol w="822960">
                  <a:extLst>
                    <a:ext uri="{9D8B030D-6E8A-4147-A177-3AD203B41FA5}">
                      <a16:colId xmlns:a16="http://schemas.microsoft.com/office/drawing/2014/main" val="3177485686"/>
                    </a:ext>
                  </a:extLst>
                </a:gridCol>
                <a:gridCol w="822960">
                  <a:extLst>
                    <a:ext uri="{9D8B030D-6E8A-4147-A177-3AD203B41FA5}">
                      <a16:colId xmlns:a16="http://schemas.microsoft.com/office/drawing/2014/main" val="1075058907"/>
                    </a:ext>
                  </a:extLst>
                </a:gridCol>
                <a:gridCol w="822960">
                  <a:extLst>
                    <a:ext uri="{9D8B030D-6E8A-4147-A177-3AD203B41FA5}">
                      <a16:colId xmlns:a16="http://schemas.microsoft.com/office/drawing/2014/main" val="732849614"/>
                    </a:ext>
                  </a:extLst>
                </a:gridCol>
                <a:gridCol w="822960">
                  <a:extLst>
                    <a:ext uri="{9D8B030D-6E8A-4147-A177-3AD203B41FA5}">
                      <a16:colId xmlns:a16="http://schemas.microsoft.com/office/drawing/2014/main" val="1114548293"/>
                    </a:ext>
                  </a:extLst>
                </a:gridCol>
                <a:gridCol w="822960">
                  <a:extLst>
                    <a:ext uri="{9D8B030D-6E8A-4147-A177-3AD203B41FA5}">
                      <a16:colId xmlns:a16="http://schemas.microsoft.com/office/drawing/2014/main" val="2862956631"/>
                    </a:ext>
                  </a:extLst>
                </a:gridCol>
                <a:gridCol w="822960">
                  <a:extLst>
                    <a:ext uri="{9D8B030D-6E8A-4147-A177-3AD203B41FA5}">
                      <a16:colId xmlns:a16="http://schemas.microsoft.com/office/drawing/2014/main" val="864944118"/>
                    </a:ext>
                  </a:extLst>
                </a:gridCol>
              </a:tblGrid>
              <a:tr h="370840">
                <a:tc>
                  <a:txBody>
                    <a:bodyPr/>
                    <a:lstStyle/>
                    <a:p>
                      <a:r>
                        <a:rPr lang="en-US" sz="1000"/>
                        <a:t>Post</a:t>
                      </a:r>
                      <a:endParaRPr lang="en-US" sz="1000"/>
                    </a:p>
                  </a:txBody>
                  <a:tcPr/>
                </a:tc>
                <a:tc>
                  <a:txBody>
                    <a:bodyPr/>
                    <a:lstStyle/>
                    <a:p>
                      <a:r>
                        <a:rPr lang="en-US" sz="1000"/>
                        <a:t>Post Text</a:t>
                      </a:r>
                      <a:endParaRPr lang="en-US" sz="1000"/>
                    </a:p>
                  </a:txBody>
                  <a:tcPr/>
                </a:tc>
                <a:tc>
                  <a:txBody>
                    <a:bodyPr/>
                    <a:lstStyle/>
                    <a:p>
                      <a:r>
                        <a:rPr lang="en-US" sz="1000"/>
                        <a:t>Impressions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Video Views</a:t>
                      </a:r>
                      <a:endParaRPr lang="en-US" sz="1000"/>
                    </a:p>
                  </a:txBody>
                  <a:tcPr/>
                </a:tc>
                <a:tc>
                  <a:txBody>
                    <a:bodyPr/>
                    <a:lstStyle/>
                    <a:p>
                      <a:r>
                        <a:rPr lang="en-US" sz="1000"/>
                        <a:t>Boost Duration</a:t>
                      </a:r>
                      <a:endParaRPr lang="en-US" sz="1000"/>
                    </a:p>
                  </a:txBody>
                  <a:tcPr/>
                </a:tc>
                <a:tc>
                  <a:txBody>
                    <a:bodyPr/>
                    <a:lstStyle/>
                    <a:p>
                      <a:r>
                        <a:rPr lang="en-US" sz="1000"/>
                        <a:t>Content Theme</a:t>
                      </a:r>
                      <a:endParaRPr lang="en-US" sz="1000"/>
                    </a:p>
                  </a:txBody>
                  <a:tcPr/>
                </a:tc>
                <a:extLst>
                  <a:ext uri="{0D108BD9-81ED-4DB2-BD59-A6C34878D82A}">
                    <a16:rowId xmlns:a16="http://schemas.microsoft.com/office/drawing/2014/main" val="3895036401"/>
                  </a:ext>
                </a:extLst>
              </a:tr>
              <a:tr h="370840">
                <a:tc>
                  <a:txBody>
                    <a:bodyPr/>
                    <a:lstStyle/>
                    <a:p>
                      <a:r>
                        <a:rPr lang="en-US" sz="1000" b="1"/>
                        <a:t>Messages Data Source Test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en-US" sz="1000"/>
                        <a:t>http://academy.quintly.com/courses/free-social-media-analytics</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3118730270"/>
                  </a:ext>
                </a:extLst>
              </a:tr>
              <a:tr h="370840">
                <a:tc>
                  <a:txBody>
                    <a:bodyPr/>
                    <a:lstStyle/>
                    <a:p>
                      <a:r>
                        <a:rPr lang="en-US" sz="1000" b="1"/>
                        <a:t>Messages Data Source Test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en-US" sz="1000"/>
                        <a:t>test video
https://www.youtube.com/watch?v=g-EPfAA8hOk&amp;list=LL5PDqnz4hPFO5suUezk8OjQ&amp;index=5</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4183029844"/>
                  </a:ext>
                </a:extLst>
              </a:tr>
              <a:tr h="370840">
                <a:tc>
                  <a:txBody>
                    <a:bodyPr/>
                    <a:lstStyle/>
                    <a:p>
                      <a:r>
                        <a:rPr lang="en-US" sz="1000" b="1"/>
                        <a:t>Messages Data Source Test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en-US" sz="1000"/>
                        <a:t>test</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688636427"/>
                  </a:ext>
                </a:extLst>
              </a:tr>
            </a:tbl>
          </a:graphicData>
        </a:graphic>
      </p:graphicFrame>
      <p:sp>
        <p:nvSpPr>
          <p:cNvPr id="4" name="Text Placeholder 3"/>
          <p:cNvSpPr>
            <a:spLocks noGrp="1"/>
          </p:cNvSpPr>
          <p:nvPr>
            <p:ph type="body" sz="quarter" idx="14"/>
          </p:nvPr>
        </p:nvSpPr>
        <p:spPr/>
        <p:txBody>
          <a:bodyPr/>
          <a:lstStyle/>
          <a:p>
            <a:r>
              <a:rPr lang="en-US"/>
              <a:t>02/14/2016 - 02/14/2017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9389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metric - 2 of 17</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417849275"/>
              </p:ext>
            </p:extLst>
          </p:nvPr>
        </p:nvGraphicFramePr>
        <p:xfrm>
          <a:off x="457200" y="1731963"/>
          <a:ext cx="8229600" cy="432816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009547228"/>
                    </a:ext>
                  </a:extLst>
                </a:gridCol>
                <a:gridCol w="1234440">
                  <a:extLst>
                    <a:ext uri="{9D8B030D-6E8A-4147-A177-3AD203B41FA5}">
                      <a16:colId xmlns:a16="http://schemas.microsoft.com/office/drawing/2014/main" val="3854059379"/>
                    </a:ext>
                  </a:extLst>
                </a:gridCol>
                <a:gridCol w="822960">
                  <a:extLst>
                    <a:ext uri="{9D8B030D-6E8A-4147-A177-3AD203B41FA5}">
                      <a16:colId xmlns:a16="http://schemas.microsoft.com/office/drawing/2014/main" val="2040602670"/>
                    </a:ext>
                  </a:extLst>
                </a:gridCol>
                <a:gridCol w="822960">
                  <a:extLst>
                    <a:ext uri="{9D8B030D-6E8A-4147-A177-3AD203B41FA5}">
                      <a16:colId xmlns:a16="http://schemas.microsoft.com/office/drawing/2014/main" val="4098883261"/>
                    </a:ext>
                  </a:extLst>
                </a:gridCol>
                <a:gridCol w="822960">
                  <a:extLst>
                    <a:ext uri="{9D8B030D-6E8A-4147-A177-3AD203B41FA5}">
                      <a16:colId xmlns:a16="http://schemas.microsoft.com/office/drawing/2014/main" val="679928676"/>
                    </a:ext>
                  </a:extLst>
                </a:gridCol>
                <a:gridCol w="822960">
                  <a:extLst>
                    <a:ext uri="{9D8B030D-6E8A-4147-A177-3AD203B41FA5}">
                      <a16:colId xmlns:a16="http://schemas.microsoft.com/office/drawing/2014/main" val="413369946"/>
                    </a:ext>
                  </a:extLst>
                </a:gridCol>
                <a:gridCol w="822960">
                  <a:extLst>
                    <a:ext uri="{9D8B030D-6E8A-4147-A177-3AD203B41FA5}">
                      <a16:colId xmlns:a16="http://schemas.microsoft.com/office/drawing/2014/main" val="1103132519"/>
                    </a:ext>
                  </a:extLst>
                </a:gridCol>
                <a:gridCol w="822960">
                  <a:extLst>
                    <a:ext uri="{9D8B030D-6E8A-4147-A177-3AD203B41FA5}">
                      <a16:colId xmlns:a16="http://schemas.microsoft.com/office/drawing/2014/main" val="742517440"/>
                    </a:ext>
                  </a:extLst>
                </a:gridCol>
                <a:gridCol w="822960">
                  <a:extLst>
                    <a:ext uri="{9D8B030D-6E8A-4147-A177-3AD203B41FA5}">
                      <a16:colId xmlns:a16="http://schemas.microsoft.com/office/drawing/2014/main" val="3650916117"/>
                    </a:ext>
                  </a:extLst>
                </a:gridCol>
              </a:tblGrid>
              <a:tr h="370840">
                <a:tc>
                  <a:txBody>
                    <a:bodyPr/>
                    <a:lstStyle/>
                    <a:p>
                      <a:r>
                        <a:rPr lang="en-US" sz="1000"/>
                        <a:t>Post</a:t>
                      </a:r>
                      <a:endParaRPr lang="en-US" sz="1000"/>
                    </a:p>
                  </a:txBody>
                  <a:tcPr/>
                </a:tc>
                <a:tc>
                  <a:txBody>
                    <a:bodyPr/>
                    <a:lstStyle/>
                    <a:p>
                      <a:r>
                        <a:rPr lang="en-US" sz="1000"/>
                        <a:t>Post Text</a:t>
                      </a:r>
                      <a:endParaRPr lang="en-US" sz="1000"/>
                    </a:p>
                  </a:txBody>
                  <a:tcPr/>
                </a:tc>
                <a:tc>
                  <a:txBody>
                    <a:bodyPr/>
                    <a:lstStyle/>
                    <a:p>
                      <a:r>
                        <a:rPr lang="en-US" sz="1000"/>
                        <a:t>Impressions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Video Views</a:t>
                      </a:r>
                      <a:endParaRPr lang="en-US" sz="1000"/>
                    </a:p>
                  </a:txBody>
                  <a:tcPr/>
                </a:tc>
                <a:tc>
                  <a:txBody>
                    <a:bodyPr/>
                    <a:lstStyle/>
                    <a:p>
                      <a:r>
                        <a:rPr lang="en-US" sz="1000"/>
                        <a:t>Boost Duration</a:t>
                      </a:r>
                      <a:endParaRPr lang="en-US" sz="1000"/>
                    </a:p>
                  </a:txBody>
                  <a:tcPr/>
                </a:tc>
                <a:tc>
                  <a:txBody>
                    <a:bodyPr/>
                    <a:lstStyle/>
                    <a:p>
                      <a:r>
                        <a:rPr lang="en-US" sz="1000"/>
                        <a:t>Content Theme</a:t>
                      </a:r>
                      <a:endParaRPr lang="en-US" sz="1000"/>
                    </a:p>
                  </a:txBody>
                  <a:tcPr/>
                </a:tc>
                <a:extLst>
                  <a:ext uri="{0D108BD9-81ED-4DB2-BD59-A6C34878D82A}">
                    <a16:rowId xmlns:a16="http://schemas.microsoft.com/office/drawing/2014/main" val="3000137718"/>
                  </a:ext>
                </a:extLst>
              </a:tr>
              <a:tr h="370840">
                <a:tc>
                  <a:txBody>
                    <a:bodyPr/>
                    <a:lstStyle/>
                    <a:p>
                      <a:r>
                        <a:rPr lang="en-US" sz="1000" b="1"/>
                        <a:t>Messages Data Source Test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en-US" sz="1000"/>
                        <a:t>test</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1690152932"/>
                  </a:ext>
                </a:extLst>
              </a:tr>
              <a:tr h="370840">
                <a:tc>
                  <a:txBody>
                    <a:bodyPr/>
                    <a:lstStyle/>
                    <a:p>
                      <a:r>
                        <a:rPr lang="en-US" sz="1000" b="1"/>
                        <a:t>Yachtschule Harkortsee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de-DE" sz="1000"/>
                        <a:t>Wünschen allen Freunden, Bekannten und Kunden der YACHTSCHULE HARKORTSEE einen guten Rutsch</a:t>
                      </a:r>
                      <a:endParaRPr lang="en-US" sz="1000"/>
                    </a:p>
                  </a:txBody>
                  <a:tcPr/>
                </a:tc>
                <a:tc>
                  <a:txBody>
                    <a:bodyPr/>
                    <a:lstStyle/>
                    <a:p>
                      <a:r>
                        <a:rPr lang="en-US" sz="1000"/>
                        <a:t>438</a:t>
                      </a:r>
                      <a:endParaRPr lang="en-US" sz="1000"/>
                    </a:p>
                  </a:txBody>
                  <a:tcPr/>
                </a:tc>
                <a:tc>
                  <a:txBody>
                    <a:bodyPr/>
                    <a:lstStyle/>
                    <a:p>
                      <a:r>
                        <a:rPr lang="en-US" sz="1000"/>
                        <a:t>14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3682121412"/>
                  </a:ext>
                </a:extLst>
              </a:tr>
              <a:tr h="370840">
                <a:tc>
                  <a:txBody>
                    <a:bodyPr/>
                    <a:lstStyle/>
                    <a:p>
                      <a:r>
                        <a:rPr lang="en-US" sz="1000" b="1"/>
                        <a:t>Messages Data Source Test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en-US" sz="1000"/>
                        <a:t>blabla test 123</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679125420"/>
                  </a:ext>
                </a:extLst>
              </a:tr>
            </a:tbl>
          </a:graphicData>
        </a:graphic>
      </p:graphicFrame>
      <p:sp>
        <p:nvSpPr>
          <p:cNvPr id="4" name="Text Placeholder 3"/>
          <p:cNvSpPr>
            <a:spLocks noGrp="1"/>
          </p:cNvSpPr>
          <p:nvPr>
            <p:ph type="body" sz="quarter" idx="14"/>
          </p:nvPr>
        </p:nvSpPr>
        <p:spPr/>
        <p:txBody>
          <a:bodyPr/>
          <a:lstStyle/>
          <a:p>
            <a:r>
              <a:rPr lang="en-US"/>
              <a:t>02/14/2016 - 02/14/2017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0553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metric - 3 of 17</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47978365"/>
              </p:ext>
            </p:extLst>
          </p:nvPr>
        </p:nvGraphicFramePr>
        <p:xfrm>
          <a:off x="457200" y="1731963"/>
          <a:ext cx="8229600" cy="170688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8234646"/>
                    </a:ext>
                  </a:extLst>
                </a:gridCol>
                <a:gridCol w="1234440">
                  <a:extLst>
                    <a:ext uri="{9D8B030D-6E8A-4147-A177-3AD203B41FA5}">
                      <a16:colId xmlns:a16="http://schemas.microsoft.com/office/drawing/2014/main" val="662650263"/>
                    </a:ext>
                  </a:extLst>
                </a:gridCol>
                <a:gridCol w="822960">
                  <a:extLst>
                    <a:ext uri="{9D8B030D-6E8A-4147-A177-3AD203B41FA5}">
                      <a16:colId xmlns:a16="http://schemas.microsoft.com/office/drawing/2014/main" val="957307913"/>
                    </a:ext>
                  </a:extLst>
                </a:gridCol>
                <a:gridCol w="822960">
                  <a:extLst>
                    <a:ext uri="{9D8B030D-6E8A-4147-A177-3AD203B41FA5}">
                      <a16:colId xmlns:a16="http://schemas.microsoft.com/office/drawing/2014/main" val="1786219699"/>
                    </a:ext>
                  </a:extLst>
                </a:gridCol>
                <a:gridCol w="822960">
                  <a:extLst>
                    <a:ext uri="{9D8B030D-6E8A-4147-A177-3AD203B41FA5}">
                      <a16:colId xmlns:a16="http://schemas.microsoft.com/office/drawing/2014/main" val="433315754"/>
                    </a:ext>
                  </a:extLst>
                </a:gridCol>
                <a:gridCol w="822960">
                  <a:extLst>
                    <a:ext uri="{9D8B030D-6E8A-4147-A177-3AD203B41FA5}">
                      <a16:colId xmlns:a16="http://schemas.microsoft.com/office/drawing/2014/main" val="2853824997"/>
                    </a:ext>
                  </a:extLst>
                </a:gridCol>
                <a:gridCol w="822960">
                  <a:extLst>
                    <a:ext uri="{9D8B030D-6E8A-4147-A177-3AD203B41FA5}">
                      <a16:colId xmlns:a16="http://schemas.microsoft.com/office/drawing/2014/main" val="145188180"/>
                    </a:ext>
                  </a:extLst>
                </a:gridCol>
                <a:gridCol w="822960">
                  <a:extLst>
                    <a:ext uri="{9D8B030D-6E8A-4147-A177-3AD203B41FA5}">
                      <a16:colId xmlns:a16="http://schemas.microsoft.com/office/drawing/2014/main" val="2666637404"/>
                    </a:ext>
                  </a:extLst>
                </a:gridCol>
                <a:gridCol w="822960">
                  <a:extLst>
                    <a:ext uri="{9D8B030D-6E8A-4147-A177-3AD203B41FA5}">
                      <a16:colId xmlns:a16="http://schemas.microsoft.com/office/drawing/2014/main" val="3831024792"/>
                    </a:ext>
                  </a:extLst>
                </a:gridCol>
              </a:tblGrid>
              <a:tr h="370840">
                <a:tc>
                  <a:txBody>
                    <a:bodyPr/>
                    <a:lstStyle/>
                    <a:p>
                      <a:r>
                        <a:rPr lang="en-US" sz="1000"/>
                        <a:t>Post</a:t>
                      </a:r>
                      <a:endParaRPr lang="en-US" sz="1000"/>
                    </a:p>
                  </a:txBody>
                  <a:tcPr/>
                </a:tc>
                <a:tc>
                  <a:txBody>
                    <a:bodyPr/>
                    <a:lstStyle/>
                    <a:p>
                      <a:r>
                        <a:rPr lang="en-US" sz="1000"/>
                        <a:t>Post Text</a:t>
                      </a:r>
                      <a:endParaRPr lang="en-US" sz="1000"/>
                    </a:p>
                  </a:txBody>
                  <a:tcPr/>
                </a:tc>
                <a:tc>
                  <a:txBody>
                    <a:bodyPr/>
                    <a:lstStyle/>
                    <a:p>
                      <a:r>
                        <a:rPr lang="en-US" sz="1000"/>
                        <a:t>Impressions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Video Views</a:t>
                      </a:r>
                      <a:endParaRPr lang="en-US" sz="1000"/>
                    </a:p>
                  </a:txBody>
                  <a:tcPr/>
                </a:tc>
                <a:tc>
                  <a:txBody>
                    <a:bodyPr/>
                    <a:lstStyle/>
                    <a:p>
                      <a:r>
                        <a:rPr lang="en-US" sz="1000"/>
                        <a:t>Boost Duration</a:t>
                      </a:r>
                      <a:endParaRPr lang="en-US" sz="1000"/>
                    </a:p>
                  </a:txBody>
                  <a:tcPr/>
                </a:tc>
                <a:tc>
                  <a:txBody>
                    <a:bodyPr/>
                    <a:lstStyle/>
                    <a:p>
                      <a:r>
                        <a:rPr lang="en-US" sz="1000"/>
                        <a:t>Content Theme</a:t>
                      </a:r>
                      <a:endParaRPr lang="en-US" sz="1000"/>
                    </a:p>
                  </a:txBody>
                  <a:tcPr/>
                </a:tc>
                <a:extLst>
                  <a:ext uri="{0D108BD9-81ED-4DB2-BD59-A6C34878D82A}">
                    <a16:rowId xmlns:a16="http://schemas.microsoft.com/office/drawing/2014/main" val="960744459"/>
                  </a:ext>
                </a:extLst>
              </a:tr>
              <a:tr h="370840">
                <a:tc>
                  <a:txBody>
                    <a:bodyPr/>
                    <a:lstStyle/>
                    <a:p>
                      <a:r>
                        <a:rPr lang="en-US" sz="1000" b="1"/>
                        <a:t>Yachtschule Harkortsee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en-US" sz="1000"/>
                        <a:t>Bitte nicht vergessen .........</a:t>
                      </a:r>
                      <a:endParaRPr lang="en-US" sz="1000"/>
                    </a:p>
                  </a:txBody>
                  <a:tcPr/>
                </a:tc>
                <a:tc>
                  <a:txBody>
                    <a:bodyPr/>
                    <a:lstStyle/>
                    <a:p>
                      <a:r>
                        <a:rPr lang="en-US" sz="1000"/>
                        <a:t>54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1513813999"/>
                  </a:ext>
                </a:extLst>
              </a:tr>
            </a:tbl>
          </a:graphicData>
        </a:graphic>
      </p:graphicFrame>
      <p:sp>
        <p:nvSpPr>
          <p:cNvPr id="4" name="Text Placeholder 3"/>
          <p:cNvSpPr>
            <a:spLocks noGrp="1"/>
          </p:cNvSpPr>
          <p:nvPr>
            <p:ph type="body" sz="quarter" idx="14"/>
          </p:nvPr>
        </p:nvSpPr>
        <p:spPr/>
        <p:txBody>
          <a:bodyPr/>
          <a:lstStyle/>
          <a:p>
            <a:r>
              <a:rPr lang="en-US"/>
              <a:t>02/14/2016 - 02/14/2017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834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metric - 4 of 17</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12230223"/>
              </p:ext>
            </p:extLst>
          </p:nvPr>
        </p:nvGraphicFramePr>
        <p:xfrm>
          <a:off x="457200" y="1731963"/>
          <a:ext cx="8229600" cy="338328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1924406"/>
                    </a:ext>
                  </a:extLst>
                </a:gridCol>
                <a:gridCol w="1234440">
                  <a:extLst>
                    <a:ext uri="{9D8B030D-6E8A-4147-A177-3AD203B41FA5}">
                      <a16:colId xmlns:a16="http://schemas.microsoft.com/office/drawing/2014/main" val="3691117877"/>
                    </a:ext>
                  </a:extLst>
                </a:gridCol>
                <a:gridCol w="822960">
                  <a:extLst>
                    <a:ext uri="{9D8B030D-6E8A-4147-A177-3AD203B41FA5}">
                      <a16:colId xmlns:a16="http://schemas.microsoft.com/office/drawing/2014/main" val="1120175406"/>
                    </a:ext>
                  </a:extLst>
                </a:gridCol>
                <a:gridCol w="822960">
                  <a:extLst>
                    <a:ext uri="{9D8B030D-6E8A-4147-A177-3AD203B41FA5}">
                      <a16:colId xmlns:a16="http://schemas.microsoft.com/office/drawing/2014/main" val="697615515"/>
                    </a:ext>
                  </a:extLst>
                </a:gridCol>
                <a:gridCol w="822960">
                  <a:extLst>
                    <a:ext uri="{9D8B030D-6E8A-4147-A177-3AD203B41FA5}">
                      <a16:colId xmlns:a16="http://schemas.microsoft.com/office/drawing/2014/main" val="3173957078"/>
                    </a:ext>
                  </a:extLst>
                </a:gridCol>
                <a:gridCol w="822960">
                  <a:extLst>
                    <a:ext uri="{9D8B030D-6E8A-4147-A177-3AD203B41FA5}">
                      <a16:colId xmlns:a16="http://schemas.microsoft.com/office/drawing/2014/main" val="47660920"/>
                    </a:ext>
                  </a:extLst>
                </a:gridCol>
                <a:gridCol w="822960">
                  <a:extLst>
                    <a:ext uri="{9D8B030D-6E8A-4147-A177-3AD203B41FA5}">
                      <a16:colId xmlns:a16="http://schemas.microsoft.com/office/drawing/2014/main" val="1785901445"/>
                    </a:ext>
                  </a:extLst>
                </a:gridCol>
                <a:gridCol w="822960">
                  <a:extLst>
                    <a:ext uri="{9D8B030D-6E8A-4147-A177-3AD203B41FA5}">
                      <a16:colId xmlns:a16="http://schemas.microsoft.com/office/drawing/2014/main" val="595986404"/>
                    </a:ext>
                  </a:extLst>
                </a:gridCol>
                <a:gridCol w="822960">
                  <a:extLst>
                    <a:ext uri="{9D8B030D-6E8A-4147-A177-3AD203B41FA5}">
                      <a16:colId xmlns:a16="http://schemas.microsoft.com/office/drawing/2014/main" val="875178714"/>
                    </a:ext>
                  </a:extLst>
                </a:gridCol>
              </a:tblGrid>
              <a:tr h="370840">
                <a:tc>
                  <a:txBody>
                    <a:bodyPr/>
                    <a:lstStyle/>
                    <a:p>
                      <a:r>
                        <a:rPr lang="en-US" sz="1000"/>
                        <a:t>Post</a:t>
                      </a:r>
                      <a:endParaRPr lang="en-US" sz="1000"/>
                    </a:p>
                  </a:txBody>
                  <a:tcPr/>
                </a:tc>
                <a:tc>
                  <a:txBody>
                    <a:bodyPr/>
                    <a:lstStyle/>
                    <a:p>
                      <a:r>
                        <a:rPr lang="en-US" sz="1000"/>
                        <a:t>Post Text</a:t>
                      </a:r>
                      <a:endParaRPr lang="en-US" sz="1000"/>
                    </a:p>
                  </a:txBody>
                  <a:tcPr/>
                </a:tc>
                <a:tc>
                  <a:txBody>
                    <a:bodyPr/>
                    <a:lstStyle/>
                    <a:p>
                      <a:r>
                        <a:rPr lang="en-US" sz="1000"/>
                        <a:t>Impressions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Video Views</a:t>
                      </a:r>
                      <a:endParaRPr lang="en-US" sz="1000"/>
                    </a:p>
                  </a:txBody>
                  <a:tcPr/>
                </a:tc>
                <a:tc>
                  <a:txBody>
                    <a:bodyPr/>
                    <a:lstStyle/>
                    <a:p>
                      <a:r>
                        <a:rPr lang="en-US" sz="1000"/>
                        <a:t>Boost Duration</a:t>
                      </a:r>
                      <a:endParaRPr lang="en-US" sz="1000"/>
                    </a:p>
                  </a:txBody>
                  <a:tcPr/>
                </a:tc>
                <a:tc>
                  <a:txBody>
                    <a:bodyPr/>
                    <a:lstStyle/>
                    <a:p>
                      <a:r>
                        <a:rPr lang="en-US" sz="1000"/>
                        <a:t>Content Theme</a:t>
                      </a:r>
                      <a:endParaRPr lang="en-US" sz="1000"/>
                    </a:p>
                  </a:txBody>
                  <a:tcPr/>
                </a:tc>
                <a:extLst>
                  <a:ext uri="{0D108BD9-81ED-4DB2-BD59-A6C34878D82A}">
                    <a16:rowId xmlns:a16="http://schemas.microsoft.com/office/drawing/2014/main" val="605901027"/>
                  </a:ext>
                </a:extLst>
              </a:tr>
              <a:tr h="370840">
                <a:tc>
                  <a:txBody>
                    <a:bodyPr/>
                    <a:lstStyle/>
                    <a:p>
                      <a:r>
                        <a:rPr lang="en-US" sz="1000" b="1"/>
                        <a:t>Yachtschule Harkortsee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de-DE" sz="1000"/>
                        <a:t>Ihr möchtet selber mit einer großen Yacht segeln?
Bei uns könnt ihr das lernen. Der Theorie Kurs für den Sportküstenschifferschein (SKS) fängt am 23.11.2016 um 19 Uhr in Hagen an.
Weitere Informationen findet ihr unter www.yachtschule-harkortsee.de, unter 02331-590059 oder unter 0171-4149441.</a:t>
                      </a:r>
                      <a:endParaRPr lang="en-US" sz="1000"/>
                    </a:p>
                  </a:txBody>
                  <a:tcPr/>
                </a:tc>
                <a:tc>
                  <a:txBody>
                    <a:bodyPr/>
                    <a:lstStyle/>
                    <a:p>
                      <a:r>
                        <a:rPr lang="en-US" sz="1000"/>
                        <a:t>2453</a:t>
                      </a:r>
                      <a:endParaRPr lang="en-US" sz="1000"/>
                    </a:p>
                  </a:txBody>
                  <a:tcPr/>
                </a:tc>
                <a:tc>
                  <a:txBody>
                    <a:bodyPr/>
                    <a:lstStyle/>
                    <a:p>
                      <a:r>
                        <a:rPr lang="en-US" sz="1000"/>
                        <a:t>4</a:t>
                      </a:r>
                      <a:endParaRPr lang="en-US" sz="1000"/>
                    </a:p>
                  </a:txBody>
                  <a:tcPr/>
                </a:tc>
                <a:tc>
                  <a:txBody>
                    <a:bodyPr/>
                    <a:lstStyle/>
                    <a:p>
                      <a:r>
                        <a:rPr lang="en-US" sz="1000"/>
                        <a:t>3</a:t>
                      </a:r>
                      <a:endParaRPr lang="en-US" sz="1000"/>
                    </a:p>
                  </a:txBody>
                  <a:tcPr/>
                </a:tc>
                <a:tc>
                  <a:txBody>
                    <a:bodyPr/>
                    <a:lstStyle/>
                    <a:p>
                      <a:r>
                        <a:rPr lang="en-US" sz="1000"/>
                        <a:t>11</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2963811235"/>
                  </a:ext>
                </a:extLst>
              </a:tr>
            </a:tbl>
          </a:graphicData>
        </a:graphic>
      </p:graphicFrame>
      <p:sp>
        <p:nvSpPr>
          <p:cNvPr id="4" name="Text Placeholder 3"/>
          <p:cNvSpPr>
            <a:spLocks noGrp="1"/>
          </p:cNvSpPr>
          <p:nvPr>
            <p:ph type="body" sz="quarter" idx="14"/>
          </p:nvPr>
        </p:nvSpPr>
        <p:spPr/>
        <p:txBody>
          <a:bodyPr/>
          <a:lstStyle/>
          <a:p>
            <a:r>
              <a:rPr lang="en-US"/>
              <a:t>02/14/2016 - 02/14/2017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3099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metric - 5 of 17</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97857150"/>
              </p:ext>
            </p:extLst>
          </p:nvPr>
        </p:nvGraphicFramePr>
        <p:xfrm>
          <a:off x="457200" y="1731963"/>
          <a:ext cx="8229600" cy="323088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624802389"/>
                    </a:ext>
                  </a:extLst>
                </a:gridCol>
                <a:gridCol w="1234440">
                  <a:extLst>
                    <a:ext uri="{9D8B030D-6E8A-4147-A177-3AD203B41FA5}">
                      <a16:colId xmlns:a16="http://schemas.microsoft.com/office/drawing/2014/main" val="129088543"/>
                    </a:ext>
                  </a:extLst>
                </a:gridCol>
                <a:gridCol w="822960">
                  <a:extLst>
                    <a:ext uri="{9D8B030D-6E8A-4147-A177-3AD203B41FA5}">
                      <a16:colId xmlns:a16="http://schemas.microsoft.com/office/drawing/2014/main" val="876476167"/>
                    </a:ext>
                  </a:extLst>
                </a:gridCol>
                <a:gridCol w="822960">
                  <a:extLst>
                    <a:ext uri="{9D8B030D-6E8A-4147-A177-3AD203B41FA5}">
                      <a16:colId xmlns:a16="http://schemas.microsoft.com/office/drawing/2014/main" val="2416729116"/>
                    </a:ext>
                  </a:extLst>
                </a:gridCol>
                <a:gridCol w="822960">
                  <a:extLst>
                    <a:ext uri="{9D8B030D-6E8A-4147-A177-3AD203B41FA5}">
                      <a16:colId xmlns:a16="http://schemas.microsoft.com/office/drawing/2014/main" val="846278333"/>
                    </a:ext>
                  </a:extLst>
                </a:gridCol>
                <a:gridCol w="822960">
                  <a:extLst>
                    <a:ext uri="{9D8B030D-6E8A-4147-A177-3AD203B41FA5}">
                      <a16:colId xmlns:a16="http://schemas.microsoft.com/office/drawing/2014/main" val="1711608991"/>
                    </a:ext>
                  </a:extLst>
                </a:gridCol>
                <a:gridCol w="822960">
                  <a:extLst>
                    <a:ext uri="{9D8B030D-6E8A-4147-A177-3AD203B41FA5}">
                      <a16:colId xmlns:a16="http://schemas.microsoft.com/office/drawing/2014/main" val="409998488"/>
                    </a:ext>
                  </a:extLst>
                </a:gridCol>
                <a:gridCol w="822960">
                  <a:extLst>
                    <a:ext uri="{9D8B030D-6E8A-4147-A177-3AD203B41FA5}">
                      <a16:colId xmlns:a16="http://schemas.microsoft.com/office/drawing/2014/main" val="3499472633"/>
                    </a:ext>
                  </a:extLst>
                </a:gridCol>
                <a:gridCol w="822960">
                  <a:extLst>
                    <a:ext uri="{9D8B030D-6E8A-4147-A177-3AD203B41FA5}">
                      <a16:colId xmlns:a16="http://schemas.microsoft.com/office/drawing/2014/main" val="78843484"/>
                    </a:ext>
                  </a:extLst>
                </a:gridCol>
              </a:tblGrid>
              <a:tr h="370840">
                <a:tc>
                  <a:txBody>
                    <a:bodyPr/>
                    <a:lstStyle/>
                    <a:p>
                      <a:r>
                        <a:rPr lang="en-US" sz="1000"/>
                        <a:t>Post</a:t>
                      </a:r>
                      <a:endParaRPr lang="en-US" sz="1000"/>
                    </a:p>
                  </a:txBody>
                  <a:tcPr/>
                </a:tc>
                <a:tc>
                  <a:txBody>
                    <a:bodyPr/>
                    <a:lstStyle/>
                    <a:p>
                      <a:r>
                        <a:rPr lang="en-US" sz="1000"/>
                        <a:t>Post Text</a:t>
                      </a:r>
                      <a:endParaRPr lang="en-US" sz="1000"/>
                    </a:p>
                  </a:txBody>
                  <a:tcPr/>
                </a:tc>
                <a:tc>
                  <a:txBody>
                    <a:bodyPr/>
                    <a:lstStyle/>
                    <a:p>
                      <a:r>
                        <a:rPr lang="en-US" sz="1000"/>
                        <a:t>Impressions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Video Views</a:t>
                      </a:r>
                      <a:endParaRPr lang="en-US" sz="1000"/>
                    </a:p>
                  </a:txBody>
                  <a:tcPr/>
                </a:tc>
                <a:tc>
                  <a:txBody>
                    <a:bodyPr/>
                    <a:lstStyle/>
                    <a:p>
                      <a:r>
                        <a:rPr lang="en-US" sz="1000"/>
                        <a:t>Boost Duration</a:t>
                      </a:r>
                      <a:endParaRPr lang="en-US" sz="1000"/>
                    </a:p>
                  </a:txBody>
                  <a:tcPr/>
                </a:tc>
                <a:tc>
                  <a:txBody>
                    <a:bodyPr/>
                    <a:lstStyle/>
                    <a:p>
                      <a:r>
                        <a:rPr lang="en-US" sz="1000"/>
                        <a:t>Content Theme</a:t>
                      </a:r>
                      <a:endParaRPr lang="en-US" sz="1000"/>
                    </a:p>
                  </a:txBody>
                  <a:tcPr/>
                </a:tc>
                <a:extLst>
                  <a:ext uri="{0D108BD9-81ED-4DB2-BD59-A6C34878D82A}">
                    <a16:rowId xmlns:a16="http://schemas.microsoft.com/office/drawing/2014/main" val="3684540831"/>
                  </a:ext>
                </a:extLst>
              </a:tr>
              <a:tr h="370840">
                <a:tc>
                  <a:txBody>
                    <a:bodyPr/>
                    <a:lstStyle/>
                    <a:p>
                      <a:r>
                        <a:rPr lang="en-US" sz="1000" b="1"/>
                        <a:t>Yachtschule Harkortsee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de-DE" sz="1000"/>
                        <a:t>Keine Ahnung wie es weiter gehen soll?
Am 09.09.2016 um 19 Uhr findet in unserem Schulungsraum in Hagen (Wasserloses Tal 27) ein Informationsabend über den Sportseeschifferschein (SSS) und den Sporthochseeschifferschein (SHS) statt.
Interesse? Dann kommt einfach vorbei!</a:t>
                      </a:r>
                      <a:endParaRPr lang="en-US" sz="1000"/>
                    </a:p>
                  </a:txBody>
                  <a:tcPr/>
                </a:tc>
                <a:tc>
                  <a:txBody>
                    <a:bodyPr/>
                    <a:lstStyle/>
                    <a:p>
                      <a:r>
                        <a:rPr lang="en-US" sz="1000"/>
                        <a:t>1098</a:t>
                      </a:r>
                      <a:endParaRPr lang="en-US" sz="1000"/>
                    </a:p>
                  </a:txBody>
                  <a:tcPr/>
                </a:tc>
                <a:tc>
                  <a:txBody>
                    <a:bodyPr/>
                    <a:lstStyle/>
                    <a:p>
                      <a:r>
                        <a:rPr lang="en-US" sz="1000"/>
                        <a:t>5</a:t>
                      </a:r>
                      <a:endParaRPr lang="en-US" sz="1000"/>
                    </a:p>
                  </a:txBody>
                  <a:tcPr/>
                </a:tc>
                <a:tc>
                  <a:txBody>
                    <a:bodyPr/>
                    <a:lstStyle/>
                    <a:p>
                      <a:r>
                        <a:rPr lang="en-US" sz="1000"/>
                        <a:t>4</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503105802"/>
                  </a:ext>
                </a:extLst>
              </a:tr>
            </a:tbl>
          </a:graphicData>
        </a:graphic>
      </p:graphicFrame>
      <p:sp>
        <p:nvSpPr>
          <p:cNvPr id="4" name="Text Placeholder 3"/>
          <p:cNvSpPr>
            <a:spLocks noGrp="1"/>
          </p:cNvSpPr>
          <p:nvPr>
            <p:ph type="body" sz="quarter" idx="14"/>
          </p:nvPr>
        </p:nvSpPr>
        <p:spPr/>
        <p:txBody>
          <a:bodyPr/>
          <a:lstStyle/>
          <a:p>
            <a:r>
              <a:rPr lang="en-US"/>
              <a:t>02/14/2016 - 02/14/2017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1075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metric - 6 of 17</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847629292"/>
              </p:ext>
            </p:extLst>
          </p:nvPr>
        </p:nvGraphicFramePr>
        <p:xfrm>
          <a:off x="457200" y="1731963"/>
          <a:ext cx="8229600" cy="307848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11676845"/>
                    </a:ext>
                  </a:extLst>
                </a:gridCol>
                <a:gridCol w="1234440">
                  <a:extLst>
                    <a:ext uri="{9D8B030D-6E8A-4147-A177-3AD203B41FA5}">
                      <a16:colId xmlns:a16="http://schemas.microsoft.com/office/drawing/2014/main" val="1673731535"/>
                    </a:ext>
                  </a:extLst>
                </a:gridCol>
                <a:gridCol w="822960">
                  <a:extLst>
                    <a:ext uri="{9D8B030D-6E8A-4147-A177-3AD203B41FA5}">
                      <a16:colId xmlns:a16="http://schemas.microsoft.com/office/drawing/2014/main" val="3046846871"/>
                    </a:ext>
                  </a:extLst>
                </a:gridCol>
                <a:gridCol w="822960">
                  <a:extLst>
                    <a:ext uri="{9D8B030D-6E8A-4147-A177-3AD203B41FA5}">
                      <a16:colId xmlns:a16="http://schemas.microsoft.com/office/drawing/2014/main" val="2130374381"/>
                    </a:ext>
                  </a:extLst>
                </a:gridCol>
                <a:gridCol w="822960">
                  <a:extLst>
                    <a:ext uri="{9D8B030D-6E8A-4147-A177-3AD203B41FA5}">
                      <a16:colId xmlns:a16="http://schemas.microsoft.com/office/drawing/2014/main" val="2513283654"/>
                    </a:ext>
                  </a:extLst>
                </a:gridCol>
                <a:gridCol w="822960">
                  <a:extLst>
                    <a:ext uri="{9D8B030D-6E8A-4147-A177-3AD203B41FA5}">
                      <a16:colId xmlns:a16="http://schemas.microsoft.com/office/drawing/2014/main" val="3071323624"/>
                    </a:ext>
                  </a:extLst>
                </a:gridCol>
                <a:gridCol w="822960">
                  <a:extLst>
                    <a:ext uri="{9D8B030D-6E8A-4147-A177-3AD203B41FA5}">
                      <a16:colId xmlns:a16="http://schemas.microsoft.com/office/drawing/2014/main" val="810017569"/>
                    </a:ext>
                  </a:extLst>
                </a:gridCol>
                <a:gridCol w="822960">
                  <a:extLst>
                    <a:ext uri="{9D8B030D-6E8A-4147-A177-3AD203B41FA5}">
                      <a16:colId xmlns:a16="http://schemas.microsoft.com/office/drawing/2014/main" val="3115825539"/>
                    </a:ext>
                  </a:extLst>
                </a:gridCol>
                <a:gridCol w="822960">
                  <a:extLst>
                    <a:ext uri="{9D8B030D-6E8A-4147-A177-3AD203B41FA5}">
                      <a16:colId xmlns:a16="http://schemas.microsoft.com/office/drawing/2014/main" val="3045497597"/>
                    </a:ext>
                  </a:extLst>
                </a:gridCol>
              </a:tblGrid>
              <a:tr h="370840">
                <a:tc>
                  <a:txBody>
                    <a:bodyPr/>
                    <a:lstStyle/>
                    <a:p>
                      <a:r>
                        <a:rPr lang="en-US" sz="1000"/>
                        <a:t>Post</a:t>
                      </a:r>
                      <a:endParaRPr lang="en-US" sz="1000"/>
                    </a:p>
                  </a:txBody>
                  <a:tcPr/>
                </a:tc>
                <a:tc>
                  <a:txBody>
                    <a:bodyPr/>
                    <a:lstStyle/>
                    <a:p>
                      <a:r>
                        <a:rPr lang="en-US" sz="1000"/>
                        <a:t>Post Text</a:t>
                      </a:r>
                      <a:endParaRPr lang="en-US" sz="1000"/>
                    </a:p>
                  </a:txBody>
                  <a:tcPr/>
                </a:tc>
                <a:tc>
                  <a:txBody>
                    <a:bodyPr/>
                    <a:lstStyle/>
                    <a:p>
                      <a:r>
                        <a:rPr lang="en-US" sz="1000"/>
                        <a:t>Impressions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Video Views</a:t>
                      </a:r>
                      <a:endParaRPr lang="en-US" sz="1000"/>
                    </a:p>
                  </a:txBody>
                  <a:tcPr/>
                </a:tc>
                <a:tc>
                  <a:txBody>
                    <a:bodyPr/>
                    <a:lstStyle/>
                    <a:p>
                      <a:r>
                        <a:rPr lang="en-US" sz="1000"/>
                        <a:t>Boost Duration</a:t>
                      </a:r>
                      <a:endParaRPr lang="en-US" sz="1000"/>
                    </a:p>
                  </a:txBody>
                  <a:tcPr/>
                </a:tc>
                <a:tc>
                  <a:txBody>
                    <a:bodyPr/>
                    <a:lstStyle/>
                    <a:p>
                      <a:r>
                        <a:rPr lang="en-US" sz="1000"/>
                        <a:t>Content Theme</a:t>
                      </a:r>
                      <a:endParaRPr lang="en-US" sz="1000"/>
                    </a:p>
                  </a:txBody>
                  <a:tcPr/>
                </a:tc>
                <a:extLst>
                  <a:ext uri="{0D108BD9-81ED-4DB2-BD59-A6C34878D82A}">
                    <a16:rowId xmlns:a16="http://schemas.microsoft.com/office/drawing/2014/main" val="1654748129"/>
                  </a:ext>
                </a:extLst>
              </a:tr>
              <a:tr h="370840">
                <a:tc>
                  <a:txBody>
                    <a:bodyPr/>
                    <a:lstStyle/>
                    <a:p>
                      <a:r>
                        <a:rPr lang="en-US" sz="1000" b="1"/>
                        <a:t>Yachtschule Harkortsee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de-DE" sz="1000"/>
                        <a:t>Unsere Theorie Kurse für den Sportbootführerschein See (SBF-See) fangen am 07.09.2016 in Hagen und am 08.09.2016 in Dortmund jeweils um 19 Uhr an.
Anmelden könnt ihr euch unter www.yachtschule-harkortsee.de/termine, unter 02331-590059 oder unter 0171-4149441.</a:t>
                      </a:r>
                      <a:endParaRPr lang="en-US" sz="1000"/>
                    </a:p>
                  </a:txBody>
                  <a:tcPr/>
                </a:tc>
                <a:tc>
                  <a:txBody>
                    <a:bodyPr/>
                    <a:lstStyle/>
                    <a:p>
                      <a:r>
                        <a:rPr lang="en-US" sz="1000"/>
                        <a:t>1411</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1628849546"/>
                  </a:ext>
                </a:extLst>
              </a:tr>
            </a:tbl>
          </a:graphicData>
        </a:graphic>
      </p:graphicFrame>
      <p:sp>
        <p:nvSpPr>
          <p:cNvPr id="4" name="Text Placeholder 3"/>
          <p:cNvSpPr>
            <a:spLocks noGrp="1"/>
          </p:cNvSpPr>
          <p:nvPr>
            <p:ph type="body" sz="quarter" idx="14"/>
          </p:nvPr>
        </p:nvSpPr>
        <p:spPr/>
        <p:txBody>
          <a:bodyPr/>
          <a:lstStyle/>
          <a:p>
            <a:r>
              <a:rPr lang="en-US"/>
              <a:t>02/14/2016 - 02/14/2017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1401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metric - 7 of 17</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6795795"/>
              </p:ext>
            </p:extLst>
          </p:nvPr>
        </p:nvGraphicFramePr>
        <p:xfrm>
          <a:off x="457200" y="1731963"/>
          <a:ext cx="8229600" cy="558800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98287081"/>
                    </a:ext>
                  </a:extLst>
                </a:gridCol>
                <a:gridCol w="1234440">
                  <a:extLst>
                    <a:ext uri="{9D8B030D-6E8A-4147-A177-3AD203B41FA5}">
                      <a16:colId xmlns:a16="http://schemas.microsoft.com/office/drawing/2014/main" val="2038655161"/>
                    </a:ext>
                  </a:extLst>
                </a:gridCol>
                <a:gridCol w="822960">
                  <a:extLst>
                    <a:ext uri="{9D8B030D-6E8A-4147-A177-3AD203B41FA5}">
                      <a16:colId xmlns:a16="http://schemas.microsoft.com/office/drawing/2014/main" val="1933972850"/>
                    </a:ext>
                  </a:extLst>
                </a:gridCol>
                <a:gridCol w="822960">
                  <a:extLst>
                    <a:ext uri="{9D8B030D-6E8A-4147-A177-3AD203B41FA5}">
                      <a16:colId xmlns:a16="http://schemas.microsoft.com/office/drawing/2014/main" val="147072230"/>
                    </a:ext>
                  </a:extLst>
                </a:gridCol>
                <a:gridCol w="822960">
                  <a:extLst>
                    <a:ext uri="{9D8B030D-6E8A-4147-A177-3AD203B41FA5}">
                      <a16:colId xmlns:a16="http://schemas.microsoft.com/office/drawing/2014/main" val="1638292175"/>
                    </a:ext>
                  </a:extLst>
                </a:gridCol>
                <a:gridCol w="822960">
                  <a:extLst>
                    <a:ext uri="{9D8B030D-6E8A-4147-A177-3AD203B41FA5}">
                      <a16:colId xmlns:a16="http://schemas.microsoft.com/office/drawing/2014/main" val="2912660604"/>
                    </a:ext>
                  </a:extLst>
                </a:gridCol>
                <a:gridCol w="822960">
                  <a:extLst>
                    <a:ext uri="{9D8B030D-6E8A-4147-A177-3AD203B41FA5}">
                      <a16:colId xmlns:a16="http://schemas.microsoft.com/office/drawing/2014/main" val="1799190202"/>
                    </a:ext>
                  </a:extLst>
                </a:gridCol>
                <a:gridCol w="822960">
                  <a:extLst>
                    <a:ext uri="{9D8B030D-6E8A-4147-A177-3AD203B41FA5}">
                      <a16:colId xmlns:a16="http://schemas.microsoft.com/office/drawing/2014/main" val="1090141564"/>
                    </a:ext>
                  </a:extLst>
                </a:gridCol>
                <a:gridCol w="822960">
                  <a:extLst>
                    <a:ext uri="{9D8B030D-6E8A-4147-A177-3AD203B41FA5}">
                      <a16:colId xmlns:a16="http://schemas.microsoft.com/office/drawing/2014/main" val="3959882446"/>
                    </a:ext>
                  </a:extLst>
                </a:gridCol>
              </a:tblGrid>
              <a:tr h="370840">
                <a:tc>
                  <a:txBody>
                    <a:bodyPr/>
                    <a:lstStyle/>
                    <a:p>
                      <a:r>
                        <a:rPr lang="en-US" sz="1000"/>
                        <a:t>Post</a:t>
                      </a:r>
                      <a:endParaRPr lang="en-US" sz="1000"/>
                    </a:p>
                  </a:txBody>
                  <a:tcPr/>
                </a:tc>
                <a:tc>
                  <a:txBody>
                    <a:bodyPr/>
                    <a:lstStyle/>
                    <a:p>
                      <a:r>
                        <a:rPr lang="en-US" sz="1000"/>
                        <a:t>Post Text</a:t>
                      </a:r>
                      <a:endParaRPr lang="en-US" sz="1000"/>
                    </a:p>
                  </a:txBody>
                  <a:tcPr/>
                </a:tc>
                <a:tc>
                  <a:txBody>
                    <a:bodyPr/>
                    <a:lstStyle/>
                    <a:p>
                      <a:r>
                        <a:rPr lang="en-US" sz="1000"/>
                        <a:t>Impressions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Video Views</a:t>
                      </a:r>
                      <a:endParaRPr lang="en-US" sz="1000"/>
                    </a:p>
                  </a:txBody>
                  <a:tcPr/>
                </a:tc>
                <a:tc>
                  <a:txBody>
                    <a:bodyPr/>
                    <a:lstStyle/>
                    <a:p>
                      <a:r>
                        <a:rPr lang="en-US" sz="1000"/>
                        <a:t>Boost Duration</a:t>
                      </a:r>
                      <a:endParaRPr lang="en-US" sz="1000"/>
                    </a:p>
                  </a:txBody>
                  <a:tcPr/>
                </a:tc>
                <a:tc>
                  <a:txBody>
                    <a:bodyPr/>
                    <a:lstStyle/>
                    <a:p>
                      <a:r>
                        <a:rPr lang="en-US" sz="1000"/>
                        <a:t>Content Theme</a:t>
                      </a:r>
                      <a:endParaRPr lang="en-US" sz="1000"/>
                    </a:p>
                  </a:txBody>
                  <a:tcPr/>
                </a:tc>
                <a:extLst>
                  <a:ext uri="{0D108BD9-81ED-4DB2-BD59-A6C34878D82A}">
                    <a16:rowId xmlns:a16="http://schemas.microsoft.com/office/drawing/2014/main" val="1882918752"/>
                  </a:ext>
                </a:extLst>
              </a:tr>
              <a:tr h="370840">
                <a:tc>
                  <a:txBody>
                    <a:bodyPr/>
                    <a:lstStyle/>
                    <a:p>
                      <a:r>
                        <a:rPr lang="en-US" sz="1000" b="1"/>
                        <a:t>Yachtschule Harkortsee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de-DE" sz="1000"/>
                        <a:t>Der Winter rückt näher und damit auch unsere Theorie Kurse!
Den Start machen bei uns die Binnen Kurse (SBF-Binnen) ab dem 05.09.2016 um 19 Uhr in Hagen und Dortmund, und ab dem 08.09.2016 um 19 Uhr in Ennepetal.
Meldet euch unter www.yachtschule-harkortsee.de/termine oder ab dem 29.08. unter 02331-590059 oder unter 0171-4149441 an.</a:t>
                      </a:r>
                      <a:endParaRPr lang="en-US" sz="1000"/>
                    </a:p>
                  </a:txBody>
                  <a:tcPr/>
                </a:tc>
                <a:tc>
                  <a:txBody>
                    <a:bodyPr/>
                    <a:lstStyle/>
                    <a:p>
                      <a:r>
                        <a:rPr lang="en-US" sz="1000"/>
                        <a:t>1354</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1330397275"/>
                  </a:ext>
                </a:extLst>
              </a:tr>
            </a:tbl>
          </a:graphicData>
        </a:graphic>
      </p:graphicFrame>
      <p:sp>
        <p:nvSpPr>
          <p:cNvPr id="4" name="Text Placeholder 3"/>
          <p:cNvSpPr>
            <a:spLocks noGrp="1"/>
          </p:cNvSpPr>
          <p:nvPr>
            <p:ph type="body" sz="quarter" idx="14"/>
          </p:nvPr>
        </p:nvSpPr>
        <p:spPr/>
        <p:txBody>
          <a:bodyPr/>
          <a:lstStyle/>
          <a:p>
            <a:r>
              <a:rPr lang="en-US"/>
              <a:t>02/14/2016 - 02/14/2017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0368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metric - 8 of 17</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06243093"/>
              </p:ext>
            </p:extLst>
          </p:nvPr>
        </p:nvGraphicFramePr>
        <p:xfrm>
          <a:off x="457200" y="1731963"/>
          <a:ext cx="8229600" cy="454152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35893425"/>
                    </a:ext>
                  </a:extLst>
                </a:gridCol>
                <a:gridCol w="1234440">
                  <a:extLst>
                    <a:ext uri="{9D8B030D-6E8A-4147-A177-3AD203B41FA5}">
                      <a16:colId xmlns:a16="http://schemas.microsoft.com/office/drawing/2014/main" val="1151079244"/>
                    </a:ext>
                  </a:extLst>
                </a:gridCol>
                <a:gridCol w="822960">
                  <a:extLst>
                    <a:ext uri="{9D8B030D-6E8A-4147-A177-3AD203B41FA5}">
                      <a16:colId xmlns:a16="http://schemas.microsoft.com/office/drawing/2014/main" val="2112702292"/>
                    </a:ext>
                  </a:extLst>
                </a:gridCol>
                <a:gridCol w="822960">
                  <a:extLst>
                    <a:ext uri="{9D8B030D-6E8A-4147-A177-3AD203B41FA5}">
                      <a16:colId xmlns:a16="http://schemas.microsoft.com/office/drawing/2014/main" val="934132509"/>
                    </a:ext>
                  </a:extLst>
                </a:gridCol>
                <a:gridCol w="822960">
                  <a:extLst>
                    <a:ext uri="{9D8B030D-6E8A-4147-A177-3AD203B41FA5}">
                      <a16:colId xmlns:a16="http://schemas.microsoft.com/office/drawing/2014/main" val="1383761685"/>
                    </a:ext>
                  </a:extLst>
                </a:gridCol>
                <a:gridCol w="822960">
                  <a:extLst>
                    <a:ext uri="{9D8B030D-6E8A-4147-A177-3AD203B41FA5}">
                      <a16:colId xmlns:a16="http://schemas.microsoft.com/office/drawing/2014/main" val="3334881196"/>
                    </a:ext>
                  </a:extLst>
                </a:gridCol>
                <a:gridCol w="822960">
                  <a:extLst>
                    <a:ext uri="{9D8B030D-6E8A-4147-A177-3AD203B41FA5}">
                      <a16:colId xmlns:a16="http://schemas.microsoft.com/office/drawing/2014/main" val="951045322"/>
                    </a:ext>
                  </a:extLst>
                </a:gridCol>
                <a:gridCol w="822960">
                  <a:extLst>
                    <a:ext uri="{9D8B030D-6E8A-4147-A177-3AD203B41FA5}">
                      <a16:colId xmlns:a16="http://schemas.microsoft.com/office/drawing/2014/main" val="1767970540"/>
                    </a:ext>
                  </a:extLst>
                </a:gridCol>
                <a:gridCol w="822960">
                  <a:extLst>
                    <a:ext uri="{9D8B030D-6E8A-4147-A177-3AD203B41FA5}">
                      <a16:colId xmlns:a16="http://schemas.microsoft.com/office/drawing/2014/main" val="4063802513"/>
                    </a:ext>
                  </a:extLst>
                </a:gridCol>
              </a:tblGrid>
              <a:tr h="370840">
                <a:tc>
                  <a:txBody>
                    <a:bodyPr/>
                    <a:lstStyle/>
                    <a:p>
                      <a:r>
                        <a:rPr lang="en-US" sz="1000"/>
                        <a:t>Post</a:t>
                      </a:r>
                      <a:endParaRPr lang="en-US" sz="1000"/>
                    </a:p>
                  </a:txBody>
                  <a:tcPr/>
                </a:tc>
                <a:tc>
                  <a:txBody>
                    <a:bodyPr/>
                    <a:lstStyle/>
                    <a:p>
                      <a:r>
                        <a:rPr lang="en-US" sz="1000"/>
                        <a:t>Post Text</a:t>
                      </a:r>
                      <a:endParaRPr lang="en-US" sz="1000"/>
                    </a:p>
                  </a:txBody>
                  <a:tcPr/>
                </a:tc>
                <a:tc>
                  <a:txBody>
                    <a:bodyPr/>
                    <a:lstStyle/>
                    <a:p>
                      <a:r>
                        <a:rPr lang="en-US" sz="1000"/>
                        <a:t>Impressions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Video Views</a:t>
                      </a:r>
                      <a:endParaRPr lang="en-US" sz="1000"/>
                    </a:p>
                  </a:txBody>
                  <a:tcPr/>
                </a:tc>
                <a:tc>
                  <a:txBody>
                    <a:bodyPr/>
                    <a:lstStyle/>
                    <a:p>
                      <a:r>
                        <a:rPr lang="en-US" sz="1000"/>
                        <a:t>Boost Duration</a:t>
                      </a:r>
                      <a:endParaRPr lang="en-US" sz="1000"/>
                    </a:p>
                  </a:txBody>
                  <a:tcPr/>
                </a:tc>
                <a:tc>
                  <a:txBody>
                    <a:bodyPr/>
                    <a:lstStyle/>
                    <a:p>
                      <a:r>
                        <a:rPr lang="en-US" sz="1000"/>
                        <a:t>Content Theme</a:t>
                      </a:r>
                      <a:endParaRPr lang="en-US" sz="1000"/>
                    </a:p>
                  </a:txBody>
                  <a:tcPr/>
                </a:tc>
                <a:extLst>
                  <a:ext uri="{0D108BD9-81ED-4DB2-BD59-A6C34878D82A}">
                    <a16:rowId xmlns:a16="http://schemas.microsoft.com/office/drawing/2014/main" val="3874316573"/>
                  </a:ext>
                </a:extLst>
              </a:tr>
              <a:tr h="370840">
                <a:tc>
                  <a:txBody>
                    <a:bodyPr/>
                    <a:lstStyle/>
                    <a:p>
                      <a:r>
                        <a:rPr lang="en-US" sz="1000" b="1"/>
                        <a:t>Messages Data Source Test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1244542217"/>
                  </a:ext>
                </a:extLst>
              </a:tr>
            </a:tbl>
          </a:graphicData>
        </a:graphic>
      </p:graphicFrame>
      <p:sp>
        <p:nvSpPr>
          <p:cNvPr id="4" name="Text Placeholder 3"/>
          <p:cNvSpPr>
            <a:spLocks noGrp="1"/>
          </p:cNvSpPr>
          <p:nvPr>
            <p:ph type="body" sz="quarter" idx="14"/>
          </p:nvPr>
        </p:nvSpPr>
        <p:spPr/>
        <p:txBody>
          <a:bodyPr/>
          <a:lstStyle/>
          <a:p>
            <a:r>
              <a:rPr lang="en-US"/>
              <a:t>02/14/2016 - 02/14/2017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3207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metric - 9 of 17</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885357359"/>
              </p:ext>
            </p:extLst>
          </p:nvPr>
        </p:nvGraphicFramePr>
        <p:xfrm>
          <a:off x="457200" y="1731963"/>
          <a:ext cx="8229600" cy="695960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77318651"/>
                    </a:ext>
                  </a:extLst>
                </a:gridCol>
                <a:gridCol w="1234440">
                  <a:extLst>
                    <a:ext uri="{9D8B030D-6E8A-4147-A177-3AD203B41FA5}">
                      <a16:colId xmlns:a16="http://schemas.microsoft.com/office/drawing/2014/main" val="747786214"/>
                    </a:ext>
                  </a:extLst>
                </a:gridCol>
                <a:gridCol w="822960">
                  <a:extLst>
                    <a:ext uri="{9D8B030D-6E8A-4147-A177-3AD203B41FA5}">
                      <a16:colId xmlns:a16="http://schemas.microsoft.com/office/drawing/2014/main" val="1713903097"/>
                    </a:ext>
                  </a:extLst>
                </a:gridCol>
                <a:gridCol w="822960">
                  <a:extLst>
                    <a:ext uri="{9D8B030D-6E8A-4147-A177-3AD203B41FA5}">
                      <a16:colId xmlns:a16="http://schemas.microsoft.com/office/drawing/2014/main" val="645179305"/>
                    </a:ext>
                  </a:extLst>
                </a:gridCol>
                <a:gridCol w="822960">
                  <a:extLst>
                    <a:ext uri="{9D8B030D-6E8A-4147-A177-3AD203B41FA5}">
                      <a16:colId xmlns:a16="http://schemas.microsoft.com/office/drawing/2014/main" val="582319547"/>
                    </a:ext>
                  </a:extLst>
                </a:gridCol>
                <a:gridCol w="822960">
                  <a:extLst>
                    <a:ext uri="{9D8B030D-6E8A-4147-A177-3AD203B41FA5}">
                      <a16:colId xmlns:a16="http://schemas.microsoft.com/office/drawing/2014/main" val="1822496093"/>
                    </a:ext>
                  </a:extLst>
                </a:gridCol>
                <a:gridCol w="822960">
                  <a:extLst>
                    <a:ext uri="{9D8B030D-6E8A-4147-A177-3AD203B41FA5}">
                      <a16:colId xmlns:a16="http://schemas.microsoft.com/office/drawing/2014/main" val="46216496"/>
                    </a:ext>
                  </a:extLst>
                </a:gridCol>
                <a:gridCol w="822960">
                  <a:extLst>
                    <a:ext uri="{9D8B030D-6E8A-4147-A177-3AD203B41FA5}">
                      <a16:colId xmlns:a16="http://schemas.microsoft.com/office/drawing/2014/main" val="2860917086"/>
                    </a:ext>
                  </a:extLst>
                </a:gridCol>
                <a:gridCol w="822960">
                  <a:extLst>
                    <a:ext uri="{9D8B030D-6E8A-4147-A177-3AD203B41FA5}">
                      <a16:colId xmlns:a16="http://schemas.microsoft.com/office/drawing/2014/main" val="1119070021"/>
                    </a:ext>
                  </a:extLst>
                </a:gridCol>
              </a:tblGrid>
              <a:tr h="370840">
                <a:tc>
                  <a:txBody>
                    <a:bodyPr/>
                    <a:lstStyle/>
                    <a:p>
                      <a:r>
                        <a:rPr lang="en-US" sz="1000"/>
                        <a:t>Post</a:t>
                      </a:r>
                      <a:endParaRPr lang="en-US" sz="1000"/>
                    </a:p>
                  </a:txBody>
                  <a:tcPr/>
                </a:tc>
                <a:tc>
                  <a:txBody>
                    <a:bodyPr/>
                    <a:lstStyle/>
                    <a:p>
                      <a:r>
                        <a:rPr lang="en-US" sz="1000"/>
                        <a:t>Post Text</a:t>
                      </a:r>
                      <a:endParaRPr lang="en-US" sz="1000"/>
                    </a:p>
                  </a:txBody>
                  <a:tcPr/>
                </a:tc>
                <a:tc>
                  <a:txBody>
                    <a:bodyPr/>
                    <a:lstStyle/>
                    <a:p>
                      <a:r>
                        <a:rPr lang="en-US" sz="1000"/>
                        <a:t>Impressions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Video Views</a:t>
                      </a:r>
                      <a:endParaRPr lang="en-US" sz="1000"/>
                    </a:p>
                  </a:txBody>
                  <a:tcPr/>
                </a:tc>
                <a:tc>
                  <a:txBody>
                    <a:bodyPr/>
                    <a:lstStyle/>
                    <a:p>
                      <a:r>
                        <a:rPr lang="en-US" sz="1000"/>
                        <a:t>Boost Duration</a:t>
                      </a:r>
                      <a:endParaRPr lang="en-US" sz="1000"/>
                    </a:p>
                  </a:txBody>
                  <a:tcPr/>
                </a:tc>
                <a:tc>
                  <a:txBody>
                    <a:bodyPr/>
                    <a:lstStyle/>
                    <a:p>
                      <a:r>
                        <a:rPr lang="en-US" sz="1000"/>
                        <a:t>Content Theme</a:t>
                      </a:r>
                      <a:endParaRPr lang="en-US" sz="1000"/>
                    </a:p>
                  </a:txBody>
                  <a:tcPr/>
                </a:tc>
                <a:extLst>
                  <a:ext uri="{0D108BD9-81ED-4DB2-BD59-A6C34878D82A}">
                    <a16:rowId xmlns:a16="http://schemas.microsoft.com/office/drawing/2014/main" val="457153455"/>
                  </a:ext>
                </a:extLst>
              </a:tr>
              <a:tr h="370840">
                <a:tc>
                  <a:txBody>
                    <a:bodyPr/>
                    <a:lstStyle/>
                    <a:p>
                      <a:r>
                        <a:rPr lang="en-US" sz="1000" b="1"/>
                        <a:t>Yachtschule Harkortsee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de-DE" sz="1000"/>
                        <a:t>Am 03./04.09.2016 startet der letzte praktische Segelkurs (SBF-Binnen) für Jugendliche ab 14 Jahren und Erwachsene in diesem Jahr.
Jetzt noch schnell anmelden unter www.yachtschule-harkortsee.de/termine oder ab dem 29.8.16 wieder unter 02331-590059 oder unter 0171-4149441.</a:t>
                      </a:r>
                      <a:endParaRPr lang="en-US" sz="1000"/>
                    </a:p>
                  </a:txBody>
                  <a:tcPr/>
                </a:tc>
                <a:tc>
                  <a:txBody>
                    <a:bodyPr/>
                    <a:lstStyle/>
                    <a:p>
                      <a:r>
                        <a:rPr lang="en-US" sz="1000"/>
                        <a:t>2247</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951168866"/>
                  </a:ext>
                </a:extLst>
              </a:tr>
            </a:tbl>
          </a:graphicData>
        </a:graphic>
      </p:graphicFrame>
      <p:sp>
        <p:nvSpPr>
          <p:cNvPr id="4" name="Text Placeholder 3"/>
          <p:cNvSpPr>
            <a:spLocks noGrp="1"/>
          </p:cNvSpPr>
          <p:nvPr>
            <p:ph type="body" sz="quarter" idx="14"/>
          </p:nvPr>
        </p:nvSpPr>
        <p:spPr/>
        <p:txBody>
          <a:bodyPr/>
          <a:lstStyle/>
          <a:p>
            <a:r>
              <a:rPr lang="en-US"/>
              <a:t>02/14/2016 - 02/14/2017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6716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metric - 10 of 17</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31607114"/>
              </p:ext>
            </p:extLst>
          </p:nvPr>
        </p:nvGraphicFramePr>
        <p:xfrm>
          <a:off x="457200" y="1731963"/>
          <a:ext cx="8229600" cy="338328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36405173"/>
                    </a:ext>
                  </a:extLst>
                </a:gridCol>
                <a:gridCol w="1234440">
                  <a:extLst>
                    <a:ext uri="{9D8B030D-6E8A-4147-A177-3AD203B41FA5}">
                      <a16:colId xmlns:a16="http://schemas.microsoft.com/office/drawing/2014/main" val="3646306134"/>
                    </a:ext>
                  </a:extLst>
                </a:gridCol>
                <a:gridCol w="822960">
                  <a:extLst>
                    <a:ext uri="{9D8B030D-6E8A-4147-A177-3AD203B41FA5}">
                      <a16:colId xmlns:a16="http://schemas.microsoft.com/office/drawing/2014/main" val="2650912210"/>
                    </a:ext>
                  </a:extLst>
                </a:gridCol>
                <a:gridCol w="822960">
                  <a:extLst>
                    <a:ext uri="{9D8B030D-6E8A-4147-A177-3AD203B41FA5}">
                      <a16:colId xmlns:a16="http://schemas.microsoft.com/office/drawing/2014/main" val="390716881"/>
                    </a:ext>
                  </a:extLst>
                </a:gridCol>
                <a:gridCol w="822960">
                  <a:extLst>
                    <a:ext uri="{9D8B030D-6E8A-4147-A177-3AD203B41FA5}">
                      <a16:colId xmlns:a16="http://schemas.microsoft.com/office/drawing/2014/main" val="806587368"/>
                    </a:ext>
                  </a:extLst>
                </a:gridCol>
                <a:gridCol w="822960">
                  <a:extLst>
                    <a:ext uri="{9D8B030D-6E8A-4147-A177-3AD203B41FA5}">
                      <a16:colId xmlns:a16="http://schemas.microsoft.com/office/drawing/2014/main" val="3693220114"/>
                    </a:ext>
                  </a:extLst>
                </a:gridCol>
                <a:gridCol w="822960">
                  <a:extLst>
                    <a:ext uri="{9D8B030D-6E8A-4147-A177-3AD203B41FA5}">
                      <a16:colId xmlns:a16="http://schemas.microsoft.com/office/drawing/2014/main" val="1008708092"/>
                    </a:ext>
                  </a:extLst>
                </a:gridCol>
                <a:gridCol w="822960">
                  <a:extLst>
                    <a:ext uri="{9D8B030D-6E8A-4147-A177-3AD203B41FA5}">
                      <a16:colId xmlns:a16="http://schemas.microsoft.com/office/drawing/2014/main" val="2872681475"/>
                    </a:ext>
                  </a:extLst>
                </a:gridCol>
                <a:gridCol w="822960">
                  <a:extLst>
                    <a:ext uri="{9D8B030D-6E8A-4147-A177-3AD203B41FA5}">
                      <a16:colId xmlns:a16="http://schemas.microsoft.com/office/drawing/2014/main" val="18186969"/>
                    </a:ext>
                  </a:extLst>
                </a:gridCol>
              </a:tblGrid>
              <a:tr h="370840">
                <a:tc>
                  <a:txBody>
                    <a:bodyPr/>
                    <a:lstStyle/>
                    <a:p>
                      <a:r>
                        <a:rPr lang="en-US" sz="1000"/>
                        <a:t>Post</a:t>
                      </a:r>
                      <a:endParaRPr lang="en-US" sz="1000"/>
                    </a:p>
                  </a:txBody>
                  <a:tcPr/>
                </a:tc>
                <a:tc>
                  <a:txBody>
                    <a:bodyPr/>
                    <a:lstStyle/>
                    <a:p>
                      <a:r>
                        <a:rPr lang="en-US" sz="1000"/>
                        <a:t>Post Text</a:t>
                      </a:r>
                      <a:endParaRPr lang="en-US" sz="1000"/>
                    </a:p>
                  </a:txBody>
                  <a:tcPr/>
                </a:tc>
                <a:tc>
                  <a:txBody>
                    <a:bodyPr/>
                    <a:lstStyle/>
                    <a:p>
                      <a:r>
                        <a:rPr lang="en-US" sz="1000"/>
                        <a:t>Impressions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Video Views</a:t>
                      </a:r>
                      <a:endParaRPr lang="en-US" sz="1000"/>
                    </a:p>
                  </a:txBody>
                  <a:tcPr/>
                </a:tc>
                <a:tc>
                  <a:txBody>
                    <a:bodyPr/>
                    <a:lstStyle/>
                    <a:p>
                      <a:r>
                        <a:rPr lang="en-US" sz="1000"/>
                        <a:t>Boost Duration</a:t>
                      </a:r>
                      <a:endParaRPr lang="en-US" sz="1000"/>
                    </a:p>
                  </a:txBody>
                  <a:tcPr/>
                </a:tc>
                <a:tc>
                  <a:txBody>
                    <a:bodyPr/>
                    <a:lstStyle/>
                    <a:p>
                      <a:r>
                        <a:rPr lang="en-US" sz="1000"/>
                        <a:t>Content Theme</a:t>
                      </a:r>
                      <a:endParaRPr lang="en-US" sz="1000"/>
                    </a:p>
                  </a:txBody>
                  <a:tcPr/>
                </a:tc>
                <a:extLst>
                  <a:ext uri="{0D108BD9-81ED-4DB2-BD59-A6C34878D82A}">
                    <a16:rowId xmlns:a16="http://schemas.microsoft.com/office/drawing/2014/main" val="3177961915"/>
                  </a:ext>
                </a:extLst>
              </a:tr>
              <a:tr h="370840">
                <a:tc>
                  <a:txBody>
                    <a:bodyPr/>
                    <a:lstStyle/>
                    <a:p>
                      <a:r>
                        <a:rPr lang="en-US" sz="1000" b="1"/>
                        <a:t>Yachtschule Harkortsee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de-DE" sz="1000"/>
                        <a:t>Die Sommerferien sind schon übermorgen vorbei und mit denen endete gestern auch der 2. Optikurs in diesem Jahr.
Alle Kids, die an den beiden Optikursen teilgenommen haben, haben erfolgreich ihren Jüngstensegelschein bestanden.
Nun dürfen sie, natürlich unter Aufsicht, die Gewässer unsicher machen.</a:t>
                      </a:r>
                      <a:endParaRPr lang="en-US" sz="1000"/>
                    </a:p>
                  </a:txBody>
                  <a:tcPr/>
                </a:tc>
                <a:tc>
                  <a:txBody>
                    <a:bodyPr/>
                    <a:lstStyle/>
                    <a:p>
                      <a:r>
                        <a:rPr lang="en-US" sz="1000"/>
                        <a:t>1419</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150206737"/>
                  </a:ext>
                </a:extLst>
              </a:tr>
            </a:tbl>
          </a:graphicData>
        </a:graphic>
      </p:graphicFrame>
      <p:sp>
        <p:nvSpPr>
          <p:cNvPr id="4" name="Text Placeholder 3"/>
          <p:cNvSpPr>
            <a:spLocks noGrp="1"/>
          </p:cNvSpPr>
          <p:nvPr>
            <p:ph type="body" sz="quarter" idx="14"/>
          </p:nvPr>
        </p:nvSpPr>
        <p:spPr/>
        <p:txBody>
          <a:bodyPr/>
          <a:lstStyle/>
          <a:p>
            <a:r>
              <a:rPr lang="en-US"/>
              <a:t>02/14/2016 - 02/14/2017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0927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metric - 11 of 17</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934038973"/>
              </p:ext>
            </p:extLst>
          </p:nvPr>
        </p:nvGraphicFramePr>
        <p:xfrm>
          <a:off x="457200" y="1731963"/>
          <a:ext cx="8229600" cy="591820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91464344"/>
                    </a:ext>
                  </a:extLst>
                </a:gridCol>
                <a:gridCol w="1234440">
                  <a:extLst>
                    <a:ext uri="{9D8B030D-6E8A-4147-A177-3AD203B41FA5}">
                      <a16:colId xmlns:a16="http://schemas.microsoft.com/office/drawing/2014/main" val="2596231515"/>
                    </a:ext>
                  </a:extLst>
                </a:gridCol>
                <a:gridCol w="822960">
                  <a:extLst>
                    <a:ext uri="{9D8B030D-6E8A-4147-A177-3AD203B41FA5}">
                      <a16:colId xmlns:a16="http://schemas.microsoft.com/office/drawing/2014/main" val="430952262"/>
                    </a:ext>
                  </a:extLst>
                </a:gridCol>
                <a:gridCol w="822960">
                  <a:extLst>
                    <a:ext uri="{9D8B030D-6E8A-4147-A177-3AD203B41FA5}">
                      <a16:colId xmlns:a16="http://schemas.microsoft.com/office/drawing/2014/main" val="229875928"/>
                    </a:ext>
                  </a:extLst>
                </a:gridCol>
                <a:gridCol w="822960">
                  <a:extLst>
                    <a:ext uri="{9D8B030D-6E8A-4147-A177-3AD203B41FA5}">
                      <a16:colId xmlns:a16="http://schemas.microsoft.com/office/drawing/2014/main" val="3352140873"/>
                    </a:ext>
                  </a:extLst>
                </a:gridCol>
                <a:gridCol w="822960">
                  <a:extLst>
                    <a:ext uri="{9D8B030D-6E8A-4147-A177-3AD203B41FA5}">
                      <a16:colId xmlns:a16="http://schemas.microsoft.com/office/drawing/2014/main" val="2347448382"/>
                    </a:ext>
                  </a:extLst>
                </a:gridCol>
                <a:gridCol w="822960">
                  <a:extLst>
                    <a:ext uri="{9D8B030D-6E8A-4147-A177-3AD203B41FA5}">
                      <a16:colId xmlns:a16="http://schemas.microsoft.com/office/drawing/2014/main" val="4286742149"/>
                    </a:ext>
                  </a:extLst>
                </a:gridCol>
                <a:gridCol w="822960">
                  <a:extLst>
                    <a:ext uri="{9D8B030D-6E8A-4147-A177-3AD203B41FA5}">
                      <a16:colId xmlns:a16="http://schemas.microsoft.com/office/drawing/2014/main" val="1143519907"/>
                    </a:ext>
                  </a:extLst>
                </a:gridCol>
                <a:gridCol w="822960">
                  <a:extLst>
                    <a:ext uri="{9D8B030D-6E8A-4147-A177-3AD203B41FA5}">
                      <a16:colId xmlns:a16="http://schemas.microsoft.com/office/drawing/2014/main" val="3693386747"/>
                    </a:ext>
                  </a:extLst>
                </a:gridCol>
              </a:tblGrid>
              <a:tr h="370840">
                <a:tc>
                  <a:txBody>
                    <a:bodyPr/>
                    <a:lstStyle/>
                    <a:p>
                      <a:r>
                        <a:rPr lang="en-US" sz="1000"/>
                        <a:t>Post</a:t>
                      </a:r>
                      <a:endParaRPr lang="en-US" sz="1000"/>
                    </a:p>
                  </a:txBody>
                  <a:tcPr/>
                </a:tc>
                <a:tc>
                  <a:txBody>
                    <a:bodyPr/>
                    <a:lstStyle/>
                    <a:p>
                      <a:r>
                        <a:rPr lang="en-US" sz="1000"/>
                        <a:t>Post Text</a:t>
                      </a:r>
                      <a:endParaRPr lang="en-US" sz="1000"/>
                    </a:p>
                  </a:txBody>
                  <a:tcPr/>
                </a:tc>
                <a:tc>
                  <a:txBody>
                    <a:bodyPr/>
                    <a:lstStyle/>
                    <a:p>
                      <a:r>
                        <a:rPr lang="en-US" sz="1000"/>
                        <a:t>Impressions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Video Views</a:t>
                      </a:r>
                      <a:endParaRPr lang="en-US" sz="1000"/>
                    </a:p>
                  </a:txBody>
                  <a:tcPr/>
                </a:tc>
                <a:tc>
                  <a:txBody>
                    <a:bodyPr/>
                    <a:lstStyle/>
                    <a:p>
                      <a:r>
                        <a:rPr lang="en-US" sz="1000"/>
                        <a:t>Boost Duration</a:t>
                      </a:r>
                      <a:endParaRPr lang="en-US" sz="1000"/>
                    </a:p>
                  </a:txBody>
                  <a:tcPr/>
                </a:tc>
                <a:tc>
                  <a:txBody>
                    <a:bodyPr/>
                    <a:lstStyle/>
                    <a:p>
                      <a:r>
                        <a:rPr lang="en-US" sz="1000"/>
                        <a:t>Content Theme</a:t>
                      </a:r>
                      <a:endParaRPr lang="en-US" sz="1000"/>
                    </a:p>
                  </a:txBody>
                  <a:tcPr/>
                </a:tc>
                <a:extLst>
                  <a:ext uri="{0D108BD9-81ED-4DB2-BD59-A6C34878D82A}">
                    <a16:rowId xmlns:a16="http://schemas.microsoft.com/office/drawing/2014/main" val="3939195285"/>
                  </a:ext>
                </a:extLst>
              </a:tr>
              <a:tr h="370840">
                <a:tc>
                  <a:txBody>
                    <a:bodyPr/>
                    <a:lstStyle/>
                    <a:p>
                      <a:r>
                        <a:rPr lang="en-US" sz="1000" b="1"/>
                        <a:t>Yachtschule Harkortsee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de-DE" sz="1000"/>
                        <a:t>Letztes Wochenende hatten bei uns alle ihren Spaß. Die großen Segler auf den Valken, die kleinen Segler auf den Optimisten.</a:t>
                      </a:r>
                      <a:endParaRPr lang="en-US" sz="1000"/>
                    </a:p>
                  </a:txBody>
                  <a:tcPr/>
                </a:tc>
                <a:tc>
                  <a:txBody>
                    <a:bodyPr/>
                    <a:lstStyle/>
                    <a:p>
                      <a:r>
                        <a:rPr lang="en-US" sz="1000"/>
                        <a:t>1080</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226611929"/>
                  </a:ext>
                </a:extLst>
              </a:tr>
              <a:tr h="370840">
                <a:tc>
                  <a:txBody>
                    <a:bodyPr/>
                    <a:lstStyle/>
                    <a:p>
                      <a:r>
                        <a:rPr lang="en-US" sz="1000" b="1"/>
                        <a:t>Yachtschule Harkortsee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de-DE" sz="1000"/>
                        <a:t>Es kommt vor das sich unsere Segler doch einmal in der Wasserpest festfahren. Gerüchte besagen das sie nur mal vom Lutz gerettet werden möchten.</a:t>
                      </a:r>
                      <a:endParaRPr lang="en-US" sz="1000"/>
                    </a:p>
                  </a:txBody>
                  <a:tcPr/>
                </a:tc>
                <a:tc>
                  <a:txBody>
                    <a:bodyPr/>
                    <a:lstStyle/>
                    <a:p>
                      <a:r>
                        <a:rPr lang="en-US" sz="1000"/>
                        <a:t>820</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54781500"/>
                  </a:ext>
                </a:extLst>
              </a:tr>
            </a:tbl>
          </a:graphicData>
        </a:graphic>
      </p:graphicFrame>
      <p:sp>
        <p:nvSpPr>
          <p:cNvPr id="4" name="Text Placeholder 3"/>
          <p:cNvSpPr>
            <a:spLocks noGrp="1"/>
          </p:cNvSpPr>
          <p:nvPr>
            <p:ph type="body" sz="quarter" idx="14"/>
          </p:nvPr>
        </p:nvSpPr>
        <p:spPr/>
        <p:txBody>
          <a:bodyPr/>
          <a:lstStyle/>
          <a:p>
            <a:r>
              <a:rPr lang="en-US"/>
              <a:t>02/14/2016 - 02/14/2017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7191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metric - 12 of 17</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197323124"/>
              </p:ext>
            </p:extLst>
          </p:nvPr>
        </p:nvGraphicFramePr>
        <p:xfrm>
          <a:off x="457200" y="1731963"/>
          <a:ext cx="8229600" cy="1009904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95546706"/>
                    </a:ext>
                  </a:extLst>
                </a:gridCol>
                <a:gridCol w="1234440">
                  <a:extLst>
                    <a:ext uri="{9D8B030D-6E8A-4147-A177-3AD203B41FA5}">
                      <a16:colId xmlns:a16="http://schemas.microsoft.com/office/drawing/2014/main" val="1476695589"/>
                    </a:ext>
                  </a:extLst>
                </a:gridCol>
                <a:gridCol w="822960">
                  <a:extLst>
                    <a:ext uri="{9D8B030D-6E8A-4147-A177-3AD203B41FA5}">
                      <a16:colId xmlns:a16="http://schemas.microsoft.com/office/drawing/2014/main" val="3201367431"/>
                    </a:ext>
                  </a:extLst>
                </a:gridCol>
                <a:gridCol w="822960">
                  <a:extLst>
                    <a:ext uri="{9D8B030D-6E8A-4147-A177-3AD203B41FA5}">
                      <a16:colId xmlns:a16="http://schemas.microsoft.com/office/drawing/2014/main" val="3202868698"/>
                    </a:ext>
                  </a:extLst>
                </a:gridCol>
                <a:gridCol w="822960">
                  <a:extLst>
                    <a:ext uri="{9D8B030D-6E8A-4147-A177-3AD203B41FA5}">
                      <a16:colId xmlns:a16="http://schemas.microsoft.com/office/drawing/2014/main" val="476885772"/>
                    </a:ext>
                  </a:extLst>
                </a:gridCol>
                <a:gridCol w="822960">
                  <a:extLst>
                    <a:ext uri="{9D8B030D-6E8A-4147-A177-3AD203B41FA5}">
                      <a16:colId xmlns:a16="http://schemas.microsoft.com/office/drawing/2014/main" val="1327216632"/>
                    </a:ext>
                  </a:extLst>
                </a:gridCol>
                <a:gridCol w="822960">
                  <a:extLst>
                    <a:ext uri="{9D8B030D-6E8A-4147-A177-3AD203B41FA5}">
                      <a16:colId xmlns:a16="http://schemas.microsoft.com/office/drawing/2014/main" val="1783834897"/>
                    </a:ext>
                  </a:extLst>
                </a:gridCol>
                <a:gridCol w="822960">
                  <a:extLst>
                    <a:ext uri="{9D8B030D-6E8A-4147-A177-3AD203B41FA5}">
                      <a16:colId xmlns:a16="http://schemas.microsoft.com/office/drawing/2014/main" val="2842817625"/>
                    </a:ext>
                  </a:extLst>
                </a:gridCol>
                <a:gridCol w="822960">
                  <a:extLst>
                    <a:ext uri="{9D8B030D-6E8A-4147-A177-3AD203B41FA5}">
                      <a16:colId xmlns:a16="http://schemas.microsoft.com/office/drawing/2014/main" val="815781402"/>
                    </a:ext>
                  </a:extLst>
                </a:gridCol>
              </a:tblGrid>
              <a:tr h="370840">
                <a:tc>
                  <a:txBody>
                    <a:bodyPr/>
                    <a:lstStyle/>
                    <a:p>
                      <a:r>
                        <a:rPr lang="en-US" sz="1000"/>
                        <a:t>Post</a:t>
                      </a:r>
                      <a:endParaRPr lang="en-US" sz="1000"/>
                    </a:p>
                  </a:txBody>
                  <a:tcPr/>
                </a:tc>
                <a:tc>
                  <a:txBody>
                    <a:bodyPr/>
                    <a:lstStyle/>
                    <a:p>
                      <a:r>
                        <a:rPr lang="en-US" sz="1000"/>
                        <a:t>Post Text</a:t>
                      </a:r>
                      <a:endParaRPr lang="en-US" sz="1000"/>
                    </a:p>
                  </a:txBody>
                  <a:tcPr/>
                </a:tc>
                <a:tc>
                  <a:txBody>
                    <a:bodyPr/>
                    <a:lstStyle/>
                    <a:p>
                      <a:r>
                        <a:rPr lang="en-US" sz="1000"/>
                        <a:t>Impressions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Video Views</a:t>
                      </a:r>
                      <a:endParaRPr lang="en-US" sz="1000"/>
                    </a:p>
                  </a:txBody>
                  <a:tcPr/>
                </a:tc>
                <a:tc>
                  <a:txBody>
                    <a:bodyPr/>
                    <a:lstStyle/>
                    <a:p>
                      <a:r>
                        <a:rPr lang="en-US" sz="1000"/>
                        <a:t>Boost Duration</a:t>
                      </a:r>
                      <a:endParaRPr lang="en-US" sz="1000"/>
                    </a:p>
                  </a:txBody>
                  <a:tcPr/>
                </a:tc>
                <a:tc>
                  <a:txBody>
                    <a:bodyPr/>
                    <a:lstStyle/>
                    <a:p>
                      <a:r>
                        <a:rPr lang="en-US" sz="1000"/>
                        <a:t>Content Theme</a:t>
                      </a:r>
                      <a:endParaRPr lang="en-US" sz="1000"/>
                    </a:p>
                  </a:txBody>
                  <a:tcPr/>
                </a:tc>
                <a:extLst>
                  <a:ext uri="{0D108BD9-81ED-4DB2-BD59-A6C34878D82A}">
                    <a16:rowId xmlns:a16="http://schemas.microsoft.com/office/drawing/2014/main" val="2302663136"/>
                  </a:ext>
                </a:extLst>
              </a:tr>
              <a:tr h="370840">
                <a:tc>
                  <a:txBody>
                    <a:bodyPr/>
                    <a:lstStyle/>
                    <a:p>
                      <a:r>
                        <a:rPr lang="en-US" sz="1000" b="1"/>
                        <a:t>Yachtschule Harkortsee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de-DE" sz="1000"/>
                        <a:t>Wie die anderen Ruhrstauseen bleiben wir leider auch nicht von der Elodea, im Volksmund Wasserpest, verschont. Wir haben uns eine Schneise vom Steg zur freien Fläche freigehalten und so kam unser Chef, Lutz, zu seinem eigenen Kanal.</a:t>
                      </a:r>
                      <a:endParaRPr lang="en-US" sz="1000"/>
                    </a:p>
                  </a:txBody>
                  <a:tcPr/>
                </a:tc>
                <a:tc>
                  <a:txBody>
                    <a:bodyPr/>
                    <a:lstStyle/>
                    <a:p>
                      <a:r>
                        <a:rPr lang="en-US" sz="1000"/>
                        <a:t>5454</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281380283"/>
                  </a:ext>
                </a:extLst>
              </a:tr>
              <a:tr h="370840">
                <a:tc>
                  <a:txBody>
                    <a:bodyPr/>
                    <a:lstStyle/>
                    <a:p>
                      <a:r>
                        <a:rPr lang="en-US" sz="1000" b="1"/>
                        <a:t>Yachtschule Harkortsee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de-DE" sz="1000"/>
                        <a:t>Bei Wind und Sonne geht es heute für die neuen Schüler zum ersten Mal mit unserem Segellehrer Klaus-Jürgen aufs Wasser.</a:t>
                      </a:r>
                      <a:endParaRPr lang="en-US" sz="1000"/>
                    </a:p>
                  </a:txBody>
                  <a:tcPr/>
                </a:tc>
                <a:tc>
                  <a:txBody>
                    <a:bodyPr/>
                    <a:lstStyle/>
                    <a:p>
                      <a:r>
                        <a:rPr lang="en-US" sz="1000"/>
                        <a:t>1093</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1652741534"/>
                  </a:ext>
                </a:extLst>
              </a:tr>
            </a:tbl>
          </a:graphicData>
        </a:graphic>
      </p:graphicFrame>
      <p:sp>
        <p:nvSpPr>
          <p:cNvPr id="4" name="Text Placeholder 3"/>
          <p:cNvSpPr>
            <a:spLocks noGrp="1"/>
          </p:cNvSpPr>
          <p:nvPr>
            <p:ph type="body" sz="quarter" idx="14"/>
          </p:nvPr>
        </p:nvSpPr>
        <p:spPr/>
        <p:txBody>
          <a:bodyPr/>
          <a:lstStyle/>
          <a:p>
            <a:r>
              <a:rPr lang="en-US"/>
              <a:t>02/14/2016 - 02/14/2017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6579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metric - 13 of 17</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765328308"/>
              </p:ext>
            </p:extLst>
          </p:nvPr>
        </p:nvGraphicFramePr>
        <p:xfrm>
          <a:off x="457200" y="1731963"/>
          <a:ext cx="8229600" cy="566928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41242892"/>
                    </a:ext>
                  </a:extLst>
                </a:gridCol>
                <a:gridCol w="1234440">
                  <a:extLst>
                    <a:ext uri="{9D8B030D-6E8A-4147-A177-3AD203B41FA5}">
                      <a16:colId xmlns:a16="http://schemas.microsoft.com/office/drawing/2014/main" val="3014421024"/>
                    </a:ext>
                  </a:extLst>
                </a:gridCol>
                <a:gridCol w="822960">
                  <a:extLst>
                    <a:ext uri="{9D8B030D-6E8A-4147-A177-3AD203B41FA5}">
                      <a16:colId xmlns:a16="http://schemas.microsoft.com/office/drawing/2014/main" val="1802769737"/>
                    </a:ext>
                  </a:extLst>
                </a:gridCol>
                <a:gridCol w="822960">
                  <a:extLst>
                    <a:ext uri="{9D8B030D-6E8A-4147-A177-3AD203B41FA5}">
                      <a16:colId xmlns:a16="http://schemas.microsoft.com/office/drawing/2014/main" val="818575740"/>
                    </a:ext>
                  </a:extLst>
                </a:gridCol>
                <a:gridCol w="822960">
                  <a:extLst>
                    <a:ext uri="{9D8B030D-6E8A-4147-A177-3AD203B41FA5}">
                      <a16:colId xmlns:a16="http://schemas.microsoft.com/office/drawing/2014/main" val="1144263042"/>
                    </a:ext>
                  </a:extLst>
                </a:gridCol>
                <a:gridCol w="822960">
                  <a:extLst>
                    <a:ext uri="{9D8B030D-6E8A-4147-A177-3AD203B41FA5}">
                      <a16:colId xmlns:a16="http://schemas.microsoft.com/office/drawing/2014/main" val="2190453654"/>
                    </a:ext>
                  </a:extLst>
                </a:gridCol>
                <a:gridCol w="822960">
                  <a:extLst>
                    <a:ext uri="{9D8B030D-6E8A-4147-A177-3AD203B41FA5}">
                      <a16:colId xmlns:a16="http://schemas.microsoft.com/office/drawing/2014/main" val="2817680421"/>
                    </a:ext>
                  </a:extLst>
                </a:gridCol>
                <a:gridCol w="822960">
                  <a:extLst>
                    <a:ext uri="{9D8B030D-6E8A-4147-A177-3AD203B41FA5}">
                      <a16:colId xmlns:a16="http://schemas.microsoft.com/office/drawing/2014/main" val="4153755722"/>
                    </a:ext>
                  </a:extLst>
                </a:gridCol>
                <a:gridCol w="822960">
                  <a:extLst>
                    <a:ext uri="{9D8B030D-6E8A-4147-A177-3AD203B41FA5}">
                      <a16:colId xmlns:a16="http://schemas.microsoft.com/office/drawing/2014/main" val="2104375992"/>
                    </a:ext>
                  </a:extLst>
                </a:gridCol>
              </a:tblGrid>
              <a:tr h="370840">
                <a:tc>
                  <a:txBody>
                    <a:bodyPr/>
                    <a:lstStyle/>
                    <a:p>
                      <a:r>
                        <a:rPr lang="en-US" sz="1000"/>
                        <a:t>Post</a:t>
                      </a:r>
                      <a:endParaRPr lang="en-US" sz="1000"/>
                    </a:p>
                  </a:txBody>
                  <a:tcPr/>
                </a:tc>
                <a:tc>
                  <a:txBody>
                    <a:bodyPr/>
                    <a:lstStyle/>
                    <a:p>
                      <a:r>
                        <a:rPr lang="en-US" sz="1000"/>
                        <a:t>Post Text</a:t>
                      </a:r>
                      <a:endParaRPr lang="en-US" sz="1000"/>
                    </a:p>
                  </a:txBody>
                  <a:tcPr/>
                </a:tc>
                <a:tc>
                  <a:txBody>
                    <a:bodyPr/>
                    <a:lstStyle/>
                    <a:p>
                      <a:r>
                        <a:rPr lang="en-US" sz="1000"/>
                        <a:t>Impressions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Video Views</a:t>
                      </a:r>
                      <a:endParaRPr lang="en-US" sz="1000"/>
                    </a:p>
                  </a:txBody>
                  <a:tcPr/>
                </a:tc>
                <a:tc>
                  <a:txBody>
                    <a:bodyPr/>
                    <a:lstStyle/>
                    <a:p>
                      <a:r>
                        <a:rPr lang="en-US" sz="1000"/>
                        <a:t>Boost Duration</a:t>
                      </a:r>
                      <a:endParaRPr lang="en-US" sz="1000"/>
                    </a:p>
                  </a:txBody>
                  <a:tcPr/>
                </a:tc>
                <a:tc>
                  <a:txBody>
                    <a:bodyPr/>
                    <a:lstStyle/>
                    <a:p>
                      <a:r>
                        <a:rPr lang="en-US" sz="1000"/>
                        <a:t>Content Theme</a:t>
                      </a:r>
                      <a:endParaRPr lang="en-US" sz="1000"/>
                    </a:p>
                  </a:txBody>
                  <a:tcPr/>
                </a:tc>
                <a:extLst>
                  <a:ext uri="{0D108BD9-81ED-4DB2-BD59-A6C34878D82A}">
                    <a16:rowId xmlns:a16="http://schemas.microsoft.com/office/drawing/2014/main" val="1684076884"/>
                  </a:ext>
                </a:extLst>
              </a:tr>
              <a:tr h="370840">
                <a:tc>
                  <a:txBody>
                    <a:bodyPr/>
                    <a:lstStyle/>
                    <a:p>
                      <a:r>
                        <a:rPr lang="en-US" sz="1000" b="1"/>
                        <a:t>Yachtschule Harkortsee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de-DE" sz="1000"/>
                        <a:t>Schon zum zweiten Mal in diesen Sommerferien besuchten einige Hagener Flüchtlingskinder am Donnerstag die Yachtschule Harkortsee. 
Das Wetter schenkte uns zwar keinen strahlenden Sonnenschein, wie den Kindern 2 Wochen zuvor, dafür gab es ausreichend Wind zum Segeln. Die 11 Kinder, 6 Erwachsenen und 3 Mitarbeiter der Stadt Hagen aus dem Fachbereich für Jugend und Soziales erlebten einen schönen Tag am See und freuen sich auf den nächsten Besuch in 2 Wochen. Dann dürfen noch weitere Kinder Segelluft schnuppern.</a:t>
                      </a:r>
                      <a:endParaRPr lang="en-US" sz="1000"/>
                    </a:p>
                  </a:txBody>
                  <a:tcPr/>
                </a:tc>
                <a:tc>
                  <a:txBody>
                    <a:bodyPr/>
                    <a:lstStyle/>
                    <a:p>
                      <a:r>
                        <a:rPr lang="en-US" sz="1000"/>
                        <a:t>2854</a:t>
                      </a:r>
                      <a:endParaRPr lang="en-US" sz="1000"/>
                    </a:p>
                  </a:txBody>
                  <a:tcPr/>
                </a:tc>
                <a:tc>
                  <a:txBody>
                    <a:bodyPr/>
                    <a:lstStyle/>
                    <a:p>
                      <a:r>
                        <a:rPr lang="en-US" sz="1000"/>
                        <a:t>17</a:t>
                      </a:r>
                      <a:endParaRPr lang="en-US" sz="1000"/>
                    </a:p>
                  </a:txBody>
                  <a:tcPr/>
                </a:tc>
                <a:tc>
                  <a:txBody>
                    <a:bodyPr/>
                    <a:lstStyle/>
                    <a:p>
                      <a:r>
                        <a:rPr lang="en-US" sz="1000"/>
                        <a:t>4</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10982554"/>
                  </a:ext>
                </a:extLst>
              </a:tr>
            </a:tbl>
          </a:graphicData>
        </a:graphic>
      </p:graphicFrame>
      <p:sp>
        <p:nvSpPr>
          <p:cNvPr id="4" name="Text Placeholder 3"/>
          <p:cNvSpPr>
            <a:spLocks noGrp="1"/>
          </p:cNvSpPr>
          <p:nvPr>
            <p:ph type="body" sz="quarter" idx="14"/>
          </p:nvPr>
        </p:nvSpPr>
        <p:spPr/>
        <p:txBody>
          <a:bodyPr/>
          <a:lstStyle/>
          <a:p>
            <a:r>
              <a:rPr lang="en-US"/>
              <a:t>02/14/2016 - 02/14/2017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6449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metric - 14 of 17</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66795067"/>
              </p:ext>
            </p:extLst>
          </p:nvPr>
        </p:nvGraphicFramePr>
        <p:xfrm>
          <a:off x="457200" y="1731963"/>
          <a:ext cx="8229600" cy="399288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66305884"/>
                    </a:ext>
                  </a:extLst>
                </a:gridCol>
                <a:gridCol w="1234440">
                  <a:extLst>
                    <a:ext uri="{9D8B030D-6E8A-4147-A177-3AD203B41FA5}">
                      <a16:colId xmlns:a16="http://schemas.microsoft.com/office/drawing/2014/main" val="643629513"/>
                    </a:ext>
                  </a:extLst>
                </a:gridCol>
                <a:gridCol w="822960">
                  <a:extLst>
                    <a:ext uri="{9D8B030D-6E8A-4147-A177-3AD203B41FA5}">
                      <a16:colId xmlns:a16="http://schemas.microsoft.com/office/drawing/2014/main" val="2339195053"/>
                    </a:ext>
                  </a:extLst>
                </a:gridCol>
                <a:gridCol w="822960">
                  <a:extLst>
                    <a:ext uri="{9D8B030D-6E8A-4147-A177-3AD203B41FA5}">
                      <a16:colId xmlns:a16="http://schemas.microsoft.com/office/drawing/2014/main" val="155826237"/>
                    </a:ext>
                  </a:extLst>
                </a:gridCol>
                <a:gridCol w="822960">
                  <a:extLst>
                    <a:ext uri="{9D8B030D-6E8A-4147-A177-3AD203B41FA5}">
                      <a16:colId xmlns:a16="http://schemas.microsoft.com/office/drawing/2014/main" val="4105796542"/>
                    </a:ext>
                  </a:extLst>
                </a:gridCol>
                <a:gridCol w="822960">
                  <a:extLst>
                    <a:ext uri="{9D8B030D-6E8A-4147-A177-3AD203B41FA5}">
                      <a16:colId xmlns:a16="http://schemas.microsoft.com/office/drawing/2014/main" val="744206070"/>
                    </a:ext>
                  </a:extLst>
                </a:gridCol>
                <a:gridCol w="822960">
                  <a:extLst>
                    <a:ext uri="{9D8B030D-6E8A-4147-A177-3AD203B41FA5}">
                      <a16:colId xmlns:a16="http://schemas.microsoft.com/office/drawing/2014/main" val="1230430154"/>
                    </a:ext>
                  </a:extLst>
                </a:gridCol>
                <a:gridCol w="822960">
                  <a:extLst>
                    <a:ext uri="{9D8B030D-6E8A-4147-A177-3AD203B41FA5}">
                      <a16:colId xmlns:a16="http://schemas.microsoft.com/office/drawing/2014/main" val="4142462389"/>
                    </a:ext>
                  </a:extLst>
                </a:gridCol>
                <a:gridCol w="822960">
                  <a:extLst>
                    <a:ext uri="{9D8B030D-6E8A-4147-A177-3AD203B41FA5}">
                      <a16:colId xmlns:a16="http://schemas.microsoft.com/office/drawing/2014/main" val="2895970780"/>
                    </a:ext>
                  </a:extLst>
                </a:gridCol>
              </a:tblGrid>
              <a:tr h="370840">
                <a:tc>
                  <a:txBody>
                    <a:bodyPr/>
                    <a:lstStyle/>
                    <a:p>
                      <a:r>
                        <a:rPr lang="en-US" sz="1000"/>
                        <a:t>Post</a:t>
                      </a:r>
                      <a:endParaRPr lang="en-US" sz="1000"/>
                    </a:p>
                  </a:txBody>
                  <a:tcPr/>
                </a:tc>
                <a:tc>
                  <a:txBody>
                    <a:bodyPr/>
                    <a:lstStyle/>
                    <a:p>
                      <a:r>
                        <a:rPr lang="en-US" sz="1000"/>
                        <a:t>Post Text</a:t>
                      </a:r>
                      <a:endParaRPr lang="en-US" sz="1000"/>
                    </a:p>
                  </a:txBody>
                  <a:tcPr/>
                </a:tc>
                <a:tc>
                  <a:txBody>
                    <a:bodyPr/>
                    <a:lstStyle/>
                    <a:p>
                      <a:r>
                        <a:rPr lang="en-US" sz="1000"/>
                        <a:t>Impressions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Video Views</a:t>
                      </a:r>
                      <a:endParaRPr lang="en-US" sz="1000"/>
                    </a:p>
                  </a:txBody>
                  <a:tcPr/>
                </a:tc>
                <a:tc>
                  <a:txBody>
                    <a:bodyPr/>
                    <a:lstStyle/>
                    <a:p>
                      <a:r>
                        <a:rPr lang="en-US" sz="1000"/>
                        <a:t>Boost Duration</a:t>
                      </a:r>
                      <a:endParaRPr lang="en-US" sz="1000"/>
                    </a:p>
                  </a:txBody>
                  <a:tcPr/>
                </a:tc>
                <a:tc>
                  <a:txBody>
                    <a:bodyPr/>
                    <a:lstStyle/>
                    <a:p>
                      <a:r>
                        <a:rPr lang="en-US" sz="1000"/>
                        <a:t>Content Theme</a:t>
                      </a:r>
                      <a:endParaRPr lang="en-US" sz="1000"/>
                    </a:p>
                  </a:txBody>
                  <a:tcPr/>
                </a:tc>
                <a:extLst>
                  <a:ext uri="{0D108BD9-81ED-4DB2-BD59-A6C34878D82A}">
                    <a16:rowId xmlns:a16="http://schemas.microsoft.com/office/drawing/2014/main" val="1130554349"/>
                  </a:ext>
                </a:extLst>
              </a:tr>
              <a:tr h="370840">
                <a:tc>
                  <a:txBody>
                    <a:bodyPr/>
                    <a:lstStyle/>
                    <a:p>
                      <a:r>
                        <a:rPr lang="en-US" sz="1000" b="1"/>
                        <a:t>Yachtschule Harkortsee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de-DE" sz="1000"/>
                        <a:t>Langweilen sich Eure Kinder auch in den Ferien? Wir bieten mit unserem Sommerferienkurs Abhilfe! Vom 06.08. bis einschl. 21.08. können Eure Kinder bei uns das Segeln erlernen. Neben Sicherheit und fundierter Ausbildung steht auch ganz klar der Spaß im Vordergrund. Interessiert? Jetzt anmelden auf http://bit.ly/2a4UQvO oder telefonisch unter 02331/590059  bzw. 0171/4149441</a:t>
                      </a:r>
                      <a:endParaRPr lang="en-US" sz="1000"/>
                    </a:p>
                  </a:txBody>
                  <a:tcPr/>
                </a:tc>
                <a:tc>
                  <a:txBody>
                    <a:bodyPr/>
                    <a:lstStyle/>
                    <a:p>
                      <a:r>
                        <a:rPr lang="en-US" sz="1000"/>
                        <a:t>14383</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19</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3151209255"/>
                  </a:ext>
                </a:extLst>
              </a:tr>
            </a:tbl>
          </a:graphicData>
        </a:graphic>
      </p:graphicFrame>
      <p:sp>
        <p:nvSpPr>
          <p:cNvPr id="4" name="Text Placeholder 3"/>
          <p:cNvSpPr>
            <a:spLocks noGrp="1"/>
          </p:cNvSpPr>
          <p:nvPr>
            <p:ph type="body" sz="quarter" idx="14"/>
          </p:nvPr>
        </p:nvSpPr>
        <p:spPr/>
        <p:txBody>
          <a:bodyPr/>
          <a:lstStyle/>
          <a:p>
            <a:r>
              <a:rPr lang="en-US"/>
              <a:t>02/14/2016 - 02/14/2017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7512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metric - 15 of 17</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09248366"/>
              </p:ext>
            </p:extLst>
          </p:nvPr>
        </p:nvGraphicFramePr>
        <p:xfrm>
          <a:off x="457200" y="1731963"/>
          <a:ext cx="8229600" cy="432816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10258498"/>
                    </a:ext>
                  </a:extLst>
                </a:gridCol>
                <a:gridCol w="1234440">
                  <a:extLst>
                    <a:ext uri="{9D8B030D-6E8A-4147-A177-3AD203B41FA5}">
                      <a16:colId xmlns:a16="http://schemas.microsoft.com/office/drawing/2014/main" val="2854563436"/>
                    </a:ext>
                  </a:extLst>
                </a:gridCol>
                <a:gridCol w="822960">
                  <a:extLst>
                    <a:ext uri="{9D8B030D-6E8A-4147-A177-3AD203B41FA5}">
                      <a16:colId xmlns:a16="http://schemas.microsoft.com/office/drawing/2014/main" val="2323388340"/>
                    </a:ext>
                  </a:extLst>
                </a:gridCol>
                <a:gridCol w="822960">
                  <a:extLst>
                    <a:ext uri="{9D8B030D-6E8A-4147-A177-3AD203B41FA5}">
                      <a16:colId xmlns:a16="http://schemas.microsoft.com/office/drawing/2014/main" val="2843835345"/>
                    </a:ext>
                  </a:extLst>
                </a:gridCol>
                <a:gridCol w="822960">
                  <a:extLst>
                    <a:ext uri="{9D8B030D-6E8A-4147-A177-3AD203B41FA5}">
                      <a16:colId xmlns:a16="http://schemas.microsoft.com/office/drawing/2014/main" val="3039421619"/>
                    </a:ext>
                  </a:extLst>
                </a:gridCol>
                <a:gridCol w="822960">
                  <a:extLst>
                    <a:ext uri="{9D8B030D-6E8A-4147-A177-3AD203B41FA5}">
                      <a16:colId xmlns:a16="http://schemas.microsoft.com/office/drawing/2014/main" val="2296638862"/>
                    </a:ext>
                  </a:extLst>
                </a:gridCol>
                <a:gridCol w="822960">
                  <a:extLst>
                    <a:ext uri="{9D8B030D-6E8A-4147-A177-3AD203B41FA5}">
                      <a16:colId xmlns:a16="http://schemas.microsoft.com/office/drawing/2014/main" val="3586930742"/>
                    </a:ext>
                  </a:extLst>
                </a:gridCol>
                <a:gridCol w="822960">
                  <a:extLst>
                    <a:ext uri="{9D8B030D-6E8A-4147-A177-3AD203B41FA5}">
                      <a16:colId xmlns:a16="http://schemas.microsoft.com/office/drawing/2014/main" val="2765972161"/>
                    </a:ext>
                  </a:extLst>
                </a:gridCol>
                <a:gridCol w="822960">
                  <a:extLst>
                    <a:ext uri="{9D8B030D-6E8A-4147-A177-3AD203B41FA5}">
                      <a16:colId xmlns:a16="http://schemas.microsoft.com/office/drawing/2014/main" val="2525484936"/>
                    </a:ext>
                  </a:extLst>
                </a:gridCol>
              </a:tblGrid>
              <a:tr h="370840">
                <a:tc>
                  <a:txBody>
                    <a:bodyPr/>
                    <a:lstStyle/>
                    <a:p>
                      <a:r>
                        <a:rPr lang="en-US" sz="1000"/>
                        <a:t>Post</a:t>
                      </a:r>
                      <a:endParaRPr lang="en-US" sz="1000"/>
                    </a:p>
                  </a:txBody>
                  <a:tcPr/>
                </a:tc>
                <a:tc>
                  <a:txBody>
                    <a:bodyPr/>
                    <a:lstStyle/>
                    <a:p>
                      <a:r>
                        <a:rPr lang="en-US" sz="1000"/>
                        <a:t>Post Text</a:t>
                      </a:r>
                      <a:endParaRPr lang="en-US" sz="1000"/>
                    </a:p>
                  </a:txBody>
                  <a:tcPr/>
                </a:tc>
                <a:tc>
                  <a:txBody>
                    <a:bodyPr/>
                    <a:lstStyle/>
                    <a:p>
                      <a:r>
                        <a:rPr lang="en-US" sz="1000"/>
                        <a:t>Impressions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Video Views</a:t>
                      </a:r>
                      <a:endParaRPr lang="en-US" sz="1000"/>
                    </a:p>
                  </a:txBody>
                  <a:tcPr/>
                </a:tc>
                <a:tc>
                  <a:txBody>
                    <a:bodyPr/>
                    <a:lstStyle/>
                    <a:p>
                      <a:r>
                        <a:rPr lang="en-US" sz="1000"/>
                        <a:t>Boost Duration</a:t>
                      </a:r>
                      <a:endParaRPr lang="en-US" sz="1000"/>
                    </a:p>
                  </a:txBody>
                  <a:tcPr/>
                </a:tc>
                <a:tc>
                  <a:txBody>
                    <a:bodyPr/>
                    <a:lstStyle/>
                    <a:p>
                      <a:r>
                        <a:rPr lang="en-US" sz="1000"/>
                        <a:t>Content Theme</a:t>
                      </a:r>
                      <a:endParaRPr lang="en-US" sz="1000"/>
                    </a:p>
                  </a:txBody>
                  <a:tcPr/>
                </a:tc>
                <a:extLst>
                  <a:ext uri="{0D108BD9-81ED-4DB2-BD59-A6C34878D82A}">
                    <a16:rowId xmlns:a16="http://schemas.microsoft.com/office/drawing/2014/main" val="1376256405"/>
                  </a:ext>
                </a:extLst>
              </a:tr>
              <a:tr h="370840">
                <a:tc>
                  <a:txBody>
                    <a:bodyPr/>
                    <a:lstStyle/>
                    <a:p>
                      <a:r>
                        <a:rPr lang="en-US" sz="1000" b="1"/>
                        <a:t>Messages Data Source Test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18</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2654614161"/>
                  </a:ext>
                </a:extLst>
              </a:tr>
              <a:tr h="370840">
                <a:tc>
                  <a:txBody>
                    <a:bodyPr/>
                    <a:lstStyle/>
                    <a:p>
                      <a:r>
                        <a:rPr lang="en-US" sz="1000" b="1"/>
                        <a:t>Messages Data Source Test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en-US" sz="1000"/>
                        <a:t>test</a:t>
                      </a:r>
                      <a:endParaRPr lang="en-US" sz="1000"/>
                    </a:p>
                  </a:txBody>
                  <a:tcPr/>
                </a:tc>
                <a:tc>
                  <a:txBody>
                    <a:bodyPr/>
                    <a:lstStyle/>
                    <a:p>
                      <a:r>
                        <a:rPr lang="en-US" sz="1000"/>
                        <a:t>26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3951827974"/>
                  </a:ext>
                </a:extLst>
              </a:tr>
              <a:tr h="370840">
                <a:tc>
                  <a:txBody>
                    <a:bodyPr/>
                    <a:lstStyle/>
                    <a:p>
                      <a:r>
                        <a:rPr lang="en-US" sz="1000" b="1"/>
                        <a:t>Messages Data Source Test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en-US" sz="1000"/>
                        <a:t>Test</a:t>
                      </a:r>
                      <a:endParaRPr lang="en-US" sz="1000"/>
                    </a:p>
                  </a:txBody>
                  <a:tcPr/>
                </a:tc>
                <a:tc>
                  <a:txBody>
                    <a:bodyPr/>
                    <a:lstStyle/>
                    <a:p>
                      <a:r>
                        <a:rPr lang="en-US" sz="1000"/>
                        <a:t>343</a:t>
                      </a:r>
                      <a:endParaRPr lang="en-US" sz="1000"/>
                    </a:p>
                  </a:txBody>
                  <a:tcPr/>
                </a:tc>
                <a:tc>
                  <a:txBody>
                    <a:bodyPr/>
                    <a:lstStyle/>
                    <a:p>
                      <a:r>
                        <a:rPr lang="en-US" sz="1000"/>
                        <a:t>2</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96</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3356637227"/>
                  </a:ext>
                </a:extLst>
              </a:tr>
            </a:tbl>
          </a:graphicData>
        </a:graphic>
      </p:graphicFrame>
      <p:sp>
        <p:nvSpPr>
          <p:cNvPr id="4" name="Text Placeholder 3"/>
          <p:cNvSpPr>
            <a:spLocks noGrp="1"/>
          </p:cNvSpPr>
          <p:nvPr>
            <p:ph type="body" sz="quarter" idx="14"/>
          </p:nvPr>
        </p:nvSpPr>
        <p:spPr/>
        <p:txBody>
          <a:bodyPr/>
          <a:lstStyle/>
          <a:p>
            <a:r>
              <a:rPr lang="en-US"/>
              <a:t>02/14/2016 - 02/14/2017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4920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metric - 16 of 17</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80806729"/>
              </p:ext>
            </p:extLst>
          </p:nvPr>
        </p:nvGraphicFramePr>
        <p:xfrm>
          <a:off x="457200" y="1731963"/>
          <a:ext cx="8229600" cy="399288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76206155"/>
                    </a:ext>
                  </a:extLst>
                </a:gridCol>
                <a:gridCol w="1234440">
                  <a:extLst>
                    <a:ext uri="{9D8B030D-6E8A-4147-A177-3AD203B41FA5}">
                      <a16:colId xmlns:a16="http://schemas.microsoft.com/office/drawing/2014/main" val="1474827695"/>
                    </a:ext>
                  </a:extLst>
                </a:gridCol>
                <a:gridCol w="822960">
                  <a:extLst>
                    <a:ext uri="{9D8B030D-6E8A-4147-A177-3AD203B41FA5}">
                      <a16:colId xmlns:a16="http://schemas.microsoft.com/office/drawing/2014/main" val="2039103585"/>
                    </a:ext>
                  </a:extLst>
                </a:gridCol>
                <a:gridCol w="822960">
                  <a:extLst>
                    <a:ext uri="{9D8B030D-6E8A-4147-A177-3AD203B41FA5}">
                      <a16:colId xmlns:a16="http://schemas.microsoft.com/office/drawing/2014/main" val="985256901"/>
                    </a:ext>
                  </a:extLst>
                </a:gridCol>
                <a:gridCol w="822960">
                  <a:extLst>
                    <a:ext uri="{9D8B030D-6E8A-4147-A177-3AD203B41FA5}">
                      <a16:colId xmlns:a16="http://schemas.microsoft.com/office/drawing/2014/main" val="3537608259"/>
                    </a:ext>
                  </a:extLst>
                </a:gridCol>
                <a:gridCol w="822960">
                  <a:extLst>
                    <a:ext uri="{9D8B030D-6E8A-4147-A177-3AD203B41FA5}">
                      <a16:colId xmlns:a16="http://schemas.microsoft.com/office/drawing/2014/main" val="3521244578"/>
                    </a:ext>
                  </a:extLst>
                </a:gridCol>
                <a:gridCol w="822960">
                  <a:extLst>
                    <a:ext uri="{9D8B030D-6E8A-4147-A177-3AD203B41FA5}">
                      <a16:colId xmlns:a16="http://schemas.microsoft.com/office/drawing/2014/main" val="2674574899"/>
                    </a:ext>
                  </a:extLst>
                </a:gridCol>
                <a:gridCol w="822960">
                  <a:extLst>
                    <a:ext uri="{9D8B030D-6E8A-4147-A177-3AD203B41FA5}">
                      <a16:colId xmlns:a16="http://schemas.microsoft.com/office/drawing/2014/main" val="1135035125"/>
                    </a:ext>
                  </a:extLst>
                </a:gridCol>
                <a:gridCol w="822960">
                  <a:extLst>
                    <a:ext uri="{9D8B030D-6E8A-4147-A177-3AD203B41FA5}">
                      <a16:colId xmlns:a16="http://schemas.microsoft.com/office/drawing/2014/main" val="181708957"/>
                    </a:ext>
                  </a:extLst>
                </a:gridCol>
              </a:tblGrid>
              <a:tr h="370840">
                <a:tc>
                  <a:txBody>
                    <a:bodyPr/>
                    <a:lstStyle/>
                    <a:p>
                      <a:r>
                        <a:rPr lang="en-US" sz="1000"/>
                        <a:t>Post</a:t>
                      </a:r>
                      <a:endParaRPr lang="en-US" sz="1000"/>
                    </a:p>
                  </a:txBody>
                  <a:tcPr/>
                </a:tc>
                <a:tc>
                  <a:txBody>
                    <a:bodyPr/>
                    <a:lstStyle/>
                    <a:p>
                      <a:r>
                        <a:rPr lang="en-US" sz="1000"/>
                        <a:t>Post Text</a:t>
                      </a:r>
                      <a:endParaRPr lang="en-US" sz="1000"/>
                    </a:p>
                  </a:txBody>
                  <a:tcPr/>
                </a:tc>
                <a:tc>
                  <a:txBody>
                    <a:bodyPr/>
                    <a:lstStyle/>
                    <a:p>
                      <a:r>
                        <a:rPr lang="en-US" sz="1000"/>
                        <a:t>Impressions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Video Views</a:t>
                      </a:r>
                      <a:endParaRPr lang="en-US" sz="1000"/>
                    </a:p>
                  </a:txBody>
                  <a:tcPr/>
                </a:tc>
                <a:tc>
                  <a:txBody>
                    <a:bodyPr/>
                    <a:lstStyle/>
                    <a:p>
                      <a:r>
                        <a:rPr lang="en-US" sz="1000"/>
                        <a:t>Boost Duration</a:t>
                      </a:r>
                      <a:endParaRPr lang="en-US" sz="1000"/>
                    </a:p>
                  </a:txBody>
                  <a:tcPr/>
                </a:tc>
                <a:tc>
                  <a:txBody>
                    <a:bodyPr/>
                    <a:lstStyle/>
                    <a:p>
                      <a:r>
                        <a:rPr lang="en-US" sz="1000"/>
                        <a:t>Content Theme</a:t>
                      </a:r>
                      <a:endParaRPr lang="en-US" sz="1000"/>
                    </a:p>
                  </a:txBody>
                  <a:tcPr/>
                </a:tc>
                <a:extLst>
                  <a:ext uri="{0D108BD9-81ED-4DB2-BD59-A6C34878D82A}">
                    <a16:rowId xmlns:a16="http://schemas.microsoft.com/office/drawing/2014/main" val="1159538573"/>
                  </a:ext>
                </a:extLst>
              </a:tr>
              <a:tr h="370840">
                <a:tc>
                  <a:txBody>
                    <a:bodyPr/>
                    <a:lstStyle/>
                    <a:p>
                      <a:r>
                        <a:rPr lang="en-US" sz="1000" b="1"/>
                        <a:t>Yachtschule Harkortsee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r>
                        <a:rPr lang="de-DE" sz="1000"/>
                        <a:t>Am Samstag, 04.06.2016 war unsere 1. praktis che Segel- und Motorbootprüfung. Erfolgsquote 100% ! Glückwunsch an alle Teilnehmer, die Segellehrer/innen und ich als Leiter der Yachtschule Harkortsee wünschen für die Zukunft natürlich immer " eine handbreit Wasser unterm Kiel und Mast und Schotbruch " (für die Motorbootfahrer " Motor - und Getriebeschaden "</a:t>
                      </a:r>
                      <a:endParaRPr lang="en-US" sz="1000"/>
                    </a:p>
                  </a:txBody>
                  <a:tcPr/>
                </a:tc>
                <a:tc>
                  <a:txBody>
                    <a:bodyPr/>
                    <a:lstStyle/>
                    <a:p>
                      <a:r>
                        <a:rPr lang="en-US" sz="1000"/>
                        <a:t>456</a:t>
                      </a:r>
                      <a:endParaRPr lang="en-US" sz="1000"/>
                    </a:p>
                  </a:txBody>
                  <a:tcPr/>
                </a:tc>
                <a:tc>
                  <a:txBody>
                    <a:bodyPr/>
                    <a:lstStyle/>
                    <a:p>
                      <a:r>
                        <a:rPr lang="en-US" sz="1000"/>
                        <a:t>7</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2781037052"/>
                  </a:ext>
                </a:extLst>
              </a:tr>
            </a:tbl>
          </a:graphicData>
        </a:graphic>
      </p:graphicFrame>
      <p:sp>
        <p:nvSpPr>
          <p:cNvPr id="4" name="Text Placeholder 3"/>
          <p:cNvSpPr>
            <a:spLocks noGrp="1"/>
          </p:cNvSpPr>
          <p:nvPr>
            <p:ph type="body" sz="quarter" idx="14"/>
          </p:nvPr>
        </p:nvSpPr>
        <p:spPr/>
        <p:txBody>
          <a:bodyPr/>
          <a:lstStyle/>
          <a:p>
            <a:r>
              <a:rPr lang="en-US"/>
              <a:t>02/14/2016 - 02/14/2017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0013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metric - 17 of 17</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162492959"/>
              </p:ext>
            </p:extLst>
          </p:nvPr>
        </p:nvGraphicFramePr>
        <p:xfrm>
          <a:off x="457200" y="1731963"/>
          <a:ext cx="8229600" cy="170688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62397473"/>
                    </a:ext>
                  </a:extLst>
                </a:gridCol>
                <a:gridCol w="1234440">
                  <a:extLst>
                    <a:ext uri="{9D8B030D-6E8A-4147-A177-3AD203B41FA5}">
                      <a16:colId xmlns:a16="http://schemas.microsoft.com/office/drawing/2014/main" val="2598988053"/>
                    </a:ext>
                  </a:extLst>
                </a:gridCol>
                <a:gridCol w="822960">
                  <a:extLst>
                    <a:ext uri="{9D8B030D-6E8A-4147-A177-3AD203B41FA5}">
                      <a16:colId xmlns:a16="http://schemas.microsoft.com/office/drawing/2014/main" val="94544424"/>
                    </a:ext>
                  </a:extLst>
                </a:gridCol>
                <a:gridCol w="822960">
                  <a:extLst>
                    <a:ext uri="{9D8B030D-6E8A-4147-A177-3AD203B41FA5}">
                      <a16:colId xmlns:a16="http://schemas.microsoft.com/office/drawing/2014/main" val="3391922314"/>
                    </a:ext>
                  </a:extLst>
                </a:gridCol>
                <a:gridCol w="822960">
                  <a:extLst>
                    <a:ext uri="{9D8B030D-6E8A-4147-A177-3AD203B41FA5}">
                      <a16:colId xmlns:a16="http://schemas.microsoft.com/office/drawing/2014/main" val="3699640251"/>
                    </a:ext>
                  </a:extLst>
                </a:gridCol>
                <a:gridCol w="822960">
                  <a:extLst>
                    <a:ext uri="{9D8B030D-6E8A-4147-A177-3AD203B41FA5}">
                      <a16:colId xmlns:a16="http://schemas.microsoft.com/office/drawing/2014/main" val="3556768397"/>
                    </a:ext>
                  </a:extLst>
                </a:gridCol>
                <a:gridCol w="822960">
                  <a:extLst>
                    <a:ext uri="{9D8B030D-6E8A-4147-A177-3AD203B41FA5}">
                      <a16:colId xmlns:a16="http://schemas.microsoft.com/office/drawing/2014/main" val="4088674221"/>
                    </a:ext>
                  </a:extLst>
                </a:gridCol>
                <a:gridCol w="822960">
                  <a:extLst>
                    <a:ext uri="{9D8B030D-6E8A-4147-A177-3AD203B41FA5}">
                      <a16:colId xmlns:a16="http://schemas.microsoft.com/office/drawing/2014/main" val="2216627611"/>
                    </a:ext>
                  </a:extLst>
                </a:gridCol>
                <a:gridCol w="822960">
                  <a:extLst>
                    <a:ext uri="{9D8B030D-6E8A-4147-A177-3AD203B41FA5}">
                      <a16:colId xmlns:a16="http://schemas.microsoft.com/office/drawing/2014/main" val="4221906330"/>
                    </a:ext>
                  </a:extLst>
                </a:gridCol>
              </a:tblGrid>
              <a:tr h="370840">
                <a:tc>
                  <a:txBody>
                    <a:bodyPr/>
                    <a:lstStyle/>
                    <a:p>
                      <a:r>
                        <a:rPr lang="en-US" sz="1000"/>
                        <a:t>Post</a:t>
                      </a:r>
                      <a:endParaRPr lang="en-US" sz="1000"/>
                    </a:p>
                  </a:txBody>
                  <a:tcPr/>
                </a:tc>
                <a:tc>
                  <a:txBody>
                    <a:bodyPr/>
                    <a:lstStyle/>
                    <a:p>
                      <a:r>
                        <a:rPr lang="en-US" sz="1000"/>
                        <a:t>Post Text</a:t>
                      </a:r>
                      <a:endParaRPr lang="en-US" sz="1000"/>
                    </a:p>
                  </a:txBody>
                  <a:tcPr/>
                </a:tc>
                <a:tc>
                  <a:txBody>
                    <a:bodyPr/>
                    <a:lstStyle/>
                    <a:p>
                      <a:r>
                        <a:rPr lang="en-US" sz="1000"/>
                        <a:t>Impressions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Video Views</a:t>
                      </a:r>
                      <a:endParaRPr lang="en-US" sz="1000"/>
                    </a:p>
                  </a:txBody>
                  <a:tcPr/>
                </a:tc>
                <a:tc>
                  <a:txBody>
                    <a:bodyPr/>
                    <a:lstStyle/>
                    <a:p>
                      <a:r>
                        <a:rPr lang="en-US" sz="1000"/>
                        <a:t>Boost Duration</a:t>
                      </a:r>
                      <a:endParaRPr lang="en-US" sz="1000"/>
                    </a:p>
                  </a:txBody>
                  <a:tcPr/>
                </a:tc>
                <a:tc>
                  <a:txBody>
                    <a:bodyPr/>
                    <a:lstStyle/>
                    <a:p>
                      <a:r>
                        <a:rPr lang="en-US" sz="1000"/>
                        <a:t>Content Theme</a:t>
                      </a:r>
                      <a:endParaRPr lang="en-US" sz="1000"/>
                    </a:p>
                  </a:txBody>
                  <a:tcPr/>
                </a:tc>
                <a:extLst>
                  <a:ext uri="{0D108BD9-81ED-4DB2-BD59-A6C34878D82A}">
                    <a16:rowId xmlns:a16="http://schemas.microsoft.com/office/drawing/2014/main" val="3878701360"/>
                  </a:ext>
                </a:extLst>
              </a:tr>
              <a:tr h="370840">
                <a:tc>
                  <a:txBody>
                    <a:bodyPr/>
                    <a:lstStyle/>
                    <a:p>
                      <a:r>
                        <a:rPr lang="en-US" sz="1000" b="1"/>
                        <a:t>Messages Data Source Test - </a:t>
                      </a:r>
                      <a:r>
                        <a:rPr lang="en-US" sz="1000"/>
                        <a:t>
</a:t>
                      </a:r>
                      <a:r>
                        <a:rPr lang="en-US" sz="1000" b="1"/>
                        <a:t>Attachment:</a:t>
                      </a:r>
                      <a:r>
                        <a:rPr lang="en-US" sz="1000"/>
                        <a:t>
</a:t>
                      </a:r>
                      <a:r>
                        <a:rPr lang="en-US" sz="1000" i="1"/>
                        <a:t>Name</a:t>
                      </a:r>
                      <a:r>
                        <a:rPr lang="en-US" sz="1000"/>
                        <a:t>: 
</a:t>
                      </a:r>
                      <a:r>
                        <a:rPr lang="en-US" sz="1000" i="1"/>
                        <a:t>Caption</a:t>
                      </a:r>
                      <a:r>
                        <a:rPr lang="en-US" sz="1000"/>
                        <a:t>: 
</a:t>
                      </a:r>
                      <a:r>
                        <a:rPr lang="en-US" sz="1000" i="1"/>
                        <a:t>Description</a:t>
                      </a:r>
                      <a:r>
                        <a:rPr lang="en-US" sz="1000"/>
                        <a:t>: </a:t>
                      </a:r>
                      <a:endParaRPr lang="en-US" sz="1000"/>
                    </a:p>
                  </a:txBody>
                  <a:tcPr/>
                </a:tc>
                <a:tc>
                  <a:txBody>
                    <a:bodyPr/>
                    <a:lstStyle/>
                    <a:p>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x</a:t>
                      </a:r>
                      <a:endParaRPr lang="en-US" sz="1000"/>
                    </a:p>
                  </a:txBody>
                  <a:tcPr/>
                </a:tc>
                <a:tc>
                  <a:txBody>
                    <a:bodyPr/>
                    <a:lstStyle/>
                    <a:p>
                      <a:r>
                        <a:rPr lang="en-US" sz="1000"/>
                        <a:t>x</a:t>
                      </a:r>
                      <a:endParaRPr lang="en-US" sz="1000"/>
                    </a:p>
                  </a:txBody>
                  <a:tcPr/>
                </a:tc>
                <a:extLst>
                  <a:ext uri="{0D108BD9-81ED-4DB2-BD59-A6C34878D82A}">
                    <a16:rowId xmlns:a16="http://schemas.microsoft.com/office/drawing/2014/main" val="1224875811"/>
                  </a:ext>
                </a:extLst>
              </a:tr>
            </a:tbl>
          </a:graphicData>
        </a:graphic>
      </p:graphicFrame>
      <p:sp>
        <p:nvSpPr>
          <p:cNvPr id="4" name="Text Placeholder 3"/>
          <p:cNvSpPr>
            <a:spLocks noGrp="1"/>
          </p:cNvSpPr>
          <p:nvPr>
            <p:ph type="body" sz="quarter" idx="14"/>
          </p:nvPr>
        </p:nvSpPr>
        <p:spPr/>
        <p:txBody>
          <a:bodyPr/>
          <a:lstStyle/>
          <a:p>
            <a:r>
              <a:rPr lang="en-US"/>
              <a:t>02/14/2016 - 02/14/2017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84647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1088</Words>
  <Application>Microsoft Office PowerPoint</Application>
  <PresentationFormat>On-screen Show (4:3)</PresentationFormat>
  <Paragraphs>428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Test</vt:lpstr>
      <vt:lpstr>test metric - 1 of 17</vt:lpstr>
      <vt:lpstr>test metric - 2 of 17</vt:lpstr>
      <vt:lpstr>test metric - 3 of 17</vt:lpstr>
      <vt:lpstr>test metric - 4 of 17</vt:lpstr>
      <vt:lpstr>test metric - 5 of 17</vt:lpstr>
      <vt:lpstr>test metric - 6 of 17</vt:lpstr>
      <vt:lpstr>test metric - 7 of 17</vt:lpstr>
      <vt:lpstr>test metric - 8 of 17</vt:lpstr>
      <vt:lpstr>test metric - 9 of 17</vt:lpstr>
      <vt:lpstr>test metric - 10 of 17</vt:lpstr>
      <vt:lpstr>test metric - 11 of 17</vt:lpstr>
      <vt:lpstr>test metric - 12 of 17</vt:lpstr>
      <vt:lpstr>test metric - 13 of 17</vt:lpstr>
      <vt:lpstr>test metric - 14 of 17</vt:lpstr>
      <vt:lpstr>test metric - 15 of 17</vt:lpstr>
      <vt:lpstr>test metric - 16 of 17</vt:lpstr>
      <vt:lpstr>test metric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dc:title>
  <dc:creator>Administrator</dc:creator>
  <cp:lastModifiedBy>Administrator</cp:lastModifiedBy>
  <cp:revision>1</cp:revision>
  <dcterms:created xsi:type="dcterms:W3CDTF">2017-02-15T12:56:43Z</dcterms:created>
  <dcterms:modified xsi:type="dcterms:W3CDTF">2017-02-15T12:59:32Z</dcterms:modified>
</cp:coreProperties>
</file>