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42" d="100"/>
          <a:sy n="42" d="100"/>
        </p:scale>
        <p:origin x="72" y="78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906815283"/>
              </p:ext>
            </p:extLst>
          </p:nvPr>
        </p:nvGraphicFramePr>
        <p:xfrm>
          <a:off x="457200" y="1731963"/>
          <a:ext cx="8229600" cy="374904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1379884"/>
                    </a:ext>
                  </a:extLst>
                </a:gridCol>
                <a:gridCol w="658368">
                  <a:extLst>
                    <a:ext uri="{9D8B030D-6E8A-4147-A177-3AD203B41FA5}">
                      <a16:colId xmlns:a16="http://schemas.microsoft.com/office/drawing/2014/main" val="138129470"/>
                    </a:ext>
                  </a:extLst>
                </a:gridCol>
                <a:gridCol w="658368">
                  <a:extLst>
                    <a:ext uri="{9D8B030D-6E8A-4147-A177-3AD203B41FA5}">
                      <a16:colId xmlns:a16="http://schemas.microsoft.com/office/drawing/2014/main" val="73618820"/>
                    </a:ext>
                  </a:extLst>
                </a:gridCol>
                <a:gridCol w="658368">
                  <a:extLst>
                    <a:ext uri="{9D8B030D-6E8A-4147-A177-3AD203B41FA5}">
                      <a16:colId xmlns:a16="http://schemas.microsoft.com/office/drawing/2014/main" val="3011046122"/>
                    </a:ext>
                  </a:extLst>
                </a:gridCol>
                <a:gridCol w="658368">
                  <a:extLst>
                    <a:ext uri="{9D8B030D-6E8A-4147-A177-3AD203B41FA5}">
                      <a16:colId xmlns:a16="http://schemas.microsoft.com/office/drawing/2014/main" val="53013890"/>
                    </a:ext>
                  </a:extLst>
                </a:gridCol>
                <a:gridCol w="658368">
                  <a:extLst>
                    <a:ext uri="{9D8B030D-6E8A-4147-A177-3AD203B41FA5}">
                      <a16:colId xmlns:a16="http://schemas.microsoft.com/office/drawing/2014/main" val="316815495"/>
                    </a:ext>
                  </a:extLst>
                </a:gridCol>
                <a:gridCol w="658368">
                  <a:extLst>
                    <a:ext uri="{9D8B030D-6E8A-4147-A177-3AD203B41FA5}">
                      <a16:colId xmlns:a16="http://schemas.microsoft.com/office/drawing/2014/main" val="3918207656"/>
                    </a:ext>
                  </a:extLst>
                </a:gridCol>
                <a:gridCol w="658368">
                  <a:extLst>
                    <a:ext uri="{9D8B030D-6E8A-4147-A177-3AD203B41FA5}">
                      <a16:colId xmlns:a16="http://schemas.microsoft.com/office/drawing/2014/main" val="1915148412"/>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78532876"/>
                  </a:ext>
                </a:extLst>
              </a:tr>
              <a:tr h="370840">
                <a:tc>
                  <a:txBody>
                    <a:bodyPr/>
                    <a:lstStyle/>
                    <a:p>
                      <a:r>
                        <a:rPr lang="en-US" sz="1000" b="1"/>
                        <a:t>BMW Default Page - 2017-01-18 22:09:36</a:t>
                      </a:r>
                      <a:r>
                        <a:rPr lang="en-US" sz="1000"/>
                        <a:t>
Power play has never been easier. 
The BMW 1 Series.</a:t>
                      </a:r>
                      <a:endParaRPr lang="en-US" sz="1000"/>
                    </a:p>
                  </a:txBody>
                  <a:tcPr/>
                </a:tc>
                <a:tc>
                  <a:txBody>
                    <a:bodyPr/>
                    <a:lstStyle/>
                    <a:p>
                      <a:r>
                        <a:rPr lang="en-US" sz="1000"/>
                        <a:t>9345</a:t>
                      </a:r>
                      <a:endParaRPr lang="en-US" sz="1000"/>
                    </a:p>
                  </a:txBody>
                  <a:tcPr/>
                </a:tc>
                <a:tc>
                  <a:txBody>
                    <a:bodyPr/>
                    <a:lstStyle/>
                    <a:p>
                      <a:r>
                        <a:rPr lang="en-US" sz="1000"/>
                        <a:t>9092</a:t>
                      </a:r>
                      <a:endParaRPr lang="en-US" sz="1000"/>
                    </a:p>
                  </a:txBody>
                  <a:tcPr/>
                </a:tc>
                <a:tc>
                  <a:txBody>
                    <a:bodyPr/>
                    <a:lstStyle/>
                    <a:p>
                      <a:r>
                        <a:rPr lang="en-US" sz="1000"/>
                        <a:t>102</a:t>
                      </a:r>
                      <a:endParaRPr lang="en-US" sz="1000"/>
                    </a:p>
                  </a:txBody>
                  <a:tcPr/>
                </a:tc>
                <a:tc>
                  <a:txBody>
                    <a:bodyPr/>
                    <a:lstStyle/>
                    <a:p>
                      <a:r>
                        <a:rPr lang="en-US" sz="1000"/>
                        <a:t>151</a:t>
                      </a:r>
                      <a:endParaRPr lang="en-US" sz="1000"/>
                    </a:p>
                  </a:txBody>
                  <a:tcPr/>
                </a:tc>
                <a:tc>
                  <a:txBody>
                    <a:bodyPr/>
                    <a:lstStyle/>
                    <a:p>
                      <a:r>
                        <a:rPr lang="en-US" sz="1000"/>
                        <a:t>0.0471%</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633560544"/>
                  </a:ext>
                </a:extLst>
              </a:tr>
              <a:tr h="370840">
                <a:tc>
                  <a:txBody>
                    <a:bodyPr/>
                    <a:lstStyle/>
                    <a:p>
                      <a:r>
                        <a:rPr lang="en-US" sz="1000" b="1"/>
                        <a:t>Toyota USA - 2017-01-18 20:36:59</a:t>
                      </a:r>
                      <a:r>
                        <a:rPr lang="en-US" sz="1000"/>
                        <a:t>
Hugging those curves. #Toyota86</a:t>
                      </a:r>
                      <a:endParaRPr lang="en-US" sz="1000"/>
                    </a:p>
                  </a:txBody>
                  <a:tcPr/>
                </a:tc>
                <a:tc>
                  <a:txBody>
                    <a:bodyPr/>
                    <a:lstStyle/>
                    <a:p>
                      <a:r>
                        <a:rPr lang="en-US" sz="1000"/>
                        <a:t>1187</a:t>
                      </a:r>
                      <a:endParaRPr lang="en-US" sz="1000"/>
                    </a:p>
                  </a:txBody>
                  <a:tcPr/>
                </a:tc>
                <a:tc>
                  <a:txBody>
                    <a:bodyPr/>
                    <a:lstStyle/>
                    <a:p>
                      <a:r>
                        <a:rPr lang="en-US" sz="1000"/>
                        <a:t>1062</a:t>
                      </a:r>
                      <a:endParaRPr lang="en-US" sz="1000"/>
                    </a:p>
                  </a:txBody>
                  <a:tcPr/>
                </a:tc>
                <a:tc>
                  <a:txBody>
                    <a:bodyPr/>
                    <a:lstStyle/>
                    <a:p>
                      <a:r>
                        <a:rPr lang="en-US" sz="1000"/>
                        <a:t>56</a:t>
                      </a:r>
                      <a:endParaRPr lang="en-US" sz="1000"/>
                    </a:p>
                  </a:txBody>
                  <a:tcPr/>
                </a:tc>
                <a:tc>
                  <a:txBody>
                    <a:bodyPr/>
                    <a:lstStyle/>
                    <a:p>
                      <a:r>
                        <a:rPr lang="en-US" sz="1000"/>
                        <a:t>69</a:t>
                      </a:r>
                      <a:endParaRPr lang="en-US" sz="1000"/>
                    </a:p>
                  </a:txBody>
                  <a:tcPr/>
                </a:tc>
                <a:tc>
                  <a:txBody>
                    <a:bodyPr/>
                    <a:lstStyle/>
                    <a:p>
                      <a:r>
                        <a:rPr lang="en-US" sz="1000"/>
                        <a:t>0.0356%</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939234387"/>
                  </a:ext>
                </a:extLst>
              </a:tr>
              <a:tr h="370840">
                <a:tc>
                  <a:txBody>
                    <a:bodyPr/>
                    <a:lstStyle/>
                    <a:p>
                      <a:r>
                        <a:rPr lang="de-DE" sz="1000" b="1"/>
                        <a:t>Audi Deutschland - 2017-01-18 19:22:00</a:t>
                      </a:r>
                      <a:r>
                        <a:rPr lang="de-DE" sz="1000"/>
                        <a:t>
Wir zeigen euch was den Audi Q2 so einzigartig macht: Fahrt eine Runde mit und wir stellen euch alle Highlights vor. Hier könnt ihr das Filmfahrzeug konfigurieren: bit.ly/Q2_design_arablau
-------------------------------------
Kraftstoffverbrauch kombiniert: 5,8-4,1 l/100km / CO2-Emissionen 134-109 g/km // www.audi.de/DAT-Hinweis</a:t>
                      </a:r>
                      <a:endParaRPr lang="en-US" sz="1000"/>
                    </a:p>
                  </a:txBody>
                  <a:tcPr/>
                </a:tc>
                <a:tc>
                  <a:txBody>
                    <a:bodyPr/>
                    <a:lstStyle/>
                    <a:p>
                      <a:r>
                        <a:rPr lang="en-US" sz="1000"/>
                        <a:t>1407</a:t>
                      </a:r>
                      <a:endParaRPr lang="en-US" sz="1000"/>
                    </a:p>
                  </a:txBody>
                  <a:tcPr/>
                </a:tc>
                <a:tc>
                  <a:txBody>
                    <a:bodyPr/>
                    <a:lstStyle/>
                    <a:p>
                      <a:r>
                        <a:rPr lang="en-US" sz="1000"/>
                        <a:t>1240</a:t>
                      </a:r>
                      <a:endParaRPr lang="en-US" sz="1000"/>
                    </a:p>
                  </a:txBody>
                  <a:tcPr/>
                </a:tc>
                <a:tc>
                  <a:txBody>
                    <a:bodyPr/>
                    <a:lstStyle/>
                    <a:p>
                      <a:r>
                        <a:rPr lang="en-US" sz="1000"/>
                        <a:t>63</a:t>
                      </a:r>
                      <a:endParaRPr lang="en-US" sz="1000"/>
                    </a:p>
                  </a:txBody>
                  <a:tcPr/>
                </a:tc>
                <a:tc>
                  <a:txBody>
                    <a:bodyPr/>
                    <a:lstStyle/>
                    <a:p>
                      <a:r>
                        <a:rPr lang="en-US" sz="1000"/>
                        <a:t>104</a:t>
                      </a:r>
                      <a:endParaRPr lang="en-US" sz="1000"/>
                    </a:p>
                  </a:txBody>
                  <a:tcPr/>
                </a:tc>
                <a:tc>
                  <a:txBody>
                    <a:bodyPr/>
                    <a:lstStyle/>
                    <a:p>
                      <a:r>
                        <a:rPr lang="en-US" sz="1000"/>
                        <a:t>0.0764%</a:t>
                      </a:r>
                      <a:endParaRPr lang="en-US" sz="1000"/>
                    </a:p>
                  </a:txBody>
                  <a:tcPr/>
                </a:tc>
                <a:tc>
                  <a:txBody>
                    <a:bodyPr/>
                    <a:lstStyle/>
                    <a:p>
                      <a:r>
                        <a:rPr lang="en-US" sz="1000"/>
                        <a:t>Video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527971198"/>
                  </a:ext>
                </a:extLst>
              </a:tr>
              <a:tr h="370840">
                <a:tc>
                  <a:txBody>
                    <a:bodyPr/>
                    <a:lstStyle/>
                    <a:p>
                      <a:r>
                        <a:rPr lang="en-US" sz="1000" b="1"/>
                        <a:t>Renault - 2017-01-18 18:00:34</a:t>
                      </a:r>
                      <a:r>
                        <a:rPr lang="en-US" sz="1000"/>
                        <a:t>
Congrats to our ZOE, named Best Electric Car for the fourth consecutive year at UK What Car? Awards 2017</a:t>
                      </a:r>
                      <a:endParaRPr lang="en-US" sz="1000"/>
                    </a:p>
                  </a:txBody>
                  <a:tcPr/>
                </a:tc>
                <a:tc>
                  <a:txBody>
                    <a:bodyPr/>
                    <a:lstStyle/>
                    <a:p>
                      <a:r>
                        <a:rPr lang="en-US" sz="1000"/>
                        <a:t>762</a:t>
                      </a:r>
                      <a:endParaRPr lang="en-US" sz="1000"/>
                    </a:p>
                  </a:txBody>
                  <a:tcPr/>
                </a:tc>
                <a:tc>
                  <a:txBody>
                    <a:bodyPr/>
                    <a:lstStyle/>
                    <a:p>
                      <a:r>
                        <a:rPr lang="en-US" sz="1000"/>
                        <a:t>640</a:t>
                      </a:r>
                      <a:endParaRPr lang="en-US" sz="1000"/>
                    </a:p>
                  </a:txBody>
                  <a:tcPr/>
                </a:tc>
                <a:tc>
                  <a:txBody>
                    <a:bodyPr/>
                    <a:lstStyle/>
                    <a:p>
                      <a:r>
                        <a:rPr lang="en-US" sz="1000"/>
                        <a:t>25</a:t>
                      </a:r>
                      <a:endParaRPr lang="en-US" sz="1000"/>
                    </a:p>
                  </a:txBody>
                  <a:tcPr/>
                </a:tc>
                <a:tc>
                  <a:txBody>
                    <a:bodyPr/>
                    <a:lstStyle/>
                    <a:p>
                      <a:r>
                        <a:rPr lang="en-US" sz="1000"/>
                        <a:t>97</a:t>
                      </a:r>
                      <a:endParaRPr lang="en-US" sz="1000"/>
                    </a:p>
                  </a:txBody>
                  <a:tcPr/>
                </a:tc>
                <a:tc>
                  <a:txBody>
                    <a:bodyPr/>
                    <a:lstStyle/>
                    <a:p>
                      <a:r>
                        <a:rPr lang="en-US" sz="1000"/>
                        <a:t>0.0881%</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890748438"/>
                  </a:ext>
                </a:extLst>
              </a:tr>
              <a:tr h="370840">
                <a:tc>
                  <a:txBody>
                    <a:bodyPr/>
                    <a:lstStyle/>
                    <a:p>
                      <a:r>
                        <a:rPr lang="en-US" sz="1000" b="1"/>
                        <a:t>BMW Default Page - 2017-01-18 17:09:31</a:t>
                      </a:r>
                      <a:r>
                        <a:rPr lang="en-US" sz="1000"/>
                        <a:t>
All you ever need in one stylish package. 
The BMW 5 Series Gran Turismo.</a:t>
                      </a:r>
                      <a:endParaRPr lang="en-US" sz="1000"/>
                    </a:p>
                  </a:txBody>
                  <a:tcPr/>
                </a:tc>
                <a:tc>
                  <a:txBody>
                    <a:bodyPr/>
                    <a:lstStyle/>
                    <a:p>
                      <a:r>
                        <a:rPr lang="en-US" sz="1000"/>
                        <a:t>8407</a:t>
                      </a:r>
                      <a:endParaRPr lang="en-US" sz="1000"/>
                    </a:p>
                  </a:txBody>
                  <a:tcPr/>
                </a:tc>
                <a:tc>
                  <a:txBody>
                    <a:bodyPr/>
                    <a:lstStyle/>
                    <a:p>
                      <a:r>
                        <a:rPr lang="en-US" sz="1000"/>
                        <a:t>8197</a:t>
                      </a:r>
                      <a:endParaRPr lang="en-US" sz="1000"/>
                    </a:p>
                  </a:txBody>
                  <a:tcPr/>
                </a:tc>
                <a:tc>
                  <a:txBody>
                    <a:bodyPr/>
                    <a:lstStyle/>
                    <a:p>
                      <a:r>
                        <a:rPr lang="en-US" sz="1000"/>
                        <a:t>66</a:t>
                      </a:r>
                      <a:endParaRPr lang="en-US" sz="1000"/>
                    </a:p>
                  </a:txBody>
                  <a:tcPr/>
                </a:tc>
                <a:tc>
                  <a:txBody>
                    <a:bodyPr/>
                    <a:lstStyle/>
                    <a:p>
                      <a:r>
                        <a:rPr lang="en-US" sz="1000"/>
                        <a:t>144</a:t>
                      </a:r>
                      <a:endParaRPr lang="en-US" sz="1000"/>
                    </a:p>
                  </a:txBody>
                  <a:tcPr/>
                </a:tc>
                <a:tc>
                  <a:txBody>
                    <a:bodyPr/>
                    <a:lstStyle/>
                    <a:p>
                      <a:r>
                        <a:rPr lang="en-US" sz="1000"/>
                        <a:t>0.0424%</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860656287"/>
                  </a:ext>
                </a:extLst>
              </a:tr>
            </a:tbl>
          </a:graphicData>
        </a:graphic>
      </p:graphicFrame>
      <p:sp>
        <p:nvSpPr>
          <p:cNvPr id="4" name="Text Placeholder 3"/>
          <p:cNvSpPr>
            <a:spLocks noGrp="1"/>
          </p:cNvSpPr>
          <p:nvPr>
            <p:ph type="body" sz="quarter" idx="14"/>
          </p:nvPr>
        </p:nvSpPr>
        <p:spPr/>
        <p:txBody>
          <a:bodyPr/>
          <a:lstStyle/>
          <a:p>
            <a:r>
              <a:rPr lang="en-US"/>
              <a:t>012017th000000 - 012017th000000</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8097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558489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95730439"/>
                    </a:ext>
                  </a:extLst>
                </a:gridCol>
                <a:gridCol w="658368">
                  <a:extLst>
                    <a:ext uri="{9D8B030D-6E8A-4147-A177-3AD203B41FA5}">
                      <a16:colId xmlns:a16="http://schemas.microsoft.com/office/drawing/2014/main" val="2205351560"/>
                    </a:ext>
                  </a:extLst>
                </a:gridCol>
                <a:gridCol w="658368">
                  <a:extLst>
                    <a:ext uri="{9D8B030D-6E8A-4147-A177-3AD203B41FA5}">
                      <a16:colId xmlns:a16="http://schemas.microsoft.com/office/drawing/2014/main" val="936324120"/>
                    </a:ext>
                  </a:extLst>
                </a:gridCol>
                <a:gridCol w="658368">
                  <a:extLst>
                    <a:ext uri="{9D8B030D-6E8A-4147-A177-3AD203B41FA5}">
                      <a16:colId xmlns:a16="http://schemas.microsoft.com/office/drawing/2014/main" val="1588628961"/>
                    </a:ext>
                  </a:extLst>
                </a:gridCol>
                <a:gridCol w="658368">
                  <a:extLst>
                    <a:ext uri="{9D8B030D-6E8A-4147-A177-3AD203B41FA5}">
                      <a16:colId xmlns:a16="http://schemas.microsoft.com/office/drawing/2014/main" val="2426760735"/>
                    </a:ext>
                  </a:extLst>
                </a:gridCol>
                <a:gridCol w="658368">
                  <a:extLst>
                    <a:ext uri="{9D8B030D-6E8A-4147-A177-3AD203B41FA5}">
                      <a16:colId xmlns:a16="http://schemas.microsoft.com/office/drawing/2014/main" val="3301948302"/>
                    </a:ext>
                  </a:extLst>
                </a:gridCol>
                <a:gridCol w="658368">
                  <a:extLst>
                    <a:ext uri="{9D8B030D-6E8A-4147-A177-3AD203B41FA5}">
                      <a16:colId xmlns:a16="http://schemas.microsoft.com/office/drawing/2014/main" val="2448449033"/>
                    </a:ext>
                  </a:extLst>
                </a:gridCol>
                <a:gridCol w="658368">
                  <a:extLst>
                    <a:ext uri="{9D8B030D-6E8A-4147-A177-3AD203B41FA5}">
                      <a16:colId xmlns:a16="http://schemas.microsoft.com/office/drawing/2014/main" val="3141872296"/>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409004650"/>
                  </a:ext>
                </a:extLst>
              </a:tr>
              <a:tr h="370840">
                <a:tc>
                  <a:txBody>
                    <a:bodyPr/>
                    <a:lstStyle/>
                    <a:p>
                      <a:r>
                        <a:rPr lang="en-US" sz="1000" b="1"/>
                        <a:t>Mercedes-Benz - 2017-01-18 15:00:02</a:t>
                      </a:r>
                      <a:r>
                        <a:rPr lang="en-US" sz="1000"/>
                        <a:t>
#MBsnowdate is on!
DJ Felix Jaehn is taking his date on a crazy ride in Saalfelden. Let it fly and show us what obstacles you want them to overcome!</a:t>
                      </a:r>
                      <a:endParaRPr lang="en-US" sz="1000"/>
                    </a:p>
                  </a:txBody>
                  <a:tcPr/>
                </a:tc>
                <a:tc>
                  <a:txBody>
                    <a:bodyPr/>
                    <a:lstStyle/>
                    <a:p>
                      <a:r>
                        <a:rPr lang="en-US" sz="1000"/>
                        <a:t>6902</a:t>
                      </a:r>
                      <a:endParaRPr lang="en-US" sz="1000"/>
                    </a:p>
                  </a:txBody>
                  <a:tcPr/>
                </a:tc>
                <a:tc>
                  <a:txBody>
                    <a:bodyPr/>
                    <a:lstStyle/>
                    <a:p>
                      <a:r>
                        <a:rPr lang="en-US" sz="1000"/>
                        <a:t>6217</a:t>
                      </a:r>
                      <a:endParaRPr lang="en-US" sz="1000"/>
                    </a:p>
                  </a:txBody>
                  <a:tcPr/>
                </a:tc>
                <a:tc>
                  <a:txBody>
                    <a:bodyPr/>
                    <a:lstStyle/>
                    <a:p>
                      <a:r>
                        <a:rPr lang="en-US" sz="1000"/>
                        <a:t>400</a:t>
                      </a:r>
                      <a:endParaRPr lang="en-US" sz="1000"/>
                    </a:p>
                  </a:txBody>
                  <a:tcPr/>
                </a:tc>
                <a:tc>
                  <a:txBody>
                    <a:bodyPr/>
                    <a:lstStyle/>
                    <a:p>
                      <a:r>
                        <a:rPr lang="en-US" sz="1000"/>
                        <a:t>285</a:t>
                      </a:r>
                      <a:endParaRPr lang="en-US" sz="1000"/>
                    </a:p>
                  </a:txBody>
                  <a:tcPr/>
                </a:tc>
                <a:tc>
                  <a:txBody>
                    <a:bodyPr/>
                    <a:lstStyle/>
                    <a:p>
                      <a:r>
                        <a:rPr lang="en-US" sz="1000"/>
                        <a:t>0.0336%</a:t>
                      </a:r>
                      <a:endParaRPr lang="en-US" sz="1000"/>
                    </a:p>
                  </a:txBody>
                  <a:tcPr/>
                </a:tc>
                <a:tc>
                  <a:txBody>
                    <a:bodyPr/>
                    <a:lstStyle/>
                    <a:p>
                      <a:r>
                        <a:rPr lang="en-US" sz="1000"/>
                        <a:t>Video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597777089"/>
                  </a:ext>
                </a:extLst>
              </a:tr>
              <a:tr h="370840">
                <a:tc>
                  <a:txBody>
                    <a:bodyPr/>
                    <a:lstStyle/>
                    <a:p>
                      <a:r>
                        <a:rPr lang="de-DE" sz="1000" b="1"/>
                        <a:t>Audi Deutschland - 2017-01-18 14:55:02</a:t>
                      </a:r>
                      <a:r>
                        <a:rPr lang="de-DE" sz="1000"/>
                        <a:t>
Dem haben wir nichts hinzuzufügen. 
Danke Kim für den tollen Schnappschuss. #vorsprungdurchfans</a:t>
                      </a:r>
                      <a:endParaRPr lang="en-US" sz="1000"/>
                    </a:p>
                  </a:txBody>
                  <a:tcPr/>
                </a:tc>
                <a:tc>
                  <a:txBody>
                    <a:bodyPr/>
                    <a:lstStyle/>
                    <a:p>
                      <a:r>
                        <a:rPr lang="en-US" sz="1000"/>
                        <a:t>7364</a:t>
                      </a:r>
                      <a:endParaRPr lang="en-US" sz="1000"/>
                    </a:p>
                  </a:txBody>
                  <a:tcPr/>
                </a:tc>
                <a:tc>
                  <a:txBody>
                    <a:bodyPr/>
                    <a:lstStyle/>
                    <a:p>
                      <a:r>
                        <a:rPr lang="en-US" sz="1000"/>
                        <a:t>6309</a:t>
                      </a:r>
                      <a:endParaRPr lang="en-US" sz="1000"/>
                    </a:p>
                  </a:txBody>
                  <a:tcPr/>
                </a:tc>
                <a:tc>
                  <a:txBody>
                    <a:bodyPr/>
                    <a:lstStyle/>
                    <a:p>
                      <a:r>
                        <a:rPr lang="en-US" sz="1000"/>
                        <a:t>1055</a:t>
                      </a:r>
                      <a:endParaRPr lang="en-US" sz="1000"/>
                    </a:p>
                  </a:txBody>
                  <a:tcPr/>
                </a:tc>
                <a:tc>
                  <a:txBody>
                    <a:bodyPr/>
                    <a:lstStyle/>
                    <a:p>
                      <a:r>
                        <a:rPr lang="en-US" sz="1000"/>
                        <a:t>0</a:t>
                      </a:r>
                      <a:endParaRPr lang="en-US" sz="1000"/>
                    </a:p>
                  </a:txBody>
                  <a:tcPr/>
                </a:tc>
                <a:tc>
                  <a:txBody>
                    <a:bodyPr/>
                    <a:lstStyle/>
                    <a:p>
                      <a:r>
                        <a:rPr lang="en-US" sz="1000"/>
                        <a:t>0.3998%</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613811097"/>
                  </a:ext>
                </a:extLst>
              </a:tr>
              <a:tr h="370840">
                <a:tc>
                  <a:txBody>
                    <a:bodyPr/>
                    <a:lstStyle/>
                    <a:p>
                      <a:r>
                        <a:rPr lang="en-US" sz="1000" b="1"/>
                        <a:t>Mercedes-Benz - 2017-01-18 10:00:01</a:t>
                      </a:r>
                      <a:r>
                        <a:rPr lang="en-US" sz="1000"/>
                        <a:t>
Designers at Daimler AG are also responsible for the commercial vehicle design of Mercedes-Benz. 
Find out more here: http://mb4.me/CVdesign</a:t>
                      </a:r>
                      <a:endParaRPr lang="en-US" sz="1000"/>
                    </a:p>
                  </a:txBody>
                  <a:tcPr/>
                </a:tc>
                <a:tc>
                  <a:txBody>
                    <a:bodyPr/>
                    <a:lstStyle/>
                    <a:p>
                      <a:r>
                        <a:rPr lang="en-US" sz="1000"/>
                        <a:t>15627</a:t>
                      </a:r>
                      <a:endParaRPr lang="en-US" sz="1000"/>
                    </a:p>
                  </a:txBody>
                  <a:tcPr/>
                </a:tc>
                <a:tc>
                  <a:txBody>
                    <a:bodyPr/>
                    <a:lstStyle/>
                    <a:p>
                      <a:r>
                        <a:rPr lang="en-US" sz="1000"/>
                        <a:t>14721</a:t>
                      </a:r>
                      <a:endParaRPr lang="en-US" sz="1000"/>
                    </a:p>
                  </a:txBody>
                  <a:tcPr/>
                </a:tc>
                <a:tc>
                  <a:txBody>
                    <a:bodyPr/>
                    <a:lstStyle/>
                    <a:p>
                      <a:r>
                        <a:rPr lang="en-US" sz="1000"/>
                        <a:t>151</a:t>
                      </a:r>
                      <a:endParaRPr lang="en-US" sz="1000"/>
                    </a:p>
                  </a:txBody>
                  <a:tcPr/>
                </a:tc>
                <a:tc>
                  <a:txBody>
                    <a:bodyPr/>
                    <a:lstStyle/>
                    <a:p>
                      <a:r>
                        <a:rPr lang="en-US" sz="1000"/>
                        <a:t>755</a:t>
                      </a:r>
                      <a:endParaRPr lang="en-US" sz="1000"/>
                    </a:p>
                  </a:txBody>
                  <a:tcPr/>
                </a:tc>
                <a:tc>
                  <a:txBody>
                    <a:bodyPr/>
                    <a:lstStyle/>
                    <a:p>
                      <a:r>
                        <a:rPr lang="en-US" sz="1000"/>
                        <a:t>0.0760%</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761268152"/>
                  </a:ext>
                </a:extLst>
              </a:tr>
              <a:tr h="370840">
                <a:tc>
                  <a:txBody>
                    <a:bodyPr/>
                    <a:lstStyle/>
                    <a:p>
                      <a:r>
                        <a:rPr lang="en-US" sz="1000" b="1"/>
                        <a:t>Audi Deutschland - 2017-01-18 08:50:00</a:t>
                      </a:r>
                      <a:r>
                        <a:rPr lang="en-US" sz="1000"/>
                        <a:t>
Hot or not? Der Audi RS 7 Sportback in Daytonagrau Matteffekt
Foto: Audi Malmö / Audi Helsingborg
----------------------------------------
Kraftstoffverbrauch kombiniert: 9,5 l/100km / CO2-Emissionen 221 g/km // www.audi.de/DAT-Hinweis</a:t>
                      </a:r>
                      <a:endParaRPr lang="en-US" sz="1000"/>
                    </a:p>
                  </a:txBody>
                  <a:tcPr/>
                </a:tc>
                <a:tc>
                  <a:txBody>
                    <a:bodyPr/>
                    <a:lstStyle/>
                    <a:p>
                      <a:r>
                        <a:rPr lang="en-US" sz="1000"/>
                        <a:t>15876</a:t>
                      </a:r>
                      <a:endParaRPr lang="en-US" sz="1000"/>
                    </a:p>
                  </a:txBody>
                  <a:tcPr/>
                </a:tc>
                <a:tc>
                  <a:txBody>
                    <a:bodyPr/>
                    <a:lstStyle/>
                    <a:p>
                      <a:r>
                        <a:rPr lang="en-US" sz="1000"/>
                        <a:t>14544</a:t>
                      </a:r>
                      <a:endParaRPr lang="en-US" sz="1000"/>
                    </a:p>
                  </a:txBody>
                  <a:tcPr/>
                </a:tc>
                <a:tc>
                  <a:txBody>
                    <a:bodyPr/>
                    <a:lstStyle/>
                    <a:p>
                      <a:r>
                        <a:rPr lang="en-US" sz="1000"/>
                        <a:t>1057</a:t>
                      </a:r>
                      <a:endParaRPr lang="en-US" sz="1000"/>
                    </a:p>
                  </a:txBody>
                  <a:tcPr/>
                </a:tc>
                <a:tc>
                  <a:txBody>
                    <a:bodyPr/>
                    <a:lstStyle/>
                    <a:p>
                      <a:r>
                        <a:rPr lang="en-US" sz="1000"/>
                        <a:t>275</a:t>
                      </a:r>
                      <a:endParaRPr lang="en-US" sz="1000"/>
                    </a:p>
                  </a:txBody>
                  <a:tcPr/>
                </a:tc>
                <a:tc>
                  <a:txBody>
                    <a:bodyPr/>
                    <a:lstStyle/>
                    <a:p>
                      <a:r>
                        <a:rPr lang="en-US" sz="1000"/>
                        <a:t>0.8619%</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10109053"/>
                  </a:ext>
                </a:extLst>
              </a:tr>
              <a:tr h="370840">
                <a:tc>
                  <a:txBody>
                    <a:bodyPr/>
                    <a:lstStyle/>
                    <a:p>
                      <a:r>
                        <a:rPr lang="en-US" sz="1000" b="1"/>
                        <a:t>Mercedes-Benz - 2017-01-18 03:00:01</a:t>
                      </a:r>
                      <a:r>
                        <a:rPr lang="en-US" sz="1000"/>
                        <a:t>
Laureus is looking for the Best Sporting Moment in 2016 and your vote counts. Simply go to mylaureus.com, choose your favorite and have a chance to win 3x2 tickets for the Laureus World Sports Awards 2017 in Monaco. #myLaureus
[Mercedes-AMG GT S | Combined fuel consumption: 9.6-9.4 l/100km | Combined CO2 emission: 224-219 g/km | http://mb4.me/EfficiencyStatement]</a:t>
                      </a:r>
                      <a:endParaRPr lang="en-US" sz="1000"/>
                    </a:p>
                  </a:txBody>
                  <a:tcPr/>
                </a:tc>
                <a:tc>
                  <a:txBody>
                    <a:bodyPr/>
                    <a:lstStyle/>
                    <a:p>
                      <a:r>
                        <a:rPr lang="en-US" sz="1000"/>
                        <a:t>1997</a:t>
                      </a:r>
                      <a:endParaRPr lang="en-US" sz="1000"/>
                    </a:p>
                  </a:txBody>
                  <a:tcPr/>
                </a:tc>
                <a:tc>
                  <a:txBody>
                    <a:bodyPr/>
                    <a:lstStyle/>
                    <a:p>
                      <a:r>
                        <a:rPr lang="en-US" sz="1000"/>
                        <a:t>1910</a:t>
                      </a:r>
                      <a:endParaRPr lang="en-US" sz="1000"/>
                    </a:p>
                  </a:txBody>
                  <a:tcPr/>
                </a:tc>
                <a:tc>
                  <a:txBody>
                    <a:bodyPr/>
                    <a:lstStyle/>
                    <a:p>
                      <a:r>
                        <a:rPr lang="en-US" sz="1000"/>
                        <a:t>14</a:t>
                      </a:r>
                      <a:endParaRPr lang="en-US" sz="1000"/>
                    </a:p>
                  </a:txBody>
                  <a:tcPr/>
                </a:tc>
                <a:tc>
                  <a:txBody>
                    <a:bodyPr/>
                    <a:lstStyle/>
                    <a:p>
                      <a:r>
                        <a:rPr lang="en-US" sz="1000"/>
                        <a:t>73</a:t>
                      </a:r>
                      <a:endParaRPr lang="en-US" sz="1000"/>
                    </a:p>
                  </a:txBody>
                  <a:tcPr/>
                </a:tc>
                <a:tc>
                  <a:txBody>
                    <a:bodyPr/>
                    <a:lstStyle/>
                    <a:p>
                      <a:r>
                        <a:rPr lang="en-US" sz="1000"/>
                        <a:t>0.0097%</a:t>
                      </a:r>
                      <a:endParaRPr lang="en-US" sz="1000"/>
                    </a:p>
                  </a:txBody>
                  <a:tcPr/>
                </a:tc>
                <a:tc>
                  <a:txBody>
                    <a:bodyPr/>
                    <a:lstStyle/>
                    <a:p>
                      <a:r>
                        <a:rPr lang="en-US" sz="1000"/>
                        <a:t>Link</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213691417"/>
                  </a:ext>
                </a:extLst>
              </a:tr>
              <a:tr h="370840">
                <a:tc>
                  <a:txBody>
                    <a:bodyPr/>
                    <a:lstStyle/>
                    <a:p>
                      <a:r>
                        <a:rPr lang="en-US" sz="1000" b="1"/>
                        <a:t>Ford Motor Company - 2017-01-17 20:01:46</a:t>
                      </a:r>
                      <a:r>
                        <a:rPr lang="en-US" sz="1000"/>
                        <a:t>
</a:t>
                      </a:r>
                      <a:endParaRPr lang="en-US" sz="1000"/>
                    </a:p>
                  </a:txBody>
                  <a:tcPr/>
                </a:tc>
                <a:tc>
                  <a:txBody>
                    <a:bodyPr/>
                    <a:lstStyle/>
                    <a:p>
                      <a:r>
                        <a:rPr lang="en-US" sz="1000"/>
                        <a:t>1778</a:t>
                      </a:r>
                      <a:endParaRPr lang="en-US" sz="1000"/>
                    </a:p>
                  </a:txBody>
                  <a:tcPr/>
                </a:tc>
                <a:tc>
                  <a:txBody>
                    <a:bodyPr/>
                    <a:lstStyle/>
                    <a:p>
                      <a:r>
                        <a:rPr lang="en-US" sz="1000"/>
                        <a:t>1577</a:t>
                      </a:r>
                      <a:endParaRPr lang="en-US" sz="1000"/>
                    </a:p>
                  </a:txBody>
                  <a:tcPr/>
                </a:tc>
                <a:tc>
                  <a:txBody>
                    <a:bodyPr/>
                    <a:lstStyle/>
                    <a:p>
                      <a:r>
                        <a:rPr lang="en-US" sz="1000"/>
                        <a:t>200</a:t>
                      </a:r>
                      <a:endParaRPr lang="en-US" sz="1000"/>
                    </a:p>
                  </a:txBody>
                  <a:tcPr/>
                </a:tc>
                <a:tc>
                  <a:txBody>
                    <a:bodyPr/>
                    <a:lstStyle/>
                    <a:p>
                      <a:r>
                        <a:rPr lang="en-US" sz="1000"/>
                        <a:t>1</a:t>
                      </a:r>
                      <a:endParaRPr lang="en-US" sz="1000"/>
                    </a:p>
                  </a:txBody>
                  <a:tcPr/>
                </a:tc>
                <a:tc>
                  <a:txBody>
                    <a:bodyPr/>
                    <a:lstStyle/>
                    <a:p>
                      <a:r>
                        <a:rPr lang="en-US" sz="1000"/>
                        <a:t>0.0521%</a:t>
                      </a:r>
                      <a:endParaRPr lang="en-US" sz="1000"/>
                    </a:p>
                  </a:txBody>
                  <a:tcPr/>
                </a:tc>
                <a:tc>
                  <a:txBody>
                    <a:bodyPr/>
                    <a:lstStyle/>
                    <a:p>
                      <a:r>
                        <a:rPr lang="en-US" sz="1000"/>
                        <a:t>Video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832722425"/>
                  </a:ext>
                </a:extLst>
              </a:tr>
              <a:tr h="370840">
                <a:tc>
                  <a:txBody>
                    <a:bodyPr/>
                    <a:lstStyle/>
                    <a:p>
                      <a:r>
                        <a:rPr lang="de-DE" sz="1000" b="1"/>
                        <a:t>Audi Deutschland - 2017-01-17 19:11:00</a:t>
                      </a:r>
                      <a:r>
                        <a:rPr lang="de-DE" sz="1000"/>
                        <a:t>
Weckt auch im tiefsten Winter Frühlingsgefühle: der Audi R8 V10 Spyder in Rivierablau. 
----------------------------------
Kraftstoffverbrauch kombiniert: 11,7 l/100km / CO2-Emissionen 277 g/km // www.audi.de/DAT-Hinweis</a:t>
                      </a:r>
                      <a:endParaRPr lang="en-US" sz="1000"/>
                    </a:p>
                  </a:txBody>
                  <a:tcPr/>
                </a:tc>
                <a:tc>
                  <a:txBody>
                    <a:bodyPr/>
                    <a:lstStyle/>
                    <a:p>
                      <a:r>
                        <a:rPr lang="en-US" sz="1000"/>
                        <a:t>4396</a:t>
                      </a:r>
                      <a:endParaRPr lang="en-US" sz="1000"/>
                    </a:p>
                  </a:txBody>
                  <a:tcPr/>
                </a:tc>
                <a:tc>
                  <a:txBody>
                    <a:bodyPr/>
                    <a:lstStyle/>
                    <a:p>
                      <a:r>
                        <a:rPr lang="en-US" sz="1000"/>
                        <a:t>4112</a:t>
                      </a:r>
                      <a:endParaRPr lang="en-US" sz="1000"/>
                    </a:p>
                  </a:txBody>
                  <a:tcPr/>
                </a:tc>
                <a:tc>
                  <a:txBody>
                    <a:bodyPr/>
                    <a:lstStyle/>
                    <a:p>
                      <a:r>
                        <a:rPr lang="en-US" sz="1000"/>
                        <a:t>121</a:t>
                      </a:r>
                      <a:endParaRPr lang="en-US" sz="1000"/>
                    </a:p>
                  </a:txBody>
                  <a:tcPr/>
                </a:tc>
                <a:tc>
                  <a:txBody>
                    <a:bodyPr/>
                    <a:lstStyle/>
                    <a:p>
                      <a:r>
                        <a:rPr lang="en-US" sz="1000"/>
                        <a:t>163</a:t>
                      </a:r>
                      <a:endParaRPr lang="en-US" sz="1000"/>
                    </a:p>
                  </a:txBody>
                  <a:tcPr/>
                </a:tc>
                <a:tc>
                  <a:txBody>
                    <a:bodyPr/>
                    <a:lstStyle/>
                    <a:p>
                      <a:r>
                        <a:rPr lang="en-US" sz="1000"/>
                        <a:t>0.2387%</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137276033"/>
                  </a:ext>
                </a:extLst>
              </a:tr>
              <a:tr h="370840">
                <a:tc>
                  <a:txBody>
                    <a:bodyPr/>
                    <a:lstStyle/>
                    <a:p>
                      <a:r>
                        <a:rPr lang="en-US" sz="1000" b="1"/>
                        <a:t>Toyota USA - 2017-01-17 18:53:09</a:t>
                      </a:r>
                      <a:r>
                        <a:rPr lang="en-US" sz="1000"/>
                        <a:t>
Great safety. Great idea, Prius Prime. Especially with this guy around.</a:t>
                      </a:r>
                      <a:endParaRPr lang="en-US" sz="1000"/>
                    </a:p>
                  </a:txBody>
                  <a:tcPr/>
                </a:tc>
                <a:tc>
                  <a:txBody>
                    <a:bodyPr/>
                    <a:lstStyle/>
                    <a:p>
                      <a:r>
                        <a:rPr lang="en-US" sz="1000"/>
                        <a:t>602</a:t>
                      </a:r>
                      <a:endParaRPr lang="en-US" sz="1000"/>
                    </a:p>
                  </a:txBody>
                  <a:tcPr/>
                </a:tc>
                <a:tc>
                  <a:txBody>
                    <a:bodyPr/>
                    <a:lstStyle/>
                    <a:p>
                      <a:r>
                        <a:rPr lang="en-US" sz="1000"/>
                        <a:t>467</a:t>
                      </a:r>
                      <a:endParaRPr lang="en-US" sz="1000"/>
                    </a:p>
                  </a:txBody>
                  <a:tcPr/>
                </a:tc>
                <a:tc>
                  <a:txBody>
                    <a:bodyPr/>
                    <a:lstStyle/>
                    <a:p>
                      <a:r>
                        <a:rPr lang="en-US" sz="1000"/>
                        <a:t>45</a:t>
                      </a:r>
                      <a:endParaRPr lang="en-US" sz="1000"/>
                    </a:p>
                  </a:txBody>
                  <a:tcPr/>
                </a:tc>
                <a:tc>
                  <a:txBody>
                    <a:bodyPr/>
                    <a:lstStyle/>
                    <a:p>
                      <a:r>
                        <a:rPr lang="en-US" sz="1000"/>
                        <a:t>90</a:t>
                      </a:r>
                      <a:endParaRPr lang="en-US" sz="1000"/>
                    </a:p>
                  </a:txBody>
                  <a:tcPr/>
                </a:tc>
                <a:tc>
                  <a:txBody>
                    <a:bodyPr/>
                    <a:lstStyle/>
                    <a:p>
                      <a:r>
                        <a:rPr lang="en-US" sz="1000"/>
                        <a:t>0.0181%</a:t>
                      </a:r>
                      <a:endParaRPr lang="en-US" sz="1000"/>
                    </a:p>
                  </a:txBody>
                  <a:tcPr/>
                </a:tc>
                <a:tc>
                  <a:txBody>
                    <a:bodyPr/>
                    <a:lstStyle/>
                    <a:p>
                      <a:r>
                        <a:rPr lang="en-US" sz="1000"/>
                        <a:t>Video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525662528"/>
                  </a:ext>
                </a:extLst>
              </a:tr>
              <a:tr h="370840">
                <a:tc>
                  <a:txBody>
                    <a:bodyPr/>
                    <a:lstStyle/>
                    <a:p>
                      <a:r>
                        <a:rPr lang="en-US" sz="1000" b="1"/>
                        <a:t>Mercedes-Benz - 2017-01-17 18:48:11</a:t>
                      </a:r>
                      <a:r>
                        <a:rPr lang="en-US" sz="1000"/>
                        <a:t>
This highlight video will give you a short impression of the presence of Mercedes-Benz at the CES in Las Vegas. The presence was dominated by the new corporate strategy, known as CASE. The world’s largest consumer electronics show saw the display of products and concepts relating to the four strategic pillars “Connected”, “Autonomous”, “Shared &amp; Service” and “Electric Drive”.
Learn more about CASE: http://benz.me/MB_Future_f</a:t>
                      </a:r>
                      <a:endParaRPr lang="en-US" sz="1000"/>
                    </a:p>
                  </a:txBody>
                  <a:tcPr/>
                </a:tc>
                <a:tc>
                  <a:txBody>
                    <a:bodyPr/>
                    <a:lstStyle/>
                    <a:p>
                      <a:r>
                        <a:rPr lang="en-US" sz="1000"/>
                        <a:t>4632</a:t>
                      </a:r>
                      <a:endParaRPr lang="en-US" sz="1000"/>
                    </a:p>
                  </a:txBody>
                  <a:tcPr/>
                </a:tc>
                <a:tc>
                  <a:txBody>
                    <a:bodyPr/>
                    <a:lstStyle/>
                    <a:p>
                      <a:r>
                        <a:rPr lang="en-US" sz="1000"/>
                        <a:t>4408</a:t>
                      </a:r>
                      <a:endParaRPr lang="en-US" sz="1000"/>
                    </a:p>
                  </a:txBody>
                  <a:tcPr/>
                </a:tc>
                <a:tc>
                  <a:txBody>
                    <a:bodyPr/>
                    <a:lstStyle/>
                    <a:p>
                      <a:r>
                        <a:rPr lang="en-US" sz="1000"/>
                        <a:t>34</a:t>
                      </a:r>
                      <a:endParaRPr lang="en-US" sz="1000"/>
                    </a:p>
                  </a:txBody>
                  <a:tcPr/>
                </a:tc>
                <a:tc>
                  <a:txBody>
                    <a:bodyPr/>
                    <a:lstStyle/>
                    <a:p>
                      <a:r>
                        <a:rPr lang="en-US" sz="1000"/>
                        <a:t>190</a:t>
                      </a:r>
                      <a:endParaRPr lang="en-US" sz="1000"/>
                    </a:p>
                  </a:txBody>
                  <a:tcPr/>
                </a:tc>
                <a:tc>
                  <a:txBody>
                    <a:bodyPr/>
                    <a:lstStyle/>
                    <a:p>
                      <a:r>
                        <a:rPr lang="en-US" sz="1000"/>
                        <a:t>0.0225%</a:t>
                      </a:r>
                      <a:endParaRPr lang="en-US" sz="1000"/>
                    </a:p>
                  </a:txBody>
                  <a:tcPr/>
                </a:tc>
                <a:tc>
                  <a:txBody>
                    <a:bodyPr/>
                    <a:lstStyle/>
                    <a:p>
                      <a:r>
                        <a:rPr lang="en-US" sz="1000"/>
                        <a:t>Video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828682449"/>
                  </a:ext>
                </a:extLst>
              </a:tr>
              <a:tr h="370840">
                <a:tc>
                  <a:txBody>
                    <a:bodyPr/>
                    <a:lstStyle/>
                    <a:p>
                      <a:r>
                        <a:rPr lang="en-US" sz="1000" b="1"/>
                        <a:t>Renault - 2017-01-17 18:00:40</a:t>
                      </a:r>
                      <a:r>
                        <a:rPr lang="en-US" sz="1000"/>
                        <a:t>
#MiniTwingoGT against #TwingoGT? Who win?
//
#MiniTwingo GT face à #TwingoGT ? Qui va l’emporter ?</a:t>
                      </a:r>
                      <a:endParaRPr lang="en-US" sz="1000"/>
                    </a:p>
                  </a:txBody>
                  <a:tcPr/>
                </a:tc>
                <a:tc>
                  <a:txBody>
                    <a:bodyPr/>
                    <a:lstStyle/>
                    <a:p>
                      <a:r>
                        <a:rPr lang="en-US" sz="1000"/>
                        <a:t>1012</a:t>
                      </a:r>
                      <a:endParaRPr lang="en-US" sz="1000"/>
                    </a:p>
                  </a:txBody>
                  <a:tcPr/>
                </a:tc>
                <a:tc>
                  <a:txBody>
                    <a:bodyPr/>
                    <a:lstStyle/>
                    <a:p>
                      <a:r>
                        <a:rPr lang="en-US" sz="1000"/>
                        <a:t>809</a:t>
                      </a:r>
                      <a:endParaRPr lang="en-US" sz="1000"/>
                    </a:p>
                  </a:txBody>
                  <a:tcPr/>
                </a:tc>
                <a:tc>
                  <a:txBody>
                    <a:bodyPr/>
                    <a:lstStyle/>
                    <a:p>
                      <a:r>
                        <a:rPr lang="en-US" sz="1000"/>
                        <a:t>49</a:t>
                      </a:r>
                      <a:endParaRPr lang="en-US" sz="1000"/>
                    </a:p>
                  </a:txBody>
                  <a:tcPr/>
                </a:tc>
                <a:tc>
                  <a:txBody>
                    <a:bodyPr/>
                    <a:lstStyle/>
                    <a:p>
                      <a:r>
                        <a:rPr lang="en-US" sz="1000"/>
                        <a:t>154</a:t>
                      </a:r>
                      <a:endParaRPr lang="en-US" sz="1000"/>
                    </a:p>
                  </a:txBody>
                  <a:tcPr/>
                </a:tc>
                <a:tc>
                  <a:txBody>
                    <a:bodyPr/>
                    <a:lstStyle/>
                    <a:p>
                      <a:r>
                        <a:rPr lang="en-US" sz="1000"/>
                        <a:t>0.1170%</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448922559"/>
                  </a:ext>
                </a:extLst>
              </a:tr>
            </a:tbl>
          </a:graphicData>
        </a:graphic>
      </p:graphicFrame>
      <p:sp>
        <p:nvSpPr>
          <p:cNvPr id="4" name="Text Placeholder 3"/>
          <p:cNvSpPr>
            <a:spLocks noGrp="1"/>
          </p:cNvSpPr>
          <p:nvPr>
            <p:ph type="body" sz="quarter" idx="14"/>
          </p:nvPr>
        </p:nvSpPr>
        <p:spPr/>
        <p:txBody>
          <a:bodyPr/>
          <a:lstStyle/>
          <a:p>
            <a:r>
              <a:rPr lang="en-US"/>
              <a:t>012017th000000 - 012017th000000</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9878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775555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36495374"/>
                    </a:ext>
                  </a:extLst>
                </a:gridCol>
                <a:gridCol w="658368">
                  <a:extLst>
                    <a:ext uri="{9D8B030D-6E8A-4147-A177-3AD203B41FA5}">
                      <a16:colId xmlns:a16="http://schemas.microsoft.com/office/drawing/2014/main" val="395427527"/>
                    </a:ext>
                  </a:extLst>
                </a:gridCol>
                <a:gridCol w="658368">
                  <a:extLst>
                    <a:ext uri="{9D8B030D-6E8A-4147-A177-3AD203B41FA5}">
                      <a16:colId xmlns:a16="http://schemas.microsoft.com/office/drawing/2014/main" val="770425788"/>
                    </a:ext>
                  </a:extLst>
                </a:gridCol>
                <a:gridCol w="658368">
                  <a:extLst>
                    <a:ext uri="{9D8B030D-6E8A-4147-A177-3AD203B41FA5}">
                      <a16:colId xmlns:a16="http://schemas.microsoft.com/office/drawing/2014/main" val="3424513478"/>
                    </a:ext>
                  </a:extLst>
                </a:gridCol>
                <a:gridCol w="658368">
                  <a:extLst>
                    <a:ext uri="{9D8B030D-6E8A-4147-A177-3AD203B41FA5}">
                      <a16:colId xmlns:a16="http://schemas.microsoft.com/office/drawing/2014/main" val="2107017166"/>
                    </a:ext>
                  </a:extLst>
                </a:gridCol>
                <a:gridCol w="658368">
                  <a:extLst>
                    <a:ext uri="{9D8B030D-6E8A-4147-A177-3AD203B41FA5}">
                      <a16:colId xmlns:a16="http://schemas.microsoft.com/office/drawing/2014/main" val="2132904498"/>
                    </a:ext>
                  </a:extLst>
                </a:gridCol>
                <a:gridCol w="658368">
                  <a:extLst>
                    <a:ext uri="{9D8B030D-6E8A-4147-A177-3AD203B41FA5}">
                      <a16:colId xmlns:a16="http://schemas.microsoft.com/office/drawing/2014/main" val="859562208"/>
                    </a:ext>
                  </a:extLst>
                </a:gridCol>
                <a:gridCol w="658368">
                  <a:extLst>
                    <a:ext uri="{9D8B030D-6E8A-4147-A177-3AD203B41FA5}">
                      <a16:colId xmlns:a16="http://schemas.microsoft.com/office/drawing/2014/main" val="3375782064"/>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757446352"/>
                  </a:ext>
                </a:extLst>
              </a:tr>
              <a:tr h="370840">
                <a:tc>
                  <a:txBody>
                    <a:bodyPr/>
                    <a:lstStyle/>
                    <a:p>
                      <a:r>
                        <a:rPr lang="en-US" sz="1000" b="1"/>
                        <a:t>Ford Motor Company - 2017-01-17 16:12:53</a:t>
                      </a:r>
                      <a:r>
                        <a:rPr lang="en-US" sz="1000"/>
                        <a:t>
When Dwayne The Rock Johnson first saw the 2018 Ford Mustang, he knew how special the reveal had to be and how someone extraordinary deserved to drive it. Watch the Mustang's surprise debut.  
Pre-production model shown. Available Fall 2017.</a:t>
                      </a:r>
                      <a:endParaRPr lang="en-US" sz="1000"/>
                    </a:p>
                  </a:txBody>
                  <a:tcPr/>
                </a:tc>
                <a:tc>
                  <a:txBody>
                    <a:bodyPr/>
                    <a:lstStyle/>
                    <a:p>
                      <a:r>
                        <a:rPr lang="en-US" sz="1000"/>
                        <a:t>4172</a:t>
                      </a:r>
                      <a:endParaRPr lang="en-US" sz="1000"/>
                    </a:p>
                  </a:txBody>
                  <a:tcPr/>
                </a:tc>
                <a:tc>
                  <a:txBody>
                    <a:bodyPr/>
                    <a:lstStyle/>
                    <a:p>
                      <a:r>
                        <a:rPr lang="en-US" sz="1000"/>
                        <a:t>3809</a:t>
                      </a:r>
                      <a:endParaRPr lang="en-US" sz="1000"/>
                    </a:p>
                  </a:txBody>
                  <a:tcPr/>
                </a:tc>
                <a:tc>
                  <a:txBody>
                    <a:bodyPr/>
                    <a:lstStyle/>
                    <a:p>
                      <a:r>
                        <a:rPr lang="en-US" sz="1000"/>
                        <a:t>359</a:t>
                      </a:r>
                      <a:endParaRPr lang="en-US" sz="1000"/>
                    </a:p>
                  </a:txBody>
                  <a:tcPr/>
                </a:tc>
                <a:tc>
                  <a:txBody>
                    <a:bodyPr/>
                    <a:lstStyle/>
                    <a:p>
                      <a:r>
                        <a:rPr lang="en-US" sz="1000"/>
                        <a:t>4</a:t>
                      </a:r>
                      <a:endParaRPr lang="en-US" sz="1000"/>
                    </a:p>
                  </a:txBody>
                  <a:tcPr/>
                </a:tc>
                <a:tc>
                  <a:txBody>
                    <a:bodyPr/>
                    <a:lstStyle/>
                    <a:p>
                      <a:r>
                        <a:rPr lang="en-US" sz="1000"/>
                        <a:t>0.1224%</a:t>
                      </a:r>
                      <a:endParaRPr lang="en-US" sz="1000"/>
                    </a:p>
                  </a:txBody>
                  <a:tcPr/>
                </a:tc>
                <a:tc>
                  <a:txBody>
                    <a:bodyPr/>
                    <a:lstStyle/>
                    <a:p>
                      <a:r>
                        <a:rPr lang="en-US" sz="1000"/>
                        <a:t>Video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505122848"/>
                  </a:ext>
                </a:extLst>
              </a:tr>
              <a:tr h="370840">
                <a:tc>
                  <a:txBody>
                    <a:bodyPr/>
                    <a:lstStyle/>
                    <a:p>
                      <a:r>
                        <a:rPr lang="en-US" sz="1000" b="1"/>
                        <a:t>Audi Deutschland - 2017-01-17 14:59:01</a:t>
                      </a:r>
                      <a:r>
                        <a:rPr lang="en-US" sz="1000"/>
                        <a:t>
Dominanz aus jedem Blickwinkel: der Audi SQ7 TDI in Sepangblau Perleffekt.
Foto: picture-brain.de
------------------------------------------
Kraftstoffverbrauch kombiniert: 7,6-7,2 l/100km / CO2-Emissionen 199-189 g/km // www.audi.de/DAT-Hinweis</a:t>
                      </a:r>
                      <a:endParaRPr lang="en-US" sz="1000"/>
                    </a:p>
                  </a:txBody>
                  <a:tcPr/>
                </a:tc>
                <a:tc>
                  <a:txBody>
                    <a:bodyPr/>
                    <a:lstStyle/>
                    <a:p>
                      <a:r>
                        <a:rPr lang="en-US" sz="1000"/>
                        <a:t>5015</a:t>
                      </a:r>
                      <a:endParaRPr lang="en-US" sz="1000"/>
                    </a:p>
                  </a:txBody>
                  <a:tcPr/>
                </a:tc>
                <a:tc>
                  <a:txBody>
                    <a:bodyPr/>
                    <a:lstStyle/>
                    <a:p>
                      <a:r>
                        <a:rPr lang="en-US" sz="1000"/>
                        <a:t>4603</a:t>
                      </a:r>
                      <a:endParaRPr lang="en-US" sz="1000"/>
                    </a:p>
                  </a:txBody>
                  <a:tcPr/>
                </a:tc>
                <a:tc>
                  <a:txBody>
                    <a:bodyPr/>
                    <a:lstStyle/>
                    <a:p>
                      <a:r>
                        <a:rPr lang="en-US" sz="1000"/>
                        <a:t>271</a:t>
                      </a:r>
                      <a:endParaRPr lang="en-US" sz="1000"/>
                    </a:p>
                  </a:txBody>
                  <a:tcPr/>
                </a:tc>
                <a:tc>
                  <a:txBody>
                    <a:bodyPr/>
                    <a:lstStyle/>
                    <a:p>
                      <a:r>
                        <a:rPr lang="en-US" sz="1000"/>
                        <a:t>141</a:t>
                      </a:r>
                      <a:endParaRPr lang="en-US" sz="1000"/>
                    </a:p>
                  </a:txBody>
                  <a:tcPr/>
                </a:tc>
                <a:tc>
                  <a:txBody>
                    <a:bodyPr/>
                    <a:lstStyle/>
                    <a:p>
                      <a:r>
                        <a:rPr lang="en-US" sz="1000"/>
                        <a:t>0.2723%</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399624963"/>
                  </a:ext>
                </a:extLst>
              </a:tr>
              <a:tr h="370840">
                <a:tc>
                  <a:txBody>
                    <a:bodyPr/>
                    <a:lstStyle/>
                    <a:p>
                      <a:r>
                        <a:rPr lang="de-DE" sz="1000" b="1"/>
                        <a:t>Audi Deutschland - 2017-01-17 14:10:01</a:t>
                      </a:r>
                      <a:r>
                        <a:rPr lang="de-DE" sz="1000"/>
                        <a:t>
Wo ein Q ist, ist auch ein Weg. Entdecken sie jetzt den Audi SQ7 TDI und unsere weiteren Q-Modelle: www.audi.de/yt-Q-ws11
--------------------------
Kraftstoffverbrauch in l/100km: innerorts 8,7; außerorts 6,9-6,5; kombiniert 7,6-7,2; CO2-Emissionen in g/km: Kombiniert 199-189. Angaben zu den Kraftstoffverbräuchen und CO2-Emissionen bei Spannbreiten in Abhängigkeit vom verwendeten Reifen-/Rädersatz// www.audi.de/DAT-Hinweis</a:t>
                      </a:r>
                      <a:endParaRPr lang="en-US" sz="1000"/>
                    </a:p>
                  </a:txBody>
                  <a:tcPr/>
                </a:tc>
                <a:tc>
                  <a:txBody>
                    <a:bodyPr/>
                    <a:lstStyle/>
                    <a:p>
                      <a:r>
                        <a:rPr lang="en-US" sz="1000"/>
                        <a:t>6450</a:t>
                      </a:r>
                      <a:endParaRPr lang="en-US" sz="1000"/>
                    </a:p>
                  </a:txBody>
                  <a:tcPr/>
                </a:tc>
                <a:tc>
                  <a:txBody>
                    <a:bodyPr/>
                    <a:lstStyle/>
                    <a:p>
                      <a:r>
                        <a:rPr lang="en-US" sz="1000"/>
                        <a:t>5313</a:t>
                      </a:r>
                      <a:endParaRPr lang="en-US" sz="1000"/>
                    </a:p>
                  </a:txBody>
                  <a:tcPr/>
                </a:tc>
                <a:tc>
                  <a:txBody>
                    <a:bodyPr/>
                    <a:lstStyle/>
                    <a:p>
                      <a:r>
                        <a:rPr lang="en-US" sz="1000"/>
                        <a:t>435</a:t>
                      </a:r>
                      <a:endParaRPr lang="en-US" sz="1000"/>
                    </a:p>
                  </a:txBody>
                  <a:tcPr/>
                </a:tc>
                <a:tc>
                  <a:txBody>
                    <a:bodyPr/>
                    <a:lstStyle/>
                    <a:p>
                      <a:r>
                        <a:rPr lang="en-US" sz="1000"/>
                        <a:t>702</a:t>
                      </a:r>
                      <a:endParaRPr lang="en-US" sz="1000"/>
                    </a:p>
                  </a:txBody>
                  <a:tcPr/>
                </a:tc>
                <a:tc>
                  <a:txBody>
                    <a:bodyPr/>
                    <a:lstStyle/>
                    <a:p>
                      <a:r>
                        <a:rPr lang="en-US" sz="1000"/>
                        <a:t>0.3502%</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820917424"/>
                  </a:ext>
                </a:extLst>
              </a:tr>
              <a:tr h="370840">
                <a:tc>
                  <a:txBody>
                    <a:bodyPr/>
                    <a:lstStyle/>
                    <a:p>
                      <a:r>
                        <a:rPr lang="en-US" sz="1000" b="1"/>
                        <a:t>BMW Default Page - 2017-01-17 10:01:13</a:t>
                      </a:r>
                      <a:r>
                        <a:rPr lang="en-US" sz="1000"/>
                        <a:t>
Four means more.
Meet the new BMW 4 Series.</a:t>
                      </a:r>
                      <a:endParaRPr lang="en-US" sz="1000"/>
                    </a:p>
                  </a:txBody>
                  <a:tcPr/>
                </a:tc>
                <a:tc>
                  <a:txBody>
                    <a:bodyPr/>
                    <a:lstStyle/>
                    <a:p>
                      <a:r>
                        <a:rPr lang="en-US" sz="1000"/>
                        <a:t>12609</a:t>
                      </a:r>
                      <a:endParaRPr lang="en-US" sz="1000"/>
                    </a:p>
                  </a:txBody>
                  <a:tcPr/>
                </a:tc>
                <a:tc>
                  <a:txBody>
                    <a:bodyPr/>
                    <a:lstStyle/>
                    <a:p>
                      <a:r>
                        <a:rPr lang="en-US" sz="1000"/>
                        <a:t>11140</a:t>
                      </a:r>
                      <a:endParaRPr lang="en-US" sz="1000"/>
                    </a:p>
                  </a:txBody>
                  <a:tcPr/>
                </a:tc>
                <a:tc>
                  <a:txBody>
                    <a:bodyPr/>
                    <a:lstStyle/>
                    <a:p>
                      <a:r>
                        <a:rPr lang="en-US" sz="1000"/>
                        <a:t>666</a:t>
                      </a:r>
                      <a:endParaRPr lang="en-US" sz="1000"/>
                    </a:p>
                  </a:txBody>
                  <a:tcPr/>
                </a:tc>
                <a:tc>
                  <a:txBody>
                    <a:bodyPr/>
                    <a:lstStyle/>
                    <a:p>
                      <a:r>
                        <a:rPr lang="en-US" sz="1000"/>
                        <a:t>803</a:t>
                      </a:r>
                      <a:endParaRPr lang="en-US" sz="1000"/>
                    </a:p>
                  </a:txBody>
                  <a:tcPr/>
                </a:tc>
                <a:tc>
                  <a:txBody>
                    <a:bodyPr/>
                    <a:lstStyle/>
                    <a:p>
                      <a:r>
                        <a:rPr lang="en-US" sz="1000"/>
                        <a:t>0.0636%</a:t>
                      </a:r>
                      <a:endParaRPr lang="en-US" sz="1000"/>
                    </a:p>
                  </a:txBody>
                  <a:tcPr/>
                </a:tc>
                <a:tc>
                  <a:txBody>
                    <a:bodyPr/>
                    <a:lstStyle/>
                    <a:p>
                      <a:r>
                        <a:rPr lang="en-US" sz="1000"/>
                        <a:t>Video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603529139"/>
                  </a:ext>
                </a:extLst>
              </a:tr>
              <a:tr h="370840">
                <a:tc>
                  <a:txBody>
                    <a:bodyPr/>
                    <a:lstStyle/>
                    <a:p>
                      <a:r>
                        <a:rPr lang="en-US" sz="1000" b="1"/>
                        <a:t>Mercedes-Benz - 2017-01-17 09:41:00</a:t>
                      </a:r>
                      <a:r>
                        <a:rPr lang="en-US" sz="1000"/>
                        <a:t>
Winter season is calling for some snow sports adventure! But what if the only access to the skiing area is a winding road? A fleet of Mercedes-Benz Sprinter 4×4 can help!
▶ http://mb4.me/MercedesBenzVans</a:t>
                      </a:r>
                      <a:endParaRPr lang="en-US" sz="1000"/>
                    </a:p>
                  </a:txBody>
                  <a:tcPr/>
                </a:tc>
                <a:tc>
                  <a:txBody>
                    <a:bodyPr/>
                    <a:lstStyle/>
                    <a:p>
                      <a:r>
                        <a:rPr lang="en-US" sz="1000"/>
                        <a:t>4358</a:t>
                      </a:r>
                      <a:endParaRPr lang="en-US" sz="1000"/>
                    </a:p>
                  </a:txBody>
                  <a:tcPr/>
                </a:tc>
                <a:tc>
                  <a:txBody>
                    <a:bodyPr/>
                    <a:lstStyle/>
                    <a:p>
                      <a:r>
                        <a:rPr lang="en-US" sz="1000"/>
                        <a:t>4278</a:t>
                      </a:r>
                      <a:endParaRPr lang="en-US" sz="1000"/>
                    </a:p>
                  </a:txBody>
                  <a:tcPr/>
                </a:tc>
                <a:tc>
                  <a:txBody>
                    <a:bodyPr/>
                    <a:lstStyle/>
                    <a:p>
                      <a:r>
                        <a:rPr lang="en-US" sz="1000"/>
                        <a:t>29</a:t>
                      </a:r>
                      <a:endParaRPr lang="en-US" sz="1000"/>
                    </a:p>
                  </a:txBody>
                  <a:tcPr/>
                </a:tc>
                <a:tc>
                  <a:txBody>
                    <a:bodyPr/>
                    <a:lstStyle/>
                    <a:p>
                      <a:r>
                        <a:rPr lang="en-US" sz="1000"/>
                        <a:t>51</a:t>
                      </a:r>
                      <a:endParaRPr lang="en-US" sz="1000"/>
                    </a:p>
                  </a:txBody>
                  <a:tcPr/>
                </a:tc>
                <a:tc>
                  <a:txBody>
                    <a:bodyPr/>
                    <a:lstStyle/>
                    <a:p>
                      <a:r>
                        <a:rPr lang="en-US" sz="1000"/>
                        <a:t>0.0212%</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345103037"/>
                  </a:ext>
                </a:extLst>
              </a:tr>
              <a:tr h="370840">
                <a:tc>
                  <a:txBody>
                    <a:bodyPr/>
                    <a:lstStyle/>
                    <a:p>
                      <a:r>
                        <a:rPr lang="en-US" sz="1000" b="1"/>
                        <a:t>Audi Deutschland - 2017-01-17 08:24:00</a:t>
                      </a:r>
                      <a:r>
                        <a:rPr lang="en-US" sz="1000"/>
                        <a:t>
Praktisch gegen kalte Hände: das beheizbare Lenkrad im Audi A6 Avant. 
Foto: Audipicture__
------------------------------
Kraftstoffverbrauch kombiniert: 7,1-4,4 l/100km / CO2-Emissionen 169-114 g/km // www.audi.de/DAT-Hinweis</a:t>
                      </a:r>
                      <a:endParaRPr lang="en-US" sz="1000"/>
                    </a:p>
                  </a:txBody>
                  <a:tcPr/>
                </a:tc>
                <a:tc>
                  <a:txBody>
                    <a:bodyPr/>
                    <a:lstStyle/>
                    <a:p>
                      <a:r>
                        <a:rPr lang="en-US" sz="1000"/>
                        <a:t>3672</a:t>
                      </a:r>
                      <a:endParaRPr lang="en-US" sz="1000"/>
                    </a:p>
                  </a:txBody>
                  <a:tcPr/>
                </a:tc>
                <a:tc>
                  <a:txBody>
                    <a:bodyPr/>
                    <a:lstStyle/>
                    <a:p>
                      <a:r>
                        <a:rPr lang="en-US" sz="1000"/>
                        <a:t>3317</a:t>
                      </a:r>
                      <a:endParaRPr lang="en-US" sz="1000"/>
                    </a:p>
                  </a:txBody>
                  <a:tcPr/>
                </a:tc>
                <a:tc>
                  <a:txBody>
                    <a:bodyPr/>
                    <a:lstStyle/>
                    <a:p>
                      <a:r>
                        <a:rPr lang="en-US" sz="1000"/>
                        <a:t>286</a:t>
                      </a:r>
                      <a:endParaRPr lang="en-US" sz="1000"/>
                    </a:p>
                  </a:txBody>
                  <a:tcPr/>
                </a:tc>
                <a:tc>
                  <a:txBody>
                    <a:bodyPr/>
                    <a:lstStyle/>
                    <a:p>
                      <a:r>
                        <a:rPr lang="en-US" sz="1000"/>
                        <a:t>69</a:t>
                      </a:r>
                      <a:endParaRPr lang="en-US" sz="1000"/>
                    </a:p>
                  </a:txBody>
                  <a:tcPr/>
                </a:tc>
                <a:tc>
                  <a:txBody>
                    <a:bodyPr/>
                    <a:lstStyle/>
                    <a:p>
                      <a:r>
                        <a:rPr lang="en-US" sz="1000"/>
                        <a:t>0.1994%</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61368339"/>
                  </a:ext>
                </a:extLst>
              </a:tr>
              <a:tr h="370840">
                <a:tc>
                  <a:txBody>
                    <a:bodyPr/>
                    <a:lstStyle/>
                    <a:p>
                      <a:r>
                        <a:rPr lang="en-US" sz="1000" b="1"/>
                        <a:t>Mercedes-Benz - 2017-01-17 03:00:00</a:t>
                      </a:r>
                      <a:r>
                        <a:rPr lang="en-US" sz="1000"/>
                        <a:t>
Drifting Days Are Here Again -  watch Highsnobiety putting the Mercedes-AMG E 63 S 4MATIC+ through its paces in Portugal: http://mb4.me/Highsnobiety
[Combined fuel consumption 9.1-8.8 l/100km | Combined CO2 emissions 207-199 g/km | http://mb4.me/EfficiencyStatement]</a:t>
                      </a:r>
                      <a:endParaRPr lang="en-US" sz="1000"/>
                    </a:p>
                  </a:txBody>
                  <a:tcPr/>
                </a:tc>
                <a:tc>
                  <a:txBody>
                    <a:bodyPr/>
                    <a:lstStyle/>
                    <a:p>
                      <a:r>
                        <a:rPr lang="en-US" sz="1000"/>
                        <a:t>11689</a:t>
                      </a:r>
                      <a:endParaRPr lang="en-US" sz="1000"/>
                    </a:p>
                  </a:txBody>
                  <a:tcPr/>
                </a:tc>
                <a:tc>
                  <a:txBody>
                    <a:bodyPr/>
                    <a:lstStyle/>
                    <a:p>
                      <a:r>
                        <a:rPr lang="en-US" sz="1000"/>
                        <a:t>10763</a:t>
                      </a:r>
                      <a:endParaRPr lang="en-US" sz="1000"/>
                    </a:p>
                  </a:txBody>
                  <a:tcPr/>
                </a:tc>
                <a:tc>
                  <a:txBody>
                    <a:bodyPr/>
                    <a:lstStyle/>
                    <a:p>
                      <a:r>
                        <a:rPr lang="en-US" sz="1000"/>
                        <a:t>164</a:t>
                      </a:r>
                      <a:endParaRPr lang="en-US" sz="1000"/>
                    </a:p>
                  </a:txBody>
                  <a:tcPr/>
                </a:tc>
                <a:tc>
                  <a:txBody>
                    <a:bodyPr/>
                    <a:lstStyle/>
                    <a:p>
                      <a:r>
                        <a:rPr lang="en-US" sz="1000"/>
                        <a:t>762</a:t>
                      </a:r>
                      <a:endParaRPr lang="en-US" sz="1000"/>
                    </a:p>
                  </a:txBody>
                  <a:tcPr/>
                </a:tc>
                <a:tc>
                  <a:txBody>
                    <a:bodyPr/>
                    <a:lstStyle/>
                    <a:p>
                      <a:r>
                        <a:rPr lang="en-US" sz="1000"/>
                        <a:t>0.0568%</a:t>
                      </a:r>
                      <a:endParaRPr lang="en-US" sz="1000"/>
                    </a:p>
                  </a:txBody>
                  <a:tcPr/>
                </a:tc>
                <a:tc>
                  <a:txBody>
                    <a:bodyPr/>
                    <a:lstStyle/>
                    <a:p>
                      <a:r>
                        <a:rPr lang="en-US" sz="1000"/>
                        <a:t>Video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4194737512"/>
                  </a:ext>
                </a:extLst>
              </a:tr>
            </a:tbl>
          </a:graphicData>
        </a:graphic>
      </p:graphicFrame>
      <p:sp>
        <p:nvSpPr>
          <p:cNvPr id="4" name="Text Placeholder 3"/>
          <p:cNvSpPr>
            <a:spLocks noGrp="1"/>
          </p:cNvSpPr>
          <p:nvPr>
            <p:ph type="body" sz="quarter" idx="14"/>
          </p:nvPr>
        </p:nvSpPr>
        <p:spPr/>
        <p:txBody>
          <a:bodyPr/>
          <a:lstStyle/>
          <a:p>
            <a:r>
              <a:rPr lang="en-US"/>
              <a:t>012017th000000 - 012017th000000</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76865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394</Words>
  <Application>Microsoft Office PowerPoint</Application>
  <PresentationFormat>On-screen Show (4:3)</PresentationFormat>
  <Paragraphs>209</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Own Posts Table - 1 of 3</vt:lpstr>
      <vt:lpstr>Own Posts Table - 2 of 3</vt:lpstr>
      <vt:lpstr>Own Posts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Posts Table - 1 of 3</dc:title>
  <dc:creator>Administrator</dc:creator>
  <cp:lastModifiedBy>Administrator</cp:lastModifiedBy>
  <cp:revision>1</cp:revision>
  <dcterms:created xsi:type="dcterms:W3CDTF">2017-01-19T16:45:21Z</dcterms:created>
  <dcterms:modified xsi:type="dcterms:W3CDTF">2017-01-19T16:46:06Z</dcterms:modified>
</cp:coreProperties>
</file>