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Lst>
  <p:sldSz cx="9144000" cy="6858000" type="screen4x3"/>
  <p:notesSz cx="6858000" cy="9144000"/>
  <p:embeddedFontLst>
    <p:embeddedFont>
      <p:font typeface="Calibri" panose="020F0502020204030204" pitchFamily="34" charset="0"/>
      <p:regular r:id="rId64"/>
      <p:bold r:id="rId65"/>
      <p:italic r:id="rId66"/>
      <p:boldItalic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7/17/2023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F1218-F980-4AE7-B4B7-A30FF495FD9B}"/>
              </a:ext>
            </a:extLst>
          </p:cNvPr>
          <p:cNvSpPr>
            <a:spLocks noGrp="1"/>
          </p:cNvSpPr>
          <p:nvPr>
            <p:ph type="ctrTitle"/>
          </p:nvPr>
        </p:nvSpPr>
        <p:spPr/>
        <p:txBody>
          <a:bodyPr/>
          <a:lstStyle/>
          <a:p>
            <a:r>
              <a:rPr lang="en-US"/>
              <a:t>KFC Owned Content Performance</a:t>
            </a:r>
          </a:p>
        </p:txBody>
      </p:sp>
      <p:sp>
        <p:nvSpPr>
          <p:cNvPr id="3" name="Subtitle 2">
            <a:extLst>
              <a:ext uri="{FF2B5EF4-FFF2-40B4-BE49-F238E27FC236}">
                <a16:creationId xmlns:a16="http://schemas.microsoft.com/office/drawing/2014/main" id="{8E124816-433A-4D97-83E0-49280A136E40}"/>
              </a:ext>
            </a:extLst>
          </p:cNvPr>
          <p:cNvSpPr>
            <a:spLocks noGrp="1"/>
          </p:cNvSpPr>
          <p:nvPr>
            <p:ph type="subTitle" idx="1"/>
          </p:nvPr>
        </p:nvSpPr>
        <p:spPr/>
        <p:txBody>
          <a:bodyPr/>
          <a:lstStyle/>
          <a:p>
            <a:r>
              <a:rPr lang="en-US"/>
              <a:t>Mullen</a:t>
            </a:r>
          </a:p>
        </p:txBody>
      </p:sp>
    </p:spTree>
    <p:extLst>
      <p:ext uri="{BB962C8B-B14F-4D97-AF65-F5344CB8AC3E}">
        <p14:creationId xmlns:p14="http://schemas.microsoft.com/office/powerpoint/2010/main" val="1691682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C431FF-0129-4372-B716-6B5A0F5CF73A}"/>
              </a:ext>
            </a:extLst>
          </p:cNvPr>
          <p:cNvSpPr>
            <a:spLocks noGrp="1"/>
          </p:cNvSpPr>
          <p:nvPr>
            <p:ph type="title"/>
          </p:nvPr>
        </p:nvSpPr>
        <p:spPr/>
        <p:txBody>
          <a:bodyPr/>
          <a:lstStyle/>
          <a:p>
            <a:r>
              <a:rPr lang="en-US"/>
              <a:t>Overall Cross Network Overview | KFC</a:t>
            </a:r>
          </a:p>
        </p:txBody>
      </p:sp>
      <p:graphicFrame>
        <p:nvGraphicFramePr>
          <p:cNvPr id="5" name="Table Placeholder 4">
            <a:extLst>
              <a:ext uri="{FF2B5EF4-FFF2-40B4-BE49-F238E27FC236}">
                <a16:creationId xmlns:a16="http://schemas.microsoft.com/office/drawing/2014/main" id="{3D646DD8-CD96-4594-B816-9A5CA0688913}"/>
              </a:ext>
            </a:extLst>
          </p:cNvPr>
          <p:cNvGraphicFramePr>
            <a:graphicFrameLocks noGrp="1"/>
          </p:cNvGraphicFramePr>
          <p:nvPr>
            <p:ph type="tbl" sz="quarter" idx="13"/>
            <p:extLst>
              <p:ext uri="{D42A27DB-BD31-4B8C-83A1-F6EECF244321}">
                <p14:modId xmlns:p14="http://schemas.microsoft.com/office/powerpoint/2010/main" val="3473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16118083"/>
                    </a:ext>
                  </a:extLst>
                </a:gridCol>
                <a:gridCol w="1563624">
                  <a:extLst>
                    <a:ext uri="{9D8B030D-6E8A-4147-A177-3AD203B41FA5}">
                      <a16:colId xmlns:a16="http://schemas.microsoft.com/office/drawing/2014/main" val="3467231640"/>
                    </a:ext>
                  </a:extLst>
                </a:gridCol>
                <a:gridCol w="1563624">
                  <a:extLst>
                    <a:ext uri="{9D8B030D-6E8A-4147-A177-3AD203B41FA5}">
                      <a16:colId xmlns:a16="http://schemas.microsoft.com/office/drawing/2014/main" val="1058036770"/>
                    </a:ext>
                  </a:extLst>
                </a:gridCol>
                <a:gridCol w="1563624">
                  <a:extLst>
                    <a:ext uri="{9D8B030D-6E8A-4147-A177-3AD203B41FA5}">
                      <a16:colId xmlns:a16="http://schemas.microsoft.com/office/drawing/2014/main" val="2364134525"/>
                    </a:ext>
                  </a:extLst>
                </a:gridCol>
                <a:gridCol w="1563624">
                  <a:extLst>
                    <a:ext uri="{9D8B030D-6E8A-4147-A177-3AD203B41FA5}">
                      <a16:colId xmlns:a16="http://schemas.microsoft.com/office/drawing/2014/main" val="2125330140"/>
                    </a:ext>
                  </a:extLst>
                </a:gridCol>
              </a:tblGrid>
              <a:tr h="370840">
                <a:tc>
                  <a:txBody>
                    <a:bodyPr/>
                    <a:lstStyle/>
                    <a:p>
                      <a:r>
                        <a:rPr lang="en-US" sz="1000"/>
                        <a:t>Network</a:t>
                      </a:r>
                    </a:p>
                  </a:txBody>
                  <a:tcPr/>
                </a:tc>
                <a:tc>
                  <a:txBody>
                    <a:bodyPr/>
                    <a:lstStyle/>
                    <a:p>
                      <a:r>
                        <a:rPr lang="en-US" sz="1000"/>
                        <a:t>Impressions</a:t>
                      </a:r>
                    </a:p>
                  </a:txBody>
                  <a:tcPr/>
                </a:tc>
                <a:tc>
                  <a:txBody>
                    <a:bodyPr/>
                    <a:lstStyle/>
                    <a:p>
                      <a:r>
                        <a:rPr lang="en-US" sz="1000"/>
                        <a:t>Engagements</a:t>
                      </a:r>
                    </a:p>
                  </a:txBody>
                  <a:tcPr/>
                </a:tc>
                <a:tc>
                  <a:txBody>
                    <a:bodyPr/>
                    <a:lstStyle/>
                    <a:p>
                      <a:r>
                        <a:rPr lang="en-US" sz="1000"/>
                        <a:t>Engagement Rate</a:t>
                      </a:r>
                    </a:p>
                  </a:txBody>
                  <a:tcPr/>
                </a:tc>
                <a:tc>
                  <a:txBody>
                    <a:bodyPr/>
                    <a:lstStyle/>
                    <a:p>
                      <a:r>
                        <a:rPr lang="en-US" sz="1000"/>
                        <a:t>Video Views</a:t>
                      </a:r>
                    </a:p>
                  </a:txBody>
                  <a:tcPr/>
                </a:tc>
                <a:extLst>
                  <a:ext uri="{0D108BD9-81ED-4DB2-BD59-A6C34878D82A}">
                    <a16:rowId xmlns:a16="http://schemas.microsoft.com/office/drawing/2014/main" val="1812100841"/>
                  </a:ext>
                </a:extLst>
              </a:tr>
              <a:tr h="370840">
                <a:tc>
                  <a:txBody>
                    <a:bodyPr/>
                    <a:lstStyle/>
                    <a:p>
                      <a:r>
                        <a:rPr lang="en-US" sz="1000"/>
                        <a:t>TikTok</a:t>
                      </a:r>
                    </a:p>
                  </a:txBody>
                  <a:tcPr/>
                </a:tc>
                <a:tc>
                  <a:txBody>
                    <a:bodyPr/>
                    <a:lstStyle/>
                    <a:p>
                      <a:r>
                        <a:rPr lang="en-US" sz="1000"/>
                        <a:t>n/a</a:t>
                      </a:r>
                    </a:p>
                  </a:txBody>
                  <a:tcPr/>
                </a:tc>
                <a:tc>
                  <a:txBody>
                    <a:bodyPr/>
                    <a:lstStyle/>
                    <a:p>
                      <a:r>
                        <a:rPr lang="en-US" sz="1000"/>
                        <a:t>146912</a:t>
                      </a:r>
                    </a:p>
                  </a:txBody>
                  <a:tcPr/>
                </a:tc>
                <a:tc>
                  <a:txBody>
                    <a:bodyPr/>
                    <a:lstStyle/>
                    <a:p>
                      <a:r>
                        <a:rPr lang="en-US" sz="1000"/>
                        <a:t>11.251839092696 %</a:t>
                      </a:r>
                    </a:p>
                  </a:txBody>
                  <a:tcPr/>
                </a:tc>
                <a:tc>
                  <a:txBody>
                    <a:bodyPr/>
                    <a:lstStyle/>
                    <a:p>
                      <a:r>
                        <a:rPr lang="en-US" sz="1000"/>
                        <a:t>1305671</a:t>
                      </a:r>
                    </a:p>
                  </a:txBody>
                  <a:tcPr/>
                </a:tc>
                <a:extLst>
                  <a:ext uri="{0D108BD9-81ED-4DB2-BD59-A6C34878D82A}">
                    <a16:rowId xmlns:a16="http://schemas.microsoft.com/office/drawing/2014/main" val="2572062112"/>
                  </a:ext>
                </a:extLst>
              </a:tr>
              <a:tr h="370840">
                <a:tc>
                  <a:txBody>
                    <a:bodyPr/>
                    <a:lstStyle/>
                    <a:p>
                      <a:r>
                        <a:rPr lang="en-US" sz="1000"/>
                        <a:t>Twitter</a:t>
                      </a:r>
                    </a:p>
                  </a:txBody>
                  <a:tcPr/>
                </a:tc>
                <a:tc>
                  <a:txBody>
                    <a:bodyPr/>
                    <a:lstStyle/>
                    <a:p>
                      <a:r>
                        <a:rPr lang="en-US" sz="1000"/>
                        <a:t>2628320</a:t>
                      </a:r>
                    </a:p>
                  </a:txBody>
                  <a:tcPr/>
                </a:tc>
                <a:tc>
                  <a:txBody>
                    <a:bodyPr/>
                    <a:lstStyle/>
                    <a:p>
                      <a:r>
                        <a:rPr lang="en-US" sz="1000"/>
                        <a:t>63055</a:t>
                      </a:r>
                    </a:p>
                  </a:txBody>
                  <a:tcPr/>
                </a:tc>
                <a:tc>
                  <a:txBody>
                    <a:bodyPr/>
                    <a:lstStyle/>
                    <a:p>
                      <a:r>
                        <a:rPr lang="en-US" sz="1000"/>
                        <a:t>2.3990609971389 %</a:t>
                      </a:r>
                    </a:p>
                  </a:txBody>
                  <a:tcPr/>
                </a:tc>
                <a:tc>
                  <a:txBody>
                    <a:bodyPr/>
                    <a:lstStyle/>
                    <a:p>
                      <a:r>
                        <a:rPr lang="en-US" sz="1000"/>
                        <a:t>46472</a:t>
                      </a:r>
                    </a:p>
                  </a:txBody>
                  <a:tcPr/>
                </a:tc>
                <a:extLst>
                  <a:ext uri="{0D108BD9-81ED-4DB2-BD59-A6C34878D82A}">
                    <a16:rowId xmlns:a16="http://schemas.microsoft.com/office/drawing/2014/main" val="2422968720"/>
                  </a:ext>
                </a:extLst>
              </a:tr>
              <a:tr h="370840">
                <a:tc>
                  <a:txBody>
                    <a:bodyPr/>
                    <a:lstStyle/>
                    <a:p>
                      <a:r>
                        <a:rPr lang="en-US" sz="1000"/>
                        <a:t>Instagram</a:t>
                      </a:r>
                    </a:p>
                  </a:txBody>
                  <a:tcPr/>
                </a:tc>
                <a:tc>
                  <a:txBody>
                    <a:bodyPr/>
                    <a:lstStyle/>
                    <a:p>
                      <a:r>
                        <a:rPr lang="en-US" sz="1000"/>
                        <a:t>2793040</a:t>
                      </a:r>
                    </a:p>
                  </a:txBody>
                  <a:tcPr/>
                </a:tc>
                <a:tc>
                  <a:txBody>
                    <a:bodyPr/>
                    <a:lstStyle/>
                    <a:p>
                      <a:r>
                        <a:rPr lang="en-US" sz="1000"/>
                        <a:t>126041</a:t>
                      </a:r>
                    </a:p>
                  </a:txBody>
                  <a:tcPr/>
                </a:tc>
                <a:tc>
                  <a:txBody>
                    <a:bodyPr/>
                    <a:lstStyle/>
                    <a:p>
                      <a:r>
                        <a:rPr lang="en-US" sz="1000"/>
                        <a:t>4.512681522642 %</a:t>
                      </a:r>
                    </a:p>
                  </a:txBody>
                  <a:tcPr/>
                </a:tc>
                <a:tc>
                  <a:txBody>
                    <a:bodyPr/>
                    <a:lstStyle/>
                    <a:p>
                      <a:r>
                        <a:rPr lang="en-US" sz="1000"/>
                        <a:t>1778412</a:t>
                      </a:r>
                    </a:p>
                  </a:txBody>
                  <a:tcPr/>
                </a:tc>
                <a:extLst>
                  <a:ext uri="{0D108BD9-81ED-4DB2-BD59-A6C34878D82A}">
                    <a16:rowId xmlns:a16="http://schemas.microsoft.com/office/drawing/2014/main" val="4214227797"/>
                  </a:ext>
                </a:extLst>
              </a:tr>
              <a:tr h="370840">
                <a:tc>
                  <a:txBody>
                    <a:bodyPr/>
                    <a:lstStyle/>
                    <a:p>
                      <a:r>
                        <a:rPr lang="en-US" sz="1000"/>
                        <a:t>Facebook</a:t>
                      </a:r>
                    </a:p>
                  </a:txBody>
                  <a:tcPr/>
                </a:tc>
                <a:tc>
                  <a:txBody>
                    <a:bodyPr/>
                    <a:lstStyle/>
                    <a:p>
                      <a:r>
                        <a:rPr lang="en-US" sz="1000"/>
                        <a:t>4813598</a:t>
                      </a:r>
                    </a:p>
                  </a:txBody>
                  <a:tcPr/>
                </a:tc>
                <a:tc>
                  <a:txBody>
                    <a:bodyPr/>
                    <a:lstStyle/>
                    <a:p>
                      <a:r>
                        <a:rPr lang="en-US" sz="1000"/>
                        <a:t>222903</a:t>
                      </a:r>
                    </a:p>
                  </a:txBody>
                  <a:tcPr/>
                </a:tc>
                <a:tc>
                  <a:txBody>
                    <a:bodyPr/>
                    <a:lstStyle/>
                    <a:p>
                      <a:r>
                        <a:rPr lang="en-US" sz="1000"/>
                        <a:t>4.6306941294225 %</a:t>
                      </a:r>
                    </a:p>
                  </a:txBody>
                  <a:tcPr/>
                </a:tc>
                <a:tc>
                  <a:txBody>
                    <a:bodyPr/>
                    <a:lstStyle/>
                    <a:p>
                      <a:r>
                        <a:rPr lang="en-US" sz="1000"/>
                        <a:t>75025</a:t>
                      </a:r>
                    </a:p>
                  </a:txBody>
                  <a:tcPr/>
                </a:tc>
                <a:extLst>
                  <a:ext uri="{0D108BD9-81ED-4DB2-BD59-A6C34878D82A}">
                    <a16:rowId xmlns:a16="http://schemas.microsoft.com/office/drawing/2014/main" val="2041437480"/>
                  </a:ext>
                </a:extLst>
              </a:tr>
              <a:tr h="370840">
                <a:tc>
                  <a:txBody>
                    <a:bodyPr/>
                    <a:lstStyle/>
                    <a:p>
                      <a:r>
                        <a:rPr lang="en-US" sz="1000"/>
                        <a:t>All Networks</a:t>
                      </a:r>
                    </a:p>
                  </a:txBody>
                  <a:tcPr/>
                </a:tc>
                <a:tc>
                  <a:txBody>
                    <a:bodyPr/>
                    <a:lstStyle/>
                    <a:p>
                      <a:r>
                        <a:rPr lang="en-US" sz="1000"/>
                        <a:t>10234958</a:t>
                      </a:r>
                    </a:p>
                  </a:txBody>
                  <a:tcPr/>
                </a:tc>
                <a:tc>
                  <a:txBody>
                    <a:bodyPr/>
                    <a:lstStyle/>
                    <a:p>
                      <a:r>
                        <a:rPr lang="en-US" sz="1000"/>
                        <a:t>558911</a:t>
                      </a:r>
                    </a:p>
                  </a:txBody>
                  <a:tcPr/>
                </a:tc>
                <a:tc>
                  <a:txBody>
                    <a:bodyPr/>
                    <a:lstStyle/>
                    <a:p>
                      <a:r>
                        <a:rPr lang="en-US" sz="1000"/>
                        <a:t>5.6985689354749 %</a:t>
                      </a:r>
                    </a:p>
                  </a:txBody>
                  <a:tcPr/>
                </a:tc>
                <a:tc>
                  <a:txBody>
                    <a:bodyPr/>
                    <a:lstStyle/>
                    <a:p>
                      <a:r>
                        <a:rPr lang="en-US" sz="1000"/>
                        <a:t>3205580</a:t>
                      </a:r>
                    </a:p>
                  </a:txBody>
                  <a:tcPr/>
                </a:tc>
                <a:extLst>
                  <a:ext uri="{0D108BD9-81ED-4DB2-BD59-A6C34878D82A}">
                    <a16:rowId xmlns:a16="http://schemas.microsoft.com/office/drawing/2014/main" val="265415989"/>
                  </a:ext>
                </a:extLst>
              </a:tr>
            </a:tbl>
          </a:graphicData>
        </a:graphic>
      </p:graphicFrame>
      <p:sp>
        <p:nvSpPr>
          <p:cNvPr id="4" name="Text Placeholder 3">
            <a:extLst>
              <a:ext uri="{FF2B5EF4-FFF2-40B4-BE49-F238E27FC236}">
                <a16:creationId xmlns:a16="http://schemas.microsoft.com/office/drawing/2014/main" id="{C748E37E-2923-4DDC-813C-078A3799901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288373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13A3-5387-45E2-845E-AD9E9C3ED54A}"/>
              </a:ext>
            </a:extLst>
          </p:cNvPr>
          <p:cNvSpPr>
            <a:spLocks noGrp="1"/>
          </p:cNvSpPr>
          <p:nvPr>
            <p:ph type="title"/>
          </p:nvPr>
        </p:nvSpPr>
        <p:spPr/>
        <p:txBody>
          <a:bodyPr/>
          <a:lstStyle/>
          <a:p>
            <a:r>
              <a:rPr lang="en-US"/>
              <a:t>Twitter Custom Twitter Analytics Table Total | KFC</a:t>
            </a:r>
          </a:p>
        </p:txBody>
      </p:sp>
      <p:graphicFrame>
        <p:nvGraphicFramePr>
          <p:cNvPr id="5" name="Table Placeholder 4">
            <a:extLst>
              <a:ext uri="{FF2B5EF4-FFF2-40B4-BE49-F238E27FC236}">
                <a16:creationId xmlns:a16="http://schemas.microsoft.com/office/drawing/2014/main" id="{FB13A0CD-A229-4052-B3E8-BF7CE71493D6}"/>
              </a:ext>
            </a:extLst>
          </p:cNvPr>
          <p:cNvGraphicFramePr>
            <a:graphicFrameLocks noGrp="1"/>
          </p:cNvGraphicFramePr>
          <p:nvPr>
            <p:ph type="tbl" sz="quarter" idx="13"/>
            <p:extLst>
              <p:ext uri="{D42A27DB-BD31-4B8C-83A1-F6EECF244321}">
                <p14:modId xmlns:p14="http://schemas.microsoft.com/office/powerpoint/2010/main" val="3722455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02275196"/>
                    </a:ext>
                  </a:extLst>
                </a:gridCol>
                <a:gridCol w="1152144">
                  <a:extLst>
                    <a:ext uri="{9D8B030D-6E8A-4147-A177-3AD203B41FA5}">
                      <a16:colId xmlns:a16="http://schemas.microsoft.com/office/drawing/2014/main" val="1932104455"/>
                    </a:ext>
                  </a:extLst>
                </a:gridCol>
                <a:gridCol w="1152144">
                  <a:extLst>
                    <a:ext uri="{9D8B030D-6E8A-4147-A177-3AD203B41FA5}">
                      <a16:colId xmlns:a16="http://schemas.microsoft.com/office/drawing/2014/main" val="4046581225"/>
                    </a:ext>
                  </a:extLst>
                </a:gridCol>
                <a:gridCol w="1152144">
                  <a:extLst>
                    <a:ext uri="{9D8B030D-6E8A-4147-A177-3AD203B41FA5}">
                      <a16:colId xmlns:a16="http://schemas.microsoft.com/office/drawing/2014/main" val="1906883720"/>
                    </a:ext>
                  </a:extLst>
                </a:gridCol>
                <a:gridCol w="1152144">
                  <a:extLst>
                    <a:ext uri="{9D8B030D-6E8A-4147-A177-3AD203B41FA5}">
                      <a16:colId xmlns:a16="http://schemas.microsoft.com/office/drawing/2014/main" val="2473091231"/>
                    </a:ext>
                  </a:extLst>
                </a:gridCol>
                <a:gridCol w="1152144">
                  <a:extLst>
                    <a:ext uri="{9D8B030D-6E8A-4147-A177-3AD203B41FA5}">
                      <a16:colId xmlns:a16="http://schemas.microsoft.com/office/drawing/2014/main" val="658334384"/>
                    </a:ext>
                  </a:extLst>
                </a:gridCol>
                <a:gridCol w="1152144">
                  <a:extLst>
                    <a:ext uri="{9D8B030D-6E8A-4147-A177-3AD203B41FA5}">
                      <a16:colId xmlns:a16="http://schemas.microsoft.com/office/drawing/2014/main" val="5671962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Tweets</a:t>
                      </a:r>
                    </a:p>
                  </a:txBody>
                  <a:tcPr/>
                </a:tc>
                <a:tc>
                  <a:txBody>
                    <a:bodyPr/>
                    <a:lstStyle/>
                    <a:p>
                      <a:r>
                        <a:rPr lang="en-US" sz="1000"/>
                        <a:t>Impressions (Organic)</a:t>
                      </a:r>
                    </a:p>
                  </a:txBody>
                  <a:tcPr/>
                </a:tc>
                <a:tc>
                  <a:txBody>
                    <a:bodyPr/>
                    <a:lstStyle/>
                    <a:p>
                      <a:r>
                        <a:rPr lang="en-US" sz="1000"/>
                        <a:t>Engagements (Organic)</a:t>
                      </a:r>
                    </a:p>
                  </a:txBody>
                  <a:tcPr/>
                </a:tc>
                <a:tc>
                  <a:txBody>
                    <a:bodyPr/>
                    <a:lstStyle/>
                    <a:p>
                      <a:r>
                        <a:rPr lang="en-US" sz="1000"/>
                        <a:t>E-Rate</a:t>
                      </a:r>
                    </a:p>
                  </a:txBody>
                  <a:tcPr/>
                </a:tc>
                <a:tc>
                  <a:txBody>
                    <a:bodyPr/>
                    <a:lstStyle/>
                    <a:p>
                      <a:r>
                        <a:rPr lang="en-US" sz="1000"/>
                        <a:t>Video Views (Organic)</a:t>
                      </a:r>
                    </a:p>
                  </a:txBody>
                  <a:tcPr/>
                </a:tc>
                <a:extLst>
                  <a:ext uri="{0D108BD9-81ED-4DB2-BD59-A6C34878D82A}">
                    <a16:rowId xmlns:a16="http://schemas.microsoft.com/office/drawing/2014/main" val="3361945049"/>
                  </a:ext>
                </a:extLst>
              </a:tr>
              <a:tr h="370840">
                <a:tc>
                  <a:txBody>
                    <a:bodyPr/>
                    <a:lstStyle/>
                    <a:p>
                      <a:r>
                        <a:rPr lang="en-US" sz="1000"/>
                        <a:t>@kfc</a:t>
                      </a:r>
                    </a:p>
                  </a:txBody>
                  <a:tcPr/>
                </a:tc>
                <a:tc>
                  <a:txBody>
                    <a:bodyPr/>
                    <a:lstStyle/>
                    <a:p>
                      <a:r>
                        <a:rPr lang="en-US" sz="1000"/>
                        <a:t>1665584</a:t>
                      </a:r>
                    </a:p>
                  </a:txBody>
                  <a:tcPr/>
                </a:tc>
                <a:tc>
                  <a:txBody>
                    <a:bodyPr/>
                    <a:lstStyle/>
                    <a:p>
                      <a:r>
                        <a:rPr lang="en-US" sz="1000"/>
                        <a:t>49</a:t>
                      </a:r>
                    </a:p>
                  </a:txBody>
                  <a:tcPr/>
                </a:tc>
                <a:tc>
                  <a:txBody>
                    <a:bodyPr/>
                    <a:lstStyle/>
                    <a:p>
                      <a:r>
                        <a:rPr lang="en-US" sz="1000"/>
                        <a:t>2628320</a:t>
                      </a:r>
                    </a:p>
                  </a:txBody>
                  <a:tcPr/>
                </a:tc>
                <a:tc>
                  <a:txBody>
                    <a:bodyPr/>
                    <a:lstStyle/>
                    <a:p>
                      <a:r>
                        <a:rPr lang="en-US" sz="1000"/>
                        <a:t>63055</a:t>
                      </a:r>
                    </a:p>
                  </a:txBody>
                  <a:tcPr/>
                </a:tc>
                <a:tc>
                  <a:txBody>
                    <a:bodyPr/>
                    <a:lstStyle/>
                    <a:p>
                      <a:r>
                        <a:rPr lang="en-US" sz="1000"/>
                        <a:t>2.3990609971389 %</a:t>
                      </a:r>
                    </a:p>
                  </a:txBody>
                  <a:tcPr/>
                </a:tc>
                <a:tc>
                  <a:txBody>
                    <a:bodyPr/>
                    <a:lstStyle/>
                    <a:p>
                      <a:r>
                        <a:rPr lang="en-US" sz="1000"/>
                        <a:t>46472</a:t>
                      </a:r>
                    </a:p>
                  </a:txBody>
                  <a:tcPr/>
                </a:tc>
                <a:extLst>
                  <a:ext uri="{0D108BD9-81ED-4DB2-BD59-A6C34878D82A}">
                    <a16:rowId xmlns:a16="http://schemas.microsoft.com/office/drawing/2014/main" val="939359162"/>
                  </a:ext>
                </a:extLst>
              </a:tr>
            </a:tbl>
          </a:graphicData>
        </a:graphic>
      </p:graphicFrame>
      <p:sp>
        <p:nvSpPr>
          <p:cNvPr id="4" name="Text Placeholder 3">
            <a:extLst>
              <a:ext uri="{FF2B5EF4-FFF2-40B4-BE49-F238E27FC236}">
                <a16:creationId xmlns:a16="http://schemas.microsoft.com/office/drawing/2014/main" id="{4BA0749C-00D3-4E6A-9080-F87A5B582D6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925647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FFD8D-BF53-412A-9857-4706C646A7D7}"/>
              </a:ext>
            </a:extLst>
          </p:cNvPr>
          <p:cNvSpPr>
            <a:spLocks noGrp="1"/>
          </p:cNvSpPr>
          <p:nvPr>
            <p:ph type="title"/>
          </p:nvPr>
        </p:nvSpPr>
        <p:spPr/>
        <p:txBody>
          <a:bodyPr/>
          <a:lstStyle/>
          <a:p>
            <a:r>
              <a:rPr lang="en-US"/>
              <a:t>Twitter Custom Own Tweets Table | KFC - 1 of 7</a:t>
            </a:r>
          </a:p>
        </p:txBody>
      </p:sp>
      <p:graphicFrame>
        <p:nvGraphicFramePr>
          <p:cNvPr id="5" name="Table Placeholder 4">
            <a:extLst>
              <a:ext uri="{FF2B5EF4-FFF2-40B4-BE49-F238E27FC236}">
                <a16:creationId xmlns:a16="http://schemas.microsoft.com/office/drawing/2014/main" id="{C9FF8008-1927-4522-813A-82BB10E272F1}"/>
              </a:ext>
            </a:extLst>
          </p:cNvPr>
          <p:cNvGraphicFramePr>
            <a:graphicFrameLocks noGrp="1"/>
          </p:cNvGraphicFramePr>
          <p:nvPr>
            <p:ph type="tbl" sz="quarter" idx="13"/>
            <p:extLst>
              <p:ext uri="{D42A27DB-BD31-4B8C-83A1-F6EECF244321}">
                <p14:modId xmlns:p14="http://schemas.microsoft.com/office/powerpoint/2010/main" val="139833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35067630"/>
                    </a:ext>
                  </a:extLst>
                </a:gridCol>
                <a:gridCol w="658368">
                  <a:extLst>
                    <a:ext uri="{9D8B030D-6E8A-4147-A177-3AD203B41FA5}">
                      <a16:colId xmlns:a16="http://schemas.microsoft.com/office/drawing/2014/main" val="1657193801"/>
                    </a:ext>
                  </a:extLst>
                </a:gridCol>
                <a:gridCol w="658368">
                  <a:extLst>
                    <a:ext uri="{9D8B030D-6E8A-4147-A177-3AD203B41FA5}">
                      <a16:colId xmlns:a16="http://schemas.microsoft.com/office/drawing/2014/main" val="1649127761"/>
                    </a:ext>
                  </a:extLst>
                </a:gridCol>
                <a:gridCol w="658368">
                  <a:extLst>
                    <a:ext uri="{9D8B030D-6E8A-4147-A177-3AD203B41FA5}">
                      <a16:colId xmlns:a16="http://schemas.microsoft.com/office/drawing/2014/main" val="4022444361"/>
                    </a:ext>
                  </a:extLst>
                </a:gridCol>
                <a:gridCol w="658368">
                  <a:extLst>
                    <a:ext uri="{9D8B030D-6E8A-4147-A177-3AD203B41FA5}">
                      <a16:colId xmlns:a16="http://schemas.microsoft.com/office/drawing/2014/main" val="2106913271"/>
                    </a:ext>
                  </a:extLst>
                </a:gridCol>
                <a:gridCol w="658368">
                  <a:extLst>
                    <a:ext uri="{9D8B030D-6E8A-4147-A177-3AD203B41FA5}">
                      <a16:colId xmlns:a16="http://schemas.microsoft.com/office/drawing/2014/main" val="3041115916"/>
                    </a:ext>
                  </a:extLst>
                </a:gridCol>
                <a:gridCol w="905256">
                  <a:extLst>
                    <a:ext uri="{9D8B030D-6E8A-4147-A177-3AD203B41FA5}">
                      <a16:colId xmlns:a16="http://schemas.microsoft.com/office/drawing/2014/main" val="716204918"/>
                    </a:ext>
                  </a:extLst>
                </a:gridCol>
                <a:gridCol w="658368">
                  <a:extLst>
                    <a:ext uri="{9D8B030D-6E8A-4147-A177-3AD203B41FA5}">
                      <a16:colId xmlns:a16="http://schemas.microsoft.com/office/drawing/2014/main" val="1897709686"/>
                    </a:ext>
                  </a:extLst>
                </a:gridCol>
                <a:gridCol w="658368">
                  <a:extLst>
                    <a:ext uri="{9D8B030D-6E8A-4147-A177-3AD203B41FA5}">
                      <a16:colId xmlns:a16="http://schemas.microsoft.com/office/drawing/2014/main" val="165227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42354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- 2023-06-27 13:06:53</a:t>
                      </a:r>
                      <a:r>
                        <a:rPr kumimoji="0" lang="en-US" sz="1000" b="0" i="0" u="none" strike="noStrike" kern="1200" cap="none" spc="0" normalizeH="0" baseline="0" noProof="0">
                          <a:ln>
                            <a:noFill/>
                          </a:ln>
                          <a:solidFill>
                            <a:prstClr val="black"/>
                          </a:solidFill>
                          <a:effectLst/>
                          <a:uLnTx/>
                          <a:uFillTx/>
                          <a:latin typeface="Calibri"/>
                          <a:ea typeface="+mn-ea"/>
                          <a:cs typeface="+mn-cs"/>
                        </a:rPr>
                        <a:t>
 Scootch over, pizza… there’s a new box in town. Make it a Kentucky Fried Chicken Night with the  Fill Up Box. Available in stores and on the KFC app starting Friday, June 30th! pic.twitter.com/K4T1WxCRwH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0.8645 %</a:t>
                      </a:r>
                    </a:p>
                  </a:txBody>
                  <a:tcPr/>
                </a:tc>
                <a:extLst>
                  <a:ext uri="{0D108BD9-81ED-4DB2-BD59-A6C34878D82A}">
                    <a16:rowId xmlns:a16="http://schemas.microsoft.com/office/drawing/2014/main" val="3960266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- 2023-06-26 22:13:32</a:t>
                      </a:r>
                      <a:r>
                        <a:rPr kumimoji="0" lang="en-US" sz="1000" b="0" i="0" u="none" strike="noStrike" kern="1200" cap="none" spc="0" normalizeH="0" baseline="0" noProof="0">
                          <a:ln>
                            <a:noFill/>
                          </a:ln>
                          <a:solidFill>
                            <a:prstClr val="black"/>
                          </a:solidFill>
                          <a:effectLst/>
                          <a:uLnTx/>
                          <a:uFillTx/>
                          <a:latin typeface="Calibri"/>
                          <a:ea typeface="+mn-ea"/>
                          <a:cs typeface="+mn-cs"/>
                        </a:rPr>
                        <a:t>
 The real Eternal Conflict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1.8446 %</a:t>
                      </a:r>
                    </a:p>
                  </a:txBody>
                  <a:tcPr/>
                </a:tc>
                <a:extLst>
                  <a:ext uri="{0D108BD9-81ED-4DB2-BD59-A6C34878D82A}">
                    <a16:rowId xmlns:a16="http://schemas.microsoft.com/office/drawing/2014/main" val="2969485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- 2023-06-23 18:35:06</a:t>
                      </a:r>
                      <a:r>
                        <a:rPr kumimoji="0" lang="en-US" sz="1000" b="0" i="0" u="none" strike="noStrike" kern="1200" cap="none" spc="0" normalizeH="0" baseline="0" noProof="0">
                          <a:ln>
                            <a:noFill/>
                          </a:ln>
                          <a:solidFill>
                            <a:prstClr val="black"/>
                          </a:solidFill>
                          <a:effectLst/>
                          <a:uLnTx/>
                          <a:uFillTx/>
                          <a:latin typeface="Calibri"/>
                          <a:ea typeface="+mn-ea"/>
                          <a:cs typeface="+mn-cs"/>
                        </a:rPr>
                        <a:t>
 I'm going to defeat my enemies in Diablo IV using...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2.9411 %</a:t>
                      </a:r>
                    </a:p>
                  </a:txBody>
                  <a:tcPr/>
                </a:tc>
                <a:extLst>
                  <a:ext uri="{0D108BD9-81ED-4DB2-BD59-A6C34878D82A}">
                    <a16:rowId xmlns:a16="http://schemas.microsoft.com/office/drawing/2014/main" val="2278088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- 2023-06-22 14:21:58</a:t>
                      </a:r>
                      <a:r>
                        <a:rPr kumimoji="0" lang="en-US" sz="1000" b="0" i="0" u="none" strike="noStrike" kern="1200" cap="none" spc="0" normalizeH="0" baseline="0" noProof="0">
                          <a:ln>
                            <a:noFill/>
                          </a:ln>
                          <a:solidFill>
                            <a:prstClr val="black"/>
                          </a:solidFill>
                          <a:effectLst/>
                          <a:uLnTx/>
                          <a:uFillTx/>
                          <a:latin typeface="Calibri"/>
                          <a:ea typeface="+mn-ea"/>
                          <a:cs typeface="+mn-cs"/>
                        </a:rPr>
                        <a:t>
 We can tell who’s a shape-shifter by your KFC order…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1.8536 %</a:t>
                      </a:r>
                    </a:p>
                  </a:txBody>
                  <a:tcPr/>
                </a:tc>
                <a:extLst>
                  <a:ext uri="{0D108BD9-81ED-4DB2-BD59-A6C34878D82A}">
                    <a16:rowId xmlns:a16="http://schemas.microsoft.com/office/drawing/2014/main" val="3127693746"/>
                  </a:ext>
                </a:extLst>
              </a:tr>
            </a:tbl>
          </a:graphicData>
        </a:graphic>
      </p:graphicFrame>
      <p:sp>
        <p:nvSpPr>
          <p:cNvPr id="4" name="Text Placeholder 3">
            <a:extLst>
              <a:ext uri="{FF2B5EF4-FFF2-40B4-BE49-F238E27FC236}">
                <a16:creationId xmlns:a16="http://schemas.microsoft.com/office/drawing/2014/main" id="{9343DE64-859C-4C47-9803-9B302A0BF9C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130200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ABDE6-A7F9-4A40-A36F-FBD1F2132B0B}"/>
              </a:ext>
            </a:extLst>
          </p:cNvPr>
          <p:cNvSpPr>
            <a:spLocks noGrp="1"/>
          </p:cNvSpPr>
          <p:nvPr>
            <p:ph type="title"/>
          </p:nvPr>
        </p:nvSpPr>
        <p:spPr/>
        <p:txBody>
          <a:bodyPr/>
          <a:lstStyle/>
          <a:p>
            <a:r>
              <a:rPr lang="en-US"/>
              <a:t>Twitter Custom Own Tweets Table | KFC - 2 of 7</a:t>
            </a:r>
          </a:p>
        </p:txBody>
      </p:sp>
      <p:graphicFrame>
        <p:nvGraphicFramePr>
          <p:cNvPr id="5" name="Table Placeholder 4">
            <a:extLst>
              <a:ext uri="{FF2B5EF4-FFF2-40B4-BE49-F238E27FC236}">
                <a16:creationId xmlns:a16="http://schemas.microsoft.com/office/drawing/2014/main" id="{028EC014-B853-4BE6-9143-9E428D0CDD67}"/>
              </a:ext>
            </a:extLst>
          </p:cNvPr>
          <p:cNvGraphicFramePr>
            <a:graphicFrameLocks noGrp="1"/>
          </p:cNvGraphicFramePr>
          <p:nvPr>
            <p:ph type="tbl" sz="quarter" idx="13"/>
            <p:extLst>
              <p:ext uri="{D42A27DB-BD31-4B8C-83A1-F6EECF244321}">
                <p14:modId xmlns:p14="http://schemas.microsoft.com/office/powerpoint/2010/main" val="1183509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35486044"/>
                    </a:ext>
                  </a:extLst>
                </a:gridCol>
                <a:gridCol w="658368">
                  <a:extLst>
                    <a:ext uri="{9D8B030D-6E8A-4147-A177-3AD203B41FA5}">
                      <a16:colId xmlns:a16="http://schemas.microsoft.com/office/drawing/2014/main" val="3047199597"/>
                    </a:ext>
                  </a:extLst>
                </a:gridCol>
                <a:gridCol w="658368">
                  <a:extLst>
                    <a:ext uri="{9D8B030D-6E8A-4147-A177-3AD203B41FA5}">
                      <a16:colId xmlns:a16="http://schemas.microsoft.com/office/drawing/2014/main" val="1827866211"/>
                    </a:ext>
                  </a:extLst>
                </a:gridCol>
                <a:gridCol w="658368">
                  <a:extLst>
                    <a:ext uri="{9D8B030D-6E8A-4147-A177-3AD203B41FA5}">
                      <a16:colId xmlns:a16="http://schemas.microsoft.com/office/drawing/2014/main" val="484006865"/>
                    </a:ext>
                  </a:extLst>
                </a:gridCol>
                <a:gridCol w="658368">
                  <a:extLst>
                    <a:ext uri="{9D8B030D-6E8A-4147-A177-3AD203B41FA5}">
                      <a16:colId xmlns:a16="http://schemas.microsoft.com/office/drawing/2014/main" val="1728162116"/>
                    </a:ext>
                  </a:extLst>
                </a:gridCol>
                <a:gridCol w="658368">
                  <a:extLst>
                    <a:ext uri="{9D8B030D-6E8A-4147-A177-3AD203B41FA5}">
                      <a16:colId xmlns:a16="http://schemas.microsoft.com/office/drawing/2014/main" val="4070980328"/>
                    </a:ext>
                  </a:extLst>
                </a:gridCol>
                <a:gridCol w="905256">
                  <a:extLst>
                    <a:ext uri="{9D8B030D-6E8A-4147-A177-3AD203B41FA5}">
                      <a16:colId xmlns:a16="http://schemas.microsoft.com/office/drawing/2014/main" val="1155431378"/>
                    </a:ext>
                  </a:extLst>
                </a:gridCol>
                <a:gridCol w="658368">
                  <a:extLst>
                    <a:ext uri="{9D8B030D-6E8A-4147-A177-3AD203B41FA5}">
                      <a16:colId xmlns:a16="http://schemas.microsoft.com/office/drawing/2014/main" val="978536518"/>
                    </a:ext>
                  </a:extLst>
                </a:gridCol>
                <a:gridCol w="658368">
                  <a:extLst>
                    <a:ext uri="{9D8B030D-6E8A-4147-A177-3AD203B41FA5}">
                      <a16:colId xmlns:a16="http://schemas.microsoft.com/office/drawing/2014/main" val="2979103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33982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- 2023-06-20 15:38:01</a:t>
                      </a:r>
                      <a:r>
                        <a:rPr kumimoji="0" lang="en-US" sz="1000" b="0" i="0" u="none" strike="noStrike" kern="1200" cap="none" spc="0" normalizeH="0" baseline="0" noProof="0">
                          <a:ln>
                            <a:noFill/>
                          </a:ln>
                          <a:solidFill>
                            <a:prstClr val="black"/>
                          </a:solidFill>
                          <a:effectLst/>
                          <a:uLnTx/>
                          <a:uFillTx/>
                          <a:latin typeface="Calibri"/>
                          <a:ea typeface="+mn-ea"/>
                          <a:cs typeface="+mn-cs"/>
                        </a:rPr>
                        <a:t>
 Is eating KFC Spicy Chicken Sandwich a side quest of Diablo IV or is playing Diablo IV a side quest of eating a spicy chicken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1.0465 %</a:t>
                      </a:r>
                    </a:p>
                  </a:txBody>
                  <a:tcPr/>
                </a:tc>
                <a:extLst>
                  <a:ext uri="{0D108BD9-81ED-4DB2-BD59-A6C34878D82A}">
                    <a16:rowId xmlns:a16="http://schemas.microsoft.com/office/drawing/2014/main" val="1356424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- 2023-06-15 20:29:31</a:t>
                      </a:r>
                      <a:r>
                        <a:rPr kumimoji="0" lang="en-US" sz="1000" b="0" i="0" u="none" strike="noStrike" kern="1200" cap="none" spc="0" normalizeH="0" baseline="0" noProof="0">
                          <a:ln>
                            <a:noFill/>
                          </a:ln>
                          <a:solidFill>
                            <a:prstClr val="black"/>
                          </a:solidFill>
                          <a:effectLst/>
                          <a:uLnTx/>
                          <a:uFillTx/>
                          <a:latin typeface="Calibri"/>
                          <a:ea typeface="+mn-ea"/>
                          <a:cs typeface="+mn-cs"/>
                        </a:rPr>
                        <a:t>
 Our nuggets are Prime Time, baby! You’ve never had nuggets like these 🔥 @DeionSanders pic.twitter.com/DJUlf4TAGI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2.1691 %</a:t>
                      </a:r>
                    </a:p>
                  </a:txBody>
                  <a:tcPr/>
                </a:tc>
                <a:extLst>
                  <a:ext uri="{0D108BD9-81ED-4DB2-BD59-A6C34878D82A}">
                    <a16:rowId xmlns:a16="http://schemas.microsoft.com/office/drawing/2014/main" val="338136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- 2023-06-14 19:06:58</a:t>
                      </a:r>
                      <a:r>
                        <a:rPr kumimoji="0" lang="en-US" sz="1000" b="0" i="0" u="none" strike="noStrike" kern="1200" cap="none" spc="0" normalizeH="0" baseline="0" noProof="0">
                          <a:ln>
                            <a:noFill/>
                          </a:ln>
                          <a:solidFill>
                            <a:prstClr val="black"/>
                          </a:solidFill>
                          <a:effectLst/>
                          <a:uLnTx/>
                          <a:uFillTx/>
                          <a:latin typeface="Calibri"/>
                          <a:ea typeface="+mn-ea"/>
                          <a:cs typeface="+mn-cs"/>
                        </a:rPr>
                        <a:t>
 If a guy ever tries to cut you in the drive thru line by saying “STOP STOP STOP PLEASE LET ME GO FIRST I'M TRYING TO DO SOMETHING”…don’t let him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00:14:03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1.6597 %</a:t>
                      </a:r>
                    </a:p>
                  </a:txBody>
                  <a:tcPr/>
                </a:tc>
                <a:extLst>
                  <a:ext uri="{0D108BD9-81ED-4DB2-BD59-A6C34878D82A}">
                    <a16:rowId xmlns:a16="http://schemas.microsoft.com/office/drawing/2014/main" val="1062358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13:01:41</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the entire Sanders family comes together? Something legendary. Coming to a screen or drive-thru near you, soon 👀 pic.twitter.com/G8xSgmet47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3.6120 %</a:t>
                      </a:r>
                    </a:p>
                  </a:txBody>
                  <a:tcPr/>
                </a:tc>
                <a:extLst>
                  <a:ext uri="{0D108BD9-81ED-4DB2-BD59-A6C34878D82A}">
                    <a16:rowId xmlns:a16="http://schemas.microsoft.com/office/drawing/2014/main" val="1172190983"/>
                  </a:ext>
                </a:extLst>
              </a:tr>
            </a:tbl>
          </a:graphicData>
        </a:graphic>
      </p:graphicFrame>
      <p:sp>
        <p:nvSpPr>
          <p:cNvPr id="4" name="Text Placeholder 3">
            <a:extLst>
              <a:ext uri="{FF2B5EF4-FFF2-40B4-BE49-F238E27FC236}">
                <a16:creationId xmlns:a16="http://schemas.microsoft.com/office/drawing/2014/main" id="{1E60A506-3EDF-421B-BDE7-44335D3FBE8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5198800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FCF4-7B49-41F7-AA5D-ADCC922DBA8D}"/>
              </a:ext>
            </a:extLst>
          </p:cNvPr>
          <p:cNvSpPr>
            <a:spLocks noGrp="1"/>
          </p:cNvSpPr>
          <p:nvPr>
            <p:ph type="title"/>
          </p:nvPr>
        </p:nvSpPr>
        <p:spPr/>
        <p:txBody>
          <a:bodyPr/>
          <a:lstStyle/>
          <a:p>
            <a:r>
              <a:rPr lang="en-US"/>
              <a:t>Twitter Custom Own Tweets Table | KFC - 3 of 7</a:t>
            </a:r>
          </a:p>
        </p:txBody>
      </p:sp>
      <p:graphicFrame>
        <p:nvGraphicFramePr>
          <p:cNvPr id="5" name="Table Placeholder 4">
            <a:extLst>
              <a:ext uri="{FF2B5EF4-FFF2-40B4-BE49-F238E27FC236}">
                <a16:creationId xmlns:a16="http://schemas.microsoft.com/office/drawing/2014/main" id="{1F5C6E9E-F207-4790-9969-C9E034C7EC95}"/>
              </a:ext>
            </a:extLst>
          </p:cNvPr>
          <p:cNvGraphicFramePr>
            <a:graphicFrameLocks noGrp="1"/>
          </p:cNvGraphicFramePr>
          <p:nvPr>
            <p:ph type="tbl" sz="quarter" idx="13"/>
            <p:extLst>
              <p:ext uri="{D42A27DB-BD31-4B8C-83A1-F6EECF244321}">
                <p14:modId xmlns:p14="http://schemas.microsoft.com/office/powerpoint/2010/main" val="173824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7760060"/>
                    </a:ext>
                  </a:extLst>
                </a:gridCol>
                <a:gridCol w="658368">
                  <a:extLst>
                    <a:ext uri="{9D8B030D-6E8A-4147-A177-3AD203B41FA5}">
                      <a16:colId xmlns:a16="http://schemas.microsoft.com/office/drawing/2014/main" val="3653383850"/>
                    </a:ext>
                  </a:extLst>
                </a:gridCol>
                <a:gridCol w="658368">
                  <a:extLst>
                    <a:ext uri="{9D8B030D-6E8A-4147-A177-3AD203B41FA5}">
                      <a16:colId xmlns:a16="http://schemas.microsoft.com/office/drawing/2014/main" val="2493004798"/>
                    </a:ext>
                  </a:extLst>
                </a:gridCol>
                <a:gridCol w="658368">
                  <a:extLst>
                    <a:ext uri="{9D8B030D-6E8A-4147-A177-3AD203B41FA5}">
                      <a16:colId xmlns:a16="http://schemas.microsoft.com/office/drawing/2014/main" val="3010163459"/>
                    </a:ext>
                  </a:extLst>
                </a:gridCol>
                <a:gridCol w="658368">
                  <a:extLst>
                    <a:ext uri="{9D8B030D-6E8A-4147-A177-3AD203B41FA5}">
                      <a16:colId xmlns:a16="http://schemas.microsoft.com/office/drawing/2014/main" val="3606910175"/>
                    </a:ext>
                  </a:extLst>
                </a:gridCol>
                <a:gridCol w="658368">
                  <a:extLst>
                    <a:ext uri="{9D8B030D-6E8A-4147-A177-3AD203B41FA5}">
                      <a16:colId xmlns:a16="http://schemas.microsoft.com/office/drawing/2014/main" val="2746842810"/>
                    </a:ext>
                  </a:extLst>
                </a:gridCol>
                <a:gridCol w="905256">
                  <a:extLst>
                    <a:ext uri="{9D8B030D-6E8A-4147-A177-3AD203B41FA5}">
                      <a16:colId xmlns:a16="http://schemas.microsoft.com/office/drawing/2014/main" val="1804378434"/>
                    </a:ext>
                  </a:extLst>
                </a:gridCol>
                <a:gridCol w="658368">
                  <a:extLst>
                    <a:ext uri="{9D8B030D-6E8A-4147-A177-3AD203B41FA5}">
                      <a16:colId xmlns:a16="http://schemas.microsoft.com/office/drawing/2014/main" val="2520801620"/>
                    </a:ext>
                  </a:extLst>
                </a:gridCol>
                <a:gridCol w="658368">
                  <a:extLst>
                    <a:ext uri="{9D8B030D-6E8A-4147-A177-3AD203B41FA5}">
                      <a16:colId xmlns:a16="http://schemas.microsoft.com/office/drawing/2014/main" val="2636308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205043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03:02:48</a:t>
                      </a:r>
                      <a:r>
                        <a:rPr kumimoji="0" lang="en-US" sz="1000" b="0" i="0" u="none" strike="noStrike" kern="1200" cap="none" spc="0" normalizeH="0" baseline="0" noProof="0">
                          <a:ln>
                            <a:noFill/>
                          </a:ln>
                          <a:solidFill>
                            <a:prstClr val="black"/>
                          </a:solidFill>
                          <a:effectLst/>
                          <a:uLnTx/>
                          <a:uFillTx/>
                          <a:latin typeface="Calibri"/>
                          <a:ea typeface="+mn-ea"/>
                          <a:cs typeface="+mn-cs"/>
                        </a:rPr>
                        <a:t>
 We know a winner when we see one. Congratulations Jamal Murray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07/15/2023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0.8669 %</a:t>
                      </a:r>
                    </a:p>
                  </a:txBody>
                  <a:tcPr/>
                </a:tc>
                <a:extLst>
                  <a:ext uri="{0D108BD9-81ED-4DB2-BD59-A6C34878D82A}">
                    <a16:rowId xmlns:a16="http://schemas.microsoft.com/office/drawing/2014/main" val="2237453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00:00:08</a:t>
                      </a:r>
                      <a:r>
                        <a:rPr kumimoji="0" lang="en-US" sz="1000" b="0" i="0" u="none" strike="noStrike" kern="1200" cap="none" spc="0" normalizeH="0" baseline="0" noProof="0">
                          <a:ln>
                            <a:noFill/>
                          </a:ln>
                          <a:solidFill>
                            <a:prstClr val="black"/>
                          </a:solidFill>
                          <a:effectLst/>
                          <a:uLnTx/>
                          <a:uFillTx/>
                          <a:latin typeface="Calibri"/>
                          <a:ea typeface="+mn-ea"/>
                          <a:cs typeface="+mn-cs"/>
                        </a:rPr>
                        <a:t>
 To-do List: 
⬜️ Sit on the edge of our seat with eyes on the TV
⬜️ DM @BeMore27 for good luck
⬜️ Order Jamal Murray Meal
⬜️ Enjoy Jamal Murray Meal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07/16/2023 00:13:04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0.7811 %</a:t>
                      </a:r>
                    </a:p>
                  </a:txBody>
                  <a:tcPr/>
                </a:tc>
                <a:extLst>
                  <a:ext uri="{0D108BD9-81ED-4DB2-BD59-A6C34878D82A}">
                    <a16:rowId xmlns:a16="http://schemas.microsoft.com/office/drawing/2014/main" val="327204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- 2023-06-12 18:21:00</a:t>
                      </a:r>
                      <a:r>
                        <a:rPr kumimoji="0" lang="en-US" sz="1000" b="0" i="0" u="none" strike="noStrike" kern="1200" cap="none" spc="0" normalizeH="0" baseline="0" noProof="0">
                          <a:ln>
                            <a:noFill/>
                          </a:ln>
                          <a:solidFill>
                            <a:prstClr val="black"/>
                          </a:solidFill>
                          <a:effectLst/>
                          <a:uLnTx/>
                          <a:uFillTx/>
                          <a:latin typeface="Calibri"/>
                          <a:ea typeface="+mn-ea"/>
                          <a:cs typeface="+mn-cs"/>
                        </a:rPr>
                        <a:t>
 How to eat chicken nuggets without your kids knowing:​
1) Ask to play hide and seek​
2) Pretend to look for them​
3) Enjoy chicken nuggets in peace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07/16/2023 12:13:07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1.3182 %</a:t>
                      </a:r>
                    </a:p>
                  </a:txBody>
                  <a:tcPr/>
                </a:tc>
                <a:extLst>
                  <a:ext uri="{0D108BD9-81ED-4DB2-BD59-A6C34878D82A}">
                    <a16:rowId xmlns:a16="http://schemas.microsoft.com/office/drawing/2014/main" val="105483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- 2023-06-10 03:12:29</a:t>
                      </a:r>
                      <a:r>
                        <a:rPr kumimoji="0" lang="en-US" sz="1000" b="0" i="0" u="none" strike="noStrike" kern="1200" cap="none" spc="0" normalizeH="0" baseline="0" noProof="0">
                          <a:ln>
                            <a:noFill/>
                          </a:ln>
                          <a:solidFill>
                            <a:prstClr val="black"/>
                          </a:solidFill>
                          <a:effectLst/>
                          <a:uLnTx/>
                          <a:uFillTx/>
                          <a:latin typeface="Calibri"/>
                          <a:ea typeface="+mn-ea"/>
                          <a:cs typeface="+mn-cs"/>
                        </a:rPr>
                        <a:t>
 Us before the game               Us after the game pic.twitter.com/9u00be8Osu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06:13:03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1.2076 %</a:t>
                      </a:r>
                    </a:p>
                  </a:txBody>
                  <a:tcPr/>
                </a:tc>
                <a:extLst>
                  <a:ext uri="{0D108BD9-81ED-4DB2-BD59-A6C34878D82A}">
                    <a16:rowId xmlns:a16="http://schemas.microsoft.com/office/drawing/2014/main" val="3924714029"/>
                  </a:ext>
                </a:extLst>
              </a:tr>
            </a:tbl>
          </a:graphicData>
        </a:graphic>
      </p:graphicFrame>
      <p:sp>
        <p:nvSpPr>
          <p:cNvPr id="4" name="Text Placeholder 3">
            <a:extLst>
              <a:ext uri="{FF2B5EF4-FFF2-40B4-BE49-F238E27FC236}">
                <a16:creationId xmlns:a16="http://schemas.microsoft.com/office/drawing/2014/main" id="{11A9BB4E-CC4F-40CD-BE18-D5374F310F0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11994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FCCE4-0190-4CFD-B455-E7D1E165A161}"/>
              </a:ext>
            </a:extLst>
          </p:cNvPr>
          <p:cNvSpPr>
            <a:spLocks noGrp="1"/>
          </p:cNvSpPr>
          <p:nvPr>
            <p:ph type="title"/>
          </p:nvPr>
        </p:nvSpPr>
        <p:spPr/>
        <p:txBody>
          <a:bodyPr/>
          <a:lstStyle/>
          <a:p>
            <a:r>
              <a:rPr lang="en-US"/>
              <a:t>Twitter Custom Own Tweets Table | KFC - 4 of 7</a:t>
            </a:r>
          </a:p>
        </p:txBody>
      </p:sp>
      <p:graphicFrame>
        <p:nvGraphicFramePr>
          <p:cNvPr id="5" name="Table Placeholder 4">
            <a:extLst>
              <a:ext uri="{FF2B5EF4-FFF2-40B4-BE49-F238E27FC236}">
                <a16:creationId xmlns:a16="http://schemas.microsoft.com/office/drawing/2014/main" id="{D06A0AC5-87B2-4884-AE07-C49091E00DC8}"/>
              </a:ext>
            </a:extLst>
          </p:cNvPr>
          <p:cNvGraphicFramePr>
            <a:graphicFrameLocks noGrp="1"/>
          </p:cNvGraphicFramePr>
          <p:nvPr>
            <p:ph type="tbl" sz="quarter" idx="13"/>
            <p:extLst>
              <p:ext uri="{D42A27DB-BD31-4B8C-83A1-F6EECF244321}">
                <p14:modId xmlns:p14="http://schemas.microsoft.com/office/powerpoint/2010/main" val="353970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24291164"/>
                    </a:ext>
                  </a:extLst>
                </a:gridCol>
                <a:gridCol w="658368">
                  <a:extLst>
                    <a:ext uri="{9D8B030D-6E8A-4147-A177-3AD203B41FA5}">
                      <a16:colId xmlns:a16="http://schemas.microsoft.com/office/drawing/2014/main" val="4185753540"/>
                    </a:ext>
                  </a:extLst>
                </a:gridCol>
                <a:gridCol w="658368">
                  <a:extLst>
                    <a:ext uri="{9D8B030D-6E8A-4147-A177-3AD203B41FA5}">
                      <a16:colId xmlns:a16="http://schemas.microsoft.com/office/drawing/2014/main" val="1120457464"/>
                    </a:ext>
                  </a:extLst>
                </a:gridCol>
                <a:gridCol w="658368">
                  <a:extLst>
                    <a:ext uri="{9D8B030D-6E8A-4147-A177-3AD203B41FA5}">
                      <a16:colId xmlns:a16="http://schemas.microsoft.com/office/drawing/2014/main" val="4180132488"/>
                    </a:ext>
                  </a:extLst>
                </a:gridCol>
                <a:gridCol w="658368">
                  <a:extLst>
                    <a:ext uri="{9D8B030D-6E8A-4147-A177-3AD203B41FA5}">
                      <a16:colId xmlns:a16="http://schemas.microsoft.com/office/drawing/2014/main" val="2705524145"/>
                    </a:ext>
                  </a:extLst>
                </a:gridCol>
                <a:gridCol w="658368">
                  <a:extLst>
                    <a:ext uri="{9D8B030D-6E8A-4147-A177-3AD203B41FA5}">
                      <a16:colId xmlns:a16="http://schemas.microsoft.com/office/drawing/2014/main" val="3156200991"/>
                    </a:ext>
                  </a:extLst>
                </a:gridCol>
                <a:gridCol w="905256">
                  <a:extLst>
                    <a:ext uri="{9D8B030D-6E8A-4147-A177-3AD203B41FA5}">
                      <a16:colId xmlns:a16="http://schemas.microsoft.com/office/drawing/2014/main" val="2383622355"/>
                    </a:ext>
                  </a:extLst>
                </a:gridCol>
                <a:gridCol w="658368">
                  <a:extLst>
                    <a:ext uri="{9D8B030D-6E8A-4147-A177-3AD203B41FA5}">
                      <a16:colId xmlns:a16="http://schemas.microsoft.com/office/drawing/2014/main" val="833922258"/>
                    </a:ext>
                  </a:extLst>
                </a:gridCol>
                <a:gridCol w="658368">
                  <a:extLst>
                    <a:ext uri="{9D8B030D-6E8A-4147-A177-3AD203B41FA5}">
                      <a16:colId xmlns:a16="http://schemas.microsoft.com/office/drawing/2014/main" val="4103725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61984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- 2023-06-09 23:52:05</a:t>
                      </a:r>
                      <a:r>
                        <a:rPr kumimoji="0" lang="en-US" sz="1000" b="0" i="0" u="none" strike="noStrike" kern="1200" cap="none" spc="0" normalizeH="0" baseline="0" noProof="0">
                          <a:ln>
                            <a:noFill/>
                          </a:ln>
                          <a:solidFill>
                            <a:prstClr val="black"/>
                          </a:solidFill>
                          <a:effectLst/>
                          <a:uLnTx/>
                          <a:uFillTx/>
                          <a:latin typeface="Calibri"/>
                          <a:ea typeface="+mn-ea"/>
                          <a:cs typeface="+mn-cs"/>
                        </a:rPr>
                        <a:t>
 Jamal Murray. That’s the tweet. pic.twitter.com/EYxOtwH7Js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07/17/2023 12:13:25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1.3534 %</a:t>
                      </a:r>
                    </a:p>
                  </a:txBody>
                  <a:tcPr/>
                </a:tc>
                <a:extLst>
                  <a:ext uri="{0D108BD9-81ED-4DB2-BD59-A6C34878D82A}">
                    <a16:rowId xmlns:a16="http://schemas.microsoft.com/office/drawing/2014/main" val="179571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- 2023-06-08 01:43:44</a:t>
                      </a:r>
                      <a:r>
                        <a:rPr kumimoji="0" lang="en-US" sz="1000" b="0" i="0" u="none" strike="noStrike" kern="1200" cap="none" spc="0" normalizeH="0" baseline="0" noProof="0">
                          <a:ln>
                            <a:noFill/>
                          </a:ln>
                          <a:solidFill>
                            <a:prstClr val="black"/>
                          </a:solidFill>
                          <a:effectLst/>
                          <a:uLnTx/>
                          <a:uFillTx/>
                          <a:latin typeface="Calibri"/>
                          <a:ea typeface="+mn-ea"/>
                          <a:cs typeface="+mn-cs"/>
                        </a:rPr>
                        <a:t>
 Status: Offline
Translation: cheering for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18:13:44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1.9583 %</a:t>
                      </a:r>
                    </a:p>
                  </a:txBody>
                  <a:tcPr/>
                </a:tc>
                <a:extLst>
                  <a:ext uri="{0D108BD9-81ED-4DB2-BD59-A6C34878D82A}">
                    <a16:rowId xmlns:a16="http://schemas.microsoft.com/office/drawing/2014/main" val="140050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- 2023-06-08 00:30:04</a:t>
                      </a:r>
                      <a:r>
                        <a:rPr kumimoji="0" lang="en-US" sz="1000" b="0" i="0" u="none" strike="noStrike" kern="1200" cap="none" spc="0" normalizeH="0" baseline="0" noProof="0">
                          <a:ln>
                            <a:noFill/>
                          </a:ln>
                          <a:solidFill>
                            <a:prstClr val="black"/>
                          </a:solidFill>
                          <a:effectLst/>
                          <a:uLnTx/>
                          <a:uFillTx/>
                          <a:latin typeface="Calibri"/>
                          <a:ea typeface="+mn-ea"/>
                          <a:cs typeface="+mn-cs"/>
                        </a:rPr>
                        <a:t>
 27 is a lucky number.
Right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07/12/2023 18:13:44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1.7371 %</a:t>
                      </a:r>
                    </a:p>
                  </a:txBody>
                  <a:tcPr/>
                </a:tc>
                <a:extLst>
                  <a:ext uri="{0D108BD9-81ED-4DB2-BD59-A6C34878D82A}">
                    <a16:rowId xmlns:a16="http://schemas.microsoft.com/office/drawing/2014/main" val="268118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- 2023-06-06 15:41:36</a:t>
                      </a:r>
                      <a:r>
                        <a:rPr kumimoji="0" lang="en-US" sz="1000" b="0" i="0" u="none" strike="noStrike" kern="1200" cap="none" spc="0" normalizeH="0" baseline="0" noProof="0">
                          <a:ln>
                            <a:noFill/>
                          </a:ln>
                          <a:solidFill>
                            <a:prstClr val="black"/>
                          </a:solidFill>
                          <a:effectLst/>
                          <a:uLnTx/>
                          <a:uFillTx/>
                          <a:latin typeface="Calibri"/>
                          <a:ea typeface="+mn-ea"/>
                          <a:cs typeface="+mn-cs"/>
                        </a:rPr>
                        <a:t>
 Boss: Write a natural sounding tweet to talk about our Diablo IV collab​
​
Us: Don’t lag, level up with KFC’s Spicy Chicken 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07/09/2023 18:13:08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1.0618 %</a:t>
                      </a:r>
                    </a:p>
                  </a:txBody>
                  <a:tcPr/>
                </a:tc>
                <a:extLst>
                  <a:ext uri="{0D108BD9-81ED-4DB2-BD59-A6C34878D82A}">
                    <a16:rowId xmlns:a16="http://schemas.microsoft.com/office/drawing/2014/main" val="2761891786"/>
                  </a:ext>
                </a:extLst>
              </a:tr>
            </a:tbl>
          </a:graphicData>
        </a:graphic>
      </p:graphicFrame>
      <p:sp>
        <p:nvSpPr>
          <p:cNvPr id="4" name="Text Placeholder 3">
            <a:extLst>
              <a:ext uri="{FF2B5EF4-FFF2-40B4-BE49-F238E27FC236}">
                <a16:creationId xmlns:a16="http://schemas.microsoft.com/office/drawing/2014/main" id="{729F9A71-151F-4C4F-8F91-E808381D623D}"/>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015331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43F52-67FB-4C01-84AC-7B16A4BE19C7}"/>
              </a:ext>
            </a:extLst>
          </p:cNvPr>
          <p:cNvSpPr>
            <a:spLocks noGrp="1"/>
          </p:cNvSpPr>
          <p:nvPr>
            <p:ph type="title"/>
          </p:nvPr>
        </p:nvSpPr>
        <p:spPr/>
        <p:txBody>
          <a:bodyPr/>
          <a:lstStyle/>
          <a:p>
            <a:r>
              <a:rPr lang="en-US"/>
              <a:t>Twitter Custom Own Tweets Table | KFC - 5 of 7</a:t>
            </a:r>
          </a:p>
        </p:txBody>
      </p:sp>
      <p:graphicFrame>
        <p:nvGraphicFramePr>
          <p:cNvPr id="5" name="Table Placeholder 4">
            <a:extLst>
              <a:ext uri="{FF2B5EF4-FFF2-40B4-BE49-F238E27FC236}">
                <a16:creationId xmlns:a16="http://schemas.microsoft.com/office/drawing/2014/main" id="{7EA9B46E-7934-440F-8EBB-78918384C348}"/>
              </a:ext>
            </a:extLst>
          </p:cNvPr>
          <p:cNvGraphicFramePr>
            <a:graphicFrameLocks noGrp="1"/>
          </p:cNvGraphicFramePr>
          <p:nvPr>
            <p:ph type="tbl" sz="quarter" idx="13"/>
            <p:extLst>
              <p:ext uri="{D42A27DB-BD31-4B8C-83A1-F6EECF244321}">
                <p14:modId xmlns:p14="http://schemas.microsoft.com/office/powerpoint/2010/main" val="211904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95973581"/>
                    </a:ext>
                  </a:extLst>
                </a:gridCol>
                <a:gridCol w="658368">
                  <a:extLst>
                    <a:ext uri="{9D8B030D-6E8A-4147-A177-3AD203B41FA5}">
                      <a16:colId xmlns:a16="http://schemas.microsoft.com/office/drawing/2014/main" val="620712187"/>
                    </a:ext>
                  </a:extLst>
                </a:gridCol>
                <a:gridCol w="658368">
                  <a:extLst>
                    <a:ext uri="{9D8B030D-6E8A-4147-A177-3AD203B41FA5}">
                      <a16:colId xmlns:a16="http://schemas.microsoft.com/office/drawing/2014/main" val="2433192055"/>
                    </a:ext>
                  </a:extLst>
                </a:gridCol>
                <a:gridCol w="658368">
                  <a:extLst>
                    <a:ext uri="{9D8B030D-6E8A-4147-A177-3AD203B41FA5}">
                      <a16:colId xmlns:a16="http://schemas.microsoft.com/office/drawing/2014/main" val="4000472853"/>
                    </a:ext>
                  </a:extLst>
                </a:gridCol>
                <a:gridCol w="658368">
                  <a:extLst>
                    <a:ext uri="{9D8B030D-6E8A-4147-A177-3AD203B41FA5}">
                      <a16:colId xmlns:a16="http://schemas.microsoft.com/office/drawing/2014/main" val="2997297290"/>
                    </a:ext>
                  </a:extLst>
                </a:gridCol>
                <a:gridCol w="658368">
                  <a:extLst>
                    <a:ext uri="{9D8B030D-6E8A-4147-A177-3AD203B41FA5}">
                      <a16:colId xmlns:a16="http://schemas.microsoft.com/office/drawing/2014/main" val="1820667347"/>
                    </a:ext>
                  </a:extLst>
                </a:gridCol>
                <a:gridCol w="905256">
                  <a:extLst>
                    <a:ext uri="{9D8B030D-6E8A-4147-A177-3AD203B41FA5}">
                      <a16:colId xmlns:a16="http://schemas.microsoft.com/office/drawing/2014/main" val="2884086278"/>
                    </a:ext>
                  </a:extLst>
                </a:gridCol>
                <a:gridCol w="658368">
                  <a:extLst>
                    <a:ext uri="{9D8B030D-6E8A-4147-A177-3AD203B41FA5}">
                      <a16:colId xmlns:a16="http://schemas.microsoft.com/office/drawing/2014/main" val="1085393829"/>
                    </a:ext>
                  </a:extLst>
                </a:gridCol>
                <a:gridCol w="658368">
                  <a:extLst>
                    <a:ext uri="{9D8B030D-6E8A-4147-A177-3AD203B41FA5}">
                      <a16:colId xmlns:a16="http://schemas.microsoft.com/office/drawing/2014/main" val="3756000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700967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- 2023-06-05 00:54:10</a:t>
                      </a:r>
                      <a:r>
                        <a:rPr kumimoji="0" lang="en-US" sz="1000" b="0" i="0" u="none" strike="noStrike" kern="1200" cap="none" spc="0" normalizeH="0" baseline="0" noProof="0">
                          <a:ln>
                            <a:noFill/>
                          </a:ln>
                          <a:solidFill>
                            <a:prstClr val="black"/>
                          </a:solidFill>
                          <a:effectLst/>
                          <a:uLnTx/>
                          <a:uFillTx/>
                          <a:latin typeface="Calibri"/>
                          <a:ea typeface="+mn-ea"/>
                          <a:cs typeface="+mn-cs"/>
                        </a:rPr>
                        <a:t>
 PSA: do not dunk a chicken nugget while watching Jamal Murray dunk @BeMore27 twitter.com/i/web/status/1…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07/07/2023 18:14:08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1.1411 %</a:t>
                      </a:r>
                    </a:p>
                  </a:txBody>
                  <a:tcPr/>
                </a:tc>
                <a:extLst>
                  <a:ext uri="{0D108BD9-81ED-4DB2-BD59-A6C34878D82A}">
                    <a16:rowId xmlns:a16="http://schemas.microsoft.com/office/drawing/2014/main" val="2182393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- 2023-06-05 00:00:00</a:t>
                      </a:r>
                      <a:r>
                        <a:rPr kumimoji="0" lang="en-US" sz="1000" b="0" i="0" u="none" strike="noStrike" kern="1200" cap="none" spc="0" normalizeH="0" baseline="0" noProof="0">
                          <a:ln>
                            <a:noFill/>
                          </a:ln>
                          <a:solidFill>
                            <a:prstClr val="black"/>
                          </a:solidFill>
                          <a:effectLst/>
                          <a:uLnTx/>
                          <a:uFillTx/>
                          <a:latin typeface="Calibri"/>
                          <a:ea typeface="+mn-ea"/>
                          <a:cs typeface="+mn-cs"/>
                        </a:rPr>
                        <a:t>
 Upvote to scare Miami fans pic.twitter.com/SVXOSzYrc1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07/07/2023 00:14:10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2.2429 %</a:t>
                      </a:r>
                    </a:p>
                  </a:txBody>
                  <a:tcPr/>
                </a:tc>
                <a:extLst>
                  <a:ext uri="{0D108BD9-81ED-4DB2-BD59-A6C34878D82A}">
                    <a16:rowId xmlns:a16="http://schemas.microsoft.com/office/drawing/2014/main" val="1658090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- 2023-06-02 00:00:14</a:t>
                      </a:r>
                      <a:r>
                        <a:rPr kumimoji="0" lang="en-US" sz="1000" b="0" i="0" u="none" strike="noStrike" kern="1200" cap="none" spc="0" normalizeH="0" baseline="0" noProof="0">
                          <a:ln>
                            <a:noFill/>
                          </a:ln>
                          <a:solidFill>
                            <a:prstClr val="black"/>
                          </a:solidFill>
                          <a:effectLst/>
                          <a:uLnTx/>
                          <a:uFillTx/>
                          <a:latin typeface="Calibri"/>
                          <a:ea typeface="+mn-ea"/>
                          <a:cs typeface="+mn-cs"/>
                        </a:rPr>
                        <a:t>
 We've seen Jamal Murray eat enough buffalo ranch to know he can handle heat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12:13:10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0.9352 %</a:t>
                      </a:r>
                    </a:p>
                  </a:txBody>
                  <a:tcPr/>
                </a:tc>
                <a:extLst>
                  <a:ext uri="{0D108BD9-81ED-4DB2-BD59-A6C34878D82A}">
                    <a16:rowId xmlns:a16="http://schemas.microsoft.com/office/drawing/2014/main" val="837860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18:54:23</a:t>
                      </a:r>
                      <a:r>
                        <a:rPr kumimoji="0" lang="en-US" sz="1000" b="0" i="0" u="none" strike="noStrike" kern="1200" cap="none" spc="0" normalizeH="0" baseline="0" noProof="0">
                          <a:ln>
                            <a:noFill/>
                          </a:ln>
                          <a:solidFill>
                            <a:prstClr val="black"/>
                          </a:solidFill>
                          <a:effectLst/>
                          <a:uLnTx/>
                          <a:uFillTx/>
                          <a:latin typeface="Calibri"/>
                          <a:ea typeface="+mn-ea"/>
                          <a:cs typeface="+mn-cs"/>
                        </a:rPr>
                        <a:t>
 Everyone taking the day off tomorrow sound off in the replies twitter.com/Diablo/status/…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07/05/2023 12:13:29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1.7535 %</a:t>
                      </a:r>
                    </a:p>
                  </a:txBody>
                  <a:tcPr/>
                </a:tc>
                <a:extLst>
                  <a:ext uri="{0D108BD9-81ED-4DB2-BD59-A6C34878D82A}">
                    <a16:rowId xmlns:a16="http://schemas.microsoft.com/office/drawing/2014/main" val="886113883"/>
                  </a:ext>
                </a:extLst>
              </a:tr>
            </a:tbl>
          </a:graphicData>
        </a:graphic>
      </p:graphicFrame>
      <p:sp>
        <p:nvSpPr>
          <p:cNvPr id="4" name="Text Placeholder 3">
            <a:extLst>
              <a:ext uri="{FF2B5EF4-FFF2-40B4-BE49-F238E27FC236}">
                <a16:creationId xmlns:a16="http://schemas.microsoft.com/office/drawing/2014/main" id="{CD92B292-F586-445D-973E-5EBAD2BC042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8084747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0BDDE-731F-48EA-BDDB-5FEFA9FE0D04}"/>
              </a:ext>
            </a:extLst>
          </p:cNvPr>
          <p:cNvSpPr>
            <a:spLocks noGrp="1"/>
          </p:cNvSpPr>
          <p:nvPr>
            <p:ph type="title"/>
          </p:nvPr>
        </p:nvSpPr>
        <p:spPr/>
        <p:txBody>
          <a:bodyPr/>
          <a:lstStyle/>
          <a:p>
            <a:r>
              <a:rPr lang="en-US"/>
              <a:t>Twitter Custom Own Tweets Table | KFC - 6 of 7</a:t>
            </a:r>
          </a:p>
        </p:txBody>
      </p:sp>
      <p:graphicFrame>
        <p:nvGraphicFramePr>
          <p:cNvPr id="5" name="Table Placeholder 4">
            <a:extLst>
              <a:ext uri="{FF2B5EF4-FFF2-40B4-BE49-F238E27FC236}">
                <a16:creationId xmlns:a16="http://schemas.microsoft.com/office/drawing/2014/main" id="{0F4A2AFD-A295-4699-A1F4-A9ED71C3ED54}"/>
              </a:ext>
            </a:extLst>
          </p:cNvPr>
          <p:cNvGraphicFramePr>
            <a:graphicFrameLocks noGrp="1"/>
          </p:cNvGraphicFramePr>
          <p:nvPr>
            <p:ph type="tbl" sz="quarter" idx="13"/>
            <p:extLst>
              <p:ext uri="{D42A27DB-BD31-4B8C-83A1-F6EECF244321}">
                <p14:modId xmlns:p14="http://schemas.microsoft.com/office/powerpoint/2010/main" val="562078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83469603"/>
                    </a:ext>
                  </a:extLst>
                </a:gridCol>
                <a:gridCol w="658368">
                  <a:extLst>
                    <a:ext uri="{9D8B030D-6E8A-4147-A177-3AD203B41FA5}">
                      <a16:colId xmlns:a16="http://schemas.microsoft.com/office/drawing/2014/main" val="304123753"/>
                    </a:ext>
                  </a:extLst>
                </a:gridCol>
                <a:gridCol w="658368">
                  <a:extLst>
                    <a:ext uri="{9D8B030D-6E8A-4147-A177-3AD203B41FA5}">
                      <a16:colId xmlns:a16="http://schemas.microsoft.com/office/drawing/2014/main" val="3101433981"/>
                    </a:ext>
                  </a:extLst>
                </a:gridCol>
                <a:gridCol w="658368">
                  <a:extLst>
                    <a:ext uri="{9D8B030D-6E8A-4147-A177-3AD203B41FA5}">
                      <a16:colId xmlns:a16="http://schemas.microsoft.com/office/drawing/2014/main" val="2992135911"/>
                    </a:ext>
                  </a:extLst>
                </a:gridCol>
                <a:gridCol w="658368">
                  <a:extLst>
                    <a:ext uri="{9D8B030D-6E8A-4147-A177-3AD203B41FA5}">
                      <a16:colId xmlns:a16="http://schemas.microsoft.com/office/drawing/2014/main" val="2284071837"/>
                    </a:ext>
                  </a:extLst>
                </a:gridCol>
                <a:gridCol w="658368">
                  <a:extLst>
                    <a:ext uri="{9D8B030D-6E8A-4147-A177-3AD203B41FA5}">
                      <a16:colId xmlns:a16="http://schemas.microsoft.com/office/drawing/2014/main" val="3213141616"/>
                    </a:ext>
                  </a:extLst>
                </a:gridCol>
                <a:gridCol w="905256">
                  <a:extLst>
                    <a:ext uri="{9D8B030D-6E8A-4147-A177-3AD203B41FA5}">
                      <a16:colId xmlns:a16="http://schemas.microsoft.com/office/drawing/2014/main" val="4155023446"/>
                    </a:ext>
                  </a:extLst>
                </a:gridCol>
                <a:gridCol w="658368">
                  <a:extLst>
                    <a:ext uri="{9D8B030D-6E8A-4147-A177-3AD203B41FA5}">
                      <a16:colId xmlns:a16="http://schemas.microsoft.com/office/drawing/2014/main" val="3172543566"/>
                    </a:ext>
                  </a:extLst>
                </a:gridCol>
                <a:gridCol w="658368">
                  <a:extLst>
                    <a:ext uri="{9D8B030D-6E8A-4147-A177-3AD203B41FA5}">
                      <a16:colId xmlns:a16="http://schemas.microsoft.com/office/drawing/2014/main" val="18767666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3763504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13:00:58</a:t>
                      </a:r>
                      <a:r>
                        <a:rPr kumimoji="0" lang="en-US" sz="1000" b="0" i="0" u="none" strike="noStrike" kern="1200" cap="none" spc="0" normalizeH="0" baseline="0" noProof="0">
                          <a:ln>
                            <a:noFill/>
                          </a:ln>
                          <a:solidFill>
                            <a:prstClr val="black"/>
                          </a:solidFill>
                          <a:effectLst/>
                          <a:uLnTx/>
                          <a:uFillTx/>
                          <a:latin typeface="Calibri"/>
                          <a:ea typeface="+mn-ea"/>
                          <a:cs typeface="+mn-cs"/>
                        </a:rPr>
                        <a:t>
 DLC is dropping.​
And by DLC, we mean “Delicious Looking Chicken”​
​
Order any KFC Chicken Sandwich online until July 2nd for exclusive Diablo IV in-game rewards. pic.twitter.com/4vyE5fUva1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12:13:10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5.1855 %</a:t>
                      </a:r>
                    </a:p>
                  </a:txBody>
                  <a:tcPr/>
                </a:tc>
                <a:extLst>
                  <a:ext uri="{0D108BD9-81ED-4DB2-BD59-A6C34878D82A}">
                    <a16:rowId xmlns:a16="http://schemas.microsoft.com/office/drawing/2014/main" val="3430255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- 2023-05-31 19:30:41</a:t>
                      </a:r>
                      <a:r>
                        <a:rPr kumimoji="0" lang="en-US" sz="1000" b="0" i="0" u="none" strike="noStrike" kern="1200" cap="none" spc="0" normalizeH="0" baseline="0" noProof="0">
                          <a:ln>
                            <a:noFill/>
                          </a:ln>
                          <a:solidFill>
                            <a:prstClr val="black"/>
                          </a:solidFill>
                          <a:effectLst/>
                          <a:uLnTx/>
                          <a:uFillTx/>
                          <a:latin typeface="Calibri"/>
                          <a:ea typeface="+mn-ea"/>
                          <a:cs typeface="+mn-cs"/>
                        </a:rPr>
                        <a:t>
 Do you dip your nuggets or shake them up with sauce?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06/30/2023 18:14:25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3.5349 %</a:t>
                      </a:r>
                    </a:p>
                  </a:txBody>
                  <a:tcPr/>
                </a:tc>
                <a:extLst>
                  <a:ext uri="{0D108BD9-81ED-4DB2-BD59-A6C34878D82A}">
                    <a16:rowId xmlns:a16="http://schemas.microsoft.com/office/drawing/2014/main" val="177833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- 2023-05-26 20:43:38</a:t>
                      </a:r>
                      <a:r>
                        <a:rPr kumimoji="0" lang="en-US" sz="1000" b="0" i="0" u="none" strike="noStrike" kern="1200" cap="none" spc="0" normalizeH="0" baseline="0" noProof="0">
                          <a:ln>
                            <a:noFill/>
                          </a:ln>
                          <a:solidFill>
                            <a:prstClr val="black"/>
                          </a:solidFill>
                          <a:effectLst/>
                          <a:uLnTx/>
                          <a:uFillTx/>
                          <a:latin typeface="Calibri"/>
                          <a:ea typeface="+mn-ea"/>
                          <a:cs typeface="+mn-cs"/>
                        </a:rPr>
                        <a:t>
 Stay afloat this long weekend with KFC’s  8pc Bucket. Not only delicious, but sits perfectly on a tube.. pic.twitter.com/UDaJz2XoH1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2.5930 %</a:t>
                      </a:r>
                    </a:p>
                  </a:txBody>
                  <a:tcPr/>
                </a:tc>
                <a:extLst>
                  <a:ext uri="{0D108BD9-81ED-4DB2-BD59-A6C34878D82A}">
                    <a16:rowId xmlns:a16="http://schemas.microsoft.com/office/drawing/2014/main" val="1073870835"/>
                  </a:ext>
                </a:extLst>
              </a:tr>
            </a:tbl>
          </a:graphicData>
        </a:graphic>
      </p:graphicFrame>
      <p:sp>
        <p:nvSpPr>
          <p:cNvPr id="4" name="Text Placeholder 3">
            <a:extLst>
              <a:ext uri="{FF2B5EF4-FFF2-40B4-BE49-F238E27FC236}">
                <a16:creationId xmlns:a16="http://schemas.microsoft.com/office/drawing/2014/main" id="{BF342D56-4A26-4D0C-9CFA-B57F1DC766EA}"/>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213025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67EF-F215-4A6B-B082-EF119F342738}"/>
              </a:ext>
            </a:extLst>
          </p:cNvPr>
          <p:cNvSpPr>
            <a:spLocks noGrp="1"/>
          </p:cNvSpPr>
          <p:nvPr>
            <p:ph type="title"/>
          </p:nvPr>
        </p:nvSpPr>
        <p:spPr/>
        <p:txBody>
          <a:bodyPr/>
          <a:lstStyle/>
          <a:p>
            <a:r>
              <a:rPr lang="en-US"/>
              <a:t>Twitter Custom Own Tweets Table | KFC - 7 of 7</a:t>
            </a:r>
          </a:p>
        </p:txBody>
      </p:sp>
      <p:graphicFrame>
        <p:nvGraphicFramePr>
          <p:cNvPr id="5" name="Table Placeholder 4">
            <a:extLst>
              <a:ext uri="{FF2B5EF4-FFF2-40B4-BE49-F238E27FC236}">
                <a16:creationId xmlns:a16="http://schemas.microsoft.com/office/drawing/2014/main" id="{17B45F75-891B-4F28-8438-639D53EFC373}"/>
              </a:ext>
            </a:extLst>
          </p:cNvPr>
          <p:cNvGraphicFramePr>
            <a:graphicFrameLocks noGrp="1"/>
          </p:cNvGraphicFramePr>
          <p:nvPr>
            <p:ph type="tbl" sz="quarter" idx="13"/>
            <p:extLst>
              <p:ext uri="{D42A27DB-BD31-4B8C-83A1-F6EECF244321}">
                <p14:modId xmlns:p14="http://schemas.microsoft.com/office/powerpoint/2010/main" val="3403068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59250250"/>
                    </a:ext>
                  </a:extLst>
                </a:gridCol>
                <a:gridCol w="658368">
                  <a:extLst>
                    <a:ext uri="{9D8B030D-6E8A-4147-A177-3AD203B41FA5}">
                      <a16:colId xmlns:a16="http://schemas.microsoft.com/office/drawing/2014/main" val="2426463978"/>
                    </a:ext>
                  </a:extLst>
                </a:gridCol>
                <a:gridCol w="658368">
                  <a:extLst>
                    <a:ext uri="{9D8B030D-6E8A-4147-A177-3AD203B41FA5}">
                      <a16:colId xmlns:a16="http://schemas.microsoft.com/office/drawing/2014/main" val="837111202"/>
                    </a:ext>
                  </a:extLst>
                </a:gridCol>
                <a:gridCol w="658368">
                  <a:extLst>
                    <a:ext uri="{9D8B030D-6E8A-4147-A177-3AD203B41FA5}">
                      <a16:colId xmlns:a16="http://schemas.microsoft.com/office/drawing/2014/main" val="3087452244"/>
                    </a:ext>
                  </a:extLst>
                </a:gridCol>
                <a:gridCol w="658368">
                  <a:extLst>
                    <a:ext uri="{9D8B030D-6E8A-4147-A177-3AD203B41FA5}">
                      <a16:colId xmlns:a16="http://schemas.microsoft.com/office/drawing/2014/main" val="628437709"/>
                    </a:ext>
                  </a:extLst>
                </a:gridCol>
                <a:gridCol w="658368">
                  <a:extLst>
                    <a:ext uri="{9D8B030D-6E8A-4147-A177-3AD203B41FA5}">
                      <a16:colId xmlns:a16="http://schemas.microsoft.com/office/drawing/2014/main" val="2431193468"/>
                    </a:ext>
                  </a:extLst>
                </a:gridCol>
                <a:gridCol w="905256">
                  <a:extLst>
                    <a:ext uri="{9D8B030D-6E8A-4147-A177-3AD203B41FA5}">
                      <a16:colId xmlns:a16="http://schemas.microsoft.com/office/drawing/2014/main" val="1733689264"/>
                    </a:ext>
                  </a:extLst>
                </a:gridCol>
                <a:gridCol w="658368">
                  <a:extLst>
                    <a:ext uri="{9D8B030D-6E8A-4147-A177-3AD203B41FA5}">
                      <a16:colId xmlns:a16="http://schemas.microsoft.com/office/drawing/2014/main" val="3191995180"/>
                    </a:ext>
                  </a:extLst>
                </a:gridCol>
                <a:gridCol w="658368">
                  <a:extLst>
                    <a:ext uri="{9D8B030D-6E8A-4147-A177-3AD203B41FA5}">
                      <a16:colId xmlns:a16="http://schemas.microsoft.com/office/drawing/2014/main" val="3350669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extLst>
                  <a:ext uri="{0D108BD9-81ED-4DB2-BD59-A6C34878D82A}">
                    <a16:rowId xmlns:a16="http://schemas.microsoft.com/office/drawing/2014/main" val="1704742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- 2023-05-25 18:09:34</a:t>
                      </a:r>
                      <a:r>
                        <a:rPr kumimoji="0" lang="en-US" sz="1000" b="0" i="0" u="none" strike="noStrike" kern="1200" cap="none" spc="0" normalizeH="0" baseline="0" noProof="0">
                          <a:ln>
                            <a:noFill/>
                          </a:ln>
                          <a:solidFill>
                            <a:prstClr val="black"/>
                          </a:solidFill>
                          <a:effectLst/>
                          <a:uLnTx/>
                          <a:uFillTx/>
                          <a:latin typeface="Calibri"/>
                          <a:ea typeface="+mn-ea"/>
                          <a:cs typeface="+mn-cs"/>
                        </a:rPr>
                        <a:t>
 He knows a thing or two about closing in clutch. Get the @BeMore27 meal, with chicken nuggets and @starrylemonlime on the KFC app or kfc.com. pic.twitter.com/QyIsX4QStk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07/01/2023 12:13:10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1.4921 %</a:t>
                      </a:r>
                    </a:p>
                  </a:txBody>
                  <a:tcPr/>
                </a:tc>
                <a:extLst>
                  <a:ext uri="{0D108BD9-81ED-4DB2-BD59-A6C34878D82A}">
                    <a16:rowId xmlns:a16="http://schemas.microsoft.com/office/drawing/2014/main" val="337186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- 2023-05-23 18:31:53</a:t>
                      </a:r>
                      <a:r>
                        <a:rPr kumimoji="0" lang="en-US" sz="1000" b="0" i="0" u="none" strike="noStrike" kern="1200" cap="none" spc="0" normalizeH="0" baseline="0" noProof="0">
                          <a:ln>
                            <a:noFill/>
                          </a:ln>
                          <a:solidFill>
                            <a:prstClr val="black"/>
                          </a:solidFill>
                          <a:effectLst/>
                          <a:uLnTx/>
                          <a:uFillTx/>
                          <a:latin typeface="Calibri"/>
                          <a:ea typeface="+mn-ea"/>
                          <a:cs typeface="+mn-cs"/>
                        </a:rPr>
                        <a:t>
 We knew Jamal wouldn't leave any crumbs behind 🧹 @BeMore27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06/27/2023 00:13:36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2.2207 %</a:t>
                      </a:r>
                    </a:p>
                  </a:txBody>
                  <a:tcPr/>
                </a:tc>
                <a:extLst>
                  <a:ext uri="{0D108BD9-81ED-4DB2-BD59-A6C34878D82A}">
                    <a16:rowId xmlns:a16="http://schemas.microsoft.com/office/drawing/2014/main" val="4159064394"/>
                  </a:ext>
                </a:extLst>
              </a:tr>
            </a:tbl>
          </a:graphicData>
        </a:graphic>
      </p:graphicFrame>
      <p:sp>
        <p:nvSpPr>
          <p:cNvPr id="4" name="Text Placeholder 3">
            <a:extLst>
              <a:ext uri="{FF2B5EF4-FFF2-40B4-BE49-F238E27FC236}">
                <a16:creationId xmlns:a16="http://schemas.microsoft.com/office/drawing/2014/main" id="{14B7C0D3-3A61-49C7-A7BE-C6E48D9F2C9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965253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E5009-AE66-47B9-AD6A-50607DA9A342}"/>
              </a:ext>
            </a:extLst>
          </p:cNvPr>
          <p:cNvSpPr>
            <a:spLocks noGrp="1"/>
          </p:cNvSpPr>
          <p:nvPr>
            <p:ph type="title"/>
          </p:nvPr>
        </p:nvSpPr>
        <p:spPr/>
        <p:txBody>
          <a:bodyPr/>
          <a:lstStyle/>
          <a:p>
            <a:r>
              <a:rPr lang="en-US"/>
              <a:t>Instagram Custom Key Metrics Table | KFC</a:t>
            </a:r>
          </a:p>
        </p:txBody>
      </p:sp>
      <p:graphicFrame>
        <p:nvGraphicFramePr>
          <p:cNvPr id="5" name="Table Placeholder 4">
            <a:extLst>
              <a:ext uri="{FF2B5EF4-FFF2-40B4-BE49-F238E27FC236}">
                <a16:creationId xmlns:a16="http://schemas.microsoft.com/office/drawing/2014/main" id="{F814A5D5-4D89-4ED8-B0EF-739428EBA8AC}"/>
              </a:ext>
            </a:extLst>
          </p:cNvPr>
          <p:cNvGraphicFramePr>
            <a:graphicFrameLocks noGrp="1"/>
          </p:cNvGraphicFramePr>
          <p:nvPr>
            <p:ph type="tbl" sz="quarter" idx="13"/>
            <p:extLst>
              <p:ext uri="{D42A27DB-BD31-4B8C-83A1-F6EECF244321}">
                <p14:modId xmlns:p14="http://schemas.microsoft.com/office/powerpoint/2010/main" val="458567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40315698"/>
                    </a:ext>
                  </a:extLst>
                </a:gridCol>
                <a:gridCol w="905256">
                  <a:extLst>
                    <a:ext uri="{9D8B030D-6E8A-4147-A177-3AD203B41FA5}">
                      <a16:colId xmlns:a16="http://schemas.microsoft.com/office/drawing/2014/main" val="152102160"/>
                    </a:ext>
                  </a:extLst>
                </a:gridCol>
                <a:gridCol w="905256">
                  <a:extLst>
                    <a:ext uri="{9D8B030D-6E8A-4147-A177-3AD203B41FA5}">
                      <a16:colId xmlns:a16="http://schemas.microsoft.com/office/drawing/2014/main" val="4194252390"/>
                    </a:ext>
                  </a:extLst>
                </a:gridCol>
                <a:gridCol w="905256">
                  <a:extLst>
                    <a:ext uri="{9D8B030D-6E8A-4147-A177-3AD203B41FA5}">
                      <a16:colId xmlns:a16="http://schemas.microsoft.com/office/drawing/2014/main" val="3502148414"/>
                    </a:ext>
                  </a:extLst>
                </a:gridCol>
                <a:gridCol w="905256">
                  <a:extLst>
                    <a:ext uri="{9D8B030D-6E8A-4147-A177-3AD203B41FA5}">
                      <a16:colId xmlns:a16="http://schemas.microsoft.com/office/drawing/2014/main" val="1761925077"/>
                    </a:ext>
                  </a:extLst>
                </a:gridCol>
                <a:gridCol w="905256">
                  <a:extLst>
                    <a:ext uri="{9D8B030D-6E8A-4147-A177-3AD203B41FA5}">
                      <a16:colId xmlns:a16="http://schemas.microsoft.com/office/drawing/2014/main" val="1782176302"/>
                    </a:ext>
                  </a:extLst>
                </a:gridCol>
                <a:gridCol w="905256">
                  <a:extLst>
                    <a:ext uri="{9D8B030D-6E8A-4147-A177-3AD203B41FA5}">
                      <a16:colId xmlns:a16="http://schemas.microsoft.com/office/drawing/2014/main" val="317111936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Posts</a:t>
                      </a:r>
                    </a:p>
                  </a:txBody>
                  <a:tcPr/>
                </a:tc>
                <a:tc>
                  <a:txBody>
                    <a:bodyPr/>
                    <a:lstStyle/>
                    <a:p>
                      <a:r>
                        <a:rPr lang="en-US" sz="1000"/>
                        <a:t>Total Post Impressions</a:t>
                      </a:r>
                    </a:p>
                  </a:txBody>
                  <a:tcPr/>
                </a:tc>
                <a:tc>
                  <a:txBody>
                    <a:bodyPr/>
                    <a:lstStyle/>
                    <a:p>
                      <a:r>
                        <a:rPr lang="en-US" sz="1000"/>
                        <a:t>Total Engagements</a:t>
                      </a:r>
                    </a:p>
                  </a:txBody>
                  <a:tcPr/>
                </a:tc>
                <a:tc>
                  <a:txBody>
                    <a:bodyPr/>
                    <a:lstStyle/>
                    <a:p>
                      <a:r>
                        <a:rPr lang="en-US" sz="1000"/>
                        <a:t>Engagement Rate</a:t>
                      </a:r>
                    </a:p>
                  </a:txBody>
                  <a:tcPr/>
                </a:tc>
                <a:tc>
                  <a:txBody>
                    <a:bodyPr/>
                    <a:lstStyle/>
                    <a:p>
                      <a:r>
                        <a:rPr lang="en-US" sz="1000"/>
                        <a:t>Video Views</a:t>
                      </a:r>
                    </a:p>
                  </a:txBody>
                  <a:tcPr/>
                </a:tc>
                <a:extLst>
                  <a:ext uri="{0D108BD9-81ED-4DB2-BD59-A6C34878D82A}">
                    <a16:rowId xmlns:a16="http://schemas.microsoft.com/office/drawing/2014/main" val="1268782019"/>
                  </a:ext>
                </a:extLst>
              </a:tr>
              <a:tr h="370840">
                <a:tc>
                  <a:txBody>
                    <a:bodyPr/>
                    <a:lstStyle/>
                    <a:p>
                      <a:r>
                        <a:rPr lang="en-US" sz="1000"/>
                        <a:t>kfc</a:t>
                      </a:r>
                    </a:p>
                  </a:txBody>
                  <a:tcPr/>
                </a:tc>
                <a:tc>
                  <a:txBody>
                    <a:bodyPr/>
                    <a:lstStyle/>
                    <a:p>
                      <a:r>
                        <a:rPr lang="en-US" sz="1000"/>
                        <a:t>1750380</a:t>
                      </a:r>
                    </a:p>
                  </a:txBody>
                  <a:tcPr/>
                </a:tc>
                <a:tc>
                  <a:txBody>
                    <a:bodyPr/>
                    <a:lstStyle/>
                    <a:p>
                      <a:r>
                        <a:rPr lang="en-US" sz="1000"/>
                        <a:t>31</a:t>
                      </a:r>
                    </a:p>
                  </a:txBody>
                  <a:tcPr/>
                </a:tc>
                <a:tc>
                  <a:txBody>
                    <a:bodyPr/>
                    <a:lstStyle/>
                    <a:p>
                      <a:r>
                        <a:rPr lang="en-US" sz="1000"/>
                        <a:t>2793040</a:t>
                      </a:r>
                    </a:p>
                  </a:txBody>
                  <a:tcPr/>
                </a:tc>
                <a:tc>
                  <a:txBody>
                    <a:bodyPr/>
                    <a:lstStyle/>
                    <a:p>
                      <a:r>
                        <a:rPr lang="en-US" sz="1000"/>
                        <a:t>126041</a:t>
                      </a:r>
                    </a:p>
                  </a:txBody>
                  <a:tcPr/>
                </a:tc>
                <a:tc>
                  <a:txBody>
                    <a:bodyPr/>
                    <a:lstStyle/>
                    <a:p>
                      <a:r>
                        <a:rPr lang="en-US" sz="1000"/>
                        <a:t>4.512681522642 %</a:t>
                      </a:r>
                    </a:p>
                  </a:txBody>
                  <a:tcPr/>
                </a:tc>
                <a:tc>
                  <a:txBody>
                    <a:bodyPr/>
                    <a:lstStyle/>
                    <a:p>
                      <a:r>
                        <a:rPr lang="en-US" sz="1000"/>
                        <a:t>1778412</a:t>
                      </a:r>
                    </a:p>
                  </a:txBody>
                  <a:tcPr/>
                </a:tc>
                <a:extLst>
                  <a:ext uri="{0D108BD9-81ED-4DB2-BD59-A6C34878D82A}">
                    <a16:rowId xmlns:a16="http://schemas.microsoft.com/office/drawing/2014/main" val="1369149278"/>
                  </a:ext>
                </a:extLst>
              </a:tr>
            </a:tbl>
          </a:graphicData>
        </a:graphic>
      </p:graphicFrame>
      <p:sp>
        <p:nvSpPr>
          <p:cNvPr id="4" name="Text Placeholder 3">
            <a:extLst>
              <a:ext uri="{FF2B5EF4-FFF2-40B4-BE49-F238E27FC236}">
                <a16:creationId xmlns:a16="http://schemas.microsoft.com/office/drawing/2014/main" id="{0A2834A3-5EB0-4FDC-B2FE-44451E2869D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294091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9179B-6979-4F20-8D4E-25018FA8BB8F}"/>
              </a:ext>
            </a:extLst>
          </p:cNvPr>
          <p:cNvSpPr>
            <a:spLocks noGrp="1"/>
          </p:cNvSpPr>
          <p:nvPr>
            <p:ph type="title"/>
          </p:nvPr>
        </p:nvSpPr>
        <p:spPr/>
        <p:txBody>
          <a:bodyPr/>
          <a:lstStyle/>
          <a:p>
            <a:r>
              <a:rPr lang="en-US"/>
              <a:t>Instagram Posts Table | KFC - 1 of 13</a:t>
            </a:r>
          </a:p>
        </p:txBody>
      </p:sp>
      <p:graphicFrame>
        <p:nvGraphicFramePr>
          <p:cNvPr id="5" name="Table Placeholder 4">
            <a:extLst>
              <a:ext uri="{FF2B5EF4-FFF2-40B4-BE49-F238E27FC236}">
                <a16:creationId xmlns:a16="http://schemas.microsoft.com/office/drawing/2014/main" id="{21473526-A5B2-44A7-A99F-8A1AC74F16DC}"/>
              </a:ext>
            </a:extLst>
          </p:cNvPr>
          <p:cNvGraphicFramePr>
            <a:graphicFrameLocks noGrp="1"/>
          </p:cNvGraphicFramePr>
          <p:nvPr>
            <p:ph type="tbl" sz="quarter" idx="13"/>
            <p:extLst>
              <p:ext uri="{D42A27DB-BD31-4B8C-83A1-F6EECF244321}">
                <p14:modId xmlns:p14="http://schemas.microsoft.com/office/powerpoint/2010/main" val="135935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366986270"/>
                    </a:ext>
                  </a:extLst>
                </a:gridCol>
                <a:gridCol w="1234440">
                  <a:extLst>
                    <a:ext uri="{9D8B030D-6E8A-4147-A177-3AD203B41FA5}">
                      <a16:colId xmlns:a16="http://schemas.microsoft.com/office/drawing/2014/main" val="2802803528"/>
                    </a:ext>
                  </a:extLst>
                </a:gridCol>
                <a:gridCol w="576072">
                  <a:extLst>
                    <a:ext uri="{9D8B030D-6E8A-4147-A177-3AD203B41FA5}">
                      <a16:colId xmlns:a16="http://schemas.microsoft.com/office/drawing/2014/main" val="4289652567"/>
                    </a:ext>
                  </a:extLst>
                </a:gridCol>
                <a:gridCol w="576072">
                  <a:extLst>
                    <a:ext uri="{9D8B030D-6E8A-4147-A177-3AD203B41FA5}">
                      <a16:colId xmlns:a16="http://schemas.microsoft.com/office/drawing/2014/main" val="4159329611"/>
                    </a:ext>
                  </a:extLst>
                </a:gridCol>
                <a:gridCol w="576072">
                  <a:extLst>
                    <a:ext uri="{9D8B030D-6E8A-4147-A177-3AD203B41FA5}">
                      <a16:colId xmlns:a16="http://schemas.microsoft.com/office/drawing/2014/main" val="1371645474"/>
                    </a:ext>
                  </a:extLst>
                </a:gridCol>
                <a:gridCol w="576072">
                  <a:extLst>
                    <a:ext uri="{9D8B030D-6E8A-4147-A177-3AD203B41FA5}">
                      <a16:colId xmlns:a16="http://schemas.microsoft.com/office/drawing/2014/main" val="761124515"/>
                    </a:ext>
                  </a:extLst>
                </a:gridCol>
                <a:gridCol w="576072">
                  <a:extLst>
                    <a:ext uri="{9D8B030D-6E8A-4147-A177-3AD203B41FA5}">
                      <a16:colId xmlns:a16="http://schemas.microsoft.com/office/drawing/2014/main" val="222908574"/>
                    </a:ext>
                  </a:extLst>
                </a:gridCol>
                <a:gridCol w="576072">
                  <a:extLst>
                    <a:ext uri="{9D8B030D-6E8A-4147-A177-3AD203B41FA5}">
                      <a16:colId xmlns:a16="http://schemas.microsoft.com/office/drawing/2014/main" val="3231297635"/>
                    </a:ext>
                  </a:extLst>
                </a:gridCol>
                <a:gridCol w="576072">
                  <a:extLst>
                    <a:ext uri="{9D8B030D-6E8A-4147-A177-3AD203B41FA5}">
                      <a16:colId xmlns:a16="http://schemas.microsoft.com/office/drawing/2014/main" val="2727487044"/>
                    </a:ext>
                  </a:extLst>
                </a:gridCol>
                <a:gridCol w="576072">
                  <a:extLst>
                    <a:ext uri="{9D8B030D-6E8A-4147-A177-3AD203B41FA5}">
                      <a16:colId xmlns:a16="http://schemas.microsoft.com/office/drawing/2014/main" val="1478367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644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- 2023-06-28 19:28:03</a:t>
                      </a:r>
                      <a:r>
                        <a:rPr kumimoji="0" lang="en-US" sz="1000" b="0" i="0" u="none" strike="noStrike" kern="1200" cap="none" spc="0" normalizeH="0" baseline="0" noProof="0">
                          <a:ln>
                            <a:noFill/>
                          </a:ln>
                          <a:solidFill>
                            <a:prstClr val="black"/>
                          </a:solidFill>
                          <a:effectLst/>
                          <a:uLnTx/>
                          <a:uFillTx/>
                          <a:latin typeface="Calibri"/>
                          <a:ea typeface="+mn-ea"/>
                          <a:cs typeface="+mn-cs"/>
                        </a:rPr>
                        <a:t>
 Boss Fight victory or finish eating the KFC Spicy Chicken Sandwich? Which will come first? #DiabloIV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https://quintly-image-storage.s3.amazonaws.com/512fb687100a38bb9558a10a0e8548bc/3d69fdb213a304e435586f0e96a35618.jpg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3.5416280363434 %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59323</a:t>
                      </a:r>
                    </a:p>
                  </a:txBody>
                  <a:tcPr/>
                </a:tc>
                <a:extLst>
                  <a:ext uri="{0D108BD9-81ED-4DB2-BD59-A6C34878D82A}">
                    <a16:rowId xmlns:a16="http://schemas.microsoft.com/office/drawing/2014/main" val="379695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- 2023-06-27 13:07:59</a:t>
                      </a:r>
                      <a:r>
                        <a:rPr kumimoji="0" lang="en-US" sz="1000" b="0" i="0" u="none" strike="noStrike" kern="1200" cap="none" spc="0" normalizeH="0" baseline="0" noProof="0">
                          <a:ln>
                            <a:noFill/>
                          </a:ln>
                          <a:solidFill>
                            <a:prstClr val="black"/>
                          </a:solidFill>
                          <a:effectLst/>
                          <a:uLnTx/>
                          <a:uFillTx/>
                          <a:latin typeface="Calibri"/>
                          <a:ea typeface="+mn-ea"/>
                          <a:cs typeface="+mn-cs"/>
                        </a:rPr>
                        <a:t>
 Make it a Kentucky Fried Chicken Night! Party guests include 12 chicken nuggets, 4 pieces of chicken, 4 biscuits, 2 orders of fries, and sauce. The  Fill-Up is available starting Friday, June 30th in-stores and on the KFC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https://quintly-image-storage.s3.amazonaws.com/512fb687100a38bb9558a10a0e8548bc/ad71826261b1c35b68ea7980249bf72c.jpg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5.1947969462546 %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157446</a:t>
                      </a:r>
                    </a:p>
                  </a:txBody>
                  <a:tcPr/>
                </a:tc>
                <a:extLst>
                  <a:ext uri="{0D108BD9-81ED-4DB2-BD59-A6C34878D82A}">
                    <a16:rowId xmlns:a16="http://schemas.microsoft.com/office/drawing/2014/main" val="3112514353"/>
                  </a:ext>
                </a:extLst>
              </a:tr>
            </a:tbl>
          </a:graphicData>
        </a:graphic>
      </p:graphicFrame>
      <p:sp>
        <p:nvSpPr>
          <p:cNvPr id="4" name="Text Placeholder 3">
            <a:extLst>
              <a:ext uri="{FF2B5EF4-FFF2-40B4-BE49-F238E27FC236}">
                <a16:creationId xmlns:a16="http://schemas.microsoft.com/office/drawing/2014/main" id="{886AEC2F-8E5E-40BE-9E43-C2E1A779025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607895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1791F-6D31-411F-B48D-0F088068CE72}"/>
              </a:ext>
            </a:extLst>
          </p:cNvPr>
          <p:cNvSpPr>
            <a:spLocks noGrp="1"/>
          </p:cNvSpPr>
          <p:nvPr>
            <p:ph type="title"/>
          </p:nvPr>
        </p:nvSpPr>
        <p:spPr/>
        <p:txBody>
          <a:bodyPr/>
          <a:lstStyle/>
          <a:p>
            <a:r>
              <a:rPr lang="en-US"/>
              <a:t>Instagram Posts Table | KFC - 2 of 13</a:t>
            </a:r>
          </a:p>
        </p:txBody>
      </p:sp>
      <p:graphicFrame>
        <p:nvGraphicFramePr>
          <p:cNvPr id="5" name="Table Placeholder 4">
            <a:extLst>
              <a:ext uri="{FF2B5EF4-FFF2-40B4-BE49-F238E27FC236}">
                <a16:creationId xmlns:a16="http://schemas.microsoft.com/office/drawing/2014/main" id="{6A64DB7A-7F71-43C1-A7D9-08C25B34A128}"/>
              </a:ext>
            </a:extLst>
          </p:cNvPr>
          <p:cNvGraphicFramePr>
            <a:graphicFrameLocks noGrp="1"/>
          </p:cNvGraphicFramePr>
          <p:nvPr>
            <p:ph type="tbl" sz="quarter" idx="13"/>
            <p:extLst>
              <p:ext uri="{D42A27DB-BD31-4B8C-83A1-F6EECF244321}">
                <p14:modId xmlns:p14="http://schemas.microsoft.com/office/powerpoint/2010/main" val="4026964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84031856"/>
                    </a:ext>
                  </a:extLst>
                </a:gridCol>
                <a:gridCol w="1234440">
                  <a:extLst>
                    <a:ext uri="{9D8B030D-6E8A-4147-A177-3AD203B41FA5}">
                      <a16:colId xmlns:a16="http://schemas.microsoft.com/office/drawing/2014/main" val="3139328482"/>
                    </a:ext>
                  </a:extLst>
                </a:gridCol>
                <a:gridCol w="576072">
                  <a:extLst>
                    <a:ext uri="{9D8B030D-6E8A-4147-A177-3AD203B41FA5}">
                      <a16:colId xmlns:a16="http://schemas.microsoft.com/office/drawing/2014/main" val="1861491800"/>
                    </a:ext>
                  </a:extLst>
                </a:gridCol>
                <a:gridCol w="576072">
                  <a:extLst>
                    <a:ext uri="{9D8B030D-6E8A-4147-A177-3AD203B41FA5}">
                      <a16:colId xmlns:a16="http://schemas.microsoft.com/office/drawing/2014/main" val="2143024508"/>
                    </a:ext>
                  </a:extLst>
                </a:gridCol>
                <a:gridCol w="576072">
                  <a:extLst>
                    <a:ext uri="{9D8B030D-6E8A-4147-A177-3AD203B41FA5}">
                      <a16:colId xmlns:a16="http://schemas.microsoft.com/office/drawing/2014/main" val="1614984839"/>
                    </a:ext>
                  </a:extLst>
                </a:gridCol>
                <a:gridCol w="576072">
                  <a:extLst>
                    <a:ext uri="{9D8B030D-6E8A-4147-A177-3AD203B41FA5}">
                      <a16:colId xmlns:a16="http://schemas.microsoft.com/office/drawing/2014/main" val="633459865"/>
                    </a:ext>
                  </a:extLst>
                </a:gridCol>
                <a:gridCol w="576072">
                  <a:extLst>
                    <a:ext uri="{9D8B030D-6E8A-4147-A177-3AD203B41FA5}">
                      <a16:colId xmlns:a16="http://schemas.microsoft.com/office/drawing/2014/main" val="3036711680"/>
                    </a:ext>
                  </a:extLst>
                </a:gridCol>
                <a:gridCol w="576072">
                  <a:extLst>
                    <a:ext uri="{9D8B030D-6E8A-4147-A177-3AD203B41FA5}">
                      <a16:colId xmlns:a16="http://schemas.microsoft.com/office/drawing/2014/main" val="1930171309"/>
                    </a:ext>
                  </a:extLst>
                </a:gridCol>
                <a:gridCol w="576072">
                  <a:extLst>
                    <a:ext uri="{9D8B030D-6E8A-4147-A177-3AD203B41FA5}">
                      <a16:colId xmlns:a16="http://schemas.microsoft.com/office/drawing/2014/main" val="4285080872"/>
                    </a:ext>
                  </a:extLst>
                </a:gridCol>
                <a:gridCol w="576072">
                  <a:extLst>
                    <a:ext uri="{9D8B030D-6E8A-4147-A177-3AD203B41FA5}">
                      <a16:colId xmlns:a16="http://schemas.microsoft.com/office/drawing/2014/main" val="4117732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77609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- 2023-06-24 20:48:05</a:t>
                      </a:r>
                      <a:r>
                        <a:rPr kumimoji="0" lang="en-US" sz="1000" b="0" i="0" u="none" strike="noStrike" kern="1200" cap="none" spc="0" normalizeH="0" baseline="0" noProof="0">
                          <a:ln>
                            <a:noFill/>
                          </a:ln>
                          <a:solidFill>
                            <a:prstClr val="black"/>
                          </a:solidFill>
                          <a:effectLst/>
                          <a:uLnTx/>
                          <a:uFillTx/>
                          <a:latin typeface="Calibri"/>
                          <a:ea typeface="+mn-ea"/>
                          <a:cs typeface="+mn-cs"/>
                        </a:rPr>
                        <a:t>
 Getting the gang all together.​
There’s nothing like KFC’s Spicy Chicken Sandwich—with crispy chicken, crunchy pickles and spicy 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https://quintly-image-storage.s3.amazonaws.com/512fb687100a38bb9558a10a0e8548bc/782bb85c57c4628e849c0d2e276bdce6.jpg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4.3676316276773 %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205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- 2023-06-22 16:48:34</a:t>
                      </a:r>
                      <a:r>
                        <a:rPr kumimoji="0" lang="en-US" sz="1000" b="0" i="0" u="none" strike="noStrike" kern="1200" cap="none" spc="0" normalizeH="0" baseline="0" noProof="0">
                          <a:ln>
                            <a:noFill/>
                          </a:ln>
                          <a:solidFill>
                            <a:prstClr val="black"/>
                          </a:solidFill>
                          <a:effectLst/>
                          <a:uLnTx/>
                          <a:uFillTx/>
                          <a:latin typeface="Calibri"/>
                          <a:ea typeface="+mn-ea"/>
                          <a:cs typeface="+mn-cs"/>
                        </a:rPr>
                        <a:t>
 Some crispy fried chicken ASMR on this fine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https://quintly-image-storage.s3.amazonaws.com/512fb687100a38bb9558a10a0e8548bc/44d4363eb9c9c8ef01e4b4e4871badaf.jpg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3.6534939224066 %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144136</a:t>
                      </a:r>
                    </a:p>
                  </a:txBody>
                  <a:tcPr/>
                </a:tc>
                <a:extLst>
                  <a:ext uri="{0D108BD9-81ED-4DB2-BD59-A6C34878D82A}">
                    <a16:rowId xmlns:a16="http://schemas.microsoft.com/office/drawing/2014/main" val="1235883117"/>
                  </a:ext>
                </a:extLst>
              </a:tr>
            </a:tbl>
          </a:graphicData>
        </a:graphic>
      </p:graphicFrame>
      <p:sp>
        <p:nvSpPr>
          <p:cNvPr id="4" name="Text Placeholder 3">
            <a:extLst>
              <a:ext uri="{FF2B5EF4-FFF2-40B4-BE49-F238E27FC236}">
                <a16:creationId xmlns:a16="http://schemas.microsoft.com/office/drawing/2014/main" id="{FF154EB7-310C-4997-9D09-BF7C4A59775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265396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BEE23-DE26-49D4-B601-F5F8EE607459}"/>
              </a:ext>
            </a:extLst>
          </p:cNvPr>
          <p:cNvSpPr>
            <a:spLocks noGrp="1"/>
          </p:cNvSpPr>
          <p:nvPr>
            <p:ph type="title"/>
          </p:nvPr>
        </p:nvSpPr>
        <p:spPr/>
        <p:txBody>
          <a:bodyPr/>
          <a:lstStyle/>
          <a:p>
            <a:r>
              <a:rPr lang="en-US"/>
              <a:t>Instagram Posts Table | KFC - 3 of 13</a:t>
            </a:r>
          </a:p>
        </p:txBody>
      </p:sp>
      <p:graphicFrame>
        <p:nvGraphicFramePr>
          <p:cNvPr id="5" name="Table Placeholder 4">
            <a:extLst>
              <a:ext uri="{FF2B5EF4-FFF2-40B4-BE49-F238E27FC236}">
                <a16:creationId xmlns:a16="http://schemas.microsoft.com/office/drawing/2014/main" id="{9181A36F-127D-4633-815C-AF91D6236A1D}"/>
              </a:ext>
            </a:extLst>
          </p:cNvPr>
          <p:cNvGraphicFramePr>
            <a:graphicFrameLocks noGrp="1"/>
          </p:cNvGraphicFramePr>
          <p:nvPr>
            <p:ph type="tbl" sz="quarter" idx="13"/>
            <p:extLst>
              <p:ext uri="{D42A27DB-BD31-4B8C-83A1-F6EECF244321}">
                <p14:modId xmlns:p14="http://schemas.microsoft.com/office/powerpoint/2010/main" val="4275820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820519134"/>
                    </a:ext>
                  </a:extLst>
                </a:gridCol>
                <a:gridCol w="1234440">
                  <a:extLst>
                    <a:ext uri="{9D8B030D-6E8A-4147-A177-3AD203B41FA5}">
                      <a16:colId xmlns:a16="http://schemas.microsoft.com/office/drawing/2014/main" val="3424397232"/>
                    </a:ext>
                  </a:extLst>
                </a:gridCol>
                <a:gridCol w="576072">
                  <a:extLst>
                    <a:ext uri="{9D8B030D-6E8A-4147-A177-3AD203B41FA5}">
                      <a16:colId xmlns:a16="http://schemas.microsoft.com/office/drawing/2014/main" val="2615983181"/>
                    </a:ext>
                  </a:extLst>
                </a:gridCol>
                <a:gridCol w="576072">
                  <a:extLst>
                    <a:ext uri="{9D8B030D-6E8A-4147-A177-3AD203B41FA5}">
                      <a16:colId xmlns:a16="http://schemas.microsoft.com/office/drawing/2014/main" val="3811424677"/>
                    </a:ext>
                  </a:extLst>
                </a:gridCol>
                <a:gridCol w="576072">
                  <a:extLst>
                    <a:ext uri="{9D8B030D-6E8A-4147-A177-3AD203B41FA5}">
                      <a16:colId xmlns:a16="http://schemas.microsoft.com/office/drawing/2014/main" val="2093395004"/>
                    </a:ext>
                  </a:extLst>
                </a:gridCol>
                <a:gridCol w="576072">
                  <a:extLst>
                    <a:ext uri="{9D8B030D-6E8A-4147-A177-3AD203B41FA5}">
                      <a16:colId xmlns:a16="http://schemas.microsoft.com/office/drawing/2014/main" val="1318748508"/>
                    </a:ext>
                  </a:extLst>
                </a:gridCol>
                <a:gridCol w="576072">
                  <a:extLst>
                    <a:ext uri="{9D8B030D-6E8A-4147-A177-3AD203B41FA5}">
                      <a16:colId xmlns:a16="http://schemas.microsoft.com/office/drawing/2014/main" val="3645037356"/>
                    </a:ext>
                  </a:extLst>
                </a:gridCol>
                <a:gridCol w="576072">
                  <a:extLst>
                    <a:ext uri="{9D8B030D-6E8A-4147-A177-3AD203B41FA5}">
                      <a16:colId xmlns:a16="http://schemas.microsoft.com/office/drawing/2014/main" val="2790893258"/>
                    </a:ext>
                  </a:extLst>
                </a:gridCol>
                <a:gridCol w="576072">
                  <a:extLst>
                    <a:ext uri="{9D8B030D-6E8A-4147-A177-3AD203B41FA5}">
                      <a16:colId xmlns:a16="http://schemas.microsoft.com/office/drawing/2014/main" val="2094895629"/>
                    </a:ext>
                  </a:extLst>
                </a:gridCol>
                <a:gridCol w="576072">
                  <a:extLst>
                    <a:ext uri="{9D8B030D-6E8A-4147-A177-3AD203B41FA5}">
                      <a16:colId xmlns:a16="http://schemas.microsoft.com/office/drawing/2014/main" val="377668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93542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- 2023-06-21 17:53:07</a:t>
                      </a:r>
                      <a:r>
                        <a:rPr kumimoji="0" lang="en-US" sz="1000" b="0" i="0" u="none" strike="noStrike" kern="1200" cap="none" spc="0" normalizeH="0" baseline="0" noProof="0">
                          <a:ln>
                            <a:noFill/>
                          </a:ln>
                          <a:solidFill>
                            <a:prstClr val="black"/>
                          </a:solidFill>
                          <a:effectLst/>
                          <a:uLnTx/>
                          <a:uFillTx/>
                          <a:latin typeface="Calibri"/>
                          <a:ea typeface="+mn-ea"/>
                          <a:cs typeface="+mn-cs"/>
                        </a:rPr>
                        <a:t>
 This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https://quintly-image-storage.s3.amazonaws.com/512fb687100a38bb9558a10a0e8548bc/afe1529052c02c41d60574aa6a0d3538.jpg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2.6890495064895 %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16360</a:t>
                      </a:r>
                    </a:p>
                  </a:txBody>
                  <a:tcPr/>
                </a:tc>
                <a:extLst>
                  <a:ext uri="{0D108BD9-81ED-4DB2-BD59-A6C34878D82A}">
                    <a16:rowId xmlns:a16="http://schemas.microsoft.com/office/drawing/2014/main" val="833227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- 2023-06-18 17:10:33</a:t>
                      </a:r>
                      <a:r>
                        <a:rPr kumimoji="0" lang="en-US" sz="1000" b="0" i="0" u="none" strike="noStrike" kern="1200" cap="none" spc="0" normalizeH="0" baseline="0" noProof="0">
                          <a:ln>
                            <a:noFill/>
                          </a:ln>
                          <a:solidFill>
                            <a:prstClr val="black"/>
                          </a:solidFill>
                          <a:effectLst/>
                          <a:uLnTx/>
                          <a:uFillTx/>
                          <a:latin typeface="Calibri"/>
                          <a:ea typeface="+mn-ea"/>
                          <a:cs typeface="+mn-cs"/>
                        </a:rPr>
                        <a:t>
 We wouldn’t have it any other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https://quintly-image-storage.s3.amazonaws.com/512fb687100a38bb9558a10a0e8548bc/431d4f95ad4590f75310a4f1ea93e39c.jpg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3.3121067108783 %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53078</a:t>
                      </a:r>
                    </a:p>
                  </a:txBody>
                  <a:tcPr/>
                </a:tc>
                <a:extLst>
                  <a:ext uri="{0D108BD9-81ED-4DB2-BD59-A6C34878D82A}">
                    <a16:rowId xmlns:a16="http://schemas.microsoft.com/office/drawing/2014/main" val="2583704706"/>
                  </a:ext>
                </a:extLst>
              </a:tr>
            </a:tbl>
          </a:graphicData>
        </a:graphic>
      </p:graphicFrame>
      <p:sp>
        <p:nvSpPr>
          <p:cNvPr id="4" name="Text Placeholder 3">
            <a:extLst>
              <a:ext uri="{FF2B5EF4-FFF2-40B4-BE49-F238E27FC236}">
                <a16:creationId xmlns:a16="http://schemas.microsoft.com/office/drawing/2014/main" id="{FE9AA1DF-CD15-4937-A5D3-1C64632A09A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506355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70435-4248-456F-8FF7-5E2A548D558A}"/>
              </a:ext>
            </a:extLst>
          </p:cNvPr>
          <p:cNvSpPr>
            <a:spLocks noGrp="1"/>
          </p:cNvSpPr>
          <p:nvPr>
            <p:ph type="title"/>
          </p:nvPr>
        </p:nvSpPr>
        <p:spPr/>
        <p:txBody>
          <a:bodyPr/>
          <a:lstStyle/>
          <a:p>
            <a:r>
              <a:rPr lang="en-US"/>
              <a:t>Instagram Posts Table | KFC - 4 of 13</a:t>
            </a:r>
          </a:p>
        </p:txBody>
      </p:sp>
      <p:graphicFrame>
        <p:nvGraphicFramePr>
          <p:cNvPr id="5" name="Table Placeholder 4">
            <a:extLst>
              <a:ext uri="{FF2B5EF4-FFF2-40B4-BE49-F238E27FC236}">
                <a16:creationId xmlns:a16="http://schemas.microsoft.com/office/drawing/2014/main" id="{7F618FF0-40FF-4C68-861A-DB5DD0FA2370}"/>
              </a:ext>
            </a:extLst>
          </p:cNvPr>
          <p:cNvGraphicFramePr>
            <a:graphicFrameLocks noGrp="1"/>
          </p:cNvGraphicFramePr>
          <p:nvPr>
            <p:ph type="tbl" sz="quarter" idx="13"/>
            <p:extLst>
              <p:ext uri="{D42A27DB-BD31-4B8C-83A1-F6EECF244321}">
                <p14:modId xmlns:p14="http://schemas.microsoft.com/office/powerpoint/2010/main" val="4293198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33178312"/>
                    </a:ext>
                  </a:extLst>
                </a:gridCol>
                <a:gridCol w="1234440">
                  <a:extLst>
                    <a:ext uri="{9D8B030D-6E8A-4147-A177-3AD203B41FA5}">
                      <a16:colId xmlns:a16="http://schemas.microsoft.com/office/drawing/2014/main" val="231157460"/>
                    </a:ext>
                  </a:extLst>
                </a:gridCol>
                <a:gridCol w="576072">
                  <a:extLst>
                    <a:ext uri="{9D8B030D-6E8A-4147-A177-3AD203B41FA5}">
                      <a16:colId xmlns:a16="http://schemas.microsoft.com/office/drawing/2014/main" val="1674425815"/>
                    </a:ext>
                  </a:extLst>
                </a:gridCol>
                <a:gridCol w="576072">
                  <a:extLst>
                    <a:ext uri="{9D8B030D-6E8A-4147-A177-3AD203B41FA5}">
                      <a16:colId xmlns:a16="http://schemas.microsoft.com/office/drawing/2014/main" val="3644389446"/>
                    </a:ext>
                  </a:extLst>
                </a:gridCol>
                <a:gridCol w="576072">
                  <a:extLst>
                    <a:ext uri="{9D8B030D-6E8A-4147-A177-3AD203B41FA5}">
                      <a16:colId xmlns:a16="http://schemas.microsoft.com/office/drawing/2014/main" val="803714801"/>
                    </a:ext>
                  </a:extLst>
                </a:gridCol>
                <a:gridCol w="576072">
                  <a:extLst>
                    <a:ext uri="{9D8B030D-6E8A-4147-A177-3AD203B41FA5}">
                      <a16:colId xmlns:a16="http://schemas.microsoft.com/office/drawing/2014/main" val="2912672976"/>
                    </a:ext>
                  </a:extLst>
                </a:gridCol>
                <a:gridCol w="576072">
                  <a:extLst>
                    <a:ext uri="{9D8B030D-6E8A-4147-A177-3AD203B41FA5}">
                      <a16:colId xmlns:a16="http://schemas.microsoft.com/office/drawing/2014/main" val="343078725"/>
                    </a:ext>
                  </a:extLst>
                </a:gridCol>
                <a:gridCol w="576072">
                  <a:extLst>
                    <a:ext uri="{9D8B030D-6E8A-4147-A177-3AD203B41FA5}">
                      <a16:colId xmlns:a16="http://schemas.microsoft.com/office/drawing/2014/main" val="3725921654"/>
                    </a:ext>
                  </a:extLst>
                </a:gridCol>
                <a:gridCol w="576072">
                  <a:extLst>
                    <a:ext uri="{9D8B030D-6E8A-4147-A177-3AD203B41FA5}">
                      <a16:colId xmlns:a16="http://schemas.microsoft.com/office/drawing/2014/main" val="2343861352"/>
                    </a:ext>
                  </a:extLst>
                </a:gridCol>
                <a:gridCol w="576072">
                  <a:extLst>
                    <a:ext uri="{9D8B030D-6E8A-4147-A177-3AD203B41FA5}">
                      <a16:colId xmlns:a16="http://schemas.microsoft.com/office/drawing/2014/main" val="4860353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1867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- 2023-06-17 17:00:25</a:t>
                      </a:r>
                      <a:r>
                        <a:rPr kumimoji="0" lang="en-US" sz="1000" b="0" i="0" u="none" strike="noStrike" kern="1200" cap="none" spc="0" normalizeH="0" baseline="0" noProof="0">
                          <a:ln>
                            <a:noFill/>
                          </a:ln>
                          <a:solidFill>
                            <a:prstClr val="black"/>
                          </a:solidFill>
                          <a:effectLst/>
                          <a:uLnTx/>
                          <a:uFillTx/>
                          <a:latin typeface="Calibri"/>
                          <a:ea typeface="+mn-ea"/>
                          <a:cs typeface="+mn-cs"/>
                        </a:rPr>
                        <a:t>
 When you know your kids wrote this but play along and get chicken nuggets anyway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https://quintly-image-storage.s3.amazonaws.com/512fb687100a38bb9558a10a0e8548bc/1ceff5e03028fce6640b63e7394a697e.jpg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4.3189186219023 %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2872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- 2023-06-16 16:01:49</a:t>
                      </a:r>
                      <a:r>
                        <a:rPr kumimoji="0" lang="en-US" sz="1000" b="0" i="0" u="none" strike="noStrike" kern="1200" cap="none" spc="0" normalizeH="0" baseline="0" noProof="0">
                          <a:ln>
                            <a:noFill/>
                          </a:ln>
                          <a:solidFill>
                            <a:prstClr val="black"/>
                          </a:solidFill>
                          <a:effectLst/>
                          <a:uLnTx/>
                          <a:uFillTx/>
                          <a:latin typeface="Calibri"/>
                          <a:ea typeface="+mn-ea"/>
                          <a:cs typeface="+mn-cs"/>
                        </a:rPr>
                        <a:t>
 Champ Mal Wins Again @starrylemonlime. #KFCPartner #StarryPartner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https://quintly-image-storage.s3.amazonaws.com/512fb687100a38bb9558a10a0e8548bc/9d5d7a10051c92cb370f43d48f463052.jpg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3.3774553676574 %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169832</a:t>
                      </a:r>
                    </a:p>
                  </a:txBody>
                  <a:tcPr/>
                </a:tc>
                <a:extLst>
                  <a:ext uri="{0D108BD9-81ED-4DB2-BD59-A6C34878D82A}">
                    <a16:rowId xmlns:a16="http://schemas.microsoft.com/office/drawing/2014/main" val="4008178950"/>
                  </a:ext>
                </a:extLst>
              </a:tr>
            </a:tbl>
          </a:graphicData>
        </a:graphic>
      </p:graphicFrame>
      <p:sp>
        <p:nvSpPr>
          <p:cNvPr id="4" name="Text Placeholder 3">
            <a:extLst>
              <a:ext uri="{FF2B5EF4-FFF2-40B4-BE49-F238E27FC236}">
                <a16:creationId xmlns:a16="http://schemas.microsoft.com/office/drawing/2014/main" id="{24153289-C23E-42DE-A503-227FF8AAA6FD}"/>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314762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16171-A281-458E-95B9-8024EB769A9A}"/>
              </a:ext>
            </a:extLst>
          </p:cNvPr>
          <p:cNvSpPr>
            <a:spLocks noGrp="1"/>
          </p:cNvSpPr>
          <p:nvPr>
            <p:ph type="title"/>
          </p:nvPr>
        </p:nvSpPr>
        <p:spPr/>
        <p:txBody>
          <a:bodyPr/>
          <a:lstStyle/>
          <a:p>
            <a:r>
              <a:rPr lang="en-US"/>
              <a:t>Instagram Posts Table | KFC - 5 of 13</a:t>
            </a:r>
          </a:p>
        </p:txBody>
      </p:sp>
      <p:graphicFrame>
        <p:nvGraphicFramePr>
          <p:cNvPr id="5" name="Table Placeholder 4">
            <a:extLst>
              <a:ext uri="{FF2B5EF4-FFF2-40B4-BE49-F238E27FC236}">
                <a16:creationId xmlns:a16="http://schemas.microsoft.com/office/drawing/2014/main" id="{EEF79EF3-AACA-4C50-AAC9-5C494CCCFA0C}"/>
              </a:ext>
            </a:extLst>
          </p:cNvPr>
          <p:cNvGraphicFramePr>
            <a:graphicFrameLocks noGrp="1"/>
          </p:cNvGraphicFramePr>
          <p:nvPr>
            <p:ph type="tbl" sz="quarter" idx="13"/>
            <p:extLst>
              <p:ext uri="{D42A27DB-BD31-4B8C-83A1-F6EECF244321}">
                <p14:modId xmlns:p14="http://schemas.microsoft.com/office/powerpoint/2010/main" val="1855518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977231279"/>
                    </a:ext>
                  </a:extLst>
                </a:gridCol>
                <a:gridCol w="1234440">
                  <a:extLst>
                    <a:ext uri="{9D8B030D-6E8A-4147-A177-3AD203B41FA5}">
                      <a16:colId xmlns:a16="http://schemas.microsoft.com/office/drawing/2014/main" val="4240065487"/>
                    </a:ext>
                  </a:extLst>
                </a:gridCol>
                <a:gridCol w="576072">
                  <a:extLst>
                    <a:ext uri="{9D8B030D-6E8A-4147-A177-3AD203B41FA5}">
                      <a16:colId xmlns:a16="http://schemas.microsoft.com/office/drawing/2014/main" val="639903806"/>
                    </a:ext>
                  </a:extLst>
                </a:gridCol>
                <a:gridCol w="576072">
                  <a:extLst>
                    <a:ext uri="{9D8B030D-6E8A-4147-A177-3AD203B41FA5}">
                      <a16:colId xmlns:a16="http://schemas.microsoft.com/office/drawing/2014/main" val="2406100579"/>
                    </a:ext>
                  </a:extLst>
                </a:gridCol>
                <a:gridCol w="576072">
                  <a:extLst>
                    <a:ext uri="{9D8B030D-6E8A-4147-A177-3AD203B41FA5}">
                      <a16:colId xmlns:a16="http://schemas.microsoft.com/office/drawing/2014/main" val="3528702445"/>
                    </a:ext>
                  </a:extLst>
                </a:gridCol>
                <a:gridCol w="576072">
                  <a:extLst>
                    <a:ext uri="{9D8B030D-6E8A-4147-A177-3AD203B41FA5}">
                      <a16:colId xmlns:a16="http://schemas.microsoft.com/office/drawing/2014/main" val="551052253"/>
                    </a:ext>
                  </a:extLst>
                </a:gridCol>
                <a:gridCol w="576072">
                  <a:extLst>
                    <a:ext uri="{9D8B030D-6E8A-4147-A177-3AD203B41FA5}">
                      <a16:colId xmlns:a16="http://schemas.microsoft.com/office/drawing/2014/main" val="2703872104"/>
                    </a:ext>
                  </a:extLst>
                </a:gridCol>
                <a:gridCol w="576072">
                  <a:extLst>
                    <a:ext uri="{9D8B030D-6E8A-4147-A177-3AD203B41FA5}">
                      <a16:colId xmlns:a16="http://schemas.microsoft.com/office/drawing/2014/main" val="3092379047"/>
                    </a:ext>
                  </a:extLst>
                </a:gridCol>
                <a:gridCol w="576072">
                  <a:extLst>
                    <a:ext uri="{9D8B030D-6E8A-4147-A177-3AD203B41FA5}">
                      <a16:colId xmlns:a16="http://schemas.microsoft.com/office/drawing/2014/main" val="2539623052"/>
                    </a:ext>
                  </a:extLst>
                </a:gridCol>
                <a:gridCol w="576072">
                  <a:extLst>
                    <a:ext uri="{9D8B030D-6E8A-4147-A177-3AD203B41FA5}">
                      <a16:colId xmlns:a16="http://schemas.microsoft.com/office/drawing/2014/main" val="2720014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6066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- 2023-06-14 19:10:49</a:t>
                      </a:r>
                      <a:r>
                        <a:rPr kumimoji="0" lang="en-US" sz="1000" b="0" i="0" u="none" strike="noStrike" kern="1200" cap="none" spc="0" normalizeH="0" baseline="0" noProof="0">
                          <a:ln>
                            <a:noFill/>
                          </a:ln>
                          <a:solidFill>
                            <a:prstClr val="black"/>
                          </a:solidFill>
                          <a:effectLst/>
                          <a:uLnTx/>
                          <a:uFillTx/>
                          <a:latin typeface="Calibri"/>
                          <a:ea typeface="+mn-ea"/>
                          <a:cs typeface="+mn-cs"/>
                        </a:rPr>
                        <a:t>
 There’s only one type of nugget that passes the Prime Time test and those are KFC’s NEW Original Recipe Chicken Nuggets 🔥🔥 @deionsanders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https://quintly-image-storage.s3.amazonaws.com/512fb687100a38bb9558a10a0e8548bc/5a83d9556fe063bdacce57f0ad165014.jpg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5.2640973185232 %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72833</a:t>
                      </a:r>
                    </a:p>
                  </a:txBody>
                  <a:tcPr/>
                </a:tc>
                <a:extLst>
                  <a:ext uri="{0D108BD9-81ED-4DB2-BD59-A6C34878D82A}">
                    <a16:rowId xmlns:a16="http://schemas.microsoft.com/office/drawing/2014/main" val="359512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13:01:33</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the entire Sanders family comes together? Lots of laughs (like..a lot), buckets &amp; Coach Prime behind the wheel! Coming to a screen or drive-thru near you,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https://quintly-image-storage.s3.amazonaws.com/512fb687100a38bb9558a10a0e8548bc/bd746bbf634461cd8e0bec993268d8f2.jpg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5.0406134422187 %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114371</a:t>
                      </a:r>
                    </a:p>
                  </a:txBody>
                  <a:tcPr/>
                </a:tc>
                <a:extLst>
                  <a:ext uri="{0D108BD9-81ED-4DB2-BD59-A6C34878D82A}">
                    <a16:rowId xmlns:a16="http://schemas.microsoft.com/office/drawing/2014/main" val="424417753"/>
                  </a:ext>
                </a:extLst>
              </a:tr>
            </a:tbl>
          </a:graphicData>
        </a:graphic>
      </p:graphicFrame>
      <p:sp>
        <p:nvSpPr>
          <p:cNvPr id="4" name="Text Placeholder 3">
            <a:extLst>
              <a:ext uri="{FF2B5EF4-FFF2-40B4-BE49-F238E27FC236}">
                <a16:creationId xmlns:a16="http://schemas.microsoft.com/office/drawing/2014/main" id="{901429BB-D821-4CE5-9546-F2649D30BC1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864714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D38C8-1A3D-4515-8D79-F8E8699852F6}"/>
              </a:ext>
            </a:extLst>
          </p:cNvPr>
          <p:cNvSpPr>
            <a:spLocks noGrp="1"/>
          </p:cNvSpPr>
          <p:nvPr>
            <p:ph type="title"/>
          </p:nvPr>
        </p:nvSpPr>
        <p:spPr/>
        <p:txBody>
          <a:bodyPr/>
          <a:lstStyle/>
          <a:p>
            <a:r>
              <a:rPr lang="en-US"/>
              <a:t>Instagram Posts Table | KFC - 6 of 13</a:t>
            </a:r>
          </a:p>
        </p:txBody>
      </p:sp>
      <p:graphicFrame>
        <p:nvGraphicFramePr>
          <p:cNvPr id="5" name="Table Placeholder 4">
            <a:extLst>
              <a:ext uri="{FF2B5EF4-FFF2-40B4-BE49-F238E27FC236}">
                <a16:creationId xmlns:a16="http://schemas.microsoft.com/office/drawing/2014/main" id="{9B1C2B3E-7744-46B7-A947-307806D0C4A1}"/>
              </a:ext>
            </a:extLst>
          </p:cNvPr>
          <p:cNvGraphicFramePr>
            <a:graphicFrameLocks noGrp="1"/>
          </p:cNvGraphicFramePr>
          <p:nvPr>
            <p:ph type="tbl" sz="quarter" idx="13"/>
            <p:extLst>
              <p:ext uri="{D42A27DB-BD31-4B8C-83A1-F6EECF244321}">
                <p14:modId xmlns:p14="http://schemas.microsoft.com/office/powerpoint/2010/main" val="2653858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35950945"/>
                    </a:ext>
                  </a:extLst>
                </a:gridCol>
                <a:gridCol w="1234440">
                  <a:extLst>
                    <a:ext uri="{9D8B030D-6E8A-4147-A177-3AD203B41FA5}">
                      <a16:colId xmlns:a16="http://schemas.microsoft.com/office/drawing/2014/main" val="1810302081"/>
                    </a:ext>
                  </a:extLst>
                </a:gridCol>
                <a:gridCol w="576072">
                  <a:extLst>
                    <a:ext uri="{9D8B030D-6E8A-4147-A177-3AD203B41FA5}">
                      <a16:colId xmlns:a16="http://schemas.microsoft.com/office/drawing/2014/main" val="2216432147"/>
                    </a:ext>
                  </a:extLst>
                </a:gridCol>
                <a:gridCol w="576072">
                  <a:extLst>
                    <a:ext uri="{9D8B030D-6E8A-4147-A177-3AD203B41FA5}">
                      <a16:colId xmlns:a16="http://schemas.microsoft.com/office/drawing/2014/main" val="4017457356"/>
                    </a:ext>
                  </a:extLst>
                </a:gridCol>
                <a:gridCol w="576072">
                  <a:extLst>
                    <a:ext uri="{9D8B030D-6E8A-4147-A177-3AD203B41FA5}">
                      <a16:colId xmlns:a16="http://schemas.microsoft.com/office/drawing/2014/main" val="1424616355"/>
                    </a:ext>
                  </a:extLst>
                </a:gridCol>
                <a:gridCol w="576072">
                  <a:extLst>
                    <a:ext uri="{9D8B030D-6E8A-4147-A177-3AD203B41FA5}">
                      <a16:colId xmlns:a16="http://schemas.microsoft.com/office/drawing/2014/main" val="2521079687"/>
                    </a:ext>
                  </a:extLst>
                </a:gridCol>
                <a:gridCol w="576072">
                  <a:extLst>
                    <a:ext uri="{9D8B030D-6E8A-4147-A177-3AD203B41FA5}">
                      <a16:colId xmlns:a16="http://schemas.microsoft.com/office/drawing/2014/main" val="1177120687"/>
                    </a:ext>
                  </a:extLst>
                </a:gridCol>
                <a:gridCol w="576072">
                  <a:extLst>
                    <a:ext uri="{9D8B030D-6E8A-4147-A177-3AD203B41FA5}">
                      <a16:colId xmlns:a16="http://schemas.microsoft.com/office/drawing/2014/main" val="1001178908"/>
                    </a:ext>
                  </a:extLst>
                </a:gridCol>
                <a:gridCol w="576072">
                  <a:extLst>
                    <a:ext uri="{9D8B030D-6E8A-4147-A177-3AD203B41FA5}">
                      <a16:colId xmlns:a16="http://schemas.microsoft.com/office/drawing/2014/main" val="2217031304"/>
                    </a:ext>
                  </a:extLst>
                </a:gridCol>
                <a:gridCol w="576072">
                  <a:extLst>
                    <a:ext uri="{9D8B030D-6E8A-4147-A177-3AD203B41FA5}">
                      <a16:colId xmlns:a16="http://schemas.microsoft.com/office/drawing/2014/main" val="39728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39740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- 2023-06-12 18:06:15</a:t>
                      </a:r>
                      <a:r>
                        <a:rPr kumimoji="0" lang="en-US" sz="1000" b="0" i="0" u="none" strike="noStrike" kern="1200" cap="none" spc="0" normalizeH="0" baseline="0" noProof="0">
                          <a:ln>
                            <a:noFill/>
                          </a:ln>
                          <a:solidFill>
                            <a:prstClr val="black"/>
                          </a:solidFill>
                          <a:effectLst/>
                          <a:uLnTx/>
                          <a:uFillTx/>
                          <a:latin typeface="Calibri"/>
                          <a:ea typeface="+mn-ea"/>
                          <a:cs typeface="+mn-cs"/>
                        </a:rPr>
                        <a:t>
 Once a classic. Always a classic.
There’s nothing like KFC’s Classic Chicken Sandwich—with crispy chicken, crunchy pickles and delicious 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https://quintly-image-storage.s3.amazonaws.com/512fb687100a38bb9558a10a0e8548bc/e7de9ff6d30cd2cd163afc4c94845d41.jpg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7.0595413272081 %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1530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- 2023-06-06 16:15:50</a:t>
                      </a:r>
                      <a:r>
                        <a:rPr kumimoji="0" lang="en-US" sz="1000" b="0" i="0" u="none" strike="noStrike" kern="1200" cap="none" spc="0" normalizeH="0" baseline="0" noProof="0">
                          <a:ln>
                            <a:noFill/>
                          </a:ln>
                          <a:solidFill>
                            <a:prstClr val="black"/>
                          </a:solidFill>
                          <a:effectLst/>
                          <a:uLnTx/>
                          <a:uFillTx/>
                          <a:latin typeface="Calibri"/>
                          <a:ea typeface="+mn-ea"/>
                          <a:cs typeface="+mn-cs"/>
                        </a:rPr>
                        <a:t>
 Order any KFC Chicken Sandwich until 7/2 to redeem exclusive in-game rewards in Diablo 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https://quintly-image-storage.s3.amazonaws.com/512fb687100a38bb9558a10a0e8548bc/ddb58da1b370b81d3f96fb76ba5cbb14.jpg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4.2869925974132 %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61465</a:t>
                      </a:r>
                    </a:p>
                  </a:txBody>
                  <a:tcPr/>
                </a:tc>
                <a:extLst>
                  <a:ext uri="{0D108BD9-81ED-4DB2-BD59-A6C34878D82A}">
                    <a16:rowId xmlns:a16="http://schemas.microsoft.com/office/drawing/2014/main" val="3409878374"/>
                  </a:ext>
                </a:extLst>
              </a:tr>
            </a:tbl>
          </a:graphicData>
        </a:graphic>
      </p:graphicFrame>
      <p:sp>
        <p:nvSpPr>
          <p:cNvPr id="4" name="Text Placeholder 3">
            <a:extLst>
              <a:ext uri="{FF2B5EF4-FFF2-40B4-BE49-F238E27FC236}">
                <a16:creationId xmlns:a16="http://schemas.microsoft.com/office/drawing/2014/main" id="{81EDCE07-31D1-4163-917C-BB140F0B737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1263311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3CCD9E-1BB3-4954-802D-A1DE43CC1ED1}"/>
              </a:ext>
            </a:extLst>
          </p:cNvPr>
          <p:cNvSpPr>
            <a:spLocks noGrp="1"/>
          </p:cNvSpPr>
          <p:nvPr>
            <p:ph type="title"/>
          </p:nvPr>
        </p:nvSpPr>
        <p:spPr/>
        <p:txBody>
          <a:bodyPr/>
          <a:lstStyle/>
          <a:p>
            <a:r>
              <a:rPr lang="en-US"/>
              <a:t>Instagram Posts Table | KFC - 7 of 13</a:t>
            </a:r>
          </a:p>
        </p:txBody>
      </p:sp>
      <p:graphicFrame>
        <p:nvGraphicFramePr>
          <p:cNvPr id="5" name="Table Placeholder 4">
            <a:extLst>
              <a:ext uri="{FF2B5EF4-FFF2-40B4-BE49-F238E27FC236}">
                <a16:creationId xmlns:a16="http://schemas.microsoft.com/office/drawing/2014/main" id="{A36703EC-45C3-4E9D-A2E6-E6B21CD16F41}"/>
              </a:ext>
            </a:extLst>
          </p:cNvPr>
          <p:cNvGraphicFramePr>
            <a:graphicFrameLocks noGrp="1"/>
          </p:cNvGraphicFramePr>
          <p:nvPr>
            <p:ph type="tbl" sz="quarter" idx="13"/>
            <p:extLst>
              <p:ext uri="{D42A27DB-BD31-4B8C-83A1-F6EECF244321}">
                <p14:modId xmlns:p14="http://schemas.microsoft.com/office/powerpoint/2010/main" val="919783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93297140"/>
                    </a:ext>
                  </a:extLst>
                </a:gridCol>
                <a:gridCol w="1234440">
                  <a:extLst>
                    <a:ext uri="{9D8B030D-6E8A-4147-A177-3AD203B41FA5}">
                      <a16:colId xmlns:a16="http://schemas.microsoft.com/office/drawing/2014/main" val="3926931677"/>
                    </a:ext>
                  </a:extLst>
                </a:gridCol>
                <a:gridCol w="576072">
                  <a:extLst>
                    <a:ext uri="{9D8B030D-6E8A-4147-A177-3AD203B41FA5}">
                      <a16:colId xmlns:a16="http://schemas.microsoft.com/office/drawing/2014/main" val="1365280664"/>
                    </a:ext>
                  </a:extLst>
                </a:gridCol>
                <a:gridCol w="576072">
                  <a:extLst>
                    <a:ext uri="{9D8B030D-6E8A-4147-A177-3AD203B41FA5}">
                      <a16:colId xmlns:a16="http://schemas.microsoft.com/office/drawing/2014/main" val="2238575390"/>
                    </a:ext>
                  </a:extLst>
                </a:gridCol>
                <a:gridCol w="576072">
                  <a:extLst>
                    <a:ext uri="{9D8B030D-6E8A-4147-A177-3AD203B41FA5}">
                      <a16:colId xmlns:a16="http://schemas.microsoft.com/office/drawing/2014/main" val="2930746298"/>
                    </a:ext>
                  </a:extLst>
                </a:gridCol>
                <a:gridCol w="576072">
                  <a:extLst>
                    <a:ext uri="{9D8B030D-6E8A-4147-A177-3AD203B41FA5}">
                      <a16:colId xmlns:a16="http://schemas.microsoft.com/office/drawing/2014/main" val="1479523522"/>
                    </a:ext>
                  </a:extLst>
                </a:gridCol>
                <a:gridCol w="576072">
                  <a:extLst>
                    <a:ext uri="{9D8B030D-6E8A-4147-A177-3AD203B41FA5}">
                      <a16:colId xmlns:a16="http://schemas.microsoft.com/office/drawing/2014/main" val="772887602"/>
                    </a:ext>
                  </a:extLst>
                </a:gridCol>
                <a:gridCol w="576072">
                  <a:extLst>
                    <a:ext uri="{9D8B030D-6E8A-4147-A177-3AD203B41FA5}">
                      <a16:colId xmlns:a16="http://schemas.microsoft.com/office/drawing/2014/main" val="742290623"/>
                    </a:ext>
                  </a:extLst>
                </a:gridCol>
                <a:gridCol w="576072">
                  <a:extLst>
                    <a:ext uri="{9D8B030D-6E8A-4147-A177-3AD203B41FA5}">
                      <a16:colId xmlns:a16="http://schemas.microsoft.com/office/drawing/2014/main" val="3610716071"/>
                    </a:ext>
                  </a:extLst>
                </a:gridCol>
                <a:gridCol w="576072">
                  <a:extLst>
                    <a:ext uri="{9D8B030D-6E8A-4147-A177-3AD203B41FA5}">
                      <a16:colId xmlns:a16="http://schemas.microsoft.com/office/drawing/2014/main" val="3939958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2564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14:20:06</a:t>
                      </a:r>
                      <a:r>
                        <a:rPr kumimoji="0" lang="en-US" sz="1000" b="0" i="0" u="none" strike="noStrike" kern="1200" cap="none" spc="0" normalizeH="0" baseline="0" noProof="0">
                          <a:ln>
                            <a:noFill/>
                          </a:ln>
                          <a:solidFill>
                            <a:prstClr val="black"/>
                          </a:solidFill>
                          <a:effectLst/>
                          <a:uLnTx/>
                          <a:uFillTx/>
                          <a:latin typeface="Calibri"/>
                          <a:ea typeface="+mn-ea"/>
                          <a:cs typeface="+mn-cs"/>
                        </a:rPr>
                        <a:t>
 Legendary loot alert: Reward yourself and order any KFC Chicken Sandwich online until July 2nd for exclusive Diablo IV in-game rewards.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https://quintly-image-storage.s3.amazonaws.com/512fb687100a38bb9558a10a0e8548bc/ade6c611fac909b5a6e7d3fd60f7dc97.jpg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3.9168508519151 %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9122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- 2023-05-30 18:12:24</a:t>
                      </a:r>
                      <a:r>
                        <a:rPr kumimoji="0" lang="en-US" sz="1000" b="0" i="0" u="none" strike="noStrike" kern="1200" cap="none" spc="0" normalizeH="0" baseline="0" noProof="0">
                          <a:ln>
                            <a:noFill/>
                          </a:ln>
                          <a:solidFill>
                            <a:prstClr val="black"/>
                          </a:solidFill>
                          <a:effectLst/>
                          <a:uLnTx/>
                          <a:uFillTx/>
                          <a:latin typeface="Calibri"/>
                          <a:ea typeface="+mn-ea"/>
                          <a:cs typeface="+mn-cs"/>
                        </a:rPr>
                        <a:t>
 Ask and you shall receive.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https://quintly-image-storage.s3.amazonaws.com/512fb687100a38bb9558a10a0e8548bc/5c65ac0629e33dc3a4494f3255a14c4c.jpg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3.6266769369022 %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46737</a:t>
                      </a:r>
                    </a:p>
                  </a:txBody>
                  <a:tcPr/>
                </a:tc>
                <a:extLst>
                  <a:ext uri="{0D108BD9-81ED-4DB2-BD59-A6C34878D82A}">
                    <a16:rowId xmlns:a16="http://schemas.microsoft.com/office/drawing/2014/main" val="3122080270"/>
                  </a:ext>
                </a:extLst>
              </a:tr>
            </a:tbl>
          </a:graphicData>
        </a:graphic>
      </p:graphicFrame>
      <p:sp>
        <p:nvSpPr>
          <p:cNvPr id="4" name="Text Placeholder 3">
            <a:extLst>
              <a:ext uri="{FF2B5EF4-FFF2-40B4-BE49-F238E27FC236}">
                <a16:creationId xmlns:a16="http://schemas.microsoft.com/office/drawing/2014/main" id="{299E399B-D60A-4F2B-81F4-AA397579F37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781595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A1E47-ABC3-4E5E-AFE6-C7646084AC9B}"/>
              </a:ext>
            </a:extLst>
          </p:cNvPr>
          <p:cNvSpPr>
            <a:spLocks noGrp="1"/>
          </p:cNvSpPr>
          <p:nvPr>
            <p:ph type="title"/>
          </p:nvPr>
        </p:nvSpPr>
        <p:spPr/>
        <p:txBody>
          <a:bodyPr/>
          <a:lstStyle/>
          <a:p>
            <a:r>
              <a:rPr lang="en-US"/>
              <a:t>Instagram Posts Table | KFC - 8 of 13</a:t>
            </a:r>
          </a:p>
        </p:txBody>
      </p:sp>
      <p:graphicFrame>
        <p:nvGraphicFramePr>
          <p:cNvPr id="5" name="Table Placeholder 4">
            <a:extLst>
              <a:ext uri="{FF2B5EF4-FFF2-40B4-BE49-F238E27FC236}">
                <a16:creationId xmlns:a16="http://schemas.microsoft.com/office/drawing/2014/main" id="{21CE31F8-C3E0-456F-A4FE-D2053F943ACE}"/>
              </a:ext>
            </a:extLst>
          </p:cNvPr>
          <p:cNvGraphicFramePr>
            <a:graphicFrameLocks noGrp="1"/>
          </p:cNvGraphicFramePr>
          <p:nvPr>
            <p:ph type="tbl" sz="quarter" idx="13"/>
            <p:extLst>
              <p:ext uri="{D42A27DB-BD31-4B8C-83A1-F6EECF244321}">
                <p14:modId xmlns:p14="http://schemas.microsoft.com/office/powerpoint/2010/main" val="20102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006449997"/>
                    </a:ext>
                  </a:extLst>
                </a:gridCol>
                <a:gridCol w="1234440">
                  <a:extLst>
                    <a:ext uri="{9D8B030D-6E8A-4147-A177-3AD203B41FA5}">
                      <a16:colId xmlns:a16="http://schemas.microsoft.com/office/drawing/2014/main" val="2403663790"/>
                    </a:ext>
                  </a:extLst>
                </a:gridCol>
                <a:gridCol w="576072">
                  <a:extLst>
                    <a:ext uri="{9D8B030D-6E8A-4147-A177-3AD203B41FA5}">
                      <a16:colId xmlns:a16="http://schemas.microsoft.com/office/drawing/2014/main" val="333442614"/>
                    </a:ext>
                  </a:extLst>
                </a:gridCol>
                <a:gridCol w="576072">
                  <a:extLst>
                    <a:ext uri="{9D8B030D-6E8A-4147-A177-3AD203B41FA5}">
                      <a16:colId xmlns:a16="http://schemas.microsoft.com/office/drawing/2014/main" val="4093770489"/>
                    </a:ext>
                  </a:extLst>
                </a:gridCol>
                <a:gridCol w="576072">
                  <a:extLst>
                    <a:ext uri="{9D8B030D-6E8A-4147-A177-3AD203B41FA5}">
                      <a16:colId xmlns:a16="http://schemas.microsoft.com/office/drawing/2014/main" val="1933253012"/>
                    </a:ext>
                  </a:extLst>
                </a:gridCol>
                <a:gridCol w="576072">
                  <a:extLst>
                    <a:ext uri="{9D8B030D-6E8A-4147-A177-3AD203B41FA5}">
                      <a16:colId xmlns:a16="http://schemas.microsoft.com/office/drawing/2014/main" val="3573443345"/>
                    </a:ext>
                  </a:extLst>
                </a:gridCol>
                <a:gridCol w="576072">
                  <a:extLst>
                    <a:ext uri="{9D8B030D-6E8A-4147-A177-3AD203B41FA5}">
                      <a16:colId xmlns:a16="http://schemas.microsoft.com/office/drawing/2014/main" val="3226620380"/>
                    </a:ext>
                  </a:extLst>
                </a:gridCol>
                <a:gridCol w="576072">
                  <a:extLst>
                    <a:ext uri="{9D8B030D-6E8A-4147-A177-3AD203B41FA5}">
                      <a16:colId xmlns:a16="http://schemas.microsoft.com/office/drawing/2014/main" val="3710322617"/>
                    </a:ext>
                  </a:extLst>
                </a:gridCol>
                <a:gridCol w="576072">
                  <a:extLst>
                    <a:ext uri="{9D8B030D-6E8A-4147-A177-3AD203B41FA5}">
                      <a16:colId xmlns:a16="http://schemas.microsoft.com/office/drawing/2014/main" val="1904499071"/>
                    </a:ext>
                  </a:extLst>
                </a:gridCol>
                <a:gridCol w="576072">
                  <a:extLst>
                    <a:ext uri="{9D8B030D-6E8A-4147-A177-3AD203B41FA5}">
                      <a16:colId xmlns:a16="http://schemas.microsoft.com/office/drawing/2014/main" val="2132155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7551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- 2023-05-25 18:11:02</a:t>
                      </a:r>
                      <a:r>
                        <a:rPr kumimoji="0" lang="en-US" sz="1000" b="0" i="0" u="none" strike="noStrike" kern="1200" cap="none" spc="0" normalizeH="0" baseline="0" noProof="0">
                          <a:ln>
                            <a:noFill/>
                          </a:ln>
                          <a:solidFill>
                            <a:prstClr val="black"/>
                          </a:solidFill>
                          <a:effectLst/>
                          <a:uLnTx/>
                          <a:uFillTx/>
                          <a:latin typeface="Calibri"/>
                          <a:ea typeface="+mn-ea"/>
                          <a:cs typeface="+mn-cs"/>
                        </a:rPr>
                        <a:t>
 He knows a thing or two about closing in clutch. Get the @jmglitxh27 meal, with chicken nuggets and @starrylemonlime on the KFC app or kfc.com.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https://quintly-image-storage.s3.amazonaws.com/512fb687100a38bb9558a10a0e8548bc/d74c54080332535dc34db981e3153bef.jpg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3.0145001271941 %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31448</a:t>
                      </a:r>
                    </a:p>
                  </a:txBody>
                  <a:tcPr/>
                </a:tc>
                <a:extLst>
                  <a:ext uri="{0D108BD9-81ED-4DB2-BD59-A6C34878D82A}">
                    <a16:rowId xmlns:a16="http://schemas.microsoft.com/office/drawing/2014/main" val="3767363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- 2023-05-16 14:56:17</a:t>
                      </a:r>
                      <a:r>
                        <a:rPr kumimoji="0" lang="en-US" sz="1000" b="0" i="0" u="none" strike="noStrike" kern="1200" cap="none" spc="0" normalizeH="0" baseline="0" noProof="0">
                          <a:ln>
                            <a:noFill/>
                          </a:ln>
                          <a:solidFill>
                            <a:prstClr val="black"/>
                          </a:solidFill>
                          <a:effectLst/>
                          <a:uLnTx/>
                          <a:uFillTx/>
                          <a:latin typeface="Calibri"/>
                          <a:ea typeface="+mn-ea"/>
                          <a:cs typeface="+mn-cs"/>
                        </a:rPr>
                        <a:t>
 The most delicious last minute promposal. Prices and participation may vary.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https://quintly-image-storage.s3.amazonaws.com/512fb687100a38bb9558a10a0e8548bc/6502cd9543577196f4e884783dcb69ff.jpg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5.4579129502364 %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102585</a:t>
                      </a:r>
                    </a:p>
                  </a:txBody>
                  <a:tcPr/>
                </a:tc>
                <a:extLst>
                  <a:ext uri="{0D108BD9-81ED-4DB2-BD59-A6C34878D82A}">
                    <a16:rowId xmlns:a16="http://schemas.microsoft.com/office/drawing/2014/main" val="292022642"/>
                  </a:ext>
                </a:extLst>
              </a:tr>
            </a:tbl>
          </a:graphicData>
        </a:graphic>
      </p:graphicFrame>
      <p:sp>
        <p:nvSpPr>
          <p:cNvPr id="4" name="Text Placeholder 3">
            <a:extLst>
              <a:ext uri="{FF2B5EF4-FFF2-40B4-BE49-F238E27FC236}">
                <a16:creationId xmlns:a16="http://schemas.microsoft.com/office/drawing/2014/main" id="{67E6595C-9DB3-478B-9939-F53180D45F5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919814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B44DA-5C00-4187-86FC-AF706B18A28D}"/>
              </a:ext>
            </a:extLst>
          </p:cNvPr>
          <p:cNvSpPr>
            <a:spLocks noGrp="1"/>
          </p:cNvSpPr>
          <p:nvPr>
            <p:ph type="title"/>
          </p:nvPr>
        </p:nvSpPr>
        <p:spPr/>
        <p:txBody>
          <a:bodyPr/>
          <a:lstStyle/>
          <a:p>
            <a:r>
              <a:rPr lang="en-US"/>
              <a:t>Instagram Posts Table | KFC - 9 of 13</a:t>
            </a:r>
          </a:p>
        </p:txBody>
      </p:sp>
      <p:graphicFrame>
        <p:nvGraphicFramePr>
          <p:cNvPr id="5" name="Table Placeholder 4">
            <a:extLst>
              <a:ext uri="{FF2B5EF4-FFF2-40B4-BE49-F238E27FC236}">
                <a16:creationId xmlns:a16="http://schemas.microsoft.com/office/drawing/2014/main" id="{575DE619-39B3-4F27-8EBF-C5692CF4963E}"/>
              </a:ext>
            </a:extLst>
          </p:cNvPr>
          <p:cNvGraphicFramePr>
            <a:graphicFrameLocks noGrp="1"/>
          </p:cNvGraphicFramePr>
          <p:nvPr>
            <p:ph type="tbl" sz="quarter" idx="13"/>
            <p:extLst>
              <p:ext uri="{D42A27DB-BD31-4B8C-83A1-F6EECF244321}">
                <p14:modId xmlns:p14="http://schemas.microsoft.com/office/powerpoint/2010/main" val="3742639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2574831"/>
                    </a:ext>
                  </a:extLst>
                </a:gridCol>
                <a:gridCol w="1234440">
                  <a:extLst>
                    <a:ext uri="{9D8B030D-6E8A-4147-A177-3AD203B41FA5}">
                      <a16:colId xmlns:a16="http://schemas.microsoft.com/office/drawing/2014/main" val="3434698780"/>
                    </a:ext>
                  </a:extLst>
                </a:gridCol>
                <a:gridCol w="576072">
                  <a:extLst>
                    <a:ext uri="{9D8B030D-6E8A-4147-A177-3AD203B41FA5}">
                      <a16:colId xmlns:a16="http://schemas.microsoft.com/office/drawing/2014/main" val="1050987694"/>
                    </a:ext>
                  </a:extLst>
                </a:gridCol>
                <a:gridCol w="576072">
                  <a:extLst>
                    <a:ext uri="{9D8B030D-6E8A-4147-A177-3AD203B41FA5}">
                      <a16:colId xmlns:a16="http://schemas.microsoft.com/office/drawing/2014/main" val="1695884098"/>
                    </a:ext>
                  </a:extLst>
                </a:gridCol>
                <a:gridCol w="576072">
                  <a:extLst>
                    <a:ext uri="{9D8B030D-6E8A-4147-A177-3AD203B41FA5}">
                      <a16:colId xmlns:a16="http://schemas.microsoft.com/office/drawing/2014/main" val="3015525988"/>
                    </a:ext>
                  </a:extLst>
                </a:gridCol>
                <a:gridCol w="576072">
                  <a:extLst>
                    <a:ext uri="{9D8B030D-6E8A-4147-A177-3AD203B41FA5}">
                      <a16:colId xmlns:a16="http://schemas.microsoft.com/office/drawing/2014/main" val="213370463"/>
                    </a:ext>
                  </a:extLst>
                </a:gridCol>
                <a:gridCol w="576072">
                  <a:extLst>
                    <a:ext uri="{9D8B030D-6E8A-4147-A177-3AD203B41FA5}">
                      <a16:colId xmlns:a16="http://schemas.microsoft.com/office/drawing/2014/main" val="3765720683"/>
                    </a:ext>
                  </a:extLst>
                </a:gridCol>
                <a:gridCol w="576072">
                  <a:extLst>
                    <a:ext uri="{9D8B030D-6E8A-4147-A177-3AD203B41FA5}">
                      <a16:colId xmlns:a16="http://schemas.microsoft.com/office/drawing/2014/main" val="3611227557"/>
                    </a:ext>
                  </a:extLst>
                </a:gridCol>
                <a:gridCol w="576072">
                  <a:extLst>
                    <a:ext uri="{9D8B030D-6E8A-4147-A177-3AD203B41FA5}">
                      <a16:colId xmlns:a16="http://schemas.microsoft.com/office/drawing/2014/main" val="132316992"/>
                    </a:ext>
                  </a:extLst>
                </a:gridCol>
                <a:gridCol w="576072">
                  <a:extLst>
                    <a:ext uri="{9D8B030D-6E8A-4147-A177-3AD203B41FA5}">
                      <a16:colId xmlns:a16="http://schemas.microsoft.com/office/drawing/2014/main" val="314802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83935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- 2023-05-12 18:43:54</a:t>
                      </a:r>
                      <a:r>
                        <a:rPr kumimoji="0" lang="en-US" sz="1000" b="0" i="0" u="none" strike="noStrike" kern="1200" cap="none" spc="0" normalizeH="0" baseline="0" noProof="0">
                          <a:ln>
                            <a:noFill/>
                          </a:ln>
                          <a:solidFill>
                            <a:prstClr val="black"/>
                          </a:solidFill>
                          <a:effectLst/>
                          <a:uLnTx/>
                          <a:uFillTx/>
                          <a:latin typeface="Calibri"/>
                          <a:ea typeface="+mn-ea"/>
                          <a:cs typeface="+mn-cs"/>
                        </a:rPr>
                        <a:t>
 You know what? I can spare … Prices and participation may vary. Tax extra. Mobile ordering available at participating KFC locations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https://quintly-image-storage.s3.amazonaws.com/512fb687100a38bb9558a10a0e8548bc/238e59947c6bac0b2f96589384c2fa8f.jpg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4.1328911815279 %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81420</a:t>
                      </a:r>
                    </a:p>
                  </a:txBody>
                  <a:tcPr/>
                </a:tc>
                <a:extLst>
                  <a:ext uri="{0D108BD9-81ED-4DB2-BD59-A6C34878D82A}">
                    <a16:rowId xmlns:a16="http://schemas.microsoft.com/office/drawing/2014/main" val="3997555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- 2023-05-11 16:41:12</a:t>
                      </a:r>
                      <a:r>
                        <a:rPr kumimoji="0" lang="en-US" sz="1000" b="0" i="0" u="none" strike="noStrike" kern="1200" cap="none" spc="0" normalizeH="0" baseline="0" noProof="0">
                          <a:ln>
                            <a:noFill/>
                          </a:ln>
                          <a:solidFill>
                            <a:prstClr val="black"/>
                          </a:solidFill>
                          <a:effectLst/>
                          <a:uLnTx/>
                          <a:uFillTx/>
                          <a:latin typeface="Calibri"/>
                          <a:ea typeface="+mn-ea"/>
                          <a:cs typeface="+mn-cs"/>
                        </a:rPr>
                        <a:t>
 You got this, @jmglitxh27. The Jamal Murray Meal with chicken nuggets and @starrylemonlime is available on the KFC app or kfc.com.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https://quintly-image-storage.s3.amazonaws.com/512fb687100a38bb9558a10a0e8548bc/9d9c15301d01d33fa26a51c87e12247a.jpg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3.5413785154449 %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34704</a:t>
                      </a:r>
                    </a:p>
                  </a:txBody>
                  <a:tcPr/>
                </a:tc>
                <a:extLst>
                  <a:ext uri="{0D108BD9-81ED-4DB2-BD59-A6C34878D82A}">
                    <a16:rowId xmlns:a16="http://schemas.microsoft.com/office/drawing/2014/main" val="2602238392"/>
                  </a:ext>
                </a:extLst>
              </a:tr>
            </a:tbl>
          </a:graphicData>
        </a:graphic>
      </p:graphicFrame>
      <p:sp>
        <p:nvSpPr>
          <p:cNvPr id="4" name="Text Placeholder 3">
            <a:extLst>
              <a:ext uri="{FF2B5EF4-FFF2-40B4-BE49-F238E27FC236}">
                <a16:creationId xmlns:a16="http://schemas.microsoft.com/office/drawing/2014/main" id="{D352FB0F-11DF-402F-8D6B-D7430AEABC5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262362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C95FB-6D20-407D-96E6-45259882841F}"/>
              </a:ext>
            </a:extLst>
          </p:cNvPr>
          <p:cNvSpPr>
            <a:spLocks noGrp="1"/>
          </p:cNvSpPr>
          <p:nvPr>
            <p:ph type="title"/>
          </p:nvPr>
        </p:nvSpPr>
        <p:spPr/>
        <p:txBody>
          <a:bodyPr/>
          <a:lstStyle/>
          <a:p>
            <a:r>
              <a:rPr lang="en-US"/>
              <a:t>Instagram Posts Table | KFC - 10 of 13</a:t>
            </a:r>
          </a:p>
        </p:txBody>
      </p:sp>
      <p:graphicFrame>
        <p:nvGraphicFramePr>
          <p:cNvPr id="5" name="Table Placeholder 4">
            <a:extLst>
              <a:ext uri="{FF2B5EF4-FFF2-40B4-BE49-F238E27FC236}">
                <a16:creationId xmlns:a16="http://schemas.microsoft.com/office/drawing/2014/main" id="{FFF270ED-B627-47CD-87C0-B3BA365BFBDD}"/>
              </a:ext>
            </a:extLst>
          </p:cNvPr>
          <p:cNvGraphicFramePr>
            <a:graphicFrameLocks noGrp="1"/>
          </p:cNvGraphicFramePr>
          <p:nvPr>
            <p:ph type="tbl" sz="quarter" idx="13"/>
            <p:extLst>
              <p:ext uri="{D42A27DB-BD31-4B8C-83A1-F6EECF244321}">
                <p14:modId xmlns:p14="http://schemas.microsoft.com/office/powerpoint/2010/main" val="2740519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4325053"/>
                    </a:ext>
                  </a:extLst>
                </a:gridCol>
                <a:gridCol w="1234440">
                  <a:extLst>
                    <a:ext uri="{9D8B030D-6E8A-4147-A177-3AD203B41FA5}">
                      <a16:colId xmlns:a16="http://schemas.microsoft.com/office/drawing/2014/main" val="1068309128"/>
                    </a:ext>
                  </a:extLst>
                </a:gridCol>
                <a:gridCol w="576072">
                  <a:extLst>
                    <a:ext uri="{9D8B030D-6E8A-4147-A177-3AD203B41FA5}">
                      <a16:colId xmlns:a16="http://schemas.microsoft.com/office/drawing/2014/main" val="2918855893"/>
                    </a:ext>
                  </a:extLst>
                </a:gridCol>
                <a:gridCol w="576072">
                  <a:extLst>
                    <a:ext uri="{9D8B030D-6E8A-4147-A177-3AD203B41FA5}">
                      <a16:colId xmlns:a16="http://schemas.microsoft.com/office/drawing/2014/main" val="2451169837"/>
                    </a:ext>
                  </a:extLst>
                </a:gridCol>
                <a:gridCol w="576072">
                  <a:extLst>
                    <a:ext uri="{9D8B030D-6E8A-4147-A177-3AD203B41FA5}">
                      <a16:colId xmlns:a16="http://schemas.microsoft.com/office/drawing/2014/main" val="1477422093"/>
                    </a:ext>
                  </a:extLst>
                </a:gridCol>
                <a:gridCol w="576072">
                  <a:extLst>
                    <a:ext uri="{9D8B030D-6E8A-4147-A177-3AD203B41FA5}">
                      <a16:colId xmlns:a16="http://schemas.microsoft.com/office/drawing/2014/main" val="2614713877"/>
                    </a:ext>
                  </a:extLst>
                </a:gridCol>
                <a:gridCol w="576072">
                  <a:extLst>
                    <a:ext uri="{9D8B030D-6E8A-4147-A177-3AD203B41FA5}">
                      <a16:colId xmlns:a16="http://schemas.microsoft.com/office/drawing/2014/main" val="2904598818"/>
                    </a:ext>
                  </a:extLst>
                </a:gridCol>
                <a:gridCol w="576072">
                  <a:extLst>
                    <a:ext uri="{9D8B030D-6E8A-4147-A177-3AD203B41FA5}">
                      <a16:colId xmlns:a16="http://schemas.microsoft.com/office/drawing/2014/main" val="4048906433"/>
                    </a:ext>
                  </a:extLst>
                </a:gridCol>
                <a:gridCol w="576072">
                  <a:extLst>
                    <a:ext uri="{9D8B030D-6E8A-4147-A177-3AD203B41FA5}">
                      <a16:colId xmlns:a16="http://schemas.microsoft.com/office/drawing/2014/main" val="1602928695"/>
                    </a:ext>
                  </a:extLst>
                </a:gridCol>
                <a:gridCol w="576072">
                  <a:extLst>
                    <a:ext uri="{9D8B030D-6E8A-4147-A177-3AD203B41FA5}">
                      <a16:colId xmlns:a16="http://schemas.microsoft.com/office/drawing/2014/main" val="263561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0875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- 2023-05-10 14:01:20</a:t>
                      </a:r>
                      <a:r>
                        <a:rPr kumimoji="0" lang="en-US" sz="1000" b="0" i="0" u="none" strike="noStrike" kern="1200" cap="none" spc="0" normalizeH="0" baseline="0" noProof="0">
                          <a:ln>
                            <a:noFill/>
                          </a:ln>
                          <a:solidFill>
                            <a:prstClr val="black"/>
                          </a:solidFill>
                          <a:effectLst/>
                          <a:uLnTx/>
                          <a:uFillTx/>
                          <a:latin typeface="Calibri"/>
                          <a:ea typeface="+mn-ea"/>
                          <a:cs typeface="+mn-cs"/>
                        </a:rPr>
                        <a:t>
 Whether you celebrate Día de las Madres, Mother’s Day or both, you can celebrate by ordering the KFC Nuggets of Appreciation meal.
Get a FREE 12 pc. of our new nuggets and a downloadable card with the online purchase of the KFC Nuggets of Appreciation meal, available starting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https://quintly-image-storage.s3.amazonaws.com/512fb687100a38bb9558a10a0e8548bc/ba4438a20c70b2d75b13b79809e9840f.jpg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3.483842821975 %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22203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- 2023-05-08 21:36:09</a:t>
                      </a:r>
                      <a:r>
                        <a:rPr kumimoji="0" lang="en-US" sz="1000" b="0" i="0" u="none" strike="noStrike" kern="1200" cap="none" spc="0" normalizeH="0" baseline="0" noProof="0">
                          <a:ln>
                            <a:noFill/>
                          </a:ln>
                          <a:solidFill>
                            <a:prstClr val="black"/>
                          </a:solidFill>
                          <a:effectLst/>
                          <a:uLnTx/>
                          <a:uFillTx/>
                          <a:latin typeface="Calibri"/>
                          <a:ea typeface="+mn-ea"/>
                          <a:cs typeface="+mn-cs"/>
                        </a:rPr>
                        <a:t>
 Their words not ours.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https://quintly-image-storage.s3.amazonaws.com/512fb687100a38bb9558a10a0e8548bc/dc18cf5eafff77c0a269b0a132c0aab3.jpg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4.2270809359417 %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9287571"/>
                  </a:ext>
                </a:extLst>
              </a:tr>
            </a:tbl>
          </a:graphicData>
        </a:graphic>
      </p:graphicFrame>
      <p:sp>
        <p:nvSpPr>
          <p:cNvPr id="4" name="Text Placeholder 3">
            <a:extLst>
              <a:ext uri="{FF2B5EF4-FFF2-40B4-BE49-F238E27FC236}">
                <a16:creationId xmlns:a16="http://schemas.microsoft.com/office/drawing/2014/main" id="{0DDCB246-F2B5-4F67-BF60-DE3410779471}"/>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187716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162DA-9EAB-44C4-A644-7C8475708FD3}"/>
              </a:ext>
            </a:extLst>
          </p:cNvPr>
          <p:cNvSpPr>
            <a:spLocks noGrp="1"/>
          </p:cNvSpPr>
          <p:nvPr>
            <p:ph type="title"/>
          </p:nvPr>
        </p:nvSpPr>
        <p:spPr/>
        <p:txBody>
          <a:bodyPr/>
          <a:lstStyle/>
          <a:p>
            <a:r>
              <a:rPr lang="en-US"/>
              <a:t>Instagram Posts Table | KFC - 11 of 13</a:t>
            </a:r>
          </a:p>
        </p:txBody>
      </p:sp>
      <p:graphicFrame>
        <p:nvGraphicFramePr>
          <p:cNvPr id="5" name="Table Placeholder 4">
            <a:extLst>
              <a:ext uri="{FF2B5EF4-FFF2-40B4-BE49-F238E27FC236}">
                <a16:creationId xmlns:a16="http://schemas.microsoft.com/office/drawing/2014/main" id="{854C5A97-67C9-42A6-B7F0-9A83F8FB7A29}"/>
              </a:ext>
            </a:extLst>
          </p:cNvPr>
          <p:cNvGraphicFramePr>
            <a:graphicFrameLocks noGrp="1"/>
          </p:cNvGraphicFramePr>
          <p:nvPr>
            <p:ph type="tbl" sz="quarter" idx="13"/>
            <p:extLst>
              <p:ext uri="{D42A27DB-BD31-4B8C-83A1-F6EECF244321}">
                <p14:modId xmlns:p14="http://schemas.microsoft.com/office/powerpoint/2010/main" val="2935474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68001443"/>
                    </a:ext>
                  </a:extLst>
                </a:gridCol>
                <a:gridCol w="1234440">
                  <a:extLst>
                    <a:ext uri="{9D8B030D-6E8A-4147-A177-3AD203B41FA5}">
                      <a16:colId xmlns:a16="http://schemas.microsoft.com/office/drawing/2014/main" val="502567235"/>
                    </a:ext>
                  </a:extLst>
                </a:gridCol>
                <a:gridCol w="576072">
                  <a:extLst>
                    <a:ext uri="{9D8B030D-6E8A-4147-A177-3AD203B41FA5}">
                      <a16:colId xmlns:a16="http://schemas.microsoft.com/office/drawing/2014/main" val="1549205640"/>
                    </a:ext>
                  </a:extLst>
                </a:gridCol>
                <a:gridCol w="576072">
                  <a:extLst>
                    <a:ext uri="{9D8B030D-6E8A-4147-A177-3AD203B41FA5}">
                      <a16:colId xmlns:a16="http://schemas.microsoft.com/office/drawing/2014/main" val="2429734532"/>
                    </a:ext>
                  </a:extLst>
                </a:gridCol>
                <a:gridCol w="576072">
                  <a:extLst>
                    <a:ext uri="{9D8B030D-6E8A-4147-A177-3AD203B41FA5}">
                      <a16:colId xmlns:a16="http://schemas.microsoft.com/office/drawing/2014/main" val="368155574"/>
                    </a:ext>
                  </a:extLst>
                </a:gridCol>
                <a:gridCol w="576072">
                  <a:extLst>
                    <a:ext uri="{9D8B030D-6E8A-4147-A177-3AD203B41FA5}">
                      <a16:colId xmlns:a16="http://schemas.microsoft.com/office/drawing/2014/main" val="2624102748"/>
                    </a:ext>
                  </a:extLst>
                </a:gridCol>
                <a:gridCol w="576072">
                  <a:extLst>
                    <a:ext uri="{9D8B030D-6E8A-4147-A177-3AD203B41FA5}">
                      <a16:colId xmlns:a16="http://schemas.microsoft.com/office/drawing/2014/main" val="1477297437"/>
                    </a:ext>
                  </a:extLst>
                </a:gridCol>
                <a:gridCol w="576072">
                  <a:extLst>
                    <a:ext uri="{9D8B030D-6E8A-4147-A177-3AD203B41FA5}">
                      <a16:colId xmlns:a16="http://schemas.microsoft.com/office/drawing/2014/main" val="490759615"/>
                    </a:ext>
                  </a:extLst>
                </a:gridCol>
                <a:gridCol w="576072">
                  <a:extLst>
                    <a:ext uri="{9D8B030D-6E8A-4147-A177-3AD203B41FA5}">
                      <a16:colId xmlns:a16="http://schemas.microsoft.com/office/drawing/2014/main" val="4091941868"/>
                    </a:ext>
                  </a:extLst>
                </a:gridCol>
                <a:gridCol w="576072">
                  <a:extLst>
                    <a:ext uri="{9D8B030D-6E8A-4147-A177-3AD203B41FA5}">
                      <a16:colId xmlns:a16="http://schemas.microsoft.com/office/drawing/2014/main" val="1265146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17040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- 2023-05-06 13:30:16</a:t>
                      </a:r>
                      <a:r>
                        <a:rPr kumimoji="0" lang="en-US" sz="1000" b="0" i="0" u="none" strike="noStrike" kern="1200" cap="none" spc="0" normalizeH="0" baseline="0" noProof="0">
                          <a:ln>
                            <a:noFill/>
                          </a:ln>
                          <a:solidFill>
                            <a:prstClr val="black"/>
                          </a:solidFill>
                          <a:effectLst/>
                          <a:uLnTx/>
                          <a:uFillTx/>
                          <a:latin typeface="Calibri"/>
                          <a:ea typeface="+mn-ea"/>
                          <a:cs typeface="+mn-cs"/>
                        </a:rPr>
                        <a:t>
 If KFC named race horses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https://quintly-image-storage.s3.amazonaws.com/512fb687100a38bb9558a10a0e8548bc/073c0a28743d438308fd9450b1488936.jpg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3145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- 2023-05-04 13:44:33</a:t>
                      </a:r>
                      <a:r>
                        <a:rPr kumimoji="0" lang="en-US" sz="1000" b="0" i="0" u="none" strike="noStrike" kern="1200" cap="none" spc="0" normalizeH="0" baseline="0" noProof="0">
                          <a:ln>
                            <a:noFill/>
                          </a:ln>
                          <a:solidFill>
                            <a:prstClr val="black"/>
                          </a:solidFill>
                          <a:effectLst/>
                          <a:uLnTx/>
                          <a:uFillTx/>
                          <a:latin typeface="Calibri"/>
                          <a:ea typeface="+mn-ea"/>
                          <a:cs typeface="+mn-cs"/>
                        </a:rPr>
                        <a:t>
 Moms do a lot. Like a lot, a lot. And it’s that time of year to do something special for them.
Get FREE 12 pc. of our new nuggets and a downloadable card with the online purchase of the KFC Nuggets of Appreciation meal, available starting 5/10.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https://quintly-image-storage.s3.amazonaws.com/512fb687100a38bb9558a10a0e8548bc/633326f2b222007e8cb5fafafb73468e.jpg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4.8530073756016 %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69838314"/>
                  </a:ext>
                </a:extLst>
              </a:tr>
            </a:tbl>
          </a:graphicData>
        </a:graphic>
      </p:graphicFrame>
      <p:sp>
        <p:nvSpPr>
          <p:cNvPr id="4" name="Text Placeholder 3">
            <a:extLst>
              <a:ext uri="{FF2B5EF4-FFF2-40B4-BE49-F238E27FC236}">
                <a16:creationId xmlns:a16="http://schemas.microsoft.com/office/drawing/2014/main" id="{C74574B9-953C-432A-B420-08768573BCD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549975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A0A1B-15AA-4182-8293-9735B72CD0C9}"/>
              </a:ext>
            </a:extLst>
          </p:cNvPr>
          <p:cNvSpPr>
            <a:spLocks noGrp="1"/>
          </p:cNvSpPr>
          <p:nvPr>
            <p:ph type="title"/>
          </p:nvPr>
        </p:nvSpPr>
        <p:spPr/>
        <p:txBody>
          <a:bodyPr/>
          <a:lstStyle/>
          <a:p>
            <a:r>
              <a:rPr lang="en-US"/>
              <a:t>Instagram Posts Table | KFC - 12 of 13</a:t>
            </a:r>
          </a:p>
        </p:txBody>
      </p:sp>
      <p:graphicFrame>
        <p:nvGraphicFramePr>
          <p:cNvPr id="5" name="Table Placeholder 4">
            <a:extLst>
              <a:ext uri="{FF2B5EF4-FFF2-40B4-BE49-F238E27FC236}">
                <a16:creationId xmlns:a16="http://schemas.microsoft.com/office/drawing/2014/main" id="{A2E2A867-DCB5-4C8F-9E76-9EAE087CA9D3}"/>
              </a:ext>
            </a:extLst>
          </p:cNvPr>
          <p:cNvGraphicFramePr>
            <a:graphicFrameLocks noGrp="1"/>
          </p:cNvGraphicFramePr>
          <p:nvPr>
            <p:ph type="tbl" sz="quarter" idx="13"/>
            <p:extLst>
              <p:ext uri="{D42A27DB-BD31-4B8C-83A1-F6EECF244321}">
                <p14:modId xmlns:p14="http://schemas.microsoft.com/office/powerpoint/2010/main" val="3458651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50943069"/>
                    </a:ext>
                  </a:extLst>
                </a:gridCol>
                <a:gridCol w="1234440">
                  <a:extLst>
                    <a:ext uri="{9D8B030D-6E8A-4147-A177-3AD203B41FA5}">
                      <a16:colId xmlns:a16="http://schemas.microsoft.com/office/drawing/2014/main" val="1000543564"/>
                    </a:ext>
                  </a:extLst>
                </a:gridCol>
                <a:gridCol w="576072">
                  <a:extLst>
                    <a:ext uri="{9D8B030D-6E8A-4147-A177-3AD203B41FA5}">
                      <a16:colId xmlns:a16="http://schemas.microsoft.com/office/drawing/2014/main" val="3398332275"/>
                    </a:ext>
                  </a:extLst>
                </a:gridCol>
                <a:gridCol w="576072">
                  <a:extLst>
                    <a:ext uri="{9D8B030D-6E8A-4147-A177-3AD203B41FA5}">
                      <a16:colId xmlns:a16="http://schemas.microsoft.com/office/drawing/2014/main" val="1572554692"/>
                    </a:ext>
                  </a:extLst>
                </a:gridCol>
                <a:gridCol w="576072">
                  <a:extLst>
                    <a:ext uri="{9D8B030D-6E8A-4147-A177-3AD203B41FA5}">
                      <a16:colId xmlns:a16="http://schemas.microsoft.com/office/drawing/2014/main" val="802310576"/>
                    </a:ext>
                  </a:extLst>
                </a:gridCol>
                <a:gridCol w="576072">
                  <a:extLst>
                    <a:ext uri="{9D8B030D-6E8A-4147-A177-3AD203B41FA5}">
                      <a16:colId xmlns:a16="http://schemas.microsoft.com/office/drawing/2014/main" val="1890813144"/>
                    </a:ext>
                  </a:extLst>
                </a:gridCol>
                <a:gridCol w="576072">
                  <a:extLst>
                    <a:ext uri="{9D8B030D-6E8A-4147-A177-3AD203B41FA5}">
                      <a16:colId xmlns:a16="http://schemas.microsoft.com/office/drawing/2014/main" val="3631194375"/>
                    </a:ext>
                  </a:extLst>
                </a:gridCol>
                <a:gridCol w="576072">
                  <a:extLst>
                    <a:ext uri="{9D8B030D-6E8A-4147-A177-3AD203B41FA5}">
                      <a16:colId xmlns:a16="http://schemas.microsoft.com/office/drawing/2014/main" val="149550371"/>
                    </a:ext>
                  </a:extLst>
                </a:gridCol>
                <a:gridCol w="576072">
                  <a:extLst>
                    <a:ext uri="{9D8B030D-6E8A-4147-A177-3AD203B41FA5}">
                      <a16:colId xmlns:a16="http://schemas.microsoft.com/office/drawing/2014/main" val="2793929160"/>
                    </a:ext>
                  </a:extLst>
                </a:gridCol>
                <a:gridCol w="576072">
                  <a:extLst>
                    <a:ext uri="{9D8B030D-6E8A-4147-A177-3AD203B41FA5}">
                      <a16:colId xmlns:a16="http://schemas.microsoft.com/office/drawing/2014/main" val="1062923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5720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- 2023-05-01 19:39:49</a:t>
                      </a:r>
                      <a:r>
                        <a:rPr kumimoji="0" lang="en-US" sz="1000" b="0" i="0" u="none" strike="noStrike" kern="1200" cap="none" spc="0" normalizeH="0" baseline="0" noProof="0">
                          <a:ln>
                            <a:noFill/>
                          </a:ln>
                          <a:solidFill>
                            <a:prstClr val="black"/>
                          </a:solidFill>
                          <a:effectLst/>
                          <a:uLnTx/>
                          <a:uFillTx/>
                          <a:latin typeface="Calibri"/>
                          <a:ea typeface="+mn-ea"/>
                          <a:cs typeface="+mn-cs"/>
                        </a:rPr>
                        <a:t>
 You’re in her DMs, she’s on her way to pick me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https://quintly-image-storage.s3.amazonaws.com/512fb687100a38bb9558a10a0e8548bc/4103d1866e5505a102f465fe1db3fd8d.jpg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3.8171114762965 %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48073</a:t>
                      </a:r>
                    </a:p>
                  </a:txBody>
                  <a:tcPr/>
                </a:tc>
                <a:extLst>
                  <a:ext uri="{0D108BD9-81ED-4DB2-BD59-A6C34878D82A}">
                    <a16:rowId xmlns:a16="http://schemas.microsoft.com/office/drawing/2014/main" val="399948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- 2023-04-23 16:00:13</a:t>
                      </a:r>
                      <a:r>
                        <a:rPr kumimoji="0" lang="en-US" sz="1000" b="0" i="0" u="none" strike="noStrike" kern="1200" cap="none" spc="0" normalizeH="0" baseline="0" noProof="0">
                          <a:ln>
                            <a:noFill/>
                          </a:ln>
                          <a:solidFill>
                            <a:prstClr val="black"/>
                          </a:solidFill>
                          <a:effectLst/>
                          <a:uLnTx/>
                          <a:uFillTx/>
                          <a:latin typeface="Calibri"/>
                          <a:ea typeface="+mn-ea"/>
                          <a:cs typeface="+mn-cs"/>
                        </a:rPr>
                        <a:t>
 Just gonna leave this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https://quintly-image-storage.s3.amazonaws.com/512fb687100a38bb9558a10a0e8548bc/2dfa9ab845a4ac133b81d6cf02af93a3.jpg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6.857882712978 %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921628874"/>
                  </a:ext>
                </a:extLst>
              </a:tr>
            </a:tbl>
          </a:graphicData>
        </a:graphic>
      </p:graphicFrame>
      <p:sp>
        <p:nvSpPr>
          <p:cNvPr id="4" name="Text Placeholder 3">
            <a:extLst>
              <a:ext uri="{FF2B5EF4-FFF2-40B4-BE49-F238E27FC236}">
                <a16:creationId xmlns:a16="http://schemas.microsoft.com/office/drawing/2014/main" id="{EF611844-2D54-473B-94CD-55A962FF49E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9300810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656A2-3DE6-4ECB-A7ED-BAB558D2CBB9}"/>
              </a:ext>
            </a:extLst>
          </p:cNvPr>
          <p:cNvSpPr>
            <a:spLocks noGrp="1"/>
          </p:cNvSpPr>
          <p:nvPr>
            <p:ph type="title"/>
          </p:nvPr>
        </p:nvSpPr>
        <p:spPr/>
        <p:txBody>
          <a:bodyPr/>
          <a:lstStyle/>
          <a:p>
            <a:r>
              <a:rPr lang="en-US"/>
              <a:t>Instagram Posts Table | KFC - 13 of 13</a:t>
            </a:r>
          </a:p>
        </p:txBody>
      </p:sp>
      <p:graphicFrame>
        <p:nvGraphicFramePr>
          <p:cNvPr id="5" name="Table Placeholder 4">
            <a:extLst>
              <a:ext uri="{FF2B5EF4-FFF2-40B4-BE49-F238E27FC236}">
                <a16:creationId xmlns:a16="http://schemas.microsoft.com/office/drawing/2014/main" id="{270B567B-2C58-4422-ADC3-6ECADD602921}"/>
              </a:ext>
            </a:extLst>
          </p:cNvPr>
          <p:cNvGraphicFramePr>
            <a:graphicFrameLocks noGrp="1"/>
          </p:cNvGraphicFramePr>
          <p:nvPr>
            <p:ph type="tbl" sz="quarter" idx="13"/>
            <p:extLst>
              <p:ext uri="{D42A27DB-BD31-4B8C-83A1-F6EECF244321}">
                <p14:modId xmlns:p14="http://schemas.microsoft.com/office/powerpoint/2010/main" val="3111249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1646442078"/>
                    </a:ext>
                  </a:extLst>
                </a:gridCol>
                <a:gridCol w="1234440">
                  <a:extLst>
                    <a:ext uri="{9D8B030D-6E8A-4147-A177-3AD203B41FA5}">
                      <a16:colId xmlns:a16="http://schemas.microsoft.com/office/drawing/2014/main" val="2707045906"/>
                    </a:ext>
                  </a:extLst>
                </a:gridCol>
                <a:gridCol w="576072">
                  <a:extLst>
                    <a:ext uri="{9D8B030D-6E8A-4147-A177-3AD203B41FA5}">
                      <a16:colId xmlns:a16="http://schemas.microsoft.com/office/drawing/2014/main" val="2144909885"/>
                    </a:ext>
                  </a:extLst>
                </a:gridCol>
                <a:gridCol w="576072">
                  <a:extLst>
                    <a:ext uri="{9D8B030D-6E8A-4147-A177-3AD203B41FA5}">
                      <a16:colId xmlns:a16="http://schemas.microsoft.com/office/drawing/2014/main" val="1130113885"/>
                    </a:ext>
                  </a:extLst>
                </a:gridCol>
                <a:gridCol w="576072">
                  <a:extLst>
                    <a:ext uri="{9D8B030D-6E8A-4147-A177-3AD203B41FA5}">
                      <a16:colId xmlns:a16="http://schemas.microsoft.com/office/drawing/2014/main" val="276960597"/>
                    </a:ext>
                  </a:extLst>
                </a:gridCol>
                <a:gridCol w="576072">
                  <a:extLst>
                    <a:ext uri="{9D8B030D-6E8A-4147-A177-3AD203B41FA5}">
                      <a16:colId xmlns:a16="http://schemas.microsoft.com/office/drawing/2014/main" val="2927713191"/>
                    </a:ext>
                  </a:extLst>
                </a:gridCol>
                <a:gridCol w="576072">
                  <a:extLst>
                    <a:ext uri="{9D8B030D-6E8A-4147-A177-3AD203B41FA5}">
                      <a16:colId xmlns:a16="http://schemas.microsoft.com/office/drawing/2014/main" val="1134611832"/>
                    </a:ext>
                  </a:extLst>
                </a:gridCol>
                <a:gridCol w="576072">
                  <a:extLst>
                    <a:ext uri="{9D8B030D-6E8A-4147-A177-3AD203B41FA5}">
                      <a16:colId xmlns:a16="http://schemas.microsoft.com/office/drawing/2014/main" val="537928370"/>
                    </a:ext>
                  </a:extLst>
                </a:gridCol>
                <a:gridCol w="576072">
                  <a:extLst>
                    <a:ext uri="{9D8B030D-6E8A-4147-A177-3AD203B41FA5}">
                      <a16:colId xmlns:a16="http://schemas.microsoft.com/office/drawing/2014/main" val="3992720694"/>
                    </a:ext>
                  </a:extLst>
                </a:gridCol>
                <a:gridCol w="576072">
                  <a:extLst>
                    <a:ext uri="{9D8B030D-6E8A-4147-A177-3AD203B41FA5}">
                      <a16:colId xmlns:a16="http://schemas.microsoft.com/office/drawing/2014/main" val="2484778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65263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- 2023-04-21 20:52:06</a:t>
                      </a:r>
                      <a:r>
                        <a:rPr kumimoji="0" lang="en-US" sz="1000" b="0" i="0" u="none" strike="noStrike" kern="1200" cap="none" spc="0" normalizeH="0" baseline="0" noProof="0">
                          <a:ln>
                            <a:noFill/>
                          </a:ln>
                          <a:solidFill>
                            <a:prstClr val="black"/>
                          </a:solidFill>
                          <a:effectLst/>
                          <a:uLnTx/>
                          <a:uFillTx/>
                          <a:latin typeface="Calibri"/>
                          <a:ea typeface="+mn-ea"/>
                          <a:cs typeface="+mn-cs"/>
                        </a:rPr>
                        <a:t>
 Oh it’s CRUNCHY crunchy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https://quintly-image-storage.s3.amazonaws.com/512fb687100a38bb9558a10a0e8548bc/37c26e8cb9070a5a3096005466c8e7e0.jpg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2.2809328852905 %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239858</a:t>
                      </a:r>
                    </a:p>
                  </a:txBody>
                  <a:tcPr/>
                </a:tc>
                <a:extLst>
                  <a:ext uri="{0D108BD9-81ED-4DB2-BD59-A6C34878D82A}">
                    <a16:rowId xmlns:a16="http://schemas.microsoft.com/office/drawing/2014/main" val="329257436"/>
                  </a:ext>
                </a:extLst>
              </a:tr>
            </a:tbl>
          </a:graphicData>
        </a:graphic>
      </p:graphicFrame>
      <p:sp>
        <p:nvSpPr>
          <p:cNvPr id="4" name="Text Placeholder 3">
            <a:extLst>
              <a:ext uri="{FF2B5EF4-FFF2-40B4-BE49-F238E27FC236}">
                <a16:creationId xmlns:a16="http://schemas.microsoft.com/office/drawing/2014/main" id="{E6721684-BB79-4746-B06E-3C7942ABB810}"/>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061686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D8123-8F17-4BCF-BE70-19824D8ED614}"/>
              </a:ext>
            </a:extLst>
          </p:cNvPr>
          <p:cNvSpPr>
            <a:spLocks noGrp="1"/>
          </p:cNvSpPr>
          <p:nvPr>
            <p:ph type="title"/>
          </p:nvPr>
        </p:nvSpPr>
        <p:spPr/>
        <p:txBody>
          <a:bodyPr/>
          <a:lstStyle/>
          <a:p>
            <a:r>
              <a:rPr lang="en-US"/>
              <a:t>Tiktok Key Metrics Table | KFC</a:t>
            </a:r>
          </a:p>
        </p:txBody>
      </p:sp>
      <p:graphicFrame>
        <p:nvGraphicFramePr>
          <p:cNvPr id="5" name="Table Placeholder 4">
            <a:extLst>
              <a:ext uri="{FF2B5EF4-FFF2-40B4-BE49-F238E27FC236}">
                <a16:creationId xmlns:a16="http://schemas.microsoft.com/office/drawing/2014/main" id="{1FF301E1-CE85-492B-99BA-C03C245133E9}"/>
              </a:ext>
            </a:extLst>
          </p:cNvPr>
          <p:cNvGraphicFramePr>
            <a:graphicFrameLocks noGrp="1"/>
          </p:cNvGraphicFramePr>
          <p:nvPr>
            <p:ph type="tbl" sz="quarter" idx="13"/>
            <p:extLst>
              <p:ext uri="{D42A27DB-BD31-4B8C-83A1-F6EECF244321}">
                <p14:modId xmlns:p14="http://schemas.microsoft.com/office/powerpoint/2010/main" val="3794661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028867614"/>
                    </a:ext>
                  </a:extLst>
                </a:gridCol>
                <a:gridCol w="1316736">
                  <a:extLst>
                    <a:ext uri="{9D8B030D-6E8A-4147-A177-3AD203B41FA5}">
                      <a16:colId xmlns:a16="http://schemas.microsoft.com/office/drawing/2014/main" val="430114287"/>
                    </a:ext>
                  </a:extLst>
                </a:gridCol>
                <a:gridCol w="1316736">
                  <a:extLst>
                    <a:ext uri="{9D8B030D-6E8A-4147-A177-3AD203B41FA5}">
                      <a16:colId xmlns:a16="http://schemas.microsoft.com/office/drawing/2014/main" val="201414679"/>
                    </a:ext>
                  </a:extLst>
                </a:gridCol>
                <a:gridCol w="1316736">
                  <a:extLst>
                    <a:ext uri="{9D8B030D-6E8A-4147-A177-3AD203B41FA5}">
                      <a16:colId xmlns:a16="http://schemas.microsoft.com/office/drawing/2014/main" val="3029558540"/>
                    </a:ext>
                  </a:extLst>
                </a:gridCol>
                <a:gridCol w="1316736">
                  <a:extLst>
                    <a:ext uri="{9D8B030D-6E8A-4147-A177-3AD203B41FA5}">
                      <a16:colId xmlns:a16="http://schemas.microsoft.com/office/drawing/2014/main" val="1143458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Videos</a:t>
                      </a:r>
                    </a:p>
                  </a:txBody>
                  <a:tcPr/>
                </a:tc>
                <a:tc>
                  <a:txBody>
                    <a:bodyPr/>
                    <a:lstStyle/>
                    <a:p>
                      <a:r>
                        <a:rPr lang="en-US" sz="1000"/>
                        <a:t>Views</a:t>
                      </a:r>
                    </a:p>
                  </a:txBody>
                  <a:tcPr/>
                </a:tc>
                <a:tc>
                  <a:txBody>
                    <a:bodyPr/>
                    <a:lstStyle/>
                    <a:p>
                      <a:r>
                        <a:rPr lang="en-US" sz="1000"/>
                        <a:t>Engagement Rate</a:t>
                      </a:r>
                    </a:p>
                  </a:txBody>
                  <a:tcPr/>
                </a:tc>
                <a:extLst>
                  <a:ext uri="{0D108BD9-81ED-4DB2-BD59-A6C34878D82A}">
                    <a16:rowId xmlns:a16="http://schemas.microsoft.com/office/drawing/2014/main" val="2901021896"/>
                  </a:ext>
                </a:extLst>
              </a:tr>
              <a:tr h="370840">
                <a:tc>
                  <a:txBody>
                    <a:bodyPr/>
                    <a:lstStyle/>
                    <a:p>
                      <a:r>
                        <a:rPr lang="en-US" sz="1000"/>
                        <a:t>@kentuckyfriedchicken</a:t>
                      </a:r>
                    </a:p>
                  </a:txBody>
                  <a:tcPr/>
                </a:tc>
                <a:tc>
                  <a:txBody>
                    <a:bodyPr/>
                    <a:lstStyle/>
                    <a:p>
                      <a:r>
                        <a:rPr lang="en-US" sz="1000"/>
                        <a:t>934446</a:t>
                      </a:r>
                    </a:p>
                  </a:txBody>
                  <a:tcPr/>
                </a:tc>
                <a:tc>
                  <a:txBody>
                    <a:bodyPr/>
                    <a:lstStyle/>
                    <a:p>
                      <a:r>
                        <a:rPr lang="en-US" sz="1000"/>
                        <a:t>19</a:t>
                      </a:r>
                    </a:p>
                  </a:txBody>
                  <a:tcPr/>
                </a:tc>
                <a:tc>
                  <a:txBody>
                    <a:bodyPr/>
                    <a:lstStyle/>
                    <a:p>
                      <a:r>
                        <a:rPr lang="en-US" sz="1000"/>
                        <a:t>1305671</a:t>
                      </a:r>
                    </a:p>
                  </a:txBody>
                  <a:tcPr/>
                </a:tc>
                <a:tc>
                  <a:txBody>
                    <a:bodyPr/>
                    <a:lstStyle/>
                    <a:p>
                      <a:r>
                        <a:rPr lang="en-US" sz="1000"/>
                        <a:t>11.251839092696 %</a:t>
                      </a:r>
                    </a:p>
                  </a:txBody>
                  <a:tcPr/>
                </a:tc>
                <a:extLst>
                  <a:ext uri="{0D108BD9-81ED-4DB2-BD59-A6C34878D82A}">
                    <a16:rowId xmlns:a16="http://schemas.microsoft.com/office/drawing/2014/main" val="585423448"/>
                  </a:ext>
                </a:extLst>
              </a:tr>
            </a:tbl>
          </a:graphicData>
        </a:graphic>
      </p:graphicFrame>
      <p:sp>
        <p:nvSpPr>
          <p:cNvPr id="4" name="Text Placeholder 3">
            <a:extLst>
              <a:ext uri="{FF2B5EF4-FFF2-40B4-BE49-F238E27FC236}">
                <a16:creationId xmlns:a16="http://schemas.microsoft.com/office/drawing/2014/main" id="{EE9C7F20-D59E-43DD-ACFC-F88519FEF5D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564717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B1E5D-5CC5-40DF-8C0C-773EA4A2DECE}"/>
              </a:ext>
            </a:extLst>
          </p:cNvPr>
          <p:cNvSpPr>
            <a:spLocks noGrp="1"/>
          </p:cNvSpPr>
          <p:nvPr>
            <p:ph type="title"/>
          </p:nvPr>
        </p:nvSpPr>
        <p:spPr/>
        <p:txBody>
          <a:bodyPr/>
          <a:lstStyle/>
          <a:p>
            <a:r>
              <a:rPr lang="en-US"/>
              <a:t>Tiktok Videos Table | KFC - 1 of 19</a:t>
            </a:r>
          </a:p>
        </p:txBody>
      </p:sp>
      <p:graphicFrame>
        <p:nvGraphicFramePr>
          <p:cNvPr id="5" name="Table Placeholder 4">
            <a:extLst>
              <a:ext uri="{FF2B5EF4-FFF2-40B4-BE49-F238E27FC236}">
                <a16:creationId xmlns:a16="http://schemas.microsoft.com/office/drawing/2014/main" id="{A10582B3-C0DA-42EB-8140-A52AB487477A}"/>
              </a:ext>
            </a:extLst>
          </p:cNvPr>
          <p:cNvGraphicFramePr>
            <a:graphicFrameLocks noGrp="1"/>
          </p:cNvGraphicFramePr>
          <p:nvPr>
            <p:ph type="tbl" sz="quarter" idx="13"/>
            <p:extLst>
              <p:ext uri="{D42A27DB-BD31-4B8C-83A1-F6EECF244321}">
                <p14:modId xmlns:p14="http://schemas.microsoft.com/office/powerpoint/2010/main" val="1475724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69836720"/>
                    </a:ext>
                  </a:extLst>
                </a:gridCol>
                <a:gridCol w="987552">
                  <a:extLst>
                    <a:ext uri="{9D8B030D-6E8A-4147-A177-3AD203B41FA5}">
                      <a16:colId xmlns:a16="http://schemas.microsoft.com/office/drawing/2014/main" val="3471226475"/>
                    </a:ext>
                  </a:extLst>
                </a:gridCol>
                <a:gridCol w="1069848">
                  <a:extLst>
                    <a:ext uri="{9D8B030D-6E8A-4147-A177-3AD203B41FA5}">
                      <a16:colId xmlns:a16="http://schemas.microsoft.com/office/drawing/2014/main" val="2210629821"/>
                    </a:ext>
                  </a:extLst>
                </a:gridCol>
                <a:gridCol w="1152144">
                  <a:extLst>
                    <a:ext uri="{9D8B030D-6E8A-4147-A177-3AD203B41FA5}">
                      <a16:colId xmlns:a16="http://schemas.microsoft.com/office/drawing/2014/main" val="233202147"/>
                    </a:ext>
                  </a:extLst>
                </a:gridCol>
                <a:gridCol w="1152144">
                  <a:extLst>
                    <a:ext uri="{9D8B030D-6E8A-4147-A177-3AD203B41FA5}">
                      <a16:colId xmlns:a16="http://schemas.microsoft.com/office/drawing/2014/main" val="3859805620"/>
                    </a:ext>
                  </a:extLst>
                </a:gridCol>
                <a:gridCol w="329184">
                  <a:extLst>
                    <a:ext uri="{9D8B030D-6E8A-4147-A177-3AD203B41FA5}">
                      <a16:colId xmlns:a16="http://schemas.microsoft.com/office/drawing/2014/main" val="4002310118"/>
                    </a:ext>
                  </a:extLst>
                </a:gridCol>
                <a:gridCol w="329184">
                  <a:extLst>
                    <a:ext uri="{9D8B030D-6E8A-4147-A177-3AD203B41FA5}">
                      <a16:colId xmlns:a16="http://schemas.microsoft.com/office/drawing/2014/main" val="151358389"/>
                    </a:ext>
                  </a:extLst>
                </a:gridCol>
                <a:gridCol w="329184">
                  <a:extLst>
                    <a:ext uri="{9D8B030D-6E8A-4147-A177-3AD203B41FA5}">
                      <a16:colId xmlns:a16="http://schemas.microsoft.com/office/drawing/2014/main" val="2196386102"/>
                    </a:ext>
                  </a:extLst>
                </a:gridCol>
                <a:gridCol w="329184">
                  <a:extLst>
                    <a:ext uri="{9D8B030D-6E8A-4147-A177-3AD203B41FA5}">
                      <a16:colId xmlns:a16="http://schemas.microsoft.com/office/drawing/2014/main" val="3697191102"/>
                    </a:ext>
                  </a:extLst>
                </a:gridCol>
                <a:gridCol w="329184">
                  <a:extLst>
                    <a:ext uri="{9D8B030D-6E8A-4147-A177-3AD203B41FA5}">
                      <a16:colId xmlns:a16="http://schemas.microsoft.com/office/drawing/2014/main" val="3878498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2149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- 2023-06-13 13:00:31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https://quintly-image-storage.s3.amazonaws.com/2b21850c1ce396f24dfc21e91dcc4993/9ca666671c4bf54b9933fcf03718ee71.jpg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18.51 %</a:t>
                      </a:r>
                    </a:p>
                  </a:txBody>
                  <a:tcPr/>
                </a:tc>
                <a:extLst>
                  <a:ext uri="{0D108BD9-81ED-4DB2-BD59-A6C34878D82A}">
                    <a16:rowId xmlns:a16="http://schemas.microsoft.com/office/drawing/2014/main" val="748253725"/>
                  </a:ext>
                </a:extLst>
              </a:tr>
            </a:tbl>
          </a:graphicData>
        </a:graphic>
      </p:graphicFrame>
      <p:sp>
        <p:nvSpPr>
          <p:cNvPr id="4" name="Text Placeholder 3">
            <a:extLst>
              <a:ext uri="{FF2B5EF4-FFF2-40B4-BE49-F238E27FC236}">
                <a16:creationId xmlns:a16="http://schemas.microsoft.com/office/drawing/2014/main" id="{F73A4A15-8116-4EB7-9E64-8FCF7A851518}"/>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076598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7EE5B-CDE1-4D21-B2BC-46A49AFC0D9F}"/>
              </a:ext>
            </a:extLst>
          </p:cNvPr>
          <p:cNvSpPr>
            <a:spLocks noGrp="1"/>
          </p:cNvSpPr>
          <p:nvPr>
            <p:ph type="title"/>
          </p:nvPr>
        </p:nvSpPr>
        <p:spPr/>
        <p:txBody>
          <a:bodyPr/>
          <a:lstStyle/>
          <a:p>
            <a:r>
              <a:rPr lang="en-US"/>
              <a:t>Tiktok Videos Table | KFC - 2 of 19</a:t>
            </a:r>
          </a:p>
        </p:txBody>
      </p:sp>
      <p:graphicFrame>
        <p:nvGraphicFramePr>
          <p:cNvPr id="5" name="Table Placeholder 4">
            <a:extLst>
              <a:ext uri="{FF2B5EF4-FFF2-40B4-BE49-F238E27FC236}">
                <a16:creationId xmlns:a16="http://schemas.microsoft.com/office/drawing/2014/main" id="{FBEB8D40-EFC9-40CF-A5C3-359FB988BB17}"/>
              </a:ext>
            </a:extLst>
          </p:cNvPr>
          <p:cNvGraphicFramePr>
            <a:graphicFrameLocks noGrp="1"/>
          </p:cNvGraphicFramePr>
          <p:nvPr>
            <p:ph type="tbl" sz="quarter" idx="13"/>
            <p:extLst>
              <p:ext uri="{D42A27DB-BD31-4B8C-83A1-F6EECF244321}">
                <p14:modId xmlns:p14="http://schemas.microsoft.com/office/powerpoint/2010/main" val="84720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89339186"/>
                    </a:ext>
                  </a:extLst>
                </a:gridCol>
                <a:gridCol w="987552">
                  <a:extLst>
                    <a:ext uri="{9D8B030D-6E8A-4147-A177-3AD203B41FA5}">
                      <a16:colId xmlns:a16="http://schemas.microsoft.com/office/drawing/2014/main" val="990952329"/>
                    </a:ext>
                  </a:extLst>
                </a:gridCol>
                <a:gridCol w="1069848">
                  <a:extLst>
                    <a:ext uri="{9D8B030D-6E8A-4147-A177-3AD203B41FA5}">
                      <a16:colId xmlns:a16="http://schemas.microsoft.com/office/drawing/2014/main" val="1935256784"/>
                    </a:ext>
                  </a:extLst>
                </a:gridCol>
                <a:gridCol w="1152144">
                  <a:extLst>
                    <a:ext uri="{9D8B030D-6E8A-4147-A177-3AD203B41FA5}">
                      <a16:colId xmlns:a16="http://schemas.microsoft.com/office/drawing/2014/main" val="2654494761"/>
                    </a:ext>
                  </a:extLst>
                </a:gridCol>
                <a:gridCol w="1152144">
                  <a:extLst>
                    <a:ext uri="{9D8B030D-6E8A-4147-A177-3AD203B41FA5}">
                      <a16:colId xmlns:a16="http://schemas.microsoft.com/office/drawing/2014/main" val="1114422364"/>
                    </a:ext>
                  </a:extLst>
                </a:gridCol>
                <a:gridCol w="329184">
                  <a:extLst>
                    <a:ext uri="{9D8B030D-6E8A-4147-A177-3AD203B41FA5}">
                      <a16:colId xmlns:a16="http://schemas.microsoft.com/office/drawing/2014/main" val="1910495114"/>
                    </a:ext>
                  </a:extLst>
                </a:gridCol>
                <a:gridCol w="329184">
                  <a:extLst>
                    <a:ext uri="{9D8B030D-6E8A-4147-A177-3AD203B41FA5}">
                      <a16:colId xmlns:a16="http://schemas.microsoft.com/office/drawing/2014/main" val="3545212524"/>
                    </a:ext>
                  </a:extLst>
                </a:gridCol>
                <a:gridCol w="329184">
                  <a:extLst>
                    <a:ext uri="{9D8B030D-6E8A-4147-A177-3AD203B41FA5}">
                      <a16:colId xmlns:a16="http://schemas.microsoft.com/office/drawing/2014/main" val="1300101418"/>
                    </a:ext>
                  </a:extLst>
                </a:gridCol>
                <a:gridCol w="329184">
                  <a:extLst>
                    <a:ext uri="{9D8B030D-6E8A-4147-A177-3AD203B41FA5}">
                      <a16:colId xmlns:a16="http://schemas.microsoft.com/office/drawing/2014/main" val="1331929369"/>
                    </a:ext>
                  </a:extLst>
                </a:gridCol>
                <a:gridCol w="329184">
                  <a:extLst>
                    <a:ext uri="{9D8B030D-6E8A-4147-A177-3AD203B41FA5}">
                      <a16:colId xmlns:a16="http://schemas.microsoft.com/office/drawing/2014/main" val="2842219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87448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- 2023-06-15 21:05:10</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https://quintly-image-storage.s3.amazonaws.com/2b21850c1ce396f24dfc21e91dcc4993/d6c0a72cbf39877a191c3c49eaa7d0fe.jpg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["#deionsanders"]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11.97 %</a:t>
                      </a:r>
                    </a:p>
                  </a:txBody>
                  <a:tcPr/>
                </a:tc>
                <a:extLst>
                  <a:ext uri="{0D108BD9-81ED-4DB2-BD59-A6C34878D82A}">
                    <a16:rowId xmlns:a16="http://schemas.microsoft.com/office/drawing/2014/main" val="1223519201"/>
                  </a:ext>
                </a:extLst>
              </a:tr>
            </a:tbl>
          </a:graphicData>
        </a:graphic>
      </p:graphicFrame>
      <p:sp>
        <p:nvSpPr>
          <p:cNvPr id="4" name="Text Placeholder 3">
            <a:extLst>
              <a:ext uri="{FF2B5EF4-FFF2-40B4-BE49-F238E27FC236}">
                <a16:creationId xmlns:a16="http://schemas.microsoft.com/office/drawing/2014/main" id="{6C807A8A-3B15-42AF-B094-F0382106431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5211920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6A50E-8080-4579-97A2-07311479234F}"/>
              </a:ext>
            </a:extLst>
          </p:cNvPr>
          <p:cNvSpPr>
            <a:spLocks noGrp="1"/>
          </p:cNvSpPr>
          <p:nvPr>
            <p:ph type="title"/>
          </p:nvPr>
        </p:nvSpPr>
        <p:spPr/>
        <p:txBody>
          <a:bodyPr/>
          <a:lstStyle/>
          <a:p>
            <a:r>
              <a:rPr lang="en-US"/>
              <a:t>Tiktok Videos Table | KFC - 3 of 19</a:t>
            </a:r>
          </a:p>
        </p:txBody>
      </p:sp>
      <p:graphicFrame>
        <p:nvGraphicFramePr>
          <p:cNvPr id="5" name="Table Placeholder 4">
            <a:extLst>
              <a:ext uri="{FF2B5EF4-FFF2-40B4-BE49-F238E27FC236}">
                <a16:creationId xmlns:a16="http://schemas.microsoft.com/office/drawing/2014/main" id="{17E34634-67B8-4109-8F6A-96991D62B6F5}"/>
              </a:ext>
            </a:extLst>
          </p:cNvPr>
          <p:cNvGraphicFramePr>
            <a:graphicFrameLocks noGrp="1"/>
          </p:cNvGraphicFramePr>
          <p:nvPr>
            <p:ph type="tbl" sz="quarter" idx="13"/>
            <p:extLst>
              <p:ext uri="{D42A27DB-BD31-4B8C-83A1-F6EECF244321}">
                <p14:modId xmlns:p14="http://schemas.microsoft.com/office/powerpoint/2010/main" val="3523181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90039921"/>
                    </a:ext>
                  </a:extLst>
                </a:gridCol>
                <a:gridCol w="987552">
                  <a:extLst>
                    <a:ext uri="{9D8B030D-6E8A-4147-A177-3AD203B41FA5}">
                      <a16:colId xmlns:a16="http://schemas.microsoft.com/office/drawing/2014/main" val="1957119652"/>
                    </a:ext>
                  </a:extLst>
                </a:gridCol>
                <a:gridCol w="1069848">
                  <a:extLst>
                    <a:ext uri="{9D8B030D-6E8A-4147-A177-3AD203B41FA5}">
                      <a16:colId xmlns:a16="http://schemas.microsoft.com/office/drawing/2014/main" val="1201008228"/>
                    </a:ext>
                  </a:extLst>
                </a:gridCol>
                <a:gridCol w="1152144">
                  <a:extLst>
                    <a:ext uri="{9D8B030D-6E8A-4147-A177-3AD203B41FA5}">
                      <a16:colId xmlns:a16="http://schemas.microsoft.com/office/drawing/2014/main" val="3314100907"/>
                    </a:ext>
                  </a:extLst>
                </a:gridCol>
                <a:gridCol w="1152144">
                  <a:extLst>
                    <a:ext uri="{9D8B030D-6E8A-4147-A177-3AD203B41FA5}">
                      <a16:colId xmlns:a16="http://schemas.microsoft.com/office/drawing/2014/main" val="1538111367"/>
                    </a:ext>
                  </a:extLst>
                </a:gridCol>
                <a:gridCol w="329184">
                  <a:extLst>
                    <a:ext uri="{9D8B030D-6E8A-4147-A177-3AD203B41FA5}">
                      <a16:colId xmlns:a16="http://schemas.microsoft.com/office/drawing/2014/main" val="2218103010"/>
                    </a:ext>
                  </a:extLst>
                </a:gridCol>
                <a:gridCol w="329184">
                  <a:extLst>
                    <a:ext uri="{9D8B030D-6E8A-4147-A177-3AD203B41FA5}">
                      <a16:colId xmlns:a16="http://schemas.microsoft.com/office/drawing/2014/main" val="3783744794"/>
                    </a:ext>
                  </a:extLst>
                </a:gridCol>
                <a:gridCol w="329184">
                  <a:extLst>
                    <a:ext uri="{9D8B030D-6E8A-4147-A177-3AD203B41FA5}">
                      <a16:colId xmlns:a16="http://schemas.microsoft.com/office/drawing/2014/main" val="3335941906"/>
                    </a:ext>
                  </a:extLst>
                </a:gridCol>
                <a:gridCol w="329184">
                  <a:extLst>
                    <a:ext uri="{9D8B030D-6E8A-4147-A177-3AD203B41FA5}">
                      <a16:colId xmlns:a16="http://schemas.microsoft.com/office/drawing/2014/main" val="1137482263"/>
                    </a:ext>
                  </a:extLst>
                </a:gridCol>
                <a:gridCol w="329184">
                  <a:extLst>
                    <a:ext uri="{9D8B030D-6E8A-4147-A177-3AD203B41FA5}">
                      <a16:colId xmlns:a16="http://schemas.microsoft.com/office/drawing/2014/main" val="502886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386913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- 2023-04-21 20:41:03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https://quintly-image-storage.s3.amazonaws.com/2b21850c1ce396f24dfc21e91dcc4993/2637b5220da985c9cec1d32f38515144.jpg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7.22 %</a:t>
                      </a:r>
                    </a:p>
                  </a:txBody>
                  <a:tcPr/>
                </a:tc>
                <a:extLst>
                  <a:ext uri="{0D108BD9-81ED-4DB2-BD59-A6C34878D82A}">
                    <a16:rowId xmlns:a16="http://schemas.microsoft.com/office/drawing/2014/main" val="3902584670"/>
                  </a:ext>
                </a:extLst>
              </a:tr>
            </a:tbl>
          </a:graphicData>
        </a:graphic>
      </p:graphicFrame>
      <p:sp>
        <p:nvSpPr>
          <p:cNvPr id="4" name="Text Placeholder 3">
            <a:extLst>
              <a:ext uri="{FF2B5EF4-FFF2-40B4-BE49-F238E27FC236}">
                <a16:creationId xmlns:a16="http://schemas.microsoft.com/office/drawing/2014/main" id="{CF253C73-D07F-4AD8-93C2-5ABECE7B01D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943152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D739E-B4AB-475F-8B6C-B67FEC62F599}"/>
              </a:ext>
            </a:extLst>
          </p:cNvPr>
          <p:cNvSpPr>
            <a:spLocks noGrp="1"/>
          </p:cNvSpPr>
          <p:nvPr>
            <p:ph type="title"/>
          </p:nvPr>
        </p:nvSpPr>
        <p:spPr/>
        <p:txBody>
          <a:bodyPr/>
          <a:lstStyle/>
          <a:p>
            <a:r>
              <a:rPr lang="en-US"/>
              <a:t>Tiktok Videos Table | KFC - 4 of 19</a:t>
            </a:r>
          </a:p>
        </p:txBody>
      </p:sp>
      <p:graphicFrame>
        <p:nvGraphicFramePr>
          <p:cNvPr id="5" name="Table Placeholder 4">
            <a:extLst>
              <a:ext uri="{FF2B5EF4-FFF2-40B4-BE49-F238E27FC236}">
                <a16:creationId xmlns:a16="http://schemas.microsoft.com/office/drawing/2014/main" id="{8563A0A0-AD33-4F2D-B6F2-5B2DFBCBB583}"/>
              </a:ext>
            </a:extLst>
          </p:cNvPr>
          <p:cNvGraphicFramePr>
            <a:graphicFrameLocks noGrp="1"/>
          </p:cNvGraphicFramePr>
          <p:nvPr>
            <p:ph type="tbl" sz="quarter" idx="13"/>
            <p:extLst>
              <p:ext uri="{D42A27DB-BD31-4B8C-83A1-F6EECF244321}">
                <p14:modId xmlns:p14="http://schemas.microsoft.com/office/powerpoint/2010/main" val="246069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09535049"/>
                    </a:ext>
                  </a:extLst>
                </a:gridCol>
                <a:gridCol w="987552">
                  <a:extLst>
                    <a:ext uri="{9D8B030D-6E8A-4147-A177-3AD203B41FA5}">
                      <a16:colId xmlns:a16="http://schemas.microsoft.com/office/drawing/2014/main" val="2350492397"/>
                    </a:ext>
                  </a:extLst>
                </a:gridCol>
                <a:gridCol w="1069848">
                  <a:extLst>
                    <a:ext uri="{9D8B030D-6E8A-4147-A177-3AD203B41FA5}">
                      <a16:colId xmlns:a16="http://schemas.microsoft.com/office/drawing/2014/main" val="93877107"/>
                    </a:ext>
                  </a:extLst>
                </a:gridCol>
                <a:gridCol w="1152144">
                  <a:extLst>
                    <a:ext uri="{9D8B030D-6E8A-4147-A177-3AD203B41FA5}">
                      <a16:colId xmlns:a16="http://schemas.microsoft.com/office/drawing/2014/main" val="945075468"/>
                    </a:ext>
                  </a:extLst>
                </a:gridCol>
                <a:gridCol w="1152144">
                  <a:extLst>
                    <a:ext uri="{9D8B030D-6E8A-4147-A177-3AD203B41FA5}">
                      <a16:colId xmlns:a16="http://schemas.microsoft.com/office/drawing/2014/main" val="865571466"/>
                    </a:ext>
                  </a:extLst>
                </a:gridCol>
                <a:gridCol w="329184">
                  <a:extLst>
                    <a:ext uri="{9D8B030D-6E8A-4147-A177-3AD203B41FA5}">
                      <a16:colId xmlns:a16="http://schemas.microsoft.com/office/drawing/2014/main" val="2069500545"/>
                    </a:ext>
                  </a:extLst>
                </a:gridCol>
                <a:gridCol w="329184">
                  <a:extLst>
                    <a:ext uri="{9D8B030D-6E8A-4147-A177-3AD203B41FA5}">
                      <a16:colId xmlns:a16="http://schemas.microsoft.com/office/drawing/2014/main" val="3438381731"/>
                    </a:ext>
                  </a:extLst>
                </a:gridCol>
                <a:gridCol w="329184">
                  <a:extLst>
                    <a:ext uri="{9D8B030D-6E8A-4147-A177-3AD203B41FA5}">
                      <a16:colId xmlns:a16="http://schemas.microsoft.com/office/drawing/2014/main" val="667526438"/>
                    </a:ext>
                  </a:extLst>
                </a:gridCol>
                <a:gridCol w="329184">
                  <a:extLst>
                    <a:ext uri="{9D8B030D-6E8A-4147-A177-3AD203B41FA5}">
                      <a16:colId xmlns:a16="http://schemas.microsoft.com/office/drawing/2014/main" val="661768133"/>
                    </a:ext>
                  </a:extLst>
                </a:gridCol>
                <a:gridCol w="329184">
                  <a:extLst>
                    <a:ext uri="{9D8B030D-6E8A-4147-A177-3AD203B41FA5}">
                      <a16:colId xmlns:a16="http://schemas.microsoft.com/office/drawing/2014/main" val="1944631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73061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- 2023-04-04 18:16:16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https://quintly-image-storage.s3.amazonaws.com/2b21850c1ce396f24dfc21e91dcc4993/dec1b7314aaeee31d3be6a1db0dd33f9.jpg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LA LA LAND (Part 1) - Official Sound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extLst>
                  <a:ext uri="{0D108BD9-81ED-4DB2-BD59-A6C34878D82A}">
                    <a16:rowId xmlns:a16="http://schemas.microsoft.com/office/drawing/2014/main" val="369018421"/>
                  </a:ext>
                </a:extLst>
              </a:tr>
            </a:tbl>
          </a:graphicData>
        </a:graphic>
      </p:graphicFrame>
      <p:sp>
        <p:nvSpPr>
          <p:cNvPr id="4" name="Text Placeholder 3">
            <a:extLst>
              <a:ext uri="{FF2B5EF4-FFF2-40B4-BE49-F238E27FC236}">
                <a16:creationId xmlns:a16="http://schemas.microsoft.com/office/drawing/2014/main" id="{789B2A50-1DF0-4D2C-AB5B-264559CAEF81}"/>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566375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0FC6-35C5-45EB-BC1C-0573F454601B}"/>
              </a:ext>
            </a:extLst>
          </p:cNvPr>
          <p:cNvSpPr>
            <a:spLocks noGrp="1"/>
          </p:cNvSpPr>
          <p:nvPr>
            <p:ph type="title"/>
          </p:nvPr>
        </p:nvSpPr>
        <p:spPr/>
        <p:txBody>
          <a:bodyPr/>
          <a:lstStyle/>
          <a:p>
            <a:r>
              <a:rPr lang="en-US"/>
              <a:t>Tiktok Videos Table | KFC - 5 of 19</a:t>
            </a:r>
          </a:p>
        </p:txBody>
      </p:sp>
      <p:graphicFrame>
        <p:nvGraphicFramePr>
          <p:cNvPr id="5" name="Table Placeholder 4">
            <a:extLst>
              <a:ext uri="{FF2B5EF4-FFF2-40B4-BE49-F238E27FC236}">
                <a16:creationId xmlns:a16="http://schemas.microsoft.com/office/drawing/2014/main" id="{C074D387-5F2B-4808-80D6-C377787B2DDB}"/>
              </a:ext>
            </a:extLst>
          </p:cNvPr>
          <p:cNvGraphicFramePr>
            <a:graphicFrameLocks noGrp="1"/>
          </p:cNvGraphicFramePr>
          <p:nvPr>
            <p:ph type="tbl" sz="quarter" idx="13"/>
            <p:extLst>
              <p:ext uri="{D42A27DB-BD31-4B8C-83A1-F6EECF244321}">
                <p14:modId xmlns:p14="http://schemas.microsoft.com/office/powerpoint/2010/main" val="262173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2513734"/>
                    </a:ext>
                  </a:extLst>
                </a:gridCol>
                <a:gridCol w="987552">
                  <a:extLst>
                    <a:ext uri="{9D8B030D-6E8A-4147-A177-3AD203B41FA5}">
                      <a16:colId xmlns:a16="http://schemas.microsoft.com/office/drawing/2014/main" val="962224742"/>
                    </a:ext>
                  </a:extLst>
                </a:gridCol>
                <a:gridCol w="1069848">
                  <a:extLst>
                    <a:ext uri="{9D8B030D-6E8A-4147-A177-3AD203B41FA5}">
                      <a16:colId xmlns:a16="http://schemas.microsoft.com/office/drawing/2014/main" val="3378643837"/>
                    </a:ext>
                  </a:extLst>
                </a:gridCol>
                <a:gridCol w="1152144">
                  <a:extLst>
                    <a:ext uri="{9D8B030D-6E8A-4147-A177-3AD203B41FA5}">
                      <a16:colId xmlns:a16="http://schemas.microsoft.com/office/drawing/2014/main" val="2131934407"/>
                    </a:ext>
                  </a:extLst>
                </a:gridCol>
                <a:gridCol w="1152144">
                  <a:extLst>
                    <a:ext uri="{9D8B030D-6E8A-4147-A177-3AD203B41FA5}">
                      <a16:colId xmlns:a16="http://schemas.microsoft.com/office/drawing/2014/main" val="1568861139"/>
                    </a:ext>
                  </a:extLst>
                </a:gridCol>
                <a:gridCol w="329184">
                  <a:extLst>
                    <a:ext uri="{9D8B030D-6E8A-4147-A177-3AD203B41FA5}">
                      <a16:colId xmlns:a16="http://schemas.microsoft.com/office/drawing/2014/main" val="1886468252"/>
                    </a:ext>
                  </a:extLst>
                </a:gridCol>
                <a:gridCol w="329184">
                  <a:extLst>
                    <a:ext uri="{9D8B030D-6E8A-4147-A177-3AD203B41FA5}">
                      <a16:colId xmlns:a16="http://schemas.microsoft.com/office/drawing/2014/main" val="3626222768"/>
                    </a:ext>
                  </a:extLst>
                </a:gridCol>
                <a:gridCol w="329184">
                  <a:extLst>
                    <a:ext uri="{9D8B030D-6E8A-4147-A177-3AD203B41FA5}">
                      <a16:colId xmlns:a16="http://schemas.microsoft.com/office/drawing/2014/main" val="1081954113"/>
                    </a:ext>
                  </a:extLst>
                </a:gridCol>
                <a:gridCol w="329184">
                  <a:extLst>
                    <a:ext uri="{9D8B030D-6E8A-4147-A177-3AD203B41FA5}">
                      <a16:colId xmlns:a16="http://schemas.microsoft.com/office/drawing/2014/main" val="699235473"/>
                    </a:ext>
                  </a:extLst>
                </a:gridCol>
                <a:gridCol w="329184">
                  <a:extLst>
                    <a:ext uri="{9D8B030D-6E8A-4147-A177-3AD203B41FA5}">
                      <a16:colId xmlns:a16="http://schemas.microsoft.com/office/drawing/2014/main" val="3180811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715297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- 2023-06-28 20:29:11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https://quintly-image-storage.s3.amazonaws.com/2b21850c1ce396f24dfc21e91dcc4993/828b5e9ff640d5ac9a37ba13f74fe234.jpg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["#DiabloIV"]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2.54 %</a:t>
                      </a:r>
                    </a:p>
                  </a:txBody>
                  <a:tcPr/>
                </a:tc>
                <a:extLst>
                  <a:ext uri="{0D108BD9-81ED-4DB2-BD59-A6C34878D82A}">
                    <a16:rowId xmlns:a16="http://schemas.microsoft.com/office/drawing/2014/main" val="2016872878"/>
                  </a:ext>
                </a:extLst>
              </a:tr>
            </a:tbl>
          </a:graphicData>
        </a:graphic>
      </p:graphicFrame>
      <p:sp>
        <p:nvSpPr>
          <p:cNvPr id="4" name="Text Placeholder 3">
            <a:extLst>
              <a:ext uri="{FF2B5EF4-FFF2-40B4-BE49-F238E27FC236}">
                <a16:creationId xmlns:a16="http://schemas.microsoft.com/office/drawing/2014/main" id="{C75E066A-38B1-46E0-A38A-5B52EFC24F8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924683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9D91D-C74A-4A30-BF7C-8F4DC959A8EB}"/>
              </a:ext>
            </a:extLst>
          </p:cNvPr>
          <p:cNvSpPr>
            <a:spLocks noGrp="1"/>
          </p:cNvSpPr>
          <p:nvPr>
            <p:ph type="title"/>
          </p:nvPr>
        </p:nvSpPr>
        <p:spPr/>
        <p:txBody>
          <a:bodyPr/>
          <a:lstStyle/>
          <a:p>
            <a:r>
              <a:rPr lang="en-US"/>
              <a:t>Tiktok Videos Table | KFC - 6 of 19</a:t>
            </a:r>
          </a:p>
        </p:txBody>
      </p:sp>
      <p:graphicFrame>
        <p:nvGraphicFramePr>
          <p:cNvPr id="5" name="Table Placeholder 4">
            <a:extLst>
              <a:ext uri="{FF2B5EF4-FFF2-40B4-BE49-F238E27FC236}">
                <a16:creationId xmlns:a16="http://schemas.microsoft.com/office/drawing/2014/main" id="{3D11D71B-23F4-43B6-A60D-6B8478612768}"/>
              </a:ext>
            </a:extLst>
          </p:cNvPr>
          <p:cNvGraphicFramePr>
            <a:graphicFrameLocks noGrp="1"/>
          </p:cNvGraphicFramePr>
          <p:nvPr>
            <p:ph type="tbl" sz="quarter" idx="13"/>
            <p:extLst>
              <p:ext uri="{D42A27DB-BD31-4B8C-83A1-F6EECF244321}">
                <p14:modId xmlns:p14="http://schemas.microsoft.com/office/powerpoint/2010/main" val="1918112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34218593"/>
                    </a:ext>
                  </a:extLst>
                </a:gridCol>
                <a:gridCol w="987552">
                  <a:extLst>
                    <a:ext uri="{9D8B030D-6E8A-4147-A177-3AD203B41FA5}">
                      <a16:colId xmlns:a16="http://schemas.microsoft.com/office/drawing/2014/main" val="3664524368"/>
                    </a:ext>
                  </a:extLst>
                </a:gridCol>
                <a:gridCol w="1069848">
                  <a:extLst>
                    <a:ext uri="{9D8B030D-6E8A-4147-A177-3AD203B41FA5}">
                      <a16:colId xmlns:a16="http://schemas.microsoft.com/office/drawing/2014/main" val="1591963494"/>
                    </a:ext>
                  </a:extLst>
                </a:gridCol>
                <a:gridCol w="1152144">
                  <a:extLst>
                    <a:ext uri="{9D8B030D-6E8A-4147-A177-3AD203B41FA5}">
                      <a16:colId xmlns:a16="http://schemas.microsoft.com/office/drawing/2014/main" val="2408604005"/>
                    </a:ext>
                  </a:extLst>
                </a:gridCol>
                <a:gridCol w="1152144">
                  <a:extLst>
                    <a:ext uri="{9D8B030D-6E8A-4147-A177-3AD203B41FA5}">
                      <a16:colId xmlns:a16="http://schemas.microsoft.com/office/drawing/2014/main" val="1252717622"/>
                    </a:ext>
                  </a:extLst>
                </a:gridCol>
                <a:gridCol w="329184">
                  <a:extLst>
                    <a:ext uri="{9D8B030D-6E8A-4147-A177-3AD203B41FA5}">
                      <a16:colId xmlns:a16="http://schemas.microsoft.com/office/drawing/2014/main" val="3317195837"/>
                    </a:ext>
                  </a:extLst>
                </a:gridCol>
                <a:gridCol w="329184">
                  <a:extLst>
                    <a:ext uri="{9D8B030D-6E8A-4147-A177-3AD203B41FA5}">
                      <a16:colId xmlns:a16="http://schemas.microsoft.com/office/drawing/2014/main" val="3288945288"/>
                    </a:ext>
                  </a:extLst>
                </a:gridCol>
                <a:gridCol w="329184">
                  <a:extLst>
                    <a:ext uri="{9D8B030D-6E8A-4147-A177-3AD203B41FA5}">
                      <a16:colId xmlns:a16="http://schemas.microsoft.com/office/drawing/2014/main" val="3457521688"/>
                    </a:ext>
                  </a:extLst>
                </a:gridCol>
                <a:gridCol w="329184">
                  <a:extLst>
                    <a:ext uri="{9D8B030D-6E8A-4147-A177-3AD203B41FA5}">
                      <a16:colId xmlns:a16="http://schemas.microsoft.com/office/drawing/2014/main" val="380980822"/>
                    </a:ext>
                  </a:extLst>
                </a:gridCol>
                <a:gridCol w="329184">
                  <a:extLst>
                    <a:ext uri="{9D8B030D-6E8A-4147-A177-3AD203B41FA5}">
                      <a16:colId xmlns:a16="http://schemas.microsoft.com/office/drawing/2014/main" val="1185492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629980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- 2023-04-03 17:58:08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https://quintly-image-storage.s3.amazonaws.com/2b21850c1ce396f24dfc21e91dcc4993/2062e7d94b84fa892614256f393299d6.jpg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2.92 %</a:t>
                      </a:r>
                    </a:p>
                  </a:txBody>
                  <a:tcPr/>
                </a:tc>
                <a:extLst>
                  <a:ext uri="{0D108BD9-81ED-4DB2-BD59-A6C34878D82A}">
                    <a16:rowId xmlns:a16="http://schemas.microsoft.com/office/drawing/2014/main" val="1000341043"/>
                  </a:ext>
                </a:extLst>
              </a:tr>
            </a:tbl>
          </a:graphicData>
        </a:graphic>
      </p:graphicFrame>
      <p:sp>
        <p:nvSpPr>
          <p:cNvPr id="4" name="Text Placeholder 3">
            <a:extLst>
              <a:ext uri="{FF2B5EF4-FFF2-40B4-BE49-F238E27FC236}">
                <a16:creationId xmlns:a16="http://schemas.microsoft.com/office/drawing/2014/main" id="{D5804065-40D8-48C1-A1D4-5C0A3294000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960635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25CE7-9848-4610-92FD-8A54E535E1B0}"/>
              </a:ext>
            </a:extLst>
          </p:cNvPr>
          <p:cNvSpPr>
            <a:spLocks noGrp="1"/>
          </p:cNvSpPr>
          <p:nvPr>
            <p:ph type="title"/>
          </p:nvPr>
        </p:nvSpPr>
        <p:spPr/>
        <p:txBody>
          <a:bodyPr/>
          <a:lstStyle/>
          <a:p>
            <a:r>
              <a:rPr lang="en-US"/>
              <a:t>Tiktok Videos Table | KFC - 7 of 19</a:t>
            </a:r>
          </a:p>
        </p:txBody>
      </p:sp>
      <p:graphicFrame>
        <p:nvGraphicFramePr>
          <p:cNvPr id="5" name="Table Placeholder 4">
            <a:extLst>
              <a:ext uri="{FF2B5EF4-FFF2-40B4-BE49-F238E27FC236}">
                <a16:creationId xmlns:a16="http://schemas.microsoft.com/office/drawing/2014/main" id="{35F1CC7E-CFB2-4178-BEFF-C7499C34A616}"/>
              </a:ext>
            </a:extLst>
          </p:cNvPr>
          <p:cNvGraphicFramePr>
            <a:graphicFrameLocks noGrp="1"/>
          </p:cNvGraphicFramePr>
          <p:nvPr>
            <p:ph type="tbl" sz="quarter" idx="13"/>
            <p:extLst>
              <p:ext uri="{D42A27DB-BD31-4B8C-83A1-F6EECF244321}">
                <p14:modId xmlns:p14="http://schemas.microsoft.com/office/powerpoint/2010/main" val="4136717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95733111"/>
                    </a:ext>
                  </a:extLst>
                </a:gridCol>
                <a:gridCol w="987552">
                  <a:extLst>
                    <a:ext uri="{9D8B030D-6E8A-4147-A177-3AD203B41FA5}">
                      <a16:colId xmlns:a16="http://schemas.microsoft.com/office/drawing/2014/main" val="325500062"/>
                    </a:ext>
                  </a:extLst>
                </a:gridCol>
                <a:gridCol w="1069848">
                  <a:extLst>
                    <a:ext uri="{9D8B030D-6E8A-4147-A177-3AD203B41FA5}">
                      <a16:colId xmlns:a16="http://schemas.microsoft.com/office/drawing/2014/main" val="1699295068"/>
                    </a:ext>
                  </a:extLst>
                </a:gridCol>
                <a:gridCol w="1152144">
                  <a:extLst>
                    <a:ext uri="{9D8B030D-6E8A-4147-A177-3AD203B41FA5}">
                      <a16:colId xmlns:a16="http://schemas.microsoft.com/office/drawing/2014/main" val="784332300"/>
                    </a:ext>
                  </a:extLst>
                </a:gridCol>
                <a:gridCol w="1152144">
                  <a:extLst>
                    <a:ext uri="{9D8B030D-6E8A-4147-A177-3AD203B41FA5}">
                      <a16:colId xmlns:a16="http://schemas.microsoft.com/office/drawing/2014/main" val="381637130"/>
                    </a:ext>
                  </a:extLst>
                </a:gridCol>
                <a:gridCol w="329184">
                  <a:extLst>
                    <a:ext uri="{9D8B030D-6E8A-4147-A177-3AD203B41FA5}">
                      <a16:colId xmlns:a16="http://schemas.microsoft.com/office/drawing/2014/main" val="2854330379"/>
                    </a:ext>
                  </a:extLst>
                </a:gridCol>
                <a:gridCol w="329184">
                  <a:extLst>
                    <a:ext uri="{9D8B030D-6E8A-4147-A177-3AD203B41FA5}">
                      <a16:colId xmlns:a16="http://schemas.microsoft.com/office/drawing/2014/main" val="986085565"/>
                    </a:ext>
                  </a:extLst>
                </a:gridCol>
                <a:gridCol w="329184">
                  <a:extLst>
                    <a:ext uri="{9D8B030D-6E8A-4147-A177-3AD203B41FA5}">
                      <a16:colId xmlns:a16="http://schemas.microsoft.com/office/drawing/2014/main" val="1787929609"/>
                    </a:ext>
                  </a:extLst>
                </a:gridCol>
                <a:gridCol w="329184">
                  <a:extLst>
                    <a:ext uri="{9D8B030D-6E8A-4147-A177-3AD203B41FA5}">
                      <a16:colId xmlns:a16="http://schemas.microsoft.com/office/drawing/2014/main" val="2304046509"/>
                    </a:ext>
                  </a:extLst>
                </a:gridCol>
                <a:gridCol w="329184">
                  <a:extLst>
                    <a:ext uri="{9D8B030D-6E8A-4147-A177-3AD203B41FA5}">
                      <a16:colId xmlns:a16="http://schemas.microsoft.com/office/drawing/2014/main" val="150258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15198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- 2023-05-17 20:51:08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https://quintly-image-storage.s3.amazonaws.com/2b21850c1ce396f24dfc21e91dcc4993/6ef0f1803396caa5a182339452fa987c.jpg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4.41 %</a:t>
                      </a:r>
                    </a:p>
                  </a:txBody>
                  <a:tcPr/>
                </a:tc>
                <a:extLst>
                  <a:ext uri="{0D108BD9-81ED-4DB2-BD59-A6C34878D82A}">
                    <a16:rowId xmlns:a16="http://schemas.microsoft.com/office/drawing/2014/main" val="2416213611"/>
                  </a:ext>
                </a:extLst>
              </a:tr>
            </a:tbl>
          </a:graphicData>
        </a:graphic>
      </p:graphicFrame>
      <p:sp>
        <p:nvSpPr>
          <p:cNvPr id="4" name="Text Placeholder 3">
            <a:extLst>
              <a:ext uri="{FF2B5EF4-FFF2-40B4-BE49-F238E27FC236}">
                <a16:creationId xmlns:a16="http://schemas.microsoft.com/office/drawing/2014/main" id="{CD244068-AD3F-4AB7-8190-064E62A6F168}"/>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8533190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2B384-128E-42C3-80E7-861E0CA6CE2F}"/>
              </a:ext>
            </a:extLst>
          </p:cNvPr>
          <p:cNvSpPr>
            <a:spLocks noGrp="1"/>
          </p:cNvSpPr>
          <p:nvPr>
            <p:ph type="title"/>
          </p:nvPr>
        </p:nvSpPr>
        <p:spPr/>
        <p:txBody>
          <a:bodyPr/>
          <a:lstStyle/>
          <a:p>
            <a:r>
              <a:rPr lang="en-US"/>
              <a:t>Tiktok Videos Table | KFC - 8 of 19</a:t>
            </a:r>
          </a:p>
        </p:txBody>
      </p:sp>
      <p:graphicFrame>
        <p:nvGraphicFramePr>
          <p:cNvPr id="5" name="Table Placeholder 4">
            <a:extLst>
              <a:ext uri="{FF2B5EF4-FFF2-40B4-BE49-F238E27FC236}">
                <a16:creationId xmlns:a16="http://schemas.microsoft.com/office/drawing/2014/main" id="{D966DE29-773C-4198-A2D9-28BC7BE7C62B}"/>
              </a:ext>
            </a:extLst>
          </p:cNvPr>
          <p:cNvGraphicFramePr>
            <a:graphicFrameLocks noGrp="1"/>
          </p:cNvGraphicFramePr>
          <p:nvPr>
            <p:ph type="tbl" sz="quarter" idx="13"/>
            <p:extLst>
              <p:ext uri="{D42A27DB-BD31-4B8C-83A1-F6EECF244321}">
                <p14:modId xmlns:p14="http://schemas.microsoft.com/office/powerpoint/2010/main" val="2986230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57998002"/>
                    </a:ext>
                  </a:extLst>
                </a:gridCol>
                <a:gridCol w="987552">
                  <a:extLst>
                    <a:ext uri="{9D8B030D-6E8A-4147-A177-3AD203B41FA5}">
                      <a16:colId xmlns:a16="http://schemas.microsoft.com/office/drawing/2014/main" val="514391013"/>
                    </a:ext>
                  </a:extLst>
                </a:gridCol>
                <a:gridCol w="1069848">
                  <a:extLst>
                    <a:ext uri="{9D8B030D-6E8A-4147-A177-3AD203B41FA5}">
                      <a16:colId xmlns:a16="http://schemas.microsoft.com/office/drawing/2014/main" val="2134800181"/>
                    </a:ext>
                  </a:extLst>
                </a:gridCol>
                <a:gridCol w="1152144">
                  <a:extLst>
                    <a:ext uri="{9D8B030D-6E8A-4147-A177-3AD203B41FA5}">
                      <a16:colId xmlns:a16="http://schemas.microsoft.com/office/drawing/2014/main" val="3632539627"/>
                    </a:ext>
                  </a:extLst>
                </a:gridCol>
                <a:gridCol w="1152144">
                  <a:extLst>
                    <a:ext uri="{9D8B030D-6E8A-4147-A177-3AD203B41FA5}">
                      <a16:colId xmlns:a16="http://schemas.microsoft.com/office/drawing/2014/main" val="2986224732"/>
                    </a:ext>
                  </a:extLst>
                </a:gridCol>
                <a:gridCol w="329184">
                  <a:extLst>
                    <a:ext uri="{9D8B030D-6E8A-4147-A177-3AD203B41FA5}">
                      <a16:colId xmlns:a16="http://schemas.microsoft.com/office/drawing/2014/main" val="2041202246"/>
                    </a:ext>
                  </a:extLst>
                </a:gridCol>
                <a:gridCol w="329184">
                  <a:extLst>
                    <a:ext uri="{9D8B030D-6E8A-4147-A177-3AD203B41FA5}">
                      <a16:colId xmlns:a16="http://schemas.microsoft.com/office/drawing/2014/main" val="1563190671"/>
                    </a:ext>
                  </a:extLst>
                </a:gridCol>
                <a:gridCol w="329184">
                  <a:extLst>
                    <a:ext uri="{9D8B030D-6E8A-4147-A177-3AD203B41FA5}">
                      <a16:colId xmlns:a16="http://schemas.microsoft.com/office/drawing/2014/main" val="1863347966"/>
                    </a:ext>
                  </a:extLst>
                </a:gridCol>
                <a:gridCol w="329184">
                  <a:extLst>
                    <a:ext uri="{9D8B030D-6E8A-4147-A177-3AD203B41FA5}">
                      <a16:colId xmlns:a16="http://schemas.microsoft.com/office/drawing/2014/main" val="1931031654"/>
                    </a:ext>
                  </a:extLst>
                </a:gridCol>
                <a:gridCol w="329184">
                  <a:extLst>
                    <a:ext uri="{9D8B030D-6E8A-4147-A177-3AD203B41FA5}">
                      <a16:colId xmlns:a16="http://schemas.microsoft.com/office/drawing/2014/main" val="4273604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28011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- 2023-06-01 13:00:59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https://quintly-image-storage.s3.amazonaws.com/2b21850c1ce396f24dfc21e91dcc4993/433e4afd4e34496dbb593487334cce69.jpg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2.3 %</a:t>
                      </a:r>
                    </a:p>
                  </a:txBody>
                  <a:tcPr/>
                </a:tc>
                <a:extLst>
                  <a:ext uri="{0D108BD9-81ED-4DB2-BD59-A6C34878D82A}">
                    <a16:rowId xmlns:a16="http://schemas.microsoft.com/office/drawing/2014/main" val="832387334"/>
                  </a:ext>
                </a:extLst>
              </a:tr>
            </a:tbl>
          </a:graphicData>
        </a:graphic>
      </p:graphicFrame>
      <p:sp>
        <p:nvSpPr>
          <p:cNvPr id="4" name="Text Placeholder 3">
            <a:extLst>
              <a:ext uri="{FF2B5EF4-FFF2-40B4-BE49-F238E27FC236}">
                <a16:creationId xmlns:a16="http://schemas.microsoft.com/office/drawing/2014/main" id="{5E652C95-6063-4486-8610-BF9658FA2140}"/>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3355886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B5743-1C99-4665-9E20-4E605A610C2E}"/>
              </a:ext>
            </a:extLst>
          </p:cNvPr>
          <p:cNvSpPr>
            <a:spLocks noGrp="1"/>
          </p:cNvSpPr>
          <p:nvPr>
            <p:ph type="title"/>
          </p:nvPr>
        </p:nvSpPr>
        <p:spPr/>
        <p:txBody>
          <a:bodyPr/>
          <a:lstStyle/>
          <a:p>
            <a:r>
              <a:rPr lang="en-US"/>
              <a:t>Tiktok Videos Table | KFC - 9 of 19</a:t>
            </a:r>
          </a:p>
        </p:txBody>
      </p:sp>
      <p:graphicFrame>
        <p:nvGraphicFramePr>
          <p:cNvPr id="5" name="Table Placeholder 4">
            <a:extLst>
              <a:ext uri="{FF2B5EF4-FFF2-40B4-BE49-F238E27FC236}">
                <a16:creationId xmlns:a16="http://schemas.microsoft.com/office/drawing/2014/main" id="{F21391C4-EDAC-4C1F-9B23-CDA849152218}"/>
              </a:ext>
            </a:extLst>
          </p:cNvPr>
          <p:cNvGraphicFramePr>
            <a:graphicFrameLocks noGrp="1"/>
          </p:cNvGraphicFramePr>
          <p:nvPr>
            <p:ph type="tbl" sz="quarter" idx="13"/>
            <p:extLst>
              <p:ext uri="{D42A27DB-BD31-4B8C-83A1-F6EECF244321}">
                <p14:modId xmlns:p14="http://schemas.microsoft.com/office/powerpoint/2010/main" val="2159042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13400968"/>
                    </a:ext>
                  </a:extLst>
                </a:gridCol>
                <a:gridCol w="987552">
                  <a:extLst>
                    <a:ext uri="{9D8B030D-6E8A-4147-A177-3AD203B41FA5}">
                      <a16:colId xmlns:a16="http://schemas.microsoft.com/office/drawing/2014/main" val="783986970"/>
                    </a:ext>
                  </a:extLst>
                </a:gridCol>
                <a:gridCol w="1069848">
                  <a:extLst>
                    <a:ext uri="{9D8B030D-6E8A-4147-A177-3AD203B41FA5}">
                      <a16:colId xmlns:a16="http://schemas.microsoft.com/office/drawing/2014/main" val="1980269345"/>
                    </a:ext>
                  </a:extLst>
                </a:gridCol>
                <a:gridCol w="1152144">
                  <a:extLst>
                    <a:ext uri="{9D8B030D-6E8A-4147-A177-3AD203B41FA5}">
                      <a16:colId xmlns:a16="http://schemas.microsoft.com/office/drawing/2014/main" val="3837532203"/>
                    </a:ext>
                  </a:extLst>
                </a:gridCol>
                <a:gridCol w="1152144">
                  <a:extLst>
                    <a:ext uri="{9D8B030D-6E8A-4147-A177-3AD203B41FA5}">
                      <a16:colId xmlns:a16="http://schemas.microsoft.com/office/drawing/2014/main" val="4032976657"/>
                    </a:ext>
                  </a:extLst>
                </a:gridCol>
                <a:gridCol w="329184">
                  <a:extLst>
                    <a:ext uri="{9D8B030D-6E8A-4147-A177-3AD203B41FA5}">
                      <a16:colId xmlns:a16="http://schemas.microsoft.com/office/drawing/2014/main" val="4051622230"/>
                    </a:ext>
                  </a:extLst>
                </a:gridCol>
                <a:gridCol w="329184">
                  <a:extLst>
                    <a:ext uri="{9D8B030D-6E8A-4147-A177-3AD203B41FA5}">
                      <a16:colId xmlns:a16="http://schemas.microsoft.com/office/drawing/2014/main" val="958069472"/>
                    </a:ext>
                  </a:extLst>
                </a:gridCol>
                <a:gridCol w="329184">
                  <a:extLst>
                    <a:ext uri="{9D8B030D-6E8A-4147-A177-3AD203B41FA5}">
                      <a16:colId xmlns:a16="http://schemas.microsoft.com/office/drawing/2014/main" val="4276941450"/>
                    </a:ext>
                  </a:extLst>
                </a:gridCol>
                <a:gridCol w="329184">
                  <a:extLst>
                    <a:ext uri="{9D8B030D-6E8A-4147-A177-3AD203B41FA5}">
                      <a16:colId xmlns:a16="http://schemas.microsoft.com/office/drawing/2014/main" val="3140020155"/>
                    </a:ext>
                  </a:extLst>
                </a:gridCol>
                <a:gridCol w="329184">
                  <a:extLst>
                    <a:ext uri="{9D8B030D-6E8A-4147-A177-3AD203B41FA5}">
                      <a16:colId xmlns:a16="http://schemas.microsoft.com/office/drawing/2014/main" val="4120684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75552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- 2023-06-18 17:10:09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https://quintly-image-storage.s3.amazonaws.com/2b21850c1ce396f24dfc21e91dcc4993/0a547f536bab1c100585b163ff3d00b2.jpg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4.17 %</a:t>
                      </a:r>
                    </a:p>
                  </a:txBody>
                  <a:tcPr/>
                </a:tc>
                <a:extLst>
                  <a:ext uri="{0D108BD9-81ED-4DB2-BD59-A6C34878D82A}">
                    <a16:rowId xmlns:a16="http://schemas.microsoft.com/office/drawing/2014/main" val="2688280157"/>
                  </a:ext>
                </a:extLst>
              </a:tr>
            </a:tbl>
          </a:graphicData>
        </a:graphic>
      </p:graphicFrame>
      <p:sp>
        <p:nvSpPr>
          <p:cNvPr id="4" name="Text Placeholder 3">
            <a:extLst>
              <a:ext uri="{FF2B5EF4-FFF2-40B4-BE49-F238E27FC236}">
                <a16:creationId xmlns:a16="http://schemas.microsoft.com/office/drawing/2014/main" id="{7071DB29-7C89-40C7-A98F-6C360BF45A87}"/>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9242122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B428E-B090-4758-AE1A-162210688643}"/>
              </a:ext>
            </a:extLst>
          </p:cNvPr>
          <p:cNvSpPr>
            <a:spLocks noGrp="1"/>
          </p:cNvSpPr>
          <p:nvPr>
            <p:ph type="title"/>
          </p:nvPr>
        </p:nvSpPr>
        <p:spPr/>
        <p:txBody>
          <a:bodyPr/>
          <a:lstStyle/>
          <a:p>
            <a:r>
              <a:rPr lang="en-US"/>
              <a:t>Tiktok Videos Table | KFC - 10 of 19</a:t>
            </a:r>
          </a:p>
        </p:txBody>
      </p:sp>
      <p:graphicFrame>
        <p:nvGraphicFramePr>
          <p:cNvPr id="5" name="Table Placeholder 4">
            <a:extLst>
              <a:ext uri="{FF2B5EF4-FFF2-40B4-BE49-F238E27FC236}">
                <a16:creationId xmlns:a16="http://schemas.microsoft.com/office/drawing/2014/main" id="{A8C32740-9AB5-4EE4-97E5-005299F1B1B5}"/>
              </a:ext>
            </a:extLst>
          </p:cNvPr>
          <p:cNvGraphicFramePr>
            <a:graphicFrameLocks noGrp="1"/>
          </p:cNvGraphicFramePr>
          <p:nvPr>
            <p:ph type="tbl" sz="quarter" idx="13"/>
            <p:extLst>
              <p:ext uri="{D42A27DB-BD31-4B8C-83A1-F6EECF244321}">
                <p14:modId xmlns:p14="http://schemas.microsoft.com/office/powerpoint/2010/main" val="29131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5229466"/>
                    </a:ext>
                  </a:extLst>
                </a:gridCol>
                <a:gridCol w="987552">
                  <a:extLst>
                    <a:ext uri="{9D8B030D-6E8A-4147-A177-3AD203B41FA5}">
                      <a16:colId xmlns:a16="http://schemas.microsoft.com/office/drawing/2014/main" val="884094009"/>
                    </a:ext>
                  </a:extLst>
                </a:gridCol>
                <a:gridCol w="1069848">
                  <a:extLst>
                    <a:ext uri="{9D8B030D-6E8A-4147-A177-3AD203B41FA5}">
                      <a16:colId xmlns:a16="http://schemas.microsoft.com/office/drawing/2014/main" val="4014126046"/>
                    </a:ext>
                  </a:extLst>
                </a:gridCol>
                <a:gridCol w="1152144">
                  <a:extLst>
                    <a:ext uri="{9D8B030D-6E8A-4147-A177-3AD203B41FA5}">
                      <a16:colId xmlns:a16="http://schemas.microsoft.com/office/drawing/2014/main" val="3705131469"/>
                    </a:ext>
                  </a:extLst>
                </a:gridCol>
                <a:gridCol w="1152144">
                  <a:extLst>
                    <a:ext uri="{9D8B030D-6E8A-4147-A177-3AD203B41FA5}">
                      <a16:colId xmlns:a16="http://schemas.microsoft.com/office/drawing/2014/main" val="2290001932"/>
                    </a:ext>
                  </a:extLst>
                </a:gridCol>
                <a:gridCol w="329184">
                  <a:extLst>
                    <a:ext uri="{9D8B030D-6E8A-4147-A177-3AD203B41FA5}">
                      <a16:colId xmlns:a16="http://schemas.microsoft.com/office/drawing/2014/main" val="3412846833"/>
                    </a:ext>
                  </a:extLst>
                </a:gridCol>
                <a:gridCol w="329184">
                  <a:extLst>
                    <a:ext uri="{9D8B030D-6E8A-4147-A177-3AD203B41FA5}">
                      <a16:colId xmlns:a16="http://schemas.microsoft.com/office/drawing/2014/main" val="86972820"/>
                    </a:ext>
                  </a:extLst>
                </a:gridCol>
                <a:gridCol w="329184">
                  <a:extLst>
                    <a:ext uri="{9D8B030D-6E8A-4147-A177-3AD203B41FA5}">
                      <a16:colId xmlns:a16="http://schemas.microsoft.com/office/drawing/2014/main" val="4160011631"/>
                    </a:ext>
                  </a:extLst>
                </a:gridCol>
                <a:gridCol w="329184">
                  <a:extLst>
                    <a:ext uri="{9D8B030D-6E8A-4147-A177-3AD203B41FA5}">
                      <a16:colId xmlns:a16="http://schemas.microsoft.com/office/drawing/2014/main" val="1979394749"/>
                    </a:ext>
                  </a:extLst>
                </a:gridCol>
                <a:gridCol w="329184">
                  <a:extLst>
                    <a:ext uri="{9D8B030D-6E8A-4147-A177-3AD203B41FA5}">
                      <a16:colId xmlns:a16="http://schemas.microsoft.com/office/drawing/2014/main" val="256145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99339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- 2023-04-14 18:47:59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https://quintly-image-storage.s3.amazonaws.com/2b21850c1ce396f24dfc21e91dcc4993/e0f04de6f9278e11a7cb0aab5b26ca41.jpg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Walker - Official Sound Studio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7.75 %</a:t>
                      </a:r>
                    </a:p>
                  </a:txBody>
                  <a:tcPr/>
                </a:tc>
                <a:extLst>
                  <a:ext uri="{0D108BD9-81ED-4DB2-BD59-A6C34878D82A}">
                    <a16:rowId xmlns:a16="http://schemas.microsoft.com/office/drawing/2014/main" val="2153556016"/>
                  </a:ext>
                </a:extLst>
              </a:tr>
            </a:tbl>
          </a:graphicData>
        </a:graphic>
      </p:graphicFrame>
      <p:sp>
        <p:nvSpPr>
          <p:cNvPr id="4" name="Text Placeholder 3">
            <a:extLst>
              <a:ext uri="{FF2B5EF4-FFF2-40B4-BE49-F238E27FC236}">
                <a16:creationId xmlns:a16="http://schemas.microsoft.com/office/drawing/2014/main" id="{3E348DD8-AB38-44BB-9E43-2D06ACA0635A}"/>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750159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2DC5A-F007-4671-A96E-8ACCC6FD4602}"/>
              </a:ext>
            </a:extLst>
          </p:cNvPr>
          <p:cNvSpPr>
            <a:spLocks noGrp="1"/>
          </p:cNvSpPr>
          <p:nvPr>
            <p:ph type="title"/>
          </p:nvPr>
        </p:nvSpPr>
        <p:spPr/>
        <p:txBody>
          <a:bodyPr/>
          <a:lstStyle/>
          <a:p>
            <a:r>
              <a:rPr lang="en-US"/>
              <a:t>Tiktok Videos Table | KFC - 11 of 19</a:t>
            </a:r>
          </a:p>
        </p:txBody>
      </p:sp>
      <p:graphicFrame>
        <p:nvGraphicFramePr>
          <p:cNvPr id="5" name="Table Placeholder 4">
            <a:extLst>
              <a:ext uri="{FF2B5EF4-FFF2-40B4-BE49-F238E27FC236}">
                <a16:creationId xmlns:a16="http://schemas.microsoft.com/office/drawing/2014/main" id="{A50E0D87-97A8-46E0-89F9-8703AB2B612A}"/>
              </a:ext>
            </a:extLst>
          </p:cNvPr>
          <p:cNvGraphicFramePr>
            <a:graphicFrameLocks noGrp="1"/>
          </p:cNvGraphicFramePr>
          <p:nvPr>
            <p:ph type="tbl" sz="quarter" idx="13"/>
            <p:extLst>
              <p:ext uri="{D42A27DB-BD31-4B8C-83A1-F6EECF244321}">
                <p14:modId xmlns:p14="http://schemas.microsoft.com/office/powerpoint/2010/main" val="3171034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7259288"/>
                    </a:ext>
                  </a:extLst>
                </a:gridCol>
                <a:gridCol w="987552">
                  <a:extLst>
                    <a:ext uri="{9D8B030D-6E8A-4147-A177-3AD203B41FA5}">
                      <a16:colId xmlns:a16="http://schemas.microsoft.com/office/drawing/2014/main" val="2119187860"/>
                    </a:ext>
                  </a:extLst>
                </a:gridCol>
                <a:gridCol w="1069848">
                  <a:extLst>
                    <a:ext uri="{9D8B030D-6E8A-4147-A177-3AD203B41FA5}">
                      <a16:colId xmlns:a16="http://schemas.microsoft.com/office/drawing/2014/main" val="2192032531"/>
                    </a:ext>
                  </a:extLst>
                </a:gridCol>
                <a:gridCol w="1152144">
                  <a:extLst>
                    <a:ext uri="{9D8B030D-6E8A-4147-A177-3AD203B41FA5}">
                      <a16:colId xmlns:a16="http://schemas.microsoft.com/office/drawing/2014/main" val="722970304"/>
                    </a:ext>
                  </a:extLst>
                </a:gridCol>
                <a:gridCol w="1152144">
                  <a:extLst>
                    <a:ext uri="{9D8B030D-6E8A-4147-A177-3AD203B41FA5}">
                      <a16:colId xmlns:a16="http://schemas.microsoft.com/office/drawing/2014/main" val="1922409967"/>
                    </a:ext>
                  </a:extLst>
                </a:gridCol>
                <a:gridCol w="329184">
                  <a:extLst>
                    <a:ext uri="{9D8B030D-6E8A-4147-A177-3AD203B41FA5}">
                      <a16:colId xmlns:a16="http://schemas.microsoft.com/office/drawing/2014/main" val="585698229"/>
                    </a:ext>
                  </a:extLst>
                </a:gridCol>
                <a:gridCol w="329184">
                  <a:extLst>
                    <a:ext uri="{9D8B030D-6E8A-4147-A177-3AD203B41FA5}">
                      <a16:colId xmlns:a16="http://schemas.microsoft.com/office/drawing/2014/main" val="3767322848"/>
                    </a:ext>
                  </a:extLst>
                </a:gridCol>
                <a:gridCol w="329184">
                  <a:extLst>
                    <a:ext uri="{9D8B030D-6E8A-4147-A177-3AD203B41FA5}">
                      <a16:colId xmlns:a16="http://schemas.microsoft.com/office/drawing/2014/main" val="1726068696"/>
                    </a:ext>
                  </a:extLst>
                </a:gridCol>
                <a:gridCol w="329184">
                  <a:extLst>
                    <a:ext uri="{9D8B030D-6E8A-4147-A177-3AD203B41FA5}">
                      <a16:colId xmlns:a16="http://schemas.microsoft.com/office/drawing/2014/main" val="740324910"/>
                    </a:ext>
                  </a:extLst>
                </a:gridCol>
                <a:gridCol w="329184">
                  <a:extLst>
                    <a:ext uri="{9D8B030D-6E8A-4147-A177-3AD203B41FA5}">
                      <a16:colId xmlns:a16="http://schemas.microsoft.com/office/drawing/2014/main" val="3586479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402113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- 2023-06-22 21:09:08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https://quintly-image-storage.s3.amazonaws.com/2b21850c1ce396f24dfc21e91dcc4993/9ddc0a5271b145b2855a3cd2e1288017.jpg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4.31 %</a:t>
                      </a:r>
                    </a:p>
                  </a:txBody>
                  <a:tcPr/>
                </a:tc>
                <a:extLst>
                  <a:ext uri="{0D108BD9-81ED-4DB2-BD59-A6C34878D82A}">
                    <a16:rowId xmlns:a16="http://schemas.microsoft.com/office/drawing/2014/main" val="1139012291"/>
                  </a:ext>
                </a:extLst>
              </a:tr>
            </a:tbl>
          </a:graphicData>
        </a:graphic>
      </p:graphicFrame>
      <p:sp>
        <p:nvSpPr>
          <p:cNvPr id="4" name="Text Placeholder 3">
            <a:extLst>
              <a:ext uri="{FF2B5EF4-FFF2-40B4-BE49-F238E27FC236}">
                <a16:creationId xmlns:a16="http://schemas.microsoft.com/office/drawing/2014/main" id="{DBB68E59-E73A-4F0E-A4AF-7C4392D87BE1}"/>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0812168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5B00-3236-4433-8AB1-B688C957644B}"/>
              </a:ext>
            </a:extLst>
          </p:cNvPr>
          <p:cNvSpPr>
            <a:spLocks noGrp="1"/>
          </p:cNvSpPr>
          <p:nvPr>
            <p:ph type="title"/>
          </p:nvPr>
        </p:nvSpPr>
        <p:spPr/>
        <p:txBody>
          <a:bodyPr/>
          <a:lstStyle/>
          <a:p>
            <a:r>
              <a:rPr lang="en-US"/>
              <a:t>Tiktok Videos Table | KFC - 12 of 19</a:t>
            </a:r>
          </a:p>
        </p:txBody>
      </p:sp>
      <p:graphicFrame>
        <p:nvGraphicFramePr>
          <p:cNvPr id="5" name="Table Placeholder 4">
            <a:extLst>
              <a:ext uri="{FF2B5EF4-FFF2-40B4-BE49-F238E27FC236}">
                <a16:creationId xmlns:a16="http://schemas.microsoft.com/office/drawing/2014/main" id="{415BBCC2-FF3A-4B4C-915A-E5857F026B6C}"/>
              </a:ext>
            </a:extLst>
          </p:cNvPr>
          <p:cNvGraphicFramePr>
            <a:graphicFrameLocks noGrp="1"/>
          </p:cNvGraphicFramePr>
          <p:nvPr>
            <p:ph type="tbl" sz="quarter" idx="13"/>
            <p:extLst>
              <p:ext uri="{D42A27DB-BD31-4B8C-83A1-F6EECF244321}">
                <p14:modId xmlns:p14="http://schemas.microsoft.com/office/powerpoint/2010/main" val="872412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0479236"/>
                    </a:ext>
                  </a:extLst>
                </a:gridCol>
                <a:gridCol w="987552">
                  <a:extLst>
                    <a:ext uri="{9D8B030D-6E8A-4147-A177-3AD203B41FA5}">
                      <a16:colId xmlns:a16="http://schemas.microsoft.com/office/drawing/2014/main" val="1869676068"/>
                    </a:ext>
                  </a:extLst>
                </a:gridCol>
                <a:gridCol w="1069848">
                  <a:extLst>
                    <a:ext uri="{9D8B030D-6E8A-4147-A177-3AD203B41FA5}">
                      <a16:colId xmlns:a16="http://schemas.microsoft.com/office/drawing/2014/main" val="1241546543"/>
                    </a:ext>
                  </a:extLst>
                </a:gridCol>
                <a:gridCol w="1152144">
                  <a:extLst>
                    <a:ext uri="{9D8B030D-6E8A-4147-A177-3AD203B41FA5}">
                      <a16:colId xmlns:a16="http://schemas.microsoft.com/office/drawing/2014/main" val="2188230220"/>
                    </a:ext>
                  </a:extLst>
                </a:gridCol>
                <a:gridCol w="1152144">
                  <a:extLst>
                    <a:ext uri="{9D8B030D-6E8A-4147-A177-3AD203B41FA5}">
                      <a16:colId xmlns:a16="http://schemas.microsoft.com/office/drawing/2014/main" val="3780476394"/>
                    </a:ext>
                  </a:extLst>
                </a:gridCol>
                <a:gridCol w="329184">
                  <a:extLst>
                    <a:ext uri="{9D8B030D-6E8A-4147-A177-3AD203B41FA5}">
                      <a16:colId xmlns:a16="http://schemas.microsoft.com/office/drawing/2014/main" val="2978113476"/>
                    </a:ext>
                  </a:extLst>
                </a:gridCol>
                <a:gridCol w="329184">
                  <a:extLst>
                    <a:ext uri="{9D8B030D-6E8A-4147-A177-3AD203B41FA5}">
                      <a16:colId xmlns:a16="http://schemas.microsoft.com/office/drawing/2014/main" val="1666195278"/>
                    </a:ext>
                  </a:extLst>
                </a:gridCol>
                <a:gridCol w="329184">
                  <a:extLst>
                    <a:ext uri="{9D8B030D-6E8A-4147-A177-3AD203B41FA5}">
                      <a16:colId xmlns:a16="http://schemas.microsoft.com/office/drawing/2014/main" val="1626254891"/>
                    </a:ext>
                  </a:extLst>
                </a:gridCol>
                <a:gridCol w="329184">
                  <a:extLst>
                    <a:ext uri="{9D8B030D-6E8A-4147-A177-3AD203B41FA5}">
                      <a16:colId xmlns:a16="http://schemas.microsoft.com/office/drawing/2014/main" val="2339020186"/>
                    </a:ext>
                  </a:extLst>
                </a:gridCol>
                <a:gridCol w="329184">
                  <a:extLst>
                    <a:ext uri="{9D8B030D-6E8A-4147-A177-3AD203B41FA5}">
                      <a16:colId xmlns:a16="http://schemas.microsoft.com/office/drawing/2014/main" val="2758478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12375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- 2023-05-08 22:59:27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https://quintly-image-storage.s3.amazonaws.com/2b21850c1ce396f24dfc21e91dcc4993/5c6ddc1872127ee3eb02836153ee7a5d.webp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Simple Hit - Dombresky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6.41 %</a:t>
                      </a:r>
                    </a:p>
                  </a:txBody>
                  <a:tcPr/>
                </a:tc>
                <a:extLst>
                  <a:ext uri="{0D108BD9-81ED-4DB2-BD59-A6C34878D82A}">
                    <a16:rowId xmlns:a16="http://schemas.microsoft.com/office/drawing/2014/main" val="1525645796"/>
                  </a:ext>
                </a:extLst>
              </a:tr>
            </a:tbl>
          </a:graphicData>
        </a:graphic>
      </p:graphicFrame>
      <p:sp>
        <p:nvSpPr>
          <p:cNvPr id="4" name="Text Placeholder 3">
            <a:extLst>
              <a:ext uri="{FF2B5EF4-FFF2-40B4-BE49-F238E27FC236}">
                <a16:creationId xmlns:a16="http://schemas.microsoft.com/office/drawing/2014/main" id="{ED7C5A0E-BE52-4CC8-A295-8B67A634650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7079522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A7D82-5E0B-4B84-9251-5ABD874CD70E}"/>
              </a:ext>
            </a:extLst>
          </p:cNvPr>
          <p:cNvSpPr>
            <a:spLocks noGrp="1"/>
          </p:cNvSpPr>
          <p:nvPr>
            <p:ph type="title"/>
          </p:nvPr>
        </p:nvSpPr>
        <p:spPr/>
        <p:txBody>
          <a:bodyPr/>
          <a:lstStyle/>
          <a:p>
            <a:r>
              <a:rPr lang="en-US"/>
              <a:t>Tiktok Videos Table | KFC - 13 of 19</a:t>
            </a:r>
          </a:p>
        </p:txBody>
      </p:sp>
      <p:graphicFrame>
        <p:nvGraphicFramePr>
          <p:cNvPr id="5" name="Table Placeholder 4">
            <a:extLst>
              <a:ext uri="{FF2B5EF4-FFF2-40B4-BE49-F238E27FC236}">
                <a16:creationId xmlns:a16="http://schemas.microsoft.com/office/drawing/2014/main" id="{CED38109-8EDD-458E-A823-3335234F2978}"/>
              </a:ext>
            </a:extLst>
          </p:cNvPr>
          <p:cNvGraphicFramePr>
            <a:graphicFrameLocks noGrp="1"/>
          </p:cNvGraphicFramePr>
          <p:nvPr>
            <p:ph type="tbl" sz="quarter" idx="13"/>
            <p:extLst>
              <p:ext uri="{D42A27DB-BD31-4B8C-83A1-F6EECF244321}">
                <p14:modId xmlns:p14="http://schemas.microsoft.com/office/powerpoint/2010/main" val="4158309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3074611"/>
                    </a:ext>
                  </a:extLst>
                </a:gridCol>
                <a:gridCol w="987552">
                  <a:extLst>
                    <a:ext uri="{9D8B030D-6E8A-4147-A177-3AD203B41FA5}">
                      <a16:colId xmlns:a16="http://schemas.microsoft.com/office/drawing/2014/main" val="3645541769"/>
                    </a:ext>
                  </a:extLst>
                </a:gridCol>
                <a:gridCol w="1069848">
                  <a:extLst>
                    <a:ext uri="{9D8B030D-6E8A-4147-A177-3AD203B41FA5}">
                      <a16:colId xmlns:a16="http://schemas.microsoft.com/office/drawing/2014/main" val="1395620297"/>
                    </a:ext>
                  </a:extLst>
                </a:gridCol>
                <a:gridCol w="1152144">
                  <a:extLst>
                    <a:ext uri="{9D8B030D-6E8A-4147-A177-3AD203B41FA5}">
                      <a16:colId xmlns:a16="http://schemas.microsoft.com/office/drawing/2014/main" val="4069353922"/>
                    </a:ext>
                  </a:extLst>
                </a:gridCol>
                <a:gridCol w="1152144">
                  <a:extLst>
                    <a:ext uri="{9D8B030D-6E8A-4147-A177-3AD203B41FA5}">
                      <a16:colId xmlns:a16="http://schemas.microsoft.com/office/drawing/2014/main" val="305646054"/>
                    </a:ext>
                  </a:extLst>
                </a:gridCol>
                <a:gridCol w="329184">
                  <a:extLst>
                    <a:ext uri="{9D8B030D-6E8A-4147-A177-3AD203B41FA5}">
                      <a16:colId xmlns:a16="http://schemas.microsoft.com/office/drawing/2014/main" val="540542454"/>
                    </a:ext>
                  </a:extLst>
                </a:gridCol>
                <a:gridCol w="329184">
                  <a:extLst>
                    <a:ext uri="{9D8B030D-6E8A-4147-A177-3AD203B41FA5}">
                      <a16:colId xmlns:a16="http://schemas.microsoft.com/office/drawing/2014/main" val="561592829"/>
                    </a:ext>
                  </a:extLst>
                </a:gridCol>
                <a:gridCol w="329184">
                  <a:extLst>
                    <a:ext uri="{9D8B030D-6E8A-4147-A177-3AD203B41FA5}">
                      <a16:colId xmlns:a16="http://schemas.microsoft.com/office/drawing/2014/main" val="3163442961"/>
                    </a:ext>
                  </a:extLst>
                </a:gridCol>
                <a:gridCol w="329184">
                  <a:extLst>
                    <a:ext uri="{9D8B030D-6E8A-4147-A177-3AD203B41FA5}">
                      <a16:colId xmlns:a16="http://schemas.microsoft.com/office/drawing/2014/main" val="389464476"/>
                    </a:ext>
                  </a:extLst>
                </a:gridCol>
                <a:gridCol w="329184">
                  <a:extLst>
                    <a:ext uri="{9D8B030D-6E8A-4147-A177-3AD203B41FA5}">
                      <a16:colId xmlns:a16="http://schemas.microsoft.com/office/drawing/2014/main" val="1883748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41618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- 2023-05-16 21:55:08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https://quintly-image-storage.s3.amazonaws.com/2b21850c1ce396f24dfc21e91dcc4993/944bed458d99ec1427ada01d26a8779a.jpg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5.33 %</a:t>
                      </a:r>
                    </a:p>
                  </a:txBody>
                  <a:tcPr/>
                </a:tc>
                <a:extLst>
                  <a:ext uri="{0D108BD9-81ED-4DB2-BD59-A6C34878D82A}">
                    <a16:rowId xmlns:a16="http://schemas.microsoft.com/office/drawing/2014/main" val="403947735"/>
                  </a:ext>
                </a:extLst>
              </a:tr>
            </a:tbl>
          </a:graphicData>
        </a:graphic>
      </p:graphicFrame>
      <p:sp>
        <p:nvSpPr>
          <p:cNvPr id="4" name="Text Placeholder 3">
            <a:extLst>
              <a:ext uri="{FF2B5EF4-FFF2-40B4-BE49-F238E27FC236}">
                <a16:creationId xmlns:a16="http://schemas.microsoft.com/office/drawing/2014/main" id="{5DF5C7D8-9846-4C4C-BED8-652AAEF9DDDD}"/>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864453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A6DC2-95CF-4975-BBFA-5D5EB613BB4A}"/>
              </a:ext>
            </a:extLst>
          </p:cNvPr>
          <p:cNvSpPr>
            <a:spLocks noGrp="1"/>
          </p:cNvSpPr>
          <p:nvPr>
            <p:ph type="title"/>
          </p:nvPr>
        </p:nvSpPr>
        <p:spPr/>
        <p:txBody>
          <a:bodyPr/>
          <a:lstStyle/>
          <a:p>
            <a:r>
              <a:rPr lang="en-US"/>
              <a:t>Tiktok Videos Table | KFC - 14 of 19</a:t>
            </a:r>
          </a:p>
        </p:txBody>
      </p:sp>
      <p:graphicFrame>
        <p:nvGraphicFramePr>
          <p:cNvPr id="5" name="Table Placeholder 4">
            <a:extLst>
              <a:ext uri="{FF2B5EF4-FFF2-40B4-BE49-F238E27FC236}">
                <a16:creationId xmlns:a16="http://schemas.microsoft.com/office/drawing/2014/main" id="{FFFF25FC-15C5-4A79-A5FA-C54ECC5AE7A7}"/>
              </a:ext>
            </a:extLst>
          </p:cNvPr>
          <p:cNvGraphicFramePr>
            <a:graphicFrameLocks noGrp="1"/>
          </p:cNvGraphicFramePr>
          <p:nvPr>
            <p:ph type="tbl" sz="quarter" idx="13"/>
            <p:extLst>
              <p:ext uri="{D42A27DB-BD31-4B8C-83A1-F6EECF244321}">
                <p14:modId xmlns:p14="http://schemas.microsoft.com/office/powerpoint/2010/main" val="62110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5615541"/>
                    </a:ext>
                  </a:extLst>
                </a:gridCol>
                <a:gridCol w="987552">
                  <a:extLst>
                    <a:ext uri="{9D8B030D-6E8A-4147-A177-3AD203B41FA5}">
                      <a16:colId xmlns:a16="http://schemas.microsoft.com/office/drawing/2014/main" val="1701176998"/>
                    </a:ext>
                  </a:extLst>
                </a:gridCol>
                <a:gridCol w="1069848">
                  <a:extLst>
                    <a:ext uri="{9D8B030D-6E8A-4147-A177-3AD203B41FA5}">
                      <a16:colId xmlns:a16="http://schemas.microsoft.com/office/drawing/2014/main" val="1449766625"/>
                    </a:ext>
                  </a:extLst>
                </a:gridCol>
                <a:gridCol w="1152144">
                  <a:extLst>
                    <a:ext uri="{9D8B030D-6E8A-4147-A177-3AD203B41FA5}">
                      <a16:colId xmlns:a16="http://schemas.microsoft.com/office/drawing/2014/main" val="2410608117"/>
                    </a:ext>
                  </a:extLst>
                </a:gridCol>
                <a:gridCol w="1152144">
                  <a:extLst>
                    <a:ext uri="{9D8B030D-6E8A-4147-A177-3AD203B41FA5}">
                      <a16:colId xmlns:a16="http://schemas.microsoft.com/office/drawing/2014/main" val="28142505"/>
                    </a:ext>
                  </a:extLst>
                </a:gridCol>
                <a:gridCol w="329184">
                  <a:extLst>
                    <a:ext uri="{9D8B030D-6E8A-4147-A177-3AD203B41FA5}">
                      <a16:colId xmlns:a16="http://schemas.microsoft.com/office/drawing/2014/main" val="736762084"/>
                    </a:ext>
                  </a:extLst>
                </a:gridCol>
                <a:gridCol w="329184">
                  <a:extLst>
                    <a:ext uri="{9D8B030D-6E8A-4147-A177-3AD203B41FA5}">
                      <a16:colId xmlns:a16="http://schemas.microsoft.com/office/drawing/2014/main" val="705395242"/>
                    </a:ext>
                  </a:extLst>
                </a:gridCol>
                <a:gridCol w="329184">
                  <a:extLst>
                    <a:ext uri="{9D8B030D-6E8A-4147-A177-3AD203B41FA5}">
                      <a16:colId xmlns:a16="http://schemas.microsoft.com/office/drawing/2014/main" val="3600768684"/>
                    </a:ext>
                  </a:extLst>
                </a:gridCol>
                <a:gridCol w="329184">
                  <a:extLst>
                    <a:ext uri="{9D8B030D-6E8A-4147-A177-3AD203B41FA5}">
                      <a16:colId xmlns:a16="http://schemas.microsoft.com/office/drawing/2014/main" val="1398063744"/>
                    </a:ext>
                  </a:extLst>
                </a:gridCol>
                <a:gridCol w="329184">
                  <a:extLst>
                    <a:ext uri="{9D8B030D-6E8A-4147-A177-3AD203B41FA5}">
                      <a16:colId xmlns:a16="http://schemas.microsoft.com/office/drawing/2014/main" val="995172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371997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- 2023-06-07 20:50:11</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https://quintly-image-storage.s3.amazonaws.com/2b21850c1ce396f24dfc21e91dcc4993/7d203bada6d16cac2e6933628548ac14.jpg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["#tierlist"]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5.69 %</a:t>
                      </a:r>
                    </a:p>
                  </a:txBody>
                  <a:tcPr/>
                </a:tc>
                <a:extLst>
                  <a:ext uri="{0D108BD9-81ED-4DB2-BD59-A6C34878D82A}">
                    <a16:rowId xmlns:a16="http://schemas.microsoft.com/office/drawing/2014/main" val="27194007"/>
                  </a:ext>
                </a:extLst>
              </a:tr>
            </a:tbl>
          </a:graphicData>
        </a:graphic>
      </p:graphicFrame>
      <p:sp>
        <p:nvSpPr>
          <p:cNvPr id="4" name="Text Placeholder 3">
            <a:extLst>
              <a:ext uri="{FF2B5EF4-FFF2-40B4-BE49-F238E27FC236}">
                <a16:creationId xmlns:a16="http://schemas.microsoft.com/office/drawing/2014/main" id="{93F1FE63-DA97-44CE-90CF-E3A97AC03A3D}"/>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654416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D5FF2-F666-4E2E-A5C7-759154BBC109}"/>
              </a:ext>
            </a:extLst>
          </p:cNvPr>
          <p:cNvSpPr>
            <a:spLocks noGrp="1"/>
          </p:cNvSpPr>
          <p:nvPr>
            <p:ph type="title"/>
          </p:nvPr>
        </p:nvSpPr>
        <p:spPr/>
        <p:txBody>
          <a:bodyPr/>
          <a:lstStyle/>
          <a:p>
            <a:r>
              <a:rPr lang="en-US"/>
              <a:t>Tiktok Videos Table | KFC - 15 of 19</a:t>
            </a:r>
          </a:p>
        </p:txBody>
      </p:sp>
      <p:graphicFrame>
        <p:nvGraphicFramePr>
          <p:cNvPr id="5" name="Table Placeholder 4">
            <a:extLst>
              <a:ext uri="{FF2B5EF4-FFF2-40B4-BE49-F238E27FC236}">
                <a16:creationId xmlns:a16="http://schemas.microsoft.com/office/drawing/2014/main" id="{992D133D-31DB-491B-87AB-836946B87C41}"/>
              </a:ext>
            </a:extLst>
          </p:cNvPr>
          <p:cNvGraphicFramePr>
            <a:graphicFrameLocks noGrp="1"/>
          </p:cNvGraphicFramePr>
          <p:nvPr>
            <p:ph type="tbl" sz="quarter" idx="13"/>
            <p:extLst>
              <p:ext uri="{D42A27DB-BD31-4B8C-83A1-F6EECF244321}">
                <p14:modId xmlns:p14="http://schemas.microsoft.com/office/powerpoint/2010/main" val="3913156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82184337"/>
                    </a:ext>
                  </a:extLst>
                </a:gridCol>
                <a:gridCol w="987552">
                  <a:extLst>
                    <a:ext uri="{9D8B030D-6E8A-4147-A177-3AD203B41FA5}">
                      <a16:colId xmlns:a16="http://schemas.microsoft.com/office/drawing/2014/main" val="1578988766"/>
                    </a:ext>
                  </a:extLst>
                </a:gridCol>
                <a:gridCol w="1069848">
                  <a:extLst>
                    <a:ext uri="{9D8B030D-6E8A-4147-A177-3AD203B41FA5}">
                      <a16:colId xmlns:a16="http://schemas.microsoft.com/office/drawing/2014/main" val="2537824496"/>
                    </a:ext>
                  </a:extLst>
                </a:gridCol>
                <a:gridCol w="1152144">
                  <a:extLst>
                    <a:ext uri="{9D8B030D-6E8A-4147-A177-3AD203B41FA5}">
                      <a16:colId xmlns:a16="http://schemas.microsoft.com/office/drawing/2014/main" val="1995667350"/>
                    </a:ext>
                  </a:extLst>
                </a:gridCol>
                <a:gridCol w="1152144">
                  <a:extLst>
                    <a:ext uri="{9D8B030D-6E8A-4147-A177-3AD203B41FA5}">
                      <a16:colId xmlns:a16="http://schemas.microsoft.com/office/drawing/2014/main" val="322240210"/>
                    </a:ext>
                  </a:extLst>
                </a:gridCol>
                <a:gridCol w="329184">
                  <a:extLst>
                    <a:ext uri="{9D8B030D-6E8A-4147-A177-3AD203B41FA5}">
                      <a16:colId xmlns:a16="http://schemas.microsoft.com/office/drawing/2014/main" val="3592321879"/>
                    </a:ext>
                  </a:extLst>
                </a:gridCol>
                <a:gridCol w="329184">
                  <a:extLst>
                    <a:ext uri="{9D8B030D-6E8A-4147-A177-3AD203B41FA5}">
                      <a16:colId xmlns:a16="http://schemas.microsoft.com/office/drawing/2014/main" val="3531257608"/>
                    </a:ext>
                  </a:extLst>
                </a:gridCol>
                <a:gridCol w="329184">
                  <a:extLst>
                    <a:ext uri="{9D8B030D-6E8A-4147-A177-3AD203B41FA5}">
                      <a16:colId xmlns:a16="http://schemas.microsoft.com/office/drawing/2014/main" val="1035559608"/>
                    </a:ext>
                  </a:extLst>
                </a:gridCol>
                <a:gridCol w="329184">
                  <a:extLst>
                    <a:ext uri="{9D8B030D-6E8A-4147-A177-3AD203B41FA5}">
                      <a16:colId xmlns:a16="http://schemas.microsoft.com/office/drawing/2014/main" val="4252509166"/>
                    </a:ext>
                  </a:extLst>
                </a:gridCol>
                <a:gridCol w="329184">
                  <a:extLst>
                    <a:ext uri="{9D8B030D-6E8A-4147-A177-3AD203B41FA5}">
                      <a16:colId xmlns:a16="http://schemas.microsoft.com/office/drawing/2014/main" val="328101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1758478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- 2023-05-19 20:35:06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https://quintly-image-storage.s3.amazonaws.com/2b21850c1ce396f24dfc21e91dcc4993/ce400741b9724169a23aeead25d28a71.jpg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New Year Dance - FASSounds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4.2 %</a:t>
                      </a:r>
                    </a:p>
                  </a:txBody>
                  <a:tcPr/>
                </a:tc>
                <a:extLst>
                  <a:ext uri="{0D108BD9-81ED-4DB2-BD59-A6C34878D82A}">
                    <a16:rowId xmlns:a16="http://schemas.microsoft.com/office/drawing/2014/main" val="2307130070"/>
                  </a:ext>
                </a:extLst>
              </a:tr>
            </a:tbl>
          </a:graphicData>
        </a:graphic>
      </p:graphicFrame>
      <p:sp>
        <p:nvSpPr>
          <p:cNvPr id="4" name="Text Placeholder 3">
            <a:extLst>
              <a:ext uri="{FF2B5EF4-FFF2-40B4-BE49-F238E27FC236}">
                <a16:creationId xmlns:a16="http://schemas.microsoft.com/office/drawing/2014/main" id="{E2136D1D-08D0-4E78-9C36-E9C4DADDED8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6098391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57592-25DF-4401-8328-91557E4D956B}"/>
              </a:ext>
            </a:extLst>
          </p:cNvPr>
          <p:cNvSpPr>
            <a:spLocks noGrp="1"/>
          </p:cNvSpPr>
          <p:nvPr>
            <p:ph type="title"/>
          </p:nvPr>
        </p:nvSpPr>
        <p:spPr/>
        <p:txBody>
          <a:bodyPr/>
          <a:lstStyle/>
          <a:p>
            <a:r>
              <a:rPr lang="en-US"/>
              <a:t>Tiktok Videos Table | KFC - 16 of 19</a:t>
            </a:r>
          </a:p>
        </p:txBody>
      </p:sp>
      <p:graphicFrame>
        <p:nvGraphicFramePr>
          <p:cNvPr id="5" name="Table Placeholder 4">
            <a:extLst>
              <a:ext uri="{FF2B5EF4-FFF2-40B4-BE49-F238E27FC236}">
                <a16:creationId xmlns:a16="http://schemas.microsoft.com/office/drawing/2014/main" id="{480FA822-7697-4876-9A61-F8CAFB95CFA5}"/>
              </a:ext>
            </a:extLst>
          </p:cNvPr>
          <p:cNvGraphicFramePr>
            <a:graphicFrameLocks noGrp="1"/>
          </p:cNvGraphicFramePr>
          <p:nvPr>
            <p:ph type="tbl" sz="quarter" idx="13"/>
            <p:extLst>
              <p:ext uri="{D42A27DB-BD31-4B8C-83A1-F6EECF244321}">
                <p14:modId xmlns:p14="http://schemas.microsoft.com/office/powerpoint/2010/main" val="3910489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40372133"/>
                    </a:ext>
                  </a:extLst>
                </a:gridCol>
                <a:gridCol w="987552">
                  <a:extLst>
                    <a:ext uri="{9D8B030D-6E8A-4147-A177-3AD203B41FA5}">
                      <a16:colId xmlns:a16="http://schemas.microsoft.com/office/drawing/2014/main" val="1026338357"/>
                    </a:ext>
                  </a:extLst>
                </a:gridCol>
                <a:gridCol w="1069848">
                  <a:extLst>
                    <a:ext uri="{9D8B030D-6E8A-4147-A177-3AD203B41FA5}">
                      <a16:colId xmlns:a16="http://schemas.microsoft.com/office/drawing/2014/main" val="1301075532"/>
                    </a:ext>
                  </a:extLst>
                </a:gridCol>
                <a:gridCol w="1152144">
                  <a:extLst>
                    <a:ext uri="{9D8B030D-6E8A-4147-A177-3AD203B41FA5}">
                      <a16:colId xmlns:a16="http://schemas.microsoft.com/office/drawing/2014/main" val="871215374"/>
                    </a:ext>
                  </a:extLst>
                </a:gridCol>
                <a:gridCol w="1152144">
                  <a:extLst>
                    <a:ext uri="{9D8B030D-6E8A-4147-A177-3AD203B41FA5}">
                      <a16:colId xmlns:a16="http://schemas.microsoft.com/office/drawing/2014/main" val="4227891895"/>
                    </a:ext>
                  </a:extLst>
                </a:gridCol>
                <a:gridCol w="329184">
                  <a:extLst>
                    <a:ext uri="{9D8B030D-6E8A-4147-A177-3AD203B41FA5}">
                      <a16:colId xmlns:a16="http://schemas.microsoft.com/office/drawing/2014/main" val="552260797"/>
                    </a:ext>
                  </a:extLst>
                </a:gridCol>
                <a:gridCol w="329184">
                  <a:extLst>
                    <a:ext uri="{9D8B030D-6E8A-4147-A177-3AD203B41FA5}">
                      <a16:colId xmlns:a16="http://schemas.microsoft.com/office/drawing/2014/main" val="564627376"/>
                    </a:ext>
                  </a:extLst>
                </a:gridCol>
                <a:gridCol w="329184">
                  <a:extLst>
                    <a:ext uri="{9D8B030D-6E8A-4147-A177-3AD203B41FA5}">
                      <a16:colId xmlns:a16="http://schemas.microsoft.com/office/drawing/2014/main" val="2736559453"/>
                    </a:ext>
                  </a:extLst>
                </a:gridCol>
                <a:gridCol w="329184">
                  <a:extLst>
                    <a:ext uri="{9D8B030D-6E8A-4147-A177-3AD203B41FA5}">
                      <a16:colId xmlns:a16="http://schemas.microsoft.com/office/drawing/2014/main" val="802338875"/>
                    </a:ext>
                  </a:extLst>
                </a:gridCol>
                <a:gridCol w="329184">
                  <a:extLst>
                    <a:ext uri="{9D8B030D-6E8A-4147-A177-3AD203B41FA5}">
                      <a16:colId xmlns:a16="http://schemas.microsoft.com/office/drawing/2014/main" val="3151482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634601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- 2023-05-30 18:13:52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https://quintly-image-storage.s3.amazonaws.com/2b21850c1ce396f24dfc21e91dcc4993/b7ce1591dd169bfb2a0efe97b330a2d2.jpg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5.48 %</a:t>
                      </a:r>
                    </a:p>
                  </a:txBody>
                  <a:tcPr/>
                </a:tc>
                <a:extLst>
                  <a:ext uri="{0D108BD9-81ED-4DB2-BD59-A6C34878D82A}">
                    <a16:rowId xmlns:a16="http://schemas.microsoft.com/office/drawing/2014/main" val="3894259254"/>
                  </a:ext>
                </a:extLst>
              </a:tr>
            </a:tbl>
          </a:graphicData>
        </a:graphic>
      </p:graphicFrame>
      <p:sp>
        <p:nvSpPr>
          <p:cNvPr id="4" name="Text Placeholder 3">
            <a:extLst>
              <a:ext uri="{FF2B5EF4-FFF2-40B4-BE49-F238E27FC236}">
                <a16:creationId xmlns:a16="http://schemas.microsoft.com/office/drawing/2014/main" id="{E466362B-E69B-4107-89C2-CA266500C700}"/>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8404253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E68A4-4FB5-403F-AC8C-D0CEE2AB9B9C}"/>
              </a:ext>
            </a:extLst>
          </p:cNvPr>
          <p:cNvSpPr>
            <a:spLocks noGrp="1"/>
          </p:cNvSpPr>
          <p:nvPr>
            <p:ph type="title"/>
          </p:nvPr>
        </p:nvSpPr>
        <p:spPr/>
        <p:txBody>
          <a:bodyPr/>
          <a:lstStyle/>
          <a:p>
            <a:r>
              <a:rPr lang="en-US"/>
              <a:t>Tiktok Videos Table | KFC - 17 of 19</a:t>
            </a:r>
          </a:p>
        </p:txBody>
      </p:sp>
      <p:graphicFrame>
        <p:nvGraphicFramePr>
          <p:cNvPr id="5" name="Table Placeholder 4">
            <a:extLst>
              <a:ext uri="{FF2B5EF4-FFF2-40B4-BE49-F238E27FC236}">
                <a16:creationId xmlns:a16="http://schemas.microsoft.com/office/drawing/2014/main" id="{B63FFE94-6445-4703-9777-D4AB28957FC8}"/>
              </a:ext>
            </a:extLst>
          </p:cNvPr>
          <p:cNvGraphicFramePr>
            <a:graphicFrameLocks noGrp="1"/>
          </p:cNvGraphicFramePr>
          <p:nvPr>
            <p:ph type="tbl" sz="quarter" idx="13"/>
            <p:extLst>
              <p:ext uri="{D42A27DB-BD31-4B8C-83A1-F6EECF244321}">
                <p14:modId xmlns:p14="http://schemas.microsoft.com/office/powerpoint/2010/main" val="366917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37045928"/>
                    </a:ext>
                  </a:extLst>
                </a:gridCol>
                <a:gridCol w="987552">
                  <a:extLst>
                    <a:ext uri="{9D8B030D-6E8A-4147-A177-3AD203B41FA5}">
                      <a16:colId xmlns:a16="http://schemas.microsoft.com/office/drawing/2014/main" val="1027562802"/>
                    </a:ext>
                  </a:extLst>
                </a:gridCol>
                <a:gridCol w="1069848">
                  <a:extLst>
                    <a:ext uri="{9D8B030D-6E8A-4147-A177-3AD203B41FA5}">
                      <a16:colId xmlns:a16="http://schemas.microsoft.com/office/drawing/2014/main" val="2795377829"/>
                    </a:ext>
                  </a:extLst>
                </a:gridCol>
                <a:gridCol w="1152144">
                  <a:extLst>
                    <a:ext uri="{9D8B030D-6E8A-4147-A177-3AD203B41FA5}">
                      <a16:colId xmlns:a16="http://schemas.microsoft.com/office/drawing/2014/main" val="1013148775"/>
                    </a:ext>
                  </a:extLst>
                </a:gridCol>
                <a:gridCol w="1152144">
                  <a:extLst>
                    <a:ext uri="{9D8B030D-6E8A-4147-A177-3AD203B41FA5}">
                      <a16:colId xmlns:a16="http://schemas.microsoft.com/office/drawing/2014/main" val="3524541970"/>
                    </a:ext>
                  </a:extLst>
                </a:gridCol>
                <a:gridCol w="329184">
                  <a:extLst>
                    <a:ext uri="{9D8B030D-6E8A-4147-A177-3AD203B41FA5}">
                      <a16:colId xmlns:a16="http://schemas.microsoft.com/office/drawing/2014/main" val="584332599"/>
                    </a:ext>
                  </a:extLst>
                </a:gridCol>
                <a:gridCol w="329184">
                  <a:extLst>
                    <a:ext uri="{9D8B030D-6E8A-4147-A177-3AD203B41FA5}">
                      <a16:colId xmlns:a16="http://schemas.microsoft.com/office/drawing/2014/main" val="92503628"/>
                    </a:ext>
                  </a:extLst>
                </a:gridCol>
                <a:gridCol w="329184">
                  <a:extLst>
                    <a:ext uri="{9D8B030D-6E8A-4147-A177-3AD203B41FA5}">
                      <a16:colId xmlns:a16="http://schemas.microsoft.com/office/drawing/2014/main" val="4117356294"/>
                    </a:ext>
                  </a:extLst>
                </a:gridCol>
                <a:gridCol w="329184">
                  <a:extLst>
                    <a:ext uri="{9D8B030D-6E8A-4147-A177-3AD203B41FA5}">
                      <a16:colId xmlns:a16="http://schemas.microsoft.com/office/drawing/2014/main" val="1163592057"/>
                    </a:ext>
                  </a:extLst>
                </a:gridCol>
                <a:gridCol w="329184">
                  <a:extLst>
                    <a:ext uri="{9D8B030D-6E8A-4147-A177-3AD203B41FA5}">
                      <a16:colId xmlns:a16="http://schemas.microsoft.com/office/drawing/2014/main" val="4034019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53363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- 2023-05-12 18:40:42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https://quintly-image-storage.s3.amazonaws.com/2b21850c1ce396f24dfc21e91dcc4993/6748b3d4413749da9181e8c61caf7200.jpg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4.42 %</a:t>
                      </a:r>
                    </a:p>
                  </a:txBody>
                  <a:tcPr/>
                </a:tc>
                <a:extLst>
                  <a:ext uri="{0D108BD9-81ED-4DB2-BD59-A6C34878D82A}">
                    <a16:rowId xmlns:a16="http://schemas.microsoft.com/office/drawing/2014/main" val="4068578522"/>
                  </a:ext>
                </a:extLst>
              </a:tr>
            </a:tbl>
          </a:graphicData>
        </a:graphic>
      </p:graphicFrame>
      <p:sp>
        <p:nvSpPr>
          <p:cNvPr id="4" name="Text Placeholder 3">
            <a:extLst>
              <a:ext uri="{FF2B5EF4-FFF2-40B4-BE49-F238E27FC236}">
                <a16:creationId xmlns:a16="http://schemas.microsoft.com/office/drawing/2014/main" id="{0D4B8560-425E-4B98-913E-BA7EA5A148A3}"/>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0507421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5A538-96C2-41E1-86D6-13BE386E8B93}"/>
              </a:ext>
            </a:extLst>
          </p:cNvPr>
          <p:cNvSpPr>
            <a:spLocks noGrp="1"/>
          </p:cNvSpPr>
          <p:nvPr>
            <p:ph type="title"/>
          </p:nvPr>
        </p:nvSpPr>
        <p:spPr/>
        <p:txBody>
          <a:bodyPr/>
          <a:lstStyle/>
          <a:p>
            <a:r>
              <a:rPr lang="en-US"/>
              <a:t>Tiktok Videos Table | KFC - 18 of 19</a:t>
            </a:r>
          </a:p>
        </p:txBody>
      </p:sp>
      <p:graphicFrame>
        <p:nvGraphicFramePr>
          <p:cNvPr id="5" name="Table Placeholder 4">
            <a:extLst>
              <a:ext uri="{FF2B5EF4-FFF2-40B4-BE49-F238E27FC236}">
                <a16:creationId xmlns:a16="http://schemas.microsoft.com/office/drawing/2014/main" id="{4F2C65E7-0585-4909-88A6-4F15C7FDAE89}"/>
              </a:ext>
            </a:extLst>
          </p:cNvPr>
          <p:cNvGraphicFramePr>
            <a:graphicFrameLocks noGrp="1"/>
          </p:cNvGraphicFramePr>
          <p:nvPr>
            <p:ph type="tbl" sz="quarter" idx="13"/>
            <p:extLst>
              <p:ext uri="{D42A27DB-BD31-4B8C-83A1-F6EECF244321}">
                <p14:modId xmlns:p14="http://schemas.microsoft.com/office/powerpoint/2010/main" val="768940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95500"/>
                    </a:ext>
                  </a:extLst>
                </a:gridCol>
                <a:gridCol w="987552">
                  <a:extLst>
                    <a:ext uri="{9D8B030D-6E8A-4147-A177-3AD203B41FA5}">
                      <a16:colId xmlns:a16="http://schemas.microsoft.com/office/drawing/2014/main" val="921170406"/>
                    </a:ext>
                  </a:extLst>
                </a:gridCol>
                <a:gridCol w="1069848">
                  <a:extLst>
                    <a:ext uri="{9D8B030D-6E8A-4147-A177-3AD203B41FA5}">
                      <a16:colId xmlns:a16="http://schemas.microsoft.com/office/drawing/2014/main" val="3493893332"/>
                    </a:ext>
                  </a:extLst>
                </a:gridCol>
                <a:gridCol w="1152144">
                  <a:extLst>
                    <a:ext uri="{9D8B030D-6E8A-4147-A177-3AD203B41FA5}">
                      <a16:colId xmlns:a16="http://schemas.microsoft.com/office/drawing/2014/main" val="3531288360"/>
                    </a:ext>
                  </a:extLst>
                </a:gridCol>
                <a:gridCol w="1152144">
                  <a:extLst>
                    <a:ext uri="{9D8B030D-6E8A-4147-A177-3AD203B41FA5}">
                      <a16:colId xmlns:a16="http://schemas.microsoft.com/office/drawing/2014/main" val="851680195"/>
                    </a:ext>
                  </a:extLst>
                </a:gridCol>
                <a:gridCol w="329184">
                  <a:extLst>
                    <a:ext uri="{9D8B030D-6E8A-4147-A177-3AD203B41FA5}">
                      <a16:colId xmlns:a16="http://schemas.microsoft.com/office/drawing/2014/main" val="1552522195"/>
                    </a:ext>
                  </a:extLst>
                </a:gridCol>
                <a:gridCol w="329184">
                  <a:extLst>
                    <a:ext uri="{9D8B030D-6E8A-4147-A177-3AD203B41FA5}">
                      <a16:colId xmlns:a16="http://schemas.microsoft.com/office/drawing/2014/main" val="3010506151"/>
                    </a:ext>
                  </a:extLst>
                </a:gridCol>
                <a:gridCol w="329184">
                  <a:extLst>
                    <a:ext uri="{9D8B030D-6E8A-4147-A177-3AD203B41FA5}">
                      <a16:colId xmlns:a16="http://schemas.microsoft.com/office/drawing/2014/main" val="3067150198"/>
                    </a:ext>
                  </a:extLst>
                </a:gridCol>
                <a:gridCol w="329184">
                  <a:extLst>
                    <a:ext uri="{9D8B030D-6E8A-4147-A177-3AD203B41FA5}">
                      <a16:colId xmlns:a16="http://schemas.microsoft.com/office/drawing/2014/main" val="854605917"/>
                    </a:ext>
                  </a:extLst>
                </a:gridCol>
                <a:gridCol w="329184">
                  <a:extLst>
                    <a:ext uri="{9D8B030D-6E8A-4147-A177-3AD203B41FA5}">
                      <a16:colId xmlns:a16="http://schemas.microsoft.com/office/drawing/2014/main" val="465475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3878871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- 2023-04-19 19:57:07</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https://quintly-image-storage.s3.amazonaws.com/2b21850c1ce396f24dfc21e91dcc4993/354ab38f3484a30428e508d3f72dae91.jpg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4.01 %</a:t>
                      </a:r>
                    </a:p>
                  </a:txBody>
                  <a:tcPr/>
                </a:tc>
                <a:extLst>
                  <a:ext uri="{0D108BD9-81ED-4DB2-BD59-A6C34878D82A}">
                    <a16:rowId xmlns:a16="http://schemas.microsoft.com/office/drawing/2014/main" val="2241134253"/>
                  </a:ext>
                </a:extLst>
              </a:tr>
            </a:tbl>
          </a:graphicData>
        </a:graphic>
      </p:graphicFrame>
      <p:sp>
        <p:nvSpPr>
          <p:cNvPr id="4" name="Text Placeholder 3">
            <a:extLst>
              <a:ext uri="{FF2B5EF4-FFF2-40B4-BE49-F238E27FC236}">
                <a16:creationId xmlns:a16="http://schemas.microsoft.com/office/drawing/2014/main" id="{24AF2328-2F7E-44BE-BF0B-B3E5CA807A1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957861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A9B82-408C-46B0-991C-D1544CBED62A}"/>
              </a:ext>
            </a:extLst>
          </p:cNvPr>
          <p:cNvSpPr>
            <a:spLocks noGrp="1"/>
          </p:cNvSpPr>
          <p:nvPr>
            <p:ph type="title"/>
          </p:nvPr>
        </p:nvSpPr>
        <p:spPr/>
        <p:txBody>
          <a:bodyPr/>
          <a:lstStyle/>
          <a:p>
            <a:r>
              <a:rPr lang="en-US"/>
              <a:t>Tiktok Videos Table | KFC - 19 of 19</a:t>
            </a:r>
          </a:p>
        </p:txBody>
      </p:sp>
      <p:graphicFrame>
        <p:nvGraphicFramePr>
          <p:cNvPr id="5" name="Table Placeholder 4">
            <a:extLst>
              <a:ext uri="{FF2B5EF4-FFF2-40B4-BE49-F238E27FC236}">
                <a16:creationId xmlns:a16="http://schemas.microsoft.com/office/drawing/2014/main" id="{9546128B-5737-48DE-A259-16EE1C4F0B6E}"/>
              </a:ext>
            </a:extLst>
          </p:cNvPr>
          <p:cNvGraphicFramePr>
            <a:graphicFrameLocks noGrp="1"/>
          </p:cNvGraphicFramePr>
          <p:nvPr>
            <p:ph type="tbl" sz="quarter" idx="13"/>
            <p:extLst>
              <p:ext uri="{D42A27DB-BD31-4B8C-83A1-F6EECF244321}">
                <p14:modId xmlns:p14="http://schemas.microsoft.com/office/powerpoint/2010/main" val="34698943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02122783"/>
                    </a:ext>
                  </a:extLst>
                </a:gridCol>
                <a:gridCol w="987552">
                  <a:extLst>
                    <a:ext uri="{9D8B030D-6E8A-4147-A177-3AD203B41FA5}">
                      <a16:colId xmlns:a16="http://schemas.microsoft.com/office/drawing/2014/main" val="2866942020"/>
                    </a:ext>
                  </a:extLst>
                </a:gridCol>
                <a:gridCol w="1069848">
                  <a:extLst>
                    <a:ext uri="{9D8B030D-6E8A-4147-A177-3AD203B41FA5}">
                      <a16:colId xmlns:a16="http://schemas.microsoft.com/office/drawing/2014/main" val="2408813113"/>
                    </a:ext>
                  </a:extLst>
                </a:gridCol>
                <a:gridCol w="1152144">
                  <a:extLst>
                    <a:ext uri="{9D8B030D-6E8A-4147-A177-3AD203B41FA5}">
                      <a16:colId xmlns:a16="http://schemas.microsoft.com/office/drawing/2014/main" val="3578608389"/>
                    </a:ext>
                  </a:extLst>
                </a:gridCol>
                <a:gridCol w="1152144">
                  <a:extLst>
                    <a:ext uri="{9D8B030D-6E8A-4147-A177-3AD203B41FA5}">
                      <a16:colId xmlns:a16="http://schemas.microsoft.com/office/drawing/2014/main" val="3551846306"/>
                    </a:ext>
                  </a:extLst>
                </a:gridCol>
                <a:gridCol w="329184">
                  <a:extLst>
                    <a:ext uri="{9D8B030D-6E8A-4147-A177-3AD203B41FA5}">
                      <a16:colId xmlns:a16="http://schemas.microsoft.com/office/drawing/2014/main" val="191094491"/>
                    </a:ext>
                  </a:extLst>
                </a:gridCol>
                <a:gridCol w="329184">
                  <a:extLst>
                    <a:ext uri="{9D8B030D-6E8A-4147-A177-3AD203B41FA5}">
                      <a16:colId xmlns:a16="http://schemas.microsoft.com/office/drawing/2014/main" val="116572999"/>
                    </a:ext>
                  </a:extLst>
                </a:gridCol>
                <a:gridCol w="329184">
                  <a:extLst>
                    <a:ext uri="{9D8B030D-6E8A-4147-A177-3AD203B41FA5}">
                      <a16:colId xmlns:a16="http://schemas.microsoft.com/office/drawing/2014/main" val="3437502432"/>
                    </a:ext>
                  </a:extLst>
                </a:gridCol>
                <a:gridCol w="329184">
                  <a:extLst>
                    <a:ext uri="{9D8B030D-6E8A-4147-A177-3AD203B41FA5}">
                      <a16:colId xmlns:a16="http://schemas.microsoft.com/office/drawing/2014/main" val="901501910"/>
                    </a:ext>
                  </a:extLst>
                </a:gridCol>
                <a:gridCol w="329184">
                  <a:extLst>
                    <a:ext uri="{9D8B030D-6E8A-4147-A177-3AD203B41FA5}">
                      <a16:colId xmlns:a16="http://schemas.microsoft.com/office/drawing/2014/main" val="3743798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Hashtags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Music 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extLst>
                  <a:ext uri="{0D108BD9-81ED-4DB2-BD59-A6C34878D82A}">
                    <a16:rowId xmlns:a16="http://schemas.microsoft.com/office/drawing/2014/main" val="291366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@kentuckyfriedchicken - 2023-05-01 19:39:06</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https://quintly-image-storage.s3.amazonaws.com/2b21850c1ce396f24dfc21e91dcc4993/30313407d70dd6dccf7a2d9cdebe2555.jpg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 original sound - kentuckyfriedchicken -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2.32 %</a:t>
                      </a:r>
                    </a:p>
                  </a:txBody>
                  <a:tcPr/>
                </a:tc>
                <a:extLst>
                  <a:ext uri="{0D108BD9-81ED-4DB2-BD59-A6C34878D82A}">
                    <a16:rowId xmlns:a16="http://schemas.microsoft.com/office/drawing/2014/main" val="464337610"/>
                  </a:ext>
                </a:extLst>
              </a:tr>
            </a:tbl>
          </a:graphicData>
        </a:graphic>
      </p:graphicFrame>
      <p:sp>
        <p:nvSpPr>
          <p:cNvPr id="4" name="Text Placeholder 3">
            <a:extLst>
              <a:ext uri="{FF2B5EF4-FFF2-40B4-BE49-F238E27FC236}">
                <a16:creationId xmlns:a16="http://schemas.microsoft.com/office/drawing/2014/main" id="{F0BEAD74-8540-4E21-901A-9447F83F48C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0185726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8D955-5C94-4E2E-893C-D4DC0980F7F9}"/>
              </a:ext>
            </a:extLst>
          </p:cNvPr>
          <p:cNvSpPr>
            <a:spLocks noGrp="1"/>
          </p:cNvSpPr>
          <p:nvPr>
            <p:ph type="title"/>
          </p:nvPr>
        </p:nvSpPr>
        <p:spPr/>
        <p:txBody>
          <a:bodyPr/>
          <a:lstStyle/>
          <a:p>
            <a:r>
              <a:rPr lang="en-US"/>
              <a:t>Facebook Posts Key Metrics Table | KFC</a:t>
            </a:r>
          </a:p>
        </p:txBody>
      </p:sp>
      <p:graphicFrame>
        <p:nvGraphicFramePr>
          <p:cNvPr id="5" name="Table Placeholder 4">
            <a:extLst>
              <a:ext uri="{FF2B5EF4-FFF2-40B4-BE49-F238E27FC236}">
                <a16:creationId xmlns:a16="http://schemas.microsoft.com/office/drawing/2014/main" id="{58487307-FF94-4208-85D1-2CE0F01D6007}"/>
              </a:ext>
            </a:extLst>
          </p:cNvPr>
          <p:cNvGraphicFramePr>
            <a:graphicFrameLocks noGrp="1"/>
          </p:cNvGraphicFramePr>
          <p:nvPr>
            <p:ph type="tbl" sz="quarter" idx="13"/>
            <p:extLst>
              <p:ext uri="{D42A27DB-BD31-4B8C-83A1-F6EECF244321}">
                <p14:modId xmlns:p14="http://schemas.microsoft.com/office/powerpoint/2010/main" val="1171930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670771337"/>
                    </a:ext>
                  </a:extLst>
                </a:gridCol>
                <a:gridCol w="1152144">
                  <a:extLst>
                    <a:ext uri="{9D8B030D-6E8A-4147-A177-3AD203B41FA5}">
                      <a16:colId xmlns:a16="http://schemas.microsoft.com/office/drawing/2014/main" val="4131942695"/>
                    </a:ext>
                  </a:extLst>
                </a:gridCol>
                <a:gridCol w="1152144">
                  <a:extLst>
                    <a:ext uri="{9D8B030D-6E8A-4147-A177-3AD203B41FA5}">
                      <a16:colId xmlns:a16="http://schemas.microsoft.com/office/drawing/2014/main" val="2339064242"/>
                    </a:ext>
                  </a:extLst>
                </a:gridCol>
                <a:gridCol w="1152144">
                  <a:extLst>
                    <a:ext uri="{9D8B030D-6E8A-4147-A177-3AD203B41FA5}">
                      <a16:colId xmlns:a16="http://schemas.microsoft.com/office/drawing/2014/main" val="4175831425"/>
                    </a:ext>
                  </a:extLst>
                </a:gridCol>
                <a:gridCol w="1152144">
                  <a:extLst>
                    <a:ext uri="{9D8B030D-6E8A-4147-A177-3AD203B41FA5}">
                      <a16:colId xmlns:a16="http://schemas.microsoft.com/office/drawing/2014/main" val="3067433486"/>
                    </a:ext>
                  </a:extLst>
                </a:gridCol>
                <a:gridCol w="1152144">
                  <a:extLst>
                    <a:ext uri="{9D8B030D-6E8A-4147-A177-3AD203B41FA5}">
                      <a16:colId xmlns:a16="http://schemas.microsoft.com/office/drawing/2014/main" val="2873338758"/>
                    </a:ext>
                  </a:extLst>
                </a:gridCol>
                <a:gridCol w="1152144">
                  <a:extLst>
                    <a:ext uri="{9D8B030D-6E8A-4147-A177-3AD203B41FA5}">
                      <a16:colId xmlns:a16="http://schemas.microsoft.com/office/drawing/2014/main" val="878569447"/>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Total Post Impressions</a:t>
                      </a:r>
                    </a:p>
                  </a:txBody>
                  <a:tcPr/>
                </a:tc>
                <a:tc>
                  <a:txBody>
                    <a:bodyPr/>
                    <a:lstStyle/>
                    <a:p>
                      <a:r>
                        <a:rPr lang="en-US" sz="1000"/>
                        <a:t>Total Post Engagements</a:t>
                      </a:r>
                    </a:p>
                  </a:txBody>
                  <a:tcPr/>
                </a:tc>
                <a:tc>
                  <a:txBody>
                    <a:bodyPr/>
                    <a:lstStyle/>
                    <a:p>
                      <a:r>
                        <a:rPr lang="en-US" sz="1000"/>
                        <a:t>Engagement Rate</a:t>
                      </a:r>
                    </a:p>
                  </a:txBody>
                  <a:tcPr/>
                </a:tc>
                <a:tc>
                  <a:txBody>
                    <a:bodyPr/>
                    <a:lstStyle/>
                    <a:p>
                      <a:r>
                        <a:rPr lang="en-US" sz="1000"/>
                        <a:t>Video Views</a:t>
                      </a:r>
                    </a:p>
                  </a:txBody>
                  <a:tcPr/>
                </a:tc>
                <a:tc>
                  <a:txBody>
                    <a:bodyPr/>
                    <a:lstStyle/>
                    <a:p>
                      <a:r>
                        <a:rPr lang="en-US" sz="1000"/>
                        <a:t>Fans or Followers</a:t>
                      </a:r>
                    </a:p>
                  </a:txBody>
                  <a:tcPr/>
                </a:tc>
                <a:extLst>
                  <a:ext uri="{0D108BD9-81ED-4DB2-BD59-A6C34878D82A}">
                    <a16:rowId xmlns:a16="http://schemas.microsoft.com/office/drawing/2014/main" val="3304504501"/>
                  </a:ext>
                </a:extLst>
              </a:tr>
              <a:tr h="370840">
                <a:tc>
                  <a:txBody>
                    <a:bodyPr/>
                    <a:lstStyle/>
                    <a:p>
                      <a:r>
                        <a:rPr lang="en-US" sz="1000"/>
                        <a:t>KFC</a:t>
                      </a:r>
                    </a:p>
                  </a:txBody>
                  <a:tcPr/>
                </a:tc>
                <a:tc>
                  <a:txBody>
                    <a:bodyPr/>
                    <a:lstStyle/>
                    <a:p>
                      <a:r>
                        <a:rPr lang="en-US" sz="1000"/>
                        <a:t>19</a:t>
                      </a:r>
                    </a:p>
                  </a:txBody>
                  <a:tcPr/>
                </a:tc>
                <a:tc>
                  <a:txBody>
                    <a:bodyPr/>
                    <a:lstStyle/>
                    <a:p>
                      <a:r>
                        <a:rPr lang="en-US" sz="1000"/>
                        <a:t>4813598</a:t>
                      </a:r>
                    </a:p>
                  </a:txBody>
                  <a:tcPr/>
                </a:tc>
                <a:tc>
                  <a:txBody>
                    <a:bodyPr/>
                    <a:lstStyle/>
                    <a:p>
                      <a:r>
                        <a:rPr lang="en-US" sz="1000"/>
                        <a:t>222903</a:t>
                      </a:r>
                    </a:p>
                  </a:txBody>
                  <a:tcPr/>
                </a:tc>
                <a:tc>
                  <a:txBody>
                    <a:bodyPr/>
                    <a:lstStyle/>
                    <a:p>
                      <a:r>
                        <a:rPr lang="en-US" sz="1000"/>
                        <a:t>4.6306941294225 %</a:t>
                      </a:r>
                    </a:p>
                  </a:txBody>
                  <a:tcPr/>
                </a:tc>
                <a:tc>
                  <a:txBody>
                    <a:bodyPr/>
                    <a:lstStyle/>
                    <a:p>
                      <a:r>
                        <a:rPr lang="en-US" sz="1000"/>
                        <a:t>75025</a:t>
                      </a:r>
                    </a:p>
                  </a:txBody>
                  <a:tcPr/>
                </a:tc>
                <a:tc>
                  <a:txBody>
                    <a:bodyPr/>
                    <a:lstStyle/>
                    <a:p>
                      <a:r>
                        <a:rPr lang="en-US" sz="1000"/>
                        <a:t>4329448</a:t>
                      </a:r>
                    </a:p>
                  </a:txBody>
                  <a:tcPr/>
                </a:tc>
                <a:extLst>
                  <a:ext uri="{0D108BD9-81ED-4DB2-BD59-A6C34878D82A}">
                    <a16:rowId xmlns:a16="http://schemas.microsoft.com/office/drawing/2014/main" val="3889611481"/>
                  </a:ext>
                </a:extLst>
              </a:tr>
            </a:tbl>
          </a:graphicData>
        </a:graphic>
      </p:graphicFrame>
      <p:sp>
        <p:nvSpPr>
          <p:cNvPr id="4" name="Text Placeholder 3">
            <a:extLst>
              <a:ext uri="{FF2B5EF4-FFF2-40B4-BE49-F238E27FC236}">
                <a16:creationId xmlns:a16="http://schemas.microsoft.com/office/drawing/2014/main" id="{A8FBEACB-27E1-4D5E-BBD5-1EE057B660E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0596229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6C414-7CAD-4683-AD3A-0D981569E51B}"/>
              </a:ext>
            </a:extLst>
          </p:cNvPr>
          <p:cNvSpPr>
            <a:spLocks noGrp="1"/>
          </p:cNvSpPr>
          <p:nvPr>
            <p:ph type="title"/>
          </p:nvPr>
        </p:nvSpPr>
        <p:spPr/>
        <p:txBody>
          <a:bodyPr/>
          <a:lstStyle/>
          <a:p>
            <a:r>
              <a:rPr lang="en-US"/>
              <a:t>Facebook Original Own Posts Table | KFC - 1 of 17</a:t>
            </a:r>
          </a:p>
        </p:txBody>
      </p:sp>
      <p:graphicFrame>
        <p:nvGraphicFramePr>
          <p:cNvPr id="5" name="Table Placeholder 4">
            <a:extLst>
              <a:ext uri="{FF2B5EF4-FFF2-40B4-BE49-F238E27FC236}">
                <a16:creationId xmlns:a16="http://schemas.microsoft.com/office/drawing/2014/main" id="{8531FD10-48BB-4953-B427-5D617A94A2BD}"/>
              </a:ext>
            </a:extLst>
          </p:cNvPr>
          <p:cNvGraphicFramePr>
            <a:graphicFrameLocks noGrp="1"/>
          </p:cNvGraphicFramePr>
          <p:nvPr>
            <p:ph type="tbl" sz="quarter" idx="13"/>
            <p:extLst>
              <p:ext uri="{D42A27DB-BD31-4B8C-83A1-F6EECF244321}">
                <p14:modId xmlns:p14="http://schemas.microsoft.com/office/powerpoint/2010/main" val="1753859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799611071"/>
                    </a:ext>
                  </a:extLst>
                </a:gridCol>
                <a:gridCol w="1481329">
                  <a:extLst>
                    <a:ext uri="{9D8B030D-6E8A-4147-A177-3AD203B41FA5}">
                      <a16:colId xmlns:a16="http://schemas.microsoft.com/office/drawing/2014/main" val="2884358006"/>
                    </a:ext>
                  </a:extLst>
                </a:gridCol>
                <a:gridCol w="987553">
                  <a:extLst>
                    <a:ext uri="{9D8B030D-6E8A-4147-A177-3AD203B41FA5}">
                      <a16:colId xmlns:a16="http://schemas.microsoft.com/office/drawing/2014/main" val="3229864161"/>
                    </a:ext>
                  </a:extLst>
                </a:gridCol>
                <a:gridCol w="329184">
                  <a:extLst>
                    <a:ext uri="{9D8B030D-6E8A-4147-A177-3AD203B41FA5}">
                      <a16:colId xmlns:a16="http://schemas.microsoft.com/office/drawing/2014/main" val="667085786"/>
                    </a:ext>
                  </a:extLst>
                </a:gridCol>
                <a:gridCol w="329184">
                  <a:extLst>
                    <a:ext uri="{9D8B030D-6E8A-4147-A177-3AD203B41FA5}">
                      <a16:colId xmlns:a16="http://schemas.microsoft.com/office/drawing/2014/main" val="1844806278"/>
                    </a:ext>
                  </a:extLst>
                </a:gridCol>
                <a:gridCol w="329184">
                  <a:extLst>
                    <a:ext uri="{9D8B030D-6E8A-4147-A177-3AD203B41FA5}">
                      <a16:colId xmlns:a16="http://schemas.microsoft.com/office/drawing/2014/main" val="18994284"/>
                    </a:ext>
                  </a:extLst>
                </a:gridCol>
                <a:gridCol w="329184">
                  <a:extLst>
                    <a:ext uri="{9D8B030D-6E8A-4147-A177-3AD203B41FA5}">
                      <a16:colId xmlns:a16="http://schemas.microsoft.com/office/drawing/2014/main" val="1140719436"/>
                    </a:ext>
                  </a:extLst>
                </a:gridCol>
                <a:gridCol w="329184">
                  <a:extLst>
                    <a:ext uri="{9D8B030D-6E8A-4147-A177-3AD203B41FA5}">
                      <a16:colId xmlns:a16="http://schemas.microsoft.com/office/drawing/2014/main" val="2723753275"/>
                    </a:ext>
                  </a:extLst>
                </a:gridCol>
                <a:gridCol w="329184">
                  <a:extLst>
                    <a:ext uri="{9D8B030D-6E8A-4147-A177-3AD203B41FA5}">
                      <a16:colId xmlns:a16="http://schemas.microsoft.com/office/drawing/2014/main" val="2189966600"/>
                    </a:ext>
                  </a:extLst>
                </a:gridCol>
                <a:gridCol w="329184">
                  <a:extLst>
                    <a:ext uri="{9D8B030D-6E8A-4147-A177-3AD203B41FA5}">
                      <a16:colId xmlns:a16="http://schemas.microsoft.com/office/drawing/2014/main" val="3297978018"/>
                    </a:ext>
                  </a:extLst>
                </a:gridCol>
                <a:gridCol w="329184">
                  <a:extLst>
                    <a:ext uri="{9D8B030D-6E8A-4147-A177-3AD203B41FA5}">
                      <a16:colId xmlns:a16="http://schemas.microsoft.com/office/drawing/2014/main" val="2063231017"/>
                    </a:ext>
                  </a:extLst>
                </a:gridCol>
                <a:gridCol w="329184">
                  <a:extLst>
                    <a:ext uri="{9D8B030D-6E8A-4147-A177-3AD203B41FA5}">
                      <a16:colId xmlns:a16="http://schemas.microsoft.com/office/drawing/2014/main" val="4030468927"/>
                    </a:ext>
                  </a:extLst>
                </a:gridCol>
                <a:gridCol w="329184">
                  <a:extLst>
                    <a:ext uri="{9D8B030D-6E8A-4147-A177-3AD203B41FA5}">
                      <a16:colId xmlns:a16="http://schemas.microsoft.com/office/drawing/2014/main" val="561446878"/>
                    </a:ext>
                  </a:extLst>
                </a:gridCol>
                <a:gridCol w="329184">
                  <a:extLst>
                    <a:ext uri="{9D8B030D-6E8A-4147-A177-3AD203B41FA5}">
                      <a16:colId xmlns:a16="http://schemas.microsoft.com/office/drawing/2014/main" val="2911553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7946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- 2023-06-29 19:11:01</a:t>
                      </a:r>
                      <a:r>
                        <a:rPr kumimoji="0" lang="en-US" sz="1000" b="0" i="0" u="none" strike="noStrike" kern="1200" cap="none" spc="0" normalizeH="0" baseline="0" noProof="0">
                          <a:ln>
                            <a:noFill/>
                          </a:ln>
                          <a:solidFill>
                            <a:prstClr val="black"/>
                          </a:solidFill>
                          <a:effectLst/>
                          <a:uLnTx/>
                          <a:uFillTx/>
                          <a:latin typeface="Calibri"/>
                          <a:ea typeface="+mn-ea"/>
                          <a:cs typeface="+mn-cs"/>
                        </a:rPr>
                        <a:t>
 What’s your wish? Let us know by June 30th! 📣 The KFC Foundation is granting 0K in Kentucky Fried Wishes across 50 deserving, community non-profits this fall. Apply for a ,000 wish come true at kfcfoundation.org/wishes. We hope to hear from you soon! ☺️ KFC 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https://quintly-image-storage.s3.amazonaws.com/2a35146a3b566049c7ad8fbaa99ddc5d/3e70a563a3ad996710e8880f2d933c1d.jpg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2.7612248510237 %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620815436"/>
                  </a:ext>
                </a:extLst>
              </a:tr>
            </a:tbl>
          </a:graphicData>
        </a:graphic>
      </p:graphicFrame>
      <p:sp>
        <p:nvSpPr>
          <p:cNvPr id="4" name="Text Placeholder 3">
            <a:extLst>
              <a:ext uri="{FF2B5EF4-FFF2-40B4-BE49-F238E27FC236}">
                <a16:creationId xmlns:a16="http://schemas.microsoft.com/office/drawing/2014/main" id="{41ABCFDE-44EF-40C3-A85C-96B3ECE240F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0695957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AAFEA-AF1B-41B1-9CFF-568A9253D080}"/>
              </a:ext>
            </a:extLst>
          </p:cNvPr>
          <p:cNvSpPr>
            <a:spLocks noGrp="1"/>
          </p:cNvSpPr>
          <p:nvPr>
            <p:ph type="title"/>
          </p:nvPr>
        </p:nvSpPr>
        <p:spPr/>
        <p:txBody>
          <a:bodyPr/>
          <a:lstStyle/>
          <a:p>
            <a:r>
              <a:rPr lang="en-US"/>
              <a:t>Facebook Original Own Posts Table | KFC - 2 of 17</a:t>
            </a:r>
          </a:p>
        </p:txBody>
      </p:sp>
      <p:graphicFrame>
        <p:nvGraphicFramePr>
          <p:cNvPr id="5" name="Table Placeholder 4">
            <a:extLst>
              <a:ext uri="{FF2B5EF4-FFF2-40B4-BE49-F238E27FC236}">
                <a16:creationId xmlns:a16="http://schemas.microsoft.com/office/drawing/2014/main" id="{AB530726-D88E-49E7-A112-F363D33DC36B}"/>
              </a:ext>
            </a:extLst>
          </p:cNvPr>
          <p:cNvGraphicFramePr>
            <a:graphicFrameLocks noGrp="1"/>
          </p:cNvGraphicFramePr>
          <p:nvPr>
            <p:ph type="tbl" sz="quarter" idx="13"/>
            <p:extLst>
              <p:ext uri="{D42A27DB-BD31-4B8C-83A1-F6EECF244321}">
                <p14:modId xmlns:p14="http://schemas.microsoft.com/office/powerpoint/2010/main" val="348123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569495177"/>
                    </a:ext>
                  </a:extLst>
                </a:gridCol>
                <a:gridCol w="1481329">
                  <a:extLst>
                    <a:ext uri="{9D8B030D-6E8A-4147-A177-3AD203B41FA5}">
                      <a16:colId xmlns:a16="http://schemas.microsoft.com/office/drawing/2014/main" val="3395345875"/>
                    </a:ext>
                  </a:extLst>
                </a:gridCol>
                <a:gridCol w="987553">
                  <a:extLst>
                    <a:ext uri="{9D8B030D-6E8A-4147-A177-3AD203B41FA5}">
                      <a16:colId xmlns:a16="http://schemas.microsoft.com/office/drawing/2014/main" val="1746909325"/>
                    </a:ext>
                  </a:extLst>
                </a:gridCol>
                <a:gridCol w="329184">
                  <a:extLst>
                    <a:ext uri="{9D8B030D-6E8A-4147-A177-3AD203B41FA5}">
                      <a16:colId xmlns:a16="http://schemas.microsoft.com/office/drawing/2014/main" val="73812533"/>
                    </a:ext>
                  </a:extLst>
                </a:gridCol>
                <a:gridCol w="329184">
                  <a:extLst>
                    <a:ext uri="{9D8B030D-6E8A-4147-A177-3AD203B41FA5}">
                      <a16:colId xmlns:a16="http://schemas.microsoft.com/office/drawing/2014/main" val="1410505518"/>
                    </a:ext>
                  </a:extLst>
                </a:gridCol>
                <a:gridCol w="329184">
                  <a:extLst>
                    <a:ext uri="{9D8B030D-6E8A-4147-A177-3AD203B41FA5}">
                      <a16:colId xmlns:a16="http://schemas.microsoft.com/office/drawing/2014/main" val="638992716"/>
                    </a:ext>
                  </a:extLst>
                </a:gridCol>
                <a:gridCol w="329184">
                  <a:extLst>
                    <a:ext uri="{9D8B030D-6E8A-4147-A177-3AD203B41FA5}">
                      <a16:colId xmlns:a16="http://schemas.microsoft.com/office/drawing/2014/main" val="4264182054"/>
                    </a:ext>
                  </a:extLst>
                </a:gridCol>
                <a:gridCol w="329184">
                  <a:extLst>
                    <a:ext uri="{9D8B030D-6E8A-4147-A177-3AD203B41FA5}">
                      <a16:colId xmlns:a16="http://schemas.microsoft.com/office/drawing/2014/main" val="3642911478"/>
                    </a:ext>
                  </a:extLst>
                </a:gridCol>
                <a:gridCol w="329184">
                  <a:extLst>
                    <a:ext uri="{9D8B030D-6E8A-4147-A177-3AD203B41FA5}">
                      <a16:colId xmlns:a16="http://schemas.microsoft.com/office/drawing/2014/main" val="1740496140"/>
                    </a:ext>
                  </a:extLst>
                </a:gridCol>
                <a:gridCol w="329184">
                  <a:extLst>
                    <a:ext uri="{9D8B030D-6E8A-4147-A177-3AD203B41FA5}">
                      <a16:colId xmlns:a16="http://schemas.microsoft.com/office/drawing/2014/main" val="3196837207"/>
                    </a:ext>
                  </a:extLst>
                </a:gridCol>
                <a:gridCol w="329184">
                  <a:extLst>
                    <a:ext uri="{9D8B030D-6E8A-4147-A177-3AD203B41FA5}">
                      <a16:colId xmlns:a16="http://schemas.microsoft.com/office/drawing/2014/main" val="792716163"/>
                    </a:ext>
                  </a:extLst>
                </a:gridCol>
                <a:gridCol w="329184">
                  <a:extLst>
                    <a:ext uri="{9D8B030D-6E8A-4147-A177-3AD203B41FA5}">
                      <a16:colId xmlns:a16="http://schemas.microsoft.com/office/drawing/2014/main" val="2752352486"/>
                    </a:ext>
                  </a:extLst>
                </a:gridCol>
                <a:gridCol w="329184">
                  <a:extLst>
                    <a:ext uri="{9D8B030D-6E8A-4147-A177-3AD203B41FA5}">
                      <a16:colId xmlns:a16="http://schemas.microsoft.com/office/drawing/2014/main" val="985533463"/>
                    </a:ext>
                  </a:extLst>
                </a:gridCol>
                <a:gridCol w="329184">
                  <a:extLst>
                    <a:ext uri="{9D8B030D-6E8A-4147-A177-3AD203B41FA5}">
                      <a16:colId xmlns:a16="http://schemas.microsoft.com/office/drawing/2014/main" val="632506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39850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- 2023-06-28 17:27:01</a:t>
                      </a:r>
                      <a:r>
                        <a:rPr kumimoji="0" lang="en-US" sz="1000" b="0" i="0" u="none" strike="noStrike" kern="1200" cap="none" spc="0" normalizeH="0" baseline="0" noProof="0">
                          <a:ln>
                            <a:noFill/>
                          </a:ln>
                          <a:solidFill>
                            <a:prstClr val="black"/>
                          </a:solidFill>
                          <a:effectLst/>
                          <a:uLnTx/>
                          <a:uFillTx/>
                          <a:latin typeface="Calibri"/>
                          <a:ea typeface="+mn-ea"/>
                          <a:cs typeface="+mn-cs"/>
                        </a:rPr>
                        <a:t>
 Gotta protect that precious cargo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https://quintly-image-storage.s3.amazonaws.com/2a35146a3b566049c7ad8fbaa99ddc5d/883acb2fad6851af6d5ab8cf5a683d7b.jpg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1.2501692467392 %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02200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- 2023-06-27 13:16:50</a:t>
                      </a:r>
                      <a:r>
                        <a:rPr kumimoji="0" lang="en-US" sz="1000" b="0" i="0" u="none" strike="noStrike" kern="1200" cap="none" spc="0" normalizeH="0" baseline="0" noProof="0">
                          <a:ln>
                            <a:noFill/>
                          </a:ln>
                          <a:solidFill>
                            <a:prstClr val="black"/>
                          </a:solidFill>
                          <a:effectLst/>
                          <a:uLnTx/>
                          <a:uFillTx/>
                          <a:latin typeface="Calibri"/>
                          <a:ea typeface="+mn-ea"/>
                          <a:cs typeface="+mn-cs"/>
                        </a:rPr>
                        <a:t>
 Make it a Kentucky Fried Chicken Night with the  Fill-Up Box - available 6/30 in stores and on the KFC app!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https://quintly-image-storage.s3.amazonaws.com/2a35146a3b566049c7ad8fbaa99ddc5d/c3b62d879967aaa3d123a10fac12bc19.jpg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10.3635359475 %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551698284"/>
                  </a:ext>
                </a:extLst>
              </a:tr>
            </a:tbl>
          </a:graphicData>
        </a:graphic>
      </p:graphicFrame>
      <p:sp>
        <p:nvSpPr>
          <p:cNvPr id="4" name="Text Placeholder 3">
            <a:extLst>
              <a:ext uri="{FF2B5EF4-FFF2-40B4-BE49-F238E27FC236}">
                <a16:creationId xmlns:a16="http://schemas.microsoft.com/office/drawing/2014/main" id="{EE914A24-C7CB-465E-AC00-26153FDBBDF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929711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FAEC8-255E-4E81-AC02-A3CDAA524D2B}"/>
              </a:ext>
            </a:extLst>
          </p:cNvPr>
          <p:cNvSpPr>
            <a:spLocks noGrp="1"/>
          </p:cNvSpPr>
          <p:nvPr>
            <p:ph type="title"/>
          </p:nvPr>
        </p:nvSpPr>
        <p:spPr/>
        <p:txBody>
          <a:bodyPr/>
          <a:lstStyle/>
          <a:p>
            <a:r>
              <a:rPr lang="en-US"/>
              <a:t>Facebook Original Own Posts Table | KFC - 3 of 17</a:t>
            </a:r>
          </a:p>
        </p:txBody>
      </p:sp>
      <p:graphicFrame>
        <p:nvGraphicFramePr>
          <p:cNvPr id="5" name="Table Placeholder 4">
            <a:extLst>
              <a:ext uri="{FF2B5EF4-FFF2-40B4-BE49-F238E27FC236}">
                <a16:creationId xmlns:a16="http://schemas.microsoft.com/office/drawing/2014/main" id="{88555D5D-ECAE-468B-AD6B-B33CD15499FC}"/>
              </a:ext>
            </a:extLst>
          </p:cNvPr>
          <p:cNvGraphicFramePr>
            <a:graphicFrameLocks noGrp="1"/>
          </p:cNvGraphicFramePr>
          <p:nvPr>
            <p:ph type="tbl" sz="quarter" idx="13"/>
            <p:extLst>
              <p:ext uri="{D42A27DB-BD31-4B8C-83A1-F6EECF244321}">
                <p14:modId xmlns:p14="http://schemas.microsoft.com/office/powerpoint/2010/main" val="289914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418665000"/>
                    </a:ext>
                  </a:extLst>
                </a:gridCol>
                <a:gridCol w="1481329">
                  <a:extLst>
                    <a:ext uri="{9D8B030D-6E8A-4147-A177-3AD203B41FA5}">
                      <a16:colId xmlns:a16="http://schemas.microsoft.com/office/drawing/2014/main" val="2039714962"/>
                    </a:ext>
                  </a:extLst>
                </a:gridCol>
                <a:gridCol w="987553">
                  <a:extLst>
                    <a:ext uri="{9D8B030D-6E8A-4147-A177-3AD203B41FA5}">
                      <a16:colId xmlns:a16="http://schemas.microsoft.com/office/drawing/2014/main" val="585431348"/>
                    </a:ext>
                  </a:extLst>
                </a:gridCol>
                <a:gridCol w="329184">
                  <a:extLst>
                    <a:ext uri="{9D8B030D-6E8A-4147-A177-3AD203B41FA5}">
                      <a16:colId xmlns:a16="http://schemas.microsoft.com/office/drawing/2014/main" val="4116883909"/>
                    </a:ext>
                  </a:extLst>
                </a:gridCol>
                <a:gridCol w="329184">
                  <a:extLst>
                    <a:ext uri="{9D8B030D-6E8A-4147-A177-3AD203B41FA5}">
                      <a16:colId xmlns:a16="http://schemas.microsoft.com/office/drawing/2014/main" val="1275618262"/>
                    </a:ext>
                  </a:extLst>
                </a:gridCol>
                <a:gridCol w="329184">
                  <a:extLst>
                    <a:ext uri="{9D8B030D-6E8A-4147-A177-3AD203B41FA5}">
                      <a16:colId xmlns:a16="http://schemas.microsoft.com/office/drawing/2014/main" val="1678584549"/>
                    </a:ext>
                  </a:extLst>
                </a:gridCol>
                <a:gridCol w="329184">
                  <a:extLst>
                    <a:ext uri="{9D8B030D-6E8A-4147-A177-3AD203B41FA5}">
                      <a16:colId xmlns:a16="http://schemas.microsoft.com/office/drawing/2014/main" val="4279205210"/>
                    </a:ext>
                  </a:extLst>
                </a:gridCol>
                <a:gridCol w="329184">
                  <a:extLst>
                    <a:ext uri="{9D8B030D-6E8A-4147-A177-3AD203B41FA5}">
                      <a16:colId xmlns:a16="http://schemas.microsoft.com/office/drawing/2014/main" val="350954775"/>
                    </a:ext>
                  </a:extLst>
                </a:gridCol>
                <a:gridCol w="329184">
                  <a:extLst>
                    <a:ext uri="{9D8B030D-6E8A-4147-A177-3AD203B41FA5}">
                      <a16:colId xmlns:a16="http://schemas.microsoft.com/office/drawing/2014/main" val="1844515671"/>
                    </a:ext>
                  </a:extLst>
                </a:gridCol>
                <a:gridCol w="329184">
                  <a:extLst>
                    <a:ext uri="{9D8B030D-6E8A-4147-A177-3AD203B41FA5}">
                      <a16:colId xmlns:a16="http://schemas.microsoft.com/office/drawing/2014/main" val="1157138371"/>
                    </a:ext>
                  </a:extLst>
                </a:gridCol>
                <a:gridCol w="329184">
                  <a:extLst>
                    <a:ext uri="{9D8B030D-6E8A-4147-A177-3AD203B41FA5}">
                      <a16:colId xmlns:a16="http://schemas.microsoft.com/office/drawing/2014/main" val="3967292123"/>
                    </a:ext>
                  </a:extLst>
                </a:gridCol>
                <a:gridCol w="329184">
                  <a:extLst>
                    <a:ext uri="{9D8B030D-6E8A-4147-A177-3AD203B41FA5}">
                      <a16:colId xmlns:a16="http://schemas.microsoft.com/office/drawing/2014/main" val="2421844984"/>
                    </a:ext>
                  </a:extLst>
                </a:gridCol>
                <a:gridCol w="329184">
                  <a:extLst>
                    <a:ext uri="{9D8B030D-6E8A-4147-A177-3AD203B41FA5}">
                      <a16:colId xmlns:a16="http://schemas.microsoft.com/office/drawing/2014/main" val="2890761585"/>
                    </a:ext>
                  </a:extLst>
                </a:gridCol>
                <a:gridCol w="329184">
                  <a:extLst>
                    <a:ext uri="{9D8B030D-6E8A-4147-A177-3AD203B41FA5}">
                      <a16:colId xmlns:a16="http://schemas.microsoft.com/office/drawing/2014/main" val="32350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84022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- 2023-06-17 17:00:20</a:t>
                      </a:r>
                      <a:r>
                        <a:rPr kumimoji="0" lang="en-US" sz="1000" b="0" i="0" u="none" strike="noStrike" kern="1200" cap="none" spc="0" normalizeH="0" baseline="0" noProof="0">
                          <a:ln>
                            <a:noFill/>
                          </a:ln>
                          <a:solidFill>
                            <a:prstClr val="black"/>
                          </a:solidFill>
                          <a:effectLst/>
                          <a:uLnTx/>
                          <a:uFillTx/>
                          <a:latin typeface="Calibri"/>
                          <a:ea typeface="+mn-ea"/>
                          <a:cs typeface="+mn-cs"/>
                        </a:rPr>
                        <a:t>
 When you know your kids wrote this but play along and get chicken nuggets anyway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https://quintly-image-storage.s3.amazonaws.com/2a35146a3b566049c7ad8fbaa99ddc5d/ed2459707d028677f9a73b10f2d33425.jpg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2.828761201069 %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915907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- 2023-06-16 14:20:33</a:t>
                      </a:r>
                      <a:r>
                        <a:rPr kumimoji="0" lang="en-US" sz="1000" b="0" i="0" u="none" strike="noStrike" kern="1200" cap="none" spc="0" normalizeH="0" baseline="0" noProof="0">
                          <a:ln>
                            <a:noFill/>
                          </a:ln>
                          <a:solidFill>
                            <a:prstClr val="black"/>
                          </a:solidFill>
                          <a:effectLst/>
                          <a:uLnTx/>
                          <a:uFillTx/>
                          <a:latin typeface="Calibri"/>
                          <a:ea typeface="+mn-ea"/>
                          <a:cs typeface="+mn-cs"/>
                        </a:rPr>
                        <a:t>
 There’s only one type of nugget that passes the Prime Time test and those are KFC’s NEW Original Recipe Chicken Nuggets 🔥🔥 @deionsanders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https://quintly-image-storage.s3.amazonaws.com/2a35146a3b566049c7ad8fbaa99ddc5d/9214c356f5f93da78271be0b604654ab.jpg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4.4663556484158 %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4222084969"/>
                  </a:ext>
                </a:extLst>
              </a:tr>
            </a:tbl>
          </a:graphicData>
        </a:graphic>
      </p:graphicFrame>
      <p:sp>
        <p:nvSpPr>
          <p:cNvPr id="4" name="Text Placeholder 3">
            <a:extLst>
              <a:ext uri="{FF2B5EF4-FFF2-40B4-BE49-F238E27FC236}">
                <a16:creationId xmlns:a16="http://schemas.microsoft.com/office/drawing/2014/main" id="{730D120D-8789-4186-B199-A2C30649471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01449567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7D419-5181-454E-9543-E29651A433B5}"/>
              </a:ext>
            </a:extLst>
          </p:cNvPr>
          <p:cNvSpPr>
            <a:spLocks noGrp="1"/>
          </p:cNvSpPr>
          <p:nvPr>
            <p:ph type="title"/>
          </p:nvPr>
        </p:nvSpPr>
        <p:spPr/>
        <p:txBody>
          <a:bodyPr/>
          <a:lstStyle/>
          <a:p>
            <a:r>
              <a:rPr lang="en-US"/>
              <a:t>Facebook Original Own Posts Table | KFC - 4 of 17</a:t>
            </a:r>
          </a:p>
        </p:txBody>
      </p:sp>
      <p:graphicFrame>
        <p:nvGraphicFramePr>
          <p:cNvPr id="5" name="Table Placeholder 4">
            <a:extLst>
              <a:ext uri="{FF2B5EF4-FFF2-40B4-BE49-F238E27FC236}">
                <a16:creationId xmlns:a16="http://schemas.microsoft.com/office/drawing/2014/main" id="{F1C88003-5471-43CC-9334-E9856D796611}"/>
              </a:ext>
            </a:extLst>
          </p:cNvPr>
          <p:cNvGraphicFramePr>
            <a:graphicFrameLocks noGrp="1"/>
          </p:cNvGraphicFramePr>
          <p:nvPr>
            <p:ph type="tbl" sz="quarter" idx="13"/>
            <p:extLst>
              <p:ext uri="{D42A27DB-BD31-4B8C-83A1-F6EECF244321}">
                <p14:modId xmlns:p14="http://schemas.microsoft.com/office/powerpoint/2010/main" val="101942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932322827"/>
                    </a:ext>
                  </a:extLst>
                </a:gridCol>
                <a:gridCol w="1481329">
                  <a:extLst>
                    <a:ext uri="{9D8B030D-6E8A-4147-A177-3AD203B41FA5}">
                      <a16:colId xmlns:a16="http://schemas.microsoft.com/office/drawing/2014/main" val="3792110292"/>
                    </a:ext>
                  </a:extLst>
                </a:gridCol>
                <a:gridCol w="987553">
                  <a:extLst>
                    <a:ext uri="{9D8B030D-6E8A-4147-A177-3AD203B41FA5}">
                      <a16:colId xmlns:a16="http://schemas.microsoft.com/office/drawing/2014/main" val="46205103"/>
                    </a:ext>
                  </a:extLst>
                </a:gridCol>
                <a:gridCol w="329184">
                  <a:extLst>
                    <a:ext uri="{9D8B030D-6E8A-4147-A177-3AD203B41FA5}">
                      <a16:colId xmlns:a16="http://schemas.microsoft.com/office/drawing/2014/main" val="2990680624"/>
                    </a:ext>
                  </a:extLst>
                </a:gridCol>
                <a:gridCol w="329184">
                  <a:extLst>
                    <a:ext uri="{9D8B030D-6E8A-4147-A177-3AD203B41FA5}">
                      <a16:colId xmlns:a16="http://schemas.microsoft.com/office/drawing/2014/main" val="1328016880"/>
                    </a:ext>
                  </a:extLst>
                </a:gridCol>
                <a:gridCol w="329184">
                  <a:extLst>
                    <a:ext uri="{9D8B030D-6E8A-4147-A177-3AD203B41FA5}">
                      <a16:colId xmlns:a16="http://schemas.microsoft.com/office/drawing/2014/main" val="52554242"/>
                    </a:ext>
                  </a:extLst>
                </a:gridCol>
                <a:gridCol w="329184">
                  <a:extLst>
                    <a:ext uri="{9D8B030D-6E8A-4147-A177-3AD203B41FA5}">
                      <a16:colId xmlns:a16="http://schemas.microsoft.com/office/drawing/2014/main" val="2252405196"/>
                    </a:ext>
                  </a:extLst>
                </a:gridCol>
                <a:gridCol w="329184">
                  <a:extLst>
                    <a:ext uri="{9D8B030D-6E8A-4147-A177-3AD203B41FA5}">
                      <a16:colId xmlns:a16="http://schemas.microsoft.com/office/drawing/2014/main" val="737802318"/>
                    </a:ext>
                  </a:extLst>
                </a:gridCol>
                <a:gridCol w="329184">
                  <a:extLst>
                    <a:ext uri="{9D8B030D-6E8A-4147-A177-3AD203B41FA5}">
                      <a16:colId xmlns:a16="http://schemas.microsoft.com/office/drawing/2014/main" val="299028623"/>
                    </a:ext>
                  </a:extLst>
                </a:gridCol>
                <a:gridCol w="329184">
                  <a:extLst>
                    <a:ext uri="{9D8B030D-6E8A-4147-A177-3AD203B41FA5}">
                      <a16:colId xmlns:a16="http://schemas.microsoft.com/office/drawing/2014/main" val="619312406"/>
                    </a:ext>
                  </a:extLst>
                </a:gridCol>
                <a:gridCol w="329184">
                  <a:extLst>
                    <a:ext uri="{9D8B030D-6E8A-4147-A177-3AD203B41FA5}">
                      <a16:colId xmlns:a16="http://schemas.microsoft.com/office/drawing/2014/main" val="540680612"/>
                    </a:ext>
                  </a:extLst>
                </a:gridCol>
                <a:gridCol w="329184">
                  <a:extLst>
                    <a:ext uri="{9D8B030D-6E8A-4147-A177-3AD203B41FA5}">
                      <a16:colId xmlns:a16="http://schemas.microsoft.com/office/drawing/2014/main" val="3790206030"/>
                    </a:ext>
                  </a:extLst>
                </a:gridCol>
                <a:gridCol w="329184">
                  <a:extLst>
                    <a:ext uri="{9D8B030D-6E8A-4147-A177-3AD203B41FA5}">
                      <a16:colId xmlns:a16="http://schemas.microsoft.com/office/drawing/2014/main" val="1352852485"/>
                    </a:ext>
                  </a:extLst>
                </a:gridCol>
                <a:gridCol w="329184">
                  <a:extLst>
                    <a:ext uri="{9D8B030D-6E8A-4147-A177-3AD203B41FA5}">
                      <a16:colId xmlns:a16="http://schemas.microsoft.com/office/drawing/2014/main" val="3944876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7661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- 2023-06-13 13:01:02</a:t>
                      </a:r>
                      <a:r>
                        <a:rPr kumimoji="0" lang="en-US" sz="1000" b="0" i="0" u="none" strike="noStrike" kern="1200" cap="none" spc="0" normalizeH="0" baseline="0" noProof="0">
                          <a:ln>
                            <a:noFill/>
                          </a:ln>
                          <a:solidFill>
                            <a:prstClr val="black"/>
                          </a:solidFill>
                          <a:effectLst/>
                          <a:uLnTx/>
                          <a:uFillTx/>
                          <a:latin typeface="Calibri"/>
                          <a:ea typeface="+mn-ea"/>
                          <a:cs typeface="+mn-cs"/>
                        </a:rPr>
                        <a:t>
 What do you get when the entire Sanders family comes together? Lots of laughs (like..a lot), buckets &amp; Coach Prime behind the wheel! Coming to a screen or drive-thru near you, soon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https://quintly-image-storage.s3.amazonaws.com/2a35146a3b566049c7ad8fbaa99ddc5d/24b27f35308ac57337968603cbb70f04.jpg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2.7675500708072 %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712888896"/>
                  </a:ext>
                </a:extLst>
              </a:tr>
            </a:tbl>
          </a:graphicData>
        </a:graphic>
      </p:graphicFrame>
      <p:sp>
        <p:nvSpPr>
          <p:cNvPr id="4" name="Text Placeholder 3">
            <a:extLst>
              <a:ext uri="{FF2B5EF4-FFF2-40B4-BE49-F238E27FC236}">
                <a16:creationId xmlns:a16="http://schemas.microsoft.com/office/drawing/2014/main" id="{BC131ABB-39E8-441F-9E5F-D5F1D2503170}"/>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7049590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E9F1F-B8E1-49F4-AFE0-AC71CDBCE0DE}"/>
              </a:ext>
            </a:extLst>
          </p:cNvPr>
          <p:cNvSpPr>
            <a:spLocks noGrp="1"/>
          </p:cNvSpPr>
          <p:nvPr>
            <p:ph type="title"/>
          </p:nvPr>
        </p:nvSpPr>
        <p:spPr/>
        <p:txBody>
          <a:bodyPr/>
          <a:lstStyle/>
          <a:p>
            <a:r>
              <a:rPr lang="en-US"/>
              <a:t>Facebook Original Own Posts Table | KFC - 5 of 17</a:t>
            </a:r>
          </a:p>
        </p:txBody>
      </p:sp>
      <p:graphicFrame>
        <p:nvGraphicFramePr>
          <p:cNvPr id="5" name="Table Placeholder 4">
            <a:extLst>
              <a:ext uri="{FF2B5EF4-FFF2-40B4-BE49-F238E27FC236}">
                <a16:creationId xmlns:a16="http://schemas.microsoft.com/office/drawing/2014/main" id="{F5F42FB7-EDBC-4A6C-A8EA-0297CB30D739}"/>
              </a:ext>
            </a:extLst>
          </p:cNvPr>
          <p:cNvGraphicFramePr>
            <a:graphicFrameLocks noGrp="1"/>
          </p:cNvGraphicFramePr>
          <p:nvPr>
            <p:ph type="tbl" sz="quarter" idx="13"/>
            <p:extLst>
              <p:ext uri="{D42A27DB-BD31-4B8C-83A1-F6EECF244321}">
                <p14:modId xmlns:p14="http://schemas.microsoft.com/office/powerpoint/2010/main" val="1904756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703242958"/>
                    </a:ext>
                  </a:extLst>
                </a:gridCol>
                <a:gridCol w="1481329">
                  <a:extLst>
                    <a:ext uri="{9D8B030D-6E8A-4147-A177-3AD203B41FA5}">
                      <a16:colId xmlns:a16="http://schemas.microsoft.com/office/drawing/2014/main" val="4043528342"/>
                    </a:ext>
                  </a:extLst>
                </a:gridCol>
                <a:gridCol w="987553">
                  <a:extLst>
                    <a:ext uri="{9D8B030D-6E8A-4147-A177-3AD203B41FA5}">
                      <a16:colId xmlns:a16="http://schemas.microsoft.com/office/drawing/2014/main" val="2830094294"/>
                    </a:ext>
                  </a:extLst>
                </a:gridCol>
                <a:gridCol w="329184">
                  <a:extLst>
                    <a:ext uri="{9D8B030D-6E8A-4147-A177-3AD203B41FA5}">
                      <a16:colId xmlns:a16="http://schemas.microsoft.com/office/drawing/2014/main" val="3121436296"/>
                    </a:ext>
                  </a:extLst>
                </a:gridCol>
                <a:gridCol w="329184">
                  <a:extLst>
                    <a:ext uri="{9D8B030D-6E8A-4147-A177-3AD203B41FA5}">
                      <a16:colId xmlns:a16="http://schemas.microsoft.com/office/drawing/2014/main" val="1621852636"/>
                    </a:ext>
                  </a:extLst>
                </a:gridCol>
                <a:gridCol w="329184">
                  <a:extLst>
                    <a:ext uri="{9D8B030D-6E8A-4147-A177-3AD203B41FA5}">
                      <a16:colId xmlns:a16="http://schemas.microsoft.com/office/drawing/2014/main" val="2880961998"/>
                    </a:ext>
                  </a:extLst>
                </a:gridCol>
                <a:gridCol w="329184">
                  <a:extLst>
                    <a:ext uri="{9D8B030D-6E8A-4147-A177-3AD203B41FA5}">
                      <a16:colId xmlns:a16="http://schemas.microsoft.com/office/drawing/2014/main" val="358534636"/>
                    </a:ext>
                  </a:extLst>
                </a:gridCol>
                <a:gridCol w="329184">
                  <a:extLst>
                    <a:ext uri="{9D8B030D-6E8A-4147-A177-3AD203B41FA5}">
                      <a16:colId xmlns:a16="http://schemas.microsoft.com/office/drawing/2014/main" val="2926564964"/>
                    </a:ext>
                  </a:extLst>
                </a:gridCol>
                <a:gridCol w="329184">
                  <a:extLst>
                    <a:ext uri="{9D8B030D-6E8A-4147-A177-3AD203B41FA5}">
                      <a16:colId xmlns:a16="http://schemas.microsoft.com/office/drawing/2014/main" val="2539774774"/>
                    </a:ext>
                  </a:extLst>
                </a:gridCol>
                <a:gridCol w="329184">
                  <a:extLst>
                    <a:ext uri="{9D8B030D-6E8A-4147-A177-3AD203B41FA5}">
                      <a16:colId xmlns:a16="http://schemas.microsoft.com/office/drawing/2014/main" val="3038643770"/>
                    </a:ext>
                  </a:extLst>
                </a:gridCol>
                <a:gridCol w="329184">
                  <a:extLst>
                    <a:ext uri="{9D8B030D-6E8A-4147-A177-3AD203B41FA5}">
                      <a16:colId xmlns:a16="http://schemas.microsoft.com/office/drawing/2014/main" val="1955232650"/>
                    </a:ext>
                  </a:extLst>
                </a:gridCol>
                <a:gridCol w="329184">
                  <a:extLst>
                    <a:ext uri="{9D8B030D-6E8A-4147-A177-3AD203B41FA5}">
                      <a16:colId xmlns:a16="http://schemas.microsoft.com/office/drawing/2014/main" val="2259699876"/>
                    </a:ext>
                  </a:extLst>
                </a:gridCol>
                <a:gridCol w="329184">
                  <a:extLst>
                    <a:ext uri="{9D8B030D-6E8A-4147-A177-3AD203B41FA5}">
                      <a16:colId xmlns:a16="http://schemas.microsoft.com/office/drawing/2014/main" val="3126443837"/>
                    </a:ext>
                  </a:extLst>
                </a:gridCol>
                <a:gridCol w="329184">
                  <a:extLst>
                    <a:ext uri="{9D8B030D-6E8A-4147-A177-3AD203B41FA5}">
                      <a16:colId xmlns:a16="http://schemas.microsoft.com/office/drawing/2014/main" val="63282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665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- 2023-06-12 17:53:03</a:t>
                      </a:r>
                      <a:r>
                        <a:rPr kumimoji="0" lang="en-US" sz="1000" b="0" i="0" u="none" strike="noStrike" kern="1200" cap="none" spc="0" normalizeH="0" baseline="0" noProof="0">
                          <a:ln>
                            <a:noFill/>
                          </a:ln>
                          <a:solidFill>
                            <a:prstClr val="black"/>
                          </a:solidFill>
                          <a:effectLst/>
                          <a:uLnTx/>
                          <a:uFillTx/>
                          <a:latin typeface="Calibri"/>
                          <a:ea typeface="+mn-ea"/>
                          <a:cs typeface="+mn-cs"/>
                        </a:rPr>
                        <a:t>
 Once a classic. Always a classic.
There’s nothing like KFC’s Classic Chicken Sandwich—with crispy chicken, crunchy pickles and delicious 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https://quintly-image-storage.s3.amazonaws.com/2a35146a3b566049c7ad8fbaa99ddc5d/e02039e36333d4e08e0c799714a57faa.jpg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2.8317338451695 %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20255985"/>
                  </a:ext>
                </a:extLst>
              </a:tr>
            </a:tbl>
          </a:graphicData>
        </a:graphic>
      </p:graphicFrame>
      <p:sp>
        <p:nvSpPr>
          <p:cNvPr id="4" name="Text Placeholder 3">
            <a:extLst>
              <a:ext uri="{FF2B5EF4-FFF2-40B4-BE49-F238E27FC236}">
                <a16:creationId xmlns:a16="http://schemas.microsoft.com/office/drawing/2014/main" id="{71C2DFEB-C330-46BD-A80E-ABBC0EE8C710}"/>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4250726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C8A4E-FE1B-43DE-A540-8D71DAA47662}"/>
              </a:ext>
            </a:extLst>
          </p:cNvPr>
          <p:cNvSpPr>
            <a:spLocks noGrp="1"/>
          </p:cNvSpPr>
          <p:nvPr>
            <p:ph type="title"/>
          </p:nvPr>
        </p:nvSpPr>
        <p:spPr/>
        <p:txBody>
          <a:bodyPr/>
          <a:lstStyle/>
          <a:p>
            <a:r>
              <a:rPr lang="en-US"/>
              <a:t>Facebook Original Own Posts Table | KFC - 6 of 17</a:t>
            </a:r>
          </a:p>
        </p:txBody>
      </p:sp>
      <p:graphicFrame>
        <p:nvGraphicFramePr>
          <p:cNvPr id="5" name="Table Placeholder 4">
            <a:extLst>
              <a:ext uri="{FF2B5EF4-FFF2-40B4-BE49-F238E27FC236}">
                <a16:creationId xmlns:a16="http://schemas.microsoft.com/office/drawing/2014/main" id="{9FAE88BB-78CF-4794-9197-1D40FCC1862C}"/>
              </a:ext>
            </a:extLst>
          </p:cNvPr>
          <p:cNvGraphicFramePr>
            <a:graphicFrameLocks noGrp="1"/>
          </p:cNvGraphicFramePr>
          <p:nvPr>
            <p:ph type="tbl" sz="quarter" idx="13"/>
            <p:extLst>
              <p:ext uri="{D42A27DB-BD31-4B8C-83A1-F6EECF244321}">
                <p14:modId xmlns:p14="http://schemas.microsoft.com/office/powerpoint/2010/main" val="388098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372047971"/>
                    </a:ext>
                  </a:extLst>
                </a:gridCol>
                <a:gridCol w="1481329">
                  <a:extLst>
                    <a:ext uri="{9D8B030D-6E8A-4147-A177-3AD203B41FA5}">
                      <a16:colId xmlns:a16="http://schemas.microsoft.com/office/drawing/2014/main" val="1452721195"/>
                    </a:ext>
                  </a:extLst>
                </a:gridCol>
                <a:gridCol w="987553">
                  <a:extLst>
                    <a:ext uri="{9D8B030D-6E8A-4147-A177-3AD203B41FA5}">
                      <a16:colId xmlns:a16="http://schemas.microsoft.com/office/drawing/2014/main" val="800694713"/>
                    </a:ext>
                  </a:extLst>
                </a:gridCol>
                <a:gridCol w="329184">
                  <a:extLst>
                    <a:ext uri="{9D8B030D-6E8A-4147-A177-3AD203B41FA5}">
                      <a16:colId xmlns:a16="http://schemas.microsoft.com/office/drawing/2014/main" val="954750601"/>
                    </a:ext>
                  </a:extLst>
                </a:gridCol>
                <a:gridCol w="329184">
                  <a:extLst>
                    <a:ext uri="{9D8B030D-6E8A-4147-A177-3AD203B41FA5}">
                      <a16:colId xmlns:a16="http://schemas.microsoft.com/office/drawing/2014/main" val="4229334617"/>
                    </a:ext>
                  </a:extLst>
                </a:gridCol>
                <a:gridCol w="329184">
                  <a:extLst>
                    <a:ext uri="{9D8B030D-6E8A-4147-A177-3AD203B41FA5}">
                      <a16:colId xmlns:a16="http://schemas.microsoft.com/office/drawing/2014/main" val="4016288538"/>
                    </a:ext>
                  </a:extLst>
                </a:gridCol>
                <a:gridCol w="329184">
                  <a:extLst>
                    <a:ext uri="{9D8B030D-6E8A-4147-A177-3AD203B41FA5}">
                      <a16:colId xmlns:a16="http://schemas.microsoft.com/office/drawing/2014/main" val="2947782982"/>
                    </a:ext>
                  </a:extLst>
                </a:gridCol>
                <a:gridCol w="329184">
                  <a:extLst>
                    <a:ext uri="{9D8B030D-6E8A-4147-A177-3AD203B41FA5}">
                      <a16:colId xmlns:a16="http://schemas.microsoft.com/office/drawing/2014/main" val="3334151682"/>
                    </a:ext>
                  </a:extLst>
                </a:gridCol>
                <a:gridCol w="329184">
                  <a:extLst>
                    <a:ext uri="{9D8B030D-6E8A-4147-A177-3AD203B41FA5}">
                      <a16:colId xmlns:a16="http://schemas.microsoft.com/office/drawing/2014/main" val="371124943"/>
                    </a:ext>
                  </a:extLst>
                </a:gridCol>
                <a:gridCol w="329184">
                  <a:extLst>
                    <a:ext uri="{9D8B030D-6E8A-4147-A177-3AD203B41FA5}">
                      <a16:colId xmlns:a16="http://schemas.microsoft.com/office/drawing/2014/main" val="2467599085"/>
                    </a:ext>
                  </a:extLst>
                </a:gridCol>
                <a:gridCol w="329184">
                  <a:extLst>
                    <a:ext uri="{9D8B030D-6E8A-4147-A177-3AD203B41FA5}">
                      <a16:colId xmlns:a16="http://schemas.microsoft.com/office/drawing/2014/main" val="3624272002"/>
                    </a:ext>
                  </a:extLst>
                </a:gridCol>
                <a:gridCol w="329184">
                  <a:extLst>
                    <a:ext uri="{9D8B030D-6E8A-4147-A177-3AD203B41FA5}">
                      <a16:colId xmlns:a16="http://schemas.microsoft.com/office/drawing/2014/main" val="3003549581"/>
                    </a:ext>
                  </a:extLst>
                </a:gridCol>
                <a:gridCol w="329184">
                  <a:extLst>
                    <a:ext uri="{9D8B030D-6E8A-4147-A177-3AD203B41FA5}">
                      <a16:colId xmlns:a16="http://schemas.microsoft.com/office/drawing/2014/main" val="3208910713"/>
                    </a:ext>
                  </a:extLst>
                </a:gridCol>
                <a:gridCol w="329184">
                  <a:extLst>
                    <a:ext uri="{9D8B030D-6E8A-4147-A177-3AD203B41FA5}">
                      <a16:colId xmlns:a16="http://schemas.microsoft.com/office/drawing/2014/main" val="2830482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835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- 2023-06-01 14:22:18</a:t>
                      </a:r>
                      <a:r>
                        <a:rPr kumimoji="0" lang="en-US" sz="1000" b="0" i="0" u="none" strike="noStrike" kern="1200" cap="none" spc="0" normalizeH="0" baseline="0" noProof="0">
                          <a:ln>
                            <a:noFill/>
                          </a:ln>
                          <a:solidFill>
                            <a:prstClr val="black"/>
                          </a:solidFill>
                          <a:effectLst/>
                          <a:uLnTx/>
                          <a:uFillTx/>
                          <a:latin typeface="Calibri"/>
                          <a:ea typeface="+mn-ea"/>
                          <a:cs typeface="+mn-cs"/>
                        </a:rPr>
                        <a:t>
 Legendary loot alert: Reward yourself and order any KFC Chicken Sandwich online until July 2nd for exclusive Diablo IV in-game rewards. kfc.com/diablo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https://quintly-image-storage.s3.amazonaws.com/2a35146a3b566049c7ad8fbaa99ddc5d/a15fc16d3b69dd59223ccb030fc62e03.jpg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4.4159324645741 %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10932966"/>
                  </a:ext>
                </a:extLst>
              </a:tr>
            </a:tbl>
          </a:graphicData>
        </a:graphic>
      </p:graphicFrame>
      <p:sp>
        <p:nvSpPr>
          <p:cNvPr id="4" name="Text Placeholder 3">
            <a:extLst>
              <a:ext uri="{FF2B5EF4-FFF2-40B4-BE49-F238E27FC236}">
                <a16:creationId xmlns:a16="http://schemas.microsoft.com/office/drawing/2014/main" id="{ECE5B306-65C9-49E2-9B82-9A287B0FD442}"/>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3691216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685A4-8D58-42C9-BADE-CEFBD9CC13B5}"/>
              </a:ext>
            </a:extLst>
          </p:cNvPr>
          <p:cNvSpPr>
            <a:spLocks noGrp="1"/>
          </p:cNvSpPr>
          <p:nvPr>
            <p:ph type="title"/>
          </p:nvPr>
        </p:nvSpPr>
        <p:spPr/>
        <p:txBody>
          <a:bodyPr/>
          <a:lstStyle/>
          <a:p>
            <a:r>
              <a:rPr lang="en-US"/>
              <a:t>Facebook Original Own Posts Table | KFC - 7 of 17</a:t>
            </a:r>
          </a:p>
        </p:txBody>
      </p:sp>
      <p:graphicFrame>
        <p:nvGraphicFramePr>
          <p:cNvPr id="5" name="Table Placeholder 4">
            <a:extLst>
              <a:ext uri="{FF2B5EF4-FFF2-40B4-BE49-F238E27FC236}">
                <a16:creationId xmlns:a16="http://schemas.microsoft.com/office/drawing/2014/main" id="{AB0C20F2-C93B-40E0-90A3-5A8B1E11BF06}"/>
              </a:ext>
            </a:extLst>
          </p:cNvPr>
          <p:cNvGraphicFramePr>
            <a:graphicFrameLocks noGrp="1"/>
          </p:cNvGraphicFramePr>
          <p:nvPr>
            <p:ph type="tbl" sz="quarter" idx="13"/>
            <p:extLst>
              <p:ext uri="{D42A27DB-BD31-4B8C-83A1-F6EECF244321}">
                <p14:modId xmlns:p14="http://schemas.microsoft.com/office/powerpoint/2010/main" val="1825297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469295815"/>
                    </a:ext>
                  </a:extLst>
                </a:gridCol>
                <a:gridCol w="1481329">
                  <a:extLst>
                    <a:ext uri="{9D8B030D-6E8A-4147-A177-3AD203B41FA5}">
                      <a16:colId xmlns:a16="http://schemas.microsoft.com/office/drawing/2014/main" val="2539288057"/>
                    </a:ext>
                  </a:extLst>
                </a:gridCol>
                <a:gridCol w="987553">
                  <a:extLst>
                    <a:ext uri="{9D8B030D-6E8A-4147-A177-3AD203B41FA5}">
                      <a16:colId xmlns:a16="http://schemas.microsoft.com/office/drawing/2014/main" val="1297590178"/>
                    </a:ext>
                  </a:extLst>
                </a:gridCol>
                <a:gridCol w="329184">
                  <a:extLst>
                    <a:ext uri="{9D8B030D-6E8A-4147-A177-3AD203B41FA5}">
                      <a16:colId xmlns:a16="http://schemas.microsoft.com/office/drawing/2014/main" val="2986928902"/>
                    </a:ext>
                  </a:extLst>
                </a:gridCol>
                <a:gridCol w="329184">
                  <a:extLst>
                    <a:ext uri="{9D8B030D-6E8A-4147-A177-3AD203B41FA5}">
                      <a16:colId xmlns:a16="http://schemas.microsoft.com/office/drawing/2014/main" val="3705697525"/>
                    </a:ext>
                  </a:extLst>
                </a:gridCol>
                <a:gridCol w="329184">
                  <a:extLst>
                    <a:ext uri="{9D8B030D-6E8A-4147-A177-3AD203B41FA5}">
                      <a16:colId xmlns:a16="http://schemas.microsoft.com/office/drawing/2014/main" val="2403020952"/>
                    </a:ext>
                  </a:extLst>
                </a:gridCol>
                <a:gridCol w="329184">
                  <a:extLst>
                    <a:ext uri="{9D8B030D-6E8A-4147-A177-3AD203B41FA5}">
                      <a16:colId xmlns:a16="http://schemas.microsoft.com/office/drawing/2014/main" val="130875405"/>
                    </a:ext>
                  </a:extLst>
                </a:gridCol>
                <a:gridCol w="329184">
                  <a:extLst>
                    <a:ext uri="{9D8B030D-6E8A-4147-A177-3AD203B41FA5}">
                      <a16:colId xmlns:a16="http://schemas.microsoft.com/office/drawing/2014/main" val="3230358198"/>
                    </a:ext>
                  </a:extLst>
                </a:gridCol>
                <a:gridCol w="329184">
                  <a:extLst>
                    <a:ext uri="{9D8B030D-6E8A-4147-A177-3AD203B41FA5}">
                      <a16:colId xmlns:a16="http://schemas.microsoft.com/office/drawing/2014/main" val="2472791362"/>
                    </a:ext>
                  </a:extLst>
                </a:gridCol>
                <a:gridCol w="329184">
                  <a:extLst>
                    <a:ext uri="{9D8B030D-6E8A-4147-A177-3AD203B41FA5}">
                      <a16:colId xmlns:a16="http://schemas.microsoft.com/office/drawing/2014/main" val="4167667245"/>
                    </a:ext>
                  </a:extLst>
                </a:gridCol>
                <a:gridCol w="329184">
                  <a:extLst>
                    <a:ext uri="{9D8B030D-6E8A-4147-A177-3AD203B41FA5}">
                      <a16:colId xmlns:a16="http://schemas.microsoft.com/office/drawing/2014/main" val="3186722333"/>
                    </a:ext>
                  </a:extLst>
                </a:gridCol>
                <a:gridCol w="329184">
                  <a:extLst>
                    <a:ext uri="{9D8B030D-6E8A-4147-A177-3AD203B41FA5}">
                      <a16:colId xmlns:a16="http://schemas.microsoft.com/office/drawing/2014/main" val="1433957563"/>
                    </a:ext>
                  </a:extLst>
                </a:gridCol>
                <a:gridCol w="329184">
                  <a:extLst>
                    <a:ext uri="{9D8B030D-6E8A-4147-A177-3AD203B41FA5}">
                      <a16:colId xmlns:a16="http://schemas.microsoft.com/office/drawing/2014/main" val="3302429379"/>
                    </a:ext>
                  </a:extLst>
                </a:gridCol>
                <a:gridCol w="329184">
                  <a:extLst>
                    <a:ext uri="{9D8B030D-6E8A-4147-A177-3AD203B41FA5}">
                      <a16:colId xmlns:a16="http://schemas.microsoft.com/office/drawing/2014/main" val="3111380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84906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- 2023-05-26 20:45:17</a:t>
                      </a:r>
                      <a:r>
                        <a:rPr kumimoji="0" lang="en-US" sz="1000" b="0" i="0" u="none" strike="noStrike" kern="1200" cap="none" spc="0" normalizeH="0" baseline="0" noProof="0">
                          <a:ln>
                            <a:noFill/>
                          </a:ln>
                          <a:solidFill>
                            <a:prstClr val="black"/>
                          </a:solidFill>
                          <a:effectLst/>
                          <a:uLnTx/>
                          <a:uFillTx/>
                          <a:latin typeface="Calibri"/>
                          <a:ea typeface="+mn-ea"/>
                          <a:cs typeface="+mn-cs"/>
                        </a:rPr>
                        <a:t>
 When you thought you had to grill this long weekend but KFC has a  8pc Bucket. Work smarter not harder.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https://quintly-image-storage.s3.amazonaws.com/2a35146a3b566049c7ad8fbaa99ddc5d/62aa932b68268fc85d6c7a71af46b5d8.jpg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3.9173236170918 %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49925574"/>
                  </a:ext>
                </a:extLst>
              </a:tr>
            </a:tbl>
          </a:graphicData>
        </a:graphic>
      </p:graphicFrame>
      <p:sp>
        <p:nvSpPr>
          <p:cNvPr id="4" name="Text Placeholder 3">
            <a:extLst>
              <a:ext uri="{FF2B5EF4-FFF2-40B4-BE49-F238E27FC236}">
                <a16:creationId xmlns:a16="http://schemas.microsoft.com/office/drawing/2014/main" id="{8BF86A28-6E52-48D8-B2CA-440ECB60FDF1}"/>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66589272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5CD67-98B7-434E-A77B-B85797F90D90}"/>
              </a:ext>
            </a:extLst>
          </p:cNvPr>
          <p:cNvSpPr>
            <a:spLocks noGrp="1"/>
          </p:cNvSpPr>
          <p:nvPr>
            <p:ph type="title"/>
          </p:nvPr>
        </p:nvSpPr>
        <p:spPr/>
        <p:txBody>
          <a:bodyPr/>
          <a:lstStyle/>
          <a:p>
            <a:r>
              <a:rPr lang="en-US"/>
              <a:t>Facebook Original Own Posts Table | KFC - 8 of 17</a:t>
            </a:r>
          </a:p>
        </p:txBody>
      </p:sp>
      <p:graphicFrame>
        <p:nvGraphicFramePr>
          <p:cNvPr id="5" name="Table Placeholder 4">
            <a:extLst>
              <a:ext uri="{FF2B5EF4-FFF2-40B4-BE49-F238E27FC236}">
                <a16:creationId xmlns:a16="http://schemas.microsoft.com/office/drawing/2014/main" id="{88014912-F0F1-479F-B9F3-6997DADDA993}"/>
              </a:ext>
            </a:extLst>
          </p:cNvPr>
          <p:cNvGraphicFramePr>
            <a:graphicFrameLocks noGrp="1"/>
          </p:cNvGraphicFramePr>
          <p:nvPr>
            <p:ph type="tbl" sz="quarter" idx="13"/>
            <p:extLst>
              <p:ext uri="{D42A27DB-BD31-4B8C-83A1-F6EECF244321}">
                <p14:modId xmlns:p14="http://schemas.microsoft.com/office/powerpoint/2010/main" val="2294624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320491711"/>
                    </a:ext>
                  </a:extLst>
                </a:gridCol>
                <a:gridCol w="1481329">
                  <a:extLst>
                    <a:ext uri="{9D8B030D-6E8A-4147-A177-3AD203B41FA5}">
                      <a16:colId xmlns:a16="http://schemas.microsoft.com/office/drawing/2014/main" val="1192226694"/>
                    </a:ext>
                  </a:extLst>
                </a:gridCol>
                <a:gridCol w="987553">
                  <a:extLst>
                    <a:ext uri="{9D8B030D-6E8A-4147-A177-3AD203B41FA5}">
                      <a16:colId xmlns:a16="http://schemas.microsoft.com/office/drawing/2014/main" val="1715781187"/>
                    </a:ext>
                  </a:extLst>
                </a:gridCol>
                <a:gridCol w="329184">
                  <a:extLst>
                    <a:ext uri="{9D8B030D-6E8A-4147-A177-3AD203B41FA5}">
                      <a16:colId xmlns:a16="http://schemas.microsoft.com/office/drawing/2014/main" val="524752180"/>
                    </a:ext>
                  </a:extLst>
                </a:gridCol>
                <a:gridCol w="329184">
                  <a:extLst>
                    <a:ext uri="{9D8B030D-6E8A-4147-A177-3AD203B41FA5}">
                      <a16:colId xmlns:a16="http://schemas.microsoft.com/office/drawing/2014/main" val="376517683"/>
                    </a:ext>
                  </a:extLst>
                </a:gridCol>
                <a:gridCol w="329184">
                  <a:extLst>
                    <a:ext uri="{9D8B030D-6E8A-4147-A177-3AD203B41FA5}">
                      <a16:colId xmlns:a16="http://schemas.microsoft.com/office/drawing/2014/main" val="1813877314"/>
                    </a:ext>
                  </a:extLst>
                </a:gridCol>
                <a:gridCol w="329184">
                  <a:extLst>
                    <a:ext uri="{9D8B030D-6E8A-4147-A177-3AD203B41FA5}">
                      <a16:colId xmlns:a16="http://schemas.microsoft.com/office/drawing/2014/main" val="1755083195"/>
                    </a:ext>
                  </a:extLst>
                </a:gridCol>
                <a:gridCol w="329184">
                  <a:extLst>
                    <a:ext uri="{9D8B030D-6E8A-4147-A177-3AD203B41FA5}">
                      <a16:colId xmlns:a16="http://schemas.microsoft.com/office/drawing/2014/main" val="1751246832"/>
                    </a:ext>
                  </a:extLst>
                </a:gridCol>
                <a:gridCol w="329184">
                  <a:extLst>
                    <a:ext uri="{9D8B030D-6E8A-4147-A177-3AD203B41FA5}">
                      <a16:colId xmlns:a16="http://schemas.microsoft.com/office/drawing/2014/main" val="2625894491"/>
                    </a:ext>
                  </a:extLst>
                </a:gridCol>
                <a:gridCol w="329184">
                  <a:extLst>
                    <a:ext uri="{9D8B030D-6E8A-4147-A177-3AD203B41FA5}">
                      <a16:colId xmlns:a16="http://schemas.microsoft.com/office/drawing/2014/main" val="2997499298"/>
                    </a:ext>
                  </a:extLst>
                </a:gridCol>
                <a:gridCol w="329184">
                  <a:extLst>
                    <a:ext uri="{9D8B030D-6E8A-4147-A177-3AD203B41FA5}">
                      <a16:colId xmlns:a16="http://schemas.microsoft.com/office/drawing/2014/main" val="3791323184"/>
                    </a:ext>
                  </a:extLst>
                </a:gridCol>
                <a:gridCol w="329184">
                  <a:extLst>
                    <a:ext uri="{9D8B030D-6E8A-4147-A177-3AD203B41FA5}">
                      <a16:colId xmlns:a16="http://schemas.microsoft.com/office/drawing/2014/main" val="1643398424"/>
                    </a:ext>
                  </a:extLst>
                </a:gridCol>
                <a:gridCol w="329184">
                  <a:extLst>
                    <a:ext uri="{9D8B030D-6E8A-4147-A177-3AD203B41FA5}">
                      <a16:colId xmlns:a16="http://schemas.microsoft.com/office/drawing/2014/main" val="57750488"/>
                    </a:ext>
                  </a:extLst>
                </a:gridCol>
                <a:gridCol w="329184">
                  <a:extLst>
                    <a:ext uri="{9D8B030D-6E8A-4147-A177-3AD203B41FA5}">
                      <a16:colId xmlns:a16="http://schemas.microsoft.com/office/drawing/2014/main" val="29856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6786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- 2023-05-19 19:00:36</a:t>
                      </a:r>
                      <a:r>
                        <a:rPr kumimoji="0" lang="en-US" sz="1000" b="0" i="0" u="none" strike="noStrike" kern="1200" cap="none" spc="0" normalizeH="0" baseline="0" noProof="0">
                          <a:ln>
                            <a:noFill/>
                          </a:ln>
                          <a:solidFill>
                            <a:prstClr val="black"/>
                          </a:solidFill>
                          <a:effectLst/>
                          <a:uLnTx/>
                          <a:uFillTx/>
                          <a:latin typeface="Calibri"/>
                          <a:ea typeface="+mn-ea"/>
                          <a:cs typeface="+mn-cs"/>
                        </a:rPr>
                        <a:t>
 They grow up so 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https://quintly-image-storage.s3.amazonaws.com/2a35146a3b566049c7ad8fbaa99ddc5d/6e60c51edc0b8569df8dc6d85645bbc3.jpg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2.3750203944844 %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833356851"/>
                  </a:ext>
                </a:extLst>
              </a:tr>
            </a:tbl>
          </a:graphicData>
        </a:graphic>
      </p:graphicFrame>
      <p:sp>
        <p:nvSpPr>
          <p:cNvPr id="4" name="Text Placeholder 3">
            <a:extLst>
              <a:ext uri="{FF2B5EF4-FFF2-40B4-BE49-F238E27FC236}">
                <a16:creationId xmlns:a16="http://schemas.microsoft.com/office/drawing/2014/main" id="{B4F011DA-1D68-4DBF-B175-A94C61BC242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2729323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08A42-7B7B-4162-B882-5BA5B90E726A}"/>
              </a:ext>
            </a:extLst>
          </p:cNvPr>
          <p:cNvSpPr>
            <a:spLocks noGrp="1"/>
          </p:cNvSpPr>
          <p:nvPr>
            <p:ph type="title"/>
          </p:nvPr>
        </p:nvSpPr>
        <p:spPr/>
        <p:txBody>
          <a:bodyPr/>
          <a:lstStyle/>
          <a:p>
            <a:r>
              <a:rPr lang="en-US"/>
              <a:t>Facebook Original Own Posts Table | KFC - 9 of 17</a:t>
            </a:r>
          </a:p>
        </p:txBody>
      </p:sp>
      <p:graphicFrame>
        <p:nvGraphicFramePr>
          <p:cNvPr id="5" name="Table Placeholder 4">
            <a:extLst>
              <a:ext uri="{FF2B5EF4-FFF2-40B4-BE49-F238E27FC236}">
                <a16:creationId xmlns:a16="http://schemas.microsoft.com/office/drawing/2014/main" id="{3317C037-C6A8-4A84-A223-8DA650F9CBBF}"/>
              </a:ext>
            </a:extLst>
          </p:cNvPr>
          <p:cNvGraphicFramePr>
            <a:graphicFrameLocks noGrp="1"/>
          </p:cNvGraphicFramePr>
          <p:nvPr>
            <p:ph type="tbl" sz="quarter" idx="13"/>
            <p:extLst>
              <p:ext uri="{D42A27DB-BD31-4B8C-83A1-F6EECF244321}">
                <p14:modId xmlns:p14="http://schemas.microsoft.com/office/powerpoint/2010/main" val="2201231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626594791"/>
                    </a:ext>
                  </a:extLst>
                </a:gridCol>
                <a:gridCol w="1481329">
                  <a:extLst>
                    <a:ext uri="{9D8B030D-6E8A-4147-A177-3AD203B41FA5}">
                      <a16:colId xmlns:a16="http://schemas.microsoft.com/office/drawing/2014/main" val="2395472421"/>
                    </a:ext>
                  </a:extLst>
                </a:gridCol>
                <a:gridCol w="987553">
                  <a:extLst>
                    <a:ext uri="{9D8B030D-6E8A-4147-A177-3AD203B41FA5}">
                      <a16:colId xmlns:a16="http://schemas.microsoft.com/office/drawing/2014/main" val="444481637"/>
                    </a:ext>
                  </a:extLst>
                </a:gridCol>
                <a:gridCol w="329184">
                  <a:extLst>
                    <a:ext uri="{9D8B030D-6E8A-4147-A177-3AD203B41FA5}">
                      <a16:colId xmlns:a16="http://schemas.microsoft.com/office/drawing/2014/main" val="3028649700"/>
                    </a:ext>
                  </a:extLst>
                </a:gridCol>
                <a:gridCol w="329184">
                  <a:extLst>
                    <a:ext uri="{9D8B030D-6E8A-4147-A177-3AD203B41FA5}">
                      <a16:colId xmlns:a16="http://schemas.microsoft.com/office/drawing/2014/main" val="459977215"/>
                    </a:ext>
                  </a:extLst>
                </a:gridCol>
                <a:gridCol w="329184">
                  <a:extLst>
                    <a:ext uri="{9D8B030D-6E8A-4147-A177-3AD203B41FA5}">
                      <a16:colId xmlns:a16="http://schemas.microsoft.com/office/drawing/2014/main" val="214005702"/>
                    </a:ext>
                  </a:extLst>
                </a:gridCol>
                <a:gridCol w="329184">
                  <a:extLst>
                    <a:ext uri="{9D8B030D-6E8A-4147-A177-3AD203B41FA5}">
                      <a16:colId xmlns:a16="http://schemas.microsoft.com/office/drawing/2014/main" val="70082748"/>
                    </a:ext>
                  </a:extLst>
                </a:gridCol>
                <a:gridCol w="329184">
                  <a:extLst>
                    <a:ext uri="{9D8B030D-6E8A-4147-A177-3AD203B41FA5}">
                      <a16:colId xmlns:a16="http://schemas.microsoft.com/office/drawing/2014/main" val="1954384202"/>
                    </a:ext>
                  </a:extLst>
                </a:gridCol>
                <a:gridCol w="329184">
                  <a:extLst>
                    <a:ext uri="{9D8B030D-6E8A-4147-A177-3AD203B41FA5}">
                      <a16:colId xmlns:a16="http://schemas.microsoft.com/office/drawing/2014/main" val="835504864"/>
                    </a:ext>
                  </a:extLst>
                </a:gridCol>
                <a:gridCol w="329184">
                  <a:extLst>
                    <a:ext uri="{9D8B030D-6E8A-4147-A177-3AD203B41FA5}">
                      <a16:colId xmlns:a16="http://schemas.microsoft.com/office/drawing/2014/main" val="4078636930"/>
                    </a:ext>
                  </a:extLst>
                </a:gridCol>
                <a:gridCol w="329184">
                  <a:extLst>
                    <a:ext uri="{9D8B030D-6E8A-4147-A177-3AD203B41FA5}">
                      <a16:colId xmlns:a16="http://schemas.microsoft.com/office/drawing/2014/main" val="3399905713"/>
                    </a:ext>
                  </a:extLst>
                </a:gridCol>
                <a:gridCol w="329184">
                  <a:extLst>
                    <a:ext uri="{9D8B030D-6E8A-4147-A177-3AD203B41FA5}">
                      <a16:colId xmlns:a16="http://schemas.microsoft.com/office/drawing/2014/main" val="4158145565"/>
                    </a:ext>
                  </a:extLst>
                </a:gridCol>
                <a:gridCol w="329184">
                  <a:extLst>
                    <a:ext uri="{9D8B030D-6E8A-4147-A177-3AD203B41FA5}">
                      <a16:colId xmlns:a16="http://schemas.microsoft.com/office/drawing/2014/main" val="3947064224"/>
                    </a:ext>
                  </a:extLst>
                </a:gridCol>
                <a:gridCol w="329184">
                  <a:extLst>
                    <a:ext uri="{9D8B030D-6E8A-4147-A177-3AD203B41FA5}">
                      <a16:colId xmlns:a16="http://schemas.microsoft.com/office/drawing/2014/main" val="406797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1616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- 2023-05-18 16:30:14</a:t>
                      </a:r>
                      <a:r>
                        <a:rPr kumimoji="0" lang="en-US" sz="1000" b="0" i="0" u="none" strike="noStrike" kern="1200" cap="none" spc="0" normalizeH="0" baseline="0" noProof="0">
                          <a:ln>
                            <a:noFill/>
                          </a:ln>
                          <a:solidFill>
                            <a:prstClr val="black"/>
                          </a:solidFill>
                          <a:effectLst/>
                          <a:uLnTx/>
                          <a:uFillTx/>
                          <a:latin typeface="Calibri"/>
                          <a:ea typeface="+mn-ea"/>
                          <a:cs typeface="+mn-cs"/>
                        </a:rPr>
                        <a:t>
 We’ve officially sold 100 million Nuggets! They declined our group photo request but we’re still thrilled about this milestone.
Have you tried them yet? kfc.com/menu/nuggets/5-piece-nuggets
Prices and participation may vary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https://quintly-image-storage.s3.amazonaws.com/2a35146a3b566049c7ad8fbaa99ddc5d/3705fabd70d327f7020f03c276442c88.jpg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2.8988229401453 %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977742651"/>
                  </a:ext>
                </a:extLst>
              </a:tr>
            </a:tbl>
          </a:graphicData>
        </a:graphic>
      </p:graphicFrame>
      <p:sp>
        <p:nvSpPr>
          <p:cNvPr id="4" name="Text Placeholder 3">
            <a:extLst>
              <a:ext uri="{FF2B5EF4-FFF2-40B4-BE49-F238E27FC236}">
                <a16:creationId xmlns:a16="http://schemas.microsoft.com/office/drawing/2014/main" id="{34AC91BF-3359-44F1-81E7-CFC817F9BD6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289055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1DABA-4251-4C94-821C-A274E430B4E2}"/>
              </a:ext>
            </a:extLst>
          </p:cNvPr>
          <p:cNvSpPr>
            <a:spLocks noGrp="1"/>
          </p:cNvSpPr>
          <p:nvPr>
            <p:ph type="title"/>
          </p:nvPr>
        </p:nvSpPr>
        <p:spPr/>
        <p:txBody>
          <a:bodyPr/>
          <a:lstStyle/>
          <a:p>
            <a:r>
              <a:rPr lang="en-US"/>
              <a:t>Facebook Original Own Posts Table | KFC - 10 of 17</a:t>
            </a:r>
          </a:p>
        </p:txBody>
      </p:sp>
      <p:graphicFrame>
        <p:nvGraphicFramePr>
          <p:cNvPr id="5" name="Table Placeholder 4">
            <a:extLst>
              <a:ext uri="{FF2B5EF4-FFF2-40B4-BE49-F238E27FC236}">
                <a16:creationId xmlns:a16="http://schemas.microsoft.com/office/drawing/2014/main" id="{9A6D831C-F933-48E5-8371-BA894D650A84}"/>
              </a:ext>
            </a:extLst>
          </p:cNvPr>
          <p:cNvGraphicFramePr>
            <a:graphicFrameLocks noGrp="1"/>
          </p:cNvGraphicFramePr>
          <p:nvPr>
            <p:ph type="tbl" sz="quarter" idx="13"/>
            <p:extLst>
              <p:ext uri="{D42A27DB-BD31-4B8C-83A1-F6EECF244321}">
                <p14:modId xmlns:p14="http://schemas.microsoft.com/office/powerpoint/2010/main" val="3667253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512032670"/>
                    </a:ext>
                  </a:extLst>
                </a:gridCol>
                <a:gridCol w="1481329">
                  <a:extLst>
                    <a:ext uri="{9D8B030D-6E8A-4147-A177-3AD203B41FA5}">
                      <a16:colId xmlns:a16="http://schemas.microsoft.com/office/drawing/2014/main" val="81577582"/>
                    </a:ext>
                  </a:extLst>
                </a:gridCol>
                <a:gridCol w="987553">
                  <a:extLst>
                    <a:ext uri="{9D8B030D-6E8A-4147-A177-3AD203B41FA5}">
                      <a16:colId xmlns:a16="http://schemas.microsoft.com/office/drawing/2014/main" val="177665271"/>
                    </a:ext>
                  </a:extLst>
                </a:gridCol>
                <a:gridCol w="329184">
                  <a:extLst>
                    <a:ext uri="{9D8B030D-6E8A-4147-A177-3AD203B41FA5}">
                      <a16:colId xmlns:a16="http://schemas.microsoft.com/office/drawing/2014/main" val="809604012"/>
                    </a:ext>
                  </a:extLst>
                </a:gridCol>
                <a:gridCol w="329184">
                  <a:extLst>
                    <a:ext uri="{9D8B030D-6E8A-4147-A177-3AD203B41FA5}">
                      <a16:colId xmlns:a16="http://schemas.microsoft.com/office/drawing/2014/main" val="1396265476"/>
                    </a:ext>
                  </a:extLst>
                </a:gridCol>
                <a:gridCol w="329184">
                  <a:extLst>
                    <a:ext uri="{9D8B030D-6E8A-4147-A177-3AD203B41FA5}">
                      <a16:colId xmlns:a16="http://schemas.microsoft.com/office/drawing/2014/main" val="3820307823"/>
                    </a:ext>
                  </a:extLst>
                </a:gridCol>
                <a:gridCol w="329184">
                  <a:extLst>
                    <a:ext uri="{9D8B030D-6E8A-4147-A177-3AD203B41FA5}">
                      <a16:colId xmlns:a16="http://schemas.microsoft.com/office/drawing/2014/main" val="518753456"/>
                    </a:ext>
                  </a:extLst>
                </a:gridCol>
                <a:gridCol w="329184">
                  <a:extLst>
                    <a:ext uri="{9D8B030D-6E8A-4147-A177-3AD203B41FA5}">
                      <a16:colId xmlns:a16="http://schemas.microsoft.com/office/drawing/2014/main" val="2784648251"/>
                    </a:ext>
                  </a:extLst>
                </a:gridCol>
                <a:gridCol w="329184">
                  <a:extLst>
                    <a:ext uri="{9D8B030D-6E8A-4147-A177-3AD203B41FA5}">
                      <a16:colId xmlns:a16="http://schemas.microsoft.com/office/drawing/2014/main" val="3618829961"/>
                    </a:ext>
                  </a:extLst>
                </a:gridCol>
                <a:gridCol w="329184">
                  <a:extLst>
                    <a:ext uri="{9D8B030D-6E8A-4147-A177-3AD203B41FA5}">
                      <a16:colId xmlns:a16="http://schemas.microsoft.com/office/drawing/2014/main" val="3969581028"/>
                    </a:ext>
                  </a:extLst>
                </a:gridCol>
                <a:gridCol w="329184">
                  <a:extLst>
                    <a:ext uri="{9D8B030D-6E8A-4147-A177-3AD203B41FA5}">
                      <a16:colId xmlns:a16="http://schemas.microsoft.com/office/drawing/2014/main" val="1736536379"/>
                    </a:ext>
                  </a:extLst>
                </a:gridCol>
                <a:gridCol w="329184">
                  <a:extLst>
                    <a:ext uri="{9D8B030D-6E8A-4147-A177-3AD203B41FA5}">
                      <a16:colId xmlns:a16="http://schemas.microsoft.com/office/drawing/2014/main" val="3118234539"/>
                    </a:ext>
                  </a:extLst>
                </a:gridCol>
                <a:gridCol w="329184">
                  <a:extLst>
                    <a:ext uri="{9D8B030D-6E8A-4147-A177-3AD203B41FA5}">
                      <a16:colId xmlns:a16="http://schemas.microsoft.com/office/drawing/2014/main" val="2565627871"/>
                    </a:ext>
                  </a:extLst>
                </a:gridCol>
                <a:gridCol w="329184">
                  <a:extLst>
                    <a:ext uri="{9D8B030D-6E8A-4147-A177-3AD203B41FA5}">
                      <a16:colId xmlns:a16="http://schemas.microsoft.com/office/drawing/2014/main" val="2548230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662748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- 2023-05-13 14:45:07</a:t>
                      </a:r>
                      <a:r>
                        <a:rPr kumimoji="0" lang="en-US" sz="1000" b="0" i="0" u="none" strike="noStrike" kern="1200" cap="none" spc="0" normalizeH="0" baseline="0" noProof="0">
                          <a:ln>
                            <a:noFill/>
                          </a:ln>
                          <a:solidFill>
                            <a:prstClr val="black"/>
                          </a:solidFill>
                          <a:effectLst/>
                          <a:uLnTx/>
                          <a:uFillTx/>
                          <a:latin typeface="Calibri"/>
                          <a:ea typeface="+mn-ea"/>
                          <a:cs typeface="+mn-cs"/>
                        </a:rPr>
                        <a:t>
 Being a Mom is the hardest job in the world. But trying not to steal a chicken nugget is also pretty tough.
Get a FREE 12 pc. of our new nuggets and a downloadable card with the online purchase of the KFC Nuggets of Appreciation meal, available until 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https://quintly-image-storage.s3.amazonaws.com/2a35146a3b566049c7ad8fbaa99ddc5d/43701ade402fa841741540afc31cbb78.jpg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2.170417227717 %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861052677"/>
                  </a:ext>
                </a:extLst>
              </a:tr>
            </a:tbl>
          </a:graphicData>
        </a:graphic>
      </p:graphicFrame>
      <p:sp>
        <p:nvSpPr>
          <p:cNvPr id="4" name="Text Placeholder 3">
            <a:extLst>
              <a:ext uri="{FF2B5EF4-FFF2-40B4-BE49-F238E27FC236}">
                <a16:creationId xmlns:a16="http://schemas.microsoft.com/office/drawing/2014/main" id="{42A8E0B7-6868-446D-A0A4-ED9AF0050B1E}"/>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86726753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4AE3B-9069-4AE9-8BC7-9DA884E8D093}"/>
              </a:ext>
            </a:extLst>
          </p:cNvPr>
          <p:cNvSpPr>
            <a:spLocks noGrp="1"/>
          </p:cNvSpPr>
          <p:nvPr>
            <p:ph type="title"/>
          </p:nvPr>
        </p:nvSpPr>
        <p:spPr/>
        <p:txBody>
          <a:bodyPr/>
          <a:lstStyle/>
          <a:p>
            <a:r>
              <a:rPr lang="en-US"/>
              <a:t>Facebook Original Own Posts Table | KFC - 11 of 17</a:t>
            </a:r>
          </a:p>
        </p:txBody>
      </p:sp>
      <p:graphicFrame>
        <p:nvGraphicFramePr>
          <p:cNvPr id="5" name="Table Placeholder 4">
            <a:extLst>
              <a:ext uri="{FF2B5EF4-FFF2-40B4-BE49-F238E27FC236}">
                <a16:creationId xmlns:a16="http://schemas.microsoft.com/office/drawing/2014/main" id="{20C0A946-8748-4846-B36A-58A2A3B9EF80}"/>
              </a:ext>
            </a:extLst>
          </p:cNvPr>
          <p:cNvGraphicFramePr>
            <a:graphicFrameLocks noGrp="1"/>
          </p:cNvGraphicFramePr>
          <p:nvPr>
            <p:ph type="tbl" sz="quarter" idx="13"/>
            <p:extLst>
              <p:ext uri="{D42A27DB-BD31-4B8C-83A1-F6EECF244321}">
                <p14:modId xmlns:p14="http://schemas.microsoft.com/office/powerpoint/2010/main" val="146723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556089830"/>
                    </a:ext>
                  </a:extLst>
                </a:gridCol>
                <a:gridCol w="1481329">
                  <a:extLst>
                    <a:ext uri="{9D8B030D-6E8A-4147-A177-3AD203B41FA5}">
                      <a16:colId xmlns:a16="http://schemas.microsoft.com/office/drawing/2014/main" val="3121347797"/>
                    </a:ext>
                  </a:extLst>
                </a:gridCol>
                <a:gridCol w="987553">
                  <a:extLst>
                    <a:ext uri="{9D8B030D-6E8A-4147-A177-3AD203B41FA5}">
                      <a16:colId xmlns:a16="http://schemas.microsoft.com/office/drawing/2014/main" val="552131145"/>
                    </a:ext>
                  </a:extLst>
                </a:gridCol>
                <a:gridCol w="329184">
                  <a:extLst>
                    <a:ext uri="{9D8B030D-6E8A-4147-A177-3AD203B41FA5}">
                      <a16:colId xmlns:a16="http://schemas.microsoft.com/office/drawing/2014/main" val="2374414203"/>
                    </a:ext>
                  </a:extLst>
                </a:gridCol>
                <a:gridCol w="329184">
                  <a:extLst>
                    <a:ext uri="{9D8B030D-6E8A-4147-A177-3AD203B41FA5}">
                      <a16:colId xmlns:a16="http://schemas.microsoft.com/office/drawing/2014/main" val="405391286"/>
                    </a:ext>
                  </a:extLst>
                </a:gridCol>
                <a:gridCol w="329184">
                  <a:extLst>
                    <a:ext uri="{9D8B030D-6E8A-4147-A177-3AD203B41FA5}">
                      <a16:colId xmlns:a16="http://schemas.microsoft.com/office/drawing/2014/main" val="3563290340"/>
                    </a:ext>
                  </a:extLst>
                </a:gridCol>
                <a:gridCol w="329184">
                  <a:extLst>
                    <a:ext uri="{9D8B030D-6E8A-4147-A177-3AD203B41FA5}">
                      <a16:colId xmlns:a16="http://schemas.microsoft.com/office/drawing/2014/main" val="172543695"/>
                    </a:ext>
                  </a:extLst>
                </a:gridCol>
                <a:gridCol w="329184">
                  <a:extLst>
                    <a:ext uri="{9D8B030D-6E8A-4147-A177-3AD203B41FA5}">
                      <a16:colId xmlns:a16="http://schemas.microsoft.com/office/drawing/2014/main" val="2078380304"/>
                    </a:ext>
                  </a:extLst>
                </a:gridCol>
                <a:gridCol w="329184">
                  <a:extLst>
                    <a:ext uri="{9D8B030D-6E8A-4147-A177-3AD203B41FA5}">
                      <a16:colId xmlns:a16="http://schemas.microsoft.com/office/drawing/2014/main" val="3912693028"/>
                    </a:ext>
                  </a:extLst>
                </a:gridCol>
                <a:gridCol w="329184">
                  <a:extLst>
                    <a:ext uri="{9D8B030D-6E8A-4147-A177-3AD203B41FA5}">
                      <a16:colId xmlns:a16="http://schemas.microsoft.com/office/drawing/2014/main" val="2394433260"/>
                    </a:ext>
                  </a:extLst>
                </a:gridCol>
                <a:gridCol w="329184">
                  <a:extLst>
                    <a:ext uri="{9D8B030D-6E8A-4147-A177-3AD203B41FA5}">
                      <a16:colId xmlns:a16="http://schemas.microsoft.com/office/drawing/2014/main" val="1888141148"/>
                    </a:ext>
                  </a:extLst>
                </a:gridCol>
                <a:gridCol w="329184">
                  <a:extLst>
                    <a:ext uri="{9D8B030D-6E8A-4147-A177-3AD203B41FA5}">
                      <a16:colId xmlns:a16="http://schemas.microsoft.com/office/drawing/2014/main" val="3778356936"/>
                    </a:ext>
                  </a:extLst>
                </a:gridCol>
                <a:gridCol w="329184">
                  <a:extLst>
                    <a:ext uri="{9D8B030D-6E8A-4147-A177-3AD203B41FA5}">
                      <a16:colId xmlns:a16="http://schemas.microsoft.com/office/drawing/2014/main" val="2042434260"/>
                    </a:ext>
                  </a:extLst>
                </a:gridCol>
                <a:gridCol w="329184">
                  <a:extLst>
                    <a:ext uri="{9D8B030D-6E8A-4147-A177-3AD203B41FA5}">
                      <a16:colId xmlns:a16="http://schemas.microsoft.com/office/drawing/2014/main" val="723093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6822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- 2023-05-10 14:01:00</a:t>
                      </a:r>
                      <a:r>
                        <a:rPr kumimoji="0" lang="en-US" sz="1000" b="0" i="0" u="none" strike="noStrike" kern="1200" cap="none" spc="0" normalizeH="0" baseline="0" noProof="0">
                          <a:ln>
                            <a:noFill/>
                          </a:ln>
                          <a:solidFill>
                            <a:prstClr val="black"/>
                          </a:solidFill>
                          <a:effectLst/>
                          <a:uLnTx/>
                          <a:uFillTx/>
                          <a:latin typeface="Calibri"/>
                          <a:ea typeface="+mn-ea"/>
                          <a:cs typeface="+mn-cs"/>
                        </a:rPr>
                        <a:t>
 Whether you celebrate Día de las Madres, Mother’s Day or both, you can celebrate by ordering the KFC Nuggets of Appreciation meal.
Get a FREE 12 pc. of our new nuggets and a downloadable card with the online purchase of the KFC Nuggets of Appreciation meal, available starting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https://quintly-image-storage.s3.amazonaws.com/2a35146a3b566049c7ad8fbaa99ddc5d/de4fffc97845516bb6df281afed21921.jpg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1.196416761859 %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718113038"/>
                  </a:ext>
                </a:extLst>
              </a:tr>
            </a:tbl>
          </a:graphicData>
        </a:graphic>
      </p:graphicFrame>
      <p:sp>
        <p:nvSpPr>
          <p:cNvPr id="4" name="Text Placeholder 3">
            <a:extLst>
              <a:ext uri="{FF2B5EF4-FFF2-40B4-BE49-F238E27FC236}">
                <a16:creationId xmlns:a16="http://schemas.microsoft.com/office/drawing/2014/main" id="{68BC89FE-8444-42CE-8F80-9DE171D4BA39}"/>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14938188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A820D-972D-4585-942B-CC17C79A28A1}"/>
              </a:ext>
            </a:extLst>
          </p:cNvPr>
          <p:cNvSpPr>
            <a:spLocks noGrp="1"/>
          </p:cNvSpPr>
          <p:nvPr>
            <p:ph type="title"/>
          </p:nvPr>
        </p:nvSpPr>
        <p:spPr/>
        <p:txBody>
          <a:bodyPr/>
          <a:lstStyle/>
          <a:p>
            <a:r>
              <a:rPr lang="en-US"/>
              <a:t>Facebook Original Own Posts Table | KFC - 12 of 17</a:t>
            </a:r>
          </a:p>
        </p:txBody>
      </p:sp>
      <p:graphicFrame>
        <p:nvGraphicFramePr>
          <p:cNvPr id="5" name="Table Placeholder 4">
            <a:extLst>
              <a:ext uri="{FF2B5EF4-FFF2-40B4-BE49-F238E27FC236}">
                <a16:creationId xmlns:a16="http://schemas.microsoft.com/office/drawing/2014/main" id="{8FE7E5D0-9839-4F8D-A67A-E92F03CB7BD1}"/>
              </a:ext>
            </a:extLst>
          </p:cNvPr>
          <p:cNvGraphicFramePr>
            <a:graphicFrameLocks noGrp="1"/>
          </p:cNvGraphicFramePr>
          <p:nvPr>
            <p:ph type="tbl" sz="quarter" idx="13"/>
            <p:extLst>
              <p:ext uri="{D42A27DB-BD31-4B8C-83A1-F6EECF244321}">
                <p14:modId xmlns:p14="http://schemas.microsoft.com/office/powerpoint/2010/main" val="679771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441823895"/>
                    </a:ext>
                  </a:extLst>
                </a:gridCol>
                <a:gridCol w="1481329">
                  <a:extLst>
                    <a:ext uri="{9D8B030D-6E8A-4147-A177-3AD203B41FA5}">
                      <a16:colId xmlns:a16="http://schemas.microsoft.com/office/drawing/2014/main" val="1302162521"/>
                    </a:ext>
                  </a:extLst>
                </a:gridCol>
                <a:gridCol w="987553">
                  <a:extLst>
                    <a:ext uri="{9D8B030D-6E8A-4147-A177-3AD203B41FA5}">
                      <a16:colId xmlns:a16="http://schemas.microsoft.com/office/drawing/2014/main" val="938168319"/>
                    </a:ext>
                  </a:extLst>
                </a:gridCol>
                <a:gridCol w="329184">
                  <a:extLst>
                    <a:ext uri="{9D8B030D-6E8A-4147-A177-3AD203B41FA5}">
                      <a16:colId xmlns:a16="http://schemas.microsoft.com/office/drawing/2014/main" val="3188737486"/>
                    </a:ext>
                  </a:extLst>
                </a:gridCol>
                <a:gridCol w="329184">
                  <a:extLst>
                    <a:ext uri="{9D8B030D-6E8A-4147-A177-3AD203B41FA5}">
                      <a16:colId xmlns:a16="http://schemas.microsoft.com/office/drawing/2014/main" val="2981564137"/>
                    </a:ext>
                  </a:extLst>
                </a:gridCol>
                <a:gridCol w="329184">
                  <a:extLst>
                    <a:ext uri="{9D8B030D-6E8A-4147-A177-3AD203B41FA5}">
                      <a16:colId xmlns:a16="http://schemas.microsoft.com/office/drawing/2014/main" val="2812972433"/>
                    </a:ext>
                  </a:extLst>
                </a:gridCol>
                <a:gridCol w="329184">
                  <a:extLst>
                    <a:ext uri="{9D8B030D-6E8A-4147-A177-3AD203B41FA5}">
                      <a16:colId xmlns:a16="http://schemas.microsoft.com/office/drawing/2014/main" val="1343368853"/>
                    </a:ext>
                  </a:extLst>
                </a:gridCol>
                <a:gridCol w="329184">
                  <a:extLst>
                    <a:ext uri="{9D8B030D-6E8A-4147-A177-3AD203B41FA5}">
                      <a16:colId xmlns:a16="http://schemas.microsoft.com/office/drawing/2014/main" val="2744504"/>
                    </a:ext>
                  </a:extLst>
                </a:gridCol>
                <a:gridCol w="329184">
                  <a:extLst>
                    <a:ext uri="{9D8B030D-6E8A-4147-A177-3AD203B41FA5}">
                      <a16:colId xmlns:a16="http://schemas.microsoft.com/office/drawing/2014/main" val="2690043460"/>
                    </a:ext>
                  </a:extLst>
                </a:gridCol>
                <a:gridCol w="329184">
                  <a:extLst>
                    <a:ext uri="{9D8B030D-6E8A-4147-A177-3AD203B41FA5}">
                      <a16:colId xmlns:a16="http://schemas.microsoft.com/office/drawing/2014/main" val="2974358451"/>
                    </a:ext>
                  </a:extLst>
                </a:gridCol>
                <a:gridCol w="329184">
                  <a:extLst>
                    <a:ext uri="{9D8B030D-6E8A-4147-A177-3AD203B41FA5}">
                      <a16:colId xmlns:a16="http://schemas.microsoft.com/office/drawing/2014/main" val="3389070808"/>
                    </a:ext>
                  </a:extLst>
                </a:gridCol>
                <a:gridCol w="329184">
                  <a:extLst>
                    <a:ext uri="{9D8B030D-6E8A-4147-A177-3AD203B41FA5}">
                      <a16:colId xmlns:a16="http://schemas.microsoft.com/office/drawing/2014/main" val="3883374418"/>
                    </a:ext>
                  </a:extLst>
                </a:gridCol>
                <a:gridCol w="329184">
                  <a:extLst>
                    <a:ext uri="{9D8B030D-6E8A-4147-A177-3AD203B41FA5}">
                      <a16:colId xmlns:a16="http://schemas.microsoft.com/office/drawing/2014/main" val="677535456"/>
                    </a:ext>
                  </a:extLst>
                </a:gridCol>
                <a:gridCol w="329184">
                  <a:extLst>
                    <a:ext uri="{9D8B030D-6E8A-4147-A177-3AD203B41FA5}">
                      <a16:colId xmlns:a16="http://schemas.microsoft.com/office/drawing/2014/main" val="225055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148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- 2023-05-06 13:30:14</a:t>
                      </a:r>
                      <a:r>
                        <a:rPr kumimoji="0" lang="en-US" sz="1000" b="0" i="0" u="none" strike="noStrike" kern="1200" cap="none" spc="0" normalizeH="0" baseline="0" noProof="0">
                          <a:ln>
                            <a:noFill/>
                          </a:ln>
                          <a:solidFill>
                            <a:prstClr val="black"/>
                          </a:solidFill>
                          <a:effectLst/>
                          <a:uLnTx/>
                          <a:uFillTx/>
                          <a:latin typeface="Calibri"/>
                          <a:ea typeface="+mn-ea"/>
                          <a:cs typeface="+mn-cs"/>
                        </a:rPr>
                        <a:t>
 If KFC named race horses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https://quintly-image-storage.s3.amazonaws.com/2a35146a3b566049c7ad8fbaa99ddc5d/d5905beb512ad0209d7e403df4c42631.jpg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2.879931411647 %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899697516"/>
                  </a:ext>
                </a:extLst>
              </a:tr>
            </a:tbl>
          </a:graphicData>
        </a:graphic>
      </p:graphicFrame>
      <p:sp>
        <p:nvSpPr>
          <p:cNvPr id="4" name="Text Placeholder 3">
            <a:extLst>
              <a:ext uri="{FF2B5EF4-FFF2-40B4-BE49-F238E27FC236}">
                <a16:creationId xmlns:a16="http://schemas.microsoft.com/office/drawing/2014/main" id="{7C8774D0-0775-4AD8-B517-7116F2CD195C}"/>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7892022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E396D-916B-4DDD-95FC-B8212554ECED}"/>
              </a:ext>
            </a:extLst>
          </p:cNvPr>
          <p:cNvSpPr>
            <a:spLocks noGrp="1"/>
          </p:cNvSpPr>
          <p:nvPr>
            <p:ph type="title"/>
          </p:nvPr>
        </p:nvSpPr>
        <p:spPr/>
        <p:txBody>
          <a:bodyPr/>
          <a:lstStyle/>
          <a:p>
            <a:r>
              <a:rPr lang="en-US"/>
              <a:t>Facebook Original Own Posts Table | KFC - 13 of 17</a:t>
            </a:r>
          </a:p>
        </p:txBody>
      </p:sp>
      <p:graphicFrame>
        <p:nvGraphicFramePr>
          <p:cNvPr id="5" name="Table Placeholder 4">
            <a:extLst>
              <a:ext uri="{FF2B5EF4-FFF2-40B4-BE49-F238E27FC236}">
                <a16:creationId xmlns:a16="http://schemas.microsoft.com/office/drawing/2014/main" id="{929A7E4E-9002-41D9-BB37-DA5842E730A2}"/>
              </a:ext>
            </a:extLst>
          </p:cNvPr>
          <p:cNvGraphicFramePr>
            <a:graphicFrameLocks noGrp="1"/>
          </p:cNvGraphicFramePr>
          <p:nvPr>
            <p:ph type="tbl" sz="quarter" idx="13"/>
            <p:extLst>
              <p:ext uri="{D42A27DB-BD31-4B8C-83A1-F6EECF244321}">
                <p14:modId xmlns:p14="http://schemas.microsoft.com/office/powerpoint/2010/main" val="205944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59482479"/>
                    </a:ext>
                  </a:extLst>
                </a:gridCol>
                <a:gridCol w="1481329">
                  <a:extLst>
                    <a:ext uri="{9D8B030D-6E8A-4147-A177-3AD203B41FA5}">
                      <a16:colId xmlns:a16="http://schemas.microsoft.com/office/drawing/2014/main" val="1814727871"/>
                    </a:ext>
                  </a:extLst>
                </a:gridCol>
                <a:gridCol w="987553">
                  <a:extLst>
                    <a:ext uri="{9D8B030D-6E8A-4147-A177-3AD203B41FA5}">
                      <a16:colId xmlns:a16="http://schemas.microsoft.com/office/drawing/2014/main" val="204276397"/>
                    </a:ext>
                  </a:extLst>
                </a:gridCol>
                <a:gridCol w="329184">
                  <a:extLst>
                    <a:ext uri="{9D8B030D-6E8A-4147-A177-3AD203B41FA5}">
                      <a16:colId xmlns:a16="http://schemas.microsoft.com/office/drawing/2014/main" val="3147056914"/>
                    </a:ext>
                  </a:extLst>
                </a:gridCol>
                <a:gridCol w="329184">
                  <a:extLst>
                    <a:ext uri="{9D8B030D-6E8A-4147-A177-3AD203B41FA5}">
                      <a16:colId xmlns:a16="http://schemas.microsoft.com/office/drawing/2014/main" val="3719551959"/>
                    </a:ext>
                  </a:extLst>
                </a:gridCol>
                <a:gridCol w="329184">
                  <a:extLst>
                    <a:ext uri="{9D8B030D-6E8A-4147-A177-3AD203B41FA5}">
                      <a16:colId xmlns:a16="http://schemas.microsoft.com/office/drawing/2014/main" val="1557823677"/>
                    </a:ext>
                  </a:extLst>
                </a:gridCol>
                <a:gridCol w="329184">
                  <a:extLst>
                    <a:ext uri="{9D8B030D-6E8A-4147-A177-3AD203B41FA5}">
                      <a16:colId xmlns:a16="http://schemas.microsoft.com/office/drawing/2014/main" val="2635652061"/>
                    </a:ext>
                  </a:extLst>
                </a:gridCol>
                <a:gridCol w="329184">
                  <a:extLst>
                    <a:ext uri="{9D8B030D-6E8A-4147-A177-3AD203B41FA5}">
                      <a16:colId xmlns:a16="http://schemas.microsoft.com/office/drawing/2014/main" val="1394161403"/>
                    </a:ext>
                  </a:extLst>
                </a:gridCol>
                <a:gridCol w="329184">
                  <a:extLst>
                    <a:ext uri="{9D8B030D-6E8A-4147-A177-3AD203B41FA5}">
                      <a16:colId xmlns:a16="http://schemas.microsoft.com/office/drawing/2014/main" val="1359364300"/>
                    </a:ext>
                  </a:extLst>
                </a:gridCol>
                <a:gridCol w="329184">
                  <a:extLst>
                    <a:ext uri="{9D8B030D-6E8A-4147-A177-3AD203B41FA5}">
                      <a16:colId xmlns:a16="http://schemas.microsoft.com/office/drawing/2014/main" val="3978644561"/>
                    </a:ext>
                  </a:extLst>
                </a:gridCol>
                <a:gridCol w="329184">
                  <a:extLst>
                    <a:ext uri="{9D8B030D-6E8A-4147-A177-3AD203B41FA5}">
                      <a16:colId xmlns:a16="http://schemas.microsoft.com/office/drawing/2014/main" val="904823365"/>
                    </a:ext>
                  </a:extLst>
                </a:gridCol>
                <a:gridCol w="329184">
                  <a:extLst>
                    <a:ext uri="{9D8B030D-6E8A-4147-A177-3AD203B41FA5}">
                      <a16:colId xmlns:a16="http://schemas.microsoft.com/office/drawing/2014/main" val="4216361705"/>
                    </a:ext>
                  </a:extLst>
                </a:gridCol>
                <a:gridCol w="329184">
                  <a:extLst>
                    <a:ext uri="{9D8B030D-6E8A-4147-A177-3AD203B41FA5}">
                      <a16:colId xmlns:a16="http://schemas.microsoft.com/office/drawing/2014/main" val="1101552453"/>
                    </a:ext>
                  </a:extLst>
                </a:gridCol>
                <a:gridCol w="329184">
                  <a:extLst>
                    <a:ext uri="{9D8B030D-6E8A-4147-A177-3AD203B41FA5}">
                      <a16:colId xmlns:a16="http://schemas.microsoft.com/office/drawing/2014/main" val="289649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496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- 2023-05-04 13:44:13</a:t>
                      </a:r>
                      <a:r>
                        <a:rPr kumimoji="0" lang="en-US" sz="1000" b="0" i="0" u="none" strike="noStrike" kern="1200" cap="none" spc="0" normalizeH="0" baseline="0" noProof="0">
                          <a:ln>
                            <a:noFill/>
                          </a:ln>
                          <a:solidFill>
                            <a:prstClr val="black"/>
                          </a:solidFill>
                          <a:effectLst/>
                          <a:uLnTx/>
                          <a:uFillTx/>
                          <a:latin typeface="Calibri"/>
                          <a:ea typeface="+mn-ea"/>
                          <a:cs typeface="+mn-cs"/>
                        </a:rPr>
                        <a:t>
 Moms do a lot. Like a lot, a lot. And it’s that time of year to do something special for them.
Get FREE 12 pc. of our new nuggets and a downloadable card with the online purchase of the KFC Nuggets of Appreciation meal, available starting 5/10.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https://quintly-image-storage.s3.amazonaws.com/2a35146a3b566049c7ad8fbaa99ddc5d/751f3ce6cbc83cdedaf343638f7c0676.jpg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2.7806065713851 %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076666881"/>
                  </a:ext>
                </a:extLst>
              </a:tr>
            </a:tbl>
          </a:graphicData>
        </a:graphic>
      </p:graphicFrame>
      <p:sp>
        <p:nvSpPr>
          <p:cNvPr id="4" name="Text Placeholder 3">
            <a:extLst>
              <a:ext uri="{FF2B5EF4-FFF2-40B4-BE49-F238E27FC236}">
                <a16:creationId xmlns:a16="http://schemas.microsoft.com/office/drawing/2014/main" id="{E2413B21-3CD6-4FDF-B6A2-E8DF00722C35}"/>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6884618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0DB6C-CEC4-4BDC-8804-DA35A88BA33B}"/>
              </a:ext>
            </a:extLst>
          </p:cNvPr>
          <p:cNvSpPr>
            <a:spLocks noGrp="1"/>
          </p:cNvSpPr>
          <p:nvPr>
            <p:ph type="title"/>
          </p:nvPr>
        </p:nvSpPr>
        <p:spPr/>
        <p:txBody>
          <a:bodyPr/>
          <a:lstStyle/>
          <a:p>
            <a:r>
              <a:rPr lang="en-US"/>
              <a:t>Facebook Original Own Posts Table | KFC - 14 of 17</a:t>
            </a:r>
          </a:p>
        </p:txBody>
      </p:sp>
      <p:graphicFrame>
        <p:nvGraphicFramePr>
          <p:cNvPr id="5" name="Table Placeholder 4">
            <a:extLst>
              <a:ext uri="{FF2B5EF4-FFF2-40B4-BE49-F238E27FC236}">
                <a16:creationId xmlns:a16="http://schemas.microsoft.com/office/drawing/2014/main" id="{E8C09DF4-2ADA-4444-9807-564AAB930691}"/>
              </a:ext>
            </a:extLst>
          </p:cNvPr>
          <p:cNvGraphicFramePr>
            <a:graphicFrameLocks noGrp="1"/>
          </p:cNvGraphicFramePr>
          <p:nvPr>
            <p:ph type="tbl" sz="quarter" idx="13"/>
            <p:extLst>
              <p:ext uri="{D42A27DB-BD31-4B8C-83A1-F6EECF244321}">
                <p14:modId xmlns:p14="http://schemas.microsoft.com/office/powerpoint/2010/main" val="488665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1979419552"/>
                    </a:ext>
                  </a:extLst>
                </a:gridCol>
                <a:gridCol w="1481329">
                  <a:extLst>
                    <a:ext uri="{9D8B030D-6E8A-4147-A177-3AD203B41FA5}">
                      <a16:colId xmlns:a16="http://schemas.microsoft.com/office/drawing/2014/main" val="1831804532"/>
                    </a:ext>
                  </a:extLst>
                </a:gridCol>
                <a:gridCol w="987553">
                  <a:extLst>
                    <a:ext uri="{9D8B030D-6E8A-4147-A177-3AD203B41FA5}">
                      <a16:colId xmlns:a16="http://schemas.microsoft.com/office/drawing/2014/main" val="765342555"/>
                    </a:ext>
                  </a:extLst>
                </a:gridCol>
                <a:gridCol w="329184">
                  <a:extLst>
                    <a:ext uri="{9D8B030D-6E8A-4147-A177-3AD203B41FA5}">
                      <a16:colId xmlns:a16="http://schemas.microsoft.com/office/drawing/2014/main" val="2522958112"/>
                    </a:ext>
                  </a:extLst>
                </a:gridCol>
                <a:gridCol w="329184">
                  <a:extLst>
                    <a:ext uri="{9D8B030D-6E8A-4147-A177-3AD203B41FA5}">
                      <a16:colId xmlns:a16="http://schemas.microsoft.com/office/drawing/2014/main" val="1177216332"/>
                    </a:ext>
                  </a:extLst>
                </a:gridCol>
                <a:gridCol w="329184">
                  <a:extLst>
                    <a:ext uri="{9D8B030D-6E8A-4147-A177-3AD203B41FA5}">
                      <a16:colId xmlns:a16="http://schemas.microsoft.com/office/drawing/2014/main" val="2044714619"/>
                    </a:ext>
                  </a:extLst>
                </a:gridCol>
                <a:gridCol w="329184">
                  <a:extLst>
                    <a:ext uri="{9D8B030D-6E8A-4147-A177-3AD203B41FA5}">
                      <a16:colId xmlns:a16="http://schemas.microsoft.com/office/drawing/2014/main" val="3426763250"/>
                    </a:ext>
                  </a:extLst>
                </a:gridCol>
                <a:gridCol w="329184">
                  <a:extLst>
                    <a:ext uri="{9D8B030D-6E8A-4147-A177-3AD203B41FA5}">
                      <a16:colId xmlns:a16="http://schemas.microsoft.com/office/drawing/2014/main" val="3035615142"/>
                    </a:ext>
                  </a:extLst>
                </a:gridCol>
                <a:gridCol w="329184">
                  <a:extLst>
                    <a:ext uri="{9D8B030D-6E8A-4147-A177-3AD203B41FA5}">
                      <a16:colId xmlns:a16="http://schemas.microsoft.com/office/drawing/2014/main" val="3548075591"/>
                    </a:ext>
                  </a:extLst>
                </a:gridCol>
                <a:gridCol w="329184">
                  <a:extLst>
                    <a:ext uri="{9D8B030D-6E8A-4147-A177-3AD203B41FA5}">
                      <a16:colId xmlns:a16="http://schemas.microsoft.com/office/drawing/2014/main" val="2065520569"/>
                    </a:ext>
                  </a:extLst>
                </a:gridCol>
                <a:gridCol w="329184">
                  <a:extLst>
                    <a:ext uri="{9D8B030D-6E8A-4147-A177-3AD203B41FA5}">
                      <a16:colId xmlns:a16="http://schemas.microsoft.com/office/drawing/2014/main" val="932630290"/>
                    </a:ext>
                  </a:extLst>
                </a:gridCol>
                <a:gridCol w="329184">
                  <a:extLst>
                    <a:ext uri="{9D8B030D-6E8A-4147-A177-3AD203B41FA5}">
                      <a16:colId xmlns:a16="http://schemas.microsoft.com/office/drawing/2014/main" val="2632964503"/>
                    </a:ext>
                  </a:extLst>
                </a:gridCol>
                <a:gridCol w="329184">
                  <a:extLst>
                    <a:ext uri="{9D8B030D-6E8A-4147-A177-3AD203B41FA5}">
                      <a16:colId xmlns:a16="http://schemas.microsoft.com/office/drawing/2014/main" val="2488092603"/>
                    </a:ext>
                  </a:extLst>
                </a:gridCol>
                <a:gridCol w="329184">
                  <a:extLst>
                    <a:ext uri="{9D8B030D-6E8A-4147-A177-3AD203B41FA5}">
                      <a16:colId xmlns:a16="http://schemas.microsoft.com/office/drawing/2014/main" val="4083702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783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- 2023-05-02 20:18:03</a:t>
                      </a:r>
                      <a:r>
                        <a:rPr kumimoji="0" lang="en-US" sz="1000" b="0" i="0" u="none" strike="noStrike" kern="1200" cap="none" spc="0" normalizeH="0" baseline="0" noProof="0">
                          <a:ln>
                            <a:noFill/>
                          </a:ln>
                          <a:solidFill>
                            <a:prstClr val="black"/>
                          </a:solidFill>
                          <a:effectLst/>
                          <a:uLnTx/>
                          <a:uFillTx/>
                          <a:latin typeface="Calibri"/>
                          <a:ea typeface="+mn-ea"/>
                          <a:cs typeface="+mn-cs"/>
                        </a:rPr>
                        <a:t>
 Did someone say spring?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https://quintly-image-storage.s3.amazonaws.com/2a35146a3b566049c7ad8fbaa99ddc5d/7881c3de937fa04eab9f95dd0c866721.jpg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1.1262321408794 %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36153666"/>
                  </a:ext>
                </a:extLst>
              </a:tr>
            </a:tbl>
          </a:graphicData>
        </a:graphic>
      </p:graphicFrame>
      <p:sp>
        <p:nvSpPr>
          <p:cNvPr id="4" name="Text Placeholder 3">
            <a:extLst>
              <a:ext uri="{FF2B5EF4-FFF2-40B4-BE49-F238E27FC236}">
                <a16:creationId xmlns:a16="http://schemas.microsoft.com/office/drawing/2014/main" id="{11990BF0-068E-4AEB-AC0B-FC92828D23A6}"/>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5647768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06691-00BC-41D1-9812-6482EAC88210}"/>
              </a:ext>
            </a:extLst>
          </p:cNvPr>
          <p:cNvSpPr>
            <a:spLocks noGrp="1"/>
          </p:cNvSpPr>
          <p:nvPr>
            <p:ph type="title"/>
          </p:nvPr>
        </p:nvSpPr>
        <p:spPr/>
        <p:txBody>
          <a:bodyPr/>
          <a:lstStyle/>
          <a:p>
            <a:r>
              <a:rPr lang="en-US"/>
              <a:t>Facebook Original Own Posts Table | KFC - 15 of 17</a:t>
            </a:r>
          </a:p>
        </p:txBody>
      </p:sp>
      <p:graphicFrame>
        <p:nvGraphicFramePr>
          <p:cNvPr id="5" name="Table Placeholder 4">
            <a:extLst>
              <a:ext uri="{FF2B5EF4-FFF2-40B4-BE49-F238E27FC236}">
                <a16:creationId xmlns:a16="http://schemas.microsoft.com/office/drawing/2014/main" id="{45124E0C-DA34-4BAB-BC1A-49B926A7C405}"/>
              </a:ext>
            </a:extLst>
          </p:cNvPr>
          <p:cNvGraphicFramePr>
            <a:graphicFrameLocks noGrp="1"/>
          </p:cNvGraphicFramePr>
          <p:nvPr>
            <p:ph type="tbl" sz="quarter" idx="13"/>
            <p:extLst>
              <p:ext uri="{D42A27DB-BD31-4B8C-83A1-F6EECF244321}">
                <p14:modId xmlns:p14="http://schemas.microsoft.com/office/powerpoint/2010/main" val="109871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219724505"/>
                    </a:ext>
                  </a:extLst>
                </a:gridCol>
                <a:gridCol w="1481329">
                  <a:extLst>
                    <a:ext uri="{9D8B030D-6E8A-4147-A177-3AD203B41FA5}">
                      <a16:colId xmlns:a16="http://schemas.microsoft.com/office/drawing/2014/main" val="4084646489"/>
                    </a:ext>
                  </a:extLst>
                </a:gridCol>
                <a:gridCol w="987553">
                  <a:extLst>
                    <a:ext uri="{9D8B030D-6E8A-4147-A177-3AD203B41FA5}">
                      <a16:colId xmlns:a16="http://schemas.microsoft.com/office/drawing/2014/main" val="1445059114"/>
                    </a:ext>
                  </a:extLst>
                </a:gridCol>
                <a:gridCol w="329184">
                  <a:extLst>
                    <a:ext uri="{9D8B030D-6E8A-4147-A177-3AD203B41FA5}">
                      <a16:colId xmlns:a16="http://schemas.microsoft.com/office/drawing/2014/main" val="2631789962"/>
                    </a:ext>
                  </a:extLst>
                </a:gridCol>
                <a:gridCol w="329184">
                  <a:extLst>
                    <a:ext uri="{9D8B030D-6E8A-4147-A177-3AD203B41FA5}">
                      <a16:colId xmlns:a16="http://schemas.microsoft.com/office/drawing/2014/main" val="3935759483"/>
                    </a:ext>
                  </a:extLst>
                </a:gridCol>
                <a:gridCol w="329184">
                  <a:extLst>
                    <a:ext uri="{9D8B030D-6E8A-4147-A177-3AD203B41FA5}">
                      <a16:colId xmlns:a16="http://schemas.microsoft.com/office/drawing/2014/main" val="2090845649"/>
                    </a:ext>
                  </a:extLst>
                </a:gridCol>
                <a:gridCol w="329184">
                  <a:extLst>
                    <a:ext uri="{9D8B030D-6E8A-4147-A177-3AD203B41FA5}">
                      <a16:colId xmlns:a16="http://schemas.microsoft.com/office/drawing/2014/main" val="4122968060"/>
                    </a:ext>
                  </a:extLst>
                </a:gridCol>
                <a:gridCol w="329184">
                  <a:extLst>
                    <a:ext uri="{9D8B030D-6E8A-4147-A177-3AD203B41FA5}">
                      <a16:colId xmlns:a16="http://schemas.microsoft.com/office/drawing/2014/main" val="2192252317"/>
                    </a:ext>
                  </a:extLst>
                </a:gridCol>
                <a:gridCol w="329184">
                  <a:extLst>
                    <a:ext uri="{9D8B030D-6E8A-4147-A177-3AD203B41FA5}">
                      <a16:colId xmlns:a16="http://schemas.microsoft.com/office/drawing/2014/main" val="3475080848"/>
                    </a:ext>
                  </a:extLst>
                </a:gridCol>
                <a:gridCol w="329184">
                  <a:extLst>
                    <a:ext uri="{9D8B030D-6E8A-4147-A177-3AD203B41FA5}">
                      <a16:colId xmlns:a16="http://schemas.microsoft.com/office/drawing/2014/main" val="693339838"/>
                    </a:ext>
                  </a:extLst>
                </a:gridCol>
                <a:gridCol w="329184">
                  <a:extLst>
                    <a:ext uri="{9D8B030D-6E8A-4147-A177-3AD203B41FA5}">
                      <a16:colId xmlns:a16="http://schemas.microsoft.com/office/drawing/2014/main" val="298111460"/>
                    </a:ext>
                  </a:extLst>
                </a:gridCol>
                <a:gridCol w="329184">
                  <a:extLst>
                    <a:ext uri="{9D8B030D-6E8A-4147-A177-3AD203B41FA5}">
                      <a16:colId xmlns:a16="http://schemas.microsoft.com/office/drawing/2014/main" val="1645206898"/>
                    </a:ext>
                  </a:extLst>
                </a:gridCol>
                <a:gridCol w="329184">
                  <a:extLst>
                    <a:ext uri="{9D8B030D-6E8A-4147-A177-3AD203B41FA5}">
                      <a16:colId xmlns:a16="http://schemas.microsoft.com/office/drawing/2014/main" val="100306135"/>
                    </a:ext>
                  </a:extLst>
                </a:gridCol>
                <a:gridCol w="329184">
                  <a:extLst>
                    <a:ext uri="{9D8B030D-6E8A-4147-A177-3AD203B41FA5}">
                      <a16:colId xmlns:a16="http://schemas.microsoft.com/office/drawing/2014/main" val="1162928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23571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- 2023-04-12 14:02:15</a:t>
                      </a:r>
                      <a:r>
                        <a:rPr kumimoji="0" lang="en-US" sz="1000" b="0" i="0" u="none" strike="noStrike" kern="1200" cap="none" spc="0" normalizeH="0" baseline="0" noProof="0">
                          <a:ln>
                            <a:noFill/>
                          </a:ln>
                          <a:solidFill>
                            <a:prstClr val="black"/>
                          </a:solidFill>
                          <a:effectLst/>
                          <a:uLnTx/>
                          <a:uFillTx/>
                          <a:latin typeface="Calibri"/>
                          <a:ea typeface="+mn-ea"/>
                          <a:cs typeface="+mn-cs"/>
                        </a:rPr>
                        <a:t>
 Welcome to Clutch Class. We’re teaming up with Jamal Murray and Starry to bring you the ultimate flavor combo: KFC Chicken Nuggets and Starry. Get Jamal’s meal on the KFC app or kfc.com!🍗🏀🍋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https://quintly-image-storage.s3.amazonaws.com/2a35146a3b566049c7ad8fbaa99ddc5d/8074659013b338e8c5359d5f9c0d9c14.jpg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5.4524246975322 %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230105338"/>
                  </a:ext>
                </a:extLst>
              </a:tr>
            </a:tbl>
          </a:graphicData>
        </a:graphic>
      </p:graphicFrame>
      <p:sp>
        <p:nvSpPr>
          <p:cNvPr id="4" name="Text Placeholder 3">
            <a:extLst>
              <a:ext uri="{FF2B5EF4-FFF2-40B4-BE49-F238E27FC236}">
                <a16:creationId xmlns:a16="http://schemas.microsoft.com/office/drawing/2014/main" id="{F06AC522-6B16-402F-9CDC-2E4560FB059B}"/>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5574006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9D0A3-9A78-4AC3-8C88-DAE8F89BFF59}"/>
              </a:ext>
            </a:extLst>
          </p:cNvPr>
          <p:cNvSpPr>
            <a:spLocks noGrp="1"/>
          </p:cNvSpPr>
          <p:nvPr>
            <p:ph type="title"/>
          </p:nvPr>
        </p:nvSpPr>
        <p:spPr/>
        <p:txBody>
          <a:bodyPr/>
          <a:lstStyle/>
          <a:p>
            <a:r>
              <a:rPr lang="en-US"/>
              <a:t>Facebook Original Own Posts Table | KFC - 16 of 17</a:t>
            </a:r>
          </a:p>
        </p:txBody>
      </p:sp>
      <p:graphicFrame>
        <p:nvGraphicFramePr>
          <p:cNvPr id="5" name="Table Placeholder 4">
            <a:extLst>
              <a:ext uri="{FF2B5EF4-FFF2-40B4-BE49-F238E27FC236}">
                <a16:creationId xmlns:a16="http://schemas.microsoft.com/office/drawing/2014/main" id="{2592AEB5-0A7D-4293-8559-2FC1F67D8D14}"/>
              </a:ext>
            </a:extLst>
          </p:cNvPr>
          <p:cNvGraphicFramePr>
            <a:graphicFrameLocks noGrp="1"/>
          </p:cNvGraphicFramePr>
          <p:nvPr>
            <p:ph type="tbl" sz="quarter" idx="13"/>
            <p:extLst>
              <p:ext uri="{D42A27DB-BD31-4B8C-83A1-F6EECF244321}">
                <p14:modId xmlns:p14="http://schemas.microsoft.com/office/powerpoint/2010/main" val="242926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3534682454"/>
                    </a:ext>
                  </a:extLst>
                </a:gridCol>
                <a:gridCol w="1481329">
                  <a:extLst>
                    <a:ext uri="{9D8B030D-6E8A-4147-A177-3AD203B41FA5}">
                      <a16:colId xmlns:a16="http://schemas.microsoft.com/office/drawing/2014/main" val="3645971061"/>
                    </a:ext>
                  </a:extLst>
                </a:gridCol>
                <a:gridCol w="987553">
                  <a:extLst>
                    <a:ext uri="{9D8B030D-6E8A-4147-A177-3AD203B41FA5}">
                      <a16:colId xmlns:a16="http://schemas.microsoft.com/office/drawing/2014/main" val="1490324428"/>
                    </a:ext>
                  </a:extLst>
                </a:gridCol>
                <a:gridCol w="329184">
                  <a:extLst>
                    <a:ext uri="{9D8B030D-6E8A-4147-A177-3AD203B41FA5}">
                      <a16:colId xmlns:a16="http://schemas.microsoft.com/office/drawing/2014/main" val="828160789"/>
                    </a:ext>
                  </a:extLst>
                </a:gridCol>
                <a:gridCol w="329184">
                  <a:extLst>
                    <a:ext uri="{9D8B030D-6E8A-4147-A177-3AD203B41FA5}">
                      <a16:colId xmlns:a16="http://schemas.microsoft.com/office/drawing/2014/main" val="3791445870"/>
                    </a:ext>
                  </a:extLst>
                </a:gridCol>
                <a:gridCol w="329184">
                  <a:extLst>
                    <a:ext uri="{9D8B030D-6E8A-4147-A177-3AD203B41FA5}">
                      <a16:colId xmlns:a16="http://schemas.microsoft.com/office/drawing/2014/main" val="871748976"/>
                    </a:ext>
                  </a:extLst>
                </a:gridCol>
                <a:gridCol w="329184">
                  <a:extLst>
                    <a:ext uri="{9D8B030D-6E8A-4147-A177-3AD203B41FA5}">
                      <a16:colId xmlns:a16="http://schemas.microsoft.com/office/drawing/2014/main" val="2685545930"/>
                    </a:ext>
                  </a:extLst>
                </a:gridCol>
                <a:gridCol w="329184">
                  <a:extLst>
                    <a:ext uri="{9D8B030D-6E8A-4147-A177-3AD203B41FA5}">
                      <a16:colId xmlns:a16="http://schemas.microsoft.com/office/drawing/2014/main" val="458751847"/>
                    </a:ext>
                  </a:extLst>
                </a:gridCol>
                <a:gridCol w="329184">
                  <a:extLst>
                    <a:ext uri="{9D8B030D-6E8A-4147-A177-3AD203B41FA5}">
                      <a16:colId xmlns:a16="http://schemas.microsoft.com/office/drawing/2014/main" val="3337225716"/>
                    </a:ext>
                  </a:extLst>
                </a:gridCol>
                <a:gridCol w="329184">
                  <a:extLst>
                    <a:ext uri="{9D8B030D-6E8A-4147-A177-3AD203B41FA5}">
                      <a16:colId xmlns:a16="http://schemas.microsoft.com/office/drawing/2014/main" val="507395002"/>
                    </a:ext>
                  </a:extLst>
                </a:gridCol>
                <a:gridCol w="329184">
                  <a:extLst>
                    <a:ext uri="{9D8B030D-6E8A-4147-A177-3AD203B41FA5}">
                      <a16:colId xmlns:a16="http://schemas.microsoft.com/office/drawing/2014/main" val="134075563"/>
                    </a:ext>
                  </a:extLst>
                </a:gridCol>
                <a:gridCol w="329184">
                  <a:extLst>
                    <a:ext uri="{9D8B030D-6E8A-4147-A177-3AD203B41FA5}">
                      <a16:colId xmlns:a16="http://schemas.microsoft.com/office/drawing/2014/main" val="2814339453"/>
                    </a:ext>
                  </a:extLst>
                </a:gridCol>
                <a:gridCol w="329184">
                  <a:extLst>
                    <a:ext uri="{9D8B030D-6E8A-4147-A177-3AD203B41FA5}">
                      <a16:colId xmlns:a16="http://schemas.microsoft.com/office/drawing/2014/main" val="3582608732"/>
                    </a:ext>
                  </a:extLst>
                </a:gridCol>
                <a:gridCol w="329184">
                  <a:extLst>
                    <a:ext uri="{9D8B030D-6E8A-4147-A177-3AD203B41FA5}">
                      <a16:colId xmlns:a16="http://schemas.microsoft.com/office/drawing/2014/main" val="2726927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30321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- 2023-04-05 15:29:29</a:t>
                      </a:r>
                      <a:r>
                        <a:rPr kumimoji="0" lang="en-US" sz="1000" b="0" i="0" u="none" strike="noStrike" kern="1200" cap="none" spc="0" normalizeH="0" baseline="0" noProof="0">
                          <a:ln>
                            <a:noFill/>
                          </a:ln>
                          <a:solidFill>
                            <a:prstClr val="black"/>
                          </a:solidFill>
                          <a:effectLst/>
                          <a:uLnTx/>
                          <a:uFillTx/>
                          <a:latin typeface="Calibri"/>
                          <a:ea typeface="+mn-ea"/>
                          <a:cs typeface="+mn-cs"/>
                        </a:rPr>
                        <a:t>
 Overnight on April 4th the sign at a local Lubbock KFC was vandalized with an appalling message. This is an act of hate through vandalism. After discovering the sign had been vandalized and the letters had been changed overnight, the local restaurant team immediately changed the sign and contacted the police. Hate has no place at any KFC.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11.428571428571 %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City: 2528280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2591420490"/>
                  </a:ext>
                </a:extLst>
              </a:tr>
            </a:tbl>
          </a:graphicData>
        </a:graphic>
      </p:graphicFrame>
      <p:sp>
        <p:nvSpPr>
          <p:cNvPr id="4" name="Text Placeholder 3">
            <a:extLst>
              <a:ext uri="{FF2B5EF4-FFF2-40B4-BE49-F238E27FC236}">
                <a16:creationId xmlns:a16="http://schemas.microsoft.com/office/drawing/2014/main" id="{329FB61F-F7E3-4011-B615-C7261148AECF}"/>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39205430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E4BBE-79CD-4E54-A7A0-93A3E9C74B76}"/>
              </a:ext>
            </a:extLst>
          </p:cNvPr>
          <p:cNvSpPr>
            <a:spLocks noGrp="1"/>
          </p:cNvSpPr>
          <p:nvPr>
            <p:ph type="title"/>
          </p:nvPr>
        </p:nvSpPr>
        <p:spPr/>
        <p:txBody>
          <a:bodyPr/>
          <a:lstStyle/>
          <a:p>
            <a:r>
              <a:rPr lang="en-US"/>
              <a:t>Facebook Original Own Posts Table | KFC - 17 of 17</a:t>
            </a:r>
          </a:p>
        </p:txBody>
      </p:sp>
      <p:graphicFrame>
        <p:nvGraphicFramePr>
          <p:cNvPr id="5" name="Table Placeholder 4">
            <a:extLst>
              <a:ext uri="{FF2B5EF4-FFF2-40B4-BE49-F238E27FC236}">
                <a16:creationId xmlns:a16="http://schemas.microsoft.com/office/drawing/2014/main" id="{3E203FED-7967-402E-B9C9-0626FC93291B}"/>
              </a:ext>
            </a:extLst>
          </p:cNvPr>
          <p:cNvGraphicFramePr>
            <a:graphicFrameLocks noGrp="1"/>
          </p:cNvGraphicFramePr>
          <p:nvPr>
            <p:ph type="tbl" sz="quarter" idx="13"/>
            <p:extLst>
              <p:ext uri="{D42A27DB-BD31-4B8C-83A1-F6EECF244321}">
                <p14:modId xmlns:p14="http://schemas.microsoft.com/office/powerpoint/2010/main" val="4081638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9">
                  <a:extLst>
                    <a:ext uri="{9D8B030D-6E8A-4147-A177-3AD203B41FA5}">
                      <a16:colId xmlns:a16="http://schemas.microsoft.com/office/drawing/2014/main" val="2926616752"/>
                    </a:ext>
                  </a:extLst>
                </a:gridCol>
                <a:gridCol w="1481329">
                  <a:extLst>
                    <a:ext uri="{9D8B030D-6E8A-4147-A177-3AD203B41FA5}">
                      <a16:colId xmlns:a16="http://schemas.microsoft.com/office/drawing/2014/main" val="1894935507"/>
                    </a:ext>
                  </a:extLst>
                </a:gridCol>
                <a:gridCol w="987553">
                  <a:extLst>
                    <a:ext uri="{9D8B030D-6E8A-4147-A177-3AD203B41FA5}">
                      <a16:colId xmlns:a16="http://schemas.microsoft.com/office/drawing/2014/main" val="4006456845"/>
                    </a:ext>
                  </a:extLst>
                </a:gridCol>
                <a:gridCol w="329184">
                  <a:extLst>
                    <a:ext uri="{9D8B030D-6E8A-4147-A177-3AD203B41FA5}">
                      <a16:colId xmlns:a16="http://schemas.microsoft.com/office/drawing/2014/main" val="3739756937"/>
                    </a:ext>
                  </a:extLst>
                </a:gridCol>
                <a:gridCol w="329184">
                  <a:extLst>
                    <a:ext uri="{9D8B030D-6E8A-4147-A177-3AD203B41FA5}">
                      <a16:colId xmlns:a16="http://schemas.microsoft.com/office/drawing/2014/main" val="1573607671"/>
                    </a:ext>
                  </a:extLst>
                </a:gridCol>
                <a:gridCol w="329184">
                  <a:extLst>
                    <a:ext uri="{9D8B030D-6E8A-4147-A177-3AD203B41FA5}">
                      <a16:colId xmlns:a16="http://schemas.microsoft.com/office/drawing/2014/main" val="1251658332"/>
                    </a:ext>
                  </a:extLst>
                </a:gridCol>
                <a:gridCol w="329184">
                  <a:extLst>
                    <a:ext uri="{9D8B030D-6E8A-4147-A177-3AD203B41FA5}">
                      <a16:colId xmlns:a16="http://schemas.microsoft.com/office/drawing/2014/main" val="2231248408"/>
                    </a:ext>
                  </a:extLst>
                </a:gridCol>
                <a:gridCol w="329184">
                  <a:extLst>
                    <a:ext uri="{9D8B030D-6E8A-4147-A177-3AD203B41FA5}">
                      <a16:colId xmlns:a16="http://schemas.microsoft.com/office/drawing/2014/main" val="1010134413"/>
                    </a:ext>
                  </a:extLst>
                </a:gridCol>
                <a:gridCol w="329184">
                  <a:extLst>
                    <a:ext uri="{9D8B030D-6E8A-4147-A177-3AD203B41FA5}">
                      <a16:colId xmlns:a16="http://schemas.microsoft.com/office/drawing/2014/main" val="229180025"/>
                    </a:ext>
                  </a:extLst>
                </a:gridCol>
                <a:gridCol w="329184">
                  <a:extLst>
                    <a:ext uri="{9D8B030D-6E8A-4147-A177-3AD203B41FA5}">
                      <a16:colId xmlns:a16="http://schemas.microsoft.com/office/drawing/2014/main" val="2525400246"/>
                    </a:ext>
                  </a:extLst>
                </a:gridCol>
                <a:gridCol w="329184">
                  <a:extLst>
                    <a:ext uri="{9D8B030D-6E8A-4147-A177-3AD203B41FA5}">
                      <a16:colId xmlns:a16="http://schemas.microsoft.com/office/drawing/2014/main" val="3646974382"/>
                    </a:ext>
                  </a:extLst>
                </a:gridCol>
                <a:gridCol w="329184">
                  <a:extLst>
                    <a:ext uri="{9D8B030D-6E8A-4147-A177-3AD203B41FA5}">
                      <a16:colId xmlns:a16="http://schemas.microsoft.com/office/drawing/2014/main" val="90951428"/>
                    </a:ext>
                  </a:extLst>
                </a:gridCol>
                <a:gridCol w="329184">
                  <a:extLst>
                    <a:ext uri="{9D8B030D-6E8A-4147-A177-3AD203B41FA5}">
                      <a16:colId xmlns:a16="http://schemas.microsoft.com/office/drawing/2014/main" val="1892205844"/>
                    </a:ext>
                  </a:extLst>
                </a:gridCol>
                <a:gridCol w="329184">
                  <a:extLst>
                    <a:ext uri="{9D8B030D-6E8A-4147-A177-3AD203B41FA5}">
                      <a16:colId xmlns:a16="http://schemas.microsoft.com/office/drawing/2014/main" val="1014204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4179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KFC - 2023-04-03 17:58:01</a:t>
                      </a:r>
                      <a:r>
                        <a:rPr kumimoji="0" lang="en-US" sz="1000" b="0" i="0" u="none" strike="noStrike" kern="1200" cap="none" spc="0" normalizeH="0" baseline="0" noProof="0">
                          <a:ln>
                            <a:noFill/>
                          </a:ln>
                          <a:solidFill>
                            <a:prstClr val="black"/>
                          </a:solidFill>
                          <a:effectLst/>
                          <a:uLnTx/>
                          <a:uFillTx/>
                          <a:latin typeface="Calibri"/>
                          <a:ea typeface="+mn-ea"/>
                          <a:cs typeface="+mn-cs"/>
                        </a:rPr>
                        <a:t>
 Not us bringing back  Mac Bowls! Now with our new hand-breaded chicken nuggets too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https://quintly-image-storage.s3.amazonaws.com/2a35146a3b566049c7ad8fbaa99ddc5d/bf86ff3501bc4319c87eb37f29138d99.jpg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6.2555396347279 %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1058482244"/>
                  </a:ext>
                </a:extLst>
              </a:tr>
            </a:tbl>
          </a:graphicData>
        </a:graphic>
      </p:graphicFrame>
      <p:sp>
        <p:nvSpPr>
          <p:cNvPr id="4" name="Text Placeholder 3">
            <a:extLst>
              <a:ext uri="{FF2B5EF4-FFF2-40B4-BE49-F238E27FC236}">
                <a16:creationId xmlns:a16="http://schemas.microsoft.com/office/drawing/2014/main" id="{7F53B469-9548-4D4C-AF80-FD47E7C227B4}"/>
              </a:ext>
            </a:extLst>
          </p:cNvPr>
          <p:cNvSpPr>
            <a:spLocks noGrp="1"/>
          </p:cNvSpPr>
          <p:nvPr>
            <p:ph type="body" sz="quarter" idx="14"/>
          </p:nvPr>
        </p:nvSpPr>
        <p:spPr/>
        <p:txBody>
          <a:bodyPr/>
          <a:lstStyle/>
          <a:p>
            <a:r>
              <a:rPr lang="en-US"/>
              <a:t>04/01/2023 - 06/30/2023</a:t>
            </a:r>
          </a:p>
        </p:txBody>
      </p:sp>
    </p:spTree>
    <p:extLst>
      <p:ext uri="{BB962C8B-B14F-4D97-AF65-F5344CB8AC3E}">
        <p14:creationId xmlns:p14="http://schemas.microsoft.com/office/powerpoint/2010/main" val="25141608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6405</Words>
  <Application>Microsoft Office PowerPoint</Application>
  <PresentationFormat>On-screen Show (4:3)</PresentationFormat>
  <Paragraphs>1720</Paragraphs>
  <Slides>62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62</vt:i4>
      </vt:variant>
    </vt:vector>
  </HeadingPairs>
  <TitlesOfParts>
    <vt:vector size="65" baseType="lpstr">
      <vt:lpstr>Calibri</vt:lpstr>
      <vt:lpstr>Arial</vt:lpstr>
      <vt:lpstr>quintly_template</vt:lpstr>
      <vt:lpstr>KFC Owned Content Performance</vt:lpstr>
      <vt:lpstr>Overall Cross Network Overview | KFC</vt:lpstr>
      <vt:lpstr>Twitter Custom Twitter Analytics Table Total | KFC</vt:lpstr>
      <vt:lpstr>Twitter Custom Own Tweets Table | KFC - 1 of 7</vt:lpstr>
      <vt:lpstr>Twitter Custom Own Tweets Table | KFC - 2 of 7</vt:lpstr>
      <vt:lpstr>Twitter Custom Own Tweets Table | KFC - 3 of 7</vt:lpstr>
      <vt:lpstr>Twitter Custom Own Tweets Table | KFC - 4 of 7</vt:lpstr>
      <vt:lpstr>Twitter Custom Own Tweets Table | KFC - 5 of 7</vt:lpstr>
      <vt:lpstr>Twitter Custom Own Tweets Table | KFC - 6 of 7</vt:lpstr>
      <vt:lpstr>Twitter Custom Own Tweets Table | KFC - 7 of 7</vt:lpstr>
      <vt:lpstr>Instagram Custom Key Metrics Table | KFC</vt:lpstr>
      <vt:lpstr>Instagram Posts Table | KFC - 1 of 13</vt:lpstr>
      <vt:lpstr>Instagram Posts Table | KFC - 2 of 13</vt:lpstr>
      <vt:lpstr>Instagram Posts Table | KFC - 3 of 13</vt:lpstr>
      <vt:lpstr>Instagram Posts Table | KFC - 4 of 13</vt:lpstr>
      <vt:lpstr>Instagram Posts Table | KFC - 5 of 13</vt:lpstr>
      <vt:lpstr>Instagram Posts Table | KFC - 6 of 13</vt:lpstr>
      <vt:lpstr>Instagram Posts Table | KFC - 7 of 13</vt:lpstr>
      <vt:lpstr>Instagram Posts Table | KFC - 8 of 13</vt:lpstr>
      <vt:lpstr>Instagram Posts Table | KFC - 9 of 13</vt:lpstr>
      <vt:lpstr>Instagram Posts Table | KFC - 10 of 13</vt:lpstr>
      <vt:lpstr>Instagram Posts Table | KFC - 11 of 13</vt:lpstr>
      <vt:lpstr>Instagram Posts Table | KFC - 12 of 13</vt:lpstr>
      <vt:lpstr>Instagram Posts Table | KFC - 13 of 13</vt:lpstr>
      <vt:lpstr>Tiktok Key Metrics Table | KFC</vt:lpstr>
      <vt:lpstr>Tiktok Videos Table | KFC - 1 of 19</vt:lpstr>
      <vt:lpstr>Tiktok Videos Table | KFC - 2 of 19</vt:lpstr>
      <vt:lpstr>Tiktok Videos Table | KFC - 3 of 19</vt:lpstr>
      <vt:lpstr>Tiktok Videos Table | KFC - 4 of 19</vt:lpstr>
      <vt:lpstr>Tiktok Videos Table | KFC - 5 of 19</vt:lpstr>
      <vt:lpstr>Tiktok Videos Table | KFC - 6 of 19</vt:lpstr>
      <vt:lpstr>Tiktok Videos Table | KFC - 7 of 19</vt:lpstr>
      <vt:lpstr>Tiktok Videos Table | KFC - 8 of 19</vt:lpstr>
      <vt:lpstr>Tiktok Videos Table | KFC - 9 of 19</vt:lpstr>
      <vt:lpstr>Tiktok Videos Table | KFC - 10 of 19</vt:lpstr>
      <vt:lpstr>Tiktok Videos Table | KFC - 11 of 19</vt:lpstr>
      <vt:lpstr>Tiktok Videos Table | KFC - 12 of 19</vt:lpstr>
      <vt:lpstr>Tiktok Videos Table | KFC - 13 of 19</vt:lpstr>
      <vt:lpstr>Tiktok Videos Table | KFC - 14 of 19</vt:lpstr>
      <vt:lpstr>Tiktok Videos Table | KFC - 15 of 19</vt:lpstr>
      <vt:lpstr>Tiktok Videos Table | KFC - 16 of 19</vt:lpstr>
      <vt:lpstr>Tiktok Videos Table | KFC - 17 of 19</vt:lpstr>
      <vt:lpstr>Tiktok Videos Table | KFC - 18 of 19</vt:lpstr>
      <vt:lpstr>Tiktok Videos Table | KFC - 19 of 19</vt:lpstr>
      <vt:lpstr>Facebook Posts Key Metrics Table | KFC</vt:lpstr>
      <vt:lpstr>Facebook Original Own Posts Table | KFC - 1 of 17</vt:lpstr>
      <vt:lpstr>Facebook Original Own Posts Table | KFC - 2 of 17</vt:lpstr>
      <vt:lpstr>Facebook Original Own Posts Table | KFC - 3 of 17</vt:lpstr>
      <vt:lpstr>Facebook Original Own Posts Table | KFC - 4 of 17</vt:lpstr>
      <vt:lpstr>Facebook Original Own Posts Table | KFC - 5 of 17</vt:lpstr>
      <vt:lpstr>Facebook Original Own Posts Table | KFC - 6 of 17</vt:lpstr>
      <vt:lpstr>Facebook Original Own Posts Table | KFC - 7 of 17</vt:lpstr>
      <vt:lpstr>Facebook Original Own Posts Table | KFC - 8 of 17</vt:lpstr>
      <vt:lpstr>Facebook Original Own Posts Table | KFC - 9 of 17</vt:lpstr>
      <vt:lpstr>Facebook Original Own Posts Table | KFC - 10 of 17</vt:lpstr>
      <vt:lpstr>Facebook Original Own Posts Table | KFC - 11 of 17</vt:lpstr>
      <vt:lpstr>Facebook Original Own Posts Table | KFC - 12 of 17</vt:lpstr>
      <vt:lpstr>Facebook Original Own Posts Table | KFC - 13 of 17</vt:lpstr>
      <vt:lpstr>Facebook Original Own Posts Table | KFC - 14 of 17</vt:lpstr>
      <vt:lpstr>Facebook Original Own Posts Table | KFC - 15 of 17</vt:lpstr>
      <vt:lpstr>Facebook Original Own Posts Table | KFC - 16 of 17</vt:lpstr>
      <vt:lpstr>Facebook Original Own Posts Table | KFC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KFC Owned Content Performance</dc:title>
  <dc:creator>Frederik Born</dc:creator>
  <cp:lastModifiedBy>Frederik Born</cp:lastModifiedBy>
  <cp:revision>1</cp:revision>
  <dcterms:created xsi:type="dcterms:W3CDTF">2023-07-17T17:44:49Z</dcterms:created>
  <dcterms:modified xsi:type="dcterms:W3CDTF">2023-07-17T17:49:32Z</dcterms:modified>
</cp:coreProperties>
</file>