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2" r:id="rId16"/>
    <p:sldId id="273" r:id="rId17"/>
    <p:sldId id="275" r:id="rId18"/>
    <p:sldId id="276" r:id="rId19"/>
    <p:sldId id="277" r:id="rId20"/>
    <p:sldId id="278" r:id="rId21"/>
    <p:sldId id="279" r:id="rId22"/>
    <p:sldId id="280" r:id="rId23"/>
    <p:sldId id="281" r:id="rId24"/>
    <p:sldId id="282" r:id="rId25"/>
    <p:sldId id="283" r:id="rId26"/>
    <p:sldId id="284" r:id="rId27"/>
    <p:sldId id="286" r:id="rId28"/>
    <p:sldId id="287" r:id="rId29"/>
    <p:sldId id="288" r:id="rId30"/>
    <p:sldId id="289" r:id="rId31"/>
    <p:sldId id="290" r:id="rId32"/>
    <p:sldId id="291" r:id="rId33"/>
    <p:sldId id="292"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Acura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1154006</c:v>
                </c:pt>
                <c:pt idx="1">
                  <c:v>1153972</c:v>
                </c:pt>
                <c:pt idx="2">
                  <c:v>1153933</c:v>
                </c:pt>
                <c:pt idx="3">
                  <c:v>1153898</c:v>
                </c:pt>
                <c:pt idx="4">
                  <c:v>1153848</c:v>
                </c:pt>
                <c:pt idx="5">
                  <c:v>1153816</c:v>
                </c:pt>
                <c:pt idx="6">
                  <c:v>1153786</c:v>
                </c:pt>
                <c:pt idx="7">
                  <c:v>1153752</c:v>
                </c:pt>
                <c:pt idx="8">
                  <c:v>1153735</c:v>
                </c:pt>
                <c:pt idx="9">
                  <c:v>1153709</c:v>
                </c:pt>
                <c:pt idx="10">
                  <c:v>1153703</c:v>
                </c:pt>
                <c:pt idx="11">
                  <c:v>1153676</c:v>
                </c:pt>
                <c:pt idx="12">
                  <c:v>1157154</c:v>
                </c:pt>
                <c:pt idx="13">
                  <c:v>1158506</c:v>
                </c:pt>
                <c:pt idx="14">
                  <c:v>1158932</c:v>
                </c:pt>
                <c:pt idx="15">
                  <c:v>1159196</c:v>
                </c:pt>
                <c:pt idx="16">
                  <c:v>1159355</c:v>
                </c:pt>
                <c:pt idx="17">
                  <c:v>1159451</c:v>
                </c:pt>
                <c:pt idx="18">
                  <c:v>1159485</c:v>
                </c:pt>
                <c:pt idx="19">
                  <c:v>1159520</c:v>
                </c:pt>
                <c:pt idx="20">
                  <c:v>1159519</c:v>
                </c:pt>
                <c:pt idx="21">
                  <c:v>1159497</c:v>
                </c:pt>
                <c:pt idx="22">
                  <c:v>1159465</c:v>
                </c:pt>
                <c:pt idx="23">
                  <c:v>1159431</c:v>
                </c:pt>
                <c:pt idx="24">
                  <c:v>1159390</c:v>
                </c:pt>
                <c:pt idx="25">
                  <c:v>1159370</c:v>
                </c:pt>
                <c:pt idx="26">
                  <c:v>1159341</c:v>
                </c:pt>
                <c:pt idx="27">
                  <c:v>1159305</c:v>
                </c:pt>
                <c:pt idx="28">
                  <c:v>1159274</c:v>
                </c:pt>
                <c:pt idx="29">
                  <c:v>1159238</c:v>
                </c:pt>
                <c:pt idx="30">
                  <c:v>1159202</c:v>
                </c:pt>
              </c:numCache>
            </c:numRef>
          </c:val>
          <c:smooth val="0"/>
          <c:extLst>
            <c:ext xmlns:c16="http://schemas.microsoft.com/office/drawing/2014/chart" uri="{C3380CC4-5D6E-409C-BE32-E72D297353CC}">
              <c16:uniqueId val="{00000000-B253-45F6-BA11-BDC0E5D411AE}"/>
            </c:ext>
          </c:extLst>
        </c:ser>
        <c:ser>
          <c:idx val="1"/>
          <c:order val="1"/>
          <c:tx>
            <c:strRef>
              <c:f>Sheet1!$C$1</c:f>
              <c:strCache>
                <c:ptCount val="1"/>
                <c:pt idx="0">
                  <c:v>Audi USA</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11026682</c:v>
                </c:pt>
                <c:pt idx="1">
                  <c:v>11026295</c:v>
                </c:pt>
                <c:pt idx="2">
                  <c:v>11025943</c:v>
                </c:pt>
                <c:pt idx="3">
                  <c:v>11025428</c:v>
                </c:pt>
                <c:pt idx="4">
                  <c:v>11024832</c:v>
                </c:pt>
                <c:pt idx="5">
                  <c:v>11024340</c:v>
                </c:pt>
                <c:pt idx="6">
                  <c:v>11023872</c:v>
                </c:pt>
                <c:pt idx="7">
                  <c:v>11023337</c:v>
                </c:pt>
                <c:pt idx="8">
                  <c:v>11022844</c:v>
                </c:pt>
                <c:pt idx="9">
                  <c:v>11022398</c:v>
                </c:pt>
                <c:pt idx="10">
                  <c:v>11021748</c:v>
                </c:pt>
                <c:pt idx="11">
                  <c:v>11021160</c:v>
                </c:pt>
                <c:pt idx="12">
                  <c:v>11020653</c:v>
                </c:pt>
                <c:pt idx="13">
                  <c:v>11020130</c:v>
                </c:pt>
                <c:pt idx="14">
                  <c:v>11019745</c:v>
                </c:pt>
                <c:pt idx="15">
                  <c:v>11019272</c:v>
                </c:pt>
                <c:pt idx="16">
                  <c:v>11018826</c:v>
                </c:pt>
                <c:pt idx="17">
                  <c:v>11018355</c:v>
                </c:pt>
                <c:pt idx="18">
                  <c:v>11017824</c:v>
                </c:pt>
                <c:pt idx="19">
                  <c:v>11017396</c:v>
                </c:pt>
                <c:pt idx="20">
                  <c:v>11016961</c:v>
                </c:pt>
                <c:pt idx="21">
                  <c:v>11016508</c:v>
                </c:pt>
                <c:pt idx="22">
                  <c:v>11016036</c:v>
                </c:pt>
                <c:pt idx="23">
                  <c:v>11015676</c:v>
                </c:pt>
                <c:pt idx="24">
                  <c:v>11015117</c:v>
                </c:pt>
                <c:pt idx="25">
                  <c:v>11014533</c:v>
                </c:pt>
                <c:pt idx="26">
                  <c:v>11014017</c:v>
                </c:pt>
                <c:pt idx="27">
                  <c:v>11013495</c:v>
                </c:pt>
                <c:pt idx="28">
                  <c:v>11013118</c:v>
                </c:pt>
                <c:pt idx="29">
                  <c:v>11012675</c:v>
                </c:pt>
                <c:pt idx="30">
                  <c:v>11012245</c:v>
                </c:pt>
              </c:numCache>
            </c:numRef>
          </c:val>
          <c:smooth val="0"/>
          <c:extLst>
            <c:ext xmlns:c16="http://schemas.microsoft.com/office/drawing/2014/chart" uri="{C3380CC4-5D6E-409C-BE32-E72D297353CC}">
              <c16:uniqueId val="{00000001-B253-45F6-BA11-BDC0E5D411AE}"/>
            </c:ext>
          </c:extLst>
        </c:ser>
        <c:ser>
          <c:idx val="2"/>
          <c:order val="2"/>
          <c:tx>
            <c:strRef>
              <c:f>Sheet1!$D$1</c:f>
              <c:strCache>
                <c:ptCount val="1"/>
                <c:pt idx="0">
                  <c:v>Lexus</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4374397</c:v>
                </c:pt>
                <c:pt idx="1">
                  <c:v>4374358</c:v>
                </c:pt>
                <c:pt idx="2">
                  <c:v>4374172</c:v>
                </c:pt>
                <c:pt idx="3">
                  <c:v>4374027</c:v>
                </c:pt>
                <c:pt idx="4">
                  <c:v>4373832</c:v>
                </c:pt>
                <c:pt idx="5">
                  <c:v>4373709</c:v>
                </c:pt>
                <c:pt idx="6">
                  <c:v>4373623</c:v>
                </c:pt>
                <c:pt idx="7">
                  <c:v>4373479</c:v>
                </c:pt>
                <c:pt idx="8">
                  <c:v>4373356</c:v>
                </c:pt>
                <c:pt idx="9">
                  <c:v>4373246</c:v>
                </c:pt>
                <c:pt idx="10">
                  <c:v>4373107</c:v>
                </c:pt>
                <c:pt idx="11">
                  <c:v>4372931</c:v>
                </c:pt>
                <c:pt idx="12">
                  <c:v>4372777</c:v>
                </c:pt>
                <c:pt idx="13">
                  <c:v>4372628</c:v>
                </c:pt>
                <c:pt idx="14">
                  <c:v>4372489</c:v>
                </c:pt>
                <c:pt idx="15">
                  <c:v>4372303</c:v>
                </c:pt>
                <c:pt idx="16">
                  <c:v>4372136</c:v>
                </c:pt>
                <c:pt idx="17">
                  <c:v>4372058</c:v>
                </c:pt>
                <c:pt idx="18">
                  <c:v>4371943</c:v>
                </c:pt>
                <c:pt idx="19">
                  <c:v>4371876</c:v>
                </c:pt>
                <c:pt idx="20">
                  <c:v>4371838</c:v>
                </c:pt>
                <c:pt idx="21">
                  <c:v>4371790</c:v>
                </c:pt>
                <c:pt idx="22">
                  <c:v>4371700</c:v>
                </c:pt>
                <c:pt idx="23">
                  <c:v>4371575</c:v>
                </c:pt>
                <c:pt idx="24">
                  <c:v>4371372</c:v>
                </c:pt>
                <c:pt idx="25">
                  <c:v>4371218</c:v>
                </c:pt>
                <c:pt idx="26">
                  <c:v>4371075</c:v>
                </c:pt>
                <c:pt idx="27">
                  <c:v>4370934</c:v>
                </c:pt>
                <c:pt idx="28">
                  <c:v>4370823</c:v>
                </c:pt>
                <c:pt idx="29">
                  <c:v>4370710</c:v>
                </c:pt>
                <c:pt idx="30">
                  <c:v>4370581</c:v>
                </c:pt>
              </c:numCache>
            </c:numRef>
          </c:val>
          <c:smooth val="0"/>
          <c:extLst>
            <c:ext xmlns:c16="http://schemas.microsoft.com/office/drawing/2014/chart" uri="{C3380CC4-5D6E-409C-BE32-E72D297353CC}">
              <c16:uniqueId val="{00000002-B253-45F6-BA11-BDC0E5D411AE}"/>
            </c:ext>
          </c:extLst>
        </c:ser>
        <c:ser>
          <c:idx val="3"/>
          <c:order val="3"/>
          <c:tx>
            <c:strRef>
              <c:f>Sheet1!$E$1</c:f>
              <c:strCache>
                <c:ptCount val="1"/>
                <c:pt idx="0">
                  <c:v>BMW USA</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2671817</c:v>
                </c:pt>
                <c:pt idx="1">
                  <c:v>2671782</c:v>
                </c:pt>
                <c:pt idx="2">
                  <c:v>2671665</c:v>
                </c:pt>
                <c:pt idx="3">
                  <c:v>2671546</c:v>
                </c:pt>
                <c:pt idx="4">
                  <c:v>2671434</c:v>
                </c:pt>
                <c:pt idx="5">
                  <c:v>2671311</c:v>
                </c:pt>
                <c:pt idx="6">
                  <c:v>2671154</c:v>
                </c:pt>
                <c:pt idx="7">
                  <c:v>2670999</c:v>
                </c:pt>
                <c:pt idx="8">
                  <c:v>2670873</c:v>
                </c:pt>
                <c:pt idx="9">
                  <c:v>2670742</c:v>
                </c:pt>
                <c:pt idx="10">
                  <c:v>2670658</c:v>
                </c:pt>
                <c:pt idx="11">
                  <c:v>2670525</c:v>
                </c:pt>
                <c:pt idx="12">
                  <c:v>2670406</c:v>
                </c:pt>
                <c:pt idx="13">
                  <c:v>2670292</c:v>
                </c:pt>
                <c:pt idx="14">
                  <c:v>2670199</c:v>
                </c:pt>
                <c:pt idx="15">
                  <c:v>2670119</c:v>
                </c:pt>
                <c:pt idx="16">
                  <c:v>2670017</c:v>
                </c:pt>
                <c:pt idx="17">
                  <c:v>2669913</c:v>
                </c:pt>
                <c:pt idx="18">
                  <c:v>2669784</c:v>
                </c:pt>
                <c:pt idx="19">
                  <c:v>2669683</c:v>
                </c:pt>
                <c:pt idx="20">
                  <c:v>2669603</c:v>
                </c:pt>
                <c:pt idx="21">
                  <c:v>2669477</c:v>
                </c:pt>
                <c:pt idx="22">
                  <c:v>2669390</c:v>
                </c:pt>
                <c:pt idx="23">
                  <c:v>2669270</c:v>
                </c:pt>
                <c:pt idx="24">
                  <c:v>2669088</c:v>
                </c:pt>
                <c:pt idx="25">
                  <c:v>2668988</c:v>
                </c:pt>
                <c:pt idx="26">
                  <c:v>2668855</c:v>
                </c:pt>
                <c:pt idx="27">
                  <c:v>2668717</c:v>
                </c:pt>
                <c:pt idx="28">
                  <c:v>2668662</c:v>
                </c:pt>
                <c:pt idx="29">
                  <c:v>2668576</c:v>
                </c:pt>
                <c:pt idx="30">
                  <c:v>2668452</c:v>
                </c:pt>
              </c:numCache>
            </c:numRef>
          </c:val>
          <c:smooth val="0"/>
          <c:extLst>
            <c:ext xmlns:c16="http://schemas.microsoft.com/office/drawing/2014/chart" uri="{C3380CC4-5D6E-409C-BE32-E72D297353CC}">
              <c16:uniqueId val="{00000003-B253-45F6-BA11-BDC0E5D411AE}"/>
            </c:ext>
          </c:extLst>
        </c:ser>
        <c:ser>
          <c:idx val="4"/>
          <c:order val="4"/>
          <c:tx>
            <c:strRef>
              <c:f>Sheet1!$F$1</c:f>
              <c:strCache>
                <c:ptCount val="1"/>
                <c:pt idx="0">
                  <c:v>Mercedes-Benz USA</c:v>
                </c:pt>
              </c:strCache>
            </c:strRef>
          </c:tx>
          <c:spPr>
            <a:ln w="28575" cap="rnd">
              <a:solidFill>
                <a:schemeClr val="accent5"/>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Sheet1!$F$2:$F$32</c:f>
              <c:numCache>
                <c:formatCode>General</c:formatCode>
                <c:ptCount val="31"/>
                <c:pt idx="0">
                  <c:v>4379968</c:v>
                </c:pt>
                <c:pt idx="1">
                  <c:v>4379906</c:v>
                </c:pt>
                <c:pt idx="2">
                  <c:v>4379855</c:v>
                </c:pt>
                <c:pt idx="3">
                  <c:v>4379757</c:v>
                </c:pt>
                <c:pt idx="4">
                  <c:v>4379612</c:v>
                </c:pt>
                <c:pt idx="5">
                  <c:v>4379418</c:v>
                </c:pt>
                <c:pt idx="6">
                  <c:v>4379279</c:v>
                </c:pt>
                <c:pt idx="7">
                  <c:v>4379180</c:v>
                </c:pt>
                <c:pt idx="8">
                  <c:v>4379109</c:v>
                </c:pt>
                <c:pt idx="9">
                  <c:v>4378962</c:v>
                </c:pt>
                <c:pt idx="10">
                  <c:v>4378831</c:v>
                </c:pt>
                <c:pt idx="11">
                  <c:v>4378641</c:v>
                </c:pt>
                <c:pt idx="12">
                  <c:v>4378505</c:v>
                </c:pt>
                <c:pt idx="13">
                  <c:v>4378388</c:v>
                </c:pt>
                <c:pt idx="14">
                  <c:v>4378304</c:v>
                </c:pt>
                <c:pt idx="15">
                  <c:v>4378158</c:v>
                </c:pt>
                <c:pt idx="16">
                  <c:v>4378089</c:v>
                </c:pt>
                <c:pt idx="17">
                  <c:v>4378018</c:v>
                </c:pt>
                <c:pt idx="18">
                  <c:v>4377879</c:v>
                </c:pt>
                <c:pt idx="19">
                  <c:v>4377771</c:v>
                </c:pt>
                <c:pt idx="20">
                  <c:v>4377600</c:v>
                </c:pt>
                <c:pt idx="21">
                  <c:v>4377411</c:v>
                </c:pt>
                <c:pt idx="22">
                  <c:v>4377324</c:v>
                </c:pt>
                <c:pt idx="23">
                  <c:v>4377164</c:v>
                </c:pt>
                <c:pt idx="24">
                  <c:v>4376930</c:v>
                </c:pt>
                <c:pt idx="25">
                  <c:v>4376738</c:v>
                </c:pt>
                <c:pt idx="26">
                  <c:v>4376562</c:v>
                </c:pt>
                <c:pt idx="27">
                  <c:v>4376397</c:v>
                </c:pt>
                <c:pt idx="28">
                  <c:v>4376233</c:v>
                </c:pt>
                <c:pt idx="29">
                  <c:v>4376087</c:v>
                </c:pt>
                <c:pt idx="30">
                  <c:v>4375848</c:v>
                </c:pt>
              </c:numCache>
            </c:numRef>
          </c:val>
          <c:smooth val="0"/>
          <c:extLst>
            <c:ext xmlns:c16="http://schemas.microsoft.com/office/drawing/2014/chart" uri="{C3380CC4-5D6E-409C-BE32-E72D297353CC}">
              <c16:uniqueId val="{00000004-B253-45F6-BA11-BDC0E5D411AE}"/>
            </c:ext>
          </c:extLst>
        </c:ser>
        <c:ser>
          <c:idx val="5"/>
          <c:order val="5"/>
          <c:tx>
            <c:strRef>
              <c:f>Sheet1!$G$1</c:f>
              <c:strCache>
                <c:ptCount val="1"/>
                <c:pt idx="0">
                  <c:v>INFINITI</c:v>
                </c:pt>
              </c:strCache>
            </c:strRef>
          </c:tx>
          <c:spPr>
            <a:ln w="28575" cap="rnd">
              <a:solidFill>
                <a:schemeClr val="accent6"/>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Sheet1!$G$2:$G$32</c:f>
              <c:numCache>
                <c:formatCode>General</c:formatCode>
                <c:ptCount val="31"/>
                <c:pt idx="0">
                  <c:v>4360986</c:v>
                </c:pt>
                <c:pt idx="1">
                  <c:v>4361620</c:v>
                </c:pt>
                <c:pt idx="2">
                  <c:v>4362044</c:v>
                </c:pt>
                <c:pt idx="3">
                  <c:v>4362630</c:v>
                </c:pt>
                <c:pt idx="4">
                  <c:v>4363400</c:v>
                </c:pt>
                <c:pt idx="5">
                  <c:v>4358743</c:v>
                </c:pt>
                <c:pt idx="6">
                  <c:v>4359496</c:v>
                </c:pt>
                <c:pt idx="7">
                  <c:v>4359802</c:v>
                </c:pt>
                <c:pt idx="8">
                  <c:v>4361441</c:v>
                </c:pt>
                <c:pt idx="9">
                  <c:v>4360461</c:v>
                </c:pt>
                <c:pt idx="10">
                  <c:v>4362164</c:v>
                </c:pt>
                <c:pt idx="11">
                  <c:v>4360668</c:v>
                </c:pt>
                <c:pt idx="12">
                  <c:v>4360109</c:v>
                </c:pt>
                <c:pt idx="13">
                  <c:v>4360990</c:v>
                </c:pt>
                <c:pt idx="14">
                  <c:v>4361648</c:v>
                </c:pt>
                <c:pt idx="15">
                  <c:v>4361380</c:v>
                </c:pt>
                <c:pt idx="16">
                  <c:v>4362539</c:v>
                </c:pt>
                <c:pt idx="17">
                  <c:v>4362869</c:v>
                </c:pt>
                <c:pt idx="18">
                  <c:v>4363864</c:v>
                </c:pt>
                <c:pt idx="19">
                  <c:v>4363869</c:v>
                </c:pt>
                <c:pt idx="20">
                  <c:v>4365563</c:v>
                </c:pt>
                <c:pt idx="21">
                  <c:v>4365809</c:v>
                </c:pt>
                <c:pt idx="22">
                  <c:v>4365010</c:v>
                </c:pt>
                <c:pt idx="23">
                  <c:v>4366358</c:v>
                </c:pt>
                <c:pt idx="24">
                  <c:v>4366615</c:v>
                </c:pt>
                <c:pt idx="25">
                  <c:v>4367621</c:v>
                </c:pt>
                <c:pt idx="26">
                  <c:v>4359230</c:v>
                </c:pt>
                <c:pt idx="27">
                  <c:v>4359367</c:v>
                </c:pt>
                <c:pt idx="28">
                  <c:v>4359681</c:v>
                </c:pt>
                <c:pt idx="29">
                  <c:v>4360917</c:v>
                </c:pt>
                <c:pt idx="30">
                  <c:v>4360683</c:v>
                </c:pt>
              </c:numCache>
            </c:numRef>
          </c:val>
          <c:smooth val="0"/>
          <c:extLst>
            <c:ext xmlns:c16="http://schemas.microsoft.com/office/drawing/2014/chart" uri="{C3380CC4-5D6E-409C-BE32-E72D297353CC}">
              <c16:uniqueId val="{00000005-B253-45F6-BA11-BDC0E5D411AE}"/>
            </c:ext>
          </c:extLst>
        </c:ser>
        <c:ser>
          <c:idx val="6"/>
          <c:order val="6"/>
          <c:tx>
            <c:strRef>
              <c:f>Sheet1!$H$1</c:f>
              <c:strCache>
                <c:ptCount val="1"/>
                <c:pt idx="0">
                  <c:v>Volvo Car USA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Sheet1!$H$2:$H$32</c:f>
              <c:numCache>
                <c:formatCode>General</c:formatCode>
                <c:ptCount val="31"/>
                <c:pt idx="0">
                  <c:v>1146324</c:v>
                </c:pt>
                <c:pt idx="1">
                  <c:v>1146305</c:v>
                </c:pt>
                <c:pt idx="2">
                  <c:v>1146264</c:v>
                </c:pt>
                <c:pt idx="3">
                  <c:v>1146242</c:v>
                </c:pt>
                <c:pt idx="4">
                  <c:v>1146191</c:v>
                </c:pt>
                <c:pt idx="5">
                  <c:v>1146149</c:v>
                </c:pt>
                <c:pt idx="6">
                  <c:v>1146111</c:v>
                </c:pt>
                <c:pt idx="7">
                  <c:v>1146081</c:v>
                </c:pt>
                <c:pt idx="8">
                  <c:v>1146032</c:v>
                </c:pt>
                <c:pt idx="9">
                  <c:v>1145988</c:v>
                </c:pt>
                <c:pt idx="10">
                  <c:v>1145851</c:v>
                </c:pt>
                <c:pt idx="11">
                  <c:v>1145732</c:v>
                </c:pt>
                <c:pt idx="12">
                  <c:v>1145669</c:v>
                </c:pt>
                <c:pt idx="13">
                  <c:v>1145609</c:v>
                </c:pt>
                <c:pt idx="14">
                  <c:v>1145577</c:v>
                </c:pt>
                <c:pt idx="15">
                  <c:v>1145535</c:v>
                </c:pt>
                <c:pt idx="16">
                  <c:v>1145518</c:v>
                </c:pt>
                <c:pt idx="17">
                  <c:v>1145483</c:v>
                </c:pt>
                <c:pt idx="18">
                  <c:v>1145430</c:v>
                </c:pt>
                <c:pt idx="19">
                  <c:v>1145401</c:v>
                </c:pt>
                <c:pt idx="20">
                  <c:v>1145357</c:v>
                </c:pt>
                <c:pt idx="21">
                  <c:v>1145299</c:v>
                </c:pt>
                <c:pt idx="22">
                  <c:v>1145258</c:v>
                </c:pt>
                <c:pt idx="23">
                  <c:v>1145224</c:v>
                </c:pt>
                <c:pt idx="24">
                  <c:v>1145179</c:v>
                </c:pt>
                <c:pt idx="25">
                  <c:v>1145137</c:v>
                </c:pt>
                <c:pt idx="26">
                  <c:v>1145100</c:v>
                </c:pt>
                <c:pt idx="27">
                  <c:v>1145058</c:v>
                </c:pt>
                <c:pt idx="28">
                  <c:v>1145027</c:v>
                </c:pt>
                <c:pt idx="29">
                  <c:v>1144983</c:v>
                </c:pt>
                <c:pt idx="30">
                  <c:v>1144965</c:v>
                </c:pt>
              </c:numCache>
            </c:numRef>
          </c:val>
          <c:smooth val="0"/>
          <c:extLst>
            <c:ext xmlns:c16="http://schemas.microsoft.com/office/drawing/2014/chart" uri="{C3380CC4-5D6E-409C-BE32-E72D297353CC}">
              <c16:uniqueId val="{00000006-B253-45F6-BA11-BDC0E5D411AE}"/>
            </c:ext>
          </c:extLst>
        </c:ser>
        <c:dLbls>
          <c:showLegendKey val="0"/>
          <c:showVal val="0"/>
          <c:showCatName val="0"/>
          <c:showSerName val="0"/>
          <c:showPercent val="0"/>
          <c:showBubbleSize val="0"/>
        </c:dLbls>
        <c:smooth val="0"/>
        <c:axId val="387950984"/>
        <c:axId val="387955576"/>
      </c:lineChart>
      <c:dateAx>
        <c:axId val="387950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55576"/>
        <c:crosses val="autoZero"/>
        <c:auto val="1"/>
        <c:lblOffset val="100"/>
        <c:baseTimeUnit val="days"/>
      </c:dateAx>
      <c:valAx>
        <c:axId val="387955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950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Acura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179842</c:v>
                </c:pt>
                <c:pt idx="1">
                  <c:v>179880</c:v>
                </c:pt>
                <c:pt idx="2">
                  <c:v>179938</c:v>
                </c:pt>
                <c:pt idx="3">
                  <c:v>179971</c:v>
                </c:pt>
                <c:pt idx="4">
                  <c:v>179995</c:v>
                </c:pt>
                <c:pt idx="5">
                  <c:v>180033</c:v>
                </c:pt>
                <c:pt idx="6">
                  <c:v>180060</c:v>
                </c:pt>
                <c:pt idx="7">
                  <c:v>180090</c:v>
                </c:pt>
                <c:pt idx="8">
                  <c:v>180126</c:v>
                </c:pt>
                <c:pt idx="9">
                  <c:v>180146</c:v>
                </c:pt>
                <c:pt idx="10">
                  <c:v>180186</c:v>
                </c:pt>
                <c:pt idx="11">
                  <c:v>180239</c:v>
                </c:pt>
                <c:pt idx="12">
                  <c:v>181588</c:v>
                </c:pt>
                <c:pt idx="13">
                  <c:v>182024</c:v>
                </c:pt>
                <c:pt idx="14">
                  <c:v>182176</c:v>
                </c:pt>
                <c:pt idx="15">
                  <c:v>182336</c:v>
                </c:pt>
                <c:pt idx="16">
                  <c:v>182427</c:v>
                </c:pt>
                <c:pt idx="17">
                  <c:v>182540</c:v>
                </c:pt>
                <c:pt idx="18">
                  <c:v>182636</c:v>
                </c:pt>
                <c:pt idx="19">
                  <c:v>182709</c:v>
                </c:pt>
                <c:pt idx="20">
                  <c:v>182805</c:v>
                </c:pt>
                <c:pt idx="21">
                  <c:v>182885</c:v>
                </c:pt>
                <c:pt idx="22">
                  <c:v>183000</c:v>
                </c:pt>
                <c:pt idx="23">
                  <c:v>183096</c:v>
                </c:pt>
                <c:pt idx="24">
                  <c:v>183200</c:v>
                </c:pt>
                <c:pt idx="25">
                  <c:v>183246</c:v>
                </c:pt>
                <c:pt idx="26">
                  <c:v>183324</c:v>
                </c:pt>
                <c:pt idx="27">
                  <c:v>183393</c:v>
                </c:pt>
                <c:pt idx="28">
                  <c:v>183438</c:v>
                </c:pt>
                <c:pt idx="29">
                  <c:v>183513</c:v>
                </c:pt>
                <c:pt idx="30">
                  <c:v>183570</c:v>
                </c:pt>
              </c:numCache>
            </c:numRef>
          </c:val>
          <c:smooth val="0"/>
          <c:extLst>
            <c:ext xmlns:c16="http://schemas.microsoft.com/office/drawing/2014/chart" uri="{C3380CC4-5D6E-409C-BE32-E72D297353CC}">
              <c16:uniqueId val="{00000000-575D-47DF-AA03-107B6EF64E75}"/>
            </c:ext>
          </c:extLst>
        </c:ser>
        <c:ser>
          <c:idx val="1"/>
          <c:order val="1"/>
          <c:tx>
            <c:strRef>
              <c:f>Sheet1!$C$1</c:f>
              <c:strCache>
                <c:ptCount val="1"/>
                <c:pt idx="0">
                  <c:v>Audi USA</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2073109</c:v>
                </c:pt>
                <c:pt idx="1">
                  <c:v>2073374</c:v>
                </c:pt>
                <c:pt idx="2">
                  <c:v>2073566</c:v>
                </c:pt>
                <c:pt idx="3">
                  <c:v>2073778</c:v>
                </c:pt>
                <c:pt idx="4">
                  <c:v>2074017</c:v>
                </c:pt>
                <c:pt idx="5">
                  <c:v>2074168</c:v>
                </c:pt>
                <c:pt idx="6">
                  <c:v>2074335</c:v>
                </c:pt>
                <c:pt idx="7">
                  <c:v>2074532</c:v>
                </c:pt>
                <c:pt idx="8">
                  <c:v>2074773</c:v>
                </c:pt>
                <c:pt idx="9">
                  <c:v>2074953</c:v>
                </c:pt>
                <c:pt idx="10">
                  <c:v>2075159</c:v>
                </c:pt>
                <c:pt idx="11">
                  <c:v>2075387</c:v>
                </c:pt>
                <c:pt idx="12">
                  <c:v>2075457</c:v>
                </c:pt>
                <c:pt idx="13">
                  <c:v>2075700</c:v>
                </c:pt>
                <c:pt idx="14">
                  <c:v>2075925</c:v>
                </c:pt>
                <c:pt idx="15">
                  <c:v>2076137</c:v>
                </c:pt>
                <c:pt idx="16">
                  <c:v>2076320</c:v>
                </c:pt>
                <c:pt idx="17">
                  <c:v>2076510</c:v>
                </c:pt>
                <c:pt idx="18">
                  <c:v>2076693</c:v>
                </c:pt>
                <c:pt idx="19">
                  <c:v>2076886</c:v>
                </c:pt>
                <c:pt idx="20">
                  <c:v>2077017</c:v>
                </c:pt>
                <c:pt idx="21">
                  <c:v>2077176</c:v>
                </c:pt>
                <c:pt idx="22">
                  <c:v>2077322</c:v>
                </c:pt>
                <c:pt idx="23">
                  <c:v>2077444</c:v>
                </c:pt>
                <c:pt idx="24">
                  <c:v>2077661</c:v>
                </c:pt>
                <c:pt idx="25">
                  <c:v>2077898</c:v>
                </c:pt>
                <c:pt idx="26">
                  <c:v>2078173</c:v>
                </c:pt>
                <c:pt idx="27">
                  <c:v>2078474</c:v>
                </c:pt>
                <c:pt idx="28">
                  <c:v>2078723</c:v>
                </c:pt>
                <c:pt idx="29">
                  <c:v>2078894</c:v>
                </c:pt>
                <c:pt idx="30">
                  <c:v>2079120</c:v>
                </c:pt>
              </c:numCache>
            </c:numRef>
          </c:val>
          <c:smooth val="0"/>
          <c:extLst>
            <c:ext xmlns:c16="http://schemas.microsoft.com/office/drawing/2014/chart" uri="{C3380CC4-5D6E-409C-BE32-E72D297353CC}">
              <c16:uniqueId val="{00000001-575D-47DF-AA03-107B6EF64E75}"/>
            </c:ext>
          </c:extLst>
        </c:ser>
        <c:ser>
          <c:idx val="2"/>
          <c:order val="2"/>
          <c:tx>
            <c:strRef>
              <c:f>Sheet1!$D$1</c:f>
              <c:strCache>
                <c:ptCount val="1"/>
                <c:pt idx="0">
                  <c:v>Lexus</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972765</c:v>
                </c:pt>
                <c:pt idx="1">
                  <c:v>972879</c:v>
                </c:pt>
                <c:pt idx="2">
                  <c:v>972954</c:v>
                </c:pt>
                <c:pt idx="3">
                  <c:v>973064</c:v>
                </c:pt>
                <c:pt idx="4">
                  <c:v>973134</c:v>
                </c:pt>
                <c:pt idx="5">
                  <c:v>973239</c:v>
                </c:pt>
                <c:pt idx="6">
                  <c:v>973324</c:v>
                </c:pt>
                <c:pt idx="7">
                  <c:v>973417</c:v>
                </c:pt>
                <c:pt idx="8">
                  <c:v>973500</c:v>
                </c:pt>
                <c:pt idx="9">
                  <c:v>973586</c:v>
                </c:pt>
                <c:pt idx="10">
                  <c:v>973646</c:v>
                </c:pt>
                <c:pt idx="11">
                  <c:v>973739</c:v>
                </c:pt>
                <c:pt idx="12">
                  <c:v>973765</c:v>
                </c:pt>
                <c:pt idx="13">
                  <c:v>973876</c:v>
                </c:pt>
                <c:pt idx="14">
                  <c:v>974011</c:v>
                </c:pt>
                <c:pt idx="15">
                  <c:v>974144</c:v>
                </c:pt>
                <c:pt idx="16">
                  <c:v>974264</c:v>
                </c:pt>
                <c:pt idx="17">
                  <c:v>974427</c:v>
                </c:pt>
                <c:pt idx="18">
                  <c:v>974500</c:v>
                </c:pt>
                <c:pt idx="19">
                  <c:v>974615</c:v>
                </c:pt>
                <c:pt idx="20">
                  <c:v>974730</c:v>
                </c:pt>
                <c:pt idx="21">
                  <c:v>974841</c:v>
                </c:pt>
                <c:pt idx="22">
                  <c:v>974961</c:v>
                </c:pt>
                <c:pt idx="23">
                  <c:v>975067</c:v>
                </c:pt>
                <c:pt idx="24">
                  <c:v>975231</c:v>
                </c:pt>
                <c:pt idx="25">
                  <c:v>975363</c:v>
                </c:pt>
                <c:pt idx="26">
                  <c:v>975454</c:v>
                </c:pt>
                <c:pt idx="27">
                  <c:v>975560</c:v>
                </c:pt>
                <c:pt idx="28">
                  <c:v>975640</c:v>
                </c:pt>
                <c:pt idx="29">
                  <c:v>975677</c:v>
                </c:pt>
                <c:pt idx="30">
                  <c:v>975751</c:v>
                </c:pt>
              </c:numCache>
            </c:numRef>
          </c:val>
          <c:smooth val="0"/>
          <c:extLst>
            <c:ext xmlns:c16="http://schemas.microsoft.com/office/drawing/2014/chart" uri="{C3380CC4-5D6E-409C-BE32-E72D297353CC}">
              <c16:uniqueId val="{00000002-575D-47DF-AA03-107B6EF64E75}"/>
            </c:ext>
          </c:extLst>
        </c:ser>
        <c:ser>
          <c:idx val="3"/>
          <c:order val="3"/>
          <c:tx>
            <c:strRef>
              <c:f>Sheet1!$E$1</c:f>
              <c:strCache>
                <c:ptCount val="1"/>
                <c:pt idx="0">
                  <c:v>BMW USA</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617802</c:v>
                </c:pt>
                <c:pt idx="1">
                  <c:v>617862</c:v>
                </c:pt>
                <c:pt idx="2">
                  <c:v>617923</c:v>
                </c:pt>
                <c:pt idx="3">
                  <c:v>618007</c:v>
                </c:pt>
                <c:pt idx="4">
                  <c:v>618071</c:v>
                </c:pt>
                <c:pt idx="5">
                  <c:v>618145</c:v>
                </c:pt>
                <c:pt idx="6">
                  <c:v>618215</c:v>
                </c:pt>
                <c:pt idx="7">
                  <c:v>618282</c:v>
                </c:pt>
                <c:pt idx="8">
                  <c:v>618400</c:v>
                </c:pt>
                <c:pt idx="9">
                  <c:v>618501</c:v>
                </c:pt>
                <c:pt idx="10">
                  <c:v>618583</c:v>
                </c:pt>
                <c:pt idx="11">
                  <c:v>618686</c:v>
                </c:pt>
                <c:pt idx="12">
                  <c:v>618792</c:v>
                </c:pt>
                <c:pt idx="13">
                  <c:v>618935</c:v>
                </c:pt>
                <c:pt idx="14">
                  <c:v>619056</c:v>
                </c:pt>
                <c:pt idx="15">
                  <c:v>619202</c:v>
                </c:pt>
                <c:pt idx="16">
                  <c:v>619326</c:v>
                </c:pt>
                <c:pt idx="17">
                  <c:v>619453</c:v>
                </c:pt>
                <c:pt idx="18">
                  <c:v>619560</c:v>
                </c:pt>
                <c:pt idx="19">
                  <c:v>619676</c:v>
                </c:pt>
                <c:pt idx="20">
                  <c:v>619801</c:v>
                </c:pt>
                <c:pt idx="21">
                  <c:v>619907</c:v>
                </c:pt>
                <c:pt idx="22">
                  <c:v>619994</c:v>
                </c:pt>
                <c:pt idx="23">
                  <c:v>620078</c:v>
                </c:pt>
                <c:pt idx="24">
                  <c:v>620221</c:v>
                </c:pt>
                <c:pt idx="25">
                  <c:v>620358</c:v>
                </c:pt>
                <c:pt idx="26">
                  <c:v>620553</c:v>
                </c:pt>
                <c:pt idx="27">
                  <c:v>620770</c:v>
                </c:pt>
                <c:pt idx="28">
                  <c:v>620978</c:v>
                </c:pt>
                <c:pt idx="29">
                  <c:v>621149</c:v>
                </c:pt>
                <c:pt idx="30">
                  <c:v>621305</c:v>
                </c:pt>
              </c:numCache>
            </c:numRef>
          </c:val>
          <c:smooth val="0"/>
          <c:extLst>
            <c:ext xmlns:c16="http://schemas.microsoft.com/office/drawing/2014/chart" uri="{C3380CC4-5D6E-409C-BE32-E72D297353CC}">
              <c16:uniqueId val="{00000003-575D-47DF-AA03-107B6EF64E75}"/>
            </c:ext>
          </c:extLst>
        </c:ser>
        <c:ser>
          <c:idx val="4"/>
          <c:order val="4"/>
          <c:tx>
            <c:strRef>
              <c:f>Sheet1!$F$1</c:f>
              <c:strCache>
                <c:ptCount val="1"/>
                <c:pt idx="0">
                  <c:v>Mercedes-Benz USAㅤ</c:v>
                </c:pt>
              </c:strCache>
            </c:strRef>
          </c:tx>
          <c:spPr>
            <a:ln w="28575" cap="rnd">
              <a:solidFill>
                <a:schemeClr val="accent5"/>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Sheet1!$F$2:$F$32</c:f>
              <c:numCache>
                <c:formatCode>General</c:formatCode>
                <c:ptCount val="31"/>
                <c:pt idx="0">
                  <c:v>833589</c:v>
                </c:pt>
                <c:pt idx="1">
                  <c:v>833874</c:v>
                </c:pt>
                <c:pt idx="2">
                  <c:v>834183</c:v>
                </c:pt>
                <c:pt idx="3">
                  <c:v>834441</c:v>
                </c:pt>
                <c:pt idx="4">
                  <c:v>834597</c:v>
                </c:pt>
                <c:pt idx="5">
                  <c:v>834765</c:v>
                </c:pt>
                <c:pt idx="6">
                  <c:v>834969</c:v>
                </c:pt>
                <c:pt idx="7">
                  <c:v>835124</c:v>
                </c:pt>
                <c:pt idx="8">
                  <c:v>835385</c:v>
                </c:pt>
                <c:pt idx="9">
                  <c:v>835586</c:v>
                </c:pt>
                <c:pt idx="10">
                  <c:v>835820</c:v>
                </c:pt>
                <c:pt idx="11">
                  <c:v>835987</c:v>
                </c:pt>
                <c:pt idx="12">
                  <c:v>836199</c:v>
                </c:pt>
                <c:pt idx="13">
                  <c:v>836465</c:v>
                </c:pt>
                <c:pt idx="14">
                  <c:v>836732</c:v>
                </c:pt>
                <c:pt idx="15">
                  <c:v>837008</c:v>
                </c:pt>
                <c:pt idx="16">
                  <c:v>837251</c:v>
                </c:pt>
                <c:pt idx="17">
                  <c:v>837510</c:v>
                </c:pt>
                <c:pt idx="18">
                  <c:v>837802</c:v>
                </c:pt>
                <c:pt idx="19">
                  <c:v>838083</c:v>
                </c:pt>
                <c:pt idx="20">
                  <c:v>838324</c:v>
                </c:pt>
                <c:pt idx="21">
                  <c:v>838520</c:v>
                </c:pt>
                <c:pt idx="22">
                  <c:v>838698</c:v>
                </c:pt>
                <c:pt idx="23">
                  <c:v>838868</c:v>
                </c:pt>
                <c:pt idx="24">
                  <c:v>839143</c:v>
                </c:pt>
                <c:pt idx="25">
                  <c:v>839387</c:v>
                </c:pt>
                <c:pt idx="26">
                  <c:v>839717</c:v>
                </c:pt>
                <c:pt idx="27">
                  <c:v>839991</c:v>
                </c:pt>
                <c:pt idx="28">
                  <c:v>840260</c:v>
                </c:pt>
                <c:pt idx="29">
                  <c:v>840504</c:v>
                </c:pt>
                <c:pt idx="30">
                  <c:v>840745</c:v>
                </c:pt>
              </c:numCache>
            </c:numRef>
          </c:val>
          <c:smooth val="0"/>
          <c:extLst>
            <c:ext xmlns:c16="http://schemas.microsoft.com/office/drawing/2014/chart" uri="{C3380CC4-5D6E-409C-BE32-E72D297353CC}">
              <c16:uniqueId val="{00000004-575D-47DF-AA03-107B6EF64E75}"/>
            </c:ext>
          </c:extLst>
        </c:ser>
        <c:ser>
          <c:idx val="5"/>
          <c:order val="5"/>
          <c:tx>
            <c:strRef>
              <c:f>Sheet1!$G$1</c:f>
              <c:strCache>
                <c:ptCount val="1"/>
                <c:pt idx="0">
                  <c:v>Tesla</c:v>
                </c:pt>
              </c:strCache>
            </c:strRef>
          </c:tx>
          <c:spPr>
            <a:ln w="28575" cap="rnd">
              <a:solidFill>
                <a:schemeClr val="accent6"/>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Sheet1!$G$2:$G$32</c:f>
              <c:numCache>
                <c:formatCode>General</c:formatCode>
                <c:ptCount val="31"/>
                <c:pt idx="0">
                  <c:v>10664429</c:v>
                </c:pt>
                <c:pt idx="1">
                  <c:v>10670594</c:v>
                </c:pt>
                <c:pt idx="2">
                  <c:v>10676162</c:v>
                </c:pt>
                <c:pt idx="3">
                  <c:v>10682167</c:v>
                </c:pt>
                <c:pt idx="4">
                  <c:v>10688295</c:v>
                </c:pt>
                <c:pt idx="5">
                  <c:v>10695783</c:v>
                </c:pt>
                <c:pt idx="6">
                  <c:v>10703535</c:v>
                </c:pt>
                <c:pt idx="7">
                  <c:v>10710745</c:v>
                </c:pt>
                <c:pt idx="8">
                  <c:v>10717238</c:v>
                </c:pt>
                <c:pt idx="9">
                  <c:v>10722915</c:v>
                </c:pt>
                <c:pt idx="10">
                  <c:v>10728556</c:v>
                </c:pt>
                <c:pt idx="11">
                  <c:v>10734153</c:v>
                </c:pt>
                <c:pt idx="12">
                  <c:v>10739760</c:v>
                </c:pt>
                <c:pt idx="13">
                  <c:v>10745907</c:v>
                </c:pt>
                <c:pt idx="14">
                  <c:v>10752172</c:v>
                </c:pt>
                <c:pt idx="15">
                  <c:v>10759073</c:v>
                </c:pt>
                <c:pt idx="16">
                  <c:v>10765202</c:v>
                </c:pt>
                <c:pt idx="17">
                  <c:v>10770691</c:v>
                </c:pt>
                <c:pt idx="18">
                  <c:v>10776349</c:v>
                </c:pt>
                <c:pt idx="19">
                  <c:v>10786410</c:v>
                </c:pt>
                <c:pt idx="20">
                  <c:v>10794888</c:v>
                </c:pt>
                <c:pt idx="21">
                  <c:v>10800982</c:v>
                </c:pt>
                <c:pt idx="22">
                  <c:v>10807407</c:v>
                </c:pt>
                <c:pt idx="23">
                  <c:v>10813597</c:v>
                </c:pt>
                <c:pt idx="24">
                  <c:v>10820816</c:v>
                </c:pt>
                <c:pt idx="25">
                  <c:v>10829132</c:v>
                </c:pt>
                <c:pt idx="26">
                  <c:v>10836351</c:v>
                </c:pt>
                <c:pt idx="27">
                  <c:v>10842939</c:v>
                </c:pt>
                <c:pt idx="28">
                  <c:v>10849829</c:v>
                </c:pt>
                <c:pt idx="29">
                  <c:v>10856294</c:v>
                </c:pt>
                <c:pt idx="30">
                  <c:v>10863487</c:v>
                </c:pt>
              </c:numCache>
            </c:numRef>
          </c:val>
          <c:smooth val="0"/>
          <c:extLst>
            <c:ext xmlns:c16="http://schemas.microsoft.com/office/drawing/2014/chart" uri="{C3380CC4-5D6E-409C-BE32-E72D297353CC}">
              <c16:uniqueId val="{00000005-575D-47DF-AA03-107B6EF64E75}"/>
            </c:ext>
          </c:extLst>
        </c:ser>
        <c:ser>
          <c:idx val="6"/>
          <c:order val="6"/>
          <c:tx>
            <c:strRef>
              <c:f>Sheet1!$H$1</c:f>
              <c:strCache>
                <c:ptCount val="1"/>
                <c:pt idx="0">
                  <c:v>INFINITI USA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Sheet1!$H$2:$H$32</c:f>
              <c:numCache>
                <c:formatCode>General</c:formatCode>
                <c:ptCount val="31"/>
                <c:pt idx="0">
                  <c:v>222658</c:v>
                </c:pt>
                <c:pt idx="1">
                  <c:v>222717</c:v>
                </c:pt>
                <c:pt idx="2">
                  <c:v>222730</c:v>
                </c:pt>
                <c:pt idx="3">
                  <c:v>222739</c:v>
                </c:pt>
                <c:pt idx="4">
                  <c:v>222742</c:v>
                </c:pt>
                <c:pt idx="5">
                  <c:v>222745</c:v>
                </c:pt>
                <c:pt idx="6">
                  <c:v>222764</c:v>
                </c:pt>
                <c:pt idx="7">
                  <c:v>222761</c:v>
                </c:pt>
                <c:pt idx="8">
                  <c:v>222780</c:v>
                </c:pt>
                <c:pt idx="9">
                  <c:v>222777</c:v>
                </c:pt>
                <c:pt idx="10">
                  <c:v>222782</c:v>
                </c:pt>
                <c:pt idx="11">
                  <c:v>222777</c:v>
                </c:pt>
                <c:pt idx="12">
                  <c:v>222776</c:v>
                </c:pt>
                <c:pt idx="13">
                  <c:v>222790</c:v>
                </c:pt>
                <c:pt idx="14">
                  <c:v>222799</c:v>
                </c:pt>
                <c:pt idx="15">
                  <c:v>222809</c:v>
                </c:pt>
                <c:pt idx="16">
                  <c:v>222820</c:v>
                </c:pt>
                <c:pt idx="17">
                  <c:v>222831</c:v>
                </c:pt>
                <c:pt idx="18">
                  <c:v>222840</c:v>
                </c:pt>
                <c:pt idx="19">
                  <c:v>222838</c:v>
                </c:pt>
                <c:pt idx="20">
                  <c:v>222839</c:v>
                </c:pt>
                <c:pt idx="21">
                  <c:v>222841</c:v>
                </c:pt>
                <c:pt idx="22">
                  <c:v>222849</c:v>
                </c:pt>
                <c:pt idx="23">
                  <c:v>222851</c:v>
                </c:pt>
                <c:pt idx="24">
                  <c:v>222882</c:v>
                </c:pt>
                <c:pt idx="25">
                  <c:v>222884</c:v>
                </c:pt>
                <c:pt idx="26">
                  <c:v>222898</c:v>
                </c:pt>
                <c:pt idx="27">
                  <c:v>222914</c:v>
                </c:pt>
                <c:pt idx="28">
                  <c:v>222926</c:v>
                </c:pt>
                <c:pt idx="29">
                  <c:v>222928</c:v>
                </c:pt>
                <c:pt idx="30">
                  <c:v>222929</c:v>
                </c:pt>
              </c:numCache>
            </c:numRef>
          </c:val>
          <c:smooth val="0"/>
          <c:extLst>
            <c:ext xmlns:c16="http://schemas.microsoft.com/office/drawing/2014/chart" uri="{C3380CC4-5D6E-409C-BE32-E72D297353CC}">
              <c16:uniqueId val="{00000006-575D-47DF-AA03-107B6EF64E75}"/>
            </c:ext>
          </c:extLst>
        </c:ser>
        <c:ser>
          <c:idx val="7"/>
          <c:order val="7"/>
          <c:tx>
            <c:strRef>
              <c:f>Sheet1!$I$1</c:f>
              <c:strCache>
                <c:ptCount val="1"/>
                <c:pt idx="0">
                  <c:v>Volvo Car USA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Sheet1!$I$2:$I$32</c:f>
              <c:numCache>
                <c:formatCode>General</c:formatCode>
                <c:ptCount val="31"/>
                <c:pt idx="0">
                  <c:v>238301</c:v>
                </c:pt>
                <c:pt idx="1">
                  <c:v>238327</c:v>
                </c:pt>
                <c:pt idx="2">
                  <c:v>238317</c:v>
                </c:pt>
                <c:pt idx="3">
                  <c:v>238314</c:v>
                </c:pt>
                <c:pt idx="4">
                  <c:v>238323</c:v>
                </c:pt>
                <c:pt idx="5">
                  <c:v>238320</c:v>
                </c:pt>
                <c:pt idx="6">
                  <c:v>238328</c:v>
                </c:pt>
                <c:pt idx="7">
                  <c:v>238322</c:v>
                </c:pt>
                <c:pt idx="8">
                  <c:v>238341</c:v>
                </c:pt>
                <c:pt idx="9">
                  <c:v>238337</c:v>
                </c:pt>
                <c:pt idx="10">
                  <c:v>238328</c:v>
                </c:pt>
                <c:pt idx="11">
                  <c:v>238332</c:v>
                </c:pt>
                <c:pt idx="12">
                  <c:v>238305</c:v>
                </c:pt>
                <c:pt idx="13">
                  <c:v>238319</c:v>
                </c:pt>
                <c:pt idx="14">
                  <c:v>238313</c:v>
                </c:pt>
                <c:pt idx="15">
                  <c:v>238331</c:v>
                </c:pt>
                <c:pt idx="16">
                  <c:v>238335</c:v>
                </c:pt>
                <c:pt idx="17">
                  <c:v>238332</c:v>
                </c:pt>
                <c:pt idx="18">
                  <c:v>238329</c:v>
                </c:pt>
                <c:pt idx="19">
                  <c:v>238318</c:v>
                </c:pt>
                <c:pt idx="20">
                  <c:v>238331</c:v>
                </c:pt>
                <c:pt idx="21">
                  <c:v>238341</c:v>
                </c:pt>
                <c:pt idx="22">
                  <c:v>238351</c:v>
                </c:pt>
                <c:pt idx="23">
                  <c:v>238348</c:v>
                </c:pt>
                <c:pt idx="24">
                  <c:v>238353</c:v>
                </c:pt>
                <c:pt idx="25">
                  <c:v>238364</c:v>
                </c:pt>
                <c:pt idx="26">
                  <c:v>238358</c:v>
                </c:pt>
                <c:pt idx="27">
                  <c:v>238367</c:v>
                </c:pt>
                <c:pt idx="28">
                  <c:v>238364</c:v>
                </c:pt>
                <c:pt idx="29">
                  <c:v>238351</c:v>
                </c:pt>
                <c:pt idx="30">
                  <c:v>238351</c:v>
                </c:pt>
              </c:numCache>
            </c:numRef>
          </c:val>
          <c:smooth val="0"/>
          <c:extLst>
            <c:ext xmlns:c16="http://schemas.microsoft.com/office/drawing/2014/chart" uri="{C3380CC4-5D6E-409C-BE32-E72D297353CC}">
              <c16:uniqueId val="{00000007-575D-47DF-AA03-107B6EF64E75}"/>
            </c:ext>
          </c:extLst>
        </c:ser>
        <c:dLbls>
          <c:showLegendKey val="0"/>
          <c:showVal val="0"/>
          <c:showCatName val="0"/>
          <c:showSerName val="0"/>
          <c:showPercent val="0"/>
          <c:showBubbleSize val="0"/>
        </c:dLbls>
        <c:smooth val="0"/>
        <c:axId val="477258552"/>
        <c:axId val="477260192"/>
      </c:lineChart>
      <c:dateAx>
        <c:axId val="477258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260192"/>
        <c:crosses val="autoZero"/>
        <c:auto val="1"/>
        <c:lblOffset val="100"/>
        <c:baseTimeUnit val="days"/>
      </c:dateAx>
      <c:valAx>
        <c:axId val="477260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7258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acura</c:v>
                </c:pt>
              </c:strCache>
            </c:strRef>
          </c:tx>
          <c:spPr>
            <a:ln w="28575" cap="rnd">
              <a:solidFill>
                <a:schemeClr val="accent1"/>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Sheet1!$B$2:$B$32</c:f>
              <c:numCache>
                <c:formatCode>General</c:formatCode>
                <c:ptCount val="31"/>
                <c:pt idx="0">
                  <c:v>786524</c:v>
                </c:pt>
                <c:pt idx="1">
                  <c:v>786479</c:v>
                </c:pt>
                <c:pt idx="2">
                  <c:v>786687</c:v>
                </c:pt>
                <c:pt idx="3">
                  <c:v>787080</c:v>
                </c:pt>
                <c:pt idx="4">
                  <c:v>787270</c:v>
                </c:pt>
                <c:pt idx="5">
                  <c:v>787436</c:v>
                </c:pt>
                <c:pt idx="6">
                  <c:v>787519</c:v>
                </c:pt>
                <c:pt idx="7">
                  <c:v>787658</c:v>
                </c:pt>
                <c:pt idx="8">
                  <c:v>787769</c:v>
                </c:pt>
                <c:pt idx="9">
                  <c:v>787914</c:v>
                </c:pt>
                <c:pt idx="10">
                  <c:v>787996</c:v>
                </c:pt>
                <c:pt idx="11">
                  <c:v>788169</c:v>
                </c:pt>
                <c:pt idx="12">
                  <c:v>801836</c:v>
                </c:pt>
                <c:pt idx="13">
                  <c:v>809371</c:v>
                </c:pt>
                <c:pt idx="14">
                  <c:v>811381</c:v>
                </c:pt>
                <c:pt idx="15">
                  <c:v>812751</c:v>
                </c:pt>
                <c:pt idx="16">
                  <c:v>813864</c:v>
                </c:pt>
                <c:pt idx="17">
                  <c:v>814571</c:v>
                </c:pt>
                <c:pt idx="18">
                  <c:v>815074</c:v>
                </c:pt>
                <c:pt idx="19">
                  <c:v>815861</c:v>
                </c:pt>
                <c:pt idx="20">
                  <c:v>816207</c:v>
                </c:pt>
                <c:pt idx="21">
                  <c:v>816591</c:v>
                </c:pt>
                <c:pt idx="22">
                  <c:v>816847</c:v>
                </c:pt>
                <c:pt idx="23">
                  <c:v>817072</c:v>
                </c:pt>
                <c:pt idx="24">
                  <c:v>817184</c:v>
                </c:pt>
                <c:pt idx="25">
                  <c:v>817303</c:v>
                </c:pt>
                <c:pt idx="26">
                  <c:v>817376</c:v>
                </c:pt>
                <c:pt idx="27">
                  <c:v>817477</c:v>
                </c:pt>
                <c:pt idx="28">
                  <c:v>817514</c:v>
                </c:pt>
                <c:pt idx="29">
                  <c:v>817548</c:v>
                </c:pt>
                <c:pt idx="30">
                  <c:v>817626</c:v>
                </c:pt>
              </c:numCache>
            </c:numRef>
          </c:val>
          <c:smooth val="0"/>
          <c:extLst>
            <c:ext xmlns:c16="http://schemas.microsoft.com/office/drawing/2014/chart" uri="{C3380CC4-5D6E-409C-BE32-E72D297353CC}">
              <c16:uniqueId val="{00000000-53EF-464C-8AEF-7FF7BBF50FDF}"/>
            </c:ext>
          </c:extLst>
        </c:ser>
        <c:ser>
          <c:idx val="1"/>
          <c:order val="1"/>
          <c:tx>
            <c:strRef>
              <c:f>Sheet1!$C$1</c:f>
              <c:strCache>
                <c:ptCount val="1"/>
                <c:pt idx="0">
                  <c:v>audi</c:v>
                </c:pt>
              </c:strCache>
            </c:strRef>
          </c:tx>
          <c:spPr>
            <a:ln w="28575" cap="rnd">
              <a:solidFill>
                <a:schemeClr val="accent2"/>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Sheet1!$C$2:$C$32</c:f>
              <c:numCache>
                <c:formatCode>General</c:formatCode>
                <c:ptCount val="31"/>
                <c:pt idx="0">
                  <c:v>15612842</c:v>
                </c:pt>
                <c:pt idx="1">
                  <c:v>15611797</c:v>
                </c:pt>
                <c:pt idx="2">
                  <c:v>15611097</c:v>
                </c:pt>
                <c:pt idx="3">
                  <c:v>15610578</c:v>
                </c:pt>
                <c:pt idx="4">
                  <c:v>15610061</c:v>
                </c:pt>
                <c:pt idx="5">
                  <c:v>15610590</c:v>
                </c:pt>
                <c:pt idx="6">
                  <c:v>15611169</c:v>
                </c:pt>
                <c:pt idx="7">
                  <c:v>15610832</c:v>
                </c:pt>
                <c:pt idx="8">
                  <c:v>15610547</c:v>
                </c:pt>
                <c:pt idx="9">
                  <c:v>15610234</c:v>
                </c:pt>
                <c:pt idx="10">
                  <c:v>15608906</c:v>
                </c:pt>
                <c:pt idx="11">
                  <c:v>15609456</c:v>
                </c:pt>
                <c:pt idx="12">
                  <c:v>15611241</c:v>
                </c:pt>
                <c:pt idx="13">
                  <c:v>15611530</c:v>
                </c:pt>
                <c:pt idx="14">
                  <c:v>15612190</c:v>
                </c:pt>
                <c:pt idx="15">
                  <c:v>15613757</c:v>
                </c:pt>
                <c:pt idx="16">
                  <c:v>15615051</c:v>
                </c:pt>
                <c:pt idx="17">
                  <c:v>15615736</c:v>
                </c:pt>
                <c:pt idx="18">
                  <c:v>15615962</c:v>
                </c:pt>
                <c:pt idx="19">
                  <c:v>15615639</c:v>
                </c:pt>
                <c:pt idx="20">
                  <c:v>15615100</c:v>
                </c:pt>
                <c:pt idx="21">
                  <c:v>15615027</c:v>
                </c:pt>
                <c:pt idx="22">
                  <c:v>15614825</c:v>
                </c:pt>
                <c:pt idx="23">
                  <c:v>15614856</c:v>
                </c:pt>
                <c:pt idx="24">
                  <c:v>15615711</c:v>
                </c:pt>
                <c:pt idx="25">
                  <c:v>15616611</c:v>
                </c:pt>
                <c:pt idx="26">
                  <c:v>15617717</c:v>
                </c:pt>
                <c:pt idx="27">
                  <c:v>15619543</c:v>
                </c:pt>
                <c:pt idx="28">
                  <c:v>15621186</c:v>
                </c:pt>
                <c:pt idx="29">
                  <c:v>15622378</c:v>
                </c:pt>
                <c:pt idx="30">
                  <c:v>15623814</c:v>
                </c:pt>
              </c:numCache>
            </c:numRef>
          </c:val>
          <c:smooth val="0"/>
          <c:extLst>
            <c:ext xmlns:c16="http://schemas.microsoft.com/office/drawing/2014/chart" uri="{C3380CC4-5D6E-409C-BE32-E72D297353CC}">
              <c16:uniqueId val="{00000001-53EF-464C-8AEF-7FF7BBF50FDF}"/>
            </c:ext>
          </c:extLst>
        </c:ser>
        <c:ser>
          <c:idx val="2"/>
          <c:order val="2"/>
          <c:tx>
            <c:strRef>
              <c:f>Sheet1!$D$1</c:f>
              <c:strCache>
                <c:ptCount val="1"/>
                <c:pt idx="0">
                  <c:v>lexususa</c:v>
                </c:pt>
              </c:strCache>
            </c:strRef>
          </c:tx>
          <c:spPr>
            <a:ln w="28575" cap="rnd">
              <a:solidFill>
                <a:schemeClr val="accent3"/>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Sheet1!$D$2:$D$32</c:f>
              <c:numCache>
                <c:formatCode>General</c:formatCode>
                <c:ptCount val="31"/>
                <c:pt idx="0">
                  <c:v>3861033</c:v>
                </c:pt>
                <c:pt idx="1">
                  <c:v>3861125</c:v>
                </c:pt>
                <c:pt idx="2">
                  <c:v>3861154</c:v>
                </c:pt>
                <c:pt idx="3">
                  <c:v>3861388</c:v>
                </c:pt>
                <c:pt idx="4">
                  <c:v>3860865</c:v>
                </c:pt>
                <c:pt idx="5">
                  <c:v>3860840</c:v>
                </c:pt>
                <c:pt idx="6">
                  <c:v>3860603</c:v>
                </c:pt>
                <c:pt idx="7">
                  <c:v>3860371</c:v>
                </c:pt>
                <c:pt idx="8">
                  <c:v>3860301</c:v>
                </c:pt>
                <c:pt idx="9">
                  <c:v>3860273</c:v>
                </c:pt>
                <c:pt idx="10">
                  <c:v>3860196</c:v>
                </c:pt>
                <c:pt idx="11">
                  <c:v>3860111</c:v>
                </c:pt>
                <c:pt idx="12">
                  <c:v>3859997</c:v>
                </c:pt>
                <c:pt idx="13">
                  <c:v>3859815</c:v>
                </c:pt>
                <c:pt idx="14">
                  <c:v>3859594</c:v>
                </c:pt>
                <c:pt idx="15">
                  <c:v>3859385</c:v>
                </c:pt>
                <c:pt idx="16">
                  <c:v>3859301</c:v>
                </c:pt>
                <c:pt idx="17">
                  <c:v>3859226</c:v>
                </c:pt>
                <c:pt idx="18">
                  <c:v>3859136</c:v>
                </c:pt>
                <c:pt idx="19">
                  <c:v>3859171</c:v>
                </c:pt>
                <c:pt idx="20">
                  <c:v>3858995</c:v>
                </c:pt>
                <c:pt idx="21">
                  <c:v>3859127</c:v>
                </c:pt>
                <c:pt idx="22">
                  <c:v>3859487</c:v>
                </c:pt>
                <c:pt idx="23">
                  <c:v>3859711</c:v>
                </c:pt>
                <c:pt idx="24">
                  <c:v>3860104</c:v>
                </c:pt>
                <c:pt idx="25">
                  <c:v>3860713</c:v>
                </c:pt>
                <c:pt idx="26">
                  <c:v>3860687</c:v>
                </c:pt>
                <c:pt idx="27">
                  <c:v>3860776</c:v>
                </c:pt>
                <c:pt idx="28">
                  <c:v>3860692</c:v>
                </c:pt>
                <c:pt idx="29">
                  <c:v>3861039</c:v>
                </c:pt>
                <c:pt idx="30">
                  <c:v>3861761</c:v>
                </c:pt>
              </c:numCache>
            </c:numRef>
          </c:val>
          <c:smooth val="0"/>
          <c:extLst>
            <c:ext xmlns:c16="http://schemas.microsoft.com/office/drawing/2014/chart" uri="{C3380CC4-5D6E-409C-BE32-E72D297353CC}">
              <c16:uniqueId val="{00000002-53EF-464C-8AEF-7FF7BBF50FDF}"/>
            </c:ext>
          </c:extLst>
        </c:ser>
        <c:ser>
          <c:idx val="3"/>
          <c:order val="3"/>
          <c:tx>
            <c:strRef>
              <c:f>Sheet1!$E$1</c:f>
              <c:strCache>
                <c:ptCount val="1"/>
                <c:pt idx="0">
                  <c:v>bmwusa</c:v>
                </c:pt>
              </c:strCache>
            </c:strRef>
          </c:tx>
          <c:spPr>
            <a:ln w="28575" cap="rnd">
              <a:solidFill>
                <a:schemeClr val="accent4"/>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Sheet1!$E$2:$E$32</c:f>
              <c:numCache>
                <c:formatCode>General</c:formatCode>
                <c:ptCount val="31"/>
                <c:pt idx="0">
                  <c:v>3506126</c:v>
                </c:pt>
                <c:pt idx="1">
                  <c:v>3505941</c:v>
                </c:pt>
                <c:pt idx="2">
                  <c:v>3505669</c:v>
                </c:pt>
                <c:pt idx="3">
                  <c:v>3505382</c:v>
                </c:pt>
                <c:pt idx="4">
                  <c:v>3504936</c:v>
                </c:pt>
                <c:pt idx="5">
                  <c:v>3504692</c:v>
                </c:pt>
                <c:pt idx="6">
                  <c:v>3504355</c:v>
                </c:pt>
                <c:pt idx="7">
                  <c:v>3503923</c:v>
                </c:pt>
                <c:pt idx="8">
                  <c:v>3503591</c:v>
                </c:pt>
                <c:pt idx="9">
                  <c:v>3503288</c:v>
                </c:pt>
                <c:pt idx="10">
                  <c:v>3502844</c:v>
                </c:pt>
                <c:pt idx="11">
                  <c:v>3502333</c:v>
                </c:pt>
                <c:pt idx="12">
                  <c:v>3501923</c:v>
                </c:pt>
                <c:pt idx="13">
                  <c:v>3501603</c:v>
                </c:pt>
                <c:pt idx="14">
                  <c:v>3501263</c:v>
                </c:pt>
                <c:pt idx="15">
                  <c:v>3500840</c:v>
                </c:pt>
                <c:pt idx="16">
                  <c:v>3500330</c:v>
                </c:pt>
                <c:pt idx="17">
                  <c:v>3499644</c:v>
                </c:pt>
                <c:pt idx="18">
                  <c:v>3499246</c:v>
                </c:pt>
                <c:pt idx="19">
                  <c:v>3499063</c:v>
                </c:pt>
                <c:pt idx="20">
                  <c:v>3498669</c:v>
                </c:pt>
                <c:pt idx="21">
                  <c:v>3498384</c:v>
                </c:pt>
                <c:pt idx="22">
                  <c:v>3498127</c:v>
                </c:pt>
                <c:pt idx="23">
                  <c:v>3497889</c:v>
                </c:pt>
                <c:pt idx="24">
                  <c:v>3497731</c:v>
                </c:pt>
                <c:pt idx="25">
                  <c:v>3497712</c:v>
                </c:pt>
                <c:pt idx="26">
                  <c:v>3497614</c:v>
                </c:pt>
                <c:pt idx="27">
                  <c:v>3497730</c:v>
                </c:pt>
                <c:pt idx="28">
                  <c:v>3497948</c:v>
                </c:pt>
                <c:pt idx="29">
                  <c:v>3498151</c:v>
                </c:pt>
                <c:pt idx="30">
                  <c:v>3498251</c:v>
                </c:pt>
              </c:numCache>
            </c:numRef>
          </c:val>
          <c:smooth val="0"/>
          <c:extLst>
            <c:ext xmlns:c16="http://schemas.microsoft.com/office/drawing/2014/chart" uri="{C3380CC4-5D6E-409C-BE32-E72D297353CC}">
              <c16:uniqueId val="{00000003-53EF-464C-8AEF-7FF7BBF50FDF}"/>
            </c:ext>
          </c:extLst>
        </c:ser>
        <c:ser>
          <c:idx val="4"/>
          <c:order val="4"/>
          <c:tx>
            <c:strRef>
              <c:f>Sheet1!$F$1</c:f>
              <c:strCache>
                <c:ptCount val="1"/>
                <c:pt idx="0">
                  <c:v>mercedesbenzusa</c:v>
                </c:pt>
              </c:strCache>
            </c:strRef>
          </c:tx>
          <c:spPr>
            <a:ln w="28575" cap="rnd">
              <a:solidFill>
                <a:schemeClr val="accent5"/>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Sheet1!$F$2:$F$32</c:f>
              <c:numCache>
                <c:formatCode>General</c:formatCode>
                <c:ptCount val="31"/>
                <c:pt idx="0">
                  <c:v>5424937</c:v>
                </c:pt>
                <c:pt idx="1">
                  <c:v>5426225</c:v>
                </c:pt>
                <c:pt idx="2">
                  <c:v>5428118</c:v>
                </c:pt>
                <c:pt idx="3">
                  <c:v>5429582</c:v>
                </c:pt>
                <c:pt idx="4">
                  <c:v>5430706</c:v>
                </c:pt>
                <c:pt idx="5">
                  <c:v>5432162</c:v>
                </c:pt>
                <c:pt idx="6">
                  <c:v>5433854</c:v>
                </c:pt>
                <c:pt idx="7">
                  <c:v>5435162</c:v>
                </c:pt>
                <c:pt idx="8">
                  <c:v>5436020</c:v>
                </c:pt>
                <c:pt idx="9">
                  <c:v>5437998</c:v>
                </c:pt>
                <c:pt idx="10">
                  <c:v>5438964</c:v>
                </c:pt>
                <c:pt idx="11">
                  <c:v>5441056</c:v>
                </c:pt>
                <c:pt idx="12">
                  <c:v>5444815</c:v>
                </c:pt>
                <c:pt idx="13">
                  <c:v>5447821</c:v>
                </c:pt>
                <c:pt idx="14">
                  <c:v>5448377</c:v>
                </c:pt>
                <c:pt idx="15">
                  <c:v>5449207</c:v>
                </c:pt>
                <c:pt idx="16">
                  <c:v>5450363</c:v>
                </c:pt>
                <c:pt idx="17">
                  <c:v>5451182</c:v>
                </c:pt>
                <c:pt idx="18">
                  <c:v>5454181</c:v>
                </c:pt>
                <c:pt idx="19">
                  <c:v>5455174</c:v>
                </c:pt>
                <c:pt idx="20">
                  <c:v>5455729</c:v>
                </c:pt>
                <c:pt idx="21">
                  <c:v>5456619</c:v>
                </c:pt>
                <c:pt idx="22">
                  <c:v>5457568</c:v>
                </c:pt>
                <c:pt idx="23">
                  <c:v>5458484</c:v>
                </c:pt>
                <c:pt idx="24">
                  <c:v>5459283</c:v>
                </c:pt>
                <c:pt idx="25">
                  <c:v>5462412</c:v>
                </c:pt>
                <c:pt idx="26">
                  <c:v>5462881</c:v>
                </c:pt>
                <c:pt idx="27">
                  <c:v>5465929</c:v>
                </c:pt>
                <c:pt idx="28">
                  <c:v>5466168</c:v>
                </c:pt>
                <c:pt idx="29">
                  <c:v>5468753</c:v>
                </c:pt>
                <c:pt idx="30">
                  <c:v>5470483</c:v>
                </c:pt>
              </c:numCache>
            </c:numRef>
          </c:val>
          <c:smooth val="0"/>
          <c:extLst>
            <c:ext xmlns:c16="http://schemas.microsoft.com/office/drawing/2014/chart" uri="{C3380CC4-5D6E-409C-BE32-E72D297353CC}">
              <c16:uniqueId val="{00000004-53EF-464C-8AEF-7FF7BBF50FDF}"/>
            </c:ext>
          </c:extLst>
        </c:ser>
        <c:ser>
          <c:idx val="5"/>
          <c:order val="5"/>
          <c:tx>
            <c:strRef>
              <c:f>Sheet1!$G$1</c:f>
              <c:strCache>
                <c:ptCount val="1"/>
                <c:pt idx="0">
                  <c:v>teslamotors</c:v>
                </c:pt>
              </c:strCache>
            </c:strRef>
          </c:tx>
          <c:spPr>
            <a:ln w="28575" cap="rnd">
              <a:solidFill>
                <a:schemeClr val="accent6"/>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Sheet1!$G$2:$G$32</c:f>
              <c:numCache>
                <c:formatCode>General</c:formatCode>
                <c:ptCount val="31"/>
                <c:pt idx="30">
                  <c:v>8692895</c:v>
                </c:pt>
              </c:numCache>
            </c:numRef>
          </c:val>
          <c:smooth val="0"/>
          <c:extLst>
            <c:ext xmlns:c16="http://schemas.microsoft.com/office/drawing/2014/chart" uri="{C3380CC4-5D6E-409C-BE32-E72D297353CC}">
              <c16:uniqueId val="{00000005-53EF-464C-8AEF-7FF7BBF50FDF}"/>
            </c:ext>
          </c:extLst>
        </c:ser>
        <c:ser>
          <c:idx val="6"/>
          <c:order val="6"/>
          <c:tx>
            <c:strRef>
              <c:f>Sheet1!$H$1</c:f>
              <c:strCache>
                <c:ptCount val="1"/>
                <c:pt idx="0">
                  <c:v>infinitiusa</c:v>
                </c:pt>
              </c:strCache>
            </c:strRef>
          </c:tx>
          <c:spPr>
            <a:ln w="28575" cap="rnd">
              <a:solidFill>
                <a:schemeClr val="accent1">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Sheet1!$H$2:$H$32</c:f>
              <c:numCache>
                <c:formatCode>General</c:formatCode>
                <c:ptCount val="31"/>
                <c:pt idx="0">
                  <c:v>607528</c:v>
                </c:pt>
                <c:pt idx="1">
                  <c:v>607499</c:v>
                </c:pt>
                <c:pt idx="2">
                  <c:v>607504</c:v>
                </c:pt>
                <c:pt idx="3">
                  <c:v>607528</c:v>
                </c:pt>
                <c:pt idx="4">
                  <c:v>607521</c:v>
                </c:pt>
                <c:pt idx="5">
                  <c:v>607427</c:v>
                </c:pt>
                <c:pt idx="6">
                  <c:v>607420</c:v>
                </c:pt>
                <c:pt idx="7">
                  <c:v>607435</c:v>
                </c:pt>
                <c:pt idx="8">
                  <c:v>607468</c:v>
                </c:pt>
                <c:pt idx="9">
                  <c:v>607447</c:v>
                </c:pt>
                <c:pt idx="10">
                  <c:v>607445</c:v>
                </c:pt>
                <c:pt idx="11">
                  <c:v>607416</c:v>
                </c:pt>
                <c:pt idx="12">
                  <c:v>607490</c:v>
                </c:pt>
                <c:pt idx="13">
                  <c:v>607578</c:v>
                </c:pt>
                <c:pt idx="14">
                  <c:v>607584</c:v>
                </c:pt>
                <c:pt idx="15">
                  <c:v>607657</c:v>
                </c:pt>
                <c:pt idx="16">
                  <c:v>607656</c:v>
                </c:pt>
                <c:pt idx="17">
                  <c:v>607679</c:v>
                </c:pt>
                <c:pt idx="18">
                  <c:v>607670</c:v>
                </c:pt>
                <c:pt idx="19">
                  <c:v>607718</c:v>
                </c:pt>
                <c:pt idx="20">
                  <c:v>607665</c:v>
                </c:pt>
                <c:pt idx="21">
                  <c:v>607686</c:v>
                </c:pt>
                <c:pt idx="22">
                  <c:v>607695</c:v>
                </c:pt>
                <c:pt idx="23">
                  <c:v>607666</c:v>
                </c:pt>
                <c:pt idx="24">
                  <c:v>607665</c:v>
                </c:pt>
                <c:pt idx="25">
                  <c:v>607673</c:v>
                </c:pt>
                <c:pt idx="26">
                  <c:v>607717</c:v>
                </c:pt>
                <c:pt idx="27">
                  <c:v>607772</c:v>
                </c:pt>
                <c:pt idx="28">
                  <c:v>607798</c:v>
                </c:pt>
                <c:pt idx="29">
                  <c:v>607806</c:v>
                </c:pt>
                <c:pt idx="30">
                  <c:v>607833</c:v>
                </c:pt>
              </c:numCache>
            </c:numRef>
          </c:val>
          <c:smooth val="0"/>
          <c:extLst>
            <c:ext xmlns:c16="http://schemas.microsoft.com/office/drawing/2014/chart" uri="{C3380CC4-5D6E-409C-BE32-E72D297353CC}">
              <c16:uniqueId val="{00000006-53EF-464C-8AEF-7FF7BBF50FDF}"/>
            </c:ext>
          </c:extLst>
        </c:ser>
        <c:ser>
          <c:idx val="7"/>
          <c:order val="7"/>
          <c:tx>
            <c:strRef>
              <c:f>Sheet1!$I$1</c:f>
              <c:strCache>
                <c:ptCount val="1"/>
                <c:pt idx="0">
                  <c:v>volvocarusa</c:v>
                </c:pt>
              </c:strCache>
            </c:strRef>
          </c:tx>
          <c:spPr>
            <a:ln w="28575" cap="rnd">
              <a:solidFill>
                <a:schemeClr val="accent2">
                  <a:lumMod val="60000"/>
                </a:schemeClr>
              </a:solidFill>
              <a:round/>
            </a:ln>
            <a:effectLst/>
          </c:spPr>
          <c:marker>
            <c:symbol val="none"/>
          </c:marker>
          <c:cat>
            <c:numRef>
              <c:f>Sheet1!$A$2:$A$32</c:f>
              <c:numCache>
                <c:formatCode>m/d/yyyy</c:formatCode>
                <c:ptCount val="31"/>
                <c:pt idx="0">
                  <c:v>44409</c:v>
                </c:pt>
                <c:pt idx="1">
                  <c:v>44410</c:v>
                </c:pt>
                <c:pt idx="2">
                  <c:v>44411</c:v>
                </c:pt>
                <c:pt idx="3">
                  <c:v>44412</c:v>
                </c:pt>
                <c:pt idx="4">
                  <c:v>44413</c:v>
                </c:pt>
                <c:pt idx="5">
                  <c:v>44414</c:v>
                </c:pt>
                <c:pt idx="6">
                  <c:v>44415</c:v>
                </c:pt>
                <c:pt idx="7">
                  <c:v>44416</c:v>
                </c:pt>
                <c:pt idx="8">
                  <c:v>44417</c:v>
                </c:pt>
                <c:pt idx="9">
                  <c:v>44418</c:v>
                </c:pt>
                <c:pt idx="10">
                  <c:v>44419</c:v>
                </c:pt>
                <c:pt idx="11">
                  <c:v>44420</c:v>
                </c:pt>
                <c:pt idx="12">
                  <c:v>44421</c:v>
                </c:pt>
                <c:pt idx="13">
                  <c:v>44422</c:v>
                </c:pt>
                <c:pt idx="14">
                  <c:v>44423</c:v>
                </c:pt>
                <c:pt idx="15">
                  <c:v>44424</c:v>
                </c:pt>
                <c:pt idx="16">
                  <c:v>44425</c:v>
                </c:pt>
                <c:pt idx="17">
                  <c:v>44426</c:v>
                </c:pt>
                <c:pt idx="18">
                  <c:v>44427</c:v>
                </c:pt>
                <c:pt idx="19">
                  <c:v>44428</c:v>
                </c:pt>
                <c:pt idx="20">
                  <c:v>44429</c:v>
                </c:pt>
                <c:pt idx="21">
                  <c:v>44430</c:v>
                </c:pt>
                <c:pt idx="22">
                  <c:v>44431</c:v>
                </c:pt>
                <c:pt idx="23">
                  <c:v>44432</c:v>
                </c:pt>
                <c:pt idx="24">
                  <c:v>44433</c:v>
                </c:pt>
                <c:pt idx="25">
                  <c:v>44434</c:v>
                </c:pt>
                <c:pt idx="26">
                  <c:v>44435</c:v>
                </c:pt>
                <c:pt idx="27">
                  <c:v>44436</c:v>
                </c:pt>
                <c:pt idx="28">
                  <c:v>44437</c:v>
                </c:pt>
                <c:pt idx="29">
                  <c:v>44438</c:v>
                </c:pt>
                <c:pt idx="30">
                  <c:v>44439</c:v>
                </c:pt>
              </c:numCache>
            </c:numRef>
          </c:cat>
          <c:val>
            <c:numRef>
              <c:f>Sheet1!$I$2:$I$32</c:f>
              <c:numCache>
                <c:formatCode>General</c:formatCode>
                <c:ptCount val="31"/>
                <c:pt idx="0">
                  <c:v>235505</c:v>
                </c:pt>
                <c:pt idx="1">
                  <c:v>235573</c:v>
                </c:pt>
                <c:pt idx="2">
                  <c:v>235675</c:v>
                </c:pt>
                <c:pt idx="3">
                  <c:v>235780</c:v>
                </c:pt>
                <c:pt idx="4">
                  <c:v>235835</c:v>
                </c:pt>
                <c:pt idx="5">
                  <c:v>235917</c:v>
                </c:pt>
                <c:pt idx="6">
                  <c:v>236000</c:v>
                </c:pt>
                <c:pt idx="7">
                  <c:v>236088</c:v>
                </c:pt>
                <c:pt idx="8">
                  <c:v>236163</c:v>
                </c:pt>
                <c:pt idx="9">
                  <c:v>236219</c:v>
                </c:pt>
                <c:pt idx="10">
                  <c:v>236314</c:v>
                </c:pt>
                <c:pt idx="11">
                  <c:v>236348</c:v>
                </c:pt>
                <c:pt idx="12">
                  <c:v>236435</c:v>
                </c:pt>
                <c:pt idx="13">
                  <c:v>236547</c:v>
                </c:pt>
                <c:pt idx="14">
                  <c:v>236573</c:v>
                </c:pt>
                <c:pt idx="15">
                  <c:v>236643</c:v>
                </c:pt>
                <c:pt idx="16">
                  <c:v>236710</c:v>
                </c:pt>
                <c:pt idx="17">
                  <c:v>236803</c:v>
                </c:pt>
                <c:pt idx="18">
                  <c:v>236880</c:v>
                </c:pt>
                <c:pt idx="19">
                  <c:v>237008</c:v>
                </c:pt>
                <c:pt idx="20">
                  <c:v>237058</c:v>
                </c:pt>
                <c:pt idx="21">
                  <c:v>237118</c:v>
                </c:pt>
                <c:pt idx="22">
                  <c:v>237178</c:v>
                </c:pt>
                <c:pt idx="23">
                  <c:v>237246</c:v>
                </c:pt>
                <c:pt idx="24">
                  <c:v>237314</c:v>
                </c:pt>
                <c:pt idx="25">
                  <c:v>237382</c:v>
                </c:pt>
                <c:pt idx="26">
                  <c:v>237461</c:v>
                </c:pt>
                <c:pt idx="27">
                  <c:v>237541</c:v>
                </c:pt>
                <c:pt idx="28">
                  <c:v>237620</c:v>
                </c:pt>
                <c:pt idx="29">
                  <c:v>237674</c:v>
                </c:pt>
                <c:pt idx="30">
                  <c:v>237782</c:v>
                </c:pt>
              </c:numCache>
            </c:numRef>
          </c:val>
          <c:smooth val="0"/>
          <c:extLst>
            <c:ext xmlns:c16="http://schemas.microsoft.com/office/drawing/2014/chart" uri="{C3380CC4-5D6E-409C-BE32-E72D297353CC}">
              <c16:uniqueId val="{00000007-53EF-464C-8AEF-7FF7BBF50FDF}"/>
            </c:ext>
          </c:extLst>
        </c:ser>
        <c:dLbls>
          <c:showLegendKey val="0"/>
          <c:showVal val="0"/>
          <c:showCatName val="0"/>
          <c:showSerName val="0"/>
          <c:showPercent val="0"/>
          <c:showBubbleSize val="0"/>
        </c:dLbls>
        <c:smooth val="0"/>
        <c:axId val="557713104"/>
        <c:axId val="557705888"/>
      </c:lineChart>
      <c:dateAx>
        <c:axId val="557713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7705888"/>
        <c:crosses val="autoZero"/>
        <c:auto val="1"/>
        <c:lblOffset val="100"/>
        <c:baseTimeUnit val="days"/>
      </c:dateAx>
      <c:valAx>
        <c:axId val="55770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7713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BCE44-4DE6-4CF4-B23E-E910147009AE}"/>
              </a:ext>
            </a:extLst>
          </p:cNvPr>
          <p:cNvSpPr>
            <a:spLocks noGrp="1"/>
          </p:cNvSpPr>
          <p:nvPr>
            <p:ph type="ctrTitle"/>
          </p:nvPr>
        </p:nvSpPr>
        <p:spPr/>
        <p:txBody>
          <a:bodyPr/>
          <a:lstStyle/>
          <a:p>
            <a:r>
              <a:rPr lang="en-US"/>
              <a:t>Acura Competitve</a:t>
            </a:r>
          </a:p>
        </p:txBody>
      </p:sp>
      <p:sp>
        <p:nvSpPr>
          <p:cNvPr id="3" name="Subtitle 2">
            <a:extLst>
              <a:ext uri="{FF2B5EF4-FFF2-40B4-BE49-F238E27FC236}">
                <a16:creationId xmlns:a16="http://schemas.microsoft.com/office/drawing/2014/main" id="{B45F64EB-FD25-4719-9732-C2295E28D89D}"/>
              </a:ext>
            </a:extLst>
          </p:cNvPr>
          <p:cNvSpPr>
            <a:spLocks noGrp="1"/>
          </p:cNvSpPr>
          <p:nvPr>
            <p:ph type="subTitle" idx="1"/>
          </p:nvPr>
        </p:nvSpPr>
        <p:spPr/>
        <p:txBody>
          <a:bodyPr/>
          <a:lstStyle/>
          <a:p>
            <a:r>
              <a:rPr lang="en-US"/>
              <a:t>Mullen</a:t>
            </a:r>
          </a:p>
        </p:txBody>
      </p:sp>
    </p:spTree>
    <p:extLst>
      <p:ext uri="{BB962C8B-B14F-4D97-AF65-F5344CB8AC3E}">
        <p14:creationId xmlns:p14="http://schemas.microsoft.com/office/powerpoint/2010/main" val="3673281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1AAE7-80DC-4184-BAE6-2570384DCC2B}"/>
              </a:ext>
            </a:extLst>
          </p:cNvPr>
          <p:cNvSpPr>
            <a:spLocks noGrp="1"/>
          </p:cNvSpPr>
          <p:nvPr>
            <p:ph type="title"/>
          </p:nvPr>
        </p:nvSpPr>
        <p:spPr/>
        <p:txBody>
          <a:bodyPr/>
          <a:lstStyle/>
          <a:p>
            <a:r>
              <a:rPr lang="en-US"/>
              <a:t>Facebook Competitor Page Likes | Acura</a:t>
            </a:r>
          </a:p>
        </p:txBody>
      </p:sp>
      <p:graphicFrame>
        <p:nvGraphicFramePr>
          <p:cNvPr id="6" name="Chart Placeholder 5">
            <a:extLst>
              <a:ext uri="{FF2B5EF4-FFF2-40B4-BE49-F238E27FC236}">
                <a16:creationId xmlns:a16="http://schemas.microsoft.com/office/drawing/2014/main" id="{DC89DF8F-C525-46F8-A787-F6D6A74F7D00}"/>
              </a:ext>
            </a:extLst>
          </p:cNvPr>
          <p:cNvGraphicFramePr>
            <a:graphicFrameLocks noGrp="1"/>
          </p:cNvGraphicFramePr>
          <p:nvPr>
            <p:ph type="chart" sz="quarter" idx="13"/>
            <p:extLst>
              <p:ext uri="{D42A27DB-BD31-4B8C-83A1-F6EECF244321}">
                <p14:modId xmlns:p14="http://schemas.microsoft.com/office/powerpoint/2010/main" val="15265466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B93DEC-A7C3-43AA-9086-1D2EC9023111}"/>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C75283D1-7FD7-4D03-B45E-45D6C88721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17276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D3ABE-4D27-4AEA-AE4C-6905A6B67B52}"/>
              </a:ext>
            </a:extLst>
          </p:cNvPr>
          <p:cNvSpPr>
            <a:spLocks noGrp="1"/>
          </p:cNvSpPr>
          <p:nvPr>
            <p:ph type="title"/>
          </p:nvPr>
        </p:nvSpPr>
        <p:spPr/>
        <p:txBody>
          <a:bodyPr/>
          <a:lstStyle/>
          <a:p>
            <a:r>
              <a:rPr lang="en-US"/>
              <a:t>Facebook Competitor Key Metrics Table | Acura</a:t>
            </a:r>
          </a:p>
        </p:txBody>
      </p:sp>
      <p:graphicFrame>
        <p:nvGraphicFramePr>
          <p:cNvPr id="5" name="Table Placeholder 4">
            <a:extLst>
              <a:ext uri="{FF2B5EF4-FFF2-40B4-BE49-F238E27FC236}">
                <a16:creationId xmlns:a16="http://schemas.microsoft.com/office/drawing/2014/main" id="{A79C6297-C615-4A77-B736-8129EBD266A5}"/>
              </a:ext>
            </a:extLst>
          </p:cNvPr>
          <p:cNvGraphicFramePr>
            <a:graphicFrameLocks noGrp="1"/>
          </p:cNvGraphicFramePr>
          <p:nvPr>
            <p:ph type="tbl" sz="quarter" idx="13"/>
            <p:extLst>
              <p:ext uri="{D42A27DB-BD31-4B8C-83A1-F6EECF244321}">
                <p14:modId xmlns:p14="http://schemas.microsoft.com/office/powerpoint/2010/main" val="2047323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631917243"/>
                    </a:ext>
                  </a:extLst>
                </a:gridCol>
                <a:gridCol w="740665">
                  <a:extLst>
                    <a:ext uri="{9D8B030D-6E8A-4147-A177-3AD203B41FA5}">
                      <a16:colId xmlns:a16="http://schemas.microsoft.com/office/drawing/2014/main" val="2125971848"/>
                    </a:ext>
                  </a:extLst>
                </a:gridCol>
                <a:gridCol w="411480">
                  <a:extLst>
                    <a:ext uri="{9D8B030D-6E8A-4147-A177-3AD203B41FA5}">
                      <a16:colId xmlns:a16="http://schemas.microsoft.com/office/drawing/2014/main" val="3102286128"/>
                    </a:ext>
                  </a:extLst>
                </a:gridCol>
                <a:gridCol w="740665">
                  <a:extLst>
                    <a:ext uri="{9D8B030D-6E8A-4147-A177-3AD203B41FA5}">
                      <a16:colId xmlns:a16="http://schemas.microsoft.com/office/drawing/2014/main" val="3222604206"/>
                    </a:ext>
                  </a:extLst>
                </a:gridCol>
                <a:gridCol w="411480">
                  <a:extLst>
                    <a:ext uri="{9D8B030D-6E8A-4147-A177-3AD203B41FA5}">
                      <a16:colId xmlns:a16="http://schemas.microsoft.com/office/drawing/2014/main" val="2296876700"/>
                    </a:ext>
                  </a:extLst>
                </a:gridCol>
                <a:gridCol w="411480">
                  <a:extLst>
                    <a:ext uri="{9D8B030D-6E8A-4147-A177-3AD203B41FA5}">
                      <a16:colId xmlns:a16="http://schemas.microsoft.com/office/drawing/2014/main" val="3415968552"/>
                    </a:ext>
                  </a:extLst>
                </a:gridCol>
                <a:gridCol w="411480">
                  <a:extLst>
                    <a:ext uri="{9D8B030D-6E8A-4147-A177-3AD203B41FA5}">
                      <a16:colId xmlns:a16="http://schemas.microsoft.com/office/drawing/2014/main" val="871606308"/>
                    </a:ext>
                  </a:extLst>
                </a:gridCol>
                <a:gridCol w="411480">
                  <a:extLst>
                    <a:ext uri="{9D8B030D-6E8A-4147-A177-3AD203B41FA5}">
                      <a16:colId xmlns:a16="http://schemas.microsoft.com/office/drawing/2014/main" val="3585678558"/>
                    </a:ext>
                  </a:extLst>
                </a:gridCol>
                <a:gridCol w="411480">
                  <a:extLst>
                    <a:ext uri="{9D8B030D-6E8A-4147-A177-3AD203B41FA5}">
                      <a16:colId xmlns:a16="http://schemas.microsoft.com/office/drawing/2014/main" val="267694877"/>
                    </a:ext>
                  </a:extLst>
                </a:gridCol>
                <a:gridCol w="411480">
                  <a:extLst>
                    <a:ext uri="{9D8B030D-6E8A-4147-A177-3AD203B41FA5}">
                      <a16:colId xmlns:a16="http://schemas.microsoft.com/office/drawing/2014/main" val="2938374818"/>
                    </a:ext>
                  </a:extLst>
                </a:gridCol>
                <a:gridCol w="411480">
                  <a:extLst>
                    <a:ext uri="{9D8B030D-6E8A-4147-A177-3AD203B41FA5}">
                      <a16:colId xmlns:a16="http://schemas.microsoft.com/office/drawing/2014/main" val="4161057179"/>
                    </a:ext>
                  </a:extLst>
                </a:gridCol>
                <a:gridCol w="411480">
                  <a:extLst>
                    <a:ext uri="{9D8B030D-6E8A-4147-A177-3AD203B41FA5}">
                      <a16:colId xmlns:a16="http://schemas.microsoft.com/office/drawing/2014/main" val="3816492614"/>
                    </a:ext>
                  </a:extLst>
                </a:gridCol>
                <a:gridCol w="411480">
                  <a:extLst>
                    <a:ext uri="{9D8B030D-6E8A-4147-A177-3AD203B41FA5}">
                      <a16:colId xmlns:a16="http://schemas.microsoft.com/office/drawing/2014/main" val="806373724"/>
                    </a:ext>
                  </a:extLst>
                </a:gridCol>
                <a:gridCol w="411480">
                  <a:extLst>
                    <a:ext uri="{9D8B030D-6E8A-4147-A177-3AD203B41FA5}">
                      <a16:colId xmlns:a16="http://schemas.microsoft.com/office/drawing/2014/main" val="102552401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34032924"/>
                  </a:ext>
                </a:extLst>
              </a:tr>
              <a:tr h="370840">
                <a:tc>
                  <a:txBody>
                    <a:bodyPr/>
                    <a:lstStyle/>
                    <a:p>
                      <a:r>
                        <a:rPr lang="en-US" sz="1000"/>
                        <a:t>Audi USA</a:t>
                      </a:r>
                    </a:p>
                  </a:txBody>
                  <a:tcPr/>
                </a:tc>
                <a:tc>
                  <a:txBody>
                    <a:bodyPr/>
                    <a:lstStyle/>
                    <a:p>
                      <a:r>
                        <a:rPr lang="en-US" sz="1000"/>
                        <a:t>11012245</a:t>
                      </a:r>
                    </a:p>
                  </a:txBody>
                  <a:tcPr/>
                </a:tc>
                <a:tc>
                  <a:txBody>
                    <a:bodyPr/>
                    <a:lstStyle/>
                    <a:p>
                      <a:r>
                        <a:rPr lang="en-US" sz="1000"/>
                        <a:t>-14865</a:t>
                      </a:r>
                    </a:p>
                  </a:txBody>
                  <a:tcPr/>
                </a:tc>
                <a:tc>
                  <a:txBody>
                    <a:bodyPr/>
                    <a:lstStyle/>
                    <a:p>
                      <a:r>
                        <a:rPr lang="en-US" sz="1000"/>
                        <a:t>11156334</a:t>
                      </a:r>
                    </a:p>
                  </a:txBody>
                  <a:tcPr/>
                </a:tc>
                <a:tc>
                  <a:txBody>
                    <a:bodyPr/>
                    <a:lstStyle/>
                    <a:p>
                      <a:r>
                        <a:rPr lang="en-US" sz="1000"/>
                        <a:t>-9425</a:t>
                      </a:r>
                    </a:p>
                  </a:txBody>
                  <a:tcPr/>
                </a:tc>
                <a:tc>
                  <a:txBody>
                    <a:bodyPr/>
                    <a:lstStyle/>
                    <a:p>
                      <a:r>
                        <a:rPr lang="en-US" sz="1000"/>
                        <a:t>11</a:t>
                      </a:r>
                    </a:p>
                  </a:txBody>
                  <a:tcPr/>
                </a:tc>
                <a:tc>
                  <a:txBody>
                    <a:bodyPr/>
                    <a:lstStyle/>
                    <a:p>
                      <a:r>
                        <a:rPr lang="en-US" sz="1000"/>
                        <a:t>8912</a:t>
                      </a:r>
                    </a:p>
                  </a:txBody>
                  <a:tcPr/>
                </a:tc>
                <a:tc>
                  <a:txBody>
                    <a:bodyPr/>
                    <a:lstStyle/>
                    <a:p>
                      <a:r>
                        <a:rPr lang="en-US" sz="1000"/>
                        <a:t>9</a:t>
                      </a:r>
                    </a:p>
                  </a:txBody>
                  <a:tcPr/>
                </a:tc>
                <a:tc>
                  <a:txBody>
                    <a:bodyPr/>
                    <a:lstStyle/>
                    <a:p>
                      <a:r>
                        <a:rPr lang="en-US" sz="1000"/>
                        <a:t>538</a:t>
                      </a:r>
                    </a:p>
                  </a:txBody>
                  <a:tcPr/>
                </a:tc>
                <a:tc>
                  <a:txBody>
                    <a:bodyPr/>
                    <a:lstStyle/>
                    <a:p>
                      <a:r>
                        <a:rPr lang="en-US" sz="1000"/>
                        <a:t>759</a:t>
                      </a:r>
                    </a:p>
                  </a:txBody>
                  <a:tcPr/>
                </a:tc>
                <a:tc>
                  <a:txBody>
                    <a:bodyPr/>
                    <a:lstStyle/>
                    <a:p>
                      <a:r>
                        <a:rPr lang="en-US" sz="1000"/>
                        <a:t>46</a:t>
                      </a:r>
                    </a:p>
                  </a:txBody>
                  <a:tcPr/>
                </a:tc>
                <a:tc>
                  <a:txBody>
                    <a:bodyPr/>
                    <a:lstStyle/>
                    <a:p>
                      <a:r>
                        <a:rPr lang="en-US" sz="1000"/>
                        <a:t>4</a:t>
                      </a:r>
                    </a:p>
                  </a:txBody>
                  <a:tcPr/>
                </a:tc>
                <a:tc>
                  <a:txBody>
                    <a:bodyPr/>
                    <a:lstStyle/>
                    <a:p>
                      <a:r>
                        <a:rPr lang="en-US" sz="1000"/>
                        <a:t>0.0084 %</a:t>
                      </a:r>
                    </a:p>
                  </a:txBody>
                  <a:tcPr/>
                </a:tc>
                <a:tc>
                  <a:txBody>
                    <a:bodyPr/>
                    <a:lstStyle/>
                    <a:p>
                      <a:r>
                        <a:rPr lang="en-US" sz="1000"/>
                        <a:t>50.0 %</a:t>
                      </a:r>
                    </a:p>
                  </a:txBody>
                  <a:tcPr/>
                </a:tc>
                <a:extLst>
                  <a:ext uri="{0D108BD9-81ED-4DB2-BD59-A6C34878D82A}">
                    <a16:rowId xmlns:a16="http://schemas.microsoft.com/office/drawing/2014/main" val="1931850045"/>
                  </a:ext>
                </a:extLst>
              </a:tr>
              <a:tr h="370840">
                <a:tc>
                  <a:txBody>
                    <a:bodyPr/>
                    <a:lstStyle/>
                    <a:p>
                      <a:r>
                        <a:rPr lang="en-US" sz="1000"/>
                        <a:t>Mercedes-Benz USA</a:t>
                      </a:r>
                    </a:p>
                  </a:txBody>
                  <a:tcPr/>
                </a:tc>
                <a:tc>
                  <a:txBody>
                    <a:bodyPr/>
                    <a:lstStyle/>
                    <a:p>
                      <a:r>
                        <a:rPr lang="en-US" sz="1000"/>
                        <a:t>4375848</a:t>
                      </a:r>
                    </a:p>
                  </a:txBody>
                  <a:tcPr/>
                </a:tc>
                <a:tc>
                  <a:txBody>
                    <a:bodyPr/>
                    <a:lstStyle/>
                    <a:p>
                      <a:r>
                        <a:rPr lang="en-US" sz="1000"/>
                        <a:t>-4202</a:t>
                      </a:r>
                    </a:p>
                  </a:txBody>
                  <a:tcPr/>
                </a:tc>
                <a:tc>
                  <a:txBody>
                    <a:bodyPr/>
                    <a:lstStyle/>
                    <a:p>
                      <a:r>
                        <a:rPr lang="en-US" sz="1000"/>
                        <a:t>4409192</a:t>
                      </a:r>
                    </a:p>
                  </a:txBody>
                  <a:tcPr/>
                </a:tc>
                <a:tc>
                  <a:txBody>
                    <a:bodyPr/>
                    <a:lstStyle/>
                    <a:p>
                      <a:r>
                        <a:rPr lang="en-US" sz="1000"/>
                        <a:t>-2782</a:t>
                      </a:r>
                    </a:p>
                  </a:txBody>
                  <a:tcPr/>
                </a:tc>
                <a:tc>
                  <a:txBody>
                    <a:bodyPr/>
                    <a:lstStyle/>
                    <a:p>
                      <a:r>
                        <a:rPr lang="en-US" sz="1000"/>
                        <a:t>47</a:t>
                      </a:r>
                    </a:p>
                  </a:txBody>
                  <a:tcPr/>
                </a:tc>
                <a:tc>
                  <a:txBody>
                    <a:bodyPr/>
                    <a:lstStyle/>
                    <a:p>
                      <a:r>
                        <a:rPr lang="en-US" sz="1000"/>
                        <a:t>41020</a:t>
                      </a:r>
                    </a:p>
                  </a:txBody>
                  <a:tcPr/>
                </a:tc>
                <a:tc>
                  <a:txBody>
                    <a:bodyPr/>
                    <a:lstStyle/>
                    <a:p>
                      <a:r>
                        <a:rPr lang="en-US" sz="1000"/>
                        <a:t>13</a:t>
                      </a:r>
                    </a:p>
                  </a:txBody>
                  <a:tcPr/>
                </a:tc>
                <a:tc>
                  <a:txBody>
                    <a:bodyPr/>
                    <a:lstStyle/>
                    <a:p>
                      <a:r>
                        <a:rPr lang="en-US" sz="1000"/>
                        <a:t>1093</a:t>
                      </a:r>
                    </a:p>
                  </a:txBody>
                  <a:tcPr/>
                </a:tc>
                <a:tc>
                  <a:txBody>
                    <a:bodyPr/>
                    <a:lstStyle/>
                    <a:p>
                      <a:r>
                        <a:rPr lang="en-US" sz="1000"/>
                        <a:t>2812</a:t>
                      </a:r>
                    </a:p>
                  </a:txBody>
                  <a:tcPr/>
                </a:tc>
                <a:tc>
                  <a:txBody>
                    <a:bodyPr/>
                    <a:lstStyle/>
                    <a:p>
                      <a:r>
                        <a:rPr lang="en-US" sz="1000"/>
                        <a:t>0</a:t>
                      </a:r>
                    </a:p>
                  </a:txBody>
                  <a:tcPr/>
                </a:tc>
                <a:tc>
                  <a:txBody>
                    <a:bodyPr/>
                    <a:lstStyle/>
                    <a:p>
                      <a:r>
                        <a:rPr lang="en-US" sz="1000"/>
                        <a:t>0</a:t>
                      </a:r>
                    </a:p>
                  </a:txBody>
                  <a:tcPr/>
                </a:tc>
                <a:tc>
                  <a:txBody>
                    <a:bodyPr/>
                    <a:lstStyle/>
                    <a:p>
                      <a:r>
                        <a:rPr lang="en-US" sz="1000"/>
                        <a:t>0.0218 %</a:t>
                      </a:r>
                    </a:p>
                  </a:txBody>
                  <a:tcPr/>
                </a:tc>
                <a:tc>
                  <a:txBody>
                    <a:bodyPr/>
                    <a:lstStyle/>
                    <a:p>
                      <a:r>
                        <a:rPr lang="en-US" sz="1000"/>
                        <a:t>0.0 %</a:t>
                      </a:r>
                    </a:p>
                  </a:txBody>
                  <a:tcPr/>
                </a:tc>
                <a:extLst>
                  <a:ext uri="{0D108BD9-81ED-4DB2-BD59-A6C34878D82A}">
                    <a16:rowId xmlns:a16="http://schemas.microsoft.com/office/drawing/2014/main" val="139456161"/>
                  </a:ext>
                </a:extLst>
              </a:tr>
              <a:tr h="370840">
                <a:tc>
                  <a:txBody>
                    <a:bodyPr/>
                    <a:lstStyle/>
                    <a:p>
                      <a:r>
                        <a:rPr lang="en-US" sz="1000"/>
                        <a:t>Lexus</a:t>
                      </a:r>
                    </a:p>
                  </a:txBody>
                  <a:tcPr/>
                </a:tc>
                <a:tc>
                  <a:txBody>
                    <a:bodyPr/>
                    <a:lstStyle/>
                    <a:p>
                      <a:r>
                        <a:rPr lang="en-US" sz="1000"/>
                        <a:t>4370581</a:t>
                      </a:r>
                    </a:p>
                  </a:txBody>
                  <a:tcPr/>
                </a:tc>
                <a:tc>
                  <a:txBody>
                    <a:bodyPr/>
                    <a:lstStyle/>
                    <a:p>
                      <a:r>
                        <a:rPr lang="en-US" sz="1000"/>
                        <a:t>-3845</a:t>
                      </a:r>
                    </a:p>
                  </a:txBody>
                  <a:tcPr/>
                </a:tc>
                <a:tc>
                  <a:txBody>
                    <a:bodyPr/>
                    <a:lstStyle/>
                    <a:p>
                      <a:r>
                        <a:rPr lang="en-US" sz="1000"/>
                        <a:t>4466981</a:t>
                      </a:r>
                    </a:p>
                  </a:txBody>
                  <a:tcPr/>
                </a:tc>
                <a:tc>
                  <a:txBody>
                    <a:bodyPr/>
                    <a:lstStyle/>
                    <a:p>
                      <a:r>
                        <a:rPr lang="en-US" sz="1000"/>
                        <a:t>195</a:t>
                      </a:r>
                    </a:p>
                  </a:txBody>
                  <a:tcPr/>
                </a:tc>
                <a:tc>
                  <a:txBody>
                    <a:bodyPr/>
                    <a:lstStyle/>
                    <a:p>
                      <a:r>
                        <a:rPr lang="en-US" sz="1000"/>
                        <a:t>32</a:t>
                      </a:r>
                    </a:p>
                  </a:txBody>
                  <a:tcPr/>
                </a:tc>
                <a:tc>
                  <a:txBody>
                    <a:bodyPr/>
                    <a:lstStyle/>
                    <a:p>
                      <a:r>
                        <a:rPr lang="en-US" sz="1000"/>
                        <a:t>49518</a:t>
                      </a:r>
                    </a:p>
                  </a:txBody>
                  <a:tcPr/>
                </a:tc>
                <a:tc>
                  <a:txBody>
                    <a:bodyPr/>
                    <a:lstStyle/>
                    <a:p>
                      <a:r>
                        <a:rPr lang="en-US" sz="1000"/>
                        <a:t>22</a:t>
                      </a:r>
                    </a:p>
                  </a:txBody>
                  <a:tcPr/>
                </a:tc>
                <a:tc>
                  <a:txBody>
                    <a:bodyPr/>
                    <a:lstStyle/>
                    <a:p>
                      <a:r>
                        <a:rPr lang="en-US" sz="1000"/>
                        <a:t>1202</a:t>
                      </a:r>
                    </a:p>
                  </a:txBody>
                  <a:tcPr/>
                </a:tc>
                <a:tc>
                  <a:txBody>
                    <a:bodyPr/>
                    <a:lstStyle/>
                    <a:p>
                      <a:r>
                        <a:rPr lang="en-US" sz="1000"/>
                        <a:t>1879</a:t>
                      </a:r>
                    </a:p>
                  </a:txBody>
                  <a:tcPr/>
                </a:tc>
                <a:tc>
                  <a:txBody>
                    <a:bodyPr/>
                    <a:lstStyle/>
                    <a:p>
                      <a:r>
                        <a:rPr lang="en-US" sz="1000"/>
                        <a:t>0</a:t>
                      </a:r>
                    </a:p>
                  </a:txBody>
                  <a:tcPr/>
                </a:tc>
                <a:tc>
                  <a:txBody>
                    <a:bodyPr/>
                    <a:lstStyle/>
                    <a:p>
                      <a:r>
                        <a:rPr lang="en-US" sz="1000"/>
                        <a:t>0</a:t>
                      </a:r>
                    </a:p>
                  </a:txBody>
                  <a:tcPr/>
                </a:tc>
                <a:tc>
                  <a:txBody>
                    <a:bodyPr/>
                    <a:lstStyle/>
                    <a:p>
                      <a:r>
                        <a:rPr lang="en-US" sz="1000"/>
                        <a:t>0.0376 %</a:t>
                      </a:r>
                    </a:p>
                  </a:txBody>
                  <a:tcPr/>
                </a:tc>
                <a:tc>
                  <a:txBody>
                    <a:bodyPr/>
                    <a:lstStyle/>
                    <a:p>
                      <a:r>
                        <a:rPr lang="en-US" sz="1000"/>
                        <a:t>0.0 %</a:t>
                      </a:r>
                    </a:p>
                  </a:txBody>
                  <a:tcPr/>
                </a:tc>
                <a:extLst>
                  <a:ext uri="{0D108BD9-81ED-4DB2-BD59-A6C34878D82A}">
                    <a16:rowId xmlns:a16="http://schemas.microsoft.com/office/drawing/2014/main" val="1941517904"/>
                  </a:ext>
                </a:extLst>
              </a:tr>
              <a:tr h="370840">
                <a:tc>
                  <a:txBody>
                    <a:bodyPr/>
                    <a:lstStyle/>
                    <a:p>
                      <a:r>
                        <a:rPr lang="en-US" sz="1000"/>
                        <a:t>INFINITI</a:t>
                      </a:r>
                    </a:p>
                  </a:txBody>
                  <a:tcPr/>
                </a:tc>
                <a:tc>
                  <a:txBody>
                    <a:bodyPr/>
                    <a:lstStyle/>
                    <a:p>
                      <a:r>
                        <a:rPr lang="en-US" sz="1000"/>
                        <a:t>4360683</a:t>
                      </a:r>
                    </a:p>
                  </a:txBody>
                  <a:tcPr/>
                </a:tc>
                <a:tc>
                  <a:txBody>
                    <a:bodyPr/>
                    <a:lstStyle/>
                    <a:p>
                      <a:r>
                        <a:rPr lang="en-US" sz="1000"/>
                        <a:t>-926</a:t>
                      </a:r>
                    </a:p>
                  </a:txBody>
                  <a:tcPr/>
                </a:tc>
                <a:tc>
                  <a:txBody>
                    <a:bodyPr/>
                    <a:lstStyle/>
                    <a:p>
                      <a:r>
                        <a:rPr lang="en-US" sz="1000"/>
                        <a:t>4373657</a:t>
                      </a:r>
                    </a:p>
                  </a:txBody>
                  <a:tcPr/>
                </a:tc>
                <a:tc>
                  <a:txBody>
                    <a:bodyPr/>
                    <a:lstStyle/>
                    <a:p>
                      <a:r>
                        <a:rPr lang="en-US" sz="1000"/>
                        <a:t>-722</a:t>
                      </a:r>
                    </a:p>
                  </a:txBody>
                  <a:tcPr/>
                </a:tc>
                <a:tc>
                  <a:txBody>
                    <a:bodyPr/>
                    <a:lstStyle/>
                    <a:p>
                      <a:r>
                        <a:rPr lang="en-US" sz="1000"/>
                        <a:t>9</a:t>
                      </a:r>
                    </a:p>
                  </a:txBody>
                  <a:tcPr/>
                </a:tc>
                <a:tc>
                  <a:txBody>
                    <a:bodyPr/>
                    <a:lstStyle/>
                    <a:p>
                      <a:r>
                        <a:rPr lang="en-US" sz="1000"/>
                        <a:t>1152</a:t>
                      </a:r>
                    </a:p>
                  </a:txBody>
                  <a:tcPr/>
                </a:tc>
                <a:tc>
                  <a:txBody>
                    <a:bodyPr/>
                    <a:lstStyle/>
                    <a:p>
                      <a:r>
                        <a:rPr lang="en-US" sz="1000"/>
                        <a:t>2</a:t>
                      </a:r>
                    </a:p>
                  </a:txBody>
                  <a:tcPr/>
                </a:tc>
                <a:tc>
                  <a:txBody>
                    <a:bodyPr/>
                    <a:lstStyle/>
                    <a:p>
                      <a:r>
                        <a:rPr lang="en-US" sz="1000"/>
                        <a:t>168</a:t>
                      </a:r>
                    </a:p>
                  </a:txBody>
                  <a:tcPr/>
                </a:tc>
                <a:tc>
                  <a:txBody>
                    <a:bodyPr/>
                    <a:lstStyle/>
                    <a:p>
                      <a:r>
                        <a:rPr lang="en-US" sz="1000"/>
                        <a:t>110</a:t>
                      </a:r>
                    </a:p>
                  </a:txBody>
                  <a:tcPr/>
                </a:tc>
                <a:tc>
                  <a:txBody>
                    <a:bodyPr/>
                    <a:lstStyle/>
                    <a:p>
                      <a:r>
                        <a:rPr lang="en-US" sz="1000"/>
                        <a:t>8</a:t>
                      </a:r>
                    </a:p>
                  </a:txBody>
                  <a:tcPr/>
                </a:tc>
                <a:tc>
                  <a:txBody>
                    <a:bodyPr/>
                    <a:lstStyle/>
                    <a:p>
                      <a:r>
                        <a:rPr lang="en-US" sz="1000"/>
                        <a:t>2</a:t>
                      </a:r>
                    </a:p>
                  </a:txBody>
                  <a:tcPr/>
                </a:tc>
                <a:tc>
                  <a:txBody>
                    <a:bodyPr/>
                    <a:lstStyle/>
                    <a:p>
                      <a:r>
                        <a:rPr lang="en-US" sz="1000"/>
                        <a:t>0.0036 %</a:t>
                      </a:r>
                    </a:p>
                  </a:txBody>
                  <a:tcPr/>
                </a:tc>
                <a:tc>
                  <a:txBody>
                    <a:bodyPr/>
                    <a:lstStyle/>
                    <a:p>
                      <a:r>
                        <a:rPr lang="en-US" sz="1000"/>
                        <a:t>50.0 %</a:t>
                      </a:r>
                    </a:p>
                  </a:txBody>
                  <a:tcPr/>
                </a:tc>
                <a:extLst>
                  <a:ext uri="{0D108BD9-81ED-4DB2-BD59-A6C34878D82A}">
                    <a16:rowId xmlns:a16="http://schemas.microsoft.com/office/drawing/2014/main" val="2334199845"/>
                  </a:ext>
                </a:extLst>
              </a:tr>
              <a:tr h="370840">
                <a:tc>
                  <a:txBody>
                    <a:bodyPr/>
                    <a:lstStyle/>
                    <a:p>
                      <a:r>
                        <a:rPr lang="en-US" sz="1000"/>
                        <a:t>BMW USA</a:t>
                      </a:r>
                    </a:p>
                  </a:txBody>
                  <a:tcPr/>
                </a:tc>
                <a:tc>
                  <a:txBody>
                    <a:bodyPr/>
                    <a:lstStyle/>
                    <a:p>
                      <a:r>
                        <a:rPr lang="en-US" sz="1000"/>
                        <a:t>2668452</a:t>
                      </a:r>
                    </a:p>
                  </a:txBody>
                  <a:tcPr/>
                </a:tc>
                <a:tc>
                  <a:txBody>
                    <a:bodyPr/>
                    <a:lstStyle/>
                    <a:p>
                      <a:r>
                        <a:rPr lang="en-US" sz="1000"/>
                        <a:t>-3434</a:t>
                      </a:r>
                    </a:p>
                  </a:txBody>
                  <a:tcPr/>
                </a:tc>
                <a:tc>
                  <a:txBody>
                    <a:bodyPr/>
                    <a:lstStyle/>
                    <a:p>
                      <a:r>
                        <a:rPr lang="en-US" sz="1000"/>
                        <a:t>2729362</a:t>
                      </a:r>
                    </a:p>
                  </a:txBody>
                  <a:tcPr/>
                </a:tc>
                <a:tc>
                  <a:txBody>
                    <a:bodyPr/>
                    <a:lstStyle/>
                    <a:p>
                      <a:r>
                        <a:rPr lang="en-US" sz="1000"/>
                        <a:t>-211</a:t>
                      </a:r>
                    </a:p>
                  </a:txBody>
                  <a:tcPr/>
                </a:tc>
                <a:tc>
                  <a:txBody>
                    <a:bodyPr/>
                    <a:lstStyle/>
                    <a:p>
                      <a:r>
                        <a:rPr lang="en-US" sz="1000"/>
                        <a:t>18</a:t>
                      </a:r>
                    </a:p>
                  </a:txBody>
                  <a:tcPr/>
                </a:tc>
                <a:tc>
                  <a:txBody>
                    <a:bodyPr/>
                    <a:lstStyle/>
                    <a:p>
                      <a:r>
                        <a:rPr lang="en-US" sz="1000"/>
                        <a:t>15170</a:t>
                      </a:r>
                    </a:p>
                  </a:txBody>
                  <a:tcPr/>
                </a:tc>
                <a:tc>
                  <a:txBody>
                    <a:bodyPr/>
                    <a:lstStyle/>
                    <a:p>
                      <a:r>
                        <a:rPr lang="en-US" sz="1000"/>
                        <a:t>5</a:t>
                      </a:r>
                    </a:p>
                  </a:txBody>
                  <a:tcPr/>
                </a:tc>
                <a:tc>
                  <a:txBody>
                    <a:bodyPr/>
                    <a:lstStyle/>
                    <a:p>
                      <a:r>
                        <a:rPr lang="en-US" sz="1000"/>
                        <a:t>1182</a:t>
                      </a:r>
                    </a:p>
                  </a:txBody>
                  <a:tcPr/>
                </a:tc>
                <a:tc>
                  <a:txBody>
                    <a:bodyPr/>
                    <a:lstStyle/>
                    <a:p>
                      <a:r>
                        <a:rPr lang="en-US" sz="1000"/>
                        <a:t>648</a:t>
                      </a:r>
                    </a:p>
                  </a:txBody>
                  <a:tcPr/>
                </a:tc>
                <a:tc>
                  <a:txBody>
                    <a:bodyPr/>
                    <a:lstStyle/>
                    <a:p>
                      <a:r>
                        <a:rPr lang="en-US" sz="1000"/>
                        <a:t>42</a:t>
                      </a:r>
                    </a:p>
                  </a:txBody>
                  <a:tcPr/>
                </a:tc>
                <a:tc>
                  <a:txBody>
                    <a:bodyPr/>
                    <a:lstStyle/>
                    <a:p>
                      <a:r>
                        <a:rPr lang="en-US" sz="1000"/>
                        <a:t>6</a:t>
                      </a:r>
                    </a:p>
                  </a:txBody>
                  <a:tcPr/>
                </a:tc>
                <a:tc>
                  <a:txBody>
                    <a:bodyPr/>
                    <a:lstStyle/>
                    <a:p>
                      <a:r>
                        <a:rPr lang="en-US" sz="1000"/>
                        <a:t>0.0354 %</a:t>
                      </a:r>
                    </a:p>
                  </a:txBody>
                  <a:tcPr/>
                </a:tc>
                <a:tc>
                  <a:txBody>
                    <a:bodyPr/>
                    <a:lstStyle/>
                    <a:p>
                      <a:r>
                        <a:rPr lang="en-US" sz="1000"/>
                        <a:t>0.0 %</a:t>
                      </a:r>
                    </a:p>
                  </a:txBody>
                  <a:tcPr/>
                </a:tc>
                <a:extLst>
                  <a:ext uri="{0D108BD9-81ED-4DB2-BD59-A6C34878D82A}">
                    <a16:rowId xmlns:a16="http://schemas.microsoft.com/office/drawing/2014/main" val="874134269"/>
                  </a:ext>
                </a:extLst>
              </a:tr>
              <a:tr h="370840">
                <a:tc>
                  <a:txBody>
                    <a:bodyPr/>
                    <a:lstStyle/>
                    <a:p>
                      <a:r>
                        <a:rPr lang="en-US" sz="1000"/>
                        <a:t>Acura</a:t>
                      </a:r>
                    </a:p>
                  </a:txBody>
                  <a:tcPr/>
                </a:tc>
                <a:tc>
                  <a:txBody>
                    <a:bodyPr/>
                    <a:lstStyle/>
                    <a:p>
                      <a:r>
                        <a:rPr lang="en-US" sz="1000"/>
                        <a:t>1159202</a:t>
                      </a:r>
                    </a:p>
                  </a:txBody>
                  <a:tcPr/>
                </a:tc>
                <a:tc>
                  <a:txBody>
                    <a:bodyPr/>
                    <a:lstStyle/>
                    <a:p>
                      <a:r>
                        <a:rPr lang="en-US" sz="1000"/>
                        <a:t>5163</a:t>
                      </a:r>
                    </a:p>
                  </a:txBody>
                  <a:tcPr/>
                </a:tc>
                <a:tc>
                  <a:txBody>
                    <a:bodyPr/>
                    <a:lstStyle/>
                    <a:p>
                      <a:r>
                        <a:rPr lang="en-US" sz="1000"/>
                        <a:t>1185686</a:t>
                      </a:r>
                    </a:p>
                  </a:txBody>
                  <a:tcPr/>
                </a:tc>
                <a:tc>
                  <a:txBody>
                    <a:bodyPr/>
                    <a:lstStyle/>
                    <a:p>
                      <a:r>
                        <a:rPr lang="en-US" sz="1000"/>
                        <a:t>7054</a:t>
                      </a:r>
                    </a:p>
                  </a:txBody>
                  <a:tcPr/>
                </a:tc>
                <a:tc>
                  <a:txBody>
                    <a:bodyPr/>
                    <a:lstStyle/>
                    <a:p>
                      <a:r>
                        <a:rPr lang="en-US" sz="1000"/>
                        <a:t>12</a:t>
                      </a:r>
                    </a:p>
                  </a:txBody>
                  <a:tcPr/>
                </a:tc>
                <a:tc>
                  <a:txBody>
                    <a:bodyPr/>
                    <a:lstStyle/>
                    <a:p>
                      <a:r>
                        <a:rPr lang="en-US" sz="1000"/>
                        <a:t>18331</a:t>
                      </a:r>
                    </a:p>
                  </a:txBody>
                  <a:tcPr/>
                </a:tc>
                <a:tc>
                  <a:txBody>
                    <a:bodyPr/>
                    <a:lstStyle/>
                    <a:p>
                      <a:r>
                        <a:rPr lang="en-US" sz="1000"/>
                        <a:t>7</a:t>
                      </a:r>
                    </a:p>
                  </a:txBody>
                  <a:tcPr/>
                </a:tc>
                <a:tc>
                  <a:txBody>
                    <a:bodyPr/>
                    <a:lstStyle/>
                    <a:p>
                      <a:r>
                        <a:rPr lang="en-US" sz="1000"/>
                        <a:t>4480</a:t>
                      </a:r>
                    </a:p>
                  </a:txBody>
                  <a:tcPr/>
                </a:tc>
                <a:tc>
                  <a:txBody>
                    <a:bodyPr/>
                    <a:lstStyle/>
                    <a:p>
                      <a:r>
                        <a:rPr lang="en-US" sz="1000"/>
                        <a:t>12321</a:t>
                      </a:r>
                    </a:p>
                  </a:txBody>
                  <a:tcPr/>
                </a:tc>
                <a:tc>
                  <a:txBody>
                    <a:bodyPr/>
                    <a:lstStyle/>
                    <a:p>
                      <a:r>
                        <a:rPr lang="en-US" sz="1000"/>
                        <a:t>9</a:t>
                      </a:r>
                    </a:p>
                  </a:txBody>
                  <a:tcPr/>
                </a:tc>
                <a:tc>
                  <a:txBody>
                    <a:bodyPr/>
                    <a:lstStyle/>
                    <a:p>
                      <a:r>
                        <a:rPr lang="en-US" sz="1000"/>
                        <a:t>1</a:t>
                      </a:r>
                    </a:p>
                  </a:txBody>
                  <a:tcPr/>
                </a:tc>
                <a:tc>
                  <a:txBody>
                    <a:bodyPr/>
                    <a:lstStyle/>
                    <a:p>
                      <a:r>
                        <a:rPr lang="en-US" sz="1000"/>
                        <a:t>0.2531 %</a:t>
                      </a:r>
                    </a:p>
                  </a:txBody>
                  <a:tcPr/>
                </a:tc>
                <a:tc>
                  <a:txBody>
                    <a:bodyPr/>
                    <a:lstStyle/>
                    <a:p>
                      <a:r>
                        <a:rPr lang="en-US" sz="1000"/>
                        <a:t>0.0 %</a:t>
                      </a:r>
                    </a:p>
                  </a:txBody>
                  <a:tcPr/>
                </a:tc>
                <a:extLst>
                  <a:ext uri="{0D108BD9-81ED-4DB2-BD59-A6C34878D82A}">
                    <a16:rowId xmlns:a16="http://schemas.microsoft.com/office/drawing/2014/main" val="1596378162"/>
                  </a:ext>
                </a:extLst>
              </a:tr>
              <a:tr h="370840">
                <a:tc>
                  <a:txBody>
                    <a:bodyPr/>
                    <a:lstStyle/>
                    <a:p>
                      <a:r>
                        <a:rPr lang="en-US" sz="1000"/>
                        <a:t>Volvo Car USA</a:t>
                      </a:r>
                    </a:p>
                  </a:txBody>
                  <a:tcPr/>
                </a:tc>
                <a:tc>
                  <a:txBody>
                    <a:bodyPr/>
                    <a:lstStyle/>
                    <a:p>
                      <a:r>
                        <a:rPr lang="en-US" sz="1000"/>
                        <a:t>1144965</a:t>
                      </a:r>
                    </a:p>
                  </a:txBody>
                  <a:tcPr/>
                </a:tc>
                <a:tc>
                  <a:txBody>
                    <a:bodyPr/>
                    <a:lstStyle/>
                    <a:p>
                      <a:r>
                        <a:rPr lang="en-US" sz="1000"/>
                        <a:t>-1391</a:t>
                      </a:r>
                    </a:p>
                  </a:txBody>
                  <a:tcPr/>
                </a:tc>
                <a:tc>
                  <a:txBody>
                    <a:bodyPr/>
                    <a:lstStyle/>
                    <a:p>
                      <a:r>
                        <a:rPr lang="en-US" sz="1000"/>
                        <a:t>1165237</a:t>
                      </a:r>
                    </a:p>
                  </a:txBody>
                  <a:tcPr/>
                </a:tc>
                <a:tc>
                  <a:txBody>
                    <a:bodyPr/>
                    <a:lstStyle/>
                    <a:p>
                      <a:r>
                        <a:rPr lang="en-US" sz="1000"/>
                        <a:t>-198</a:t>
                      </a:r>
                    </a:p>
                  </a:txBody>
                  <a:tcPr/>
                </a:tc>
                <a:tc>
                  <a:txBody>
                    <a:bodyPr/>
                    <a:lstStyle/>
                    <a:p>
                      <a:r>
                        <a:rPr lang="en-US" sz="1000"/>
                        <a:t>4</a:t>
                      </a:r>
                    </a:p>
                  </a:txBody>
                  <a:tcPr/>
                </a:tc>
                <a:tc>
                  <a:txBody>
                    <a:bodyPr/>
                    <a:lstStyle/>
                    <a:p>
                      <a:r>
                        <a:rPr lang="en-US" sz="1000"/>
                        <a:t>719</a:t>
                      </a:r>
                    </a:p>
                  </a:txBody>
                  <a:tcPr/>
                </a:tc>
                <a:tc>
                  <a:txBody>
                    <a:bodyPr/>
                    <a:lstStyle/>
                    <a:p>
                      <a:r>
                        <a:rPr lang="en-US" sz="1000"/>
                        <a:t>0</a:t>
                      </a:r>
                    </a:p>
                  </a:txBody>
                  <a:tcPr/>
                </a:tc>
                <a:tc>
                  <a:txBody>
                    <a:bodyPr/>
                    <a:lstStyle/>
                    <a:p>
                      <a:r>
                        <a:rPr lang="en-US" sz="1000"/>
                        <a:t>78</a:t>
                      </a:r>
                    </a:p>
                  </a:txBody>
                  <a:tcPr/>
                </a:tc>
                <a:tc>
                  <a:txBody>
                    <a:bodyPr/>
                    <a:lstStyle/>
                    <a:p>
                      <a:r>
                        <a:rPr lang="en-US" sz="1000"/>
                        <a:t>89</a:t>
                      </a:r>
                    </a:p>
                  </a:txBody>
                  <a:tcPr/>
                </a:tc>
                <a:tc>
                  <a:txBody>
                    <a:bodyPr/>
                    <a:lstStyle/>
                    <a:p>
                      <a:r>
                        <a:rPr lang="en-US" sz="1000"/>
                        <a:t>0</a:t>
                      </a:r>
                    </a:p>
                  </a:txBody>
                  <a:tcPr/>
                </a:tc>
                <a:tc>
                  <a:txBody>
                    <a:bodyPr/>
                    <a:lstStyle/>
                    <a:p>
                      <a:r>
                        <a:rPr lang="en-US" sz="1000"/>
                        <a:t>0</a:t>
                      </a:r>
                    </a:p>
                  </a:txBody>
                  <a:tcPr/>
                </a:tc>
                <a:tc>
                  <a:txBody>
                    <a:bodyPr/>
                    <a:lstStyle/>
                    <a:p>
                      <a:r>
                        <a:rPr lang="en-US" sz="1000"/>
                        <a:t>0.0193 %</a:t>
                      </a:r>
                    </a:p>
                  </a:txBody>
                  <a:tcPr/>
                </a:tc>
                <a:tc>
                  <a:txBody>
                    <a:bodyPr/>
                    <a:lstStyle/>
                    <a:p>
                      <a:r>
                        <a:rPr lang="en-US" sz="1000"/>
                        <a:t>0.0 %</a:t>
                      </a:r>
                    </a:p>
                  </a:txBody>
                  <a:tcPr/>
                </a:tc>
                <a:extLst>
                  <a:ext uri="{0D108BD9-81ED-4DB2-BD59-A6C34878D82A}">
                    <a16:rowId xmlns:a16="http://schemas.microsoft.com/office/drawing/2014/main" val="3196982566"/>
                  </a:ext>
                </a:extLst>
              </a:tr>
            </a:tbl>
          </a:graphicData>
        </a:graphic>
      </p:graphicFrame>
      <p:sp>
        <p:nvSpPr>
          <p:cNvPr id="4" name="Text Placeholder 3">
            <a:extLst>
              <a:ext uri="{FF2B5EF4-FFF2-40B4-BE49-F238E27FC236}">
                <a16:creationId xmlns:a16="http://schemas.microsoft.com/office/drawing/2014/main" id="{73401C91-B164-439F-ACAB-EDB33554C9E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81349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F5A79-7E31-4C14-B8E0-018B946493CA}"/>
              </a:ext>
            </a:extLst>
          </p:cNvPr>
          <p:cNvSpPr>
            <a:spLocks noGrp="1"/>
          </p:cNvSpPr>
          <p:nvPr>
            <p:ph type="title"/>
          </p:nvPr>
        </p:nvSpPr>
        <p:spPr/>
        <p:txBody>
          <a:bodyPr/>
          <a:lstStyle/>
          <a:p>
            <a:r>
              <a:rPr lang="en-US"/>
              <a:t>Facebook Competitor Posts | Acura - 1 of 10</a:t>
            </a:r>
          </a:p>
        </p:txBody>
      </p:sp>
      <p:graphicFrame>
        <p:nvGraphicFramePr>
          <p:cNvPr id="5" name="Table Placeholder 4">
            <a:extLst>
              <a:ext uri="{FF2B5EF4-FFF2-40B4-BE49-F238E27FC236}">
                <a16:creationId xmlns:a16="http://schemas.microsoft.com/office/drawing/2014/main" id="{486A76F8-9937-464C-95BB-8D8A8AA1E895}"/>
              </a:ext>
            </a:extLst>
          </p:cNvPr>
          <p:cNvGraphicFramePr>
            <a:graphicFrameLocks noGrp="1"/>
          </p:cNvGraphicFramePr>
          <p:nvPr>
            <p:ph type="tbl" sz="quarter" idx="13"/>
            <p:extLst>
              <p:ext uri="{D42A27DB-BD31-4B8C-83A1-F6EECF244321}">
                <p14:modId xmlns:p14="http://schemas.microsoft.com/office/powerpoint/2010/main" val="3535469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73053011"/>
                    </a:ext>
                  </a:extLst>
                </a:gridCol>
                <a:gridCol w="1316735">
                  <a:extLst>
                    <a:ext uri="{9D8B030D-6E8A-4147-A177-3AD203B41FA5}">
                      <a16:colId xmlns:a16="http://schemas.microsoft.com/office/drawing/2014/main" val="2086048203"/>
                    </a:ext>
                  </a:extLst>
                </a:gridCol>
                <a:gridCol w="905256">
                  <a:extLst>
                    <a:ext uri="{9D8B030D-6E8A-4147-A177-3AD203B41FA5}">
                      <a16:colId xmlns:a16="http://schemas.microsoft.com/office/drawing/2014/main" val="2944097901"/>
                    </a:ext>
                  </a:extLst>
                </a:gridCol>
                <a:gridCol w="411480">
                  <a:extLst>
                    <a:ext uri="{9D8B030D-6E8A-4147-A177-3AD203B41FA5}">
                      <a16:colId xmlns:a16="http://schemas.microsoft.com/office/drawing/2014/main" val="1130740443"/>
                    </a:ext>
                  </a:extLst>
                </a:gridCol>
                <a:gridCol w="411480">
                  <a:extLst>
                    <a:ext uri="{9D8B030D-6E8A-4147-A177-3AD203B41FA5}">
                      <a16:colId xmlns:a16="http://schemas.microsoft.com/office/drawing/2014/main" val="2125742903"/>
                    </a:ext>
                  </a:extLst>
                </a:gridCol>
                <a:gridCol w="411480">
                  <a:extLst>
                    <a:ext uri="{9D8B030D-6E8A-4147-A177-3AD203B41FA5}">
                      <a16:colId xmlns:a16="http://schemas.microsoft.com/office/drawing/2014/main" val="3142896551"/>
                    </a:ext>
                  </a:extLst>
                </a:gridCol>
                <a:gridCol w="411480">
                  <a:extLst>
                    <a:ext uri="{9D8B030D-6E8A-4147-A177-3AD203B41FA5}">
                      <a16:colId xmlns:a16="http://schemas.microsoft.com/office/drawing/2014/main" val="2866582379"/>
                    </a:ext>
                  </a:extLst>
                </a:gridCol>
                <a:gridCol w="411480">
                  <a:extLst>
                    <a:ext uri="{9D8B030D-6E8A-4147-A177-3AD203B41FA5}">
                      <a16:colId xmlns:a16="http://schemas.microsoft.com/office/drawing/2014/main" val="3188080647"/>
                    </a:ext>
                  </a:extLst>
                </a:gridCol>
                <a:gridCol w="411480">
                  <a:extLst>
                    <a:ext uri="{9D8B030D-6E8A-4147-A177-3AD203B41FA5}">
                      <a16:colId xmlns:a16="http://schemas.microsoft.com/office/drawing/2014/main" val="1262192094"/>
                    </a:ext>
                  </a:extLst>
                </a:gridCol>
                <a:gridCol w="411480">
                  <a:extLst>
                    <a:ext uri="{9D8B030D-6E8A-4147-A177-3AD203B41FA5}">
                      <a16:colId xmlns:a16="http://schemas.microsoft.com/office/drawing/2014/main" val="733215775"/>
                    </a:ext>
                  </a:extLst>
                </a:gridCol>
                <a:gridCol w="411480">
                  <a:extLst>
                    <a:ext uri="{9D8B030D-6E8A-4147-A177-3AD203B41FA5}">
                      <a16:colId xmlns:a16="http://schemas.microsoft.com/office/drawing/2014/main" val="3879375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58907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sv-SE" sz="1000" b="1" i="0" u="none" strike="noStrike" kern="1200" cap="none" spc="0" normalizeH="0" baseline="0" noProof="0">
                          <a:ln>
                            <a:noFill/>
                          </a:ln>
                          <a:solidFill>
                            <a:prstClr val="black"/>
                          </a:solidFill>
                          <a:effectLst/>
                          <a:uLnTx/>
                          <a:uFillTx/>
                          <a:latin typeface="+mn-lt"/>
                          <a:ea typeface="+mn-ea"/>
                          <a:cs typeface="+mn-cs"/>
                        </a:rPr>
                        <a:t>Acura - 2021-08-13 04:10:52</a:t>
                      </a:r>
                      <a:r>
                        <a:rPr kumimoji="0" lang="sv-SE" sz="1000" b="0" i="0" u="none" strike="noStrike" kern="1200" cap="none" spc="0" normalizeH="0" baseline="0" noProof="0">
                          <a:ln>
                            <a:noFill/>
                          </a:ln>
                          <a:solidFill>
                            <a:prstClr val="black"/>
                          </a:solidFill>
                          <a:effectLst/>
                          <a:uLnTx/>
                          <a:uFillTx/>
                          <a:latin typeface="+mn-lt"/>
                          <a:ea typeface="+mn-ea"/>
                          <a:cs typeface="+mn-cs"/>
                        </a:rPr>
                        <a:t>
 Spring 2022.
Visit: acura.com/integra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23885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- 2021-08-13 00:15:44</a:t>
                      </a:r>
                      <a:r>
                        <a:rPr kumimoji="0" lang="en-US" sz="1000" b="0" i="0" u="none" strike="noStrike" kern="1200" cap="none" spc="0" normalizeH="0" baseline="0" noProof="0">
                          <a:ln>
                            <a:noFill/>
                          </a:ln>
                          <a:solidFill>
                            <a:prstClr val="black"/>
                          </a:solidFill>
                          <a:effectLst/>
                          <a:uLnTx/>
                          <a:uFillTx/>
                          <a:latin typeface="+mn-lt"/>
                          <a:ea typeface="+mn-ea"/>
                          <a:cs typeface="+mn-cs"/>
                        </a:rPr>
                        <a:t>
 An evolution thirty-five years in the making. Introducing the new #AcuraNSX #TypeS.
Visit: https://www.acura.com/nsx-type-s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03441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Lexus - 2021-08-20 23:30:04</a:t>
                      </a:r>
                      <a:r>
                        <a:rPr kumimoji="0" lang="en-US" sz="1000" b="0" i="0" u="none" strike="noStrike" kern="1200" cap="none" spc="0" normalizeH="0" baseline="0" noProof="0">
                          <a:ln>
                            <a:noFill/>
                          </a:ln>
                          <a:solidFill>
                            <a:prstClr val="black"/>
                          </a:solidFill>
                          <a:effectLst/>
                          <a:uLnTx/>
                          <a:uFillTx/>
                          <a:latin typeface="+mn-lt"/>
                          <a:ea typeface="+mn-ea"/>
                          <a:cs typeface="+mn-cs"/>
                        </a:rPr>
                        <a:t>
 Style and performance are always in season. See the #LexusIS 500 Launch Edition in Incognito grey at our #FashionIsland pop up in Newport Beach, CA this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68373954"/>
                  </a:ext>
                </a:extLst>
              </a:tr>
            </a:tbl>
          </a:graphicData>
        </a:graphic>
      </p:graphicFrame>
      <p:sp>
        <p:nvSpPr>
          <p:cNvPr id="4" name="Text Placeholder 3">
            <a:extLst>
              <a:ext uri="{FF2B5EF4-FFF2-40B4-BE49-F238E27FC236}">
                <a16:creationId xmlns:a16="http://schemas.microsoft.com/office/drawing/2014/main" id="{E292BFA1-776B-482A-937A-7315C44ED5D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511123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27527-EA9B-4E27-A809-4E8AC48EAB22}"/>
              </a:ext>
            </a:extLst>
          </p:cNvPr>
          <p:cNvSpPr>
            <a:spLocks noGrp="1"/>
          </p:cNvSpPr>
          <p:nvPr>
            <p:ph type="title"/>
          </p:nvPr>
        </p:nvSpPr>
        <p:spPr/>
        <p:txBody>
          <a:bodyPr/>
          <a:lstStyle/>
          <a:p>
            <a:r>
              <a:rPr lang="en-US"/>
              <a:t>Facebook Competitor Posts | Acura - 2 of 10</a:t>
            </a:r>
          </a:p>
        </p:txBody>
      </p:sp>
      <p:graphicFrame>
        <p:nvGraphicFramePr>
          <p:cNvPr id="5" name="Table Placeholder 4">
            <a:extLst>
              <a:ext uri="{FF2B5EF4-FFF2-40B4-BE49-F238E27FC236}">
                <a16:creationId xmlns:a16="http://schemas.microsoft.com/office/drawing/2014/main" id="{0FF7740E-2501-4802-B5AE-8B9D3EAB3EFA}"/>
              </a:ext>
            </a:extLst>
          </p:cNvPr>
          <p:cNvGraphicFramePr>
            <a:graphicFrameLocks noGrp="1"/>
          </p:cNvGraphicFramePr>
          <p:nvPr>
            <p:ph type="tbl" sz="quarter" idx="13"/>
            <p:extLst>
              <p:ext uri="{D42A27DB-BD31-4B8C-83A1-F6EECF244321}">
                <p14:modId xmlns:p14="http://schemas.microsoft.com/office/powerpoint/2010/main" val="1803735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422676247"/>
                    </a:ext>
                  </a:extLst>
                </a:gridCol>
                <a:gridCol w="1316735">
                  <a:extLst>
                    <a:ext uri="{9D8B030D-6E8A-4147-A177-3AD203B41FA5}">
                      <a16:colId xmlns:a16="http://schemas.microsoft.com/office/drawing/2014/main" val="2789987484"/>
                    </a:ext>
                  </a:extLst>
                </a:gridCol>
                <a:gridCol w="905256">
                  <a:extLst>
                    <a:ext uri="{9D8B030D-6E8A-4147-A177-3AD203B41FA5}">
                      <a16:colId xmlns:a16="http://schemas.microsoft.com/office/drawing/2014/main" val="3272511204"/>
                    </a:ext>
                  </a:extLst>
                </a:gridCol>
                <a:gridCol w="411480">
                  <a:extLst>
                    <a:ext uri="{9D8B030D-6E8A-4147-A177-3AD203B41FA5}">
                      <a16:colId xmlns:a16="http://schemas.microsoft.com/office/drawing/2014/main" val="1172223998"/>
                    </a:ext>
                  </a:extLst>
                </a:gridCol>
                <a:gridCol w="411480">
                  <a:extLst>
                    <a:ext uri="{9D8B030D-6E8A-4147-A177-3AD203B41FA5}">
                      <a16:colId xmlns:a16="http://schemas.microsoft.com/office/drawing/2014/main" val="2388583140"/>
                    </a:ext>
                  </a:extLst>
                </a:gridCol>
                <a:gridCol w="411480">
                  <a:extLst>
                    <a:ext uri="{9D8B030D-6E8A-4147-A177-3AD203B41FA5}">
                      <a16:colId xmlns:a16="http://schemas.microsoft.com/office/drawing/2014/main" val="1041236195"/>
                    </a:ext>
                  </a:extLst>
                </a:gridCol>
                <a:gridCol w="411480">
                  <a:extLst>
                    <a:ext uri="{9D8B030D-6E8A-4147-A177-3AD203B41FA5}">
                      <a16:colId xmlns:a16="http://schemas.microsoft.com/office/drawing/2014/main" val="768261263"/>
                    </a:ext>
                  </a:extLst>
                </a:gridCol>
                <a:gridCol w="411480">
                  <a:extLst>
                    <a:ext uri="{9D8B030D-6E8A-4147-A177-3AD203B41FA5}">
                      <a16:colId xmlns:a16="http://schemas.microsoft.com/office/drawing/2014/main" val="3263934805"/>
                    </a:ext>
                  </a:extLst>
                </a:gridCol>
                <a:gridCol w="411480">
                  <a:extLst>
                    <a:ext uri="{9D8B030D-6E8A-4147-A177-3AD203B41FA5}">
                      <a16:colId xmlns:a16="http://schemas.microsoft.com/office/drawing/2014/main" val="343024034"/>
                    </a:ext>
                  </a:extLst>
                </a:gridCol>
                <a:gridCol w="411480">
                  <a:extLst>
                    <a:ext uri="{9D8B030D-6E8A-4147-A177-3AD203B41FA5}">
                      <a16:colId xmlns:a16="http://schemas.microsoft.com/office/drawing/2014/main" val="3499346563"/>
                    </a:ext>
                  </a:extLst>
                </a:gridCol>
                <a:gridCol w="411480">
                  <a:extLst>
                    <a:ext uri="{9D8B030D-6E8A-4147-A177-3AD203B41FA5}">
                      <a16:colId xmlns:a16="http://schemas.microsoft.com/office/drawing/2014/main" val="3186748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33707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Acura - 2021-08-29 19:00:02</a:t>
                      </a:r>
                      <a:r>
                        <a:rPr kumimoji="0" lang="pt-BR" sz="1000" b="0" i="0" u="none" strike="noStrike" kern="1200" cap="none" spc="0" normalizeH="0" baseline="0" noProof="0">
                          <a:ln>
                            <a:noFill/>
                          </a:ln>
                          <a:solidFill>
                            <a:prstClr val="black"/>
                          </a:solidFill>
                          <a:effectLst/>
                          <a:uLnTx/>
                          <a:uFillTx/>
                          <a:latin typeface="+mn-lt"/>
                          <a:ea typeface="+mn-ea"/>
                          <a:cs typeface="+mn-cs"/>
                        </a:rPr>
                        <a:t>
 #AcuraNSX + #TypeS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79453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- 2021-08-02 21:25:25</a:t>
                      </a:r>
                      <a:r>
                        <a:rPr kumimoji="0" lang="en-US" sz="1000" b="0" i="0" u="none" strike="noStrike" kern="1200" cap="none" spc="0" normalizeH="0" baseline="0" noProof="0">
                          <a:ln>
                            <a:noFill/>
                          </a:ln>
                          <a:solidFill>
                            <a:prstClr val="black"/>
                          </a:solidFill>
                          <a:effectLst/>
                          <a:uLnTx/>
                          <a:uFillTx/>
                          <a:latin typeface="+mn-lt"/>
                          <a:ea typeface="+mn-ea"/>
                          <a:cs typeface="+mn-cs"/>
                        </a:rPr>
                        <a:t>
 (S)omething new is coming 8/12. #AcuraNSX #TypeS 
Visit: https://www.acura.com/type-s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85070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Lexus - 2021-08-17 22:17:24</a:t>
                      </a:r>
                      <a:r>
                        <a:rPr kumimoji="0" lang="en-US" sz="1000" b="0" i="0" u="none" strike="noStrike" kern="1200" cap="none" spc="0" normalizeH="0" baseline="0" noProof="0">
                          <a:ln>
                            <a:noFill/>
                          </a:ln>
                          <a:solidFill>
                            <a:prstClr val="black"/>
                          </a:solidFill>
                          <a:effectLst/>
                          <a:uLnTx/>
                          <a:uFillTx/>
                          <a:latin typeface="+mn-lt"/>
                          <a:ea typeface="+mn-ea"/>
                          <a:cs typeface="+mn-cs"/>
                        </a:rPr>
                        <a:t>
 Tonight, we’re bringing even more style to #FashionIsland. A new #Lexus will join the #LexusIS 350 F SPORT at the #FashionIsland pop-up in Newport Beach, CA. See it for yourself August 18 - September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44209945"/>
                  </a:ext>
                </a:extLst>
              </a:tr>
            </a:tbl>
          </a:graphicData>
        </a:graphic>
      </p:graphicFrame>
      <p:sp>
        <p:nvSpPr>
          <p:cNvPr id="4" name="Text Placeholder 3">
            <a:extLst>
              <a:ext uri="{FF2B5EF4-FFF2-40B4-BE49-F238E27FC236}">
                <a16:creationId xmlns:a16="http://schemas.microsoft.com/office/drawing/2014/main" id="{7772E04A-3EB8-46F1-805D-E542D9590DB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639121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872E2-63C1-4DEA-B31C-14A56834D6B1}"/>
              </a:ext>
            </a:extLst>
          </p:cNvPr>
          <p:cNvSpPr>
            <a:spLocks noGrp="1"/>
          </p:cNvSpPr>
          <p:nvPr>
            <p:ph type="title"/>
          </p:nvPr>
        </p:nvSpPr>
        <p:spPr/>
        <p:txBody>
          <a:bodyPr/>
          <a:lstStyle/>
          <a:p>
            <a:r>
              <a:rPr lang="en-US"/>
              <a:t>Facebook Competitor Posts | Acura - 3 of 10</a:t>
            </a:r>
          </a:p>
        </p:txBody>
      </p:sp>
      <p:graphicFrame>
        <p:nvGraphicFramePr>
          <p:cNvPr id="5" name="Table Placeholder 4">
            <a:extLst>
              <a:ext uri="{FF2B5EF4-FFF2-40B4-BE49-F238E27FC236}">
                <a16:creationId xmlns:a16="http://schemas.microsoft.com/office/drawing/2014/main" id="{9029699E-6496-4663-9EA4-5CE0A50698EC}"/>
              </a:ext>
            </a:extLst>
          </p:cNvPr>
          <p:cNvGraphicFramePr>
            <a:graphicFrameLocks noGrp="1"/>
          </p:cNvGraphicFramePr>
          <p:nvPr>
            <p:ph type="tbl" sz="quarter" idx="13"/>
            <p:extLst>
              <p:ext uri="{D42A27DB-BD31-4B8C-83A1-F6EECF244321}">
                <p14:modId xmlns:p14="http://schemas.microsoft.com/office/powerpoint/2010/main" val="572627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85253784"/>
                    </a:ext>
                  </a:extLst>
                </a:gridCol>
                <a:gridCol w="1316735">
                  <a:extLst>
                    <a:ext uri="{9D8B030D-6E8A-4147-A177-3AD203B41FA5}">
                      <a16:colId xmlns:a16="http://schemas.microsoft.com/office/drawing/2014/main" val="1984129740"/>
                    </a:ext>
                  </a:extLst>
                </a:gridCol>
                <a:gridCol w="905256">
                  <a:extLst>
                    <a:ext uri="{9D8B030D-6E8A-4147-A177-3AD203B41FA5}">
                      <a16:colId xmlns:a16="http://schemas.microsoft.com/office/drawing/2014/main" val="4133060013"/>
                    </a:ext>
                  </a:extLst>
                </a:gridCol>
                <a:gridCol w="411480">
                  <a:extLst>
                    <a:ext uri="{9D8B030D-6E8A-4147-A177-3AD203B41FA5}">
                      <a16:colId xmlns:a16="http://schemas.microsoft.com/office/drawing/2014/main" val="3920000243"/>
                    </a:ext>
                  </a:extLst>
                </a:gridCol>
                <a:gridCol w="411480">
                  <a:extLst>
                    <a:ext uri="{9D8B030D-6E8A-4147-A177-3AD203B41FA5}">
                      <a16:colId xmlns:a16="http://schemas.microsoft.com/office/drawing/2014/main" val="810515646"/>
                    </a:ext>
                  </a:extLst>
                </a:gridCol>
                <a:gridCol w="411480">
                  <a:extLst>
                    <a:ext uri="{9D8B030D-6E8A-4147-A177-3AD203B41FA5}">
                      <a16:colId xmlns:a16="http://schemas.microsoft.com/office/drawing/2014/main" val="2483600924"/>
                    </a:ext>
                  </a:extLst>
                </a:gridCol>
                <a:gridCol w="411480">
                  <a:extLst>
                    <a:ext uri="{9D8B030D-6E8A-4147-A177-3AD203B41FA5}">
                      <a16:colId xmlns:a16="http://schemas.microsoft.com/office/drawing/2014/main" val="2827061455"/>
                    </a:ext>
                  </a:extLst>
                </a:gridCol>
                <a:gridCol w="411480">
                  <a:extLst>
                    <a:ext uri="{9D8B030D-6E8A-4147-A177-3AD203B41FA5}">
                      <a16:colId xmlns:a16="http://schemas.microsoft.com/office/drawing/2014/main" val="298565102"/>
                    </a:ext>
                  </a:extLst>
                </a:gridCol>
                <a:gridCol w="411480">
                  <a:extLst>
                    <a:ext uri="{9D8B030D-6E8A-4147-A177-3AD203B41FA5}">
                      <a16:colId xmlns:a16="http://schemas.microsoft.com/office/drawing/2014/main" val="1676672320"/>
                    </a:ext>
                  </a:extLst>
                </a:gridCol>
                <a:gridCol w="411480">
                  <a:extLst>
                    <a:ext uri="{9D8B030D-6E8A-4147-A177-3AD203B41FA5}">
                      <a16:colId xmlns:a16="http://schemas.microsoft.com/office/drawing/2014/main" val="4035274599"/>
                    </a:ext>
                  </a:extLst>
                </a:gridCol>
                <a:gridCol w="411480">
                  <a:extLst>
                    <a:ext uri="{9D8B030D-6E8A-4147-A177-3AD203B41FA5}">
                      <a16:colId xmlns:a16="http://schemas.microsoft.com/office/drawing/2014/main" val="1438675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373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USA - 2021-08-14 17:12:13</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The famous Gullwing was an American idea! The story of the 300 SL started in Germany in 1952 with the very successful 300 SL racing sports cars (called the W 194, pictured is No. 11). In 1953 the American Max E. Hoffman (who was the brand’s importer for the eastern United States) was convinced that a sports car from Mercedes-Benz would be successful on the American market so it was further developed into a class on its own: the W 198 300 SL Gullwing which debuted in 1954. #pebblebeachconcours #300sl #mercedesbenz.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76334028"/>
                  </a:ext>
                </a:extLst>
              </a:tr>
            </a:tbl>
          </a:graphicData>
        </a:graphic>
      </p:graphicFrame>
      <p:sp>
        <p:nvSpPr>
          <p:cNvPr id="4" name="Text Placeholder 3">
            <a:extLst>
              <a:ext uri="{FF2B5EF4-FFF2-40B4-BE49-F238E27FC236}">
                <a16:creationId xmlns:a16="http://schemas.microsoft.com/office/drawing/2014/main" id="{413E339B-1BBA-4B51-9032-2998EFF545E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9022179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45565-6C78-4EB5-8BA3-449A794B452C}"/>
              </a:ext>
            </a:extLst>
          </p:cNvPr>
          <p:cNvSpPr>
            <a:spLocks noGrp="1"/>
          </p:cNvSpPr>
          <p:nvPr>
            <p:ph type="title"/>
          </p:nvPr>
        </p:nvSpPr>
        <p:spPr/>
        <p:txBody>
          <a:bodyPr/>
          <a:lstStyle/>
          <a:p>
            <a:r>
              <a:rPr lang="en-US"/>
              <a:t>Facebook Competitor Posts | Acura - 4 of 10</a:t>
            </a:r>
          </a:p>
        </p:txBody>
      </p:sp>
      <p:graphicFrame>
        <p:nvGraphicFramePr>
          <p:cNvPr id="5" name="Table Placeholder 4">
            <a:extLst>
              <a:ext uri="{FF2B5EF4-FFF2-40B4-BE49-F238E27FC236}">
                <a16:creationId xmlns:a16="http://schemas.microsoft.com/office/drawing/2014/main" id="{5CAADE48-869C-4DA8-BA45-62D80F8EAED6}"/>
              </a:ext>
            </a:extLst>
          </p:cNvPr>
          <p:cNvGraphicFramePr>
            <a:graphicFrameLocks noGrp="1"/>
          </p:cNvGraphicFramePr>
          <p:nvPr>
            <p:ph type="tbl" sz="quarter" idx="13"/>
            <p:extLst>
              <p:ext uri="{D42A27DB-BD31-4B8C-83A1-F6EECF244321}">
                <p14:modId xmlns:p14="http://schemas.microsoft.com/office/powerpoint/2010/main" val="270530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78855574"/>
                    </a:ext>
                  </a:extLst>
                </a:gridCol>
                <a:gridCol w="1316735">
                  <a:extLst>
                    <a:ext uri="{9D8B030D-6E8A-4147-A177-3AD203B41FA5}">
                      <a16:colId xmlns:a16="http://schemas.microsoft.com/office/drawing/2014/main" val="3182801402"/>
                    </a:ext>
                  </a:extLst>
                </a:gridCol>
                <a:gridCol w="905256">
                  <a:extLst>
                    <a:ext uri="{9D8B030D-6E8A-4147-A177-3AD203B41FA5}">
                      <a16:colId xmlns:a16="http://schemas.microsoft.com/office/drawing/2014/main" val="14024979"/>
                    </a:ext>
                  </a:extLst>
                </a:gridCol>
                <a:gridCol w="411480">
                  <a:extLst>
                    <a:ext uri="{9D8B030D-6E8A-4147-A177-3AD203B41FA5}">
                      <a16:colId xmlns:a16="http://schemas.microsoft.com/office/drawing/2014/main" val="2560829362"/>
                    </a:ext>
                  </a:extLst>
                </a:gridCol>
                <a:gridCol w="411480">
                  <a:extLst>
                    <a:ext uri="{9D8B030D-6E8A-4147-A177-3AD203B41FA5}">
                      <a16:colId xmlns:a16="http://schemas.microsoft.com/office/drawing/2014/main" val="930777523"/>
                    </a:ext>
                  </a:extLst>
                </a:gridCol>
                <a:gridCol w="411480">
                  <a:extLst>
                    <a:ext uri="{9D8B030D-6E8A-4147-A177-3AD203B41FA5}">
                      <a16:colId xmlns:a16="http://schemas.microsoft.com/office/drawing/2014/main" val="2875869113"/>
                    </a:ext>
                  </a:extLst>
                </a:gridCol>
                <a:gridCol w="411480">
                  <a:extLst>
                    <a:ext uri="{9D8B030D-6E8A-4147-A177-3AD203B41FA5}">
                      <a16:colId xmlns:a16="http://schemas.microsoft.com/office/drawing/2014/main" val="2406287530"/>
                    </a:ext>
                  </a:extLst>
                </a:gridCol>
                <a:gridCol w="411480">
                  <a:extLst>
                    <a:ext uri="{9D8B030D-6E8A-4147-A177-3AD203B41FA5}">
                      <a16:colId xmlns:a16="http://schemas.microsoft.com/office/drawing/2014/main" val="3965106810"/>
                    </a:ext>
                  </a:extLst>
                </a:gridCol>
                <a:gridCol w="411480">
                  <a:extLst>
                    <a:ext uri="{9D8B030D-6E8A-4147-A177-3AD203B41FA5}">
                      <a16:colId xmlns:a16="http://schemas.microsoft.com/office/drawing/2014/main" val="1071604912"/>
                    </a:ext>
                  </a:extLst>
                </a:gridCol>
                <a:gridCol w="411480">
                  <a:extLst>
                    <a:ext uri="{9D8B030D-6E8A-4147-A177-3AD203B41FA5}">
                      <a16:colId xmlns:a16="http://schemas.microsoft.com/office/drawing/2014/main" val="2875627120"/>
                    </a:ext>
                  </a:extLst>
                </a:gridCol>
                <a:gridCol w="411480">
                  <a:extLst>
                    <a:ext uri="{9D8B030D-6E8A-4147-A177-3AD203B41FA5}">
                      <a16:colId xmlns:a16="http://schemas.microsoft.com/office/drawing/2014/main" val="1692408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07340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USA - 2021-08-13 19:21:44</a:t>
                      </a:r>
                      <a:r>
                        <a:rPr kumimoji="0" lang="en-US" sz="1000" b="0" i="0" u="none" strike="noStrike" kern="1200" cap="none" spc="0" normalizeH="0" baseline="0" noProof="0">
                          <a:ln>
                            <a:noFill/>
                          </a:ln>
                          <a:solidFill>
                            <a:prstClr val="black"/>
                          </a:solidFill>
                          <a:effectLst/>
                          <a:uLnTx/>
                          <a:uFillTx/>
                          <a:latin typeface="+mn-lt"/>
                          <a:ea typeface="+mn-ea"/>
                          <a:cs typeface="+mn-cs"/>
                        </a:rPr>
                        <a:t>
 This week we are taking part at the 70th @pebblebeachconcours focusing on the history of our iconic SL sports cars.  Mercedes-Benz Museum
#300SL #Roadster #Gullwing #MercedesBenz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31409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- 2021-08-08 19:00:02</a:t>
                      </a:r>
                      <a:r>
                        <a:rPr kumimoji="0" lang="en-US" sz="1000" b="0" i="0" u="none" strike="noStrike" kern="1200" cap="none" spc="0" normalizeH="0" baseline="0" noProof="0">
                          <a:ln>
                            <a:noFill/>
                          </a:ln>
                          <a:solidFill>
                            <a:prstClr val="black"/>
                          </a:solidFill>
                          <a:effectLst/>
                          <a:uLnTx/>
                          <a:uFillTx/>
                          <a:latin typeface="+mn-lt"/>
                          <a:ea typeface="+mn-ea"/>
                          <a:cs typeface="+mn-cs"/>
                        </a:rPr>
                        <a:t>
 Limited 👏  edition 👏  8/12 👏  #AcuraNSX #TypeS 
Visit: https://www.acura.com/type-s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88516443"/>
                  </a:ext>
                </a:extLst>
              </a:tr>
            </a:tbl>
          </a:graphicData>
        </a:graphic>
      </p:graphicFrame>
      <p:sp>
        <p:nvSpPr>
          <p:cNvPr id="4" name="Text Placeholder 3">
            <a:extLst>
              <a:ext uri="{FF2B5EF4-FFF2-40B4-BE49-F238E27FC236}">
                <a16:creationId xmlns:a16="http://schemas.microsoft.com/office/drawing/2014/main" id="{93FDD027-8967-457C-81C7-3657732D1F4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962645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AAB57-1E82-4904-9A33-DF0A2D97758F}"/>
              </a:ext>
            </a:extLst>
          </p:cNvPr>
          <p:cNvSpPr>
            <a:spLocks noGrp="1"/>
          </p:cNvSpPr>
          <p:nvPr>
            <p:ph type="title"/>
          </p:nvPr>
        </p:nvSpPr>
        <p:spPr/>
        <p:txBody>
          <a:bodyPr/>
          <a:lstStyle/>
          <a:p>
            <a:r>
              <a:rPr lang="en-US"/>
              <a:t>Facebook Competitor Posts | Acura - 5 of 10</a:t>
            </a:r>
          </a:p>
        </p:txBody>
      </p:sp>
      <p:graphicFrame>
        <p:nvGraphicFramePr>
          <p:cNvPr id="5" name="Table Placeholder 4">
            <a:extLst>
              <a:ext uri="{FF2B5EF4-FFF2-40B4-BE49-F238E27FC236}">
                <a16:creationId xmlns:a16="http://schemas.microsoft.com/office/drawing/2014/main" id="{47D08731-1EA0-4936-B8E5-4AE6D8B16C8D}"/>
              </a:ext>
            </a:extLst>
          </p:cNvPr>
          <p:cNvGraphicFramePr>
            <a:graphicFrameLocks noGrp="1"/>
          </p:cNvGraphicFramePr>
          <p:nvPr>
            <p:ph type="tbl" sz="quarter" idx="13"/>
            <p:extLst>
              <p:ext uri="{D42A27DB-BD31-4B8C-83A1-F6EECF244321}">
                <p14:modId xmlns:p14="http://schemas.microsoft.com/office/powerpoint/2010/main" val="4077053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14149249"/>
                    </a:ext>
                  </a:extLst>
                </a:gridCol>
                <a:gridCol w="1316735">
                  <a:extLst>
                    <a:ext uri="{9D8B030D-6E8A-4147-A177-3AD203B41FA5}">
                      <a16:colId xmlns:a16="http://schemas.microsoft.com/office/drawing/2014/main" val="2187413243"/>
                    </a:ext>
                  </a:extLst>
                </a:gridCol>
                <a:gridCol w="905256">
                  <a:extLst>
                    <a:ext uri="{9D8B030D-6E8A-4147-A177-3AD203B41FA5}">
                      <a16:colId xmlns:a16="http://schemas.microsoft.com/office/drawing/2014/main" val="2325030398"/>
                    </a:ext>
                  </a:extLst>
                </a:gridCol>
                <a:gridCol w="411480">
                  <a:extLst>
                    <a:ext uri="{9D8B030D-6E8A-4147-A177-3AD203B41FA5}">
                      <a16:colId xmlns:a16="http://schemas.microsoft.com/office/drawing/2014/main" val="1997648539"/>
                    </a:ext>
                  </a:extLst>
                </a:gridCol>
                <a:gridCol w="411480">
                  <a:extLst>
                    <a:ext uri="{9D8B030D-6E8A-4147-A177-3AD203B41FA5}">
                      <a16:colId xmlns:a16="http://schemas.microsoft.com/office/drawing/2014/main" val="1524164421"/>
                    </a:ext>
                  </a:extLst>
                </a:gridCol>
                <a:gridCol w="411480">
                  <a:extLst>
                    <a:ext uri="{9D8B030D-6E8A-4147-A177-3AD203B41FA5}">
                      <a16:colId xmlns:a16="http://schemas.microsoft.com/office/drawing/2014/main" val="1797509473"/>
                    </a:ext>
                  </a:extLst>
                </a:gridCol>
                <a:gridCol w="411480">
                  <a:extLst>
                    <a:ext uri="{9D8B030D-6E8A-4147-A177-3AD203B41FA5}">
                      <a16:colId xmlns:a16="http://schemas.microsoft.com/office/drawing/2014/main" val="879546435"/>
                    </a:ext>
                  </a:extLst>
                </a:gridCol>
                <a:gridCol w="411480">
                  <a:extLst>
                    <a:ext uri="{9D8B030D-6E8A-4147-A177-3AD203B41FA5}">
                      <a16:colId xmlns:a16="http://schemas.microsoft.com/office/drawing/2014/main" val="2455727208"/>
                    </a:ext>
                  </a:extLst>
                </a:gridCol>
                <a:gridCol w="411480">
                  <a:extLst>
                    <a:ext uri="{9D8B030D-6E8A-4147-A177-3AD203B41FA5}">
                      <a16:colId xmlns:a16="http://schemas.microsoft.com/office/drawing/2014/main" val="1651362884"/>
                    </a:ext>
                  </a:extLst>
                </a:gridCol>
                <a:gridCol w="411480">
                  <a:extLst>
                    <a:ext uri="{9D8B030D-6E8A-4147-A177-3AD203B41FA5}">
                      <a16:colId xmlns:a16="http://schemas.microsoft.com/office/drawing/2014/main" val="3823995494"/>
                    </a:ext>
                  </a:extLst>
                </a:gridCol>
                <a:gridCol w="411480">
                  <a:extLst>
                    <a:ext uri="{9D8B030D-6E8A-4147-A177-3AD203B41FA5}">
                      <a16:colId xmlns:a16="http://schemas.microsoft.com/office/drawing/2014/main" val="3474933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95826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Lexus - 2021-08-12 18:43:24</a:t>
                      </a:r>
                      <a:r>
                        <a:rPr kumimoji="0" lang="en-US" sz="1000" b="0" i="0" u="none" strike="noStrike" kern="1200" cap="none" spc="0" normalizeH="0" baseline="0" noProof="0">
                          <a:ln>
                            <a:noFill/>
                          </a:ln>
                          <a:solidFill>
                            <a:prstClr val="black"/>
                          </a:solidFill>
                          <a:effectLst/>
                          <a:uLnTx/>
                          <a:uFillTx/>
                          <a:latin typeface="+mn-lt"/>
                          <a:ea typeface="+mn-ea"/>
                          <a:cs typeface="+mn-cs"/>
                        </a:rPr>
                        <a:t>
 It’s only day 1 of #MontereyCarWeek and we’re already on cloud 9. Check out a 360 view of the #Lexus tent before the crowds.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61528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- 2021-08-04 19:00:23</a:t>
                      </a:r>
                      <a:r>
                        <a:rPr kumimoji="0" lang="en-US" sz="1000" b="0" i="0" u="none" strike="noStrike" kern="1200" cap="none" spc="0" normalizeH="0" baseline="0" noProof="0">
                          <a:ln>
                            <a:noFill/>
                          </a:ln>
                          <a:solidFill>
                            <a:prstClr val="black"/>
                          </a:solidFill>
                          <a:effectLst/>
                          <a:uLnTx/>
                          <a:uFillTx/>
                          <a:latin typeface="+mn-lt"/>
                          <a:ea typeface="+mn-ea"/>
                          <a:cs typeface="+mn-cs"/>
                        </a:rPr>
                        <a:t>
 Faster than ever. 8/12. #AcuraNSX #TypeS
Visit: https://www.acura.com/type-s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51342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USA - 2021-08-25 14:56:53</a:t>
                      </a:r>
                      <a:r>
                        <a:rPr kumimoji="0" lang="en-US" sz="1000" b="0" i="0" u="none" strike="noStrike" kern="1200" cap="none" spc="0" normalizeH="0" baseline="0" noProof="0">
                          <a:ln>
                            <a:noFill/>
                          </a:ln>
                          <a:solidFill>
                            <a:prstClr val="black"/>
                          </a:solidFill>
                          <a:effectLst/>
                          <a:uLnTx/>
                          <a:uFillTx/>
                          <a:latin typeface="+mn-lt"/>
                          <a:ea typeface="+mn-ea"/>
                          <a:cs typeface="+mn-cs"/>
                        </a:rPr>
                        <a:t>
 The future of high-performance driving has never been brighter. This is the M3 Competition in Sao Paulo Yellow. https://bit.ly/3jcICb5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10923349"/>
                  </a:ext>
                </a:extLst>
              </a:tr>
            </a:tbl>
          </a:graphicData>
        </a:graphic>
      </p:graphicFrame>
      <p:sp>
        <p:nvSpPr>
          <p:cNvPr id="4" name="Text Placeholder 3">
            <a:extLst>
              <a:ext uri="{FF2B5EF4-FFF2-40B4-BE49-F238E27FC236}">
                <a16:creationId xmlns:a16="http://schemas.microsoft.com/office/drawing/2014/main" id="{051CFFA7-2E67-4292-A104-CEB01980BB43}"/>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9818308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C1010-26B4-475B-B6DE-7AE2CEC13516}"/>
              </a:ext>
            </a:extLst>
          </p:cNvPr>
          <p:cNvSpPr>
            <a:spLocks noGrp="1"/>
          </p:cNvSpPr>
          <p:nvPr>
            <p:ph type="title"/>
          </p:nvPr>
        </p:nvSpPr>
        <p:spPr/>
        <p:txBody>
          <a:bodyPr/>
          <a:lstStyle/>
          <a:p>
            <a:r>
              <a:rPr lang="en-US"/>
              <a:t>Facebook Competitor Posts | Acura - 6 of 10</a:t>
            </a:r>
          </a:p>
        </p:txBody>
      </p:sp>
      <p:graphicFrame>
        <p:nvGraphicFramePr>
          <p:cNvPr id="5" name="Table Placeholder 4">
            <a:extLst>
              <a:ext uri="{FF2B5EF4-FFF2-40B4-BE49-F238E27FC236}">
                <a16:creationId xmlns:a16="http://schemas.microsoft.com/office/drawing/2014/main" id="{3B68C8FF-6E8F-4C96-8430-3866C03E44B8}"/>
              </a:ext>
            </a:extLst>
          </p:cNvPr>
          <p:cNvGraphicFramePr>
            <a:graphicFrameLocks noGrp="1"/>
          </p:cNvGraphicFramePr>
          <p:nvPr>
            <p:ph type="tbl" sz="quarter" idx="13"/>
            <p:extLst>
              <p:ext uri="{D42A27DB-BD31-4B8C-83A1-F6EECF244321}">
                <p14:modId xmlns:p14="http://schemas.microsoft.com/office/powerpoint/2010/main" val="3840896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40733799"/>
                    </a:ext>
                  </a:extLst>
                </a:gridCol>
                <a:gridCol w="1316735">
                  <a:extLst>
                    <a:ext uri="{9D8B030D-6E8A-4147-A177-3AD203B41FA5}">
                      <a16:colId xmlns:a16="http://schemas.microsoft.com/office/drawing/2014/main" val="913372311"/>
                    </a:ext>
                  </a:extLst>
                </a:gridCol>
                <a:gridCol w="905256">
                  <a:extLst>
                    <a:ext uri="{9D8B030D-6E8A-4147-A177-3AD203B41FA5}">
                      <a16:colId xmlns:a16="http://schemas.microsoft.com/office/drawing/2014/main" val="336200792"/>
                    </a:ext>
                  </a:extLst>
                </a:gridCol>
                <a:gridCol w="411480">
                  <a:extLst>
                    <a:ext uri="{9D8B030D-6E8A-4147-A177-3AD203B41FA5}">
                      <a16:colId xmlns:a16="http://schemas.microsoft.com/office/drawing/2014/main" val="1365102464"/>
                    </a:ext>
                  </a:extLst>
                </a:gridCol>
                <a:gridCol w="411480">
                  <a:extLst>
                    <a:ext uri="{9D8B030D-6E8A-4147-A177-3AD203B41FA5}">
                      <a16:colId xmlns:a16="http://schemas.microsoft.com/office/drawing/2014/main" val="2505834727"/>
                    </a:ext>
                  </a:extLst>
                </a:gridCol>
                <a:gridCol w="411480">
                  <a:extLst>
                    <a:ext uri="{9D8B030D-6E8A-4147-A177-3AD203B41FA5}">
                      <a16:colId xmlns:a16="http://schemas.microsoft.com/office/drawing/2014/main" val="2235276502"/>
                    </a:ext>
                  </a:extLst>
                </a:gridCol>
                <a:gridCol w="411480">
                  <a:extLst>
                    <a:ext uri="{9D8B030D-6E8A-4147-A177-3AD203B41FA5}">
                      <a16:colId xmlns:a16="http://schemas.microsoft.com/office/drawing/2014/main" val="2398937375"/>
                    </a:ext>
                  </a:extLst>
                </a:gridCol>
                <a:gridCol w="411480">
                  <a:extLst>
                    <a:ext uri="{9D8B030D-6E8A-4147-A177-3AD203B41FA5}">
                      <a16:colId xmlns:a16="http://schemas.microsoft.com/office/drawing/2014/main" val="547120510"/>
                    </a:ext>
                  </a:extLst>
                </a:gridCol>
                <a:gridCol w="411480">
                  <a:extLst>
                    <a:ext uri="{9D8B030D-6E8A-4147-A177-3AD203B41FA5}">
                      <a16:colId xmlns:a16="http://schemas.microsoft.com/office/drawing/2014/main" val="2078641899"/>
                    </a:ext>
                  </a:extLst>
                </a:gridCol>
                <a:gridCol w="411480">
                  <a:extLst>
                    <a:ext uri="{9D8B030D-6E8A-4147-A177-3AD203B41FA5}">
                      <a16:colId xmlns:a16="http://schemas.microsoft.com/office/drawing/2014/main" val="2910875811"/>
                    </a:ext>
                  </a:extLst>
                </a:gridCol>
                <a:gridCol w="411480">
                  <a:extLst>
                    <a:ext uri="{9D8B030D-6E8A-4147-A177-3AD203B41FA5}">
                      <a16:colId xmlns:a16="http://schemas.microsoft.com/office/drawing/2014/main" val="2370640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47275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- 2021-08-06 19:00:03</a:t>
                      </a:r>
                      <a:r>
                        <a:rPr kumimoji="0" lang="en-US" sz="1000" b="0" i="0" u="none" strike="noStrike" kern="1200" cap="none" spc="0" normalizeH="0" baseline="0" noProof="0">
                          <a:ln>
                            <a:noFill/>
                          </a:ln>
                          <a:solidFill>
                            <a:prstClr val="black"/>
                          </a:solidFill>
                          <a:effectLst/>
                          <a:uLnTx/>
                          <a:uFillTx/>
                          <a:latin typeface="+mn-lt"/>
                          <a:ea typeface="+mn-ea"/>
                          <a:cs typeface="+mn-cs"/>
                        </a:rPr>
                        <a:t>
 And this isn’t even our good side. The new #AcuraNSX #TypeS drops 8/12.
Visit: https://www.acura.com/type-s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78540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USA - 2021-08-03 15:09:52</a:t>
                      </a:r>
                      <a:r>
                        <a:rPr kumimoji="0" lang="en-US" sz="1000" b="0" i="0" u="none" strike="noStrike" kern="1200" cap="none" spc="0" normalizeH="0" baseline="0" noProof="0">
                          <a:ln>
                            <a:noFill/>
                          </a:ln>
                          <a:solidFill>
                            <a:prstClr val="black"/>
                          </a:solidFill>
                          <a:effectLst/>
                          <a:uLnTx/>
                          <a:uFillTx/>
                          <a:latin typeface="+mn-lt"/>
                          <a:ea typeface="+mn-ea"/>
                          <a:cs typeface="+mn-cs"/>
                        </a:rPr>
                        <a:t>
 Paint the town red with the unmatched power of M. This is the BMW M5 in Imola Red. https://bit.ly/3xoZVtr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22424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USA - 2021-08-02 17:02:53</a:t>
                      </a:r>
                      <a:r>
                        <a:rPr kumimoji="0" lang="en-US" sz="1000" b="0" i="0" u="none" strike="noStrike" kern="1200" cap="none" spc="0" normalizeH="0" baseline="0" noProof="0">
                          <a:ln>
                            <a:noFill/>
                          </a:ln>
                          <a:solidFill>
                            <a:prstClr val="black"/>
                          </a:solidFill>
                          <a:effectLst/>
                          <a:uLnTx/>
                          <a:uFillTx/>
                          <a:latin typeface="+mn-lt"/>
                          <a:ea typeface="+mn-ea"/>
                          <a:cs typeface="+mn-cs"/>
                        </a:rPr>
                        <a:t>
 Action-packed performance and cutting edge design. This is the BMW M3 Competition in Sao Paulo Yellow. https://bit.ly/2VoXAl4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77123206"/>
                  </a:ext>
                </a:extLst>
              </a:tr>
            </a:tbl>
          </a:graphicData>
        </a:graphic>
      </p:graphicFrame>
      <p:sp>
        <p:nvSpPr>
          <p:cNvPr id="4" name="Text Placeholder 3">
            <a:extLst>
              <a:ext uri="{FF2B5EF4-FFF2-40B4-BE49-F238E27FC236}">
                <a16:creationId xmlns:a16="http://schemas.microsoft.com/office/drawing/2014/main" id="{939ED98D-AACA-477D-AD4D-4A9F6BC2B69C}"/>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202675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3D9D4-0964-4510-AB43-928202575B0E}"/>
              </a:ext>
            </a:extLst>
          </p:cNvPr>
          <p:cNvSpPr>
            <a:spLocks noGrp="1"/>
          </p:cNvSpPr>
          <p:nvPr>
            <p:ph type="title"/>
          </p:nvPr>
        </p:nvSpPr>
        <p:spPr/>
        <p:txBody>
          <a:bodyPr/>
          <a:lstStyle/>
          <a:p>
            <a:r>
              <a:rPr lang="en-US"/>
              <a:t>Facebook Competitor Posts | Acura - 7 of 10</a:t>
            </a:r>
          </a:p>
        </p:txBody>
      </p:sp>
      <p:graphicFrame>
        <p:nvGraphicFramePr>
          <p:cNvPr id="5" name="Table Placeholder 4">
            <a:extLst>
              <a:ext uri="{FF2B5EF4-FFF2-40B4-BE49-F238E27FC236}">
                <a16:creationId xmlns:a16="http://schemas.microsoft.com/office/drawing/2014/main" id="{FDF88852-F2E5-4B4E-9B52-4BFF81A82AB7}"/>
              </a:ext>
            </a:extLst>
          </p:cNvPr>
          <p:cNvGraphicFramePr>
            <a:graphicFrameLocks noGrp="1"/>
          </p:cNvGraphicFramePr>
          <p:nvPr>
            <p:ph type="tbl" sz="quarter" idx="13"/>
            <p:extLst>
              <p:ext uri="{D42A27DB-BD31-4B8C-83A1-F6EECF244321}">
                <p14:modId xmlns:p14="http://schemas.microsoft.com/office/powerpoint/2010/main" val="4122548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87294390"/>
                    </a:ext>
                  </a:extLst>
                </a:gridCol>
                <a:gridCol w="1316735">
                  <a:extLst>
                    <a:ext uri="{9D8B030D-6E8A-4147-A177-3AD203B41FA5}">
                      <a16:colId xmlns:a16="http://schemas.microsoft.com/office/drawing/2014/main" val="940187960"/>
                    </a:ext>
                  </a:extLst>
                </a:gridCol>
                <a:gridCol w="905256">
                  <a:extLst>
                    <a:ext uri="{9D8B030D-6E8A-4147-A177-3AD203B41FA5}">
                      <a16:colId xmlns:a16="http://schemas.microsoft.com/office/drawing/2014/main" val="3292485366"/>
                    </a:ext>
                  </a:extLst>
                </a:gridCol>
                <a:gridCol w="411480">
                  <a:extLst>
                    <a:ext uri="{9D8B030D-6E8A-4147-A177-3AD203B41FA5}">
                      <a16:colId xmlns:a16="http://schemas.microsoft.com/office/drawing/2014/main" val="3578599200"/>
                    </a:ext>
                  </a:extLst>
                </a:gridCol>
                <a:gridCol w="411480">
                  <a:extLst>
                    <a:ext uri="{9D8B030D-6E8A-4147-A177-3AD203B41FA5}">
                      <a16:colId xmlns:a16="http://schemas.microsoft.com/office/drawing/2014/main" val="3170574945"/>
                    </a:ext>
                  </a:extLst>
                </a:gridCol>
                <a:gridCol w="411480">
                  <a:extLst>
                    <a:ext uri="{9D8B030D-6E8A-4147-A177-3AD203B41FA5}">
                      <a16:colId xmlns:a16="http://schemas.microsoft.com/office/drawing/2014/main" val="1131289884"/>
                    </a:ext>
                  </a:extLst>
                </a:gridCol>
                <a:gridCol w="411480">
                  <a:extLst>
                    <a:ext uri="{9D8B030D-6E8A-4147-A177-3AD203B41FA5}">
                      <a16:colId xmlns:a16="http://schemas.microsoft.com/office/drawing/2014/main" val="113478220"/>
                    </a:ext>
                  </a:extLst>
                </a:gridCol>
                <a:gridCol w="411480">
                  <a:extLst>
                    <a:ext uri="{9D8B030D-6E8A-4147-A177-3AD203B41FA5}">
                      <a16:colId xmlns:a16="http://schemas.microsoft.com/office/drawing/2014/main" val="1034109879"/>
                    </a:ext>
                  </a:extLst>
                </a:gridCol>
                <a:gridCol w="411480">
                  <a:extLst>
                    <a:ext uri="{9D8B030D-6E8A-4147-A177-3AD203B41FA5}">
                      <a16:colId xmlns:a16="http://schemas.microsoft.com/office/drawing/2014/main" val="3972480567"/>
                    </a:ext>
                  </a:extLst>
                </a:gridCol>
                <a:gridCol w="411480">
                  <a:extLst>
                    <a:ext uri="{9D8B030D-6E8A-4147-A177-3AD203B41FA5}">
                      <a16:colId xmlns:a16="http://schemas.microsoft.com/office/drawing/2014/main" val="1027437470"/>
                    </a:ext>
                  </a:extLst>
                </a:gridCol>
                <a:gridCol w="411480">
                  <a:extLst>
                    <a:ext uri="{9D8B030D-6E8A-4147-A177-3AD203B41FA5}">
                      <a16:colId xmlns:a16="http://schemas.microsoft.com/office/drawing/2014/main" val="1880637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34202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Lexus - 2021-08-20 18:00:09</a:t>
                      </a:r>
                      <a:r>
                        <a:rPr kumimoji="0" lang="en-US" sz="1000" b="0" i="0" u="none" strike="noStrike" kern="1200" cap="none" spc="0" normalizeH="0" baseline="0" noProof="0">
                          <a:ln>
                            <a:noFill/>
                          </a:ln>
                          <a:solidFill>
                            <a:prstClr val="black"/>
                          </a:solidFill>
                          <a:effectLst/>
                          <a:uLnTx/>
                          <a:uFillTx/>
                          <a:latin typeface="+mn-lt"/>
                          <a:ea typeface="+mn-ea"/>
                          <a:cs typeface="+mn-cs"/>
                        </a:rPr>
                        <a:t>
 With its sharp handling and best-in-class turning radius, the #LexusUX performs as well in tight spaces as it does on the open road. 
Learn more: https://lexus.us/2InbXzh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56024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- 2021-08-10 19:00:24</a:t>
                      </a:r>
                      <a:r>
                        <a:rPr kumimoji="0" lang="en-US" sz="1000" b="0" i="0" u="none" strike="noStrike" kern="1200" cap="none" spc="0" normalizeH="0" baseline="0" noProof="0">
                          <a:ln>
                            <a:noFill/>
                          </a:ln>
                          <a:solidFill>
                            <a:prstClr val="black"/>
                          </a:solidFill>
                          <a:effectLst/>
                          <a:uLnTx/>
                          <a:uFillTx/>
                          <a:latin typeface="+mn-lt"/>
                          <a:ea typeface="+mn-ea"/>
                          <a:cs typeface="+mn-cs"/>
                        </a:rPr>
                        <a:t>
 On 8/12, we put the S back in #AcuraNSX #TypeS.
Visit: https://www.acura.com/type-s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2863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USA - 2021-08-18 21:03:41</a:t>
                      </a:r>
                      <a:r>
                        <a:rPr kumimoji="0" lang="en-US" sz="1000" b="0" i="0" u="none" strike="noStrike" kern="1200" cap="none" spc="0" normalizeH="0" baseline="0" noProof="0">
                          <a:ln>
                            <a:noFill/>
                          </a:ln>
                          <a:solidFill>
                            <a:prstClr val="black"/>
                          </a:solidFill>
                          <a:effectLst/>
                          <a:uLnTx/>
                          <a:uFillTx/>
                          <a:latin typeface="+mn-lt"/>
                          <a:ea typeface="+mn-ea"/>
                          <a:cs typeface="+mn-cs"/>
                        </a:rPr>
                        <a:t>
 Supernova. #MercedesBenz #MBStar 📸 Mercedes-Benz Studio Odeonsplatz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25519392"/>
                  </a:ext>
                </a:extLst>
              </a:tr>
            </a:tbl>
          </a:graphicData>
        </a:graphic>
      </p:graphicFrame>
      <p:sp>
        <p:nvSpPr>
          <p:cNvPr id="4" name="Text Placeholder 3">
            <a:extLst>
              <a:ext uri="{FF2B5EF4-FFF2-40B4-BE49-F238E27FC236}">
                <a16:creationId xmlns:a16="http://schemas.microsoft.com/office/drawing/2014/main" id="{6781E2D0-3899-4765-B3CB-0F5A94599FA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2397849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13528-358C-4ADE-8445-05C0BE7904F7}"/>
              </a:ext>
            </a:extLst>
          </p:cNvPr>
          <p:cNvSpPr>
            <a:spLocks noGrp="1"/>
          </p:cNvSpPr>
          <p:nvPr>
            <p:ph type="title"/>
          </p:nvPr>
        </p:nvSpPr>
        <p:spPr/>
        <p:txBody>
          <a:bodyPr/>
          <a:lstStyle/>
          <a:p>
            <a:r>
              <a:rPr lang="en-US"/>
              <a:t>Facebook Competitor Posts | Acura - 8 of 10</a:t>
            </a:r>
          </a:p>
        </p:txBody>
      </p:sp>
      <p:graphicFrame>
        <p:nvGraphicFramePr>
          <p:cNvPr id="5" name="Table Placeholder 4">
            <a:extLst>
              <a:ext uri="{FF2B5EF4-FFF2-40B4-BE49-F238E27FC236}">
                <a16:creationId xmlns:a16="http://schemas.microsoft.com/office/drawing/2014/main" id="{E4F75D51-9577-436A-A880-BDE182C54D3C}"/>
              </a:ext>
            </a:extLst>
          </p:cNvPr>
          <p:cNvGraphicFramePr>
            <a:graphicFrameLocks noGrp="1"/>
          </p:cNvGraphicFramePr>
          <p:nvPr>
            <p:ph type="tbl" sz="quarter" idx="13"/>
            <p:extLst>
              <p:ext uri="{D42A27DB-BD31-4B8C-83A1-F6EECF244321}">
                <p14:modId xmlns:p14="http://schemas.microsoft.com/office/powerpoint/2010/main" val="1938271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887910651"/>
                    </a:ext>
                  </a:extLst>
                </a:gridCol>
                <a:gridCol w="1316735">
                  <a:extLst>
                    <a:ext uri="{9D8B030D-6E8A-4147-A177-3AD203B41FA5}">
                      <a16:colId xmlns:a16="http://schemas.microsoft.com/office/drawing/2014/main" val="3151388312"/>
                    </a:ext>
                  </a:extLst>
                </a:gridCol>
                <a:gridCol w="905256">
                  <a:extLst>
                    <a:ext uri="{9D8B030D-6E8A-4147-A177-3AD203B41FA5}">
                      <a16:colId xmlns:a16="http://schemas.microsoft.com/office/drawing/2014/main" val="1096664838"/>
                    </a:ext>
                  </a:extLst>
                </a:gridCol>
                <a:gridCol w="411480">
                  <a:extLst>
                    <a:ext uri="{9D8B030D-6E8A-4147-A177-3AD203B41FA5}">
                      <a16:colId xmlns:a16="http://schemas.microsoft.com/office/drawing/2014/main" val="3279157811"/>
                    </a:ext>
                  </a:extLst>
                </a:gridCol>
                <a:gridCol w="411480">
                  <a:extLst>
                    <a:ext uri="{9D8B030D-6E8A-4147-A177-3AD203B41FA5}">
                      <a16:colId xmlns:a16="http://schemas.microsoft.com/office/drawing/2014/main" val="1044076070"/>
                    </a:ext>
                  </a:extLst>
                </a:gridCol>
                <a:gridCol w="411480">
                  <a:extLst>
                    <a:ext uri="{9D8B030D-6E8A-4147-A177-3AD203B41FA5}">
                      <a16:colId xmlns:a16="http://schemas.microsoft.com/office/drawing/2014/main" val="156874478"/>
                    </a:ext>
                  </a:extLst>
                </a:gridCol>
                <a:gridCol w="411480">
                  <a:extLst>
                    <a:ext uri="{9D8B030D-6E8A-4147-A177-3AD203B41FA5}">
                      <a16:colId xmlns:a16="http://schemas.microsoft.com/office/drawing/2014/main" val="1448061086"/>
                    </a:ext>
                  </a:extLst>
                </a:gridCol>
                <a:gridCol w="411480">
                  <a:extLst>
                    <a:ext uri="{9D8B030D-6E8A-4147-A177-3AD203B41FA5}">
                      <a16:colId xmlns:a16="http://schemas.microsoft.com/office/drawing/2014/main" val="1191753218"/>
                    </a:ext>
                  </a:extLst>
                </a:gridCol>
                <a:gridCol w="411480">
                  <a:extLst>
                    <a:ext uri="{9D8B030D-6E8A-4147-A177-3AD203B41FA5}">
                      <a16:colId xmlns:a16="http://schemas.microsoft.com/office/drawing/2014/main" val="1450664285"/>
                    </a:ext>
                  </a:extLst>
                </a:gridCol>
                <a:gridCol w="411480">
                  <a:extLst>
                    <a:ext uri="{9D8B030D-6E8A-4147-A177-3AD203B41FA5}">
                      <a16:colId xmlns:a16="http://schemas.microsoft.com/office/drawing/2014/main" val="3063081609"/>
                    </a:ext>
                  </a:extLst>
                </a:gridCol>
                <a:gridCol w="411480">
                  <a:extLst>
                    <a:ext uri="{9D8B030D-6E8A-4147-A177-3AD203B41FA5}">
                      <a16:colId xmlns:a16="http://schemas.microsoft.com/office/drawing/2014/main" val="2279560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21618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 USA - 2021-08-03 18:23:19</a:t>
                      </a:r>
                      <a:r>
                        <a:rPr kumimoji="0" lang="en-US" sz="1000" b="0" i="0" u="none" strike="noStrike" kern="1200" cap="none" spc="0" normalizeH="0" baseline="0" noProof="0">
                          <a:ln>
                            <a:noFill/>
                          </a:ln>
                          <a:solidFill>
                            <a:prstClr val="black"/>
                          </a:solidFill>
                          <a:effectLst/>
                          <a:uLnTx/>
                          <a:uFillTx/>
                          <a:latin typeface="+mn-lt"/>
                          <a:ea typeface="+mn-ea"/>
                          <a:cs typeface="+mn-cs"/>
                        </a:rPr>
                        <a:t>
 Just a few circles short of this field turning into a Silver Star wind farm.  #C63S #Cabriolet #mbugc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83001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Lexus - 2021-08-25 16:00:01</a:t>
                      </a:r>
                      <a:r>
                        <a:rPr kumimoji="0" lang="en-US" sz="1000" b="0" i="0" u="none" strike="noStrike" kern="1200" cap="none" spc="0" normalizeH="0" baseline="0" noProof="0">
                          <a:ln>
                            <a:noFill/>
                          </a:ln>
                          <a:solidFill>
                            <a:prstClr val="black"/>
                          </a:solidFill>
                          <a:effectLst/>
                          <a:uLnTx/>
                          <a:uFillTx/>
                          <a:latin typeface="+mn-lt"/>
                          <a:ea typeface="+mn-ea"/>
                          <a:cs typeface="+mn-cs"/>
                        </a:rPr>
                        <a:t>
 No stress. No hassle. No-brainer. Learn more about Excess Wear &amp; Use Protection from LFS: https://lexus.us/3151uiN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66256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Lexus - 2021-08-10 19:00:09</a:t>
                      </a:r>
                      <a:r>
                        <a:rPr kumimoji="0" lang="en-US" sz="1000" b="0" i="0" u="none" strike="noStrike" kern="1200" cap="none" spc="0" normalizeH="0" baseline="0" noProof="0">
                          <a:ln>
                            <a:noFill/>
                          </a:ln>
                          <a:solidFill>
                            <a:prstClr val="black"/>
                          </a:solidFill>
                          <a:effectLst/>
                          <a:uLnTx/>
                          <a:uFillTx/>
                          <a:latin typeface="+mn-lt"/>
                          <a:ea typeface="+mn-ea"/>
                          <a:cs typeface="+mn-cs"/>
                        </a:rPr>
                        <a:t>
 Day trips are better than daydreams. Start yours today in the #LexusLC. Learn more: https://lexus.us/3yBxPN5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09283662"/>
                  </a:ext>
                </a:extLst>
              </a:tr>
            </a:tbl>
          </a:graphicData>
        </a:graphic>
      </p:graphicFrame>
      <p:sp>
        <p:nvSpPr>
          <p:cNvPr id="4" name="Text Placeholder 3">
            <a:extLst>
              <a:ext uri="{FF2B5EF4-FFF2-40B4-BE49-F238E27FC236}">
                <a16:creationId xmlns:a16="http://schemas.microsoft.com/office/drawing/2014/main" id="{183FC9C2-23A3-47F2-BE5F-CBF4AB29796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4098023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EB023-3A31-4E92-B205-F50B23A2D8C3}"/>
              </a:ext>
            </a:extLst>
          </p:cNvPr>
          <p:cNvSpPr>
            <a:spLocks noGrp="1"/>
          </p:cNvSpPr>
          <p:nvPr>
            <p:ph type="title"/>
          </p:nvPr>
        </p:nvSpPr>
        <p:spPr/>
        <p:txBody>
          <a:bodyPr/>
          <a:lstStyle/>
          <a:p>
            <a:r>
              <a:rPr lang="en-US"/>
              <a:t>Facebook Competitor Posts | Acura - 9 of 10</a:t>
            </a:r>
          </a:p>
        </p:txBody>
      </p:sp>
      <p:graphicFrame>
        <p:nvGraphicFramePr>
          <p:cNvPr id="5" name="Table Placeholder 4">
            <a:extLst>
              <a:ext uri="{FF2B5EF4-FFF2-40B4-BE49-F238E27FC236}">
                <a16:creationId xmlns:a16="http://schemas.microsoft.com/office/drawing/2014/main" id="{18031A8D-9803-4CA9-833E-48BB2A31F7B2}"/>
              </a:ext>
            </a:extLst>
          </p:cNvPr>
          <p:cNvGraphicFramePr>
            <a:graphicFrameLocks noGrp="1"/>
          </p:cNvGraphicFramePr>
          <p:nvPr>
            <p:ph type="tbl" sz="quarter" idx="13"/>
            <p:extLst>
              <p:ext uri="{D42A27DB-BD31-4B8C-83A1-F6EECF244321}">
                <p14:modId xmlns:p14="http://schemas.microsoft.com/office/powerpoint/2010/main" val="1440415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15431597"/>
                    </a:ext>
                  </a:extLst>
                </a:gridCol>
                <a:gridCol w="1316735">
                  <a:extLst>
                    <a:ext uri="{9D8B030D-6E8A-4147-A177-3AD203B41FA5}">
                      <a16:colId xmlns:a16="http://schemas.microsoft.com/office/drawing/2014/main" val="1181086071"/>
                    </a:ext>
                  </a:extLst>
                </a:gridCol>
                <a:gridCol w="905256">
                  <a:extLst>
                    <a:ext uri="{9D8B030D-6E8A-4147-A177-3AD203B41FA5}">
                      <a16:colId xmlns:a16="http://schemas.microsoft.com/office/drawing/2014/main" val="532404805"/>
                    </a:ext>
                  </a:extLst>
                </a:gridCol>
                <a:gridCol w="411480">
                  <a:extLst>
                    <a:ext uri="{9D8B030D-6E8A-4147-A177-3AD203B41FA5}">
                      <a16:colId xmlns:a16="http://schemas.microsoft.com/office/drawing/2014/main" val="71609999"/>
                    </a:ext>
                  </a:extLst>
                </a:gridCol>
                <a:gridCol w="411480">
                  <a:extLst>
                    <a:ext uri="{9D8B030D-6E8A-4147-A177-3AD203B41FA5}">
                      <a16:colId xmlns:a16="http://schemas.microsoft.com/office/drawing/2014/main" val="114745302"/>
                    </a:ext>
                  </a:extLst>
                </a:gridCol>
                <a:gridCol w="411480">
                  <a:extLst>
                    <a:ext uri="{9D8B030D-6E8A-4147-A177-3AD203B41FA5}">
                      <a16:colId xmlns:a16="http://schemas.microsoft.com/office/drawing/2014/main" val="386563363"/>
                    </a:ext>
                  </a:extLst>
                </a:gridCol>
                <a:gridCol w="411480">
                  <a:extLst>
                    <a:ext uri="{9D8B030D-6E8A-4147-A177-3AD203B41FA5}">
                      <a16:colId xmlns:a16="http://schemas.microsoft.com/office/drawing/2014/main" val="3082587336"/>
                    </a:ext>
                  </a:extLst>
                </a:gridCol>
                <a:gridCol w="411480">
                  <a:extLst>
                    <a:ext uri="{9D8B030D-6E8A-4147-A177-3AD203B41FA5}">
                      <a16:colId xmlns:a16="http://schemas.microsoft.com/office/drawing/2014/main" val="2802713443"/>
                    </a:ext>
                  </a:extLst>
                </a:gridCol>
                <a:gridCol w="411480">
                  <a:extLst>
                    <a:ext uri="{9D8B030D-6E8A-4147-A177-3AD203B41FA5}">
                      <a16:colId xmlns:a16="http://schemas.microsoft.com/office/drawing/2014/main" val="220643694"/>
                    </a:ext>
                  </a:extLst>
                </a:gridCol>
                <a:gridCol w="411480">
                  <a:extLst>
                    <a:ext uri="{9D8B030D-6E8A-4147-A177-3AD203B41FA5}">
                      <a16:colId xmlns:a16="http://schemas.microsoft.com/office/drawing/2014/main" val="184930694"/>
                    </a:ext>
                  </a:extLst>
                </a:gridCol>
                <a:gridCol w="411480">
                  <a:extLst>
                    <a:ext uri="{9D8B030D-6E8A-4147-A177-3AD203B41FA5}">
                      <a16:colId xmlns:a16="http://schemas.microsoft.com/office/drawing/2014/main" val="2384154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14317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Lexus - 2021-08-16 16:55:25</a:t>
                      </a:r>
                      <a:r>
                        <a:rPr kumimoji="0" lang="en-US" sz="1000" b="0" i="0" u="none" strike="noStrike" kern="1200" cap="none" spc="0" normalizeH="0" baseline="0" noProof="0">
                          <a:ln>
                            <a:noFill/>
                          </a:ln>
                          <a:solidFill>
                            <a:prstClr val="black"/>
                          </a:solidFill>
                          <a:effectLst/>
                          <a:uLnTx/>
                          <a:uFillTx/>
                          <a:latin typeface="+mn-lt"/>
                          <a:ea typeface="+mn-ea"/>
                          <a:cs typeface="+mn-cs"/>
                        </a:rPr>
                        <a:t>
 We saved the best for last at Monterey Car Week yesterday. We raffled off the all-new 2022 #LexusNX at #PebbleBeach. 100% of the proceeds will go to the Boys &amp; Girls Clubs of Monterey County. Thank you to everyone who bought tickets this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52752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Lexus - 2021-08-06 19:00:08</a:t>
                      </a:r>
                      <a:r>
                        <a:rPr kumimoji="0" lang="en-US" sz="1000" b="0" i="0" u="none" strike="noStrike" kern="1200" cap="none" spc="0" normalizeH="0" baseline="0" noProof="0">
                          <a:ln>
                            <a:noFill/>
                          </a:ln>
                          <a:solidFill>
                            <a:prstClr val="black"/>
                          </a:solidFill>
                          <a:effectLst/>
                          <a:uLnTx/>
                          <a:uFillTx/>
                          <a:latin typeface="+mn-lt"/>
                          <a:ea typeface="+mn-ea"/>
                          <a:cs typeface="+mn-cs"/>
                        </a:rPr>
                        <a:t>
 Scenic views. Bespoke sound experiences. Mindful wellness. Curated gifts. Start your journey now. 
Learn more: http://lexusretreats.com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0422836"/>
                  </a:ext>
                </a:extLst>
              </a:tr>
            </a:tbl>
          </a:graphicData>
        </a:graphic>
      </p:graphicFrame>
      <p:sp>
        <p:nvSpPr>
          <p:cNvPr id="4" name="Text Placeholder 3">
            <a:extLst>
              <a:ext uri="{FF2B5EF4-FFF2-40B4-BE49-F238E27FC236}">
                <a16:creationId xmlns:a16="http://schemas.microsoft.com/office/drawing/2014/main" id="{CA92808F-916E-449A-BC4D-242E0112A042}"/>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805040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6774-7798-49FA-8370-18A08F1A9994}"/>
              </a:ext>
            </a:extLst>
          </p:cNvPr>
          <p:cNvSpPr>
            <a:spLocks noGrp="1"/>
          </p:cNvSpPr>
          <p:nvPr>
            <p:ph type="title"/>
          </p:nvPr>
        </p:nvSpPr>
        <p:spPr/>
        <p:txBody>
          <a:bodyPr/>
          <a:lstStyle/>
          <a:p>
            <a:r>
              <a:rPr lang="en-US"/>
              <a:t>Facebook Competitor Posts | Acura - 10 of 10</a:t>
            </a:r>
          </a:p>
        </p:txBody>
      </p:sp>
      <p:graphicFrame>
        <p:nvGraphicFramePr>
          <p:cNvPr id="5" name="Table Placeholder 4">
            <a:extLst>
              <a:ext uri="{FF2B5EF4-FFF2-40B4-BE49-F238E27FC236}">
                <a16:creationId xmlns:a16="http://schemas.microsoft.com/office/drawing/2014/main" id="{7E2B334C-D3C4-4688-AD03-03B3DB36A5D7}"/>
              </a:ext>
            </a:extLst>
          </p:cNvPr>
          <p:cNvGraphicFramePr>
            <a:graphicFrameLocks noGrp="1"/>
          </p:cNvGraphicFramePr>
          <p:nvPr>
            <p:ph type="tbl" sz="quarter" idx="13"/>
            <p:extLst>
              <p:ext uri="{D42A27DB-BD31-4B8C-83A1-F6EECF244321}">
                <p14:modId xmlns:p14="http://schemas.microsoft.com/office/powerpoint/2010/main" val="683860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74688808"/>
                    </a:ext>
                  </a:extLst>
                </a:gridCol>
                <a:gridCol w="1316735">
                  <a:extLst>
                    <a:ext uri="{9D8B030D-6E8A-4147-A177-3AD203B41FA5}">
                      <a16:colId xmlns:a16="http://schemas.microsoft.com/office/drawing/2014/main" val="1999599657"/>
                    </a:ext>
                  </a:extLst>
                </a:gridCol>
                <a:gridCol w="905256">
                  <a:extLst>
                    <a:ext uri="{9D8B030D-6E8A-4147-A177-3AD203B41FA5}">
                      <a16:colId xmlns:a16="http://schemas.microsoft.com/office/drawing/2014/main" val="2991285134"/>
                    </a:ext>
                  </a:extLst>
                </a:gridCol>
                <a:gridCol w="411480">
                  <a:extLst>
                    <a:ext uri="{9D8B030D-6E8A-4147-A177-3AD203B41FA5}">
                      <a16:colId xmlns:a16="http://schemas.microsoft.com/office/drawing/2014/main" val="1884013502"/>
                    </a:ext>
                  </a:extLst>
                </a:gridCol>
                <a:gridCol w="411480">
                  <a:extLst>
                    <a:ext uri="{9D8B030D-6E8A-4147-A177-3AD203B41FA5}">
                      <a16:colId xmlns:a16="http://schemas.microsoft.com/office/drawing/2014/main" val="3864550307"/>
                    </a:ext>
                  </a:extLst>
                </a:gridCol>
                <a:gridCol w="411480">
                  <a:extLst>
                    <a:ext uri="{9D8B030D-6E8A-4147-A177-3AD203B41FA5}">
                      <a16:colId xmlns:a16="http://schemas.microsoft.com/office/drawing/2014/main" val="2270947823"/>
                    </a:ext>
                  </a:extLst>
                </a:gridCol>
                <a:gridCol w="411480">
                  <a:extLst>
                    <a:ext uri="{9D8B030D-6E8A-4147-A177-3AD203B41FA5}">
                      <a16:colId xmlns:a16="http://schemas.microsoft.com/office/drawing/2014/main" val="3854985266"/>
                    </a:ext>
                  </a:extLst>
                </a:gridCol>
                <a:gridCol w="411480">
                  <a:extLst>
                    <a:ext uri="{9D8B030D-6E8A-4147-A177-3AD203B41FA5}">
                      <a16:colId xmlns:a16="http://schemas.microsoft.com/office/drawing/2014/main" val="347510032"/>
                    </a:ext>
                  </a:extLst>
                </a:gridCol>
                <a:gridCol w="411480">
                  <a:extLst>
                    <a:ext uri="{9D8B030D-6E8A-4147-A177-3AD203B41FA5}">
                      <a16:colId xmlns:a16="http://schemas.microsoft.com/office/drawing/2014/main" val="1659028590"/>
                    </a:ext>
                  </a:extLst>
                </a:gridCol>
                <a:gridCol w="411480">
                  <a:extLst>
                    <a:ext uri="{9D8B030D-6E8A-4147-A177-3AD203B41FA5}">
                      <a16:colId xmlns:a16="http://schemas.microsoft.com/office/drawing/2014/main" val="770281781"/>
                    </a:ext>
                  </a:extLst>
                </a:gridCol>
                <a:gridCol w="411480">
                  <a:extLst>
                    <a:ext uri="{9D8B030D-6E8A-4147-A177-3AD203B41FA5}">
                      <a16:colId xmlns:a16="http://schemas.microsoft.com/office/drawing/2014/main" val="10481547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25190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 USA - 2021-08-17 19:29:57</a:t>
                      </a:r>
                      <a:r>
                        <a:rPr kumimoji="0" lang="en-US" sz="1000" b="0" i="0" u="none" strike="noStrike" kern="1200" cap="none" spc="0" normalizeH="0" baseline="0" noProof="0">
                          <a:ln>
                            <a:noFill/>
                          </a:ln>
                          <a:solidFill>
                            <a:prstClr val="black"/>
                          </a:solidFill>
                          <a:effectLst/>
                          <a:uLnTx/>
                          <a:uFillTx/>
                          <a:latin typeface="+mn-lt"/>
                          <a:ea typeface="+mn-ea"/>
                          <a:cs typeface="+mn-cs"/>
                        </a:rPr>
                        <a:t>
 Take high-performance sport to the extreme in The 4. Share your pics with #BMWPhotos. https://bit.ly/3ssa8EM
📸: pleighmedia on 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18927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Lexus - 2021-08-14 17:30:04</a:t>
                      </a:r>
                      <a:r>
                        <a:rPr kumimoji="0" lang="en-US" sz="1000" b="0" i="0" u="none" strike="noStrike" kern="1200" cap="none" spc="0" normalizeH="0" baseline="0" noProof="0">
                          <a:ln>
                            <a:noFill/>
                          </a:ln>
                          <a:solidFill>
                            <a:prstClr val="black"/>
                          </a:solidFill>
                          <a:effectLst/>
                          <a:uLnTx/>
                          <a:uFillTx/>
                          <a:latin typeface="+mn-lt"/>
                          <a:ea typeface="+mn-ea"/>
                          <a:cs typeface="+mn-cs"/>
                        </a:rPr>
                        <a:t>
 Which Lexus should we take for a spin today? #PebbleBeach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19:29:16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660126"/>
                  </a:ext>
                </a:extLst>
              </a:tr>
            </a:tbl>
          </a:graphicData>
        </a:graphic>
      </p:graphicFrame>
      <p:sp>
        <p:nvSpPr>
          <p:cNvPr id="4" name="Text Placeholder 3">
            <a:extLst>
              <a:ext uri="{FF2B5EF4-FFF2-40B4-BE49-F238E27FC236}">
                <a16:creationId xmlns:a16="http://schemas.microsoft.com/office/drawing/2014/main" id="{B6F9986C-9F17-45CD-BCB8-B3CE63C4139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8366494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879527-4FEB-49A0-8957-178F779AF330}"/>
              </a:ext>
            </a:extLst>
          </p:cNvPr>
          <p:cNvSpPr>
            <a:spLocks noGrp="1"/>
          </p:cNvSpPr>
          <p:nvPr>
            <p:ph type="title"/>
          </p:nvPr>
        </p:nvSpPr>
        <p:spPr/>
        <p:txBody>
          <a:bodyPr/>
          <a:lstStyle/>
          <a:p>
            <a:r>
              <a:rPr lang="en-US"/>
              <a:t>Twitter Competitor Followers | Acura</a:t>
            </a:r>
          </a:p>
        </p:txBody>
      </p:sp>
      <p:graphicFrame>
        <p:nvGraphicFramePr>
          <p:cNvPr id="6" name="Chart Placeholder 5">
            <a:extLst>
              <a:ext uri="{FF2B5EF4-FFF2-40B4-BE49-F238E27FC236}">
                <a16:creationId xmlns:a16="http://schemas.microsoft.com/office/drawing/2014/main" id="{E437F5BA-FBA3-4A9C-AACB-A1DD6590CF9C}"/>
              </a:ext>
            </a:extLst>
          </p:cNvPr>
          <p:cNvGraphicFramePr>
            <a:graphicFrameLocks noGrp="1"/>
          </p:cNvGraphicFramePr>
          <p:nvPr>
            <p:ph type="chart" sz="quarter" idx="13"/>
            <p:extLst>
              <p:ext uri="{D42A27DB-BD31-4B8C-83A1-F6EECF244321}">
                <p14:modId xmlns:p14="http://schemas.microsoft.com/office/powerpoint/2010/main" val="3719146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BAC5B9-F12C-4616-B775-4AF09FC1E334}"/>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EF7EC3DA-B140-47DB-B1DD-D0BE72756F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0707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B99B5-8A60-4577-A277-0765A7C4DBE9}"/>
              </a:ext>
            </a:extLst>
          </p:cNvPr>
          <p:cNvSpPr>
            <a:spLocks noGrp="1"/>
          </p:cNvSpPr>
          <p:nvPr>
            <p:ph type="title"/>
          </p:nvPr>
        </p:nvSpPr>
        <p:spPr/>
        <p:txBody>
          <a:bodyPr/>
          <a:lstStyle/>
          <a:p>
            <a:r>
              <a:rPr lang="en-US"/>
              <a:t>Twitter Competitor Key Metrics | Acura - 1 of 2</a:t>
            </a:r>
          </a:p>
        </p:txBody>
      </p:sp>
      <p:graphicFrame>
        <p:nvGraphicFramePr>
          <p:cNvPr id="5" name="Table Placeholder 4">
            <a:extLst>
              <a:ext uri="{FF2B5EF4-FFF2-40B4-BE49-F238E27FC236}">
                <a16:creationId xmlns:a16="http://schemas.microsoft.com/office/drawing/2014/main" id="{2F918139-EE82-4BAE-AD88-A3A95215FD7D}"/>
              </a:ext>
            </a:extLst>
          </p:cNvPr>
          <p:cNvGraphicFramePr>
            <a:graphicFrameLocks noGrp="1"/>
          </p:cNvGraphicFramePr>
          <p:nvPr>
            <p:ph type="tbl" sz="quarter" idx="13"/>
            <p:extLst>
              <p:ext uri="{D42A27DB-BD31-4B8C-83A1-F6EECF244321}">
                <p14:modId xmlns:p14="http://schemas.microsoft.com/office/powerpoint/2010/main" val="55300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602056861"/>
                    </a:ext>
                  </a:extLst>
                </a:gridCol>
                <a:gridCol w="411480">
                  <a:extLst>
                    <a:ext uri="{9D8B030D-6E8A-4147-A177-3AD203B41FA5}">
                      <a16:colId xmlns:a16="http://schemas.microsoft.com/office/drawing/2014/main" val="5583106"/>
                    </a:ext>
                  </a:extLst>
                </a:gridCol>
                <a:gridCol w="411480">
                  <a:extLst>
                    <a:ext uri="{9D8B030D-6E8A-4147-A177-3AD203B41FA5}">
                      <a16:colId xmlns:a16="http://schemas.microsoft.com/office/drawing/2014/main" val="391944673"/>
                    </a:ext>
                  </a:extLst>
                </a:gridCol>
                <a:gridCol w="411480">
                  <a:extLst>
                    <a:ext uri="{9D8B030D-6E8A-4147-A177-3AD203B41FA5}">
                      <a16:colId xmlns:a16="http://schemas.microsoft.com/office/drawing/2014/main" val="1434133781"/>
                    </a:ext>
                  </a:extLst>
                </a:gridCol>
                <a:gridCol w="411480">
                  <a:extLst>
                    <a:ext uri="{9D8B030D-6E8A-4147-A177-3AD203B41FA5}">
                      <a16:colId xmlns:a16="http://schemas.microsoft.com/office/drawing/2014/main" val="3113045187"/>
                    </a:ext>
                  </a:extLst>
                </a:gridCol>
                <a:gridCol w="411480">
                  <a:extLst>
                    <a:ext uri="{9D8B030D-6E8A-4147-A177-3AD203B41FA5}">
                      <a16:colId xmlns:a16="http://schemas.microsoft.com/office/drawing/2014/main" val="1003126100"/>
                    </a:ext>
                  </a:extLst>
                </a:gridCol>
                <a:gridCol w="411480">
                  <a:extLst>
                    <a:ext uri="{9D8B030D-6E8A-4147-A177-3AD203B41FA5}">
                      <a16:colId xmlns:a16="http://schemas.microsoft.com/office/drawing/2014/main" val="3521811391"/>
                    </a:ext>
                  </a:extLst>
                </a:gridCol>
                <a:gridCol w="411480">
                  <a:extLst>
                    <a:ext uri="{9D8B030D-6E8A-4147-A177-3AD203B41FA5}">
                      <a16:colId xmlns:a16="http://schemas.microsoft.com/office/drawing/2014/main" val="2157631445"/>
                    </a:ext>
                  </a:extLst>
                </a:gridCol>
                <a:gridCol w="411480">
                  <a:extLst>
                    <a:ext uri="{9D8B030D-6E8A-4147-A177-3AD203B41FA5}">
                      <a16:colId xmlns:a16="http://schemas.microsoft.com/office/drawing/2014/main" val="2529261695"/>
                    </a:ext>
                  </a:extLst>
                </a:gridCol>
                <a:gridCol w="411480">
                  <a:extLst>
                    <a:ext uri="{9D8B030D-6E8A-4147-A177-3AD203B41FA5}">
                      <a16:colId xmlns:a16="http://schemas.microsoft.com/office/drawing/2014/main" val="2307871523"/>
                    </a:ext>
                  </a:extLst>
                </a:gridCol>
                <a:gridCol w="411480">
                  <a:extLst>
                    <a:ext uri="{9D8B030D-6E8A-4147-A177-3AD203B41FA5}">
                      <a16:colId xmlns:a16="http://schemas.microsoft.com/office/drawing/2014/main" val="3775139896"/>
                    </a:ext>
                  </a:extLst>
                </a:gridCol>
                <a:gridCol w="411480">
                  <a:extLst>
                    <a:ext uri="{9D8B030D-6E8A-4147-A177-3AD203B41FA5}">
                      <a16:colId xmlns:a16="http://schemas.microsoft.com/office/drawing/2014/main" val="896448442"/>
                    </a:ext>
                  </a:extLst>
                </a:gridCol>
                <a:gridCol w="411480">
                  <a:extLst>
                    <a:ext uri="{9D8B030D-6E8A-4147-A177-3AD203B41FA5}">
                      <a16:colId xmlns:a16="http://schemas.microsoft.com/office/drawing/2014/main" val="3803578706"/>
                    </a:ext>
                  </a:extLst>
                </a:gridCol>
                <a:gridCol w="411480">
                  <a:extLst>
                    <a:ext uri="{9D8B030D-6E8A-4147-A177-3AD203B41FA5}">
                      <a16:colId xmlns:a16="http://schemas.microsoft.com/office/drawing/2014/main" val="1077453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to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All 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455360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Tesla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73778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Audi 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17.8 %</a:t>
                      </a:r>
                    </a:p>
                  </a:txBody>
                  <a:tcPr/>
                </a:tc>
                <a:extLst>
                  <a:ext uri="{0D108BD9-81ED-4DB2-BD59-A6C34878D82A}">
                    <a16:rowId xmlns:a16="http://schemas.microsoft.com/office/drawing/2014/main" val="2512391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Lexus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10.0 %</a:t>
                      </a:r>
                    </a:p>
                  </a:txBody>
                  <a:tcPr/>
                </a:tc>
                <a:extLst>
                  <a:ext uri="{0D108BD9-81ED-4DB2-BD59-A6C34878D82A}">
                    <a16:rowId xmlns:a16="http://schemas.microsoft.com/office/drawing/2014/main" val="673990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Mercedes-Benz USA</a:t>
                      </a:r>
                      <a:r>
                        <a:rPr kumimoji="0" lang="ko-KR" altLang="en-US" sz="1000" b="0" i="0" u="none" strike="noStrike" kern="1200" cap="none" spc="0" normalizeH="0" baseline="0" noProof="0">
                          <a:ln>
                            <a:noFill/>
                          </a:ln>
                          <a:solidFill>
                            <a:prstClr val="black"/>
                          </a:solidFill>
                          <a:effectLst/>
                          <a:uLnTx/>
                          <a:uFillTx/>
                          <a:latin typeface="+mn-lt"/>
                          <a:ea typeface="+mn-ea"/>
                          <a:cs typeface="+mn-cs"/>
                        </a:rPr>
                        <a:t>ㅤ</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573695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BMW 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40.0 %</a:t>
                      </a:r>
                    </a:p>
                  </a:txBody>
                  <a:tcPr/>
                </a:tc>
                <a:extLst>
                  <a:ext uri="{0D108BD9-81ED-4DB2-BD59-A6C34878D82A}">
                    <a16:rowId xmlns:a16="http://schemas.microsoft.com/office/drawing/2014/main" val="2688204207"/>
                  </a:ext>
                </a:extLst>
              </a:tr>
            </a:tbl>
          </a:graphicData>
        </a:graphic>
      </p:graphicFrame>
      <p:sp>
        <p:nvSpPr>
          <p:cNvPr id="4" name="Text Placeholder 3">
            <a:extLst>
              <a:ext uri="{FF2B5EF4-FFF2-40B4-BE49-F238E27FC236}">
                <a16:creationId xmlns:a16="http://schemas.microsoft.com/office/drawing/2014/main" id="{077331A5-213E-42BB-9BBC-F0AF63559EA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7490435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E46C0-14FD-4D3F-BCD5-1B598A1E4490}"/>
              </a:ext>
            </a:extLst>
          </p:cNvPr>
          <p:cNvSpPr>
            <a:spLocks noGrp="1"/>
          </p:cNvSpPr>
          <p:nvPr>
            <p:ph type="title"/>
          </p:nvPr>
        </p:nvSpPr>
        <p:spPr/>
        <p:txBody>
          <a:bodyPr/>
          <a:lstStyle/>
          <a:p>
            <a:r>
              <a:rPr lang="en-US"/>
              <a:t>Twitter Competitor Key Metrics | Acura - 2 of 2</a:t>
            </a:r>
          </a:p>
        </p:txBody>
      </p:sp>
      <p:graphicFrame>
        <p:nvGraphicFramePr>
          <p:cNvPr id="5" name="Table Placeholder 4">
            <a:extLst>
              <a:ext uri="{FF2B5EF4-FFF2-40B4-BE49-F238E27FC236}">
                <a16:creationId xmlns:a16="http://schemas.microsoft.com/office/drawing/2014/main" id="{C6FB497F-C26E-4F33-8784-CD0947E0CF38}"/>
              </a:ext>
            </a:extLst>
          </p:cNvPr>
          <p:cNvGraphicFramePr>
            <a:graphicFrameLocks noGrp="1"/>
          </p:cNvGraphicFramePr>
          <p:nvPr>
            <p:ph type="tbl" sz="quarter" idx="13"/>
            <p:extLst>
              <p:ext uri="{D42A27DB-BD31-4B8C-83A1-F6EECF244321}">
                <p14:modId xmlns:p14="http://schemas.microsoft.com/office/powerpoint/2010/main" val="2757791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532729121"/>
                    </a:ext>
                  </a:extLst>
                </a:gridCol>
                <a:gridCol w="411480">
                  <a:extLst>
                    <a:ext uri="{9D8B030D-6E8A-4147-A177-3AD203B41FA5}">
                      <a16:colId xmlns:a16="http://schemas.microsoft.com/office/drawing/2014/main" val="438217666"/>
                    </a:ext>
                  </a:extLst>
                </a:gridCol>
                <a:gridCol w="411480">
                  <a:extLst>
                    <a:ext uri="{9D8B030D-6E8A-4147-A177-3AD203B41FA5}">
                      <a16:colId xmlns:a16="http://schemas.microsoft.com/office/drawing/2014/main" val="3745085711"/>
                    </a:ext>
                  </a:extLst>
                </a:gridCol>
                <a:gridCol w="411480">
                  <a:extLst>
                    <a:ext uri="{9D8B030D-6E8A-4147-A177-3AD203B41FA5}">
                      <a16:colId xmlns:a16="http://schemas.microsoft.com/office/drawing/2014/main" val="599205762"/>
                    </a:ext>
                  </a:extLst>
                </a:gridCol>
                <a:gridCol w="411480">
                  <a:extLst>
                    <a:ext uri="{9D8B030D-6E8A-4147-A177-3AD203B41FA5}">
                      <a16:colId xmlns:a16="http://schemas.microsoft.com/office/drawing/2014/main" val="3887300741"/>
                    </a:ext>
                  </a:extLst>
                </a:gridCol>
                <a:gridCol w="411480">
                  <a:extLst>
                    <a:ext uri="{9D8B030D-6E8A-4147-A177-3AD203B41FA5}">
                      <a16:colId xmlns:a16="http://schemas.microsoft.com/office/drawing/2014/main" val="38804880"/>
                    </a:ext>
                  </a:extLst>
                </a:gridCol>
                <a:gridCol w="411480">
                  <a:extLst>
                    <a:ext uri="{9D8B030D-6E8A-4147-A177-3AD203B41FA5}">
                      <a16:colId xmlns:a16="http://schemas.microsoft.com/office/drawing/2014/main" val="3439564972"/>
                    </a:ext>
                  </a:extLst>
                </a:gridCol>
                <a:gridCol w="411480">
                  <a:extLst>
                    <a:ext uri="{9D8B030D-6E8A-4147-A177-3AD203B41FA5}">
                      <a16:colId xmlns:a16="http://schemas.microsoft.com/office/drawing/2014/main" val="3900232133"/>
                    </a:ext>
                  </a:extLst>
                </a:gridCol>
                <a:gridCol w="411480">
                  <a:extLst>
                    <a:ext uri="{9D8B030D-6E8A-4147-A177-3AD203B41FA5}">
                      <a16:colId xmlns:a16="http://schemas.microsoft.com/office/drawing/2014/main" val="2263950625"/>
                    </a:ext>
                  </a:extLst>
                </a:gridCol>
                <a:gridCol w="411480">
                  <a:extLst>
                    <a:ext uri="{9D8B030D-6E8A-4147-A177-3AD203B41FA5}">
                      <a16:colId xmlns:a16="http://schemas.microsoft.com/office/drawing/2014/main" val="2253789614"/>
                    </a:ext>
                  </a:extLst>
                </a:gridCol>
                <a:gridCol w="411480">
                  <a:extLst>
                    <a:ext uri="{9D8B030D-6E8A-4147-A177-3AD203B41FA5}">
                      <a16:colId xmlns:a16="http://schemas.microsoft.com/office/drawing/2014/main" val="4267997078"/>
                    </a:ext>
                  </a:extLst>
                </a:gridCol>
                <a:gridCol w="411480">
                  <a:extLst>
                    <a:ext uri="{9D8B030D-6E8A-4147-A177-3AD203B41FA5}">
                      <a16:colId xmlns:a16="http://schemas.microsoft.com/office/drawing/2014/main" val="278213159"/>
                    </a:ext>
                  </a:extLst>
                </a:gridCol>
                <a:gridCol w="411480">
                  <a:extLst>
                    <a:ext uri="{9D8B030D-6E8A-4147-A177-3AD203B41FA5}">
                      <a16:colId xmlns:a16="http://schemas.microsoft.com/office/drawing/2014/main" val="1611345644"/>
                    </a:ext>
                  </a:extLst>
                </a:gridCol>
                <a:gridCol w="411480">
                  <a:extLst>
                    <a:ext uri="{9D8B030D-6E8A-4147-A177-3AD203B41FA5}">
                      <a16:colId xmlns:a16="http://schemas.microsoft.com/office/drawing/2014/main" val="2534741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to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All 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on 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on 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on Own 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01155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Volvo Car 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305288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INFINITI USA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60.0 %</a:t>
                      </a:r>
                    </a:p>
                  </a:txBody>
                  <a:tcPr/>
                </a:tc>
                <a:extLst>
                  <a:ext uri="{0D108BD9-81ED-4DB2-BD59-A6C34878D82A}">
                    <a16:rowId xmlns:a16="http://schemas.microsoft.com/office/drawing/2014/main" val="832921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Acura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20.0 %</a:t>
                      </a:r>
                    </a:p>
                  </a:txBody>
                  <a:tcPr/>
                </a:tc>
                <a:extLst>
                  <a:ext uri="{0D108BD9-81ED-4DB2-BD59-A6C34878D82A}">
                    <a16:rowId xmlns:a16="http://schemas.microsoft.com/office/drawing/2014/main" val="410793004"/>
                  </a:ext>
                </a:extLst>
              </a:tr>
            </a:tbl>
          </a:graphicData>
        </a:graphic>
      </p:graphicFrame>
      <p:sp>
        <p:nvSpPr>
          <p:cNvPr id="4" name="Text Placeholder 3">
            <a:extLst>
              <a:ext uri="{FF2B5EF4-FFF2-40B4-BE49-F238E27FC236}">
                <a16:creationId xmlns:a16="http://schemas.microsoft.com/office/drawing/2014/main" id="{F6B6DAC5-EEFC-486D-BC5E-282D5D478EDB}"/>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172250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CC4240-5C6F-4793-9911-6FFAD9AE8679}"/>
              </a:ext>
            </a:extLst>
          </p:cNvPr>
          <p:cNvSpPr>
            <a:spLocks noGrp="1"/>
          </p:cNvSpPr>
          <p:nvPr>
            <p:ph type="title"/>
          </p:nvPr>
        </p:nvSpPr>
        <p:spPr/>
        <p:txBody>
          <a:bodyPr/>
          <a:lstStyle/>
          <a:p>
            <a:r>
              <a:rPr lang="en-US"/>
              <a:t>Twitter Competitor Tweets | Acura - 1 of 8</a:t>
            </a:r>
          </a:p>
        </p:txBody>
      </p:sp>
      <p:graphicFrame>
        <p:nvGraphicFramePr>
          <p:cNvPr id="5" name="Table Placeholder 4">
            <a:extLst>
              <a:ext uri="{FF2B5EF4-FFF2-40B4-BE49-F238E27FC236}">
                <a16:creationId xmlns:a16="http://schemas.microsoft.com/office/drawing/2014/main" id="{80078FD0-72DA-4999-A65B-D155DBC6BDAA}"/>
              </a:ext>
            </a:extLst>
          </p:cNvPr>
          <p:cNvGraphicFramePr>
            <a:graphicFrameLocks noGrp="1"/>
          </p:cNvGraphicFramePr>
          <p:nvPr>
            <p:ph type="tbl" sz="quarter" idx="13"/>
            <p:extLst>
              <p:ext uri="{D42A27DB-BD31-4B8C-83A1-F6EECF244321}">
                <p14:modId xmlns:p14="http://schemas.microsoft.com/office/powerpoint/2010/main" val="886911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71011171"/>
                    </a:ext>
                  </a:extLst>
                </a:gridCol>
                <a:gridCol w="1234440">
                  <a:extLst>
                    <a:ext uri="{9D8B030D-6E8A-4147-A177-3AD203B41FA5}">
                      <a16:colId xmlns:a16="http://schemas.microsoft.com/office/drawing/2014/main" val="3995815000"/>
                    </a:ext>
                  </a:extLst>
                </a:gridCol>
                <a:gridCol w="1481328">
                  <a:extLst>
                    <a:ext uri="{9D8B030D-6E8A-4147-A177-3AD203B41FA5}">
                      <a16:colId xmlns:a16="http://schemas.microsoft.com/office/drawing/2014/main" val="3029964647"/>
                    </a:ext>
                  </a:extLst>
                </a:gridCol>
                <a:gridCol w="493776">
                  <a:extLst>
                    <a:ext uri="{9D8B030D-6E8A-4147-A177-3AD203B41FA5}">
                      <a16:colId xmlns:a16="http://schemas.microsoft.com/office/drawing/2014/main" val="2279522299"/>
                    </a:ext>
                  </a:extLst>
                </a:gridCol>
                <a:gridCol w="493776">
                  <a:extLst>
                    <a:ext uri="{9D8B030D-6E8A-4147-A177-3AD203B41FA5}">
                      <a16:colId xmlns:a16="http://schemas.microsoft.com/office/drawing/2014/main" val="460299468"/>
                    </a:ext>
                  </a:extLst>
                </a:gridCol>
                <a:gridCol w="493776">
                  <a:extLst>
                    <a:ext uri="{9D8B030D-6E8A-4147-A177-3AD203B41FA5}">
                      <a16:colId xmlns:a16="http://schemas.microsoft.com/office/drawing/2014/main" val="2251193594"/>
                    </a:ext>
                  </a:extLst>
                </a:gridCol>
                <a:gridCol w="493776">
                  <a:extLst>
                    <a:ext uri="{9D8B030D-6E8A-4147-A177-3AD203B41FA5}">
                      <a16:colId xmlns:a16="http://schemas.microsoft.com/office/drawing/2014/main" val="1264275723"/>
                    </a:ext>
                  </a:extLst>
                </a:gridCol>
                <a:gridCol w="493776">
                  <a:extLst>
                    <a:ext uri="{9D8B030D-6E8A-4147-A177-3AD203B41FA5}">
                      <a16:colId xmlns:a16="http://schemas.microsoft.com/office/drawing/2014/main" val="4262680852"/>
                    </a:ext>
                  </a:extLst>
                </a:gridCol>
                <a:gridCol w="493776">
                  <a:extLst>
                    <a:ext uri="{9D8B030D-6E8A-4147-A177-3AD203B41FA5}">
                      <a16:colId xmlns:a16="http://schemas.microsoft.com/office/drawing/2014/main" val="31500460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61475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- 2021-08-13 04:11:05</a:t>
                      </a:r>
                      <a:r>
                        <a:rPr kumimoji="0" lang="en-US" sz="1000" b="0" i="0" u="none" strike="noStrike" kern="1200" cap="none" spc="0" normalizeH="0" baseline="0" noProof="0">
                          <a:ln>
                            <a:noFill/>
                          </a:ln>
                          <a:solidFill>
                            <a:prstClr val="black"/>
                          </a:solidFill>
                          <a:effectLst/>
                          <a:uLnTx/>
                          <a:uFillTx/>
                          <a:latin typeface="+mn-lt"/>
                          <a:ea typeface="+mn-ea"/>
                          <a:cs typeface="+mn-cs"/>
                        </a:rPr>
                        <a:t>
 Spring 2022. https://t.co/4JsuLDj8b9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https://pbs.twimg.com/ext_tw_video_thumb/1426033519789105152/pu/img/7cEBg7a268lMvQ_Y.jpg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10.1945 %</a:t>
                      </a:r>
                    </a:p>
                  </a:txBody>
                  <a:tcPr/>
                </a:tc>
                <a:extLst>
                  <a:ext uri="{0D108BD9-81ED-4DB2-BD59-A6C34878D82A}">
                    <a16:rowId xmlns:a16="http://schemas.microsoft.com/office/drawing/2014/main" val="3937350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- 2021-08-13 00:15:27</a:t>
                      </a:r>
                      <a:r>
                        <a:rPr kumimoji="0" lang="en-US" sz="1000" b="0" i="0" u="none" strike="noStrike" kern="1200" cap="none" spc="0" normalizeH="0" baseline="0" noProof="0">
                          <a:ln>
                            <a:noFill/>
                          </a:ln>
                          <a:solidFill>
                            <a:prstClr val="black"/>
                          </a:solidFill>
                          <a:effectLst/>
                          <a:uLnTx/>
                          <a:uFillTx/>
                          <a:latin typeface="+mn-lt"/>
                          <a:ea typeface="+mn-ea"/>
                          <a:cs typeface="+mn-cs"/>
                        </a:rPr>
                        <a:t>
 An evolution thirty-five years in the making. Introducing the new #AcuraNSX #TypeS.
Visit: https://t.co/pJQieROlZA https://t.co/SW4ThJoVs1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https://pbs.twimg.com/media/E8oUA_rWEAM7jLI.jpg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1.5260 %</a:t>
                      </a:r>
                    </a:p>
                  </a:txBody>
                  <a:tcPr/>
                </a:tc>
                <a:extLst>
                  <a:ext uri="{0D108BD9-81ED-4DB2-BD59-A6C34878D82A}">
                    <a16:rowId xmlns:a16="http://schemas.microsoft.com/office/drawing/2014/main" val="594113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- 2021-08-29 19:00:02</a:t>
                      </a:r>
                      <a:r>
                        <a:rPr kumimoji="0" lang="en-US" sz="1000" b="0" i="0" u="none" strike="noStrike" kern="1200" cap="none" spc="0" normalizeH="0" baseline="0" noProof="0">
                          <a:ln>
                            <a:noFill/>
                          </a:ln>
                          <a:solidFill>
                            <a:prstClr val="black"/>
                          </a:solidFill>
                          <a:effectLst/>
                          <a:uLnTx/>
                          <a:uFillTx/>
                          <a:latin typeface="+mn-lt"/>
                          <a:ea typeface="+mn-ea"/>
                          <a:cs typeface="+mn-cs"/>
                        </a:rPr>
                        <a:t>
 #AcuraNSX + #TypeS = 🔥🔥🔥 https://t.co/4ix1acj67v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https://pbs.twimg.com/media/E9-u2VsXIAIF9fh.jpg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0.6345 %</a:t>
                      </a:r>
                    </a:p>
                  </a:txBody>
                  <a:tcPr/>
                </a:tc>
                <a:extLst>
                  <a:ext uri="{0D108BD9-81ED-4DB2-BD59-A6C34878D82A}">
                    <a16:rowId xmlns:a16="http://schemas.microsoft.com/office/drawing/2014/main" val="1230958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- 2021-08-02 21:24:13</a:t>
                      </a:r>
                      <a:r>
                        <a:rPr kumimoji="0" lang="en-US" sz="1000" b="0" i="0" u="none" strike="noStrike" kern="1200" cap="none" spc="0" normalizeH="0" baseline="0" noProof="0">
                          <a:ln>
                            <a:noFill/>
                          </a:ln>
                          <a:solidFill>
                            <a:prstClr val="black"/>
                          </a:solidFill>
                          <a:effectLst/>
                          <a:uLnTx/>
                          <a:uFillTx/>
                          <a:latin typeface="+mn-lt"/>
                          <a:ea typeface="+mn-ea"/>
                          <a:cs typeface="+mn-cs"/>
                        </a:rPr>
                        <a:t>
 (S)omething new is coming 8/12. #AcuraNSX #TypeS 
Visit: https://t.co/pu1ijWZ0hb https://t.co/WV2uN1HoK4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https://pbs.twimg.com/media/E70M7FPWEAET6sM.png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0.5898 %</a:t>
                      </a:r>
                    </a:p>
                  </a:txBody>
                  <a:tcPr/>
                </a:tc>
                <a:extLst>
                  <a:ext uri="{0D108BD9-81ED-4DB2-BD59-A6C34878D82A}">
                    <a16:rowId xmlns:a16="http://schemas.microsoft.com/office/drawing/2014/main" val="2782369546"/>
                  </a:ext>
                </a:extLst>
              </a:tr>
            </a:tbl>
          </a:graphicData>
        </a:graphic>
      </p:graphicFrame>
      <p:sp>
        <p:nvSpPr>
          <p:cNvPr id="4" name="Text Placeholder 3">
            <a:extLst>
              <a:ext uri="{FF2B5EF4-FFF2-40B4-BE49-F238E27FC236}">
                <a16:creationId xmlns:a16="http://schemas.microsoft.com/office/drawing/2014/main" id="{61230B54-0738-4FE5-8533-D61B78B73B2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2230035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AF86C-7A63-41F0-B764-A022AC5EF6B0}"/>
              </a:ext>
            </a:extLst>
          </p:cNvPr>
          <p:cNvSpPr>
            <a:spLocks noGrp="1"/>
          </p:cNvSpPr>
          <p:nvPr>
            <p:ph type="title"/>
          </p:nvPr>
        </p:nvSpPr>
        <p:spPr/>
        <p:txBody>
          <a:bodyPr/>
          <a:lstStyle/>
          <a:p>
            <a:r>
              <a:rPr lang="en-US"/>
              <a:t>Twitter Competitor Tweets | Acura - 2 of 8</a:t>
            </a:r>
          </a:p>
        </p:txBody>
      </p:sp>
      <p:graphicFrame>
        <p:nvGraphicFramePr>
          <p:cNvPr id="5" name="Table Placeholder 4">
            <a:extLst>
              <a:ext uri="{FF2B5EF4-FFF2-40B4-BE49-F238E27FC236}">
                <a16:creationId xmlns:a16="http://schemas.microsoft.com/office/drawing/2014/main" id="{2F9710B3-2A96-47BA-8ECF-0825402C24DB}"/>
              </a:ext>
            </a:extLst>
          </p:cNvPr>
          <p:cNvGraphicFramePr>
            <a:graphicFrameLocks noGrp="1"/>
          </p:cNvGraphicFramePr>
          <p:nvPr>
            <p:ph type="tbl" sz="quarter" idx="13"/>
            <p:extLst>
              <p:ext uri="{D42A27DB-BD31-4B8C-83A1-F6EECF244321}">
                <p14:modId xmlns:p14="http://schemas.microsoft.com/office/powerpoint/2010/main" val="1472514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39734761"/>
                    </a:ext>
                  </a:extLst>
                </a:gridCol>
                <a:gridCol w="1234440">
                  <a:extLst>
                    <a:ext uri="{9D8B030D-6E8A-4147-A177-3AD203B41FA5}">
                      <a16:colId xmlns:a16="http://schemas.microsoft.com/office/drawing/2014/main" val="2593583311"/>
                    </a:ext>
                  </a:extLst>
                </a:gridCol>
                <a:gridCol w="1481328">
                  <a:extLst>
                    <a:ext uri="{9D8B030D-6E8A-4147-A177-3AD203B41FA5}">
                      <a16:colId xmlns:a16="http://schemas.microsoft.com/office/drawing/2014/main" val="369913974"/>
                    </a:ext>
                  </a:extLst>
                </a:gridCol>
                <a:gridCol w="493776">
                  <a:extLst>
                    <a:ext uri="{9D8B030D-6E8A-4147-A177-3AD203B41FA5}">
                      <a16:colId xmlns:a16="http://schemas.microsoft.com/office/drawing/2014/main" val="3796551307"/>
                    </a:ext>
                  </a:extLst>
                </a:gridCol>
                <a:gridCol w="493776">
                  <a:extLst>
                    <a:ext uri="{9D8B030D-6E8A-4147-A177-3AD203B41FA5}">
                      <a16:colId xmlns:a16="http://schemas.microsoft.com/office/drawing/2014/main" val="3307032202"/>
                    </a:ext>
                  </a:extLst>
                </a:gridCol>
                <a:gridCol w="493776">
                  <a:extLst>
                    <a:ext uri="{9D8B030D-6E8A-4147-A177-3AD203B41FA5}">
                      <a16:colId xmlns:a16="http://schemas.microsoft.com/office/drawing/2014/main" val="2827238252"/>
                    </a:ext>
                  </a:extLst>
                </a:gridCol>
                <a:gridCol w="493776">
                  <a:extLst>
                    <a:ext uri="{9D8B030D-6E8A-4147-A177-3AD203B41FA5}">
                      <a16:colId xmlns:a16="http://schemas.microsoft.com/office/drawing/2014/main" val="688636886"/>
                    </a:ext>
                  </a:extLst>
                </a:gridCol>
                <a:gridCol w="493776">
                  <a:extLst>
                    <a:ext uri="{9D8B030D-6E8A-4147-A177-3AD203B41FA5}">
                      <a16:colId xmlns:a16="http://schemas.microsoft.com/office/drawing/2014/main" val="4275101085"/>
                    </a:ext>
                  </a:extLst>
                </a:gridCol>
                <a:gridCol w="493776">
                  <a:extLst>
                    <a:ext uri="{9D8B030D-6E8A-4147-A177-3AD203B41FA5}">
                      <a16:colId xmlns:a16="http://schemas.microsoft.com/office/drawing/2014/main" val="4178860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96019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@Tesla - 2021-08-20 03:15:53</a:t>
                      </a:r>
                      <a:r>
                        <a:rPr kumimoji="0" lang="en-US" sz="1000" b="0" i="0" u="none" strike="noStrike" kern="1200" cap="none" spc="0" normalizeH="0" baseline="0" noProof="0">
                          <a:ln>
                            <a:noFill/>
                          </a:ln>
                          <a:solidFill>
                            <a:prstClr val="black"/>
                          </a:solidFill>
                          <a:effectLst/>
                          <a:uLnTx/>
                          <a:uFillTx/>
                          <a:latin typeface="+mn-lt"/>
                          <a:ea typeface="+mn-ea"/>
                          <a:cs typeface="+mn-cs"/>
                        </a:rPr>
                        <a:t>
 Join us to build the future of AI → https://t.co/Gdd4MNet6q https://t.co/86cXMVnJ59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https://pbs.twimg.com/ext_tw_video_thumb/1428556331485650947/pu/img/pwTO2tKeJp3NmS5V.jpg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18:41:49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0.5345 %</a:t>
                      </a:r>
                    </a:p>
                  </a:txBody>
                  <a:tcPr/>
                </a:tc>
                <a:extLst>
                  <a:ext uri="{0D108BD9-81ED-4DB2-BD59-A6C34878D82A}">
                    <a16:rowId xmlns:a16="http://schemas.microsoft.com/office/drawing/2014/main" val="2227634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@MercedesBenzUSA - 2021-08-02 15:56:11</a:t>
                      </a:r>
                      <a:r>
                        <a:rPr kumimoji="0" lang="en-US" sz="1000" b="0" i="0" u="none" strike="noStrike" kern="1200" cap="none" spc="0" normalizeH="0" baseline="0" noProof="0">
                          <a:ln>
                            <a:noFill/>
                          </a:ln>
                          <a:solidFill>
                            <a:prstClr val="black"/>
                          </a:solidFill>
                          <a:effectLst/>
                          <a:uLnTx/>
                          <a:uFillTx/>
                          <a:latin typeface="+mn-lt"/>
                          <a:ea typeface="+mn-ea"/>
                          <a:cs typeface="+mn-cs"/>
                        </a:rPr>
                        <a:t>
 It's time for a new fairy tale. The one you write. Mercedes-Benz is honored to help you chase your dreams, wherever they take you. We’re proud to team up with @Cinderella, coming to @PrimeVideo on September 3. https://t.co/vaymInDsEZ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https://pbs.twimg.com/media/E7zB0CnWYAYEo_M.jpg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0.4725 %</a:t>
                      </a:r>
                    </a:p>
                  </a:txBody>
                  <a:tcPr/>
                </a:tc>
                <a:extLst>
                  <a:ext uri="{0D108BD9-81ED-4DB2-BD59-A6C34878D82A}">
                    <a16:rowId xmlns:a16="http://schemas.microsoft.com/office/drawing/2014/main" val="2302650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@Tesla - 2021-08-09 13:02:49</a:t>
                      </a:r>
                      <a:r>
                        <a:rPr kumimoji="0" lang="en-US" sz="1000" b="0" i="0" u="none" strike="noStrike" kern="1200" cap="none" spc="0" normalizeH="0" baseline="0" noProof="0">
                          <a:ln>
                            <a:noFill/>
                          </a:ln>
                          <a:solidFill>
                            <a:prstClr val="black"/>
                          </a:solidFill>
                          <a:effectLst/>
                          <a:uLnTx/>
                          <a:uFillTx/>
                          <a:latin typeface="+mn-lt"/>
                          <a:ea typeface="+mn-ea"/>
                          <a:cs typeface="+mn-cs"/>
                        </a:rPr>
                        <a:t>
 In 2020, Tesla customers helped accelerate the world’s transition to sustainable energy by avoiding 5.0 million metric tons of CO2e emissions
Impact Report → https://t.co/wZwv00DyWp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18:41:49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0.4063 %</a:t>
                      </a:r>
                    </a:p>
                  </a:txBody>
                  <a:tcPr/>
                </a:tc>
                <a:extLst>
                  <a:ext uri="{0D108BD9-81ED-4DB2-BD59-A6C34878D82A}">
                    <a16:rowId xmlns:a16="http://schemas.microsoft.com/office/drawing/2014/main" val="3842238269"/>
                  </a:ext>
                </a:extLst>
              </a:tr>
            </a:tbl>
          </a:graphicData>
        </a:graphic>
      </p:graphicFrame>
      <p:sp>
        <p:nvSpPr>
          <p:cNvPr id="4" name="Text Placeholder 3">
            <a:extLst>
              <a:ext uri="{FF2B5EF4-FFF2-40B4-BE49-F238E27FC236}">
                <a16:creationId xmlns:a16="http://schemas.microsoft.com/office/drawing/2014/main" id="{80538034-99F3-422B-B109-EC6644B3A60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7027992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9DE68-03B7-45B8-9D01-9F8A61A6EA9E}"/>
              </a:ext>
            </a:extLst>
          </p:cNvPr>
          <p:cNvSpPr>
            <a:spLocks noGrp="1"/>
          </p:cNvSpPr>
          <p:nvPr>
            <p:ph type="title"/>
          </p:nvPr>
        </p:nvSpPr>
        <p:spPr/>
        <p:txBody>
          <a:bodyPr/>
          <a:lstStyle/>
          <a:p>
            <a:r>
              <a:rPr lang="en-US"/>
              <a:t>Twitter Competitor Tweets | Acura - 3 of 8</a:t>
            </a:r>
          </a:p>
        </p:txBody>
      </p:sp>
      <p:graphicFrame>
        <p:nvGraphicFramePr>
          <p:cNvPr id="5" name="Table Placeholder 4">
            <a:extLst>
              <a:ext uri="{FF2B5EF4-FFF2-40B4-BE49-F238E27FC236}">
                <a16:creationId xmlns:a16="http://schemas.microsoft.com/office/drawing/2014/main" id="{BD3FAC04-E26B-4099-B0EE-32082E47378B}"/>
              </a:ext>
            </a:extLst>
          </p:cNvPr>
          <p:cNvGraphicFramePr>
            <a:graphicFrameLocks noGrp="1"/>
          </p:cNvGraphicFramePr>
          <p:nvPr>
            <p:ph type="tbl" sz="quarter" idx="13"/>
            <p:extLst>
              <p:ext uri="{D42A27DB-BD31-4B8C-83A1-F6EECF244321}">
                <p14:modId xmlns:p14="http://schemas.microsoft.com/office/powerpoint/2010/main" val="16297850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16697645"/>
                    </a:ext>
                  </a:extLst>
                </a:gridCol>
                <a:gridCol w="1234440">
                  <a:extLst>
                    <a:ext uri="{9D8B030D-6E8A-4147-A177-3AD203B41FA5}">
                      <a16:colId xmlns:a16="http://schemas.microsoft.com/office/drawing/2014/main" val="3383388541"/>
                    </a:ext>
                  </a:extLst>
                </a:gridCol>
                <a:gridCol w="1481328">
                  <a:extLst>
                    <a:ext uri="{9D8B030D-6E8A-4147-A177-3AD203B41FA5}">
                      <a16:colId xmlns:a16="http://schemas.microsoft.com/office/drawing/2014/main" val="3697349452"/>
                    </a:ext>
                  </a:extLst>
                </a:gridCol>
                <a:gridCol w="493776">
                  <a:extLst>
                    <a:ext uri="{9D8B030D-6E8A-4147-A177-3AD203B41FA5}">
                      <a16:colId xmlns:a16="http://schemas.microsoft.com/office/drawing/2014/main" val="2720879826"/>
                    </a:ext>
                  </a:extLst>
                </a:gridCol>
                <a:gridCol w="493776">
                  <a:extLst>
                    <a:ext uri="{9D8B030D-6E8A-4147-A177-3AD203B41FA5}">
                      <a16:colId xmlns:a16="http://schemas.microsoft.com/office/drawing/2014/main" val="1018043978"/>
                    </a:ext>
                  </a:extLst>
                </a:gridCol>
                <a:gridCol w="493776">
                  <a:extLst>
                    <a:ext uri="{9D8B030D-6E8A-4147-A177-3AD203B41FA5}">
                      <a16:colId xmlns:a16="http://schemas.microsoft.com/office/drawing/2014/main" val="1632655955"/>
                    </a:ext>
                  </a:extLst>
                </a:gridCol>
                <a:gridCol w="493776">
                  <a:extLst>
                    <a:ext uri="{9D8B030D-6E8A-4147-A177-3AD203B41FA5}">
                      <a16:colId xmlns:a16="http://schemas.microsoft.com/office/drawing/2014/main" val="2116204635"/>
                    </a:ext>
                  </a:extLst>
                </a:gridCol>
                <a:gridCol w="493776">
                  <a:extLst>
                    <a:ext uri="{9D8B030D-6E8A-4147-A177-3AD203B41FA5}">
                      <a16:colId xmlns:a16="http://schemas.microsoft.com/office/drawing/2014/main" val="3202151329"/>
                    </a:ext>
                  </a:extLst>
                </a:gridCol>
                <a:gridCol w="493776">
                  <a:extLst>
                    <a:ext uri="{9D8B030D-6E8A-4147-A177-3AD203B41FA5}">
                      <a16:colId xmlns:a16="http://schemas.microsoft.com/office/drawing/2014/main" val="382310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24580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@MercedesBenzUSA - 2021-08-04 18:08:13</a:t>
                      </a:r>
                      <a:r>
                        <a:rPr kumimoji="0" lang="en-US" sz="1000" b="0" i="0" u="none" strike="noStrike" kern="1200" cap="none" spc="0" normalizeH="0" baseline="0" noProof="0">
                          <a:ln>
                            <a:noFill/>
                          </a:ln>
                          <a:solidFill>
                            <a:prstClr val="black"/>
                          </a:solidFill>
                          <a:effectLst/>
                          <a:uLnTx/>
                          <a:uFillTx/>
                          <a:latin typeface="+mn-lt"/>
                          <a:ea typeface="+mn-ea"/>
                          <a:cs typeface="+mn-cs"/>
                        </a:rPr>
                        <a:t>
 Chasing pavements. #AMG #GTC #mbugc https://t.co/aaCK61nzTc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https://pbs.twimg.com/media/E79zOCIXMAAIksf.jpg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0.2719 %</a:t>
                      </a:r>
                    </a:p>
                  </a:txBody>
                  <a:tcPr/>
                </a:tc>
                <a:extLst>
                  <a:ext uri="{0D108BD9-81ED-4DB2-BD59-A6C34878D82A}">
                    <a16:rowId xmlns:a16="http://schemas.microsoft.com/office/drawing/2014/main" val="3573342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- 2021-08-22 19:00:16</a:t>
                      </a:r>
                      <a:r>
                        <a:rPr kumimoji="0" lang="en-US" sz="1000" b="0" i="0" u="none" strike="noStrike" kern="1200" cap="none" spc="0" normalizeH="0" baseline="0" noProof="0">
                          <a:ln>
                            <a:noFill/>
                          </a:ln>
                          <a:solidFill>
                            <a:prstClr val="black"/>
                          </a:solidFill>
                          <a:effectLst/>
                          <a:uLnTx/>
                          <a:uFillTx/>
                          <a:latin typeface="+mn-lt"/>
                          <a:ea typeface="+mn-ea"/>
                          <a:cs typeface="+mn-cs"/>
                        </a:rPr>
                        <a:t>
 As true then as it is now. #AcuraTLX https://t.co/6nZsshFHeK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https://pbs.twimg.com/media/E9arxZVXEAcnz7m.png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0.2581 %</a:t>
                      </a:r>
                    </a:p>
                  </a:txBody>
                  <a:tcPr/>
                </a:tc>
                <a:extLst>
                  <a:ext uri="{0D108BD9-81ED-4DB2-BD59-A6C34878D82A}">
                    <a16:rowId xmlns:a16="http://schemas.microsoft.com/office/drawing/2014/main" val="10681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- 2021-08-10 19:00:12</a:t>
                      </a:r>
                      <a:r>
                        <a:rPr kumimoji="0" lang="en-US" sz="1000" b="0" i="0" u="none" strike="noStrike" kern="1200" cap="none" spc="0" normalizeH="0" baseline="0" noProof="0">
                          <a:ln>
                            <a:noFill/>
                          </a:ln>
                          <a:solidFill>
                            <a:prstClr val="black"/>
                          </a:solidFill>
                          <a:effectLst/>
                          <a:uLnTx/>
                          <a:uFillTx/>
                          <a:latin typeface="+mn-lt"/>
                          <a:ea typeface="+mn-ea"/>
                          <a:cs typeface="+mn-cs"/>
                        </a:rPr>
                        <a:t>
 On 8/12, we put the S back in #AcuraNSX #TypeS.
Visit: https://t.co/pu1ijWZ0hb https://t.co/NLiOLRN8f1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https://pbs.twimg.com/media/E8c4rn2WQAEi_uq.jpg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0.2193 %</a:t>
                      </a:r>
                    </a:p>
                  </a:txBody>
                  <a:tcPr/>
                </a:tc>
                <a:extLst>
                  <a:ext uri="{0D108BD9-81ED-4DB2-BD59-A6C34878D82A}">
                    <a16:rowId xmlns:a16="http://schemas.microsoft.com/office/drawing/2014/main" val="1008338468"/>
                  </a:ext>
                </a:extLst>
              </a:tr>
            </a:tbl>
          </a:graphicData>
        </a:graphic>
      </p:graphicFrame>
      <p:sp>
        <p:nvSpPr>
          <p:cNvPr id="4" name="Text Placeholder 3">
            <a:extLst>
              <a:ext uri="{FF2B5EF4-FFF2-40B4-BE49-F238E27FC236}">
                <a16:creationId xmlns:a16="http://schemas.microsoft.com/office/drawing/2014/main" id="{9C435A82-5ABA-4547-9799-6B57A5A9750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853661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B4255-708F-44DE-A8DF-0F64EDF24D46}"/>
              </a:ext>
            </a:extLst>
          </p:cNvPr>
          <p:cNvSpPr>
            <a:spLocks noGrp="1"/>
          </p:cNvSpPr>
          <p:nvPr>
            <p:ph type="title"/>
          </p:nvPr>
        </p:nvSpPr>
        <p:spPr/>
        <p:txBody>
          <a:bodyPr/>
          <a:lstStyle/>
          <a:p>
            <a:r>
              <a:rPr lang="en-US"/>
              <a:t>Twitter Competitor Tweets | Acura - 4 of 8</a:t>
            </a:r>
          </a:p>
        </p:txBody>
      </p:sp>
      <p:graphicFrame>
        <p:nvGraphicFramePr>
          <p:cNvPr id="5" name="Table Placeholder 4">
            <a:extLst>
              <a:ext uri="{FF2B5EF4-FFF2-40B4-BE49-F238E27FC236}">
                <a16:creationId xmlns:a16="http://schemas.microsoft.com/office/drawing/2014/main" id="{A0D72A26-CE0F-4A51-823B-C80FC380B262}"/>
              </a:ext>
            </a:extLst>
          </p:cNvPr>
          <p:cNvGraphicFramePr>
            <a:graphicFrameLocks noGrp="1"/>
          </p:cNvGraphicFramePr>
          <p:nvPr>
            <p:ph type="tbl" sz="quarter" idx="13"/>
            <p:extLst>
              <p:ext uri="{D42A27DB-BD31-4B8C-83A1-F6EECF244321}">
                <p14:modId xmlns:p14="http://schemas.microsoft.com/office/powerpoint/2010/main" val="3472588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90794662"/>
                    </a:ext>
                  </a:extLst>
                </a:gridCol>
                <a:gridCol w="1234440">
                  <a:extLst>
                    <a:ext uri="{9D8B030D-6E8A-4147-A177-3AD203B41FA5}">
                      <a16:colId xmlns:a16="http://schemas.microsoft.com/office/drawing/2014/main" val="4226277538"/>
                    </a:ext>
                  </a:extLst>
                </a:gridCol>
                <a:gridCol w="1481328">
                  <a:extLst>
                    <a:ext uri="{9D8B030D-6E8A-4147-A177-3AD203B41FA5}">
                      <a16:colId xmlns:a16="http://schemas.microsoft.com/office/drawing/2014/main" val="4228685165"/>
                    </a:ext>
                  </a:extLst>
                </a:gridCol>
                <a:gridCol w="493776">
                  <a:extLst>
                    <a:ext uri="{9D8B030D-6E8A-4147-A177-3AD203B41FA5}">
                      <a16:colId xmlns:a16="http://schemas.microsoft.com/office/drawing/2014/main" val="2757371652"/>
                    </a:ext>
                  </a:extLst>
                </a:gridCol>
                <a:gridCol w="493776">
                  <a:extLst>
                    <a:ext uri="{9D8B030D-6E8A-4147-A177-3AD203B41FA5}">
                      <a16:colId xmlns:a16="http://schemas.microsoft.com/office/drawing/2014/main" val="625913258"/>
                    </a:ext>
                  </a:extLst>
                </a:gridCol>
                <a:gridCol w="493776">
                  <a:extLst>
                    <a:ext uri="{9D8B030D-6E8A-4147-A177-3AD203B41FA5}">
                      <a16:colId xmlns:a16="http://schemas.microsoft.com/office/drawing/2014/main" val="326310646"/>
                    </a:ext>
                  </a:extLst>
                </a:gridCol>
                <a:gridCol w="493776">
                  <a:extLst>
                    <a:ext uri="{9D8B030D-6E8A-4147-A177-3AD203B41FA5}">
                      <a16:colId xmlns:a16="http://schemas.microsoft.com/office/drawing/2014/main" val="3993122377"/>
                    </a:ext>
                  </a:extLst>
                </a:gridCol>
                <a:gridCol w="493776">
                  <a:extLst>
                    <a:ext uri="{9D8B030D-6E8A-4147-A177-3AD203B41FA5}">
                      <a16:colId xmlns:a16="http://schemas.microsoft.com/office/drawing/2014/main" val="415990073"/>
                    </a:ext>
                  </a:extLst>
                </a:gridCol>
                <a:gridCol w="493776">
                  <a:extLst>
                    <a:ext uri="{9D8B030D-6E8A-4147-A177-3AD203B41FA5}">
                      <a16:colId xmlns:a16="http://schemas.microsoft.com/office/drawing/2014/main" val="4239885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68852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@MercedesBenzUSA - 2021-08-04 14:11:07</a:t>
                      </a:r>
                      <a:r>
                        <a:rPr kumimoji="0" lang="en-US" sz="1000" b="0" i="0" u="none" strike="noStrike" kern="1200" cap="none" spc="0" normalizeH="0" baseline="0" noProof="0">
                          <a:ln>
                            <a:noFill/>
                          </a:ln>
                          <a:solidFill>
                            <a:prstClr val="black"/>
                          </a:solidFill>
                          <a:effectLst/>
                          <a:uLnTx/>
                          <a:uFillTx/>
                          <a:latin typeface="+mn-lt"/>
                          <a:ea typeface="+mn-ea"/>
                          <a:cs typeface="+mn-cs"/>
                        </a:rPr>
                        <a:t>
 If you're going to chase your dreams, use the right carriage. We’re proud to team up with the new @Cinderella coming to @PrimeVideo on September 3.
Learn more here: https://t.co/VU3XCs92hY https://t.co/F96D4ZvL16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https://pbs.twimg.com/ext_tw_video_thumb/1422921525620092934/pu/img/Nx9ZLdcrpptPzK8F.jpg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0.2137 %</a:t>
                      </a:r>
                    </a:p>
                  </a:txBody>
                  <a:tcPr/>
                </a:tc>
                <a:extLst>
                  <a:ext uri="{0D108BD9-81ED-4DB2-BD59-A6C34878D82A}">
                    <a16:rowId xmlns:a16="http://schemas.microsoft.com/office/drawing/2014/main" val="3182989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- 2021-08-06 19:00:03</a:t>
                      </a:r>
                      <a:r>
                        <a:rPr kumimoji="0" lang="en-US" sz="1000" b="0" i="0" u="none" strike="noStrike" kern="1200" cap="none" spc="0" normalizeH="0" baseline="0" noProof="0">
                          <a:ln>
                            <a:noFill/>
                          </a:ln>
                          <a:solidFill>
                            <a:prstClr val="black"/>
                          </a:solidFill>
                          <a:effectLst/>
                          <a:uLnTx/>
                          <a:uFillTx/>
                          <a:latin typeface="+mn-lt"/>
                          <a:ea typeface="+mn-ea"/>
                          <a:cs typeface="+mn-cs"/>
                        </a:rPr>
                        <a:t>
 And this isn’t even our good side. The new #AcuraNSX #TypeS drops 8/12.
Visit: https://t.co/pu1ijWZ0hb https://t.co/sRQnJQb6vX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https://pbs.twimg.com/media/E8ISSOtXoAAIeGM.jpg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0.2011 %</a:t>
                      </a:r>
                    </a:p>
                  </a:txBody>
                  <a:tcPr/>
                </a:tc>
                <a:extLst>
                  <a:ext uri="{0D108BD9-81ED-4DB2-BD59-A6C34878D82A}">
                    <a16:rowId xmlns:a16="http://schemas.microsoft.com/office/drawing/2014/main" val="3067003860"/>
                  </a:ext>
                </a:extLst>
              </a:tr>
            </a:tbl>
          </a:graphicData>
        </a:graphic>
      </p:graphicFrame>
      <p:sp>
        <p:nvSpPr>
          <p:cNvPr id="4" name="Text Placeholder 3">
            <a:extLst>
              <a:ext uri="{FF2B5EF4-FFF2-40B4-BE49-F238E27FC236}">
                <a16:creationId xmlns:a16="http://schemas.microsoft.com/office/drawing/2014/main" id="{BA7784C5-3325-4A0B-A8AF-A11194DCF811}"/>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1872576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1049D-A50F-449B-AEF6-D6132431748B}"/>
              </a:ext>
            </a:extLst>
          </p:cNvPr>
          <p:cNvSpPr>
            <a:spLocks noGrp="1"/>
          </p:cNvSpPr>
          <p:nvPr>
            <p:ph type="title"/>
          </p:nvPr>
        </p:nvSpPr>
        <p:spPr/>
        <p:txBody>
          <a:bodyPr/>
          <a:lstStyle/>
          <a:p>
            <a:r>
              <a:rPr lang="en-US"/>
              <a:t>Twitter Competitor Tweets | Acura - 5 of 8</a:t>
            </a:r>
          </a:p>
        </p:txBody>
      </p:sp>
      <p:graphicFrame>
        <p:nvGraphicFramePr>
          <p:cNvPr id="5" name="Table Placeholder 4">
            <a:extLst>
              <a:ext uri="{FF2B5EF4-FFF2-40B4-BE49-F238E27FC236}">
                <a16:creationId xmlns:a16="http://schemas.microsoft.com/office/drawing/2014/main" id="{27730EE5-CA8C-4308-9A91-4E7EE7ABCE76}"/>
              </a:ext>
            </a:extLst>
          </p:cNvPr>
          <p:cNvGraphicFramePr>
            <a:graphicFrameLocks noGrp="1"/>
          </p:cNvGraphicFramePr>
          <p:nvPr>
            <p:ph type="tbl" sz="quarter" idx="13"/>
            <p:extLst>
              <p:ext uri="{D42A27DB-BD31-4B8C-83A1-F6EECF244321}">
                <p14:modId xmlns:p14="http://schemas.microsoft.com/office/powerpoint/2010/main" val="1582545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66629409"/>
                    </a:ext>
                  </a:extLst>
                </a:gridCol>
                <a:gridCol w="1234440">
                  <a:extLst>
                    <a:ext uri="{9D8B030D-6E8A-4147-A177-3AD203B41FA5}">
                      <a16:colId xmlns:a16="http://schemas.microsoft.com/office/drawing/2014/main" val="2063940043"/>
                    </a:ext>
                  </a:extLst>
                </a:gridCol>
                <a:gridCol w="1481328">
                  <a:extLst>
                    <a:ext uri="{9D8B030D-6E8A-4147-A177-3AD203B41FA5}">
                      <a16:colId xmlns:a16="http://schemas.microsoft.com/office/drawing/2014/main" val="3525305453"/>
                    </a:ext>
                  </a:extLst>
                </a:gridCol>
                <a:gridCol w="493776">
                  <a:extLst>
                    <a:ext uri="{9D8B030D-6E8A-4147-A177-3AD203B41FA5}">
                      <a16:colId xmlns:a16="http://schemas.microsoft.com/office/drawing/2014/main" val="514710941"/>
                    </a:ext>
                  </a:extLst>
                </a:gridCol>
                <a:gridCol w="493776">
                  <a:extLst>
                    <a:ext uri="{9D8B030D-6E8A-4147-A177-3AD203B41FA5}">
                      <a16:colId xmlns:a16="http://schemas.microsoft.com/office/drawing/2014/main" val="396853538"/>
                    </a:ext>
                  </a:extLst>
                </a:gridCol>
                <a:gridCol w="493776">
                  <a:extLst>
                    <a:ext uri="{9D8B030D-6E8A-4147-A177-3AD203B41FA5}">
                      <a16:colId xmlns:a16="http://schemas.microsoft.com/office/drawing/2014/main" val="3187621248"/>
                    </a:ext>
                  </a:extLst>
                </a:gridCol>
                <a:gridCol w="493776">
                  <a:extLst>
                    <a:ext uri="{9D8B030D-6E8A-4147-A177-3AD203B41FA5}">
                      <a16:colId xmlns:a16="http://schemas.microsoft.com/office/drawing/2014/main" val="3804050367"/>
                    </a:ext>
                  </a:extLst>
                </a:gridCol>
                <a:gridCol w="493776">
                  <a:extLst>
                    <a:ext uri="{9D8B030D-6E8A-4147-A177-3AD203B41FA5}">
                      <a16:colId xmlns:a16="http://schemas.microsoft.com/office/drawing/2014/main" val="2524698157"/>
                    </a:ext>
                  </a:extLst>
                </a:gridCol>
                <a:gridCol w="493776">
                  <a:extLst>
                    <a:ext uri="{9D8B030D-6E8A-4147-A177-3AD203B41FA5}">
                      <a16:colId xmlns:a16="http://schemas.microsoft.com/office/drawing/2014/main" val="244443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09951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- 2021-08-08 19:00:05</a:t>
                      </a:r>
                      <a:r>
                        <a:rPr kumimoji="0" lang="en-US" sz="1000" b="0" i="0" u="none" strike="noStrike" kern="1200" cap="none" spc="0" normalizeH="0" baseline="0" noProof="0">
                          <a:ln>
                            <a:noFill/>
                          </a:ln>
                          <a:solidFill>
                            <a:prstClr val="black"/>
                          </a:solidFill>
                          <a:effectLst/>
                          <a:uLnTx/>
                          <a:uFillTx/>
                          <a:latin typeface="+mn-lt"/>
                          <a:ea typeface="+mn-ea"/>
                          <a:cs typeface="+mn-cs"/>
                        </a:rPr>
                        <a:t>
 Limited 👏  edition 👏  8/12 👏  #AcuraNSX #TypeS 
Visit: https://t.co/pu1ijWZ0hb https://t.co/kRdcofEADY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https://pbs.twimg.com/media/E8SldgjWEAMRJ7j.jpg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0.1905 %</a:t>
                      </a:r>
                    </a:p>
                  </a:txBody>
                  <a:tcPr/>
                </a:tc>
                <a:extLst>
                  <a:ext uri="{0D108BD9-81ED-4DB2-BD59-A6C34878D82A}">
                    <a16:rowId xmlns:a16="http://schemas.microsoft.com/office/drawing/2014/main" val="149293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- 2021-08-04 19:00:13</a:t>
                      </a:r>
                      <a:r>
                        <a:rPr kumimoji="0" lang="en-US" sz="1000" b="0" i="0" u="none" strike="noStrike" kern="1200" cap="none" spc="0" normalizeH="0" baseline="0" noProof="0">
                          <a:ln>
                            <a:noFill/>
                          </a:ln>
                          <a:solidFill>
                            <a:prstClr val="black"/>
                          </a:solidFill>
                          <a:effectLst/>
                          <a:uLnTx/>
                          <a:uFillTx/>
                          <a:latin typeface="+mn-lt"/>
                          <a:ea typeface="+mn-ea"/>
                          <a:cs typeface="+mn-cs"/>
                        </a:rPr>
                        <a:t>
 Faster than ever. 8/12. #AcuraNSX #TypeS 
Visit: https://t.co/pu1ijWZ0hb https://t.co/Q4TCUrxTrs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https://pbs.twimg.com/media/E79_JRkXIAMCvQh.png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0.1817 %</a:t>
                      </a:r>
                    </a:p>
                  </a:txBody>
                  <a:tcPr/>
                </a:tc>
                <a:extLst>
                  <a:ext uri="{0D108BD9-81ED-4DB2-BD59-A6C34878D82A}">
                    <a16:rowId xmlns:a16="http://schemas.microsoft.com/office/drawing/2014/main" val="70228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@MercedesBenzUSA - 2021-08-08 20:30:14</a:t>
                      </a:r>
                      <a:r>
                        <a:rPr kumimoji="0" lang="en-US" sz="1000" b="0" i="0" u="none" strike="noStrike" kern="1200" cap="none" spc="0" normalizeH="0" baseline="0" noProof="0">
                          <a:ln>
                            <a:noFill/>
                          </a:ln>
                          <a:solidFill>
                            <a:prstClr val="black"/>
                          </a:solidFill>
                          <a:effectLst/>
                          <a:uLnTx/>
                          <a:uFillTx/>
                          <a:latin typeface="+mn-lt"/>
                          <a:ea typeface="+mn-ea"/>
                          <a:cs typeface="+mn-cs"/>
                        </a:rPr>
                        <a:t>
 Mirror mirror on the ground. Who’s the fairest coupe in town? #S63 #AMG #SClass #MBPhotoPass https://t.co/9SdA7mHMBs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https://pbs.twimg.com/media/E8S6GXhXEAEiCgk.jpg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0.1740 %</a:t>
                      </a:r>
                    </a:p>
                  </a:txBody>
                  <a:tcPr/>
                </a:tc>
                <a:extLst>
                  <a:ext uri="{0D108BD9-81ED-4DB2-BD59-A6C34878D82A}">
                    <a16:rowId xmlns:a16="http://schemas.microsoft.com/office/drawing/2014/main" val="2046615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- 2021-08-26 19:00:35</a:t>
                      </a:r>
                      <a:r>
                        <a:rPr kumimoji="0" lang="en-US" sz="1000" b="0" i="0" u="none" strike="noStrike" kern="1200" cap="none" spc="0" normalizeH="0" baseline="0" noProof="0">
                          <a:ln>
                            <a:noFill/>
                          </a:ln>
                          <a:solidFill>
                            <a:prstClr val="black"/>
                          </a:solidFill>
                          <a:effectLst/>
                          <a:uLnTx/>
                          <a:uFillTx/>
                          <a:latin typeface="+mn-lt"/>
                          <a:ea typeface="+mn-ea"/>
                          <a:cs typeface="+mn-cs"/>
                        </a:rPr>
                        <a:t>
 A truly extraordinary journey 35 years in the making. #AcuraRDX https://t.co/Gia4bWKyUB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https://pbs.twimg.com/media/E9vSNBBWUAArek1.png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0.1621 %</a:t>
                      </a:r>
                    </a:p>
                  </a:txBody>
                  <a:tcPr/>
                </a:tc>
                <a:extLst>
                  <a:ext uri="{0D108BD9-81ED-4DB2-BD59-A6C34878D82A}">
                    <a16:rowId xmlns:a16="http://schemas.microsoft.com/office/drawing/2014/main" val="1401038458"/>
                  </a:ext>
                </a:extLst>
              </a:tr>
            </a:tbl>
          </a:graphicData>
        </a:graphic>
      </p:graphicFrame>
      <p:sp>
        <p:nvSpPr>
          <p:cNvPr id="4" name="Text Placeholder 3">
            <a:extLst>
              <a:ext uri="{FF2B5EF4-FFF2-40B4-BE49-F238E27FC236}">
                <a16:creationId xmlns:a16="http://schemas.microsoft.com/office/drawing/2014/main" id="{A93A5089-34C4-4430-97E8-9A57BC125795}"/>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352408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5CAFF-2E60-469B-AEDC-B0EC948A5C6A}"/>
              </a:ext>
            </a:extLst>
          </p:cNvPr>
          <p:cNvSpPr>
            <a:spLocks noGrp="1"/>
          </p:cNvSpPr>
          <p:nvPr>
            <p:ph type="title"/>
          </p:nvPr>
        </p:nvSpPr>
        <p:spPr/>
        <p:txBody>
          <a:bodyPr/>
          <a:lstStyle/>
          <a:p>
            <a:r>
              <a:rPr lang="en-US"/>
              <a:t>Twitter Competitor Tweets | Acura - 6 of 8</a:t>
            </a:r>
          </a:p>
        </p:txBody>
      </p:sp>
      <p:graphicFrame>
        <p:nvGraphicFramePr>
          <p:cNvPr id="5" name="Table Placeholder 4">
            <a:extLst>
              <a:ext uri="{FF2B5EF4-FFF2-40B4-BE49-F238E27FC236}">
                <a16:creationId xmlns:a16="http://schemas.microsoft.com/office/drawing/2014/main" id="{7D7172CB-40ED-4E76-852B-2C2DF9424CB9}"/>
              </a:ext>
            </a:extLst>
          </p:cNvPr>
          <p:cNvGraphicFramePr>
            <a:graphicFrameLocks noGrp="1"/>
          </p:cNvGraphicFramePr>
          <p:nvPr>
            <p:ph type="tbl" sz="quarter" idx="13"/>
            <p:extLst>
              <p:ext uri="{D42A27DB-BD31-4B8C-83A1-F6EECF244321}">
                <p14:modId xmlns:p14="http://schemas.microsoft.com/office/powerpoint/2010/main" val="4114027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701575065"/>
                    </a:ext>
                  </a:extLst>
                </a:gridCol>
                <a:gridCol w="1234440">
                  <a:extLst>
                    <a:ext uri="{9D8B030D-6E8A-4147-A177-3AD203B41FA5}">
                      <a16:colId xmlns:a16="http://schemas.microsoft.com/office/drawing/2014/main" val="842548814"/>
                    </a:ext>
                  </a:extLst>
                </a:gridCol>
                <a:gridCol w="1481328">
                  <a:extLst>
                    <a:ext uri="{9D8B030D-6E8A-4147-A177-3AD203B41FA5}">
                      <a16:colId xmlns:a16="http://schemas.microsoft.com/office/drawing/2014/main" val="2084945267"/>
                    </a:ext>
                  </a:extLst>
                </a:gridCol>
                <a:gridCol w="493776">
                  <a:extLst>
                    <a:ext uri="{9D8B030D-6E8A-4147-A177-3AD203B41FA5}">
                      <a16:colId xmlns:a16="http://schemas.microsoft.com/office/drawing/2014/main" val="351703105"/>
                    </a:ext>
                  </a:extLst>
                </a:gridCol>
                <a:gridCol w="493776">
                  <a:extLst>
                    <a:ext uri="{9D8B030D-6E8A-4147-A177-3AD203B41FA5}">
                      <a16:colId xmlns:a16="http://schemas.microsoft.com/office/drawing/2014/main" val="2363789435"/>
                    </a:ext>
                  </a:extLst>
                </a:gridCol>
                <a:gridCol w="493776">
                  <a:extLst>
                    <a:ext uri="{9D8B030D-6E8A-4147-A177-3AD203B41FA5}">
                      <a16:colId xmlns:a16="http://schemas.microsoft.com/office/drawing/2014/main" val="3506726806"/>
                    </a:ext>
                  </a:extLst>
                </a:gridCol>
                <a:gridCol w="493776">
                  <a:extLst>
                    <a:ext uri="{9D8B030D-6E8A-4147-A177-3AD203B41FA5}">
                      <a16:colId xmlns:a16="http://schemas.microsoft.com/office/drawing/2014/main" val="2797228528"/>
                    </a:ext>
                  </a:extLst>
                </a:gridCol>
                <a:gridCol w="493776">
                  <a:extLst>
                    <a:ext uri="{9D8B030D-6E8A-4147-A177-3AD203B41FA5}">
                      <a16:colId xmlns:a16="http://schemas.microsoft.com/office/drawing/2014/main" val="1901980442"/>
                    </a:ext>
                  </a:extLst>
                </a:gridCol>
                <a:gridCol w="493776">
                  <a:extLst>
                    <a:ext uri="{9D8B030D-6E8A-4147-A177-3AD203B41FA5}">
                      <a16:colId xmlns:a16="http://schemas.microsoft.com/office/drawing/2014/main" val="3229234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39916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@Tesla - 2021-08-19 23:59:26</a:t>
                      </a:r>
                      <a:r>
                        <a:rPr kumimoji="0" lang="en-US" sz="1000" b="0" i="0" u="none" strike="noStrike" kern="1200" cap="none" spc="0" normalizeH="0" baseline="0" noProof="0">
                          <a:ln>
                            <a:noFill/>
                          </a:ln>
                          <a:solidFill>
                            <a:prstClr val="black"/>
                          </a:solidFill>
                          <a:effectLst/>
                          <a:uLnTx/>
                          <a:uFillTx/>
                          <a:latin typeface="+mn-lt"/>
                          <a:ea typeface="+mn-ea"/>
                          <a:cs typeface="+mn-cs"/>
                        </a:rPr>
                        <a:t>
 Tesla AI Day presentation streaming live from https://t.co/shRnZSwgd4 at 5pm Pacific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18:41:49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0.1341 %</a:t>
                      </a:r>
                    </a:p>
                  </a:txBody>
                  <a:tcPr/>
                </a:tc>
                <a:extLst>
                  <a:ext uri="{0D108BD9-81ED-4DB2-BD59-A6C34878D82A}">
                    <a16:rowId xmlns:a16="http://schemas.microsoft.com/office/drawing/2014/main" val="1901447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@MercedesBenzUSA - 2021-08-11 19:47:21</a:t>
                      </a:r>
                      <a:r>
                        <a:rPr kumimoji="0" lang="en-US" sz="1000" b="0" i="0" u="none" strike="noStrike" kern="1200" cap="none" spc="0" normalizeH="0" baseline="0" noProof="0">
                          <a:ln>
                            <a:noFill/>
                          </a:ln>
                          <a:solidFill>
                            <a:prstClr val="black"/>
                          </a:solidFill>
                          <a:effectLst/>
                          <a:uLnTx/>
                          <a:uFillTx/>
                          <a:latin typeface="+mn-lt"/>
                          <a:ea typeface="+mn-ea"/>
                          <a:cs typeface="+mn-cs"/>
                        </a:rPr>
                        <a:t>
 One seat in the AMG GT "Stealth Edition" is yours. Now tag your driving partner. #AMG #GT #StealthEdition https://t.co/q5xeVazwfQ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https://pbs.twimg.com/media/E8iNDBSXMAsqqBK.jpg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0.1273 %</a:t>
                      </a:r>
                    </a:p>
                  </a:txBody>
                  <a:tcPr/>
                </a:tc>
                <a:extLst>
                  <a:ext uri="{0D108BD9-81ED-4DB2-BD59-A6C34878D82A}">
                    <a16:rowId xmlns:a16="http://schemas.microsoft.com/office/drawing/2014/main" val="3371769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@MercedesBenzUSA - 2021-08-09 14:46:20</a:t>
                      </a:r>
                      <a:r>
                        <a:rPr kumimoji="0" lang="en-US" sz="1000" b="0" i="0" u="none" strike="noStrike" kern="1200" cap="none" spc="0" normalizeH="0" baseline="0" noProof="0">
                          <a:ln>
                            <a:noFill/>
                          </a:ln>
                          <a:solidFill>
                            <a:prstClr val="black"/>
                          </a:solidFill>
                          <a:effectLst/>
                          <a:uLnTx/>
                          <a:uFillTx/>
                          <a:latin typeface="+mn-lt"/>
                          <a:ea typeface="+mn-ea"/>
                          <a:cs typeface="+mn-cs"/>
                        </a:rPr>
                        <a:t>
 Costume Designer Ellen Mirojnick, gives us a behind-the-scenes peek into Ella’s closet and how she embodies female empowerment in the upcoming @Cinderella coming to @PrimeVideo September 3. https://t.co/IBw7Xk53O5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https://pbs.twimg.com/ext_tw_video_thumb/1424743279514558471/pu/img/l8ws0cjDxAWdDb9z.jpg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0.1231 %</a:t>
                      </a:r>
                    </a:p>
                  </a:txBody>
                  <a:tcPr/>
                </a:tc>
                <a:extLst>
                  <a:ext uri="{0D108BD9-81ED-4DB2-BD59-A6C34878D82A}">
                    <a16:rowId xmlns:a16="http://schemas.microsoft.com/office/drawing/2014/main" val="618806369"/>
                  </a:ext>
                </a:extLst>
              </a:tr>
            </a:tbl>
          </a:graphicData>
        </a:graphic>
      </p:graphicFrame>
      <p:sp>
        <p:nvSpPr>
          <p:cNvPr id="4" name="Text Placeholder 3">
            <a:extLst>
              <a:ext uri="{FF2B5EF4-FFF2-40B4-BE49-F238E27FC236}">
                <a16:creationId xmlns:a16="http://schemas.microsoft.com/office/drawing/2014/main" id="{824356F5-9831-4BAE-A888-52E769B4CF6D}"/>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025537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ADECC-1F1C-4F90-8A90-61BD0A4DD0FE}"/>
              </a:ext>
            </a:extLst>
          </p:cNvPr>
          <p:cNvSpPr>
            <a:spLocks noGrp="1"/>
          </p:cNvSpPr>
          <p:nvPr>
            <p:ph type="title"/>
          </p:nvPr>
        </p:nvSpPr>
        <p:spPr/>
        <p:txBody>
          <a:bodyPr/>
          <a:lstStyle/>
          <a:p>
            <a:r>
              <a:rPr lang="en-US"/>
              <a:t>Twitter Competitor Tweets | Acura - 7 of 8</a:t>
            </a:r>
          </a:p>
        </p:txBody>
      </p:sp>
      <p:graphicFrame>
        <p:nvGraphicFramePr>
          <p:cNvPr id="5" name="Table Placeholder 4">
            <a:extLst>
              <a:ext uri="{FF2B5EF4-FFF2-40B4-BE49-F238E27FC236}">
                <a16:creationId xmlns:a16="http://schemas.microsoft.com/office/drawing/2014/main" id="{0E26D40E-9005-4F34-B731-0F0ACD848AA6}"/>
              </a:ext>
            </a:extLst>
          </p:cNvPr>
          <p:cNvGraphicFramePr>
            <a:graphicFrameLocks noGrp="1"/>
          </p:cNvGraphicFramePr>
          <p:nvPr>
            <p:ph type="tbl" sz="quarter" idx="13"/>
            <p:extLst>
              <p:ext uri="{D42A27DB-BD31-4B8C-83A1-F6EECF244321}">
                <p14:modId xmlns:p14="http://schemas.microsoft.com/office/powerpoint/2010/main" val="3153273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73068249"/>
                    </a:ext>
                  </a:extLst>
                </a:gridCol>
                <a:gridCol w="1234440">
                  <a:extLst>
                    <a:ext uri="{9D8B030D-6E8A-4147-A177-3AD203B41FA5}">
                      <a16:colId xmlns:a16="http://schemas.microsoft.com/office/drawing/2014/main" val="426669206"/>
                    </a:ext>
                  </a:extLst>
                </a:gridCol>
                <a:gridCol w="1481328">
                  <a:extLst>
                    <a:ext uri="{9D8B030D-6E8A-4147-A177-3AD203B41FA5}">
                      <a16:colId xmlns:a16="http://schemas.microsoft.com/office/drawing/2014/main" val="424202435"/>
                    </a:ext>
                  </a:extLst>
                </a:gridCol>
                <a:gridCol w="493776">
                  <a:extLst>
                    <a:ext uri="{9D8B030D-6E8A-4147-A177-3AD203B41FA5}">
                      <a16:colId xmlns:a16="http://schemas.microsoft.com/office/drawing/2014/main" val="4072544757"/>
                    </a:ext>
                  </a:extLst>
                </a:gridCol>
                <a:gridCol w="493776">
                  <a:extLst>
                    <a:ext uri="{9D8B030D-6E8A-4147-A177-3AD203B41FA5}">
                      <a16:colId xmlns:a16="http://schemas.microsoft.com/office/drawing/2014/main" val="2674609582"/>
                    </a:ext>
                  </a:extLst>
                </a:gridCol>
                <a:gridCol w="493776">
                  <a:extLst>
                    <a:ext uri="{9D8B030D-6E8A-4147-A177-3AD203B41FA5}">
                      <a16:colId xmlns:a16="http://schemas.microsoft.com/office/drawing/2014/main" val="2064843541"/>
                    </a:ext>
                  </a:extLst>
                </a:gridCol>
                <a:gridCol w="493776">
                  <a:extLst>
                    <a:ext uri="{9D8B030D-6E8A-4147-A177-3AD203B41FA5}">
                      <a16:colId xmlns:a16="http://schemas.microsoft.com/office/drawing/2014/main" val="3794942399"/>
                    </a:ext>
                  </a:extLst>
                </a:gridCol>
                <a:gridCol w="493776">
                  <a:extLst>
                    <a:ext uri="{9D8B030D-6E8A-4147-A177-3AD203B41FA5}">
                      <a16:colId xmlns:a16="http://schemas.microsoft.com/office/drawing/2014/main" val="1591593247"/>
                    </a:ext>
                  </a:extLst>
                </a:gridCol>
                <a:gridCol w="493776">
                  <a:extLst>
                    <a:ext uri="{9D8B030D-6E8A-4147-A177-3AD203B41FA5}">
                      <a16:colId xmlns:a16="http://schemas.microsoft.com/office/drawing/2014/main" val="357285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9345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@MercedesBenzUSA - 2021-08-14 21:19:02</a:t>
                      </a:r>
                      <a:r>
                        <a:rPr kumimoji="0" lang="en-US" sz="1000" b="0" i="0" u="none" strike="noStrike" kern="1200" cap="none" spc="0" normalizeH="0" baseline="0" noProof="0">
                          <a:ln>
                            <a:noFill/>
                          </a:ln>
                          <a:solidFill>
                            <a:prstClr val="black"/>
                          </a:solidFill>
                          <a:effectLst/>
                          <a:uLnTx/>
                          <a:uFillTx/>
                          <a:latin typeface="+mn-lt"/>
                          <a:ea typeface="+mn-ea"/>
                          <a:cs typeface="+mn-cs"/>
                        </a:rPr>
                        <a:t>
 Choose your player! #MercedesBenz #SL #380SL #SL550AMG #PebbleBeachConcours https://t.co/8EGOfP64ub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https://pbs.twimg.com/media/E8x-vkZVcAMglNg.jpg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0.1185 %</a:t>
                      </a:r>
                    </a:p>
                  </a:txBody>
                  <a:tcPr/>
                </a:tc>
                <a:extLst>
                  <a:ext uri="{0D108BD9-81ED-4DB2-BD59-A6C34878D82A}">
                    <a16:rowId xmlns:a16="http://schemas.microsoft.com/office/drawing/2014/main" val="3883952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@MercedesBenzUSA - 2021-08-14 17:18:26</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The Gullwing was an American idea! In 1953  American Max E. Hoffman was convinced that a sports car from Mercedes-Benz would be successful on the American market so the W 194 racing cars were further developed into a class on its own: the W 198 300 SL Gullwing. https://t.co/5W16LN462X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https://pbs.twimg.com/media/E8xHvg6VEAoio0I.jpg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0.1170 %</a:t>
                      </a:r>
                    </a:p>
                  </a:txBody>
                  <a:tcPr/>
                </a:tc>
                <a:extLst>
                  <a:ext uri="{0D108BD9-81ED-4DB2-BD59-A6C34878D82A}">
                    <a16:rowId xmlns:a16="http://schemas.microsoft.com/office/drawing/2014/main" val="193576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@MercedesBenzUSA - 2021-08-06 18:18:43</a:t>
                      </a:r>
                      <a:r>
                        <a:rPr kumimoji="0" lang="en-US" sz="1000" b="0" i="0" u="none" strike="noStrike" kern="1200" cap="none" spc="0" normalizeH="0" baseline="0" noProof="0">
                          <a:ln>
                            <a:noFill/>
                          </a:ln>
                          <a:solidFill>
                            <a:prstClr val="black"/>
                          </a:solidFill>
                          <a:effectLst/>
                          <a:uLnTx/>
                          <a:uFillTx/>
                          <a:latin typeface="+mn-lt"/>
                          <a:ea typeface="+mn-ea"/>
                          <a:cs typeface="+mn-cs"/>
                        </a:rPr>
                        <a:t>
 One of the few times it's possible to catch up with the AMG GT R: in park. #AMG #GTR #mbugc https://t.co/Mnl9NDxWVK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https://pbs.twimg.com/media/E8II0RPWQAE-EYb.jpg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0.1046 %</a:t>
                      </a:r>
                    </a:p>
                  </a:txBody>
                  <a:tcPr/>
                </a:tc>
                <a:extLst>
                  <a:ext uri="{0D108BD9-81ED-4DB2-BD59-A6C34878D82A}">
                    <a16:rowId xmlns:a16="http://schemas.microsoft.com/office/drawing/2014/main" val="1766373862"/>
                  </a:ext>
                </a:extLst>
              </a:tr>
            </a:tbl>
          </a:graphicData>
        </a:graphic>
      </p:graphicFrame>
      <p:sp>
        <p:nvSpPr>
          <p:cNvPr id="4" name="Text Placeholder 3">
            <a:extLst>
              <a:ext uri="{FF2B5EF4-FFF2-40B4-BE49-F238E27FC236}">
                <a16:creationId xmlns:a16="http://schemas.microsoft.com/office/drawing/2014/main" id="{05A7FC42-E67A-444D-A17A-E2E5D94A1B69}"/>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5696113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60137-6ECA-4810-9444-D932C00B2E44}"/>
              </a:ext>
            </a:extLst>
          </p:cNvPr>
          <p:cNvSpPr>
            <a:spLocks noGrp="1"/>
          </p:cNvSpPr>
          <p:nvPr>
            <p:ph type="title"/>
          </p:nvPr>
        </p:nvSpPr>
        <p:spPr/>
        <p:txBody>
          <a:bodyPr/>
          <a:lstStyle/>
          <a:p>
            <a:r>
              <a:rPr lang="en-US"/>
              <a:t>Twitter Competitor Tweets | Acura - 8 of 8</a:t>
            </a:r>
          </a:p>
        </p:txBody>
      </p:sp>
      <p:graphicFrame>
        <p:nvGraphicFramePr>
          <p:cNvPr id="5" name="Table Placeholder 4">
            <a:extLst>
              <a:ext uri="{FF2B5EF4-FFF2-40B4-BE49-F238E27FC236}">
                <a16:creationId xmlns:a16="http://schemas.microsoft.com/office/drawing/2014/main" id="{843D55D2-8354-4E4F-ACDD-CDAFBDE0AAC5}"/>
              </a:ext>
            </a:extLst>
          </p:cNvPr>
          <p:cNvGraphicFramePr>
            <a:graphicFrameLocks noGrp="1"/>
          </p:cNvGraphicFramePr>
          <p:nvPr>
            <p:ph type="tbl" sz="quarter" idx="13"/>
            <p:extLst>
              <p:ext uri="{D42A27DB-BD31-4B8C-83A1-F6EECF244321}">
                <p14:modId xmlns:p14="http://schemas.microsoft.com/office/powerpoint/2010/main" val="506321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711743362"/>
                    </a:ext>
                  </a:extLst>
                </a:gridCol>
                <a:gridCol w="1234440">
                  <a:extLst>
                    <a:ext uri="{9D8B030D-6E8A-4147-A177-3AD203B41FA5}">
                      <a16:colId xmlns:a16="http://schemas.microsoft.com/office/drawing/2014/main" val="3396445026"/>
                    </a:ext>
                  </a:extLst>
                </a:gridCol>
                <a:gridCol w="1481328">
                  <a:extLst>
                    <a:ext uri="{9D8B030D-6E8A-4147-A177-3AD203B41FA5}">
                      <a16:colId xmlns:a16="http://schemas.microsoft.com/office/drawing/2014/main" val="3971371275"/>
                    </a:ext>
                  </a:extLst>
                </a:gridCol>
                <a:gridCol w="493776">
                  <a:extLst>
                    <a:ext uri="{9D8B030D-6E8A-4147-A177-3AD203B41FA5}">
                      <a16:colId xmlns:a16="http://schemas.microsoft.com/office/drawing/2014/main" val="3500696395"/>
                    </a:ext>
                  </a:extLst>
                </a:gridCol>
                <a:gridCol w="493776">
                  <a:extLst>
                    <a:ext uri="{9D8B030D-6E8A-4147-A177-3AD203B41FA5}">
                      <a16:colId xmlns:a16="http://schemas.microsoft.com/office/drawing/2014/main" val="4280479303"/>
                    </a:ext>
                  </a:extLst>
                </a:gridCol>
                <a:gridCol w="493776">
                  <a:extLst>
                    <a:ext uri="{9D8B030D-6E8A-4147-A177-3AD203B41FA5}">
                      <a16:colId xmlns:a16="http://schemas.microsoft.com/office/drawing/2014/main" val="4217339824"/>
                    </a:ext>
                  </a:extLst>
                </a:gridCol>
                <a:gridCol w="493776">
                  <a:extLst>
                    <a:ext uri="{9D8B030D-6E8A-4147-A177-3AD203B41FA5}">
                      <a16:colId xmlns:a16="http://schemas.microsoft.com/office/drawing/2014/main" val="3917711119"/>
                    </a:ext>
                  </a:extLst>
                </a:gridCol>
                <a:gridCol w="493776">
                  <a:extLst>
                    <a:ext uri="{9D8B030D-6E8A-4147-A177-3AD203B41FA5}">
                      <a16:colId xmlns:a16="http://schemas.microsoft.com/office/drawing/2014/main" val="3286554741"/>
                    </a:ext>
                  </a:extLst>
                </a:gridCol>
                <a:gridCol w="493776">
                  <a:extLst>
                    <a:ext uri="{9D8B030D-6E8A-4147-A177-3AD203B41FA5}">
                      <a16:colId xmlns:a16="http://schemas.microsoft.com/office/drawing/2014/main" val="2446961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6935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@MercedesBenzUSA - 2021-08-18 21:01:29</a:t>
                      </a:r>
                      <a:r>
                        <a:rPr kumimoji="0" lang="pt-BR" sz="1000" b="0" i="0" u="none" strike="noStrike" kern="1200" cap="none" spc="0" normalizeH="0" baseline="0" noProof="0">
                          <a:ln>
                            <a:noFill/>
                          </a:ln>
                          <a:solidFill>
                            <a:prstClr val="black"/>
                          </a:solidFill>
                          <a:effectLst/>
                          <a:uLnTx/>
                          <a:uFillTx/>
                          <a:latin typeface="+mn-lt"/>
                          <a:ea typeface="+mn-ea"/>
                          <a:cs typeface="+mn-cs"/>
                        </a:rPr>
                        <a:t>
 Supernova. #MercedesBenz #MBStar https://t.co/fCt5sxCSbJ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https://pbs.twimg.com/media/E9GhHUrWEAARY-i.jpg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0.1036 %</a:t>
                      </a:r>
                    </a:p>
                  </a:txBody>
                  <a:tcPr/>
                </a:tc>
                <a:extLst>
                  <a:ext uri="{0D108BD9-81ED-4DB2-BD59-A6C34878D82A}">
                    <a16:rowId xmlns:a16="http://schemas.microsoft.com/office/drawing/2014/main" val="363574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@MercedesBenzUSA - 2021-08-06 14:27:16</a:t>
                      </a:r>
                      <a:r>
                        <a:rPr kumimoji="0" lang="en-US" sz="1000" b="0" i="0" u="none" strike="noStrike" kern="1200" cap="none" spc="0" normalizeH="0" baseline="0" noProof="0">
                          <a:ln>
                            <a:noFill/>
                          </a:ln>
                          <a:solidFill>
                            <a:prstClr val="black"/>
                          </a:solidFill>
                          <a:effectLst/>
                          <a:uLnTx/>
                          <a:uFillTx/>
                          <a:latin typeface="+mn-lt"/>
                          <a:ea typeface="+mn-ea"/>
                          <a:cs typeface="+mn-cs"/>
                        </a:rPr>
                        <a:t>
 For @PrimeVideo’s @Cinderella film, we enlisted the help of cast member, @TheeBillyPorter, to style a custom chariot that’s fit for not only a Godmother, but a Fab G. Don’t miss Cinderella coming to Amazon Prime Video September 3. Learn more here: https://t.co/VU3XCs92hY https://t.co/bRVdluT3Ms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https://pbs.twimg.com/ext_tw_video_thumb/1423651261145026566/pu/img/ENpUGtqyX6VX8X1b.jpg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0.0924 %</a:t>
                      </a:r>
                    </a:p>
                  </a:txBody>
                  <a:tcPr/>
                </a:tc>
                <a:extLst>
                  <a:ext uri="{0D108BD9-81ED-4DB2-BD59-A6C34878D82A}">
                    <a16:rowId xmlns:a16="http://schemas.microsoft.com/office/drawing/2014/main" val="873868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@MercedesBenzUSA - 2021-08-03 14:52:35</a:t>
                      </a:r>
                      <a:r>
                        <a:rPr kumimoji="0" lang="en-US" sz="1000" b="0" i="0" u="none" strike="noStrike" kern="1200" cap="none" spc="0" normalizeH="0" baseline="0" noProof="0">
                          <a:ln>
                            <a:noFill/>
                          </a:ln>
                          <a:solidFill>
                            <a:prstClr val="black"/>
                          </a:solidFill>
                          <a:effectLst/>
                          <a:uLnTx/>
                          <a:uFillTx/>
                          <a:latin typeface="+mn-lt"/>
                          <a:ea typeface="+mn-ea"/>
                          <a:cs typeface="+mn-cs"/>
                        </a:rPr>
                        <a:t>
 Take in every detail. How many of you noticed the Maybach logo on the pedals? #Maybach #GLS600 https://t.co/16Hqljxppm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https://pbs.twimg.com/media/E738304XIAA1246.jpg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18:30:30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0.0916 %</a:t>
                      </a:r>
                    </a:p>
                  </a:txBody>
                  <a:tcPr/>
                </a:tc>
                <a:extLst>
                  <a:ext uri="{0D108BD9-81ED-4DB2-BD59-A6C34878D82A}">
                    <a16:rowId xmlns:a16="http://schemas.microsoft.com/office/drawing/2014/main" val="3399113695"/>
                  </a:ext>
                </a:extLst>
              </a:tr>
            </a:tbl>
          </a:graphicData>
        </a:graphic>
      </p:graphicFrame>
      <p:sp>
        <p:nvSpPr>
          <p:cNvPr id="4" name="Text Placeholder 3">
            <a:extLst>
              <a:ext uri="{FF2B5EF4-FFF2-40B4-BE49-F238E27FC236}">
                <a16:creationId xmlns:a16="http://schemas.microsoft.com/office/drawing/2014/main" id="{DA37B4AE-2560-4100-91A4-A1E1FDF47ED8}"/>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52860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5B519-D1E9-494E-842B-7EC2BDDE8730}"/>
              </a:ext>
            </a:extLst>
          </p:cNvPr>
          <p:cNvSpPr>
            <a:spLocks noGrp="1"/>
          </p:cNvSpPr>
          <p:nvPr>
            <p:ph type="title"/>
          </p:nvPr>
        </p:nvSpPr>
        <p:spPr/>
        <p:txBody>
          <a:bodyPr/>
          <a:lstStyle/>
          <a:p>
            <a:r>
              <a:rPr lang="en-US"/>
              <a:t>Instagram Competitor Followers | Acura</a:t>
            </a:r>
          </a:p>
        </p:txBody>
      </p:sp>
      <p:graphicFrame>
        <p:nvGraphicFramePr>
          <p:cNvPr id="6" name="Chart Placeholder 5">
            <a:extLst>
              <a:ext uri="{FF2B5EF4-FFF2-40B4-BE49-F238E27FC236}">
                <a16:creationId xmlns:a16="http://schemas.microsoft.com/office/drawing/2014/main" id="{380C663A-B0D6-4E1F-B6A6-7F5CDFF00FBD}"/>
              </a:ext>
            </a:extLst>
          </p:cNvPr>
          <p:cNvGraphicFramePr>
            <a:graphicFrameLocks noGrp="1"/>
          </p:cNvGraphicFramePr>
          <p:nvPr>
            <p:ph type="chart" sz="quarter" idx="13"/>
            <p:extLst>
              <p:ext uri="{D42A27DB-BD31-4B8C-83A1-F6EECF244321}">
                <p14:modId xmlns:p14="http://schemas.microsoft.com/office/powerpoint/2010/main" val="29782246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F2E2FD-77B0-428E-A950-938EA4B3907E}"/>
              </a:ext>
            </a:extLst>
          </p:cNvPr>
          <p:cNvSpPr>
            <a:spLocks noGrp="1"/>
          </p:cNvSpPr>
          <p:nvPr>
            <p:ph type="body" sz="quarter" idx="14"/>
          </p:nvPr>
        </p:nvSpPr>
        <p:spPr/>
        <p:txBody>
          <a:bodyPr/>
          <a:lstStyle/>
          <a:p>
            <a:r>
              <a:rPr lang="en-US"/>
              <a:t>08/01/2021 - 08/31/2021</a:t>
            </a:r>
          </a:p>
        </p:txBody>
      </p:sp>
      <p:sp>
        <p:nvSpPr>
          <p:cNvPr id="5" name="Footer Placeholder 4">
            <a:extLst>
              <a:ext uri="{FF2B5EF4-FFF2-40B4-BE49-F238E27FC236}">
                <a16:creationId xmlns:a16="http://schemas.microsoft.com/office/drawing/2014/main" id="{E0B84082-4A0F-47B1-9630-2740794438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31159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2F352-2E46-43E4-9AE3-F773032767E4}"/>
              </a:ext>
            </a:extLst>
          </p:cNvPr>
          <p:cNvSpPr>
            <a:spLocks noGrp="1"/>
          </p:cNvSpPr>
          <p:nvPr>
            <p:ph type="title"/>
          </p:nvPr>
        </p:nvSpPr>
        <p:spPr/>
        <p:txBody>
          <a:bodyPr/>
          <a:lstStyle/>
          <a:p>
            <a:r>
              <a:rPr lang="en-US"/>
              <a:t>Instagram Competitor Key Metrics | Acura</a:t>
            </a:r>
          </a:p>
        </p:txBody>
      </p:sp>
      <p:graphicFrame>
        <p:nvGraphicFramePr>
          <p:cNvPr id="5" name="Table Placeholder 4">
            <a:extLst>
              <a:ext uri="{FF2B5EF4-FFF2-40B4-BE49-F238E27FC236}">
                <a16:creationId xmlns:a16="http://schemas.microsoft.com/office/drawing/2014/main" id="{D8712305-2042-4D47-B7E4-8BFEFA506342}"/>
              </a:ext>
            </a:extLst>
          </p:cNvPr>
          <p:cNvGraphicFramePr>
            <a:graphicFrameLocks noGrp="1"/>
          </p:cNvGraphicFramePr>
          <p:nvPr>
            <p:ph type="tbl" sz="quarter" idx="13"/>
            <p:extLst>
              <p:ext uri="{D42A27DB-BD31-4B8C-83A1-F6EECF244321}">
                <p14:modId xmlns:p14="http://schemas.microsoft.com/office/powerpoint/2010/main" val="4251810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4976627"/>
                    </a:ext>
                  </a:extLst>
                </a:gridCol>
                <a:gridCol w="658368">
                  <a:extLst>
                    <a:ext uri="{9D8B030D-6E8A-4147-A177-3AD203B41FA5}">
                      <a16:colId xmlns:a16="http://schemas.microsoft.com/office/drawing/2014/main" val="3647180735"/>
                    </a:ext>
                  </a:extLst>
                </a:gridCol>
                <a:gridCol w="658368">
                  <a:extLst>
                    <a:ext uri="{9D8B030D-6E8A-4147-A177-3AD203B41FA5}">
                      <a16:colId xmlns:a16="http://schemas.microsoft.com/office/drawing/2014/main" val="3499010407"/>
                    </a:ext>
                  </a:extLst>
                </a:gridCol>
                <a:gridCol w="658368">
                  <a:extLst>
                    <a:ext uri="{9D8B030D-6E8A-4147-A177-3AD203B41FA5}">
                      <a16:colId xmlns:a16="http://schemas.microsoft.com/office/drawing/2014/main" val="1813500988"/>
                    </a:ext>
                  </a:extLst>
                </a:gridCol>
                <a:gridCol w="658368">
                  <a:extLst>
                    <a:ext uri="{9D8B030D-6E8A-4147-A177-3AD203B41FA5}">
                      <a16:colId xmlns:a16="http://schemas.microsoft.com/office/drawing/2014/main" val="2584173243"/>
                    </a:ext>
                  </a:extLst>
                </a:gridCol>
                <a:gridCol w="658368">
                  <a:extLst>
                    <a:ext uri="{9D8B030D-6E8A-4147-A177-3AD203B41FA5}">
                      <a16:colId xmlns:a16="http://schemas.microsoft.com/office/drawing/2014/main" val="1773390871"/>
                    </a:ext>
                  </a:extLst>
                </a:gridCol>
                <a:gridCol w="658368">
                  <a:extLst>
                    <a:ext uri="{9D8B030D-6E8A-4147-A177-3AD203B41FA5}">
                      <a16:colId xmlns:a16="http://schemas.microsoft.com/office/drawing/2014/main" val="720241988"/>
                    </a:ext>
                  </a:extLst>
                </a:gridCol>
                <a:gridCol w="658368">
                  <a:extLst>
                    <a:ext uri="{9D8B030D-6E8A-4147-A177-3AD203B41FA5}">
                      <a16:colId xmlns:a16="http://schemas.microsoft.com/office/drawing/2014/main" val="426834626"/>
                    </a:ext>
                  </a:extLst>
                </a:gridCol>
                <a:gridCol w="658368">
                  <a:extLst>
                    <a:ext uri="{9D8B030D-6E8A-4147-A177-3AD203B41FA5}">
                      <a16:colId xmlns:a16="http://schemas.microsoft.com/office/drawing/2014/main" val="1050911098"/>
                    </a:ext>
                  </a:extLst>
                </a:gridCol>
                <a:gridCol w="658368">
                  <a:extLst>
                    <a:ext uri="{9D8B030D-6E8A-4147-A177-3AD203B41FA5}">
                      <a16:colId xmlns:a16="http://schemas.microsoft.com/office/drawing/2014/main" val="82327836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48665812"/>
                  </a:ext>
                </a:extLst>
              </a:tr>
              <a:tr h="370840">
                <a:tc>
                  <a:txBody>
                    <a:bodyPr/>
                    <a:lstStyle/>
                    <a:p>
                      <a:r>
                        <a:rPr lang="en-US" sz="1000"/>
                        <a:t>audi</a:t>
                      </a:r>
                    </a:p>
                  </a:txBody>
                  <a:tcPr/>
                </a:tc>
                <a:tc>
                  <a:txBody>
                    <a:bodyPr/>
                    <a:lstStyle/>
                    <a:p>
                      <a:r>
                        <a:rPr lang="en-US" sz="1000"/>
                        <a:t>15623814</a:t>
                      </a:r>
                    </a:p>
                  </a:txBody>
                  <a:tcPr/>
                </a:tc>
                <a:tc>
                  <a:txBody>
                    <a:bodyPr/>
                    <a:lstStyle/>
                    <a:p>
                      <a:r>
                        <a:rPr lang="en-US" sz="1000"/>
                        <a:t>10788</a:t>
                      </a:r>
                    </a:p>
                  </a:txBody>
                  <a:tcPr/>
                </a:tc>
                <a:tc>
                  <a:txBody>
                    <a:bodyPr/>
                    <a:lstStyle/>
                    <a:p>
                      <a:r>
                        <a:rPr lang="en-US" sz="1000"/>
                        <a:t>9</a:t>
                      </a:r>
                    </a:p>
                  </a:txBody>
                  <a:tcPr/>
                </a:tc>
                <a:tc>
                  <a:txBody>
                    <a:bodyPr/>
                    <a:lstStyle/>
                    <a:p>
                      <a:r>
                        <a:rPr lang="en-US" sz="1000"/>
                        <a:t>6</a:t>
                      </a:r>
                    </a:p>
                  </a:txBody>
                  <a:tcPr/>
                </a:tc>
                <a:tc>
                  <a:txBody>
                    <a:bodyPr/>
                    <a:lstStyle/>
                    <a:p>
                      <a:r>
                        <a:rPr lang="en-US" sz="1000"/>
                        <a:t>1</a:t>
                      </a:r>
                    </a:p>
                  </a:txBody>
                  <a:tcPr/>
                </a:tc>
                <a:tc>
                  <a:txBody>
                    <a:bodyPr/>
                    <a:lstStyle/>
                    <a:p>
                      <a:r>
                        <a:rPr lang="en-US" sz="1000"/>
                        <a:t>16</a:t>
                      </a:r>
                    </a:p>
                  </a:txBody>
                  <a:tcPr/>
                </a:tc>
                <a:tc>
                  <a:txBody>
                    <a:bodyPr/>
                    <a:lstStyle/>
                    <a:p>
                      <a:r>
                        <a:rPr lang="en-US" sz="1000"/>
                        <a:t>1327129</a:t>
                      </a:r>
                    </a:p>
                  </a:txBody>
                  <a:tcPr/>
                </a:tc>
                <a:tc>
                  <a:txBody>
                    <a:bodyPr/>
                    <a:lstStyle/>
                    <a:p>
                      <a:r>
                        <a:rPr lang="en-US" sz="1000"/>
                        <a:t>5634</a:t>
                      </a:r>
                    </a:p>
                  </a:txBody>
                  <a:tcPr/>
                </a:tc>
                <a:tc>
                  <a:txBody>
                    <a:bodyPr/>
                    <a:lstStyle/>
                    <a:p>
                      <a:r>
                        <a:rPr lang="en-US" sz="1000"/>
                        <a:t>0.5333 %</a:t>
                      </a:r>
                    </a:p>
                  </a:txBody>
                  <a:tcPr/>
                </a:tc>
                <a:extLst>
                  <a:ext uri="{0D108BD9-81ED-4DB2-BD59-A6C34878D82A}">
                    <a16:rowId xmlns:a16="http://schemas.microsoft.com/office/drawing/2014/main" val="2878718394"/>
                  </a:ext>
                </a:extLst>
              </a:tr>
              <a:tr h="370840">
                <a:tc>
                  <a:txBody>
                    <a:bodyPr/>
                    <a:lstStyle/>
                    <a:p>
                      <a:r>
                        <a:rPr lang="en-US" sz="1000"/>
                        <a:t>teslamotors</a:t>
                      </a:r>
                    </a:p>
                  </a:txBody>
                  <a:tcPr/>
                </a:tc>
                <a:tc>
                  <a:txBody>
                    <a:bodyPr/>
                    <a:lstStyle/>
                    <a:p>
                      <a:r>
                        <a:rPr lang="en-US" sz="1000"/>
                        <a:t>8692895</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3</a:t>
                      </a:r>
                    </a:p>
                  </a:txBody>
                  <a:tcPr/>
                </a:tc>
                <a:tc>
                  <a:txBody>
                    <a:bodyPr/>
                    <a:lstStyle/>
                    <a:p>
                      <a:r>
                        <a:rPr lang="en-US" sz="1000"/>
                        <a:t>826719</a:t>
                      </a:r>
                    </a:p>
                  </a:txBody>
                  <a:tcPr/>
                </a:tc>
                <a:tc>
                  <a:txBody>
                    <a:bodyPr/>
                    <a:lstStyle/>
                    <a:p>
                      <a:r>
                        <a:rPr lang="en-US" sz="1000"/>
                        <a:t>16902</a:t>
                      </a:r>
                    </a:p>
                  </a:txBody>
                  <a:tcPr/>
                </a:tc>
                <a:tc>
                  <a:txBody>
                    <a:bodyPr/>
                    <a:lstStyle/>
                    <a:p>
                      <a:r>
                        <a:rPr lang="en-US" sz="1000"/>
                        <a:t>n/a</a:t>
                      </a:r>
                    </a:p>
                  </a:txBody>
                  <a:tcPr/>
                </a:tc>
                <a:extLst>
                  <a:ext uri="{0D108BD9-81ED-4DB2-BD59-A6C34878D82A}">
                    <a16:rowId xmlns:a16="http://schemas.microsoft.com/office/drawing/2014/main" val="245047078"/>
                  </a:ext>
                </a:extLst>
              </a:tr>
              <a:tr h="370840">
                <a:tc>
                  <a:txBody>
                    <a:bodyPr/>
                    <a:lstStyle/>
                    <a:p>
                      <a:r>
                        <a:rPr lang="en-US" sz="1000"/>
                        <a:t>mercedesbenzusa</a:t>
                      </a:r>
                    </a:p>
                  </a:txBody>
                  <a:tcPr/>
                </a:tc>
                <a:tc>
                  <a:txBody>
                    <a:bodyPr/>
                    <a:lstStyle/>
                    <a:p>
                      <a:r>
                        <a:rPr lang="en-US" sz="1000"/>
                        <a:t>5470483</a:t>
                      </a:r>
                    </a:p>
                  </a:txBody>
                  <a:tcPr/>
                </a:tc>
                <a:tc>
                  <a:txBody>
                    <a:bodyPr/>
                    <a:lstStyle/>
                    <a:p>
                      <a:r>
                        <a:rPr lang="en-US" sz="1000"/>
                        <a:t>47025</a:t>
                      </a:r>
                    </a:p>
                  </a:txBody>
                  <a:tcPr/>
                </a:tc>
                <a:tc>
                  <a:txBody>
                    <a:bodyPr/>
                    <a:lstStyle/>
                    <a:p>
                      <a:r>
                        <a:rPr lang="en-US" sz="1000"/>
                        <a:t>12</a:t>
                      </a:r>
                    </a:p>
                  </a:txBody>
                  <a:tcPr/>
                </a:tc>
                <a:tc>
                  <a:txBody>
                    <a:bodyPr/>
                    <a:lstStyle/>
                    <a:p>
                      <a:r>
                        <a:rPr lang="en-US" sz="1000"/>
                        <a:t>40</a:t>
                      </a:r>
                    </a:p>
                  </a:txBody>
                  <a:tcPr/>
                </a:tc>
                <a:tc>
                  <a:txBody>
                    <a:bodyPr/>
                    <a:lstStyle/>
                    <a:p>
                      <a:r>
                        <a:rPr lang="en-US" sz="1000"/>
                        <a:t>9</a:t>
                      </a:r>
                    </a:p>
                  </a:txBody>
                  <a:tcPr/>
                </a:tc>
                <a:tc>
                  <a:txBody>
                    <a:bodyPr/>
                    <a:lstStyle/>
                    <a:p>
                      <a:r>
                        <a:rPr lang="en-US" sz="1000"/>
                        <a:t>61</a:t>
                      </a:r>
                    </a:p>
                  </a:txBody>
                  <a:tcPr/>
                </a:tc>
                <a:tc>
                  <a:txBody>
                    <a:bodyPr/>
                    <a:lstStyle/>
                    <a:p>
                      <a:r>
                        <a:rPr lang="en-US" sz="1000"/>
                        <a:t>749969</a:t>
                      </a:r>
                    </a:p>
                  </a:txBody>
                  <a:tcPr/>
                </a:tc>
                <a:tc>
                  <a:txBody>
                    <a:bodyPr/>
                    <a:lstStyle/>
                    <a:p>
                      <a:r>
                        <a:rPr lang="en-US" sz="1000"/>
                        <a:t>5618</a:t>
                      </a:r>
                    </a:p>
                  </a:txBody>
                  <a:tcPr/>
                </a:tc>
                <a:tc>
                  <a:txBody>
                    <a:bodyPr/>
                    <a:lstStyle/>
                    <a:p>
                      <a:r>
                        <a:rPr lang="en-US" sz="1000"/>
                        <a:t>0.2274 %</a:t>
                      </a:r>
                    </a:p>
                  </a:txBody>
                  <a:tcPr/>
                </a:tc>
                <a:extLst>
                  <a:ext uri="{0D108BD9-81ED-4DB2-BD59-A6C34878D82A}">
                    <a16:rowId xmlns:a16="http://schemas.microsoft.com/office/drawing/2014/main" val="3241061475"/>
                  </a:ext>
                </a:extLst>
              </a:tr>
              <a:tr h="370840">
                <a:tc>
                  <a:txBody>
                    <a:bodyPr/>
                    <a:lstStyle/>
                    <a:p>
                      <a:r>
                        <a:rPr lang="en-US" sz="1000"/>
                        <a:t>lexususa</a:t>
                      </a:r>
                    </a:p>
                  </a:txBody>
                  <a:tcPr/>
                </a:tc>
                <a:tc>
                  <a:txBody>
                    <a:bodyPr/>
                    <a:lstStyle/>
                    <a:p>
                      <a:r>
                        <a:rPr lang="en-US" sz="1000"/>
                        <a:t>3861761</a:t>
                      </a:r>
                    </a:p>
                  </a:txBody>
                  <a:tcPr/>
                </a:tc>
                <a:tc>
                  <a:txBody>
                    <a:bodyPr/>
                    <a:lstStyle/>
                    <a:p>
                      <a:r>
                        <a:rPr lang="en-US" sz="1000"/>
                        <a:t>1124</a:t>
                      </a:r>
                    </a:p>
                  </a:txBody>
                  <a:tcPr/>
                </a:tc>
                <a:tc>
                  <a:txBody>
                    <a:bodyPr/>
                    <a:lstStyle/>
                    <a:p>
                      <a:r>
                        <a:rPr lang="en-US" sz="1000"/>
                        <a:t>11</a:t>
                      </a:r>
                    </a:p>
                  </a:txBody>
                  <a:tcPr/>
                </a:tc>
                <a:tc>
                  <a:txBody>
                    <a:bodyPr/>
                    <a:lstStyle/>
                    <a:p>
                      <a:r>
                        <a:rPr lang="en-US" sz="1000"/>
                        <a:t>7</a:t>
                      </a:r>
                    </a:p>
                  </a:txBody>
                  <a:tcPr/>
                </a:tc>
                <a:tc>
                  <a:txBody>
                    <a:bodyPr/>
                    <a:lstStyle/>
                    <a:p>
                      <a:r>
                        <a:rPr lang="en-US" sz="1000"/>
                        <a:t>3</a:t>
                      </a:r>
                    </a:p>
                  </a:txBody>
                  <a:tcPr/>
                </a:tc>
                <a:tc>
                  <a:txBody>
                    <a:bodyPr/>
                    <a:lstStyle/>
                    <a:p>
                      <a:r>
                        <a:rPr lang="en-US" sz="1000"/>
                        <a:t>21</a:t>
                      </a:r>
                    </a:p>
                  </a:txBody>
                  <a:tcPr/>
                </a:tc>
                <a:tc>
                  <a:txBody>
                    <a:bodyPr/>
                    <a:lstStyle/>
                    <a:p>
                      <a:r>
                        <a:rPr lang="en-US" sz="1000"/>
                        <a:t>380852</a:t>
                      </a:r>
                    </a:p>
                  </a:txBody>
                  <a:tcPr/>
                </a:tc>
                <a:tc>
                  <a:txBody>
                    <a:bodyPr/>
                    <a:lstStyle/>
                    <a:p>
                      <a:r>
                        <a:rPr lang="en-US" sz="1000"/>
                        <a:t>3390</a:t>
                      </a:r>
                    </a:p>
                  </a:txBody>
                  <a:tcPr/>
                </a:tc>
                <a:tc>
                  <a:txBody>
                    <a:bodyPr/>
                    <a:lstStyle/>
                    <a:p>
                      <a:r>
                        <a:rPr lang="en-US" sz="1000"/>
                        <a:t>0.4739 %</a:t>
                      </a:r>
                    </a:p>
                  </a:txBody>
                  <a:tcPr/>
                </a:tc>
                <a:extLst>
                  <a:ext uri="{0D108BD9-81ED-4DB2-BD59-A6C34878D82A}">
                    <a16:rowId xmlns:a16="http://schemas.microsoft.com/office/drawing/2014/main" val="4051066202"/>
                  </a:ext>
                </a:extLst>
              </a:tr>
              <a:tr h="370840">
                <a:tc>
                  <a:txBody>
                    <a:bodyPr/>
                    <a:lstStyle/>
                    <a:p>
                      <a:r>
                        <a:rPr lang="en-US" sz="1000"/>
                        <a:t>bmwusa</a:t>
                      </a:r>
                    </a:p>
                  </a:txBody>
                  <a:tcPr/>
                </a:tc>
                <a:tc>
                  <a:txBody>
                    <a:bodyPr/>
                    <a:lstStyle/>
                    <a:p>
                      <a:r>
                        <a:rPr lang="en-US" sz="1000"/>
                        <a:t>3498251</a:t>
                      </a:r>
                    </a:p>
                  </a:txBody>
                  <a:tcPr/>
                </a:tc>
                <a:tc>
                  <a:txBody>
                    <a:bodyPr/>
                    <a:lstStyle/>
                    <a:p>
                      <a:r>
                        <a:rPr lang="en-US" sz="1000"/>
                        <a:t>-8039</a:t>
                      </a:r>
                    </a:p>
                  </a:txBody>
                  <a:tcPr/>
                </a:tc>
                <a:tc>
                  <a:txBody>
                    <a:bodyPr/>
                    <a:lstStyle/>
                    <a:p>
                      <a:r>
                        <a:rPr lang="en-US" sz="1000"/>
                        <a:t>3</a:t>
                      </a:r>
                    </a:p>
                  </a:txBody>
                  <a:tcPr/>
                </a:tc>
                <a:tc>
                  <a:txBody>
                    <a:bodyPr/>
                    <a:lstStyle/>
                    <a:p>
                      <a:r>
                        <a:rPr lang="en-US" sz="1000"/>
                        <a:t>13</a:t>
                      </a:r>
                    </a:p>
                  </a:txBody>
                  <a:tcPr/>
                </a:tc>
                <a:tc>
                  <a:txBody>
                    <a:bodyPr/>
                    <a:lstStyle/>
                    <a:p>
                      <a:r>
                        <a:rPr lang="en-US" sz="1000"/>
                        <a:t>0</a:t>
                      </a:r>
                    </a:p>
                  </a:txBody>
                  <a:tcPr/>
                </a:tc>
                <a:tc>
                  <a:txBody>
                    <a:bodyPr/>
                    <a:lstStyle/>
                    <a:p>
                      <a:r>
                        <a:rPr lang="en-US" sz="1000"/>
                        <a:t>16</a:t>
                      </a:r>
                    </a:p>
                  </a:txBody>
                  <a:tcPr/>
                </a:tc>
                <a:tc>
                  <a:txBody>
                    <a:bodyPr/>
                    <a:lstStyle/>
                    <a:p>
                      <a:r>
                        <a:rPr lang="en-US" sz="1000"/>
                        <a:t>354068</a:t>
                      </a:r>
                    </a:p>
                  </a:txBody>
                  <a:tcPr/>
                </a:tc>
                <a:tc>
                  <a:txBody>
                    <a:bodyPr/>
                    <a:lstStyle/>
                    <a:p>
                      <a:r>
                        <a:rPr lang="en-US" sz="1000"/>
                        <a:t>2610</a:t>
                      </a:r>
                    </a:p>
                  </a:txBody>
                  <a:tcPr/>
                </a:tc>
                <a:tc>
                  <a:txBody>
                    <a:bodyPr/>
                    <a:lstStyle/>
                    <a:p>
                      <a:r>
                        <a:rPr lang="en-US" sz="1000"/>
                        <a:t>0.6365 %</a:t>
                      </a:r>
                    </a:p>
                  </a:txBody>
                  <a:tcPr/>
                </a:tc>
                <a:extLst>
                  <a:ext uri="{0D108BD9-81ED-4DB2-BD59-A6C34878D82A}">
                    <a16:rowId xmlns:a16="http://schemas.microsoft.com/office/drawing/2014/main" val="4166254192"/>
                  </a:ext>
                </a:extLst>
              </a:tr>
              <a:tr h="370840">
                <a:tc>
                  <a:txBody>
                    <a:bodyPr/>
                    <a:lstStyle/>
                    <a:p>
                      <a:r>
                        <a:rPr lang="en-US" sz="1000"/>
                        <a:t>acura</a:t>
                      </a:r>
                    </a:p>
                  </a:txBody>
                  <a:tcPr/>
                </a:tc>
                <a:tc>
                  <a:txBody>
                    <a:bodyPr/>
                    <a:lstStyle/>
                    <a:p>
                      <a:r>
                        <a:rPr lang="en-US" sz="1000"/>
                        <a:t>817626</a:t>
                      </a:r>
                    </a:p>
                  </a:txBody>
                  <a:tcPr/>
                </a:tc>
                <a:tc>
                  <a:txBody>
                    <a:bodyPr/>
                    <a:lstStyle/>
                    <a:p>
                      <a:r>
                        <a:rPr lang="en-US" sz="1000"/>
                        <a:t>31086</a:t>
                      </a:r>
                    </a:p>
                  </a:txBody>
                  <a:tcPr/>
                </a:tc>
                <a:tc>
                  <a:txBody>
                    <a:bodyPr/>
                    <a:lstStyle/>
                    <a:p>
                      <a:r>
                        <a:rPr lang="en-US" sz="1000"/>
                        <a:t>1</a:t>
                      </a:r>
                    </a:p>
                  </a:txBody>
                  <a:tcPr/>
                </a:tc>
                <a:tc>
                  <a:txBody>
                    <a:bodyPr/>
                    <a:lstStyle/>
                    <a:p>
                      <a:r>
                        <a:rPr lang="en-US" sz="1000"/>
                        <a:t>2</a:t>
                      </a:r>
                    </a:p>
                  </a:txBody>
                  <a:tcPr/>
                </a:tc>
                <a:tc>
                  <a:txBody>
                    <a:bodyPr/>
                    <a:lstStyle/>
                    <a:p>
                      <a:r>
                        <a:rPr lang="en-US" sz="1000"/>
                        <a:t>8</a:t>
                      </a:r>
                    </a:p>
                  </a:txBody>
                  <a:tcPr/>
                </a:tc>
                <a:tc>
                  <a:txBody>
                    <a:bodyPr/>
                    <a:lstStyle/>
                    <a:p>
                      <a:r>
                        <a:rPr lang="en-US" sz="1000"/>
                        <a:t>11</a:t>
                      </a:r>
                    </a:p>
                  </a:txBody>
                  <a:tcPr/>
                </a:tc>
                <a:tc>
                  <a:txBody>
                    <a:bodyPr/>
                    <a:lstStyle/>
                    <a:p>
                      <a:r>
                        <a:rPr lang="en-US" sz="1000"/>
                        <a:t>346511</a:t>
                      </a:r>
                    </a:p>
                  </a:txBody>
                  <a:tcPr/>
                </a:tc>
                <a:tc>
                  <a:txBody>
                    <a:bodyPr/>
                    <a:lstStyle/>
                    <a:p>
                      <a:r>
                        <a:rPr lang="en-US" sz="1000"/>
                        <a:t>13092</a:t>
                      </a:r>
                    </a:p>
                  </a:txBody>
                  <a:tcPr/>
                </a:tc>
                <a:tc>
                  <a:txBody>
                    <a:bodyPr/>
                    <a:lstStyle/>
                    <a:p>
                      <a:r>
                        <a:rPr lang="en-US" sz="1000"/>
                        <a:t>4.0758 %</a:t>
                      </a:r>
                    </a:p>
                  </a:txBody>
                  <a:tcPr/>
                </a:tc>
                <a:extLst>
                  <a:ext uri="{0D108BD9-81ED-4DB2-BD59-A6C34878D82A}">
                    <a16:rowId xmlns:a16="http://schemas.microsoft.com/office/drawing/2014/main" val="2628762723"/>
                  </a:ext>
                </a:extLst>
              </a:tr>
              <a:tr h="370840">
                <a:tc>
                  <a:txBody>
                    <a:bodyPr/>
                    <a:lstStyle/>
                    <a:p>
                      <a:r>
                        <a:rPr lang="en-US" sz="1000"/>
                        <a:t>infinitiusa</a:t>
                      </a:r>
                    </a:p>
                  </a:txBody>
                  <a:tcPr/>
                </a:tc>
                <a:tc>
                  <a:txBody>
                    <a:bodyPr/>
                    <a:lstStyle/>
                    <a:p>
                      <a:r>
                        <a:rPr lang="en-US" sz="1000"/>
                        <a:t>607833</a:t>
                      </a:r>
                    </a:p>
                  </a:txBody>
                  <a:tcPr/>
                </a:tc>
                <a:tc>
                  <a:txBody>
                    <a:bodyPr/>
                    <a:lstStyle/>
                    <a:p>
                      <a:r>
                        <a:rPr lang="en-US" sz="1000"/>
                        <a:t>296</a:t>
                      </a:r>
                    </a:p>
                  </a:txBody>
                  <a:tcPr/>
                </a:tc>
                <a:tc>
                  <a:txBody>
                    <a:bodyPr/>
                    <a:lstStyle/>
                    <a:p>
                      <a:r>
                        <a:rPr lang="en-US" sz="1000"/>
                        <a:t>1</a:t>
                      </a:r>
                    </a:p>
                  </a:txBody>
                  <a:tcPr/>
                </a:tc>
                <a:tc>
                  <a:txBody>
                    <a:bodyPr/>
                    <a:lstStyle/>
                    <a:p>
                      <a:r>
                        <a:rPr lang="en-US" sz="1000"/>
                        <a:t>3</a:t>
                      </a:r>
                    </a:p>
                  </a:txBody>
                  <a:tcPr/>
                </a:tc>
                <a:tc>
                  <a:txBody>
                    <a:bodyPr/>
                    <a:lstStyle/>
                    <a:p>
                      <a:r>
                        <a:rPr lang="en-US" sz="1000"/>
                        <a:t>7</a:t>
                      </a:r>
                    </a:p>
                  </a:txBody>
                  <a:tcPr/>
                </a:tc>
                <a:tc>
                  <a:txBody>
                    <a:bodyPr/>
                    <a:lstStyle/>
                    <a:p>
                      <a:r>
                        <a:rPr lang="en-US" sz="1000"/>
                        <a:t>11</a:t>
                      </a:r>
                    </a:p>
                  </a:txBody>
                  <a:tcPr/>
                </a:tc>
                <a:tc>
                  <a:txBody>
                    <a:bodyPr/>
                    <a:lstStyle/>
                    <a:p>
                      <a:r>
                        <a:rPr lang="en-US" sz="1000"/>
                        <a:t>26133</a:t>
                      </a:r>
                    </a:p>
                  </a:txBody>
                  <a:tcPr/>
                </a:tc>
                <a:tc>
                  <a:txBody>
                    <a:bodyPr/>
                    <a:lstStyle/>
                    <a:p>
                      <a:r>
                        <a:rPr lang="en-US" sz="1000"/>
                        <a:t>1006</a:t>
                      </a:r>
                    </a:p>
                  </a:txBody>
                  <a:tcPr/>
                </a:tc>
                <a:tc>
                  <a:txBody>
                    <a:bodyPr/>
                    <a:lstStyle/>
                    <a:p>
                      <a:r>
                        <a:rPr lang="en-US" sz="1000"/>
                        <a:t>0.4060 %</a:t>
                      </a:r>
                    </a:p>
                  </a:txBody>
                  <a:tcPr/>
                </a:tc>
                <a:extLst>
                  <a:ext uri="{0D108BD9-81ED-4DB2-BD59-A6C34878D82A}">
                    <a16:rowId xmlns:a16="http://schemas.microsoft.com/office/drawing/2014/main" val="336911112"/>
                  </a:ext>
                </a:extLst>
              </a:tr>
              <a:tr h="370840">
                <a:tc>
                  <a:txBody>
                    <a:bodyPr/>
                    <a:lstStyle/>
                    <a:p>
                      <a:r>
                        <a:rPr lang="en-US" sz="1000"/>
                        <a:t>volvocarusa</a:t>
                      </a:r>
                    </a:p>
                  </a:txBody>
                  <a:tcPr/>
                </a:tc>
                <a:tc>
                  <a:txBody>
                    <a:bodyPr/>
                    <a:lstStyle/>
                    <a:p>
                      <a:r>
                        <a:rPr lang="en-US" sz="1000"/>
                        <a:t>237782</a:t>
                      </a:r>
                    </a:p>
                  </a:txBody>
                  <a:tcPr/>
                </a:tc>
                <a:tc>
                  <a:txBody>
                    <a:bodyPr/>
                    <a:lstStyle/>
                    <a:p>
                      <a:r>
                        <a:rPr lang="en-US" sz="1000"/>
                        <a:t>2344</a:t>
                      </a:r>
                    </a:p>
                  </a:txBody>
                  <a:tcPr/>
                </a:tc>
                <a:tc>
                  <a:txBody>
                    <a:bodyPr/>
                    <a:lstStyle/>
                    <a:p>
                      <a:r>
                        <a:rPr lang="en-US" sz="1000"/>
                        <a:t>5</a:t>
                      </a:r>
                    </a:p>
                  </a:txBody>
                  <a:tcPr/>
                </a:tc>
                <a:tc>
                  <a:txBody>
                    <a:bodyPr/>
                    <a:lstStyle/>
                    <a:p>
                      <a:r>
                        <a:rPr lang="en-US" sz="1000"/>
                        <a:t>0</a:t>
                      </a:r>
                    </a:p>
                  </a:txBody>
                  <a:tcPr/>
                </a:tc>
                <a:tc>
                  <a:txBody>
                    <a:bodyPr/>
                    <a:lstStyle/>
                    <a:p>
                      <a:r>
                        <a:rPr lang="en-US" sz="1000"/>
                        <a:t>1</a:t>
                      </a:r>
                    </a:p>
                  </a:txBody>
                  <a:tcPr/>
                </a:tc>
                <a:tc>
                  <a:txBody>
                    <a:bodyPr/>
                    <a:lstStyle/>
                    <a:p>
                      <a:r>
                        <a:rPr lang="en-US" sz="1000"/>
                        <a:t>6</a:t>
                      </a:r>
                    </a:p>
                  </a:txBody>
                  <a:tcPr/>
                </a:tc>
                <a:tc>
                  <a:txBody>
                    <a:bodyPr/>
                    <a:lstStyle/>
                    <a:p>
                      <a:r>
                        <a:rPr lang="en-US" sz="1000"/>
                        <a:t>10958</a:t>
                      </a:r>
                    </a:p>
                  </a:txBody>
                  <a:tcPr/>
                </a:tc>
                <a:tc>
                  <a:txBody>
                    <a:bodyPr/>
                    <a:lstStyle/>
                    <a:p>
                      <a:r>
                        <a:rPr lang="en-US" sz="1000"/>
                        <a:t>228</a:t>
                      </a:r>
                    </a:p>
                  </a:txBody>
                  <a:tcPr/>
                </a:tc>
                <a:tc>
                  <a:txBody>
                    <a:bodyPr/>
                    <a:lstStyle/>
                    <a:p>
                      <a:r>
                        <a:rPr lang="en-US" sz="1000"/>
                        <a:t>0.7879 %</a:t>
                      </a:r>
                    </a:p>
                  </a:txBody>
                  <a:tcPr/>
                </a:tc>
                <a:extLst>
                  <a:ext uri="{0D108BD9-81ED-4DB2-BD59-A6C34878D82A}">
                    <a16:rowId xmlns:a16="http://schemas.microsoft.com/office/drawing/2014/main" val="2674409453"/>
                  </a:ext>
                </a:extLst>
              </a:tr>
            </a:tbl>
          </a:graphicData>
        </a:graphic>
      </p:graphicFrame>
      <p:sp>
        <p:nvSpPr>
          <p:cNvPr id="4" name="Text Placeholder 3">
            <a:extLst>
              <a:ext uri="{FF2B5EF4-FFF2-40B4-BE49-F238E27FC236}">
                <a16:creationId xmlns:a16="http://schemas.microsoft.com/office/drawing/2014/main" id="{B74966F6-E0DB-45AC-B739-3FD2654F152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2231507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EA293-1F53-4B96-89ED-87B50439BA1B}"/>
              </a:ext>
            </a:extLst>
          </p:cNvPr>
          <p:cNvSpPr>
            <a:spLocks noGrp="1"/>
          </p:cNvSpPr>
          <p:nvPr>
            <p:ph type="title"/>
          </p:nvPr>
        </p:nvSpPr>
        <p:spPr/>
        <p:txBody>
          <a:bodyPr/>
          <a:lstStyle/>
          <a:p>
            <a:r>
              <a:rPr lang="pt-BR"/>
              <a:t>Instagram Competitor Posts | Acura - 1 of 7</a:t>
            </a:r>
            <a:endParaRPr lang="en-US"/>
          </a:p>
        </p:txBody>
      </p:sp>
      <p:graphicFrame>
        <p:nvGraphicFramePr>
          <p:cNvPr id="5" name="Table Placeholder 4">
            <a:extLst>
              <a:ext uri="{FF2B5EF4-FFF2-40B4-BE49-F238E27FC236}">
                <a16:creationId xmlns:a16="http://schemas.microsoft.com/office/drawing/2014/main" id="{D9DF8D4B-7905-4DF0-8F02-7D31CDC0129C}"/>
              </a:ext>
            </a:extLst>
          </p:cNvPr>
          <p:cNvGraphicFramePr>
            <a:graphicFrameLocks noGrp="1"/>
          </p:cNvGraphicFramePr>
          <p:nvPr>
            <p:ph type="tbl" sz="quarter" idx="13"/>
            <p:extLst>
              <p:ext uri="{D42A27DB-BD31-4B8C-83A1-F6EECF244321}">
                <p14:modId xmlns:p14="http://schemas.microsoft.com/office/powerpoint/2010/main" val="1576344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287753061"/>
                    </a:ext>
                  </a:extLst>
                </a:gridCol>
                <a:gridCol w="1975104">
                  <a:extLst>
                    <a:ext uri="{9D8B030D-6E8A-4147-A177-3AD203B41FA5}">
                      <a16:colId xmlns:a16="http://schemas.microsoft.com/office/drawing/2014/main" val="1830908109"/>
                    </a:ext>
                  </a:extLst>
                </a:gridCol>
                <a:gridCol w="658368">
                  <a:extLst>
                    <a:ext uri="{9D8B030D-6E8A-4147-A177-3AD203B41FA5}">
                      <a16:colId xmlns:a16="http://schemas.microsoft.com/office/drawing/2014/main" val="54340017"/>
                    </a:ext>
                  </a:extLst>
                </a:gridCol>
                <a:gridCol w="658368">
                  <a:extLst>
                    <a:ext uri="{9D8B030D-6E8A-4147-A177-3AD203B41FA5}">
                      <a16:colId xmlns:a16="http://schemas.microsoft.com/office/drawing/2014/main" val="3918282342"/>
                    </a:ext>
                  </a:extLst>
                </a:gridCol>
                <a:gridCol w="658368">
                  <a:extLst>
                    <a:ext uri="{9D8B030D-6E8A-4147-A177-3AD203B41FA5}">
                      <a16:colId xmlns:a16="http://schemas.microsoft.com/office/drawing/2014/main" val="3737158668"/>
                    </a:ext>
                  </a:extLst>
                </a:gridCol>
                <a:gridCol w="658368">
                  <a:extLst>
                    <a:ext uri="{9D8B030D-6E8A-4147-A177-3AD203B41FA5}">
                      <a16:colId xmlns:a16="http://schemas.microsoft.com/office/drawing/2014/main" val="2617440543"/>
                    </a:ext>
                  </a:extLst>
                </a:gridCol>
                <a:gridCol w="658368">
                  <a:extLst>
                    <a:ext uri="{9D8B030D-6E8A-4147-A177-3AD203B41FA5}">
                      <a16:colId xmlns:a16="http://schemas.microsoft.com/office/drawing/2014/main" val="356863995"/>
                    </a:ext>
                  </a:extLst>
                </a:gridCol>
                <a:gridCol w="658368">
                  <a:extLst>
                    <a:ext uri="{9D8B030D-6E8A-4147-A177-3AD203B41FA5}">
                      <a16:colId xmlns:a16="http://schemas.microsoft.com/office/drawing/2014/main" val="2740466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2450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acura - 2021-08-13 04:09:47</a:t>
                      </a:r>
                      <a:r>
                        <a:rPr kumimoji="0" lang="nl-NL" sz="1000" b="0" i="0" u="none" strike="noStrike" kern="1200" cap="none" spc="0" normalizeH="0" baseline="0" noProof="0">
                          <a:ln>
                            <a:noFill/>
                          </a:ln>
                          <a:solidFill>
                            <a:prstClr val="black"/>
                          </a:solidFill>
                          <a:effectLst/>
                          <a:uLnTx/>
                          <a:uFillTx/>
                          <a:latin typeface="+mn-lt"/>
                          <a:ea typeface="+mn-ea"/>
                          <a:cs typeface="+mn-cs"/>
                        </a:rPr>
                        <a:t>
 Spring 2022. Link in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54810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acura - 2021-08-29 19:00:14</a:t>
                      </a:r>
                      <a:r>
                        <a:rPr kumimoji="0" lang="pt-BR" sz="1000" b="0" i="0" u="none" strike="noStrike" kern="1200" cap="none" spc="0" normalizeH="0" baseline="0" noProof="0">
                          <a:ln>
                            <a:noFill/>
                          </a:ln>
                          <a:solidFill>
                            <a:prstClr val="black"/>
                          </a:solidFill>
                          <a:effectLst/>
                          <a:uLnTx/>
                          <a:uFillTx/>
                          <a:latin typeface="+mn-lt"/>
                          <a:ea typeface="+mn-ea"/>
                          <a:cs typeface="+mn-cs"/>
                        </a:rPr>
                        <a:t>
 #AcuraNSX + #TypeS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7841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- 2021-08-06 19:00:05</a:t>
                      </a:r>
                      <a:r>
                        <a:rPr kumimoji="0" lang="en-US" sz="1000" b="0" i="0" u="none" strike="noStrike" kern="1200" cap="none" spc="0" normalizeH="0" baseline="0" noProof="0">
                          <a:ln>
                            <a:noFill/>
                          </a:ln>
                          <a:solidFill>
                            <a:prstClr val="black"/>
                          </a:solidFill>
                          <a:effectLst/>
                          <a:uLnTx/>
                          <a:uFillTx/>
                          <a:latin typeface="+mn-lt"/>
                          <a:ea typeface="+mn-ea"/>
                          <a:cs typeface="+mn-cs"/>
                        </a:rPr>
                        <a:t>
 And this isn’t even our good side. The all-new #AcuraNSX #TypeS drops 8/12.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29056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- 2021-08-08 19:00:12</a:t>
                      </a:r>
                      <a:r>
                        <a:rPr kumimoji="0" lang="en-US" sz="1000" b="0" i="0" u="none" strike="noStrike" kern="1200" cap="none" spc="0" normalizeH="0" baseline="0" noProof="0">
                          <a:ln>
                            <a:noFill/>
                          </a:ln>
                          <a:solidFill>
                            <a:prstClr val="black"/>
                          </a:solidFill>
                          <a:effectLst/>
                          <a:uLnTx/>
                          <a:uFillTx/>
                          <a:latin typeface="+mn-lt"/>
                          <a:ea typeface="+mn-ea"/>
                          <a:cs typeface="+mn-cs"/>
                        </a:rPr>
                        <a:t>
 Limited 👏  edition 👏  8/12 👏  Link in bio. #AcuraNSX #TypeS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50193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- 2021-08-02 21:23:48</a:t>
                      </a:r>
                      <a:r>
                        <a:rPr kumimoji="0" lang="en-US" sz="1000" b="0" i="0" u="none" strike="noStrike" kern="1200" cap="none" spc="0" normalizeH="0" baseline="0" noProof="0">
                          <a:ln>
                            <a:noFill/>
                          </a:ln>
                          <a:solidFill>
                            <a:prstClr val="black"/>
                          </a:solidFill>
                          <a:effectLst/>
                          <a:uLnTx/>
                          <a:uFillTx/>
                          <a:latin typeface="+mn-lt"/>
                          <a:ea typeface="+mn-ea"/>
                          <a:cs typeface="+mn-cs"/>
                        </a:rPr>
                        <a:t>
 (S)omething new is coming 8/12. Link in bio. #AcuraNSX #TypeS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75655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- 2021-08-26 19:01:13</a:t>
                      </a:r>
                      <a:r>
                        <a:rPr kumimoji="0" lang="en-US" sz="1000" b="0" i="0" u="none" strike="noStrike" kern="1200" cap="none" spc="0" normalizeH="0" baseline="0" noProof="0">
                          <a:ln>
                            <a:noFill/>
                          </a:ln>
                          <a:solidFill>
                            <a:prstClr val="black"/>
                          </a:solidFill>
                          <a:effectLst/>
                          <a:uLnTx/>
                          <a:uFillTx/>
                          <a:latin typeface="+mn-lt"/>
                          <a:ea typeface="+mn-ea"/>
                          <a:cs typeface="+mn-cs"/>
                        </a:rPr>
                        <a:t>
 A truly extraordinary journey 35 years in the making. #AcuraRDX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49758628"/>
                  </a:ext>
                </a:extLst>
              </a:tr>
            </a:tbl>
          </a:graphicData>
        </a:graphic>
      </p:graphicFrame>
      <p:sp>
        <p:nvSpPr>
          <p:cNvPr id="4" name="Text Placeholder 3">
            <a:extLst>
              <a:ext uri="{FF2B5EF4-FFF2-40B4-BE49-F238E27FC236}">
                <a16:creationId xmlns:a16="http://schemas.microsoft.com/office/drawing/2014/main" id="{0AA85E58-D2FA-43E4-8E7E-2A59C56A212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40159596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5EB4A-143F-4523-8A2E-50387D5E13C3}"/>
              </a:ext>
            </a:extLst>
          </p:cNvPr>
          <p:cNvSpPr>
            <a:spLocks noGrp="1"/>
          </p:cNvSpPr>
          <p:nvPr>
            <p:ph type="title"/>
          </p:nvPr>
        </p:nvSpPr>
        <p:spPr/>
        <p:txBody>
          <a:bodyPr/>
          <a:lstStyle/>
          <a:p>
            <a:r>
              <a:rPr lang="pt-BR"/>
              <a:t>Instagram Competitor Posts | Acura - 2 of 7</a:t>
            </a:r>
            <a:endParaRPr lang="en-US"/>
          </a:p>
        </p:txBody>
      </p:sp>
      <p:graphicFrame>
        <p:nvGraphicFramePr>
          <p:cNvPr id="5" name="Table Placeholder 4">
            <a:extLst>
              <a:ext uri="{FF2B5EF4-FFF2-40B4-BE49-F238E27FC236}">
                <a16:creationId xmlns:a16="http://schemas.microsoft.com/office/drawing/2014/main" id="{C51E6BB3-6461-4CAF-B636-C39E31D84270}"/>
              </a:ext>
            </a:extLst>
          </p:cNvPr>
          <p:cNvGraphicFramePr>
            <a:graphicFrameLocks noGrp="1"/>
          </p:cNvGraphicFramePr>
          <p:nvPr>
            <p:ph type="tbl" sz="quarter" idx="13"/>
            <p:extLst>
              <p:ext uri="{D42A27DB-BD31-4B8C-83A1-F6EECF244321}">
                <p14:modId xmlns:p14="http://schemas.microsoft.com/office/powerpoint/2010/main" val="2520427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62866355"/>
                    </a:ext>
                  </a:extLst>
                </a:gridCol>
                <a:gridCol w="1975104">
                  <a:extLst>
                    <a:ext uri="{9D8B030D-6E8A-4147-A177-3AD203B41FA5}">
                      <a16:colId xmlns:a16="http://schemas.microsoft.com/office/drawing/2014/main" val="2514463461"/>
                    </a:ext>
                  </a:extLst>
                </a:gridCol>
                <a:gridCol w="658368">
                  <a:extLst>
                    <a:ext uri="{9D8B030D-6E8A-4147-A177-3AD203B41FA5}">
                      <a16:colId xmlns:a16="http://schemas.microsoft.com/office/drawing/2014/main" val="2711025607"/>
                    </a:ext>
                  </a:extLst>
                </a:gridCol>
                <a:gridCol w="658368">
                  <a:extLst>
                    <a:ext uri="{9D8B030D-6E8A-4147-A177-3AD203B41FA5}">
                      <a16:colId xmlns:a16="http://schemas.microsoft.com/office/drawing/2014/main" val="376711747"/>
                    </a:ext>
                  </a:extLst>
                </a:gridCol>
                <a:gridCol w="658368">
                  <a:extLst>
                    <a:ext uri="{9D8B030D-6E8A-4147-A177-3AD203B41FA5}">
                      <a16:colId xmlns:a16="http://schemas.microsoft.com/office/drawing/2014/main" val="1573688398"/>
                    </a:ext>
                  </a:extLst>
                </a:gridCol>
                <a:gridCol w="658368">
                  <a:extLst>
                    <a:ext uri="{9D8B030D-6E8A-4147-A177-3AD203B41FA5}">
                      <a16:colId xmlns:a16="http://schemas.microsoft.com/office/drawing/2014/main" val="759249494"/>
                    </a:ext>
                  </a:extLst>
                </a:gridCol>
                <a:gridCol w="658368">
                  <a:extLst>
                    <a:ext uri="{9D8B030D-6E8A-4147-A177-3AD203B41FA5}">
                      <a16:colId xmlns:a16="http://schemas.microsoft.com/office/drawing/2014/main" val="2259928069"/>
                    </a:ext>
                  </a:extLst>
                </a:gridCol>
                <a:gridCol w="658368">
                  <a:extLst>
                    <a:ext uri="{9D8B030D-6E8A-4147-A177-3AD203B41FA5}">
                      <a16:colId xmlns:a16="http://schemas.microsoft.com/office/drawing/2014/main" val="2732973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943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- 2021-08-22 19:00:23</a:t>
                      </a:r>
                      <a:r>
                        <a:rPr kumimoji="0" lang="en-US" sz="1000" b="0" i="0" u="none" strike="noStrike" kern="1200" cap="none" spc="0" normalizeH="0" baseline="0" noProof="0">
                          <a:ln>
                            <a:noFill/>
                          </a:ln>
                          <a:solidFill>
                            <a:prstClr val="black"/>
                          </a:solidFill>
                          <a:effectLst/>
                          <a:uLnTx/>
                          <a:uFillTx/>
                          <a:latin typeface="+mn-lt"/>
                          <a:ea typeface="+mn-ea"/>
                          <a:cs typeface="+mn-cs"/>
                        </a:rPr>
                        <a:t>
 As true then as it is now. #AcuraTLX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0343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audi - 2021-08-13 19:19:40</a:t>
                      </a:r>
                      <a:r>
                        <a:rPr kumimoji="0" lang="en-US" sz="1000" b="0" i="0" u="none" strike="noStrike" kern="1200" cap="none" spc="0" normalizeH="0" baseline="0" noProof="0">
                          <a:ln>
                            <a:noFill/>
                          </a:ln>
                          <a:solidFill>
                            <a:prstClr val="black"/>
                          </a:solidFill>
                          <a:effectLst/>
                          <a:uLnTx/>
                          <a:uFillTx/>
                          <a:latin typeface="+mn-lt"/>
                          <a:ea typeface="+mn-ea"/>
                          <a:cs typeface="+mn-cs"/>
                        </a:rPr>
                        <a:t>
 Embracing freedom, the ultimate luxury. The Audi skysphere concept. #FutureIsAnAttitude #AudiSkysphereConcept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01527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- 2021-08-10 19:00:39</a:t>
                      </a:r>
                      <a:r>
                        <a:rPr kumimoji="0" lang="en-US" sz="1000" b="0" i="0" u="none" strike="noStrike" kern="1200" cap="none" spc="0" normalizeH="0" baseline="0" noProof="0">
                          <a:ln>
                            <a:noFill/>
                          </a:ln>
                          <a:solidFill>
                            <a:prstClr val="black"/>
                          </a:solidFill>
                          <a:effectLst/>
                          <a:uLnTx/>
                          <a:uFillTx/>
                          <a:latin typeface="+mn-lt"/>
                          <a:ea typeface="+mn-ea"/>
                          <a:cs typeface="+mn-cs"/>
                        </a:rPr>
                        <a:t>
 On 8/12, we put the S back in #AcuraNSX #TypeS.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62292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acura - 2021-08-04 19:00:26</a:t>
                      </a:r>
                      <a:r>
                        <a:rPr kumimoji="0" lang="en-US" sz="1000" b="0" i="0" u="none" strike="noStrike" kern="1200" cap="none" spc="0" normalizeH="0" baseline="0" noProof="0">
                          <a:ln>
                            <a:noFill/>
                          </a:ln>
                          <a:solidFill>
                            <a:prstClr val="black"/>
                          </a:solidFill>
                          <a:effectLst/>
                          <a:uLnTx/>
                          <a:uFillTx/>
                          <a:latin typeface="+mn-lt"/>
                          <a:ea typeface="+mn-ea"/>
                          <a:cs typeface="+mn-cs"/>
                        </a:rPr>
                        <a:t>
 Faster than ever. 8/12. Link in bio. #AcuraNSX #TypeS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85599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infinitiusa - 2021-08-12 13:28:02</a:t>
                      </a:r>
                      <a:r>
                        <a:rPr kumimoji="0" lang="en-US" sz="1000" b="0" i="0" u="none" strike="noStrike" kern="1200" cap="none" spc="0" normalizeH="0" baseline="0" noProof="0">
                          <a:ln>
                            <a:noFill/>
                          </a:ln>
                          <a:solidFill>
                            <a:prstClr val="black"/>
                          </a:solidFill>
                          <a:effectLst/>
                          <a:uLnTx/>
                          <a:uFillTx/>
                          <a:latin typeface="+mn-lt"/>
                          <a:ea typeface="+mn-ea"/>
                          <a:cs typeface="+mn-cs"/>
                        </a:rPr>
                        <a:t>
 The iconic #G35 was #INFINITI’s first luxury coupe, and its exhilarating spirit lives on today in the #Q60 👉. 
#ThrowbackThursday #CarsofInstagram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18:58:10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98719777"/>
                  </a:ext>
                </a:extLst>
              </a:tr>
            </a:tbl>
          </a:graphicData>
        </a:graphic>
      </p:graphicFrame>
      <p:sp>
        <p:nvSpPr>
          <p:cNvPr id="4" name="Text Placeholder 3">
            <a:extLst>
              <a:ext uri="{FF2B5EF4-FFF2-40B4-BE49-F238E27FC236}">
                <a16:creationId xmlns:a16="http://schemas.microsoft.com/office/drawing/2014/main" id="{18592EED-5C62-4075-8A52-7F42BF7DEEF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9392280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2BC53-13CC-4345-A132-B84C6597E51D}"/>
              </a:ext>
            </a:extLst>
          </p:cNvPr>
          <p:cNvSpPr>
            <a:spLocks noGrp="1"/>
          </p:cNvSpPr>
          <p:nvPr>
            <p:ph type="title"/>
          </p:nvPr>
        </p:nvSpPr>
        <p:spPr/>
        <p:txBody>
          <a:bodyPr/>
          <a:lstStyle/>
          <a:p>
            <a:r>
              <a:rPr lang="pt-BR"/>
              <a:t>Instagram Competitor Posts | Acura - 3 of 7</a:t>
            </a:r>
            <a:endParaRPr lang="en-US"/>
          </a:p>
        </p:txBody>
      </p:sp>
      <p:graphicFrame>
        <p:nvGraphicFramePr>
          <p:cNvPr id="5" name="Table Placeholder 4">
            <a:extLst>
              <a:ext uri="{FF2B5EF4-FFF2-40B4-BE49-F238E27FC236}">
                <a16:creationId xmlns:a16="http://schemas.microsoft.com/office/drawing/2014/main" id="{8F53DC7A-303A-45FD-881E-3B5CE81F5B87}"/>
              </a:ext>
            </a:extLst>
          </p:cNvPr>
          <p:cNvGraphicFramePr>
            <a:graphicFrameLocks noGrp="1"/>
          </p:cNvGraphicFramePr>
          <p:nvPr>
            <p:ph type="tbl" sz="quarter" idx="13"/>
            <p:extLst>
              <p:ext uri="{D42A27DB-BD31-4B8C-83A1-F6EECF244321}">
                <p14:modId xmlns:p14="http://schemas.microsoft.com/office/powerpoint/2010/main" val="3509881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197938599"/>
                    </a:ext>
                  </a:extLst>
                </a:gridCol>
                <a:gridCol w="1975104">
                  <a:extLst>
                    <a:ext uri="{9D8B030D-6E8A-4147-A177-3AD203B41FA5}">
                      <a16:colId xmlns:a16="http://schemas.microsoft.com/office/drawing/2014/main" val="2285182236"/>
                    </a:ext>
                  </a:extLst>
                </a:gridCol>
                <a:gridCol w="658368">
                  <a:extLst>
                    <a:ext uri="{9D8B030D-6E8A-4147-A177-3AD203B41FA5}">
                      <a16:colId xmlns:a16="http://schemas.microsoft.com/office/drawing/2014/main" val="394921957"/>
                    </a:ext>
                  </a:extLst>
                </a:gridCol>
                <a:gridCol w="658368">
                  <a:extLst>
                    <a:ext uri="{9D8B030D-6E8A-4147-A177-3AD203B41FA5}">
                      <a16:colId xmlns:a16="http://schemas.microsoft.com/office/drawing/2014/main" val="1854441864"/>
                    </a:ext>
                  </a:extLst>
                </a:gridCol>
                <a:gridCol w="658368">
                  <a:extLst>
                    <a:ext uri="{9D8B030D-6E8A-4147-A177-3AD203B41FA5}">
                      <a16:colId xmlns:a16="http://schemas.microsoft.com/office/drawing/2014/main" val="342850362"/>
                    </a:ext>
                  </a:extLst>
                </a:gridCol>
                <a:gridCol w="658368">
                  <a:extLst>
                    <a:ext uri="{9D8B030D-6E8A-4147-A177-3AD203B41FA5}">
                      <a16:colId xmlns:a16="http://schemas.microsoft.com/office/drawing/2014/main" val="1894677983"/>
                    </a:ext>
                  </a:extLst>
                </a:gridCol>
                <a:gridCol w="658368">
                  <a:extLst>
                    <a:ext uri="{9D8B030D-6E8A-4147-A177-3AD203B41FA5}">
                      <a16:colId xmlns:a16="http://schemas.microsoft.com/office/drawing/2014/main" val="1095086810"/>
                    </a:ext>
                  </a:extLst>
                </a:gridCol>
                <a:gridCol w="658368">
                  <a:extLst>
                    <a:ext uri="{9D8B030D-6E8A-4147-A177-3AD203B41FA5}">
                      <a16:colId xmlns:a16="http://schemas.microsoft.com/office/drawing/2014/main" val="1491250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32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bmwusa - 2021-08-02 17:04:25</a:t>
                      </a:r>
                      <a:r>
                        <a:rPr kumimoji="0" lang="en-US" sz="1000" b="0" i="0" u="none" strike="noStrike" kern="1200" cap="none" spc="0" normalizeH="0" baseline="0" noProof="0">
                          <a:ln>
                            <a:noFill/>
                          </a:ln>
                          <a:solidFill>
                            <a:prstClr val="black"/>
                          </a:solidFill>
                          <a:effectLst/>
                          <a:uLnTx/>
                          <a:uFillTx/>
                          <a:latin typeface="+mn-lt"/>
                          <a:ea typeface="+mn-ea"/>
                          <a:cs typeface="+mn-cs"/>
                        </a:rPr>
                        <a:t>
 Action-packed performance and cutting edge design. This is the BMW #M3 Competition in Sao Paulo Yellow.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78716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volvocarusa - 2021-08-20 21:34:09</a:t>
                      </a:r>
                      <a:r>
                        <a:rPr kumimoji="0" lang="en-US" sz="1000" b="0" i="0" u="none" strike="noStrike" kern="1200" cap="none" spc="0" normalizeH="0" baseline="0" noProof="0">
                          <a:ln>
                            <a:noFill/>
                          </a:ln>
                          <a:solidFill>
                            <a:prstClr val="black"/>
                          </a:solidFill>
                          <a:effectLst/>
                          <a:uLnTx/>
                          <a:uFillTx/>
                          <a:latin typeface="+mn-lt"/>
                          <a:ea typeface="+mn-ea"/>
                          <a:cs typeface="+mn-cs"/>
                        </a:rPr>
                        <a:t>
 Weekend Mode: Activated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1711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bmwusa - 2021-08-25 14:57:52</a:t>
                      </a:r>
                      <a:r>
                        <a:rPr kumimoji="0" lang="en-US" sz="1000" b="0" i="0" u="none" strike="noStrike" kern="1200" cap="none" spc="0" normalizeH="0" baseline="0" noProof="0">
                          <a:ln>
                            <a:noFill/>
                          </a:ln>
                          <a:solidFill>
                            <a:prstClr val="black"/>
                          </a:solidFill>
                          <a:effectLst/>
                          <a:uLnTx/>
                          <a:uFillTx/>
                          <a:latin typeface="+mn-lt"/>
                          <a:ea typeface="+mn-ea"/>
                          <a:cs typeface="+mn-cs"/>
                        </a:rPr>
                        <a:t>
 The future of high-performance driving has never been brighter. This is the #M3 Competition in Sao Paulo Yellow.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91257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lexususa - 2021-08-20 23:30:07</a:t>
                      </a:r>
                      <a:r>
                        <a:rPr kumimoji="0" lang="en-US" sz="1000" b="0" i="0" u="none" strike="noStrike" kern="1200" cap="none" spc="0" normalizeH="0" baseline="0" noProof="0">
                          <a:ln>
                            <a:noFill/>
                          </a:ln>
                          <a:solidFill>
                            <a:prstClr val="black"/>
                          </a:solidFill>
                          <a:effectLst/>
                          <a:uLnTx/>
                          <a:uFillTx/>
                          <a:latin typeface="+mn-lt"/>
                          <a:ea typeface="+mn-ea"/>
                          <a:cs typeface="+mn-cs"/>
                        </a:rPr>
                        <a:t>
 High fashion meets high performance. Experience the #LexusIS 500 Launch Edition up close at our #FashionIsland pop up in Newport Beach, CA this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80635956"/>
                  </a:ext>
                </a:extLst>
              </a:tr>
            </a:tbl>
          </a:graphicData>
        </a:graphic>
      </p:graphicFrame>
      <p:sp>
        <p:nvSpPr>
          <p:cNvPr id="4" name="Text Placeholder 3">
            <a:extLst>
              <a:ext uri="{FF2B5EF4-FFF2-40B4-BE49-F238E27FC236}">
                <a16:creationId xmlns:a16="http://schemas.microsoft.com/office/drawing/2014/main" id="{620809ED-DA19-41B7-B64B-766DC9806A47}"/>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5446572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BAE22-65DC-4696-BA99-AF1DF8626774}"/>
              </a:ext>
            </a:extLst>
          </p:cNvPr>
          <p:cNvSpPr>
            <a:spLocks noGrp="1"/>
          </p:cNvSpPr>
          <p:nvPr>
            <p:ph type="title"/>
          </p:nvPr>
        </p:nvSpPr>
        <p:spPr/>
        <p:txBody>
          <a:bodyPr/>
          <a:lstStyle/>
          <a:p>
            <a:r>
              <a:rPr lang="pt-BR"/>
              <a:t>Instagram Competitor Posts | Acura - 4 of 7</a:t>
            </a:r>
            <a:endParaRPr lang="en-US"/>
          </a:p>
        </p:txBody>
      </p:sp>
      <p:graphicFrame>
        <p:nvGraphicFramePr>
          <p:cNvPr id="5" name="Table Placeholder 4">
            <a:extLst>
              <a:ext uri="{FF2B5EF4-FFF2-40B4-BE49-F238E27FC236}">
                <a16:creationId xmlns:a16="http://schemas.microsoft.com/office/drawing/2014/main" id="{DE427401-9B25-4BFB-97BC-7626D4F68357}"/>
              </a:ext>
            </a:extLst>
          </p:cNvPr>
          <p:cNvGraphicFramePr>
            <a:graphicFrameLocks noGrp="1"/>
          </p:cNvGraphicFramePr>
          <p:nvPr>
            <p:ph type="tbl" sz="quarter" idx="13"/>
            <p:extLst>
              <p:ext uri="{D42A27DB-BD31-4B8C-83A1-F6EECF244321}">
                <p14:modId xmlns:p14="http://schemas.microsoft.com/office/powerpoint/2010/main" val="3397325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69246633"/>
                    </a:ext>
                  </a:extLst>
                </a:gridCol>
                <a:gridCol w="1975104">
                  <a:extLst>
                    <a:ext uri="{9D8B030D-6E8A-4147-A177-3AD203B41FA5}">
                      <a16:colId xmlns:a16="http://schemas.microsoft.com/office/drawing/2014/main" val="3837192469"/>
                    </a:ext>
                  </a:extLst>
                </a:gridCol>
                <a:gridCol w="658368">
                  <a:extLst>
                    <a:ext uri="{9D8B030D-6E8A-4147-A177-3AD203B41FA5}">
                      <a16:colId xmlns:a16="http://schemas.microsoft.com/office/drawing/2014/main" val="544153073"/>
                    </a:ext>
                  </a:extLst>
                </a:gridCol>
                <a:gridCol w="658368">
                  <a:extLst>
                    <a:ext uri="{9D8B030D-6E8A-4147-A177-3AD203B41FA5}">
                      <a16:colId xmlns:a16="http://schemas.microsoft.com/office/drawing/2014/main" val="2218383868"/>
                    </a:ext>
                  </a:extLst>
                </a:gridCol>
                <a:gridCol w="658368">
                  <a:extLst>
                    <a:ext uri="{9D8B030D-6E8A-4147-A177-3AD203B41FA5}">
                      <a16:colId xmlns:a16="http://schemas.microsoft.com/office/drawing/2014/main" val="3987440597"/>
                    </a:ext>
                  </a:extLst>
                </a:gridCol>
                <a:gridCol w="658368">
                  <a:extLst>
                    <a:ext uri="{9D8B030D-6E8A-4147-A177-3AD203B41FA5}">
                      <a16:colId xmlns:a16="http://schemas.microsoft.com/office/drawing/2014/main" val="1061507878"/>
                    </a:ext>
                  </a:extLst>
                </a:gridCol>
                <a:gridCol w="658368">
                  <a:extLst>
                    <a:ext uri="{9D8B030D-6E8A-4147-A177-3AD203B41FA5}">
                      <a16:colId xmlns:a16="http://schemas.microsoft.com/office/drawing/2014/main" val="2957874405"/>
                    </a:ext>
                  </a:extLst>
                </a:gridCol>
                <a:gridCol w="658368">
                  <a:extLst>
                    <a:ext uri="{9D8B030D-6E8A-4147-A177-3AD203B41FA5}">
                      <a16:colId xmlns:a16="http://schemas.microsoft.com/office/drawing/2014/main" val="1929067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2710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audi - 2021-08-12 17:00:12</a:t>
                      </a:r>
                      <a:r>
                        <a:rPr kumimoji="0" lang="en-US" sz="1000" b="0" i="0" u="none" strike="noStrike" kern="1200" cap="none" spc="0" normalizeH="0" baseline="0" noProof="0">
                          <a:ln>
                            <a:noFill/>
                          </a:ln>
                          <a:solidFill>
                            <a:prstClr val="black"/>
                          </a:solidFill>
                          <a:effectLst/>
                          <a:uLnTx/>
                          <a:uFillTx/>
                          <a:latin typeface="+mn-lt"/>
                          <a:ea typeface="+mn-ea"/>
                          <a:cs typeface="+mn-cs"/>
                        </a:rPr>
                        <a:t>
 Daring to dream, envisioning a multifaceted experience. The Audi skysphere concept. #FutureIsAnAttitude #AudiSkysphereConcept⁣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7549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volvocarusa - 2021-08-15 15:00:28</a:t>
                      </a:r>
                      <a:r>
                        <a:rPr kumimoji="0" lang="en-US" sz="1000" b="0" i="0" u="none" strike="noStrike" kern="1200" cap="none" spc="0" normalizeH="0" baseline="0" noProof="0">
                          <a:ln>
                            <a:noFill/>
                          </a:ln>
                          <a:solidFill>
                            <a:prstClr val="black"/>
                          </a:solidFill>
                          <a:effectLst/>
                          <a:uLnTx/>
                          <a:uFillTx/>
                          <a:latin typeface="+mn-lt"/>
                          <a:ea typeface="+mn-ea"/>
                          <a:cs typeface="+mn-cs"/>
                        </a:rPr>
                        <a:t>
 A Certified by Volvo XC90 is certified for every family moment. Where will you make your next memories 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26986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bmwusa - 2021-08-22 16:36:00</a:t>
                      </a:r>
                      <a:r>
                        <a:rPr kumimoji="0" lang="en-US" sz="1000" b="0" i="0" u="none" strike="noStrike" kern="1200" cap="none" spc="0" normalizeH="0" baseline="0" noProof="0">
                          <a:ln>
                            <a:noFill/>
                          </a:ln>
                          <a:solidFill>
                            <a:prstClr val="black"/>
                          </a:solidFill>
                          <a:effectLst/>
                          <a:uLnTx/>
                          <a:uFillTx/>
                          <a:latin typeface="+mn-lt"/>
                          <a:ea typeface="+mn-ea"/>
                          <a:cs typeface="+mn-cs"/>
                        </a:rPr>
                        <a:t>
 Floor the competition with the ultimate display of power and prestige in the BMW #M8 Competition Gran Coupe.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21868151"/>
                  </a:ext>
                </a:extLst>
              </a:tr>
            </a:tbl>
          </a:graphicData>
        </a:graphic>
      </p:graphicFrame>
      <p:sp>
        <p:nvSpPr>
          <p:cNvPr id="4" name="Text Placeholder 3">
            <a:extLst>
              <a:ext uri="{FF2B5EF4-FFF2-40B4-BE49-F238E27FC236}">
                <a16:creationId xmlns:a16="http://schemas.microsoft.com/office/drawing/2014/main" id="{FCEE80FB-ACD5-4D4E-99CF-9EDAEBFE3806}"/>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20256116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A6B7C-C72C-4F8F-A3FD-75125419A2B5}"/>
              </a:ext>
            </a:extLst>
          </p:cNvPr>
          <p:cNvSpPr>
            <a:spLocks noGrp="1"/>
          </p:cNvSpPr>
          <p:nvPr>
            <p:ph type="title"/>
          </p:nvPr>
        </p:nvSpPr>
        <p:spPr/>
        <p:txBody>
          <a:bodyPr/>
          <a:lstStyle/>
          <a:p>
            <a:r>
              <a:rPr lang="pt-BR"/>
              <a:t>Instagram Competitor Posts | Acura - 5 of 7</a:t>
            </a:r>
            <a:endParaRPr lang="en-US"/>
          </a:p>
        </p:txBody>
      </p:sp>
      <p:graphicFrame>
        <p:nvGraphicFramePr>
          <p:cNvPr id="5" name="Table Placeholder 4">
            <a:extLst>
              <a:ext uri="{FF2B5EF4-FFF2-40B4-BE49-F238E27FC236}">
                <a16:creationId xmlns:a16="http://schemas.microsoft.com/office/drawing/2014/main" id="{A9352DAE-3E56-4441-A226-B928B3E82357}"/>
              </a:ext>
            </a:extLst>
          </p:cNvPr>
          <p:cNvGraphicFramePr>
            <a:graphicFrameLocks noGrp="1"/>
          </p:cNvGraphicFramePr>
          <p:nvPr>
            <p:ph type="tbl" sz="quarter" idx="13"/>
            <p:extLst>
              <p:ext uri="{D42A27DB-BD31-4B8C-83A1-F6EECF244321}">
                <p14:modId xmlns:p14="http://schemas.microsoft.com/office/powerpoint/2010/main" val="657610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320867199"/>
                    </a:ext>
                  </a:extLst>
                </a:gridCol>
                <a:gridCol w="1975104">
                  <a:extLst>
                    <a:ext uri="{9D8B030D-6E8A-4147-A177-3AD203B41FA5}">
                      <a16:colId xmlns:a16="http://schemas.microsoft.com/office/drawing/2014/main" val="1902863494"/>
                    </a:ext>
                  </a:extLst>
                </a:gridCol>
                <a:gridCol w="658368">
                  <a:extLst>
                    <a:ext uri="{9D8B030D-6E8A-4147-A177-3AD203B41FA5}">
                      <a16:colId xmlns:a16="http://schemas.microsoft.com/office/drawing/2014/main" val="4092633281"/>
                    </a:ext>
                  </a:extLst>
                </a:gridCol>
                <a:gridCol w="658368">
                  <a:extLst>
                    <a:ext uri="{9D8B030D-6E8A-4147-A177-3AD203B41FA5}">
                      <a16:colId xmlns:a16="http://schemas.microsoft.com/office/drawing/2014/main" val="689286712"/>
                    </a:ext>
                  </a:extLst>
                </a:gridCol>
                <a:gridCol w="658368">
                  <a:extLst>
                    <a:ext uri="{9D8B030D-6E8A-4147-A177-3AD203B41FA5}">
                      <a16:colId xmlns:a16="http://schemas.microsoft.com/office/drawing/2014/main" val="2533527546"/>
                    </a:ext>
                  </a:extLst>
                </a:gridCol>
                <a:gridCol w="658368">
                  <a:extLst>
                    <a:ext uri="{9D8B030D-6E8A-4147-A177-3AD203B41FA5}">
                      <a16:colId xmlns:a16="http://schemas.microsoft.com/office/drawing/2014/main" val="3235509453"/>
                    </a:ext>
                  </a:extLst>
                </a:gridCol>
                <a:gridCol w="658368">
                  <a:extLst>
                    <a:ext uri="{9D8B030D-6E8A-4147-A177-3AD203B41FA5}">
                      <a16:colId xmlns:a16="http://schemas.microsoft.com/office/drawing/2014/main" val="4107502752"/>
                    </a:ext>
                  </a:extLst>
                </a:gridCol>
                <a:gridCol w="658368">
                  <a:extLst>
                    <a:ext uri="{9D8B030D-6E8A-4147-A177-3AD203B41FA5}">
                      <a16:colId xmlns:a16="http://schemas.microsoft.com/office/drawing/2014/main" val="1682853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2757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lexususa - 2021-08-29 03:02:41</a:t>
                      </a:r>
                      <a:r>
                        <a:rPr kumimoji="0" lang="en-US" sz="1000" b="0" i="0" u="none" strike="noStrike" kern="1200" cap="none" spc="0" normalizeH="0" baseline="0" noProof="0">
                          <a:ln>
                            <a:noFill/>
                          </a:ln>
                          <a:solidFill>
                            <a:prstClr val="black"/>
                          </a:solidFill>
                          <a:effectLst/>
                          <a:uLnTx/>
                          <a:uFillTx/>
                          <a:latin typeface="+mn-lt"/>
                          <a:ea typeface="+mn-ea"/>
                          <a:cs typeface="+mn-cs"/>
                        </a:rPr>
                        <a:t>
 Feed your senses at the 2021 #Lexus Culinary Classic. An exhilarating drive through Sausalito in the #LexusIS is perfectly complemented by an afternoon of indulging in fresh oysters. #LexusCulinary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191565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mercedesbenzusa - 2021-08-11 19:46:35</a:t>
                      </a:r>
                      <a:r>
                        <a:rPr kumimoji="0" lang="en-US" sz="1000" b="0" i="0" u="none" strike="noStrike" kern="1200" cap="none" spc="0" normalizeH="0" baseline="0" noProof="0">
                          <a:ln>
                            <a:noFill/>
                          </a:ln>
                          <a:solidFill>
                            <a:prstClr val="black"/>
                          </a:solidFill>
                          <a:effectLst/>
                          <a:uLnTx/>
                          <a:uFillTx/>
                          <a:latin typeface="+mn-lt"/>
                          <a:ea typeface="+mn-ea"/>
                          <a:cs typeface="+mn-cs"/>
                        </a:rPr>
                        <a:t>
 One seat in the AMG GT "Stealth Edition" is yours. Now tag your driving partner. #AMG #GT #StealthEdition ⠀⠀⠀⠀⠀⠀⠀⠀⠀⠀⠀⠀
#mercedesbenz #mercedes #benz #mybenz #carphotography #luxurycar #suv #mercedesamg #amggt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16890818"/>
                  </a:ext>
                </a:extLst>
              </a:tr>
            </a:tbl>
          </a:graphicData>
        </a:graphic>
      </p:graphicFrame>
      <p:sp>
        <p:nvSpPr>
          <p:cNvPr id="4" name="Text Placeholder 3">
            <a:extLst>
              <a:ext uri="{FF2B5EF4-FFF2-40B4-BE49-F238E27FC236}">
                <a16:creationId xmlns:a16="http://schemas.microsoft.com/office/drawing/2014/main" id="{E9D61B27-3376-47C7-B052-798B69A27CDE}"/>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14060593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2942D-D90F-44F0-929F-C76C82D13668}"/>
              </a:ext>
            </a:extLst>
          </p:cNvPr>
          <p:cNvSpPr>
            <a:spLocks noGrp="1"/>
          </p:cNvSpPr>
          <p:nvPr>
            <p:ph type="title"/>
          </p:nvPr>
        </p:nvSpPr>
        <p:spPr/>
        <p:txBody>
          <a:bodyPr/>
          <a:lstStyle/>
          <a:p>
            <a:r>
              <a:rPr lang="pt-BR"/>
              <a:t>Instagram Competitor Posts | Acura - 6 of 7</a:t>
            </a:r>
            <a:endParaRPr lang="en-US"/>
          </a:p>
        </p:txBody>
      </p:sp>
      <p:graphicFrame>
        <p:nvGraphicFramePr>
          <p:cNvPr id="5" name="Table Placeholder 4">
            <a:extLst>
              <a:ext uri="{FF2B5EF4-FFF2-40B4-BE49-F238E27FC236}">
                <a16:creationId xmlns:a16="http://schemas.microsoft.com/office/drawing/2014/main" id="{03880583-6273-417C-8253-172763EF6D6C}"/>
              </a:ext>
            </a:extLst>
          </p:cNvPr>
          <p:cNvGraphicFramePr>
            <a:graphicFrameLocks noGrp="1"/>
          </p:cNvGraphicFramePr>
          <p:nvPr>
            <p:ph type="tbl" sz="quarter" idx="13"/>
            <p:extLst>
              <p:ext uri="{D42A27DB-BD31-4B8C-83A1-F6EECF244321}">
                <p14:modId xmlns:p14="http://schemas.microsoft.com/office/powerpoint/2010/main" val="2510135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614971690"/>
                    </a:ext>
                  </a:extLst>
                </a:gridCol>
                <a:gridCol w="1975104">
                  <a:extLst>
                    <a:ext uri="{9D8B030D-6E8A-4147-A177-3AD203B41FA5}">
                      <a16:colId xmlns:a16="http://schemas.microsoft.com/office/drawing/2014/main" val="3555164300"/>
                    </a:ext>
                  </a:extLst>
                </a:gridCol>
                <a:gridCol w="658368">
                  <a:extLst>
                    <a:ext uri="{9D8B030D-6E8A-4147-A177-3AD203B41FA5}">
                      <a16:colId xmlns:a16="http://schemas.microsoft.com/office/drawing/2014/main" val="34790739"/>
                    </a:ext>
                  </a:extLst>
                </a:gridCol>
                <a:gridCol w="658368">
                  <a:extLst>
                    <a:ext uri="{9D8B030D-6E8A-4147-A177-3AD203B41FA5}">
                      <a16:colId xmlns:a16="http://schemas.microsoft.com/office/drawing/2014/main" val="698072316"/>
                    </a:ext>
                  </a:extLst>
                </a:gridCol>
                <a:gridCol w="658368">
                  <a:extLst>
                    <a:ext uri="{9D8B030D-6E8A-4147-A177-3AD203B41FA5}">
                      <a16:colId xmlns:a16="http://schemas.microsoft.com/office/drawing/2014/main" val="813644979"/>
                    </a:ext>
                  </a:extLst>
                </a:gridCol>
                <a:gridCol w="658368">
                  <a:extLst>
                    <a:ext uri="{9D8B030D-6E8A-4147-A177-3AD203B41FA5}">
                      <a16:colId xmlns:a16="http://schemas.microsoft.com/office/drawing/2014/main" val="3390598548"/>
                    </a:ext>
                  </a:extLst>
                </a:gridCol>
                <a:gridCol w="658368">
                  <a:extLst>
                    <a:ext uri="{9D8B030D-6E8A-4147-A177-3AD203B41FA5}">
                      <a16:colId xmlns:a16="http://schemas.microsoft.com/office/drawing/2014/main" val="1591049436"/>
                    </a:ext>
                  </a:extLst>
                </a:gridCol>
                <a:gridCol w="658368">
                  <a:extLst>
                    <a:ext uri="{9D8B030D-6E8A-4147-A177-3AD203B41FA5}">
                      <a16:colId xmlns:a16="http://schemas.microsoft.com/office/drawing/2014/main" val="545282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3317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volvocarusa - 2021-08-11 20:10:42</a:t>
                      </a:r>
                      <a:r>
                        <a:rPr kumimoji="0" lang="en-US" sz="1000" b="0" i="0" u="none" strike="noStrike" kern="1200" cap="none" spc="0" normalizeH="0" baseline="0" noProof="0">
                          <a:ln>
                            <a:noFill/>
                          </a:ln>
                          <a:solidFill>
                            <a:prstClr val="black"/>
                          </a:solidFill>
                          <a:effectLst/>
                          <a:uLnTx/>
                          <a:uFillTx/>
                          <a:latin typeface="+mn-lt"/>
                          <a:ea typeface="+mn-ea"/>
                          <a:cs typeface="+mn-cs"/>
                        </a:rPr>
                        <a:t>
 Where would you take the #V60 for your next adventure? 👇 #WagonWednesday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9440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mercedesbenzusa - 2021-08-04 18:09:44</a:t>
                      </a:r>
                      <a:r>
                        <a:rPr kumimoji="0" lang="en-US" sz="1000" b="0" i="0" u="none" strike="noStrike" kern="1200" cap="none" spc="0" normalizeH="0" baseline="0" noProof="0">
                          <a:ln>
                            <a:noFill/>
                          </a:ln>
                          <a:solidFill>
                            <a:prstClr val="black"/>
                          </a:solidFill>
                          <a:effectLst/>
                          <a:uLnTx/>
                          <a:uFillTx/>
                          <a:latin typeface="+mn-lt"/>
                          <a:ea typeface="+mn-ea"/>
                          <a:cs typeface="+mn-cs"/>
                        </a:rPr>
                        <a:t>
 Chasing pavements. #AMG #GTC 📸  julian.m04 mercedesamg
⠀⠀⠀⠀⠀⠀⠀⠀⠀⠀⠀⠀
#mercedesbenz #mercedes #benz #mybenz #carphotography #luxurycar #mercedesamg #amggtc #mbugc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18:31:16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988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bmwusa - 2021-08-23 14:41:46</a:t>
                      </a:r>
                      <a:r>
                        <a:rPr kumimoji="0" lang="en-US" sz="1000" b="0" i="0" u="none" strike="noStrike" kern="1200" cap="none" spc="0" normalizeH="0" baseline="0" noProof="0">
                          <a:ln>
                            <a:noFill/>
                          </a:ln>
                          <a:solidFill>
                            <a:prstClr val="black"/>
                          </a:solidFill>
                          <a:effectLst/>
                          <a:uLnTx/>
                          <a:uFillTx/>
                          <a:latin typeface="+mn-lt"/>
                          <a:ea typeface="+mn-ea"/>
                          <a:cs typeface="+mn-cs"/>
                        </a:rPr>
                        <a:t>
 Roll out the red carpet for the ultimate performance sedan. This is the BMW #M5 in Imola Red.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08884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infinitiusa - 2021-08-23 12:00:10</a:t>
                      </a:r>
                      <a:r>
                        <a:rPr kumimoji="0" lang="en-US" sz="1000" b="0" i="0" u="none" strike="noStrike" kern="1200" cap="none" spc="0" normalizeH="0" baseline="0" noProof="0">
                          <a:ln>
                            <a:noFill/>
                          </a:ln>
                          <a:solidFill>
                            <a:prstClr val="black"/>
                          </a:solidFill>
                          <a:effectLst/>
                          <a:uLnTx/>
                          <a:uFillTx/>
                          <a:latin typeface="+mn-lt"/>
                          <a:ea typeface="+mn-ea"/>
                          <a:cs typeface="+mn-cs"/>
                        </a:rPr>
                        <a:t>
 QX80 night out. #PhotoDump #LuxuryShouldBeLivedIn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18:58:10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08893150"/>
                  </a:ext>
                </a:extLst>
              </a:tr>
            </a:tbl>
          </a:graphicData>
        </a:graphic>
      </p:graphicFrame>
      <p:sp>
        <p:nvSpPr>
          <p:cNvPr id="4" name="Text Placeholder 3">
            <a:extLst>
              <a:ext uri="{FF2B5EF4-FFF2-40B4-BE49-F238E27FC236}">
                <a16:creationId xmlns:a16="http://schemas.microsoft.com/office/drawing/2014/main" id="{A510E8B4-2039-4513-890A-917CDD5C7560}"/>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5946911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BB9C72-5F69-48E3-958B-D003663F3A61}"/>
              </a:ext>
            </a:extLst>
          </p:cNvPr>
          <p:cNvSpPr>
            <a:spLocks noGrp="1"/>
          </p:cNvSpPr>
          <p:nvPr>
            <p:ph type="title"/>
          </p:nvPr>
        </p:nvSpPr>
        <p:spPr/>
        <p:txBody>
          <a:bodyPr/>
          <a:lstStyle/>
          <a:p>
            <a:r>
              <a:rPr lang="pt-BR"/>
              <a:t>Instagram Competitor Posts | Acura - 7 of 7</a:t>
            </a:r>
            <a:endParaRPr lang="en-US"/>
          </a:p>
        </p:txBody>
      </p:sp>
      <p:graphicFrame>
        <p:nvGraphicFramePr>
          <p:cNvPr id="5" name="Table Placeholder 4">
            <a:extLst>
              <a:ext uri="{FF2B5EF4-FFF2-40B4-BE49-F238E27FC236}">
                <a16:creationId xmlns:a16="http://schemas.microsoft.com/office/drawing/2014/main" id="{7F39CBC4-E4C3-41F7-815E-6A7AF6951793}"/>
              </a:ext>
            </a:extLst>
          </p:cNvPr>
          <p:cNvGraphicFramePr>
            <a:graphicFrameLocks noGrp="1"/>
          </p:cNvGraphicFramePr>
          <p:nvPr>
            <p:ph type="tbl" sz="quarter" idx="13"/>
            <p:extLst>
              <p:ext uri="{D42A27DB-BD31-4B8C-83A1-F6EECF244321}">
                <p14:modId xmlns:p14="http://schemas.microsoft.com/office/powerpoint/2010/main" val="939977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037837368"/>
                    </a:ext>
                  </a:extLst>
                </a:gridCol>
                <a:gridCol w="1975104">
                  <a:extLst>
                    <a:ext uri="{9D8B030D-6E8A-4147-A177-3AD203B41FA5}">
                      <a16:colId xmlns:a16="http://schemas.microsoft.com/office/drawing/2014/main" val="3049084199"/>
                    </a:ext>
                  </a:extLst>
                </a:gridCol>
                <a:gridCol w="658368">
                  <a:extLst>
                    <a:ext uri="{9D8B030D-6E8A-4147-A177-3AD203B41FA5}">
                      <a16:colId xmlns:a16="http://schemas.microsoft.com/office/drawing/2014/main" val="3453158715"/>
                    </a:ext>
                  </a:extLst>
                </a:gridCol>
                <a:gridCol w="658368">
                  <a:extLst>
                    <a:ext uri="{9D8B030D-6E8A-4147-A177-3AD203B41FA5}">
                      <a16:colId xmlns:a16="http://schemas.microsoft.com/office/drawing/2014/main" val="1531899134"/>
                    </a:ext>
                  </a:extLst>
                </a:gridCol>
                <a:gridCol w="658368">
                  <a:extLst>
                    <a:ext uri="{9D8B030D-6E8A-4147-A177-3AD203B41FA5}">
                      <a16:colId xmlns:a16="http://schemas.microsoft.com/office/drawing/2014/main" val="1251927813"/>
                    </a:ext>
                  </a:extLst>
                </a:gridCol>
                <a:gridCol w="658368">
                  <a:extLst>
                    <a:ext uri="{9D8B030D-6E8A-4147-A177-3AD203B41FA5}">
                      <a16:colId xmlns:a16="http://schemas.microsoft.com/office/drawing/2014/main" val="764039821"/>
                    </a:ext>
                  </a:extLst>
                </a:gridCol>
                <a:gridCol w="658368">
                  <a:extLst>
                    <a:ext uri="{9D8B030D-6E8A-4147-A177-3AD203B41FA5}">
                      <a16:colId xmlns:a16="http://schemas.microsoft.com/office/drawing/2014/main" val="498219252"/>
                    </a:ext>
                  </a:extLst>
                </a:gridCol>
                <a:gridCol w="658368">
                  <a:extLst>
                    <a:ext uri="{9D8B030D-6E8A-4147-A177-3AD203B41FA5}">
                      <a16:colId xmlns:a16="http://schemas.microsoft.com/office/drawing/2014/main" val="3590147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6631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volvocarusa - 2021-08-25 22:09:55</a:t>
                      </a:r>
                      <a:r>
                        <a:rPr kumimoji="0" lang="en-US" sz="1000" b="0" i="0" u="none" strike="noStrike" kern="1200" cap="none" spc="0" normalizeH="0" baseline="0" noProof="0">
                          <a:ln>
                            <a:noFill/>
                          </a:ln>
                          <a:solidFill>
                            <a:prstClr val="black"/>
                          </a:solidFill>
                          <a:effectLst/>
                          <a:uLnTx/>
                          <a:uFillTx/>
                          <a:latin typeface="+mn-lt"/>
                          <a:ea typeface="+mn-ea"/>
                          <a:cs typeface="+mn-cs"/>
                        </a:rPr>
                        <a:t>
 The dynamic Scandinavian plug-in hybrid SUV that protects what’s important.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08/31/2021 19:00:11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27125967"/>
                  </a:ext>
                </a:extLst>
              </a:tr>
            </a:tbl>
          </a:graphicData>
        </a:graphic>
      </p:graphicFrame>
      <p:sp>
        <p:nvSpPr>
          <p:cNvPr id="4" name="Text Placeholder 3">
            <a:extLst>
              <a:ext uri="{FF2B5EF4-FFF2-40B4-BE49-F238E27FC236}">
                <a16:creationId xmlns:a16="http://schemas.microsoft.com/office/drawing/2014/main" id="{A9AF5CAF-1A46-468B-B43E-31AC393FF374}"/>
              </a:ext>
            </a:extLst>
          </p:cNvPr>
          <p:cNvSpPr>
            <a:spLocks noGrp="1"/>
          </p:cNvSpPr>
          <p:nvPr>
            <p:ph type="body" sz="quarter" idx="14"/>
          </p:nvPr>
        </p:nvSpPr>
        <p:spPr/>
        <p:txBody>
          <a:bodyPr/>
          <a:lstStyle/>
          <a:p>
            <a:r>
              <a:rPr lang="en-US"/>
              <a:t>08/01/2021 - 08/31/2021</a:t>
            </a:r>
          </a:p>
        </p:txBody>
      </p:sp>
    </p:spTree>
    <p:extLst>
      <p:ext uri="{BB962C8B-B14F-4D97-AF65-F5344CB8AC3E}">
        <p14:creationId xmlns:p14="http://schemas.microsoft.com/office/powerpoint/2010/main" val="35726079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2593</Words>
  <Application>Microsoft Office PowerPoint</Application>
  <PresentationFormat>On-screen Show (4:3)</PresentationFormat>
  <Paragraphs>1274</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Arial</vt:lpstr>
      <vt:lpstr>Calibri</vt:lpstr>
      <vt:lpstr>quintly_template</vt:lpstr>
      <vt:lpstr>Acura Competitve</vt:lpstr>
      <vt:lpstr>Facebook Competitor Page Likes | Acura</vt:lpstr>
      <vt:lpstr>Facebook Competitor Key Metrics Table | Acura</vt:lpstr>
      <vt:lpstr>Facebook Competitor Posts | Acura - 1 of 10</vt:lpstr>
      <vt:lpstr>Facebook Competitor Posts | Acura - 2 of 10</vt:lpstr>
      <vt:lpstr>Facebook Competitor Posts | Acura - 3 of 10</vt:lpstr>
      <vt:lpstr>Facebook Competitor Posts | Acura - 4 of 10</vt:lpstr>
      <vt:lpstr>Facebook Competitor Posts | Acura - 5 of 10</vt:lpstr>
      <vt:lpstr>Facebook Competitor Posts | Acura - 6 of 10</vt:lpstr>
      <vt:lpstr>Facebook Competitor Posts | Acura - 7 of 10</vt:lpstr>
      <vt:lpstr>Facebook Competitor Posts | Acura - 8 of 10</vt:lpstr>
      <vt:lpstr>Facebook Competitor Posts | Acura - 9 of 10</vt:lpstr>
      <vt:lpstr>Facebook Competitor Posts | Acura - 10 of 10</vt:lpstr>
      <vt:lpstr>Twitter Competitor Followers | Acura</vt:lpstr>
      <vt:lpstr>Twitter Competitor Key Metrics | Acura - 1 of 2</vt:lpstr>
      <vt:lpstr>Twitter Competitor Key Metrics | Acura - 2 of 2</vt:lpstr>
      <vt:lpstr>Twitter Competitor Tweets | Acura - 1 of 8</vt:lpstr>
      <vt:lpstr>Twitter Competitor Tweets | Acura - 2 of 8</vt:lpstr>
      <vt:lpstr>Twitter Competitor Tweets | Acura - 3 of 8</vt:lpstr>
      <vt:lpstr>Twitter Competitor Tweets | Acura - 4 of 8</vt:lpstr>
      <vt:lpstr>Twitter Competitor Tweets | Acura - 5 of 8</vt:lpstr>
      <vt:lpstr>Twitter Competitor Tweets | Acura - 6 of 8</vt:lpstr>
      <vt:lpstr>Twitter Competitor Tweets | Acura - 7 of 8</vt:lpstr>
      <vt:lpstr>Twitter Competitor Tweets | Acura - 8 of 8</vt:lpstr>
      <vt:lpstr>Instagram Competitor Followers | Acura</vt:lpstr>
      <vt:lpstr>Instagram Competitor Key Metrics | Acura</vt:lpstr>
      <vt:lpstr>Instagram Competitor Posts | Acura - 1 of 7</vt:lpstr>
      <vt:lpstr>Instagram Competitor Posts | Acura - 2 of 7</vt:lpstr>
      <vt:lpstr>Instagram Competitor Posts | Acura - 3 of 7</vt:lpstr>
      <vt:lpstr>Instagram Competitor Posts | Acura - 4 of 7</vt:lpstr>
      <vt:lpstr>Instagram Competitor Posts | Acura - 5 of 7</vt:lpstr>
      <vt:lpstr>Instagram Competitor Posts | Acura - 6 of 7</vt:lpstr>
      <vt:lpstr>Instagram Competitor Posts | Acura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Acura Competitve</dc:title>
  <dc:creator>Frederik Peiniger</dc:creator>
  <cp:lastModifiedBy>Frederik Peiniger</cp:lastModifiedBy>
  <cp:revision>1</cp:revision>
  <dcterms:created xsi:type="dcterms:W3CDTF">2021-08-31T21:46:48Z</dcterms:created>
  <dcterms:modified xsi:type="dcterms:W3CDTF">2021-08-31T21:48:33Z</dcterms:modified>
</cp:coreProperties>
</file>