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McKinsey &amp; Company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269250</c:v>
                </c:pt>
                <c:pt idx="1">
                  <c:v>269319</c:v>
                </c:pt>
                <c:pt idx="2">
                  <c:v>269373</c:v>
                </c:pt>
                <c:pt idx="3">
                  <c:v>269392</c:v>
                </c:pt>
                <c:pt idx="4">
                  <c:v>269446</c:v>
                </c:pt>
                <c:pt idx="5">
                  <c:v>269488</c:v>
                </c:pt>
                <c:pt idx="6">
                  <c:v>269548</c:v>
                </c:pt>
                <c:pt idx="7">
                  <c:v>269621</c:v>
                </c:pt>
                <c:pt idx="8">
                  <c:v>269675</c:v>
                </c:pt>
                <c:pt idx="9">
                  <c:v>269797</c:v>
                </c:pt>
                <c:pt idx="10">
                  <c:v>269850</c:v>
                </c:pt>
                <c:pt idx="11">
                  <c:v>269900</c:v>
                </c:pt>
                <c:pt idx="12">
                  <c:v>269919</c:v>
                </c:pt>
                <c:pt idx="13">
                  <c:v>269943</c:v>
                </c:pt>
                <c:pt idx="14">
                  <c:v>269985</c:v>
                </c:pt>
                <c:pt idx="15">
                  <c:v>270027</c:v>
                </c:pt>
                <c:pt idx="16">
                  <c:v>270093</c:v>
                </c:pt>
                <c:pt idx="17">
                  <c:v>270140</c:v>
                </c:pt>
                <c:pt idx="18">
                  <c:v>270191</c:v>
                </c:pt>
                <c:pt idx="19">
                  <c:v>270235</c:v>
                </c:pt>
                <c:pt idx="20">
                  <c:v>270273</c:v>
                </c:pt>
                <c:pt idx="21">
                  <c:v>270350</c:v>
                </c:pt>
                <c:pt idx="22">
                  <c:v>270400</c:v>
                </c:pt>
                <c:pt idx="23">
                  <c:v>270483</c:v>
                </c:pt>
                <c:pt idx="24">
                  <c:v>271464</c:v>
                </c:pt>
                <c:pt idx="25">
                  <c:v>272595</c:v>
                </c:pt>
                <c:pt idx="26">
                  <c:v>273975</c:v>
                </c:pt>
                <c:pt idx="27">
                  <c:v>274609</c:v>
                </c:pt>
                <c:pt idx="28">
                  <c:v>274759</c:v>
                </c:pt>
                <c:pt idx="29">
                  <c:v>274876</c:v>
                </c:pt>
                <c:pt idx="30">
                  <c:v>274976</c:v>
                </c:pt>
                <c:pt idx="31">
                  <c:v>275109</c:v>
                </c:pt>
                <c:pt idx="32">
                  <c:v>275223</c:v>
                </c:pt>
                <c:pt idx="33">
                  <c:v>275351</c:v>
                </c:pt>
                <c:pt idx="34">
                  <c:v>275442</c:v>
                </c:pt>
                <c:pt idx="35">
                  <c:v>275511</c:v>
                </c:pt>
                <c:pt idx="36">
                  <c:v>275586</c:v>
                </c:pt>
                <c:pt idx="37">
                  <c:v>275671</c:v>
                </c:pt>
                <c:pt idx="38">
                  <c:v>275801</c:v>
                </c:pt>
                <c:pt idx="39">
                  <c:v>275917</c:v>
                </c:pt>
                <c:pt idx="40">
                  <c:v>275989</c:v>
                </c:pt>
                <c:pt idx="41">
                  <c:v>276048</c:v>
                </c:pt>
                <c:pt idx="42">
                  <c:v>276109</c:v>
                </c:pt>
                <c:pt idx="43">
                  <c:v>276170</c:v>
                </c:pt>
                <c:pt idx="44">
                  <c:v>276260</c:v>
                </c:pt>
                <c:pt idx="45">
                  <c:v>276361</c:v>
                </c:pt>
                <c:pt idx="46">
                  <c:v>276455</c:v>
                </c:pt>
                <c:pt idx="47">
                  <c:v>276601</c:v>
                </c:pt>
                <c:pt idx="48">
                  <c:v>276669</c:v>
                </c:pt>
                <c:pt idx="49">
                  <c:v>276768</c:v>
                </c:pt>
                <c:pt idx="50">
                  <c:v>276881</c:v>
                </c:pt>
                <c:pt idx="51">
                  <c:v>276969</c:v>
                </c:pt>
                <c:pt idx="52">
                  <c:v>277059</c:v>
                </c:pt>
                <c:pt idx="53">
                  <c:v>277165</c:v>
                </c:pt>
                <c:pt idx="54">
                  <c:v>277250</c:v>
                </c:pt>
                <c:pt idx="55">
                  <c:v>277317</c:v>
                </c:pt>
                <c:pt idx="56">
                  <c:v>277440</c:v>
                </c:pt>
                <c:pt idx="57">
                  <c:v>277573</c:v>
                </c:pt>
                <c:pt idx="58">
                  <c:v>277707</c:v>
                </c:pt>
                <c:pt idx="59">
                  <c:v>277780</c:v>
                </c:pt>
                <c:pt idx="60">
                  <c:v>277874</c:v>
                </c:pt>
                <c:pt idx="61">
                  <c:v>277962</c:v>
                </c:pt>
                <c:pt idx="62">
                  <c:v>278032</c:v>
                </c:pt>
                <c:pt idx="63">
                  <c:v>278108</c:v>
                </c:pt>
                <c:pt idx="64">
                  <c:v>278206</c:v>
                </c:pt>
                <c:pt idx="65">
                  <c:v>278308</c:v>
                </c:pt>
                <c:pt idx="66">
                  <c:v>278436</c:v>
                </c:pt>
                <c:pt idx="67">
                  <c:v>278541</c:v>
                </c:pt>
                <c:pt idx="68">
                  <c:v>278630</c:v>
                </c:pt>
                <c:pt idx="69">
                  <c:v>278724</c:v>
                </c:pt>
                <c:pt idx="70">
                  <c:v>278807</c:v>
                </c:pt>
                <c:pt idx="71">
                  <c:v>278888</c:v>
                </c:pt>
                <c:pt idx="72">
                  <c:v>278975</c:v>
                </c:pt>
                <c:pt idx="73">
                  <c:v>279063</c:v>
                </c:pt>
                <c:pt idx="74">
                  <c:v>279130</c:v>
                </c:pt>
                <c:pt idx="75">
                  <c:v>279229</c:v>
                </c:pt>
                <c:pt idx="76">
                  <c:v>279278</c:v>
                </c:pt>
                <c:pt idx="77">
                  <c:v>279349</c:v>
                </c:pt>
                <c:pt idx="78">
                  <c:v>279451</c:v>
                </c:pt>
                <c:pt idx="79">
                  <c:v>279554</c:v>
                </c:pt>
                <c:pt idx="80">
                  <c:v>279627</c:v>
                </c:pt>
                <c:pt idx="81">
                  <c:v>279685</c:v>
                </c:pt>
                <c:pt idx="82">
                  <c:v>279742</c:v>
                </c:pt>
                <c:pt idx="83">
                  <c:v>279793</c:v>
                </c:pt>
                <c:pt idx="84">
                  <c:v>279857</c:v>
                </c:pt>
                <c:pt idx="85">
                  <c:v>279915</c:v>
                </c:pt>
                <c:pt idx="86">
                  <c:v>279988</c:v>
                </c:pt>
                <c:pt idx="87">
                  <c:v>280031</c:v>
                </c:pt>
                <c:pt idx="88">
                  <c:v>280136</c:v>
                </c:pt>
                <c:pt idx="89">
                  <c:v>280226</c:v>
                </c:pt>
              </c:numCache>
            </c:numRef>
          </c:val>
          <c:smooth val="0"/>
          <c:extLst>
            <c:ext xmlns:c16="http://schemas.microsoft.com/office/drawing/2014/chart" uri="{C3380CC4-5D6E-409C-BE32-E72D297353CC}">
              <c16:uniqueId val="{00000000-31D3-4649-98C0-3ACDDA10C821}"/>
            </c:ext>
          </c:extLst>
        </c:ser>
        <c:dLbls>
          <c:showLegendKey val="0"/>
          <c:showVal val="0"/>
          <c:showCatName val="0"/>
          <c:showSerName val="0"/>
          <c:showPercent val="0"/>
          <c:showBubbleSize val="0"/>
        </c:dLbls>
        <c:smooth val="0"/>
        <c:axId val="288164792"/>
        <c:axId val="288165120"/>
      </c:lineChart>
      <c:dateAx>
        <c:axId val="28816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65120"/>
        <c:crosses val="autoZero"/>
        <c:auto val="1"/>
        <c:lblOffset val="100"/>
        <c:baseTimeUnit val="days"/>
      </c:dateAx>
      <c:valAx>
        <c:axId val="28816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6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McKinsey &amp; Company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6.3142333963518999E-3</c:v>
                </c:pt>
                <c:pt idx="1">
                  <c:v>2.5626740947075E-2</c:v>
                </c:pt>
                <c:pt idx="2">
                  <c:v>2.0050571998262001E-2</c:v>
                </c:pt>
                <c:pt idx="3">
                  <c:v>7.0534166378962001E-3</c:v>
                </c:pt>
                <c:pt idx="4">
                  <c:v>2.0045138682663E-2</c:v>
                </c:pt>
                <c:pt idx="5">
                  <c:v>1.5587538876064001E-2</c:v>
                </c:pt>
                <c:pt idx="6">
                  <c:v>2.2264442201508E-2</c:v>
                </c:pt>
                <c:pt idx="7">
                  <c:v>2.7082374938786E-2</c:v>
                </c:pt>
                <c:pt idx="8">
                  <c:v>2.0028113537150002E-2</c:v>
                </c:pt>
                <c:pt idx="9">
                  <c:v>4.5239640307778002E-2</c:v>
                </c:pt>
                <c:pt idx="10">
                  <c:v>1.9644399307627999E-2</c:v>
                </c:pt>
                <c:pt idx="11">
                  <c:v>1.8528812303131002E-2</c:v>
                </c:pt>
                <c:pt idx="12">
                  <c:v>7.0396443127084003E-3</c:v>
                </c:pt>
                <c:pt idx="13">
                  <c:v>8.8915563557955997E-3</c:v>
                </c:pt>
                <c:pt idx="14">
                  <c:v>1.5558840199598E-2</c:v>
                </c:pt>
                <c:pt idx="15">
                  <c:v>1.5556419801100001E-2</c:v>
                </c:pt>
                <c:pt idx="16">
                  <c:v>2.444200024442E-2</c:v>
                </c:pt>
                <c:pt idx="17">
                  <c:v>1.7401413587172E-2</c:v>
                </c:pt>
                <c:pt idx="18">
                  <c:v>1.8879099726068001E-2</c:v>
                </c:pt>
                <c:pt idx="19">
                  <c:v>1.6284776324896E-2</c:v>
                </c:pt>
                <c:pt idx="20">
                  <c:v>1.4061835069477001E-2</c:v>
                </c:pt>
                <c:pt idx="21">
                  <c:v>2.8489712253906001E-2</c:v>
                </c:pt>
                <c:pt idx="22">
                  <c:v>1.8494544109488E-2</c:v>
                </c:pt>
                <c:pt idx="23">
                  <c:v>3.0695266272188999E-2</c:v>
                </c:pt>
                <c:pt idx="24">
                  <c:v>0.36268453100565001</c:v>
                </c:pt>
                <c:pt idx="25">
                  <c:v>0.41662982936963999</c:v>
                </c:pt>
                <c:pt idx="26">
                  <c:v>0.50624552908160003</c:v>
                </c:pt>
                <c:pt idx="27">
                  <c:v>0.23140797518021999</c:v>
                </c:pt>
                <c:pt idx="28">
                  <c:v>5.4623118688753997E-2</c:v>
                </c:pt>
                <c:pt idx="29">
                  <c:v>4.2582772538843003E-2</c:v>
                </c:pt>
                <c:pt idx="30">
                  <c:v>3.6380040454605002E-2</c:v>
                </c:pt>
                <c:pt idx="31">
                  <c:v>4.8367857558478E-2</c:v>
                </c:pt>
                <c:pt idx="32">
                  <c:v>4.1438120890265003E-2</c:v>
                </c:pt>
                <c:pt idx="33">
                  <c:v>4.6507740995484E-2</c:v>
                </c:pt>
                <c:pt idx="34">
                  <c:v>3.3048726897669002E-2</c:v>
                </c:pt>
                <c:pt idx="35">
                  <c:v>2.5050645871000001E-2</c:v>
                </c:pt>
                <c:pt idx="36">
                  <c:v>2.7222143580473999E-2</c:v>
                </c:pt>
                <c:pt idx="37">
                  <c:v>3.0843366499024E-2</c:v>
                </c:pt>
                <c:pt idx="38">
                  <c:v>4.7157662576042002E-2</c:v>
                </c:pt>
                <c:pt idx="39">
                  <c:v>4.2059310879946001E-2</c:v>
                </c:pt>
                <c:pt idx="40">
                  <c:v>2.6094803872178999E-2</c:v>
                </c:pt>
                <c:pt idx="41">
                  <c:v>2.1377663602534999E-2</c:v>
                </c:pt>
                <c:pt idx="42">
                  <c:v>2.2097606213411999E-2</c:v>
                </c:pt>
                <c:pt idx="43">
                  <c:v>2.2092724250205999E-2</c:v>
                </c:pt>
                <c:pt idx="44">
                  <c:v>3.2588622949632003E-2</c:v>
                </c:pt>
                <c:pt idx="45">
                  <c:v>3.6559762542532001E-2</c:v>
                </c:pt>
                <c:pt idx="46">
                  <c:v>3.4013482365457003E-2</c:v>
                </c:pt>
                <c:pt idx="47">
                  <c:v>5.2811488307319E-2</c:v>
                </c:pt>
                <c:pt idx="48">
                  <c:v>2.4584148285798E-2</c:v>
                </c:pt>
                <c:pt idx="49">
                  <c:v>3.5782830747211003E-2</c:v>
                </c:pt>
                <c:pt idx="50">
                  <c:v>4.0828419470459003E-2</c:v>
                </c:pt>
                <c:pt idx="51">
                  <c:v>3.1782606968336999E-2</c:v>
                </c:pt>
                <c:pt idx="52">
                  <c:v>3.2494611310291001E-2</c:v>
                </c:pt>
                <c:pt idx="53">
                  <c:v>3.8258998985775998E-2</c:v>
                </c:pt>
                <c:pt idx="54">
                  <c:v>3.0667652842170001E-2</c:v>
                </c:pt>
                <c:pt idx="55">
                  <c:v>2.4165915238953999E-2</c:v>
                </c:pt>
                <c:pt idx="56">
                  <c:v>4.4353573708067001E-2</c:v>
                </c:pt>
                <c:pt idx="57">
                  <c:v>4.7938292964244997E-2</c:v>
                </c:pt>
                <c:pt idx="58">
                  <c:v>4.8275588764037002E-2</c:v>
                </c:pt>
                <c:pt idx="59">
                  <c:v>2.6286697850611999E-2</c:v>
                </c:pt>
                <c:pt idx="60">
                  <c:v>3.3839729282165998E-2</c:v>
                </c:pt>
                <c:pt idx="61">
                  <c:v>3.1669029848060998E-2</c:v>
                </c:pt>
                <c:pt idx="62">
                  <c:v>2.5183298436477E-2</c:v>
                </c:pt>
                <c:pt idx="63">
                  <c:v>2.7334983023536999E-2</c:v>
                </c:pt>
                <c:pt idx="64">
                  <c:v>3.5238108936097003E-2</c:v>
                </c:pt>
                <c:pt idx="65">
                  <c:v>3.6663479579879997E-2</c:v>
                </c:pt>
                <c:pt idx="66">
                  <c:v>4.5992210069418997E-2</c:v>
                </c:pt>
                <c:pt idx="67">
                  <c:v>3.7710640865405001E-2</c:v>
                </c:pt>
                <c:pt idx="68">
                  <c:v>3.1952208112989003E-2</c:v>
                </c:pt>
                <c:pt idx="69">
                  <c:v>3.3736496428956E-2</c:v>
                </c:pt>
                <c:pt idx="70">
                  <c:v>2.9778562305363E-2</c:v>
                </c:pt>
                <c:pt idx="71">
                  <c:v>2.9052355213462999E-2</c:v>
                </c:pt>
                <c:pt idx="72">
                  <c:v>3.1195318550816E-2</c:v>
                </c:pt>
                <c:pt idx="73">
                  <c:v>3.1544045165337001E-2</c:v>
                </c:pt>
                <c:pt idx="74">
                  <c:v>2.4008915549535E-2</c:v>
                </c:pt>
                <c:pt idx="75">
                  <c:v>3.5467344964712003E-2</c:v>
                </c:pt>
                <c:pt idx="76">
                  <c:v>1.7548320554097E-2</c:v>
                </c:pt>
                <c:pt idx="77">
                  <c:v>2.5422697097516E-2</c:v>
                </c:pt>
                <c:pt idx="78">
                  <c:v>3.6513465235243001E-2</c:v>
                </c:pt>
                <c:pt idx="79">
                  <c:v>3.685798225807E-2</c:v>
                </c:pt>
                <c:pt idx="80">
                  <c:v>2.6113022886454999E-2</c:v>
                </c:pt>
                <c:pt idx="81">
                  <c:v>2.0741916910741998E-2</c:v>
                </c:pt>
                <c:pt idx="82">
                  <c:v>2.0380070436383999E-2</c:v>
                </c:pt>
                <c:pt idx="83">
                  <c:v>1.8231084356300001E-2</c:v>
                </c:pt>
                <c:pt idx="84">
                  <c:v>2.2874053317989002E-2</c:v>
                </c:pt>
                <c:pt idx="85">
                  <c:v>2.0724870201566999E-2</c:v>
                </c:pt>
                <c:pt idx="86">
                  <c:v>2.6079345515603002E-2</c:v>
                </c:pt>
                <c:pt idx="87">
                  <c:v>1.5357801048615999E-2</c:v>
                </c:pt>
                <c:pt idx="88">
                  <c:v>3.7495848673896999E-2</c:v>
                </c:pt>
                <c:pt idx="89">
                  <c:v>3.2127252477368001E-2</c:v>
                </c:pt>
              </c:numCache>
            </c:numRef>
          </c:val>
          <c:smooth val="0"/>
          <c:extLst>
            <c:ext xmlns:c16="http://schemas.microsoft.com/office/drawing/2014/chart" uri="{C3380CC4-5D6E-409C-BE32-E72D297353CC}">
              <c16:uniqueId val="{00000000-13CE-4E75-9CD7-EA84450C8113}"/>
            </c:ext>
          </c:extLst>
        </c:ser>
        <c:dLbls>
          <c:showLegendKey val="0"/>
          <c:showVal val="0"/>
          <c:showCatName val="0"/>
          <c:showSerName val="0"/>
          <c:showPercent val="0"/>
          <c:showBubbleSize val="0"/>
        </c:dLbls>
        <c:smooth val="0"/>
        <c:axId val="247563736"/>
        <c:axId val="247566032"/>
      </c:lineChart>
      <c:dateAx>
        <c:axId val="24756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66032"/>
        <c:crosses val="autoZero"/>
        <c:auto val="1"/>
        <c:lblOffset val="100"/>
        <c:baseTimeUnit val="days"/>
      </c:dateAx>
      <c:valAx>
        <c:axId val="24756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6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McKinsey &amp; Company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0</c:v>
                </c:pt>
                <c:pt idx="1">
                  <c:v>3.6949837346444997E-2</c:v>
                </c:pt>
                <c:pt idx="2">
                  <c:v>3.3043000452949001E-2</c:v>
                </c:pt>
                <c:pt idx="3">
                  <c:v>2.561418357574E-2</c:v>
                </c:pt>
                <c:pt idx="4">
                  <c:v>1.7816115418733999E-2</c:v>
                </c:pt>
                <c:pt idx="5">
                  <c:v>6.4943017141244994E-2</c:v>
                </c:pt>
                <c:pt idx="6">
                  <c:v>0</c:v>
                </c:pt>
                <c:pt idx="7">
                  <c:v>2.4037034838862999E-2</c:v>
                </c:pt>
                <c:pt idx="8">
                  <c:v>2.5366403607666E-2</c:v>
                </c:pt>
                <c:pt idx="9">
                  <c:v>3.6331820743245001E-2</c:v>
                </c:pt>
                <c:pt idx="10">
                  <c:v>1.3119711811076001E-2</c:v>
                </c:pt>
                <c:pt idx="11">
                  <c:v>1.8527095877721E-2</c:v>
                </c:pt>
                <c:pt idx="12">
                  <c:v>3.0380609761068E-2</c:v>
                </c:pt>
                <c:pt idx="13">
                  <c:v>1.5374299357983999E-2</c:v>
                </c:pt>
                <c:pt idx="14">
                  <c:v>1.1976905562716999E-2</c:v>
                </c:pt>
                <c:pt idx="15">
                  <c:v>1.3456491090321E-2</c:v>
                </c:pt>
                <c:pt idx="16">
                  <c:v>5.6407218149053001E-2</c:v>
                </c:pt>
                <c:pt idx="17">
                  <c:v>2.6470109138296002E-2</c:v>
                </c:pt>
                <c:pt idx="18">
                  <c:v>2.4614587381785E-2</c:v>
                </c:pt>
                <c:pt idx="19">
                  <c:v>1.5543293623918999E-2</c:v>
                </c:pt>
                <c:pt idx="20">
                  <c:v>1.1285679397899999E-2</c:v>
                </c:pt>
                <c:pt idx="21">
                  <c:v>1.1653243856151E-2</c:v>
                </c:pt>
                <c:pt idx="22">
                  <c:v>2.9157034982278E-2</c:v>
                </c:pt>
                <c:pt idx="23">
                  <c:v>0.43573274762332997</c:v>
                </c:pt>
                <c:pt idx="24">
                  <c:v>5.1665664106756E-2</c:v>
                </c:pt>
                <c:pt idx="25">
                  <c:v>1.7277569670881E-2</c:v>
                </c:pt>
                <c:pt idx="26">
                  <c:v>5.7815101450865998E-2</c:v>
                </c:pt>
                <c:pt idx="27">
                  <c:v>2.4426523558835001E-2</c:v>
                </c:pt>
                <c:pt idx="28">
                  <c:v>4.5943702581876002E-2</c:v>
                </c:pt>
                <c:pt idx="29">
                  <c:v>1.1571336562149001E-2</c:v>
                </c:pt>
                <c:pt idx="30">
                  <c:v>3.2372347468046E-2</c:v>
                </c:pt>
                <c:pt idx="31">
                  <c:v>1.8179041746350998E-2</c:v>
                </c:pt>
                <c:pt idx="32">
                  <c:v>1.5505791655460999E-2</c:v>
                </c:pt>
                <c:pt idx="33">
                  <c:v>2.1250549426598001E-2</c:v>
                </c:pt>
                <c:pt idx="34">
                  <c:v>3.304332670046E-2</c:v>
                </c:pt>
                <c:pt idx="35">
                  <c:v>1.7152129405101999E-2</c:v>
                </c:pt>
                <c:pt idx="36">
                  <c:v>6.2275901113417999E-2</c:v>
                </c:pt>
                <c:pt idx="37">
                  <c:v>1.8866007807624999E-2</c:v>
                </c:pt>
                <c:pt idx="38">
                  <c:v>3.7499637334262002E-2</c:v>
                </c:pt>
                <c:pt idx="39">
                  <c:v>1.9792720194012001E-2</c:v>
                </c:pt>
                <c:pt idx="40">
                  <c:v>1.3770460911822E-2</c:v>
                </c:pt>
                <c:pt idx="41">
                  <c:v>2.0469679513655002E-2</c:v>
                </c:pt>
                <c:pt idx="42">
                  <c:v>1.8291931990234999E-2</c:v>
                </c:pt>
                <c:pt idx="43">
                  <c:v>2.8850204667456001E-2</c:v>
                </c:pt>
                <c:pt idx="44">
                  <c:v>2.0032703992662999E-2</c:v>
                </c:pt>
                <c:pt idx="45">
                  <c:v>8.0525496724692999E-3</c:v>
                </c:pt>
                <c:pt idx="46">
                  <c:v>3.7444647043500999E-2</c:v>
                </c:pt>
                <c:pt idx="47">
                  <c:v>4.1948735751894999E-2</c:v>
                </c:pt>
                <c:pt idx="48">
                  <c:v>5.8633217054964E-2</c:v>
                </c:pt>
                <c:pt idx="49">
                  <c:v>6.5228861151063994E-2</c:v>
                </c:pt>
                <c:pt idx="50">
                  <c:v>1.6833800537525999E-2</c:v>
                </c:pt>
                <c:pt idx="51">
                  <c:v>3.7013631849779002E-2</c:v>
                </c:pt>
                <c:pt idx="52">
                  <c:v>2.2471788429466E-2</c:v>
                </c:pt>
                <c:pt idx="53">
                  <c:v>2.8508328762378E-2</c:v>
                </c:pt>
                <c:pt idx="54">
                  <c:v>2.822800290036E-2</c:v>
                </c:pt>
                <c:pt idx="55">
                  <c:v>0.18176375760505001</c:v>
                </c:pt>
                <c:pt idx="56">
                  <c:v>1.0166631816510001E-2</c:v>
                </c:pt>
                <c:pt idx="57">
                  <c:v>2.4954415400027002E-2</c:v>
                </c:pt>
                <c:pt idx="58">
                  <c:v>1.0589252269125E-2</c:v>
                </c:pt>
                <c:pt idx="59">
                  <c:v>1.2871611525763001E-2</c:v>
                </c:pt>
                <c:pt idx="60">
                  <c:v>2.1896120007534998E-2</c:v>
                </c:pt>
                <c:pt idx="61">
                  <c:v>3.7421109823760998E-2</c:v>
                </c:pt>
                <c:pt idx="62">
                  <c:v>1.6996586294097001E-2</c:v>
                </c:pt>
                <c:pt idx="63">
                  <c:v>5.7299720693829999E-2</c:v>
                </c:pt>
                <c:pt idx="64">
                  <c:v>1.5638650114863002E-2</c:v>
                </c:pt>
                <c:pt idx="65">
                  <c:v>4.5401673033681998E-2</c:v>
                </c:pt>
                <c:pt idx="66">
                  <c:v>1.6524650467719001E-2</c:v>
                </c:pt>
                <c:pt idx="67">
                  <c:v>5.2569590072104003E-2</c:v>
                </c:pt>
                <c:pt idx="68">
                  <c:v>1.7349582114376001E-2</c:v>
                </c:pt>
                <c:pt idx="69">
                  <c:v>3.6601513580237999E-2</c:v>
                </c:pt>
                <c:pt idx="70">
                  <c:v>2.0232095133893999E-2</c:v>
                </c:pt>
                <c:pt idx="71">
                  <c:v>1.3627544854347E-2</c:v>
                </c:pt>
                <c:pt idx="72">
                  <c:v>8.8014598592483007E-2</c:v>
                </c:pt>
                <c:pt idx="73">
                  <c:v>1.2902347151986E-2</c:v>
                </c:pt>
                <c:pt idx="74">
                  <c:v>6.6524302271142005E-2</c:v>
                </c:pt>
                <c:pt idx="75">
                  <c:v>2.6774936510268001E-2</c:v>
                </c:pt>
                <c:pt idx="76">
                  <c:v>2.8021185090223E-2</c:v>
                </c:pt>
                <c:pt idx="77">
                  <c:v>8.1151491934377002E-3</c:v>
                </c:pt>
                <c:pt idx="78">
                  <c:v>1.2974230493916E-2</c:v>
                </c:pt>
                <c:pt idx="79">
                  <c:v>4.3350912217682003E-2</c:v>
                </c:pt>
                <c:pt idx="80">
                  <c:v>1.9433217687805E-2</c:v>
                </c:pt>
                <c:pt idx="81">
                  <c:v>1.2872958205796E-2</c:v>
                </c:pt>
                <c:pt idx="82">
                  <c:v>2.3833953611975999E-2</c:v>
                </c:pt>
                <c:pt idx="83">
                  <c:v>1.5369932836967999E-2</c:v>
                </c:pt>
                <c:pt idx="84">
                  <c:v>2.7427856696149E-2</c:v>
                </c:pt>
                <c:pt idx="85">
                  <c:v>1.3934244656752999E-2</c:v>
                </c:pt>
                <c:pt idx="86">
                  <c:v>1.8098405316167999E-2</c:v>
                </c:pt>
                <c:pt idx="87">
                  <c:v>1.297577339776E-2</c:v>
                </c:pt>
                <c:pt idx="88">
                  <c:v>3.2133331905184997E-2</c:v>
                </c:pt>
                <c:pt idx="89">
                  <c:v>1.3651889314407001E-2</c:v>
                </c:pt>
              </c:numCache>
            </c:numRef>
          </c:val>
          <c:smooth val="0"/>
          <c:extLst>
            <c:ext xmlns:c16="http://schemas.microsoft.com/office/drawing/2014/chart" uri="{C3380CC4-5D6E-409C-BE32-E72D297353CC}">
              <c16:uniqueId val="{00000000-9C06-4440-BAA0-A40E23D9ACD0}"/>
            </c:ext>
          </c:extLst>
        </c:ser>
        <c:dLbls>
          <c:showLegendKey val="0"/>
          <c:showVal val="0"/>
          <c:showCatName val="0"/>
          <c:showSerName val="0"/>
          <c:showPercent val="0"/>
          <c:showBubbleSize val="0"/>
        </c:dLbls>
        <c:smooth val="0"/>
        <c:axId val="294127256"/>
        <c:axId val="294126272"/>
      </c:lineChart>
      <c:dateAx>
        <c:axId val="29412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26272"/>
        <c:crosses val="autoZero"/>
        <c:auto val="1"/>
        <c:lblOffset val="100"/>
        <c:baseTimeUnit val="days"/>
      </c:dateAx>
      <c:valAx>
        <c:axId val="2941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2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McKinsey &amp; Company</c:v>
                </c:pt>
              </c:strCache>
            </c:strRef>
          </c:cat>
          <c:val>
            <c:numRef>
              <c:f>Sheet1!$B$2</c:f>
              <c:numCache>
                <c:formatCode>General</c:formatCode>
                <c:ptCount val="1"/>
                <c:pt idx="0">
                  <c:v>32662</c:v>
                </c:pt>
              </c:numCache>
            </c:numRef>
          </c:val>
          <c:extLst>
            <c:ext xmlns:c16="http://schemas.microsoft.com/office/drawing/2014/chart" uri="{C3380CC4-5D6E-409C-BE32-E72D297353CC}">
              <c16:uniqueId val="{00000000-1205-4B75-94ED-6A35BEC72C6F}"/>
            </c:ext>
          </c:extLst>
        </c:ser>
        <c:dLbls>
          <c:showLegendKey val="0"/>
          <c:showVal val="0"/>
          <c:showCatName val="0"/>
          <c:showSerName val="0"/>
          <c:showPercent val="0"/>
          <c:showBubbleSize val="0"/>
        </c:dLbls>
        <c:gapWidth val="219"/>
        <c:overlap val="-27"/>
        <c:axId val="287026936"/>
        <c:axId val="287035792"/>
      </c:barChart>
      <c:catAx>
        <c:axId val="28702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35792"/>
        <c:crosses val="autoZero"/>
        <c:auto val="1"/>
        <c:lblAlgn val="ctr"/>
        <c:lblOffset val="100"/>
        <c:noMultiLvlLbl val="0"/>
      </c:catAx>
      <c:valAx>
        <c:axId val="28703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McKinsey &amp; Company</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226-4C51-9867-92FBFFEEFB67}"/>
            </c:ext>
          </c:extLst>
        </c:ser>
        <c:dLbls>
          <c:showLegendKey val="0"/>
          <c:showVal val="0"/>
          <c:showCatName val="0"/>
          <c:showSerName val="0"/>
          <c:showPercent val="0"/>
          <c:showBubbleSize val="0"/>
        </c:dLbls>
        <c:axId val="427001568"/>
        <c:axId val="426992712"/>
      </c:radarChart>
      <c:catAx>
        <c:axId val="42700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92712"/>
        <c:crosses val="autoZero"/>
        <c:auto val="1"/>
        <c:lblAlgn val="ctr"/>
        <c:lblOffset val="100"/>
        <c:noMultiLvlLbl val="0"/>
      </c:catAx>
      <c:valAx>
        <c:axId val="42699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0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543F2-C388-4A18-ABC3-E3F32F984EA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307F0A0-1721-4583-AE0A-6B35C43CF1BE}"/>
              </a:ext>
            </a:extLst>
          </p:cNvPr>
          <p:cNvSpPr>
            <a:spLocks noGrp="1"/>
          </p:cNvSpPr>
          <p:nvPr>
            <p:ph type="subTitle" idx="1"/>
          </p:nvPr>
        </p:nvSpPr>
        <p:spPr/>
        <p:txBody>
          <a:bodyPr/>
          <a:lstStyle/>
          <a:p>
            <a:r>
              <a:rPr lang="en-US"/>
              <a:t>Social Web Sherpas</a:t>
            </a:r>
          </a:p>
        </p:txBody>
      </p:sp>
    </p:spTree>
    <p:extLst>
      <p:ext uri="{BB962C8B-B14F-4D97-AF65-F5344CB8AC3E}">
        <p14:creationId xmlns:p14="http://schemas.microsoft.com/office/powerpoint/2010/main" val="369453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B948-6D20-4330-B679-AABE2BB5FF1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505F807-3595-4B18-A0EA-E7098499236E}"/>
              </a:ext>
            </a:extLst>
          </p:cNvPr>
          <p:cNvGraphicFramePr>
            <a:graphicFrameLocks noGrp="1"/>
          </p:cNvGraphicFramePr>
          <p:nvPr>
            <p:ph type="tbl" sz="quarter" idx="13"/>
            <p:extLst>
              <p:ext uri="{D42A27DB-BD31-4B8C-83A1-F6EECF244321}">
                <p14:modId xmlns:p14="http://schemas.microsoft.com/office/powerpoint/2010/main" val="322942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749129479"/>
                    </a:ext>
                  </a:extLst>
                </a:gridCol>
                <a:gridCol w="304495">
                  <a:extLst>
                    <a:ext uri="{9D8B030D-6E8A-4147-A177-3AD203B41FA5}">
                      <a16:colId xmlns:a16="http://schemas.microsoft.com/office/drawing/2014/main" val="1050117221"/>
                    </a:ext>
                  </a:extLst>
                </a:gridCol>
                <a:gridCol w="304495">
                  <a:extLst>
                    <a:ext uri="{9D8B030D-6E8A-4147-A177-3AD203B41FA5}">
                      <a16:colId xmlns:a16="http://schemas.microsoft.com/office/drawing/2014/main" val="233242686"/>
                    </a:ext>
                  </a:extLst>
                </a:gridCol>
                <a:gridCol w="304495">
                  <a:extLst>
                    <a:ext uri="{9D8B030D-6E8A-4147-A177-3AD203B41FA5}">
                      <a16:colId xmlns:a16="http://schemas.microsoft.com/office/drawing/2014/main" val="1528205579"/>
                    </a:ext>
                  </a:extLst>
                </a:gridCol>
                <a:gridCol w="304495">
                  <a:extLst>
                    <a:ext uri="{9D8B030D-6E8A-4147-A177-3AD203B41FA5}">
                      <a16:colId xmlns:a16="http://schemas.microsoft.com/office/drawing/2014/main" val="2185346073"/>
                    </a:ext>
                  </a:extLst>
                </a:gridCol>
                <a:gridCol w="304495">
                  <a:extLst>
                    <a:ext uri="{9D8B030D-6E8A-4147-A177-3AD203B41FA5}">
                      <a16:colId xmlns:a16="http://schemas.microsoft.com/office/drawing/2014/main" val="2435977872"/>
                    </a:ext>
                  </a:extLst>
                </a:gridCol>
                <a:gridCol w="304495">
                  <a:extLst>
                    <a:ext uri="{9D8B030D-6E8A-4147-A177-3AD203B41FA5}">
                      <a16:colId xmlns:a16="http://schemas.microsoft.com/office/drawing/2014/main" val="4039353830"/>
                    </a:ext>
                  </a:extLst>
                </a:gridCol>
                <a:gridCol w="304495">
                  <a:extLst>
                    <a:ext uri="{9D8B030D-6E8A-4147-A177-3AD203B41FA5}">
                      <a16:colId xmlns:a16="http://schemas.microsoft.com/office/drawing/2014/main" val="4007284632"/>
                    </a:ext>
                  </a:extLst>
                </a:gridCol>
                <a:gridCol w="304495">
                  <a:extLst>
                    <a:ext uri="{9D8B030D-6E8A-4147-A177-3AD203B41FA5}">
                      <a16:colId xmlns:a16="http://schemas.microsoft.com/office/drawing/2014/main" val="1414988488"/>
                    </a:ext>
                  </a:extLst>
                </a:gridCol>
                <a:gridCol w="304495">
                  <a:extLst>
                    <a:ext uri="{9D8B030D-6E8A-4147-A177-3AD203B41FA5}">
                      <a16:colId xmlns:a16="http://schemas.microsoft.com/office/drawing/2014/main" val="3074222902"/>
                    </a:ext>
                  </a:extLst>
                </a:gridCol>
                <a:gridCol w="304495">
                  <a:extLst>
                    <a:ext uri="{9D8B030D-6E8A-4147-A177-3AD203B41FA5}">
                      <a16:colId xmlns:a16="http://schemas.microsoft.com/office/drawing/2014/main" val="268000057"/>
                    </a:ext>
                  </a:extLst>
                </a:gridCol>
                <a:gridCol w="304495">
                  <a:extLst>
                    <a:ext uri="{9D8B030D-6E8A-4147-A177-3AD203B41FA5}">
                      <a16:colId xmlns:a16="http://schemas.microsoft.com/office/drawing/2014/main" val="2699880433"/>
                    </a:ext>
                  </a:extLst>
                </a:gridCol>
                <a:gridCol w="304495">
                  <a:extLst>
                    <a:ext uri="{9D8B030D-6E8A-4147-A177-3AD203B41FA5}">
                      <a16:colId xmlns:a16="http://schemas.microsoft.com/office/drawing/2014/main" val="4275446776"/>
                    </a:ext>
                  </a:extLst>
                </a:gridCol>
                <a:gridCol w="304495">
                  <a:extLst>
                    <a:ext uri="{9D8B030D-6E8A-4147-A177-3AD203B41FA5}">
                      <a16:colId xmlns:a16="http://schemas.microsoft.com/office/drawing/2014/main" val="2266915948"/>
                    </a:ext>
                  </a:extLst>
                </a:gridCol>
                <a:gridCol w="304495">
                  <a:extLst>
                    <a:ext uri="{9D8B030D-6E8A-4147-A177-3AD203B41FA5}">
                      <a16:colId xmlns:a16="http://schemas.microsoft.com/office/drawing/2014/main" val="169174995"/>
                    </a:ext>
                  </a:extLst>
                </a:gridCol>
                <a:gridCol w="304495">
                  <a:extLst>
                    <a:ext uri="{9D8B030D-6E8A-4147-A177-3AD203B41FA5}">
                      <a16:colId xmlns:a16="http://schemas.microsoft.com/office/drawing/2014/main" val="2747828307"/>
                    </a:ext>
                  </a:extLst>
                </a:gridCol>
                <a:gridCol w="304495">
                  <a:extLst>
                    <a:ext uri="{9D8B030D-6E8A-4147-A177-3AD203B41FA5}">
                      <a16:colId xmlns:a16="http://schemas.microsoft.com/office/drawing/2014/main" val="812089392"/>
                    </a:ext>
                  </a:extLst>
                </a:gridCol>
                <a:gridCol w="304495">
                  <a:extLst>
                    <a:ext uri="{9D8B030D-6E8A-4147-A177-3AD203B41FA5}">
                      <a16:colId xmlns:a16="http://schemas.microsoft.com/office/drawing/2014/main" val="3244446715"/>
                    </a:ext>
                  </a:extLst>
                </a:gridCol>
                <a:gridCol w="304495">
                  <a:extLst>
                    <a:ext uri="{9D8B030D-6E8A-4147-A177-3AD203B41FA5}">
                      <a16:colId xmlns:a16="http://schemas.microsoft.com/office/drawing/2014/main" val="2609424047"/>
                    </a:ext>
                  </a:extLst>
                </a:gridCol>
                <a:gridCol w="304495">
                  <a:extLst>
                    <a:ext uri="{9D8B030D-6E8A-4147-A177-3AD203B41FA5}">
                      <a16:colId xmlns:a16="http://schemas.microsoft.com/office/drawing/2014/main" val="2611890882"/>
                    </a:ext>
                  </a:extLst>
                </a:gridCol>
                <a:gridCol w="304495">
                  <a:extLst>
                    <a:ext uri="{9D8B030D-6E8A-4147-A177-3AD203B41FA5}">
                      <a16:colId xmlns:a16="http://schemas.microsoft.com/office/drawing/2014/main" val="1030129353"/>
                    </a:ext>
                  </a:extLst>
                </a:gridCol>
                <a:gridCol w="304495">
                  <a:extLst>
                    <a:ext uri="{9D8B030D-6E8A-4147-A177-3AD203B41FA5}">
                      <a16:colId xmlns:a16="http://schemas.microsoft.com/office/drawing/2014/main" val="3855104641"/>
                    </a:ext>
                  </a:extLst>
                </a:gridCol>
                <a:gridCol w="304495">
                  <a:extLst>
                    <a:ext uri="{9D8B030D-6E8A-4147-A177-3AD203B41FA5}">
                      <a16:colId xmlns:a16="http://schemas.microsoft.com/office/drawing/2014/main" val="656073122"/>
                    </a:ext>
                  </a:extLst>
                </a:gridCol>
                <a:gridCol w="304495">
                  <a:extLst>
                    <a:ext uri="{9D8B030D-6E8A-4147-A177-3AD203B41FA5}">
                      <a16:colId xmlns:a16="http://schemas.microsoft.com/office/drawing/2014/main" val="1036710027"/>
                    </a:ext>
                  </a:extLst>
                </a:gridCol>
                <a:gridCol w="304495">
                  <a:extLst>
                    <a:ext uri="{9D8B030D-6E8A-4147-A177-3AD203B41FA5}">
                      <a16:colId xmlns:a16="http://schemas.microsoft.com/office/drawing/2014/main" val="12305740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26976971"/>
                  </a:ext>
                </a:extLst>
              </a:tr>
              <a:tr h="370840">
                <a:tc>
                  <a:txBody>
                    <a:bodyPr/>
                    <a:lstStyle/>
                    <a:p>
                      <a:r>
                        <a:rPr lang="en-US" sz="1000"/>
                        <a:t>McKinsey &amp; Company</a:t>
                      </a:r>
                    </a:p>
                  </a:txBody>
                  <a:tcPr/>
                </a:tc>
                <a:tc>
                  <a:txBody>
                    <a:bodyPr/>
                    <a:lstStyle/>
                    <a:p>
                      <a:r>
                        <a:rPr lang="en-US" sz="1000"/>
                        <a:t>280226</a:t>
                      </a:r>
                    </a:p>
                  </a:txBody>
                  <a:tcPr/>
                </a:tc>
                <a:tc>
                  <a:txBody>
                    <a:bodyPr/>
                    <a:lstStyle/>
                    <a:p>
                      <a:r>
                        <a:rPr lang="en-US" sz="1000"/>
                        <a:t>10993</a:t>
                      </a:r>
                    </a:p>
                  </a:txBody>
                  <a:tcPr/>
                </a:tc>
                <a:tc>
                  <a:txBody>
                    <a:bodyPr/>
                    <a:lstStyle/>
                    <a:p>
                      <a:r>
                        <a:rPr lang="en-US" sz="1000"/>
                        <a:t>280226</a:t>
                      </a:r>
                    </a:p>
                  </a:txBody>
                  <a:tcPr/>
                </a:tc>
                <a:tc>
                  <a:txBody>
                    <a:bodyPr/>
                    <a:lstStyle/>
                    <a:p>
                      <a:r>
                        <a:rPr lang="en-US" sz="1000"/>
                        <a:t>10993</a:t>
                      </a:r>
                    </a:p>
                  </a:txBody>
                  <a:tcPr/>
                </a:tc>
                <a:tc>
                  <a:txBody>
                    <a:bodyPr/>
                    <a:lstStyle/>
                    <a:p>
                      <a:r>
                        <a:rPr lang="en-US" sz="1000"/>
                        <a:t>340</a:t>
                      </a:r>
                    </a:p>
                  </a:txBody>
                  <a:tcPr/>
                </a:tc>
                <a:tc>
                  <a:txBody>
                    <a:bodyPr/>
                    <a:lstStyle/>
                    <a:p>
                      <a:r>
                        <a:rPr lang="en-US" sz="1000"/>
                        <a:t>103</a:t>
                      </a:r>
                    </a:p>
                  </a:txBody>
                  <a:tcPr/>
                </a:tc>
                <a:tc>
                  <a:txBody>
                    <a:bodyPr/>
                    <a:lstStyle/>
                    <a:p>
                      <a:r>
                        <a:rPr lang="en-US" sz="1000"/>
                        <a:t>185</a:t>
                      </a:r>
                    </a:p>
                  </a:txBody>
                  <a:tcPr/>
                </a:tc>
                <a:tc>
                  <a:txBody>
                    <a:bodyPr/>
                    <a:lstStyle/>
                    <a:p>
                      <a:r>
                        <a:rPr lang="en-US" sz="1000"/>
                        <a:t>0</a:t>
                      </a:r>
                    </a:p>
                  </a:txBody>
                  <a:tcPr/>
                </a:tc>
                <a:tc>
                  <a:txBody>
                    <a:bodyPr/>
                    <a:lstStyle/>
                    <a:p>
                      <a:r>
                        <a:rPr lang="en-US" sz="1000"/>
                        <a:t>52</a:t>
                      </a:r>
                    </a:p>
                  </a:txBody>
                  <a:tcPr/>
                </a:tc>
                <a:tc>
                  <a:txBody>
                    <a:bodyPr/>
                    <a:lstStyle/>
                    <a:p>
                      <a:r>
                        <a:rPr lang="en-US" sz="1000"/>
                        <a:t>27417</a:t>
                      </a:r>
                    </a:p>
                  </a:txBody>
                  <a:tcPr/>
                </a:tc>
                <a:tc>
                  <a:txBody>
                    <a:bodyPr/>
                    <a:lstStyle/>
                    <a:p>
                      <a:r>
                        <a:rPr lang="en-US" sz="1000"/>
                        <a:t>25</a:t>
                      </a:r>
                    </a:p>
                  </a:txBody>
                  <a:tcPr/>
                </a:tc>
                <a:tc>
                  <a:txBody>
                    <a:bodyPr/>
                    <a:lstStyle/>
                    <a:p>
                      <a:r>
                        <a:rPr lang="en-US" sz="1000"/>
                        <a:t>26127</a:t>
                      </a:r>
                    </a:p>
                  </a:txBody>
                  <a:tcPr/>
                </a:tc>
                <a:tc>
                  <a:txBody>
                    <a:bodyPr/>
                    <a:lstStyle/>
                    <a:p>
                      <a:r>
                        <a:rPr lang="en-US" sz="1000"/>
                        <a:t>756</a:t>
                      </a:r>
                    </a:p>
                  </a:txBody>
                  <a:tcPr/>
                </a:tc>
                <a:tc>
                  <a:txBody>
                    <a:bodyPr/>
                    <a:lstStyle/>
                    <a:p>
                      <a:r>
                        <a:rPr lang="en-US" sz="1000"/>
                        <a:t>195</a:t>
                      </a:r>
                    </a:p>
                  </a:txBody>
                  <a:tcPr/>
                </a:tc>
                <a:tc>
                  <a:txBody>
                    <a:bodyPr/>
                    <a:lstStyle/>
                    <a:p>
                      <a:r>
                        <a:rPr lang="en-US" sz="1000"/>
                        <a:t>252</a:t>
                      </a:r>
                    </a:p>
                  </a:txBody>
                  <a:tcPr/>
                </a:tc>
                <a:tc>
                  <a:txBody>
                    <a:bodyPr/>
                    <a:lstStyle/>
                    <a:p>
                      <a:r>
                        <a:rPr lang="en-US" sz="1000"/>
                        <a:t>62</a:t>
                      </a:r>
                    </a:p>
                  </a:txBody>
                  <a:tcPr/>
                </a:tc>
                <a:tc>
                  <a:txBody>
                    <a:bodyPr/>
                    <a:lstStyle/>
                    <a:p>
                      <a:r>
                        <a:rPr lang="en-US" sz="1000"/>
                        <a:t>25</a:t>
                      </a:r>
                    </a:p>
                  </a:txBody>
                  <a:tcPr/>
                </a:tc>
                <a:tc>
                  <a:txBody>
                    <a:bodyPr/>
                    <a:lstStyle/>
                    <a:p>
                      <a:r>
                        <a:rPr lang="en-US" sz="1000"/>
                        <a:t>810</a:t>
                      </a:r>
                    </a:p>
                  </a:txBody>
                  <a:tcPr/>
                </a:tc>
                <a:tc>
                  <a:txBody>
                    <a:bodyPr/>
                    <a:lstStyle/>
                    <a:p>
                      <a:r>
                        <a:rPr lang="en-US" sz="1000"/>
                        <a:t>4435</a:t>
                      </a:r>
                    </a:p>
                  </a:txBody>
                  <a:tcPr/>
                </a:tc>
                <a:tc>
                  <a:txBody>
                    <a:bodyPr/>
                    <a:lstStyle/>
                    <a:p>
                      <a:r>
                        <a:rPr lang="en-US" sz="1000"/>
                        <a:t>32662</a:t>
                      </a:r>
                    </a:p>
                  </a:txBody>
                  <a:tcPr/>
                </a:tc>
                <a:tc>
                  <a:txBody>
                    <a:bodyPr/>
                    <a:lstStyle/>
                    <a:p>
                      <a:r>
                        <a:rPr lang="en-US" sz="1000"/>
                        <a:t>0</a:t>
                      </a:r>
                    </a:p>
                  </a:txBody>
                  <a:tcPr/>
                </a:tc>
                <a:tc>
                  <a:txBody>
                    <a:bodyPr/>
                    <a:lstStyle/>
                    <a:p>
                      <a:r>
                        <a:rPr lang="en-US" sz="1000"/>
                        <a:t>0</a:t>
                      </a:r>
                    </a:p>
                  </a:txBody>
                  <a:tcPr/>
                </a:tc>
                <a:tc>
                  <a:txBody>
                    <a:bodyPr/>
                    <a:lstStyle/>
                    <a:p>
                      <a:r>
                        <a:rPr lang="en-US" sz="1000"/>
                        <a:t>0.0350%</a:t>
                      </a:r>
                    </a:p>
                  </a:txBody>
                  <a:tcPr/>
                </a:tc>
                <a:tc>
                  <a:txBody>
                    <a:bodyPr/>
                    <a:lstStyle/>
                    <a:p>
                      <a:r>
                        <a:rPr lang="en-US" sz="1000"/>
                        <a:t>0.0%</a:t>
                      </a:r>
                    </a:p>
                  </a:txBody>
                  <a:tcPr/>
                </a:tc>
                <a:extLst>
                  <a:ext uri="{0D108BD9-81ED-4DB2-BD59-A6C34878D82A}">
                    <a16:rowId xmlns:a16="http://schemas.microsoft.com/office/drawing/2014/main" val="3481891732"/>
                  </a:ext>
                </a:extLst>
              </a:tr>
            </a:tbl>
          </a:graphicData>
        </a:graphic>
      </p:graphicFrame>
      <p:sp>
        <p:nvSpPr>
          <p:cNvPr id="4" name="Text Placeholder 3">
            <a:extLst>
              <a:ext uri="{FF2B5EF4-FFF2-40B4-BE49-F238E27FC236}">
                <a16:creationId xmlns:a16="http://schemas.microsoft.com/office/drawing/2014/main" id="{F57EBE93-E7AC-47A7-8E12-709B3B5D22F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42695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2E205-220C-422C-B157-5A7BA74C9A3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15AAA26-BA44-4F86-9F0C-CEFFD1257C31}"/>
              </a:ext>
            </a:extLst>
          </p:cNvPr>
          <p:cNvGraphicFramePr>
            <a:graphicFrameLocks noGrp="1"/>
          </p:cNvGraphicFramePr>
          <p:nvPr>
            <p:ph type="chart" sz="quarter" idx="13"/>
            <p:extLst>
              <p:ext uri="{D42A27DB-BD31-4B8C-83A1-F6EECF244321}">
                <p14:modId xmlns:p14="http://schemas.microsoft.com/office/powerpoint/2010/main" val="1297314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C821F-0D16-4797-AA36-979589AD75F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F420CF56-50B3-446A-A379-70D72D961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834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95641-2D60-428E-B992-4771F46892B0}"/>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8242BD5B-686C-4ED4-8851-B72C9CE69ED4}"/>
              </a:ext>
            </a:extLst>
          </p:cNvPr>
          <p:cNvGraphicFramePr>
            <a:graphicFrameLocks noGrp="1"/>
          </p:cNvGraphicFramePr>
          <p:nvPr>
            <p:ph type="chart" sz="quarter" idx="13"/>
            <p:extLst>
              <p:ext uri="{D42A27DB-BD31-4B8C-83A1-F6EECF244321}">
                <p14:modId xmlns:p14="http://schemas.microsoft.com/office/powerpoint/2010/main" val="4256811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AF81A-E5B9-485E-BF20-F60147A502C2}"/>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343B26C-C936-4479-A255-26BE4B254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707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60511-7DF9-4678-86D3-3C5B135450BD}"/>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087EB39-CA64-42EC-BFCC-DBF16BA716D4}"/>
              </a:ext>
            </a:extLst>
          </p:cNvPr>
          <p:cNvGraphicFramePr>
            <a:graphicFrameLocks noGrp="1"/>
          </p:cNvGraphicFramePr>
          <p:nvPr>
            <p:ph type="chart" sz="quarter" idx="13"/>
            <p:extLst>
              <p:ext uri="{D42A27DB-BD31-4B8C-83A1-F6EECF244321}">
                <p14:modId xmlns:p14="http://schemas.microsoft.com/office/powerpoint/2010/main" val="2959048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480A1-23B3-408F-B7AD-81A634EB9F25}"/>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6952E59-F056-4C57-AF83-49D215ABF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1054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F4A32-22EF-4851-9B50-236EDA3E043C}"/>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AEC7B1A2-CCB5-4877-A933-310ACC02D24F}"/>
              </a:ext>
            </a:extLst>
          </p:cNvPr>
          <p:cNvGraphicFramePr>
            <a:graphicFrameLocks noGrp="1"/>
          </p:cNvGraphicFramePr>
          <p:nvPr>
            <p:ph type="chart" sz="quarter" idx="13"/>
            <p:extLst>
              <p:ext uri="{D42A27DB-BD31-4B8C-83A1-F6EECF244321}">
                <p14:modId xmlns:p14="http://schemas.microsoft.com/office/powerpoint/2010/main" val="4260889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F27C2D-EE2D-4E68-9CA0-5A910E59F21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F617348-FBE4-482B-B40B-C800E6A40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256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A2B8-0EDF-4497-B0EA-6AE999E1887F}"/>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DD929CD8-432E-45E5-89B5-B29311362E34}"/>
              </a:ext>
            </a:extLst>
          </p:cNvPr>
          <p:cNvGraphicFramePr>
            <a:graphicFrameLocks noGrp="1"/>
          </p:cNvGraphicFramePr>
          <p:nvPr>
            <p:ph type="tbl" sz="quarter" idx="13"/>
            <p:extLst>
              <p:ext uri="{D42A27DB-BD31-4B8C-83A1-F6EECF244321}">
                <p14:modId xmlns:p14="http://schemas.microsoft.com/office/powerpoint/2010/main" val="48304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0854868"/>
                    </a:ext>
                  </a:extLst>
                </a:gridCol>
                <a:gridCol w="370332">
                  <a:extLst>
                    <a:ext uri="{9D8B030D-6E8A-4147-A177-3AD203B41FA5}">
                      <a16:colId xmlns:a16="http://schemas.microsoft.com/office/drawing/2014/main" val="3085179381"/>
                    </a:ext>
                  </a:extLst>
                </a:gridCol>
                <a:gridCol w="370332">
                  <a:extLst>
                    <a:ext uri="{9D8B030D-6E8A-4147-A177-3AD203B41FA5}">
                      <a16:colId xmlns:a16="http://schemas.microsoft.com/office/drawing/2014/main" val="565466801"/>
                    </a:ext>
                  </a:extLst>
                </a:gridCol>
                <a:gridCol w="370332">
                  <a:extLst>
                    <a:ext uri="{9D8B030D-6E8A-4147-A177-3AD203B41FA5}">
                      <a16:colId xmlns:a16="http://schemas.microsoft.com/office/drawing/2014/main" val="3598666525"/>
                    </a:ext>
                  </a:extLst>
                </a:gridCol>
                <a:gridCol w="329184">
                  <a:extLst>
                    <a:ext uri="{9D8B030D-6E8A-4147-A177-3AD203B41FA5}">
                      <a16:colId xmlns:a16="http://schemas.microsoft.com/office/drawing/2014/main" val="4079868002"/>
                    </a:ext>
                  </a:extLst>
                </a:gridCol>
                <a:gridCol w="329184">
                  <a:extLst>
                    <a:ext uri="{9D8B030D-6E8A-4147-A177-3AD203B41FA5}">
                      <a16:colId xmlns:a16="http://schemas.microsoft.com/office/drawing/2014/main" val="2540116161"/>
                    </a:ext>
                  </a:extLst>
                </a:gridCol>
                <a:gridCol w="329184">
                  <a:extLst>
                    <a:ext uri="{9D8B030D-6E8A-4147-A177-3AD203B41FA5}">
                      <a16:colId xmlns:a16="http://schemas.microsoft.com/office/drawing/2014/main" val="687238663"/>
                    </a:ext>
                  </a:extLst>
                </a:gridCol>
                <a:gridCol w="329184">
                  <a:extLst>
                    <a:ext uri="{9D8B030D-6E8A-4147-A177-3AD203B41FA5}">
                      <a16:colId xmlns:a16="http://schemas.microsoft.com/office/drawing/2014/main" val="4293629990"/>
                    </a:ext>
                  </a:extLst>
                </a:gridCol>
                <a:gridCol w="329184">
                  <a:extLst>
                    <a:ext uri="{9D8B030D-6E8A-4147-A177-3AD203B41FA5}">
                      <a16:colId xmlns:a16="http://schemas.microsoft.com/office/drawing/2014/main" val="621143841"/>
                    </a:ext>
                  </a:extLst>
                </a:gridCol>
                <a:gridCol w="329184">
                  <a:extLst>
                    <a:ext uri="{9D8B030D-6E8A-4147-A177-3AD203B41FA5}">
                      <a16:colId xmlns:a16="http://schemas.microsoft.com/office/drawing/2014/main" val="3761527191"/>
                    </a:ext>
                  </a:extLst>
                </a:gridCol>
                <a:gridCol w="329184">
                  <a:extLst>
                    <a:ext uri="{9D8B030D-6E8A-4147-A177-3AD203B41FA5}">
                      <a16:colId xmlns:a16="http://schemas.microsoft.com/office/drawing/2014/main" val="894342455"/>
                    </a:ext>
                  </a:extLst>
                </a:gridCol>
                <a:gridCol w="329184">
                  <a:extLst>
                    <a:ext uri="{9D8B030D-6E8A-4147-A177-3AD203B41FA5}">
                      <a16:colId xmlns:a16="http://schemas.microsoft.com/office/drawing/2014/main" val="2199745701"/>
                    </a:ext>
                  </a:extLst>
                </a:gridCol>
                <a:gridCol w="329184">
                  <a:extLst>
                    <a:ext uri="{9D8B030D-6E8A-4147-A177-3AD203B41FA5}">
                      <a16:colId xmlns:a16="http://schemas.microsoft.com/office/drawing/2014/main" val="2732274650"/>
                    </a:ext>
                  </a:extLst>
                </a:gridCol>
                <a:gridCol w="370332">
                  <a:extLst>
                    <a:ext uri="{9D8B030D-6E8A-4147-A177-3AD203B41FA5}">
                      <a16:colId xmlns:a16="http://schemas.microsoft.com/office/drawing/2014/main" val="313145393"/>
                    </a:ext>
                  </a:extLst>
                </a:gridCol>
                <a:gridCol w="370332">
                  <a:extLst>
                    <a:ext uri="{9D8B030D-6E8A-4147-A177-3AD203B41FA5}">
                      <a16:colId xmlns:a16="http://schemas.microsoft.com/office/drawing/2014/main" val="2574972139"/>
                    </a:ext>
                  </a:extLst>
                </a:gridCol>
                <a:gridCol w="329184">
                  <a:extLst>
                    <a:ext uri="{9D8B030D-6E8A-4147-A177-3AD203B41FA5}">
                      <a16:colId xmlns:a16="http://schemas.microsoft.com/office/drawing/2014/main" val="1813819644"/>
                    </a:ext>
                  </a:extLst>
                </a:gridCol>
                <a:gridCol w="329184">
                  <a:extLst>
                    <a:ext uri="{9D8B030D-6E8A-4147-A177-3AD203B41FA5}">
                      <a16:colId xmlns:a16="http://schemas.microsoft.com/office/drawing/2014/main" val="728392455"/>
                    </a:ext>
                  </a:extLst>
                </a:gridCol>
                <a:gridCol w="370332">
                  <a:extLst>
                    <a:ext uri="{9D8B030D-6E8A-4147-A177-3AD203B41FA5}">
                      <a16:colId xmlns:a16="http://schemas.microsoft.com/office/drawing/2014/main" val="1456099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77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- 2018-03-31 21:38:12</a:t>
                      </a:r>
                      <a:r>
                        <a:rPr kumimoji="0" lang="en-US" sz="1000" b="0" i="0" u="none" strike="noStrike" kern="1200" cap="none" spc="0" normalizeH="0" baseline="0" noProof="0">
                          <a:ln>
                            <a:noFill/>
                          </a:ln>
                          <a:solidFill>
                            <a:prstClr val="black"/>
                          </a:solidFill>
                          <a:effectLst/>
                          <a:uLnTx/>
                          <a:uFillTx/>
                          <a:latin typeface="+mn-lt"/>
                          <a:ea typeface="+mn-ea"/>
                          <a:cs typeface="+mn-cs"/>
                        </a:rPr>
                        <a:t>
You can have more honest discussions in the strategy room if you turn to the empirics of strategy and have a realistic outside view. #BeatTheOdds
Learn more: http://bit.ly/2pU1qA3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2366931"/>
                  </a:ext>
                </a:extLst>
              </a:tr>
            </a:tbl>
          </a:graphicData>
        </a:graphic>
      </p:graphicFrame>
      <p:sp>
        <p:nvSpPr>
          <p:cNvPr id="4" name="Text Placeholder 3">
            <a:extLst>
              <a:ext uri="{FF2B5EF4-FFF2-40B4-BE49-F238E27FC236}">
                <a16:creationId xmlns:a16="http://schemas.microsoft.com/office/drawing/2014/main" id="{AF6FE3D1-52FC-42A9-B5DD-3255BB82292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14094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E73D-3EC3-4ECC-82A2-727DA22B0832}"/>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50073AFA-A8F3-4A05-841A-79FCA314429B}"/>
              </a:ext>
            </a:extLst>
          </p:cNvPr>
          <p:cNvGraphicFramePr>
            <a:graphicFrameLocks noGrp="1"/>
          </p:cNvGraphicFramePr>
          <p:nvPr>
            <p:ph type="tbl" sz="quarter" idx="13"/>
            <p:extLst>
              <p:ext uri="{D42A27DB-BD31-4B8C-83A1-F6EECF244321}">
                <p14:modId xmlns:p14="http://schemas.microsoft.com/office/powerpoint/2010/main" val="284746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07929082"/>
                    </a:ext>
                  </a:extLst>
                </a:gridCol>
                <a:gridCol w="370332">
                  <a:extLst>
                    <a:ext uri="{9D8B030D-6E8A-4147-A177-3AD203B41FA5}">
                      <a16:colId xmlns:a16="http://schemas.microsoft.com/office/drawing/2014/main" val="643672388"/>
                    </a:ext>
                  </a:extLst>
                </a:gridCol>
                <a:gridCol w="370332">
                  <a:extLst>
                    <a:ext uri="{9D8B030D-6E8A-4147-A177-3AD203B41FA5}">
                      <a16:colId xmlns:a16="http://schemas.microsoft.com/office/drawing/2014/main" val="2451207724"/>
                    </a:ext>
                  </a:extLst>
                </a:gridCol>
                <a:gridCol w="370332">
                  <a:extLst>
                    <a:ext uri="{9D8B030D-6E8A-4147-A177-3AD203B41FA5}">
                      <a16:colId xmlns:a16="http://schemas.microsoft.com/office/drawing/2014/main" val="3884751742"/>
                    </a:ext>
                  </a:extLst>
                </a:gridCol>
                <a:gridCol w="329184">
                  <a:extLst>
                    <a:ext uri="{9D8B030D-6E8A-4147-A177-3AD203B41FA5}">
                      <a16:colId xmlns:a16="http://schemas.microsoft.com/office/drawing/2014/main" val="1941853752"/>
                    </a:ext>
                  </a:extLst>
                </a:gridCol>
                <a:gridCol w="329184">
                  <a:extLst>
                    <a:ext uri="{9D8B030D-6E8A-4147-A177-3AD203B41FA5}">
                      <a16:colId xmlns:a16="http://schemas.microsoft.com/office/drawing/2014/main" val="4175020670"/>
                    </a:ext>
                  </a:extLst>
                </a:gridCol>
                <a:gridCol w="329184">
                  <a:extLst>
                    <a:ext uri="{9D8B030D-6E8A-4147-A177-3AD203B41FA5}">
                      <a16:colId xmlns:a16="http://schemas.microsoft.com/office/drawing/2014/main" val="2675410329"/>
                    </a:ext>
                  </a:extLst>
                </a:gridCol>
                <a:gridCol w="329184">
                  <a:extLst>
                    <a:ext uri="{9D8B030D-6E8A-4147-A177-3AD203B41FA5}">
                      <a16:colId xmlns:a16="http://schemas.microsoft.com/office/drawing/2014/main" val="3273989305"/>
                    </a:ext>
                  </a:extLst>
                </a:gridCol>
                <a:gridCol w="329184">
                  <a:extLst>
                    <a:ext uri="{9D8B030D-6E8A-4147-A177-3AD203B41FA5}">
                      <a16:colId xmlns:a16="http://schemas.microsoft.com/office/drawing/2014/main" val="446986529"/>
                    </a:ext>
                  </a:extLst>
                </a:gridCol>
                <a:gridCol w="329184">
                  <a:extLst>
                    <a:ext uri="{9D8B030D-6E8A-4147-A177-3AD203B41FA5}">
                      <a16:colId xmlns:a16="http://schemas.microsoft.com/office/drawing/2014/main" val="1946477184"/>
                    </a:ext>
                  </a:extLst>
                </a:gridCol>
                <a:gridCol w="329184">
                  <a:extLst>
                    <a:ext uri="{9D8B030D-6E8A-4147-A177-3AD203B41FA5}">
                      <a16:colId xmlns:a16="http://schemas.microsoft.com/office/drawing/2014/main" val="2949958333"/>
                    </a:ext>
                  </a:extLst>
                </a:gridCol>
                <a:gridCol w="329184">
                  <a:extLst>
                    <a:ext uri="{9D8B030D-6E8A-4147-A177-3AD203B41FA5}">
                      <a16:colId xmlns:a16="http://schemas.microsoft.com/office/drawing/2014/main" val="2173214657"/>
                    </a:ext>
                  </a:extLst>
                </a:gridCol>
                <a:gridCol w="329184">
                  <a:extLst>
                    <a:ext uri="{9D8B030D-6E8A-4147-A177-3AD203B41FA5}">
                      <a16:colId xmlns:a16="http://schemas.microsoft.com/office/drawing/2014/main" val="4121101484"/>
                    </a:ext>
                  </a:extLst>
                </a:gridCol>
                <a:gridCol w="370332">
                  <a:extLst>
                    <a:ext uri="{9D8B030D-6E8A-4147-A177-3AD203B41FA5}">
                      <a16:colId xmlns:a16="http://schemas.microsoft.com/office/drawing/2014/main" val="686861340"/>
                    </a:ext>
                  </a:extLst>
                </a:gridCol>
                <a:gridCol w="370332">
                  <a:extLst>
                    <a:ext uri="{9D8B030D-6E8A-4147-A177-3AD203B41FA5}">
                      <a16:colId xmlns:a16="http://schemas.microsoft.com/office/drawing/2014/main" val="756173332"/>
                    </a:ext>
                  </a:extLst>
                </a:gridCol>
                <a:gridCol w="329184">
                  <a:extLst>
                    <a:ext uri="{9D8B030D-6E8A-4147-A177-3AD203B41FA5}">
                      <a16:colId xmlns:a16="http://schemas.microsoft.com/office/drawing/2014/main" val="2310059561"/>
                    </a:ext>
                  </a:extLst>
                </a:gridCol>
                <a:gridCol w="329184">
                  <a:extLst>
                    <a:ext uri="{9D8B030D-6E8A-4147-A177-3AD203B41FA5}">
                      <a16:colId xmlns:a16="http://schemas.microsoft.com/office/drawing/2014/main" val="3397307247"/>
                    </a:ext>
                  </a:extLst>
                </a:gridCol>
                <a:gridCol w="370332">
                  <a:extLst>
                    <a:ext uri="{9D8B030D-6E8A-4147-A177-3AD203B41FA5}">
                      <a16:colId xmlns:a16="http://schemas.microsoft.com/office/drawing/2014/main" val="165357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515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- 2018-03-31 18:00:50</a:t>
                      </a:r>
                      <a:r>
                        <a:rPr kumimoji="0" lang="en-US" sz="1000" b="0" i="0" u="none" strike="noStrike" kern="1200" cap="none" spc="0" normalizeH="0" baseline="0" noProof="0">
                          <a:ln>
                            <a:noFill/>
                          </a:ln>
                          <a:solidFill>
                            <a:prstClr val="black"/>
                          </a:solidFill>
                          <a:effectLst/>
                          <a:uLnTx/>
                          <a:uFillTx/>
                          <a:latin typeface="+mn-lt"/>
                          <a:ea typeface="+mn-ea"/>
                          <a:cs typeface="+mn-cs"/>
                        </a:rPr>
                        <a:t>
Organizations have been investing in all manner of customer-facing technology solutions to replace live calls. And yet, despite this plethora of technology solutions, we see that calls are not going away and instead are catching call-center executives off guard in their efforts to reduce volumes. The proliferation of digital tools can awaken previously dormant customers, sparking new inquiries from an engaged customer base. Our experience suggests three common and interrelated challenges and how to approach them. http://bit.ly/2Jayn2S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876129"/>
                  </a:ext>
                </a:extLst>
              </a:tr>
            </a:tbl>
          </a:graphicData>
        </a:graphic>
      </p:graphicFrame>
      <p:sp>
        <p:nvSpPr>
          <p:cNvPr id="4" name="Text Placeholder 3">
            <a:extLst>
              <a:ext uri="{FF2B5EF4-FFF2-40B4-BE49-F238E27FC236}">
                <a16:creationId xmlns:a16="http://schemas.microsoft.com/office/drawing/2014/main" id="{01C43F43-A486-4AA8-898F-1466234C328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42132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A2431-3020-41CC-B77F-BA722FD77B5D}"/>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1B24C784-04FB-4487-ABDA-5A002C4F3561}"/>
              </a:ext>
            </a:extLst>
          </p:cNvPr>
          <p:cNvGraphicFramePr>
            <a:graphicFrameLocks noGrp="1"/>
          </p:cNvGraphicFramePr>
          <p:nvPr>
            <p:ph type="tbl" sz="quarter" idx="13"/>
            <p:extLst>
              <p:ext uri="{D42A27DB-BD31-4B8C-83A1-F6EECF244321}">
                <p14:modId xmlns:p14="http://schemas.microsoft.com/office/powerpoint/2010/main" val="273668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4504421"/>
                    </a:ext>
                  </a:extLst>
                </a:gridCol>
                <a:gridCol w="370332">
                  <a:extLst>
                    <a:ext uri="{9D8B030D-6E8A-4147-A177-3AD203B41FA5}">
                      <a16:colId xmlns:a16="http://schemas.microsoft.com/office/drawing/2014/main" val="4037736521"/>
                    </a:ext>
                  </a:extLst>
                </a:gridCol>
                <a:gridCol w="370332">
                  <a:extLst>
                    <a:ext uri="{9D8B030D-6E8A-4147-A177-3AD203B41FA5}">
                      <a16:colId xmlns:a16="http://schemas.microsoft.com/office/drawing/2014/main" val="542376551"/>
                    </a:ext>
                  </a:extLst>
                </a:gridCol>
                <a:gridCol w="370332">
                  <a:extLst>
                    <a:ext uri="{9D8B030D-6E8A-4147-A177-3AD203B41FA5}">
                      <a16:colId xmlns:a16="http://schemas.microsoft.com/office/drawing/2014/main" val="1927182574"/>
                    </a:ext>
                  </a:extLst>
                </a:gridCol>
                <a:gridCol w="329184">
                  <a:extLst>
                    <a:ext uri="{9D8B030D-6E8A-4147-A177-3AD203B41FA5}">
                      <a16:colId xmlns:a16="http://schemas.microsoft.com/office/drawing/2014/main" val="6155691"/>
                    </a:ext>
                  </a:extLst>
                </a:gridCol>
                <a:gridCol w="329184">
                  <a:extLst>
                    <a:ext uri="{9D8B030D-6E8A-4147-A177-3AD203B41FA5}">
                      <a16:colId xmlns:a16="http://schemas.microsoft.com/office/drawing/2014/main" val="1619767700"/>
                    </a:ext>
                  </a:extLst>
                </a:gridCol>
                <a:gridCol w="329184">
                  <a:extLst>
                    <a:ext uri="{9D8B030D-6E8A-4147-A177-3AD203B41FA5}">
                      <a16:colId xmlns:a16="http://schemas.microsoft.com/office/drawing/2014/main" val="4180790587"/>
                    </a:ext>
                  </a:extLst>
                </a:gridCol>
                <a:gridCol w="329184">
                  <a:extLst>
                    <a:ext uri="{9D8B030D-6E8A-4147-A177-3AD203B41FA5}">
                      <a16:colId xmlns:a16="http://schemas.microsoft.com/office/drawing/2014/main" val="464517392"/>
                    </a:ext>
                  </a:extLst>
                </a:gridCol>
                <a:gridCol w="329184">
                  <a:extLst>
                    <a:ext uri="{9D8B030D-6E8A-4147-A177-3AD203B41FA5}">
                      <a16:colId xmlns:a16="http://schemas.microsoft.com/office/drawing/2014/main" val="2952011689"/>
                    </a:ext>
                  </a:extLst>
                </a:gridCol>
                <a:gridCol w="329184">
                  <a:extLst>
                    <a:ext uri="{9D8B030D-6E8A-4147-A177-3AD203B41FA5}">
                      <a16:colId xmlns:a16="http://schemas.microsoft.com/office/drawing/2014/main" val="4273467753"/>
                    </a:ext>
                  </a:extLst>
                </a:gridCol>
                <a:gridCol w="329184">
                  <a:extLst>
                    <a:ext uri="{9D8B030D-6E8A-4147-A177-3AD203B41FA5}">
                      <a16:colId xmlns:a16="http://schemas.microsoft.com/office/drawing/2014/main" val="2206916239"/>
                    </a:ext>
                  </a:extLst>
                </a:gridCol>
                <a:gridCol w="329184">
                  <a:extLst>
                    <a:ext uri="{9D8B030D-6E8A-4147-A177-3AD203B41FA5}">
                      <a16:colId xmlns:a16="http://schemas.microsoft.com/office/drawing/2014/main" val="2728766851"/>
                    </a:ext>
                  </a:extLst>
                </a:gridCol>
                <a:gridCol w="329184">
                  <a:extLst>
                    <a:ext uri="{9D8B030D-6E8A-4147-A177-3AD203B41FA5}">
                      <a16:colId xmlns:a16="http://schemas.microsoft.com/office/drawing/2014/main" val="2513654655"/>
                    </a:ext>
                  </a:extLst>
                </a:gridCol>
                <a:gridCol w="370332">
                  <a:extLst>
                    <a:ext uri="{9D8B030D-6E8A-4147-A177-3AD203B41FA5}">
                      <a16:colId xmlns:a16="http://schemas.microsoft.com/office/drawing/2014/main" val="944461785"/>
                    </a:ext>
                  </a:extLst>
                </a:gridCol>
                <a:gridCol w="370332">
                  <a:extLst>
                    <a:ext uri="{9D8B030D-6E8A-4147-A177-3AD203B41FA5}">
                      <a16:colId xmlns:a16="http://schemas.microsoft.com/office/drawing/2014/main" val="2068796067"/>
                    </a:ext>
                  </a:extLst>
                </a:gridCol>
                <a:gridCol w="329184">
                  <a:extLst>
                    <a:ext uri="{9D8B030D-6E8A-4147-A177-3AD203B41FA5}">
                      <a16:colId xmlns:a16="http://schemas.microsoft.com/office/drawing/2014/main" val="215735984"/>
                    </a:ext>
                  </a:extLst>
                </a:gridCol>
                <a:gridCol w="329184">
                  <a:extLst>
                    <a:ext uri="{9D8B030D-6E8A-4147-A177-3AD203B41FA5}">
                      <a16:colId xmlns:a16="http://schemas.microsoft.com/office/drawing/2014/main" val="3028532061"/>
                    </a:ext>
                  </a:extLst>
                </a:gridCol>
                <a:gridCol w="370332">
                  <a:extLst>
                    <a:ext uri="{9D8B030D-6E8A-4147-A177-3AD203B41FA5}">
                      <a16:colId xmlns:a16="http://schemas.microsoft.com/office/drawing/2014/main" val="391690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964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- 2018-03-31 16:02:50</a:t>
                      </a:r>
                      <a:r>
                        <a:rPr kumimoji="0" lang="en-US" sz="1000" b="0" i="0" u="none" strike="noStrike" kern="1200" cap="none" spc="0" normalizeH="0" baseline="0" noProof="0">
                          <a:ln>
                            <a:noFill/>
                          </a:ln>
                          <a:solidFill>
                            <a:prstClr val="black"/>
                          </a:solidFill>
                          <a:effectLst/>
                          <a:uLnTx/>
                          <a:uFillTx/>
                          <a:latin typeface="+mn-lt"/>
                          <a:ea typeface="+mn-ea"/>
                          <a:cs typeface="+mn-cs"/>
                        </a:rPr>
                        <a:t>
Our EMEA Operations recruiting and Professional Development teams invite you to learn more about the meaningful work we do in areas like Industry 4.0, logistics, service operations, product development, and manufacturing. http://bit.ly/McKOpsInsightsFB 
#McKCareers #MeetMcKOps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7603389"/>
                  </a:ext>
                </a:extLst>
              </a:tr>
            </a:tbl>
          </a:graphicData>
        </a:graphic>
      </p:graphicFrame>
      <p:sp>
        <p:nvSpPr>
          <p:cNvPr id="4" name="Text Placeholder 3">
            <a:extLst>
              <a:ext uri="{FF2B5EF4-FFF2-40B4-BE49-F238E27FC236}">
                <a16:creationId xmlns:a16="http://schemas.microsoft.com/office/drawing/2014/main" id="{D23B4C6E-4A7D-45DE-85CA-F2D9CE346A5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43074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BBC0-E783-4CB5-94BA-7847DADC0C78}"/>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9091603F-A8B9-4368-BA1B-0D66F2F30F5D}"/>
              </a:ext>
            </a:extLst>
          </p:cNvPr>
          <p:cNvGraphicFramePr>
            <a:graphicFrameLocks noGrp="1"/>
          </p:cNvGraphicFramePr>
          <p:nvPr>
            <p:ph type="tbl" sz="quarter" idx="13"/>
            <p:extLst>
              <p:ext uri="{D42A27DB-BD31-4B8C-83A1-F6EECF244321}">
                <p14:modId xmlns:p14="http://schemas.microsoft.com/office/powerpoint/2010/main" val="2093942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1129930"/>
                    </a:ext>
                  </a:extLst>
                </a:gridCol>
                <a:gridCol w="370332">
                  <a:extLst>
                    <a:ext uri="{9D8B030D-6E8A-4147-A177-3AD203B41FA5}">
                      <a16:colId xmlns:a16="http://schemas.microsoft.com/office/drawing/2014/main" val="1174628303"/>
                    </a:ext>
                  </a:extLst>
                </a:gridCol>
                <a:gridCol w="370332">
                  <a:extLst>
                    <a:ext uri="{9D8B030D-6E8A-4147-A177-3AD203B41FA5}">
                      <a16:colId xmlns:a16="http://schemas.microsoft.com/office/drawing/2014/main" val="2460986793"/>
                    </a:ext>
                  </a:extLst>
                </a:gridCol>
                <a:gridCol w="370332">
                  <a:extLst>
                    <a:ext uri="{9D8B030D-6E8A-4147-A177-3AD203B41FA5}">
                      <a16:colId xmlns:a16="http://schemas.microsoft.com/office/drawing/2014/main" val="810686657"/>
                    </a:ext>
                  </a:extLst>
                </a:gridCol>
                <a:gridCol w="329184">
                  <a:extLst>
                    <a:ext uri="{9D8B030D-6E8A-4147-A177-3AD203B41FA5}">
                      <a16:colId xmlns:a16="http://schemas.microsoft.com/office/drawing/2014/main" val="2832910061"/>
                    </a:ext>
                  </a:extLst>
                </a:gridCol>
                <a:gridCol w="329184">
                  <a:extLst>
                    <a:ext uri="{9D8B030D-6E8A-4147-A177-3AD203B41FA5}">
                      <a16:colId xmlns:a16="http://schemas.microsoft.com/office/drawing/2014/main" val="2849462495"/>
                    </a:ext>
                  </a:extLst>
                </a:gridCol>
                <a:gridCol w="329184">
                  <a:extLst>
                    <a:ext uri="{9D8B030D-6E8A-4147-A177-3AD203B41FA5}">
                      <a16:colId xmlns:a16="http://schemas.microsoft.com/office/drawing/2014/main" val="581826872"/>
                    </a:ext>
                  </a:extLst>
                </a:gridCol>
                <a:gridCol w="329184">
                  <a:extLst>
                    <a:ext uri="{9D8B030D-6E8A-4147-A177-3AD203B41FA5}">
                      <a16:colId xmlns:a16="http://schemas.microsoft.com/office/drawing/2014/main" val="1303042142"/>
                    </a:ext>
                  </a:extLst>
                </a:gridCol>
                <a:gridCol w="329184">
                  <a:extLst>
                    <a:ext uri="{9D8B030D-6E8A-4147-A177-3AD203B41FA5}">
                      <a16:colId xmlns:a16="http://schemas.microsoft.com/office/drawing/2014/main" val="3403523349"/>
                    </a:ext>
                  </a:extLst>
                </a:gridCol>
                <a:gridCol w="329184">
                  <a:extLst>
                    <a:ext uri="{9D8B030D-6E8A-4147-A177-3AD203B41FA5}">
                      <a16:colId xmlns:a16="http://schemas.microsoft.com/office/drawing/2014/main" val="2947144678"/>
                    </a:ext>
                  </a:extLst>
                </a:gridCol>
                <a:gridCol w="329184">
                  <a:extLst>
                    <a:ext uri="{9D8B030D-6E8A-4147-A177-3AD203B41FA5}">
                      <a16:colId xmlns:a16="http://schemas.microsoft.com/office/drawing/2014/main" val="2956943904"/>
                    </a:ext>
                  </a:extLst>
                </a:gridCol>
                <a:gridCol w="329184">
                  <a:extLst>
                    <a:ext uri="{9D8B030D-6E8A-4147-A177-3AD203B41FA5}">
                      <a16:colId xmlns:a16="http://schemas.microsoft.com/office/drawing/2014/main" val="2855124860"/>
                    </a:ext>
                  </a:extLst>
                </a:gridCol>
                <a:gridCol w="329184">
                  <a:extLst>
                    <a:ext uri="{9D8B030D-6E8A-4147-A177-3AD203B41FA5}">
                      <a16:colId xmlns:a16="http://schemas.microsoft.com/office/drawing/2014/main" val="393346380"/>
                    </a:ext>
                  </a:extLst>
                </a:gridCol>
                <a:gridCol w="370332">
                  <a:extLst>
                    <a:ext uri="{9D8B030D-6E8A-4147-A177-3AD203B41FA5}">
                      <a16:colId xmlns:a16="http://schemas.microsoft.com/office/drawing/2014/main" val="1072763863"/>
                    </a:ext>
                  </a:extLst>
                </a:gridCol>
                <a:gridCol w="370332">
                  <a:extLst>
                    <a:ext uri="{9D8B030D-6E8A-4147-A177-3AD203B41FA5}">
                      <a16:colId xmlns:a16="http://schemas.microsoft.com/office/drawing/2014/main" val="3023202477"/>
                    </a:ext>
                  </a:extLst>
                </a:gridCol>
                <a:gridCol w="329184">
                  <a:extLst>
                    <a:ext uri="{9D8B030D-6E8A-4147-A177-3AD203B41FA5}">
                      <a16:colId xmlns:a16="http://schemas.microsoft.com/office/drawing/2014/main" val="4119418749"/>
                    </a:ext>
                  </a:extLst>
                </a:gridCol>
                <a:gridCol w="329184">
                  <a:extLst>
                    <a:ext uri="{9D8B030D-6E8A-4147-A177-3AD203B41FA5}">
                      <a16:colId xmlns:a16="http://schemas.microsoft.com/office/drawing/2014/main" val="776762640"/>
                    </a:ext>
                  </a:extLst>
                </a:gridCol>
                <a:gridCol w="370332">
                  <a:extLst>
                    <a:ext uri="{9D8B030D-6E8A-4147-A177-3AD203B41FA5}">
                      <a16:colId xmlns:a16="http://schemas.microsoft.com/office/drawing/2014/main" val="375033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979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- 2018-03-31 00:37:20</a:t>
                      </a:r>
                      <a:r>
                        <a:rPr kumimoji="0" lang="en-US" sz="1000" b="0" i="0" u="none" strike="noStrike" kern="1200" cap="none" spc="0" normalizeH="0" baseline="0" noProof="0">
                          <a:ln>
                            <a:noFill/>
                          </a:ln>
                          <a:solidFill>
                            <a:prstClr val="black"/>
                          </a:solidFill>
                          <a:effectLst/>
                          <a:uLnTx/>
                          <a:uFillTx/>
                          <a:latin typeface="+mn-lt"/>
                          <a:ea typeface="+mn-ea"/>
                          <a:cs typeface="+mn-cs"/>
                        </a:rPr>
                        <a:t>
Respondents around the world are optimistic about the current state of the global economy and their economies at home, according to McKinsey’s newest survey on economic conditions. Yet developed economies report a much more guarded outlook on their own economies, the world economy as a whole, and their trade prospects, relative to their peers in emerging economies. http://bit.ly/2pTucje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297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- 2018-03-30 20:36:49</a:t>
                      </a:r>
                      <a:r>
                        <a:rPr kumimoji="0" lang="en-US" sz="1000" b="0" i="0" u="none" strike="noStrike" kern="1200" cap="none" spc="0" normalizeH="0" baseline="0" noProof="0">
                          <a:ln>
                            <a:noFill/>
                          </a:ln>
                          <a:solidFill>
                            <a:prstClr val="black"/>
                          </a:solidFill>
                          <a:effectLst/>
                          <a:uLnTx/>
                          <a:uFillTx/>
                          <a:latin typeface="+mn-lt"/>
                          <a:ea typeface="+mn-ea"/>
                          <a:cs typeface="+mn-cs"/>
                        </a:rPr>
                        <a:t>
“Firms fail when you have groupthink.” A conversation with Larry Fink, the CEO of BlackRock, on the strategic importance of diversity of thought. http://bit.ly/2GocGed #WinningwithTalent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0071687"/>
                  </a:ext>
                </a:extLst>
              </a:tr>
            </a:tbl>
          </a:graphicData>
        </a:graphic>
      </p:graphicFrame>
      <p:sp>
        <p:nvSpPr>
          <p:cNvPr id="4" name="Text Placeholder 3">
            <a:extLst>
              <a:ext uri="{FF2B5EF4-FFF2-40B4-BE49-F238E27FC236}">
                <a16:creationId xmlns:a16="http://schemas.microsoft.com/office/drawing/2014/main" id="{3F000A37-E25E-4A32-B4AD-8147E878EE0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9362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3B87-B736-47DE-B75E-DB44361CAAA2}"/>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E6DAC25F-6F3F-40BB-A65B-BB6A52C4F332}"/>
              </a:ext>
            </a:extLst>
          </p:cNvPr>
          <p:cNvGraphicFramePr>
            <a:graphicFrameLocks noGrp="1"/>
          </p:cNvGraphicFramePr>
          <p:nvPr>
            <p:ph type="tbl" sz="quarter" idx="13"/>
            <p:extLst>
              <p:ext uri="{D42A27DB-BD31-4B8C-83A1-F6EECF244321}">
                <p14:modId xmlns:p14="http://schemas.microsoft.com/office/powerpoint/2010/main" val="3948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8589609"/>
                    </a:ext>
                  </a:extLst>
                </a:gridCol>
                <a:gridCol w="370332">
                  <a:extLst>
                    <a:ext uri="{9D8B030D-6E8A-4147-A177-3AD203B41FA5}">
                      <a16:colId xmlns:a16="http://schemas.microsoft.com/office/drawing/2014/main" val="4138830387"/>
                    </a:ext>
                  </a:extLst>
                </a:gridCol>
                <a:gridCol w="370332">
                  <a:extLst>
                    <a:ext uri="{9D8B030D-6E8A-4147-A177-3AD203B41FA5}">
                      <a16:colId xmlns:a16="http://schemas.microsoft.com/office/drawing/2014/main" val="221840736"/>
                    </a:ext>
                  </a:extLst>
                </a:gridCol>
                <a:gridCol w="370332">
                  <a:extLst>
                    <a:ext uri="{9D8B030D-6E8A-4147-A177-3AD203B41FA5}">
                      <a16:colId xmlns:a16="http://schemas.microsoft.com/office/drawing/2014/main" val="1899073760"/>
                    </a:ext>
                  </a:extLst>
                </a:gridCol>
                <a:gridCol w="329184">
                  <a:extLst>
                    <a:ext uri="{9D8B030D-6E8A-4147-A177-3AD203B41FA5}">
                      <a16:colId xmlns:a16="http://schemas.microsoft.com/office/drawing/2014/main" val="3719393216"/>
                    </a:ext>
                  </a:extLst>
                </a:gridCol>
                <a:gridCol w="329184">
                  <a:extLst>
                    <a:ext uri="{9D8B030D-6E8A-4147-A177-3AD203B41FA5}">
                      <a16:colId xmlns:a16="http://schemas.microsoft.com/office/drawing/2014/main" val="3451542674"/>
                    </a:ext>
                  </a:extLst>
                </a:gridCol>
                <a:gridCol w="329184">
                  <a:extLst>
                    <a:ext uri="{9D8B030D-6E8A-4147-A177-3AD203B41FA5}">
                      <a16:colId xmlns:a16="http://schemas.microsoft.com/office/drawing/2014/main" val="363924507"/>
                    </a:ext>
                  </a:extLst>
                </a:gridCol>
                <a:gridCol w="329184">
                  <a:extLst>
                    <a:ext uri="{9D8B030D-6E8A-4147-A177-3AD203B41FA5}">
                      <a16:colId xmlns:a16="http://schemas.microsoft.com/office/drawing/2014/main" val="1588438928"/>
                    </a:ext>
                  </a:extLst>
                </a:gridCol>
                <a:gridCol w="329184">
                  <a:extLst>
                    <a:ext uri="{9D8B030D-6E8A-4147-A177-3AD203B41FA5}">
                      <a16:colId xmlns:a16="http://schemas.microsoft.com/office/drawing/2014/main" val="754018429"/>
                    </a:ext>
                  </a:extLst>
                </a:gridCol>
                <a:gridCol w="329184">
                  <a:extLst>
                    <a:ext uri="{9D8B030D-6E8A-4147-A177-3AD203B41FA5}">
                      <a16:colId xmlns:a16="http://schemas.microsoft.com/office/drawing/2014/main" val="3877406799"/>
                    </a:ext>
                  </a:extLst>
                </a:gridCol>
                <a:gridCol w="329184">
                  <a:extLst>
                    <a:ext uri="{9D8B030D-6E8A-4147-A177-3AD203B41FA5}">
                      <a16:colId xmlns:a16="http://schemas.microsoft.com/office/drawing/2014/main" val="1405834249"/>
                    </a:ext>
                  </a:extLst>
                </a:gridCol>
                <a:gridCol w="329184">
                  <a:extLst>
                    <a:ext uri="{9D8B030D-6E8A-4147-A177-3AD203B41FA5}">
                      <a16:colId xmlns:a16="http://schemas.microsoft.com/office/drawing/2014/main" val="545932458"/>
                    </a:ext>
                  </a:extLst>
                </a:gridCol>
                <a:gridCol w="329184">
                  <a:extLst>
                    <a:ext uri="{9D8B030D-6E8A-4147-A177-3AD203B41FA5}">
                      <a16:colId xmlns:a16="http://schemas.microsoft.com/office/drawing/2014/main" val="2189503757"/>
                    </a:ext>
                  </a:extLst>
                </a:gridCol>
                <a:gridCol w="370332">
                  <a:extLst>
                    <a:ext uri="{9D8B030D-6E8A-4147-A177-3AD203B41FA5}">
                      <a16:colId xmlns:a16="http://schemas.microsoft.com/office/drawing/2014/main" val="1134707810"/>
                    </a:ext>
                  </a:extLst>
                </a:gridCol>
                <a:gridCol w="370332">
                  <a:extLst>
                    <a:ext uri="{9D8B030D-6E8A-4147-A177-3AD203B41FA5}">
                      <a16:colId xmlns:a16="http://schemas.microsoft.com/office/drawing/2014/main" val="824535956"/>
                    </a:ext>
                  </a:extLst>
                </a:gridCol>
                <a:gridCol w="329184">
                  <a:extLst>
                    <a:ext uri="{9D8B030D-6E8A-4147-A177-3AD203B41FA5}">
                      <a16:colId xmlns:a16="http://schemas.microsoft.com/office/drawing/2014/main" val="3072065350"/>
                    </a:ext>
                  </a:extLst>
                </a:gridCol>
                <a:gridCol w="329184">
                  <a:extLst>
                    <a:ext uri="{9D8B030D-6E8A-4147-A177-3AD203B41FA5}">
                      <a16:colId xmlns:a16="http://schemas.microsoft.com/office/drawing/2014/main" val="2322181323"/>
                    </a:ext>
                  </a:extLst>
                </a:gridCol>
                <a:gridCol w="370332">
                  <a:extLst>
                    <a:ext uri="{9D8B030D-6E8A-4147-A177-3AD203B41FA5}">
                      <a16:colId xmlns:a16="http://schemas.microsoft.com/office/drawing/2014/main" val="8243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110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- 2018-03-30 19:29:46</a:t>
                      </a:r>
                      <a:r>
                        <a:rPr kumimoji="0" lang="en-US" sz="1000" b="0" i="0" u="none" strike="noStrike" kern="1200" cap="none" spc="0" normalizeH="0" baseline="0" noProof="0">
                          <a:ln>
                            <a:noFill/>
                          </a:ln>
                          <a:solidFill>
                            <a:prstClr val="black"/>
                          </a:solidFill>
                          <a:effectLst/>
                          <a:uLnTx/>
                          <a:uFillTx/>
                          <a:latin typeface="+mn-lt"/>
                          <a:ea typeface="+mn-ea"/>
                          <a:cs typeface="+mn-cs"/>
                        </a:rPr>
                        <a:t>
How marketing leaders can make ecosystems work for them: http://bit.ly/2Ig2LYu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180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- 2018-03-30 16:57:13</a:t>
                      </a:r>
                      <a:r>
                        <a:rPr kumimoji="0" lang="en-US" sz="1000" b="0" i="0" u="none" strike="noStrike" kern="1200" cap="none" spc="0" normalizeH="0" baseline="0" noProof="0">
                          <a:ln>
                            <a:noFill/>
                          </a:ln>
                          <a:solidFill>
                            <a:prstClr val="black"/>
                          </a:solidFill>
                          <a:effectLst/>
                          <a:uLnTx/>
                          <a:uFillTx/>
                          <a:latin typeface="+mn-lt"/>
                          <a:ea typeface="+mn-ea"/>
                          <a:cs typeface="+mn-cs"/>
                        </a:rPr>
                        <a:t>
Interested in working at McKinsey? Sanja, a junior associate in Zagreb, explains what she has learned here. http://bit.ly/FBMcKSanja 
#McKCareers #McKWomen #MeetMcKCEurope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40573"/>
                  </a:ext>
                </a:extLst>
              </a:tr>
            </a:tbl>
          </a:graphicData>
        </a:graphic>
      </p:graphicFrame>
      <p:sp>
        <p:nvSpPr>
          <p:cNvPr id="4" name="Text Placeholder 3">
            <a:extLst>
              <a:ext uri="{FF2B5EF4-FFF2-40B4-BE49-F238E27FC236}">
                <a16:creationId xmlns:a16="http://schemas.microsoft.com/office/drawing/2014/main" id="{0FB91058-418E-4225-8B64-49B66BEC54F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19059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B042-6C8F-43AB-AD66-642102CD5E17}"/>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B7D7976D-072B-45E2-9150-A40236796526}"/>
              </a:ext>
            </a:extLst>
          </p:cNvPr>
          <p:cNvGraphicFramePr>
            <a:graphicFrameLocks noGrp="1"/>
          </p:cNvGraphicFramePr>
          <p:nvPr>
            <p:ph type="tbl" sz="quarter" idx="13"/>
            <p:extLst>
              <p:ext uri="{D42A27DB-BD31-4B8C-83A1-F6EECF244321}">
                <p14:modId xmlns:p14="http://schemas.microsoft.com/office/powerpoint/2010/main" val="248933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4813099"/>
                    </a:ext>
                  </a:extLst>
                </a:gridCol>
                <a:gridCol w="370332">
                  <a:extLst>
                    <a:ext uri="{9D8B030D-6E8A-4147-A177-3AD203B41FA5}">
                      <a16:colId xmlns:a16="http://schemas.microsoft.com/office/drawing/2014/main" val="4114153115"/>
                    </a:ext>
                  </a:extLst>
                </a:gridCol>
                <a:gridCol w="370332">
                  <a:extLst>
                    <a:ext uri="{9D8B030D-6E8A-4147-A177-3AD203B41FA5}">
                      <a16:colId xmlns:a16="http://schemas.microsoft.com/office/drawing/2014/main" val="898264038"/>
                    </a:ext>
                  </a:extLst>
                </a:gridCol>
                <a:gridCol w="370332">
                  <a:extLst>
                    <a:ext uri="{9D8B030D-6E8A-4147-A177-3AD203B41FA5}">
                      <a16:colId xmlns:a16="http://schemas.microsoft.com/office/drawing/2014/main" val="2049751649"/>
                    </a:ext>
                  </a:extLst>
                </a:gridCol>
                <a:gridCol w="329184">
                  <a:extLst>
                    <a:ext uri="{9D8B030D-6E8A-4147-A177-3AD203B41FA5}">
                      <a16:colId xmlns:a16="http://schemas.microsoft.com/office/drawing/2014/main" val="2551712299"/>
                    </a:ext>
                  </a:extLst>
                </a:gridCol>
                <a:gridCol w="329184">
                  <a:extLst>
                    <a:ext uri="{9D8B030D-6E8A-4147-A177-3AD203B41FA5}">
                      <a16:colId xmlns:a16="http://schemas.microsoft.com/office/drawing/2014/main" val="1786242543"/>
                    </a:ext>
                  </a:extLst>
                </a:gridCol>
                <a:gridCol w="329184">
                  <a:extLst>
                    <a:ext uri="{9D8B030D-6E8A-4147-A177-3AD203B41FA5}">
                      <a16:colId xmlns:a16="http://schemas.microsoft.com/office/drawing/2014/main" val="883511254"/>
                    </a:ext>
                  </a:extLst>
                </a:gridCol>
                <a:gridCol w="329184">
                  <a:extLst>
                    <a:ext uri="{9D8B030D-6E8A-4147-A177-3AD203B41FA5}">
                      <a16:colId xmlns:a16="http://schemas.microsoft.com/office/drawing/2014/main" val="2217239469"/>
                    </a:ext>
                  </a:extLst>
                </a:gridCol>
                <a:gridCol w="329184">
                  <a:extLst>
                    <a:ext uri="{9D8B030D-6E8A-4147-A177-3AD203B41FA5}">
                      <a16:colId xmlns:a16="http://schemas.microsoft.com/office/drawing/2014/main" val="4275793869"/>
                    </a:ext>
                  </a:extLst>
                </a:gridCol>
                <a:gridCol w="329184">
                  <a:extLst>
                    <a:ext uri="{9D8B030D-6E8A-4147-A177-3AD203B41FA5}">
                      <a16:colId xmlns:a16="http://schemas.microsoft.com/office/drawing/2014/main" val="2304936928"/>
                    </a:ext>
                  </a:extLst>
                </a:gridCol>
                <a:gridCol w="329184">
                  <a:extLst>
                    <a:ext uri="{9D8B030D-6E8A-4147-A177-3AD203B41FA5}">
                      <a16:colId xmlns:a16="http://schemas.microsoft.com/office/drawing/2014/main" val="3874086355"/>
                    </a:ext>
                  </a:extLst>
                </a:gridCol>
                <a:gridCol w="329184">
                  <a:extLst>
                    <a:ext uri="{9D8B030D-6E8A-4147-A177-3AD203B41FA5}">
                      <a16:colId xmlns:a16="http://schemas.microsoft.com/office/drawing/2014/main" val="3489077895"/>
                    </a:ext>
                  </a:extLst>
                </a:gridCol>
                <a:gridCol w="329184">
                  <a:extLst>
                    <a:ext uri="{9D8B030D-6E8A-4147-A177-3AD203B41FA5}">
                      <a16:colId xmlns:a16="http://schemas.microsoft.com/office/drawing/2014/main" val="2424053565"/>
                    </a:ext>
                  </a:extLst>
                </a:gridCol>
                <a:gridCol w="370332">
                  <a:extLst>
                    <a:ext uri="{9D8B030D-6E8A-4147-A177-3AD203B41FA5}">
                      <a16:colId xmlns:a16="http://schemas.microsoft.com/office/drawing/2014/main" val="709343319"/>
                    </a:ext>
                  </a:extLst>
                </a:gridCol>
                <a:gridCol w="370332">
                  <a:extLst>
                    <a:ext uri="{9D8B030D-6E8A-4147-A177-3AD203B41FA5}">
                      <a16:colId xmlns:a16="http://schemas.microsoft.com/office/drawing/2014/main" val="1402084192"/>
                    </a:ext>
                  </a:extLst>
                </a:gridCol>
                <a:gridCol w="329184">
                  <a:extLst>
                    <a:ext uri="{9D8B030D-6E8A-4147-A177-3AD203B41FA5}">
                      <a16:colId xmlns:a16="http://schemas.microsoft.com/office/drawing/2014/main" val="457028451"/>
                    </a:ext>
                  </a:extLst>
                </a:gridCol>
                <a:gridCol w="329184">
                  <a:extLst>
                    <a:ext uri="{9D8B030D-6E8A-4147-A177-3AD203B41FA5}">
                      <a16:colId xmlns:a16="http://schemas.microsoft.com/office/drawing/2014/main" val="2480792912"/>
                    </a:ext>
                  </a:extLst>
                </a:gridCol>
                <a:gridCol w="370332">
                  <a:extLst>
                    <a:ext uri="{9D8B030D-6E8A-4147-A177-3AD203B41FA5}">
                      <a16:colId xmlns:a16="http://schemas.microsoft.com/office/drawing/2014/main" val="387860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469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- 2018-03-30 03:27:27</a:t>
                      </a:r>
                      <a:r>
                        <a:rPr kumimoji="0" lang="en-US" sz="1000" b="0" i="0" u="none" strike="noStrike" kern="1200" cap="none" spc="0" normalizeH="0" baseline="0" noProof="0">
                          <a:ln>
                            <a:noFill/>
                          </a:ln>
                          <a:solidFill>
                            <a:prstClr val="black"/>
                          </a:solidFill>
                          <a:effectLst/>
                          <a:uLnTx/>
                          <a:uFillTx/>
                          <a:latin typeface="+mn-lt"/>
                          <a:ea typeface="+mn-ea"/>
                          <a:cs typeface="+mn-cs"/>
                        </a:rPr>
                        <a:t>
Why would an entrepreneur and Harvard Ph.D. leave the US to return home to Japan? Masaru answers. Read his story and explore his path by joining us for Insight Asia-Pacific in Chicago in June. http://bit.ly/2Ii5y3E #MeetMcKAsiaPac #McKCareers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072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- 2018-03-29 16:00:50</a:t>
                      </a:r>
                      <a:r>
                        <a:rPr kumimoji="0" lang="en-US" sz="1000" b="0" i="0" u="none" strike="noStrike" kern="1200" cap="none" spc="0" normalizeH="0" baseline="0" noProof="0">
                          <a:ln>
                            <a:noFill/>
                          </a:ln>
                          <a:solidFill>
                            <a:prstClr val="black"/>
                          </a:solidFill>
                          <a:effectLst/>
                          <a:uLnTx/>
                          <a:uFillTx/>
                          <a:latin typeface="+mn-lt"/>
                          <a:ea typeface="+mn-ea"/>
                          <a:cs typeface="+mn-cs"/>
                        </a:rPr>
                        <a:t>
Companies that have been able to move more customer-care services to online channels and articulate strong e-care offerings excel across seven dimensions. http://bit.ly/2uxH2t8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1912424"/>
                  </a:ext>
                </a:extLst>
              </a:tr>
            </a:tbl>
          </a:graphicData>
        </a:graphic>
      </p:graphicFrame>
      <p:sp>
        <p:nvSpPr>
          <p:cNvPr id="4" name="Text Placeholder 3">
            <a:extLst>
              <a:ext uri="{FF2B5EF4-FFF2-40B4-BE49-F238E27FC236}">
                <a16:creationId xmlns:a16="http://schemas.microsoft.com/office/drawing/2014/main" id="{405B2FA0-7BE1-47DB-9318-E74FD3EB514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2471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F96F-C4B9-43E4-8F01-A838E964E06F}"/>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F7A6E80D-CD05-4F16-A5F5-A90F412EF5FB}"/>
              </a:ext>
            </a:extLst>
          </p:cNvPr>
          <p:cNvGraphicFramePr>
            <a:graphicFrameLocks noGrp="1"/>
          </p:cNvGraphicFramePr>
          <p:nvPr>
            <p:ph type="tbl" sz="quarter" idx="13"/>
            <p:extLst>
              <p:ext uri="{D42A27DB-BD31-4B8C-83A1-F6EECF244321}">
                <p14:modId xmlns:p14="http://schemas.microsoft.com/office/powerpoint/2010/main" val="244003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9680641"/>
                    </a:ext>
                  </a:extLst>
                </a:gridCol>
                <a:gridCol w="370332">
                  <a:extLst>
                    <a:ext uri="{9D8B030D-6E8A-4147-A177-3AD203B41FA5}">
                      <a16:colId xmlns:a16="http://schemas.microsoft.com/office/drawing/2014/main" val="3059973550"/>
                    </a:ext>
                  </a:extLst>
                </a:gridCol>
                <a:gridCol w="370332">
                  <a:extLst>
                    <a:ext uri="{9D8B030D-6E8A-4147-A177-3AD203B41FA5}">
                      <a16:colId xmlns:a16="http://schemas.microsoft.com/office/drawing/2014/main" val="3390926417"/>
                    </a:ext>
                  </a:extLst>
                </a:gridCol>
                <a:gridCol w="370332">
                  <a:extLst>
                    <a:ext uri="{9D8B030D-6E8A-4147-A177-3AD203B41FA5}">
                      <a16:colId xmlns:a16="http://schemas.microsoft.com/office/drawing/2014/main" val="3174977444"/>
                    </a:ext>
                  </a:extLst>
                </a:gridCol>
                <a:gridCol w="329184">
                  <a:extLst>
                    <a:ext uri="{9D8B030D-6E8A-4147-A177-3AD203B41FA5}">
                      <a16:colId xmlns:a16="http://schemas.microsoft.com/office/drawing/2014/main" val="3722102689"/>
                    </a:ext>
                  </a:extLst>
                </a:gridCol>
                <a:gridCol w="329184">
                  <a:extLst>
                    <a:ext uri="{9D8B030D-6E8A-4147-A177-3AD203B41FA5}">
                      <a16:colId xmlns:a16="http://schemas.microsoft.com/office/drawing/2014/main" val="4096810607"/>
                    </a:ext>
                  </a:extLst>
                </a:gridCol>
                <a:gridCol w="329184">
                  <a:extLst>
                    <a:ext uri="{9D8B030D-6E8A-4147-A177-3AD203B41FA5}">
                      <a16:colId xmlns:a16="http://schemas.microsoft.com/office/drawing/2014/main" val="1230964334"/>
                    </a:ext>
                  </a:extLst>
                </a:gridCol>
                <a:gridCol w="329184">
                  <a:extLst>
                    <a:ext uri="{9D8B030D-6E8A-4147-A177-3AD203B41FA5}">
                      <a16:colId xmlns:a16="http://schemas.microsoft.com/office/drawing/2014/main" val="2868251294"/>
                    </a:ext>
                  </a:extLst>
                </a:gridCol>
                <a:gridCol w="329184">
                  <a:extLst>
                    <a:ext uri="{9D8B030D-6E8A-4147-A177-3AD203B41FA5}">
                      <a16:colId xmlns:a16="http://schemas.microsoft.com/office/drawing/2014/main" val="3395834010"/>
                    </a:ext>
                  </a:extLst>
                </a:gridCol>
                <a:gridCol w="329184">
                  <a:extLst>
                    <a:ext uri="{9D8B030D-6E8A-4147-A177-3AD203B41FA5}">
                      <a16:colId xmlns:a16="http://schemas.microsoft.com/office/drawing/2014/main" val="339431213"/>
                    </a:ext>
                  </a:extLst>
                </a:gridCol>
                <a:gridCol w="329184">
                  <a:extLst>
                    <a:ext uri="{9D8B030D-6E8A-4147-A177-3AD203B41FA5}">
                      <a16:colId xmlns:a16="http://schemas.microsoft.com/office/drawing/2014/main" val="3371697264"/>
                    </a:ext>
                  </a:extLst>
                </a:gridCol>
                <a:gridCol w="329184">
                  <a:extLst>
                    <a:ext uri="{9D8B030D-6E8A-4147-A177-3AD203B41FA5}">
                      <a16:colId xmlns:a16="http://schemas.microsoft.com/office/drawing/2014/main" val="2914633393"/>
                    </a:ext>
                  </a:extLst>
                </a:gridCol>
                <a:gridCol w="329184">
                  <a:extLst>
                    <a:ext uri="{9D8B030D-6E8A-4147-A177-3AD203B41FA5}">
                      <a16:colId xmlns:a16="http://schemas.microsoft.com/office/drawing/2014/main" val="3188765457"/>
                    </a:ext>
                  </a:extLst>
                </a:gridCol>
                <a:gridCol w="370332">
                  <a:extLst>
                    <a:ext uri="{9D8B030D-6E8A-4147-A177-3AD203B41FA5}">
                      <a16:colId xmlns:a16="http://schemas.microsoft.com/office/drawing/2014/main" val="1149845879"/>
                    </a:ext>
                  </a:extLst>
                </a:gridCol>
                <a:gridCol w="370332">
                  <a:extLst>
                    <a:ext uri="{9D8B030D-6E8A-4147-A177-3AD203B41FA5}">
                      <a16:colId xmlns:a16="http://schemas.microsoft.com/office/drawing/2014/main" val="219112596"/>
                    </a:ext>
                  </a:extLst>
                </a:gridCol>
                <a:gridCol w="329184">
                  <a:extLst>
                    <a:ext uri="{9D8B030D-6E8A-4147-A177-3AD203B41FA5}">
                      <a16:colId xmlns:a16="http://schemas.microsoft.com/office/drawing/2014/main" val="4099521262"/>
                    </a:ext>
                  </a:extLst>
                </a:gridCol>
                <a:gridCol w="329184">
                  <a:extLst>
                    <a:ext uri="{9D8B030D-6E8A-4147-A177-3AD203B41FA5}">
                      <a16:colId xmlns:a16="http://schemas.microsoft.com/office/drawing/2014/main" val="3014942783"/>
                    </a:ext>
                  </a:extLst>
                </a:gridCol>
                <a:gridCol w="370332">
                  <a:extLst>
                    <a:ext uri="{9D8B030D-6E8A-4147-A177-3AD203B41FA5}">
                      <a16:colId xmlns:a16="http://schemas.microsoft.com/office/drawing/2014/main" val="418170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776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- 2018-03-29 14:01:09</a:t>
                      </a:r>
                      <a:r>
                        <a:rPr kumimoji="0" lang="en-US" sz="1000" b="0" i="0" u="none" strike="noStrike" kern="1200" cap="none" spc="0" normalizeH="0" baseline="0" noProof="0">
                          <a:ln>
                            <a:noFill/>
                          </a:ln>
                          <a:solidFill>
                            <a:prstClr val="black"/>
                          </a:solidFill>
                          <a:effectLst/>
                          <a:uLnTx/>
                          <a:uFillTx/>
                          <a:latin typeface="+mn-lt"/>
                          <a:ea typeface="+mn-ea"/>
                          <a:cs typeface="+mn-cs"/>
                        </a:rPr>
                        <a:t>
Good design arises instead as companies make design thinking and collaboration a core capability. Here are three practices that can help. http://bit.ly/2GhdQfB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475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- 2018-03-29 00:37:09</a:t>
                      </a:r>
                      <a:r>
                        <a:rPr kumimoji="0" lang="en-US" sz="1000" b="0" i="0" u="none" strike="noStrike" kern="1200" cap="none" spc="0" normalizeH="0" baseline="0" noProof="0">
                          <a:ln>
                            <a:noFill/>
                          </a:ln>
                          <a:solidFill>
                            <a:prstClr val="black"/>
                          </a:solidFill>
                          <a:effectLst/>
                          <a:uLnTx/>
                          <a:uFillTx/>
                          <a:latin typeface="+mn-lt"/>
                          <a:ea typeface="+mn-ea"/>
                          <a:cs typeface="+mn-cs"/>
                        </a:rPr>
                        <a:t>
Securities services have grown steadily at low-single-digit rates over the past six years. But new technologies are bringing significant structural change to the hitherto quiet and steady industry: http://bit.ly/2IbduUa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4549099"/>
                  </a:ext>
                </a:extLst>
              </a:tr>
            </a:tbl>
          </a:graphicData>
        </a:graphic>
      </p:graphicFrame>
      <p:sp>
        <p:nvSpPr>
          <p:cNvPr id="4" name="Text Placeholder 3">
            <a:extLst>
              <a:ext uri="{FF2B5EF4-FFF2-40B4-BE49-F238E27FC236}">
                <a16:creationId xmlns:a16="http://schemas.microsoft.com/office/drawing/2014/main" id="{4A00B53C-6052-440B-B368-47F9651D121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805931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FE58-F647-4326-90E9-9C11B55BB797}"/>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23AC6DDC-06AE-4813-80F9-E764D6536D3B}"/>
              </a:ext>
            </a:extLst>
          </p:cNvPr>
          <p:cNvGraphicFramePr>
            <a:graphicFrameLocks noGrp="1"/>
          </p:cNvGraphicFramePr>
          <p:nvPr>
            <p:ph type="tbl" sz="quarter" idx="13"/>
            <p:extLst>
              <p:ext uri="{D42A27DB-BD31-4B8C-83A1-F6EECF244321}">
                <p14:modId xmlns:p14="http://schemas.microsoft.com/office/powerpoint/2010/main" val="2712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2252017"/>
                    </a:ext>
                  </a:extLst>
                </a:gridCol>
                <a:gridCol w="370332">
                  <a:extLst>
                    <a:ext uri="{9D8B030D-6E8A-4147-A177-3AD203B41FA5}">
                      <a16:colId xmlns:a16="http://schemas.microsoft.com/office/drawing/2014/main" val="778288913"/>
                    </a:ext>
                  </a:extLst>
                </a:gridCol>
                <a:gridCol w="370332">
                  <a:extLst>
                    <a:ext uri="{9D8B030D-6E8A-4147-A177-3AD203B41FA5}">
                      <a16:colId xmlns:a16="http://schemas.microsoft.com/office/drawing/2014/main" val="812401876"/>
                    </a:ext>
                  </a:extLst>
                </a:gridCol>
                <a:gridCol w="370332">
                  <a:extLst>
                    <a:ext uri="{9D8B030D-6E8A-4147-A177-3AD203B41FA5}">
                      <a16:colId xmlns:a16="http://schemas.microsoft.com/office/drawing/2014/main" val="3111081072"/>
                    </a:ext>
                  </a:extLst>
                </a:gridCol>
                <a:gridCol w="329184">
                  <a:extLst>
                    <a:ext uri="{9D8B030D-6E8A-4147-A177-3AD203B41FA5}">
                      <a16:colId xmlns:a16="http://schemas.microsoft.com/office/drawing/2014/main" val="2637578825"/>
                    </a:ext>
                  </a:extLst>
                </a:gridCol>
                <a:gridCol w="329184">
                  <a:extLst>
                    <a:ext uri="{9D8B030D-6E8A-4147-A177-3AD203B41FA5}">
                      <a16:colId xmlns:a16="http://schemas.microsoft.com/office/drawing/2014/main" val="482888586"/>
                    </a:ext>
                  </a:extLst>
                </a:gridCol>
                <a:gridCol w="329184">
                  <a:extLst>
                    <a:ext uri="{9D8B030D-6E8A-4147-A177-3AD203B41FA5}">
                      <a16:colId xmlns:a16="http://schemas.microsoft.com/office/drawing/2014/main" val="1253821207"/>
                    </a:ext>
                  </a:extLst>
                </a:gridCol>
                <a:gridCol w="329184">
                  <a:extLst>
                    <a:ext uri="{9D8B030D-6E8A-4147-A177-3AD203B41FA5}">
                      <a16:colId xmlns:a16="http://schemas.microsoft.com/office/drawing/2014/main" val="609556852"/>
                    </a:ext>
                  </a:extLst>
                </a:gridCol>
                <a:gridCol w="329184">
                  <a:extLst>
                    <a:ext uri="{9D8B030D-6E8A-4147-A177-3AD203B41FA5}">
                      <a16:colId xmlns:a16="http://schemas.microsoft.com/office/drawing/2014/main" val="2890149473"/>
                    </a:ext>
                  </a:extLst>
                </a:gridCol>
                <a:gridCol w="329184">
                  <a:extLst>
                    <a:ext uri="{9D8B030D-6E8A-4147-A177-3AD203B41FA5}">
                      <a16:colId xmlns:a16="http://schemas.microsoft.com/office/drawing/2014/main" val="1555917823"/>
                    </a:ext>
                  </a:extLst>
                </a:gridCol>
                <a:gridCol w="329184">
                  <a:extLst>
                    <a:ext uri="{9D8B030D-6E8A-4147-A177-3AD203B41FA5}">
                      <a16:colId xmlns:a16="http://schemas.microsoft.com/office/drawing/2014/main" val="3959474234"/>
                    </a:ext>
                  </a:extLst>
                </a:gridCol>
                <a:gridCol w="329184">
                  <a:extLst>
                    <a:ext uri="{9D8B030D-6E8A-4147-A177-3AD203B41FA5}">
                      <a16:colId xmlns:a16="http://schemas.microsoft.com/office/drawing/2014/main" val="2347903978"/>
                    </a:ext>
                  </a:extLst>
                </a:gridCol>
                <a:gridCol w="329184">
                  <a:extLst>
                    <a:ext uri="{9D8B030D-6E8A-4147-A177-3AD203B41FA5}">
                      <a16:colId xmlns:a16="http://schemas.microsoft.com/office/drawing/2014/main" val="4181166412"/>
                    </a:ext>
                  </a:extLst>
                </a:gridCol>
                <a:gridCol w="370332">
                  <a:extLst>
                    <a:ext uri="{9D8B030D-6E8A-4147-A177-3AD203B41FA5}">
                      <a16:colId xmlns:a16="http://schemas.microsoft.com/office/drawing/2014/main" val="531299901"/>
                    </a:ext>
                  </a:extLst>
                </a:gridCol>
                <a:gridCol w="370332">
                  <a:extLst>
                    <a:ext uri="{9D8B030D-6E8A-4147-A177-3AD203B41FA5}">
                      <a16:colId xmlns:a16="http://schemas.microsoft.com/office/drawing/2014/main" val="3507349731"/>
                    </a:ext>
                  </a:extLst>
                </a:gridCol>
                <a:gridCol w="329184">
                  <a:extLst>
                    <a:ext uri="{9D8B030D-6E8A-4147-A177-3AD203B41FA5}">
                      <a16:colId xmlns:a16="http://schemas.microsoft.com/office/drawing/2014/main" val="1419718192"/>
                    </a:ext>
                  </a:extLst>
                </a:gridCol>
                <a:gridCol w="329184">
                  <a:extLst>
                    <a:ext uri="{9D8B030D-6E8A-4147-A177-3AD203B41FA5}">
                      <a16:colId xmlns:a16="http://schemas.microsoft.com/office/drawing/2014/main" val="902139416"/>
                    </a:ext>
                  </a:extLst>
                </a:gridCol>
                <a:gridCol w="370332">
                  <a:extLst>
                    <a:ext uri="{9D8B030D-6E8A-4147-A177-3AD203B41FA5}">
                      <a16:colId xmlns:a16="http://schemas.microsoft.com/office/drawing/2014/main" val="8537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085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- 2018-03-28 21:09:19</a:t>
                      </a:r>
                      <a:r>
                        <a:rPr kumimoji="0" lang="en-US" sz="1000" b="0" i="0" u="none" strike="noStrike" kern="1200" cap="none" spc="0" normalizeH="0" baseline="0" noProof="0">
                          <a:ln>
                            <a:noFill/>
                          </a:ln>
                          <a:solidFill>
                            <a:prstClr val="black"/>
                          </a:solidFill>
                          <a:effectLst/>
                          <a:uLnTx/>
                          <a:uFillTx/>
                          <a:latin typeface="+mn-lt"/>
                          <a:ea typeface="+mn-ea"/>
                          <a:cs typeface="+mn-cs"/>
                        </a:rPr>
                        <a:t>
Goals don’t have to be the bane of your employees’ existence. If set well, they can motivate, clarify roles, and elevate performance. http://bit.ly/2GjQBxo #WinningwithTalent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61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- 2018-03-28 16:00:00</a:t>
                      </a:r>
                      <a:r>
                        <a:rPr kumimoji="0" lang="en-US" sz="1000" b="0" i="0" u="none" strike="noStrike" kern="1200" cap="none" spc="0" normalizeH="0" baseline="0" noProof="0">
                          <a:ln>
                            <a:noFill/>
                          </a:ln>
                          <a:solidFill>
                            <a:prstClr val="black"/>
                          </a:solidFill>
                          <a:effectLst/>
                          <a:uLnTx/>
                          <a:uFillTx/>
                          <a:latin typeface="+mn-lt"/>
                          <a:ea typeface="+mn-ea"/>
                          <a:cs typeface="+mn-cs"/>
                        </a:rPr>
                        <a:t>
Hockey sticks are everywhere. You might even say that “business plan” is the technical term for a hockey stick. http://bit.ly/2pKUtAe #BeatTheOdds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44049"/>
                  </a:ext>
                </a:extLst>
              </a:tr>
            </a:tbl>
          </a:graphicData>
        </a:graphic>
      </p:graphicFrame>
      <p:sp>
        <p:nvSpPr>
          <p:cNvPr id="4" name="Text Placeholder 3">
            <a:extLst>
              <a:ext uri="{FF2B5EF4-FFF2-40B4-BE49-F238E27FC236}">
                <a16:creationId xmlns:a16="http://schemas.microsoft.com/office/drawing/2014/main" id="{9CEC5606-578F-41D0-BA64-94E2BC1C1CE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677162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D396-3075-4911-8B8D-37E5BE2927AD}"/>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EA180813-7204-427F-B6A0-22A9568F1BF2}"/>
              </a:ext>
            </a:extLst>
          </p:cNvPr>
          <p:cNvGraphicFramePr>
            <a:graphicFrameLocks noGrp="1"/>
          </p:cNvGraphicFramePr>
          <p:nvPr>
            <p:ph type="tbl" sz="quarter" idx="13"/>
            <p:extLst>
              <p:ext uri="{D42A27DB-BD31-4B8C-83A1-F6EECF244321}">
                <p14:modId xmlns:p14="http://schemas.microsoft.com/office/powerpoint/2010/main" val="311147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0163335"/>
                    </a:ext>
                  </a:extLst>
                </a:gridCol>
                <a:gridCol w="370332">
                  <a:extLst>
                    <a:ext uri="{9D8B030D-6E8A-4147-A177-3AD203B41FA5}">
                      <a16:colId xmlns:a16="http://schemas.microsoft.com/office/drawing/2014/main" val="1410039879"/>
                    </a:ext>
                  </a:extLst>
                </a:gridCol>
                <a:gridCol w="370332">
                  <a:extLst>
                    <a:ext uri="{9D8B030D-6E8A-4147-A177-3AD203B41FA5}">
                      <a16:colId xmlns:a16="http://schemas.microsoft.com/office/drawing/2014/main" val="1866107323"/>
                    </a:ext>
                  </a:extLst>
                </a:gridCol>
                <a:gridCol w="370332">
                  <a:extLst>
                    <a:ext uri="{9D8B030D-6E8A-4147-A177-3AD203B41FA5}">
                      <a16:colId xmlns:a16="http://schemas.microsoft.com/office/drawing/2014/main" val="3617348095"/>
                    </a:ext>
                  </a:extLst>
                </a:gridCol>
                <a:gridCol w="329184">
                  <a:extLst>
                    <a:ext uri="{9D8B030D-6E8A-4147-A177-3AD203B41FA5}">
                      <a16:colId xmlns:a16="http://schemas.microsoft.com/office/drawing/2014/main" val="3567154873"/>
                    </a:ext>
                  </a:extLst>
                </a:gridCol>
                <a:gridCol w="329184">
                  <a:extLst>
                    <a:ext uri="{9D8B030D-6E8A-4147-A177-3AD203B41FA5}">
                      <a16:colId xmlns:a16="http://schemas.microsoft.com/office/drawing/2014/main" val="3286600367"/>
                    </a:ext>
                  </a:extLst>
                </a:gridCol>
                <a:gridCol w="329184">
                  <a:extLst>
                    <a:ext uri="{9D8B030D-6E8A-4147-A177-3AD203B41FA5}">
                      <a16:colId xmlns:a16="http://schemas.microsoft.com/office/drawing/2014/main" val="72356565"/>
                    </a:ext>
                  </a:extLst>
                </a:gridCol>
                <a:gridCol w="329184">
                  <a:extLst>
                    <a:ext uri="{9D8B030D-6E8A-4147-A177-3AD203B41FA5}">
                      <a16:colId xmlns:a16="http://schemas.microsoft.com/office/drawing/2014/main" val="3201582253"/>
                    </a:ext>
                  </a:extLst>
                </a:gridCol>
                <a:gridCol w="329184">
                  <a:extLst>
                    <a:ext uri="{9D8B030D-6E8A-4147-A177-3AD203B41FA5}">
                      <a16:colId xmlns:a16="http://schemas.microsoft.com/office/drawing/2014/main" val="1846000776"/>
                    </a:ext>
                  </a:extLst>
                </a:gridCol>
                <a:gridCol w="329184">
                  <a:extLst>
                    <a:ext uri="{9D8B030D-6E8A-4147-A177-3AD203B41FA5}">
                      <a16:colId xmlns:a16="http://schemas.microsoft.com/office/drawing/2014/main" val="3132744045"/>
                    </a:ext>
                  </a:extLst>
                </a:gridCol>
                <a:gridCol w="329184">
                  <a:extLst>
                    <a:ext uri="{9D8B030D-6E8A-4147-A177-3AD203B41FA5}">
                      <a16:colId xmlns:a16="http://schemas.microsoft.com/office/drawing/2014/main" val="3970805668"/>
                    </a:ext>
                  </a:extLst>
                </a:gridCol>
                <a:gridCol w="329184">
                  <a:extLst>
                    <a:ext uri="{9D8B030D-6E8A-4147-A177-3AD203B41FA5}">
                      <a16:colId xmlns:a16="http://schemas.microsoft.com/office/drawing/2014/main" val="605164083"/>
                    </a:ext>
                  </a:extLst>
                </a:gridCol>
                <a:gridCol w="329184">
                  <a:extLst>
                    <a:ext uri="{9D8B030D-6E8A-4147-A177-3AD203B41FA5}">
                      <a16:colId xmlns:a16="http://schemas.microsoft.com/office/drawing/2014/main" val="37635490"/>
                    </a:ext>
                  </a:extLst>
                </a:gridCol>
                <a:gridCol w="370332">
                  <a:extLst>
                    <a:ext uri="{9D8B030D-6E8A-4147-A177-3AD203B41FA5}">
                      <a16:colId xmlns:a16="http://schemas.microsoft.com/office/drawing/2014/main" val="3082034440"/>
                    </a:ext>
                  </a:extLst>
                </a:gridCol>
                <a:gridCol w="370332">
                  <a:extLst>
                    <a:ext uri="{9D8B030D-6E8A-4147-A177-3AD203B41FA5}">
                      <a16:colId xmlns:a16="http://schemas.microsoft.com/office/drawing/2014/main" val="874008667"/>
                    </a:ext>
                  </a:extLst>
                </a:gridCol>
                <a:gridCol w="329184">
                  <a:extLst>
                    <a:ext uri="{9D8B030D-6E8A-4147-A177-3AD203B41FA5}">
                      <a16:colId xmlns:a16="http://schemas.microsoft.com/office/drawing/2014/main" val="371854873"/>
                    </a:ext>
                  </a:extLst>
                </a:gridCol>
                <a:gridCol w="329184">
                  <a:extLst>
                    <a:ext uri="{9D8B030D-6E8A-4147-A177-3AD203B41FA5}">
                      <a16:colId xmlns:a16="http://schemas.microsoft.com/office/drawing/2014/main" val="2097509832"/>
                    </a:ext>
                  </a:extLst>
                </a:gridCol>
                <a:gridCol w="370332">
                  <a:extLst>
                    <a:ext uri="{9D8B030D-6E8A-4147-A177-3AD203B41FA5}">
                      <a16:colId xmlns:a16="http://schemas.microsoft.com/office/drawing/2014/main" val="285282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162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- 2018-03-28 14:00:11</a:t>
                      </a:r>
                      <a:r>
                        <a:rPr kumimoji="0" lang="en-US" sz="1000" b="0" i="0" u="none" strike="noStrike" kern="1200" cap="none" spc="0" normalizeH="0" baseline="0" noProof="0">
                          <a:ln>
                            <a:noFill/>
                          </a:ln>
                          <a:solidFill>
                            <a:prstClr val="black"/>
                          </a:solidFill>
                          <a:effectLst/>
                          <a:uLnTx/>
                          <a:uFillTx/>
                          <a:latin typeface="+mn-lt"/>
                          <a:ea typeface="+mn-ea"/>
                          <a:cs typeface="+mn-cs"/>
                        </a:rPr>
                        <a:t>
We conducted a survey of customer-care executives to gain a better understanding of the factors that are shaping the future of customer care. Our analysis identified five key trends that executives should factor into their strategies. http://bit.ly/2GC83QQ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646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- 2018-03-27 23:00:10</a:t>
                      </a:r>
                      <a:r>
                        <a:rPr kumimoji="0" lang="en-US" sz="1000" b="0" i="0" u="none" strike="noStrike" kern="1200" cap="none" spc="0" normalizeH="0" baseline="0" noProof="0">
                          <a:ln>
                            <a:noFill/>
                          </a:ln>
                          <a:solidFill>
                            <a:prstClr val="black"/>
                          </a:solidFill>
                          <a:effectLst/>
                          <a:uLnTx/>
                          <a:uFillTx/>
                          <a:latin typeface="+mn-lt"/>
                          <a:ea typeface="+mn-ea"/>
                          <a:cs typeface="+mn-cs"/>
                        </a:rPr>
                        <a:t>
A team of McKinsey consultants provided pro bono support to Tompkins Conservation to help expand Chile’s national parklands by nearly 40%. 
http://bit.ly/2uy58UP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3460360"/>
                  </a:ext>
                </a:extLst>
              </a:tr>
            </a:tbl>
          </a:graphicData>
        </a:graphic>
      </p:graphicFrame>
      <p:sp>
        <p:nvSpPr>
          <p:cNvPr id="4" name="Text Placeholder 3">
            <a:extLst>
              <a:ext uri="{FF2B5EF4-FFF2-40B4-BE49-F238E27FC236}">
                <a16:creationId xmlns:a16="http://schemas.microsoft.com/office/drawing/2014/main" id="{5AF58DD3-261C-439D-B6B8-0E475B0227A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73084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6CD7-B647-42FB-A802-7926D4D49152}"/>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585BC1B8-8D71-4018-9AAE-9AC748FF4205}"/>
              </a:ext>
            </a:extLst>
          </p:cNvPr>
          <p:cNvGraphicFramePr>
            <a:graphicFrameLocks noGrp="1"/>
          </p:cNvGraphicFramePr>
          <p:nvPr>
            <p:ph type="tbl" sz="quarter" idx="13"/>
            <p:extLst>
              <p:ext uri="{D42A27DB-BD31-4B8C-83A1-F6EECF244321}">
                <p14:modId xmlns:p14="http://schemas.microsoft.com/office/powerpoint/2010/main" val="330967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9348037"/>
                    </a:ext>
                  </a:extLst>
                </a:gridCol>
                <a:gridCol w="370332">
                  <a:extLst>
                    <a:ext uri="{9D8B030D-6E8A-4147-A177-3AD203B41FA5}">
                      <a16:colId xmlns:a16="http://schemas.microsoft.com/office/drawing/2014/main" val="2035922719"/>
                    </a:ext>
                  </a:extLst>
                </a:gridCol>
                <a:gridCol w="370332">
                  <a:extLst>
                    <a:ext uri="{9D8B030D-6E8A-4147-A177-3AD203B41FA5}">
                      <a16:colId xmlns:a16="http://schemas.microsoft.com/office/drawing/2014/main" val="4283917842"/>
                    </a:ext>
                  </a:extLst>
                </a:gridCol>
                <a:gridCol w="370332">
                  <a:extLst>
                    <a:ext uri="{9D8B030D-6E8A-4147-A177-3AD203B41FA5}">
                      <a16:colId xmlns:a16="http://schemas.microsoft.com/office/drawing/2014/main" val="95796522"/>
                    </a:ext>
                  </a:extLst>
                </a:gridCol>
                <a:gridCol w="329184">
                  <a:extLst>
                    <a:ext uri="{9D8B030D-6E8A-4147-A177-3AD203B41FA5}">
                      <a16:colId xmlns:a16="http://schemas.microsoft.com/office/drawing/2014/main" val="2881970892"/>
                    </a:ext>
                  </a:extLst>
                </a:gridCol>
                <a:gridCol w="329184">
                  <a:extLst>
                    <a:ext uri="{9D8B030D-6E8A-4147-A177-3AD203B41FA5}">
                      <a16:colId xmlns:a16="http://schemas.microsoft.com/office/drawing/2014/main" val="4068887407"/>
                    </a:ext>
                  </a:extLst>
                </a:gridCol>
                <a:gridCol w="329184">
                  <a:extLst>
                    <a:ext uri="{9D8B030D-6E8A-4147-A177-3AD203B41FA5}">
                      <a16:colId xmlns:a16="http://schemas.microsoft.com/office/drawing/2014/main" val="1473560663"/>
                    </a:ext>
                  </a:extLst>
                </a:gridCol>
                <a:gridCol w="329184">
                  <a:extLst>
                    <a:ext uri="{9D8B030D-6E8A-4147-A177-3AD203B41FA5}">
                      <a16:colId xmlns:a16="http://schemas.microsoft.com/office/drawing/2014/main" val="2447606327"/>
                    </a:ext>
                  </a:extLst>
                </a:gridCol>
                <a:gridCol w="329184">
                  <a:extLst>
                    <a:ext uri="{9D8B030D-6E8A-4147-A177-3AD203B41FA5}">
                      <a16:colId xmlns:a16="http://schemas.microsoft.com/office/drawing/2014/main" val="670669572"/>
                    </a:ext>
                  </a:extLst>
                </a:gridCol>
                <a:gridCol w="329184">
                  <a:extLst>
                    <a:ext uri="{9D8B030D-6E8A-4147-A177-3AD203B41FA5}">
                      <a16:colId xmlns:a16="http://schemas.microsoft.com/office/drawing/2014/main" val="3326684362"/>
                    </a:ext>
                  </a:extLst>
                </a:gridCol>
                <a:gridCol w="329184">
                  <a:extLst>
                    <a:ext uri="{9D8B030D-6E8A-4147-A177-3AD203B41FA5}">
                      <a16:colId xmlns:a16="http://schemas.microsoft.com/office/drawing/2014/main" val="3165251189"/>
                    </a:ext>
                  </a:extLst>
                </a:gridCol>
                <a:gridCol w="329184">
                  <a:extLst>
                    <a:ext uri="{9D8B030D-6E8A-4147-A177-3AD203B41FA5}">
                      <a16:colId xmlns:a16="http://schemas.microsoft.com/office/drawing/2014/main" val="696029194"/>
                    </a:ext>
                  </a:extLst>
                </a:gridCol>
                <a:gridCol w="329184">
                  <a:extLst>
                    <a:ext uri="{9D8B030D-6E8A-4147-A177-3AD203B41FA5}">
                      <a16:colId xmlns:a16="http://schemas.microsoft.com/office/drawing/2014/main" val="2452969105"/>
                    </a:ext>
                  </a:extLst>
                </a:gridCol>
                <a:gridCol w="370332">
                  <a:extLst>
                    <a:ext uri="{9D8B030D-6E8A-4147-A177-3AD203B41FA5}">
                      <a16:colId xmlns:a16="http://schemas.microsoft.com/office/drawing/2014/main" val="2618175995"/>
                    </a:ext>
                  </a:extLst>
                </a:gridCol>
                <a:gridCol w="370332">
                  <a:extLst>
                    <a:ext uri="{9D8B030D-6E8A-4147-A177-3AD203B41FA5}">
                      <a16:colId xmlns:a16="http://schemas.microsoft.com/office/drawing/2014/main" val="1243193499"/>
                    </a:ext>
                  </a:extLst>
                </a:gridCol>
                <a:gridCol w="329184">
                  <a:extLst>
                    <a:ext uri="{9D8B030D-6E8A-4147-A177-3AD203B41FA5}">
                      <a16:colId xmlns:a16="http://schemas.microsoft.com/office/drawing/2014/main" val="2682633982"/>
                    </a:ext>
                  </a:extLst>
                </a:gridCol>
                <a:gridCol w="329184">
                  <a:extLst>
                    <a:ext uri="{9D8B030D-6E8A-4147-A177-3AD203B41FA5}">
                      <a16:colId xmlns:a16="http://schemas.microsoft.com/office/drawing/2014/main" val="2718507117"/>
                    </a:ext>
                  </a:extLst>
                </a:gridCol>
                <a:gridCol w="370332">
                  <a:extLst>
                    <a:ext uri="{9D8B030D-6E8A-4147-A177-3AD203B41FA5}">
                      <a16:colId xmlns:a16="http://schemas.microsoft.com/office/drawing/2014/main" val="89680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886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- 2018-03-27 20:55:04</a:t>
                      </a:r>
                      <a:r>
                        <a:rPr kumimoji="0" lang="en-US" sz="1000" b="0" i="0" u="none" strike="noStrike" kern="1200" cap="none" spc="0" normalizeH="0" baseline="0" noProof="0">
                          <a:ln>
                            <a:noFill/>
                          </a:ln>
                          <a:solidFill>
                            <a:prstClr val="black"/>
                          </a:solidFill>
                          <a:effectLst/>
                          <a:uLnTx/>
                          <a:uFillTx/>
                          <a:latin typeface="+mn-lt"/>
                          <a:ea typeface="+mn-ea"/>
                          <a:cs typeface="+mn-cs"/>
                        </a:rPr>
                        <a:t>
Find the signal in the noise with the McKinsey Quarterly Five Fifty: Your weekly dose of smart. http://bit.ly/2E2rxsQ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298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- 2018-03-27 19:00:18</a:t>
                      </a:r>
                      <a:r>
                        <a:rPr kumimoji="0" lang="en-US" sz="1000" b="0" i="0" u="none" strike="noStrike" kern="1200" cap="none" spc="0" normalizeH="0" baseline="0" noProof="0">
                          <a:ln>
                            <a:noFill/>
                          </a:ln>
                          <a:solidFill>
                            <a:prstClr val="black"/>
                          </a:solidFill>
                          <a:effectLst/>
                          <a:uLnTx/>
                          <a:uFillTx/>
                          <a:latin typeface="+mn-lt"/>
                          <a:ea typeface="+mn-ea"/>
                          <a:cs typeface="+mn-cs"/>
                        </a:rPr>
                        <a:t>
The number one challenge companies face when undergoing an organization-wide agile transformation? #Culture. http://bit.ly/2GzLXi3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470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- 2018-03-27 16:00:46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6551807"/>
                  </a:ext>
                </a:extLst>
              </a:tr>
            </a:tbl>
          </a:graphicData>
        </a:graphic>
      </p:graphicFrame>
      <p:sp>
        <p:nvSpPr>
          <p:cNvPr id="4" name="Text Placeholder 3">
            <a:extLst>
              <a:ext uri="{FF2B5EF4-FFF2-40B4-BE49-F238E27FC236}">
                <a16:creationId xmlns:a16="http://schemas.microsoft.com/office/drawing/2014/main" id="{E6A5FBF2-DC6E-4960-9115-FAB35D2664F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2841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1819-C788-4AAB-BEFD-19B92F62E878}"/>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6C599FEE-6BD3-4118-8BA3-5B8BFFC98330}"/>
              </a:ext>
            </a:extLst>
          </p:cNvPr>
          <p:cNvGraphicFramePr>
            <a:graphicFrameLocks noGrp="1"/>
          </p:cNvGraphicFramePr>
          <p:nvPr>
            <p:ph type="tbl" sz="quarter" idx="13"/>
            <p:extLst>
              <p:ext uri="{D42A27DB-BD31-4B8C-83A1-F6EECF244321}">
                <p14:modId xmlns:p14="http://schemas.microsoft.com/office/powerpoint/2010/main" val="3686598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9281968"/>
                    </a:ext>
                  </a:extLst>
                </a:gridCol>
                <a:gridCol w="370332">
                  <a:extLst>
                    <a:ext uri="{9D8B030D-6E8A-4147-A177-3AD203B41FA5}">
                      <a16:colId xmlns:a16="http://schemas.microsoft.com/office/drawing/2014/main" val="88813642"/>
                    </a:ext>
                  </a:extLst>
                </a:gridCol>
                <a:gridCol w="370332">
                  <a:extLst>
                    <a:ext uri="{9D8B030D-6E8A-4147-A177-3AD203B41FA5}">
                      <a16:colId xmlns:a16="http://schemas.microsoft.com/office/drawing/2014/main" val="1768964960"/>
                    </a:ext>
                  </a:extLst>
                </a:gridCol>
                <a:gridCol w="370332">
                  <a:extLst>
                    <a:ext uri="{9D8B030D-6E8A-4147-A177-3AD203B41FA5}">
                      <a16:colId xmlns:a16="http://schemas.microsoft.com/office/drawing/2014/main" val="3876526584"/>
                    </a:ext>
                  </a:extLst>
                </a:gridCol>
                <a:gridCol w="329184">
                  <a:extLst>
                    <a:ext uri="{9D8B030D-6E8A-4147-A177-3AD203B41FA5}">
                      <a16:colId xmlns:a16="http://schemas.microsoft.com/office/drawing/2014/main" val="1232745318"/>
                    </a:ext>
                  </a:extLst>
                </a:gridCol>
                <a:gridCol w="329184">
                  <a:extLst>
                    <a:ext uri="{9D8B030D-6E8A-4147-A177-3AD203B41FA5}">
                      <a16:colId xmlns:a16="http://schemas.microsoft.com/office/drawing/2014/main" val="2853249863"/>
                    </a:ext>
                  </a:extLst>
                </a:gridCol>
                <a:gridCol w="329184">
                  <a:extLst>
                    <a:ext uri="{9D8B030D-6E8A-4147-A177-3AD203B41FA5}">
                      <a16:colId xmlns:a16="http://schemas.microsoft.com/office/drawing/2014/main" val="1396013690"/>
                    </a:ext>
                  </a:extLst>
                </a:gridCol>
                <a:gridCol w="329184">
                  <a:extLst>
                    <a:ext uri="{9D8B030D-6E8A-4147-A177-3AD203B41FA5}">
                      <a16:colId xmlns:a16="http://schemas.microsoft.com/office/drawing/2014/main" val="4187662706"/>
                    </a:ext>
                  </a:extLst>
                </a:gridCol>
                <a:gridCol w="329184">
                  <a:extLst>
                    <a:ext uri="{9D8B030D-6E8A-4147-A177-3AD203B41FA5}">
                      <a16:colId xmlns:a16="http://schemas.microsoft.com/office/drawing/2014/main" val="3139781684"/>
                    </a:ext>
                  </a:extLst>
                </a:gridCol>
                <a:gridCol w="329184">
                  <a:extLst>
                    <a:ext uri="{9D8B030D-6E8A-4147-A177-3AD203B41FA5}">
                      <a16:colId xmlns:a16="http://schemas.microsoft.com/office/drawing/2014/main" val="607882809"/>
                    </a:ext>
                  </a:extLst>
                </a:gridCol>
                <a:gridCol w="329184">
                  <a:extLst>
                    <a:ext uri="{9D8B030D-6E8A-4147-A177-3AD203B41FA5}">
                      <a16:colId xmlns:a16="http://schemas.microsoft.com/office/drawing/2014/main" val="3935731970"/>
                    </a:ext>
                  </a:extLst>
                </a:gridCol>
                <a:gridCol w="329184">
                  <a:extLst>
                    <a:ext uri="{9D8B030D-6E8A-4147-A177-3AD203B41FA5}">
                      <a16:colId xmlns:a16="http://schemas.microsoft.com/office/drawing/2014/main" val="4148107786"/>
                    </a:ext>
                  </a:extLst>
                </a:gridCol>
                <a:gridCol w="329184">
                  <a:extLst>
                    <a:ext uri="{9D8B030D-6E8A-4147-A177-3AD203B41FA5}">
                      <a16:colId xmlns:a16="http://schemas.microsoft.com/office/drawing/2014/main" val="861225061"/>
                    </a:ext>
                  </a:extLst>
                </a:gridCol>
                <a:gridCol w="370332">
                  <a:extLst>
                    <a:ext uri="{9D8B030D-6E8A-4147-A177-3AD203B41FA5}">
                      <a16:colId xmlns:a16="http://schemas.microsoft.com/office/drawing/2014/main" val="1986780151"/>
                    </a:ext>
                  </a:extLst>
                </a:gridCol>
                <a:gridCol w="370332">
                  <a:extLst>
                    <a:ext uri="{9D8B030D-6E8A-4147-A177-3AD203B41FA5}">
                      <a16:colId xmlns:a16="http://schemas.microsoft.com/office/drawing/2014/main" val="9528028"/>
                    </a:ext>
                  </a:extLst>
                </a:gridCol>
                <a:gridCol w="329184">
                  <a:extLst>
                    <a:ext uri="{9D8B030D-6E8A-4147-A177-3AD203B41FA5}">
                      <a16:colId xmlns:a16="http://schemas.microsoft.com/office/drawing/2014/main" val="886193120"/>
                    </a:ext>
                  </a:extLst>
                </a:gridCol>
                <a:gridCol w="329184">
                  <a:extLst>
                    <a:ext uri="{9D8B030D-6E8A-4147-A177-3AD203B41FA5}">
                      <a16:colId xmlns:a16="http://schemas.microsoft.com/office/drawing/2014/main" val="3333493842"/>
                    </a:ext>
                  </a:extLst>
                </a:gridCol>
                <a:gridCol w="370332">
                  <a:extLst>
                    <a:ext uri="{9D8B030D-6E8A-4147-A177-3AD203B41FA5}">
                      <a16:colId xmlns:a16="http://schemas.microsoft.com/office/drawing/2014/main" val="373119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528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- 2018-03-27 00:48:27</a:t>
                      </a:r>
                      <a:r>
                        <a:rPr kumimoji="0" lang="en-US" sz="1000" b="0" i="0" u="none" strike="noStrike" kern="1200" cap="none" spc="0" normalizeH="0" baseline="0" noProof="0">
                          <a:ln>
                            <a:noFill/>
                          </a:ln>
                          <a:solidFill>
                            <a:prstClr val="black"/>
                          </a:solidFill>
                          <a:effectLst/>
                          <a:uLnTx/>
                          <a:uFillTx/>
                          <a:latin typeface="+mn-lt"/>
                          <a:ea typeface="+mn-ea"/>
                          <a:cs typeface="+mn-cs"/>
                        </a:rPr>
                        <a:t>
As demands on board directors grow, CFOs will be increasingly important as resources to support them. http://bit.ly/2DWW22Y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660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- 2018-03-26 22:25:13</a:t>
                      </a:r>
                      <a:r>
                        <a:rPr kumimoji="0" lang="en-US" sz="1000" b="0" i="0" u="none" strike="noStrike" kern="1200" cap="none" spc="0" normalizeH="0" baseline="0" noProof="0">
                          <a:ln>
                            <a:noFill/>
                          </a:ln>
                          <a:solidFill>
                            <a:prstClr val="black"/>
                          </a:solidFill>
                          <a:effectLst/>
                          <a:uLnTx/>
                          <a:uFillTx/>
                          <a:latin typeface="+mn-lt"/>
                          <a:ea typeface="+mn-ea"/>
                          <a:cs typeface="+mn-cs"/>
                        </a:rPr>
                        <a:t>
Leading organizations are using data to link the customer journey and customer satisfaction to overall strategy. http://bit.ly/2IQsbx7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1047784"/>
                  </a:ext>
                </a:extLst>
              </a:tr>
            </a:tbl>
          </a:graphicData>
        </a:graphic>
      </p:graphicFrame>
      <p:sp>
        <p:nvSpPr>
          <p:cNvPr id="4" name="Text Placeholder 3">
            <a:extLst>
              <a:ext uri="{FF2B5EF4-FFF2-40B4-BE49-F238E27FC236}">
                <a16:creationId xmlns:a16="http://schemas.microsoft.com/office/drawing/2014/main" id="{44324C2B-41EB-4739-B466-D55A9B241FD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48494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51DC-B33C-42FD-B800-6A5340942BAE}"/>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A22A6E9A-B8BE-47DB-9576-4CE89DEA5AD5}"/>
              </a:ext>
            </a:extLst>
          </p:cNvPr>
          <p:cNvGraphicFramePr>
            <a:graphicFrameLocks noGrp="1"/>
          </p:cNvGraphicFramePr>
          <p:nvPr>
            <p:ph type="tbl" sz="quarter" idx="13"/>
            <p:extLst>
              <p:ext uri="{D42A27DB-BD31-4B8C-83A1-F6EECF244321}">
                <p14:modId xmlns:p14="http://schemas.microsoft.com/office/powerpoint/2010/main" val="300088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2508532"/>
                    </a:ext>
                  </a:extLst>
                </a:gridCol>
                <a:gridCol w="370332">
                  <a:extLst>
                    <a:ext uri="{9D8B030D-6E8A-4147-A177-3AD203B41FA5}">
                      <a16:colId xmlns:a16="http://schemas.microsoft.com/office/drawing/2014/main" val="216635024"/>
                    </a:ext>
                  </a:extLst>
                </a:gridCol>
                <a:gridCol w="370332">
                  <a:extLst>
                    <a:ext uri="{9D8B030D-6E8A-4147-A177-3AD203B41FA5}">
                      <a16:colId xmlns:a16="http://schemas.microsoft.com/office/drawing/2014/main" val="679451650"/>
                    </a:ext>
                  </a:extLst>
                </a:gridCol>
                <a:gridCol w="370332">
                  <a:extLst>
                    <a:ext uri="{9D8B030D-6E8A-4147-A177-3AD203B41FA5}">
                      <a16:colId xmlns:a16="http://schemas.microsoft.com/office/drawing/2014/main" val="90815139"/>
                    </a:ext>
                  </a:extLst>
                </a:gridCol>
                <a:gridCol w="329184">
                  <a:extLst>
                    <a:ext uri="{9D8B030D-6E8A-4147-A177-3AD203B41FA5}">
                      <a16:colId xmlns:a16="http://schemas.microsoft.com/office/drawing/2014/main" val="4002318488"/>
                    </a:ext>
                  </a:extLst>
                </a:gridCol>
                <a:gridCol w="329184">
                  <a:extLst>
                    <a:ext uri="{9D8B030D-6E8A-4147-A177-3AD203B41FA5}">
                      <a16:colId xmlns:a16="http://schemas.microsoft.com/office/drawing/2014/main" val="257180770"/>
                    </a:ext>
                  </a:extLst>
                </a:gridCol>
                <a:gridCol w="329184">
                  <a:extLst>
                    <a:ext uri="{9D8B030D-6E8A-4147-A177-3AD203B41FA5}">
                      <a16:colId xmlns:a16="http://schemas.microsoft.com/office/drawing/2014/main" val="1331767674"/>
                    </a:ext>
                  </a:extLst>
                </a:gridCol>
                <a:gridCol w="329184">
                  <a:extLst>
                    <a:ext uri="{9D8B030D-6E8A-4147-A177-3AD203B41FA5}">
                      <a16:colId xmlns:a16="http://schemas.microsoft.com/office/drawing/2014/main" val="2565268417"/>
                    </a:ext>
                  </a:extLst>
                </a:gridCol>
                <a:gridCol w="329184">
                  <a:extLst>
                    <a:ext uri="{9D8B030D-6E8A-4147-A177-3AD203B41FA5}">
                      <a16:colId xmlns:a16="http://schemas.microsoft.com/office/drawing/2014/main" val="1723943607"/>
                    </a:ext>
                  </a:extLst>
                </a:gridCol>
                <a:gridCol w="329184">
                  <a:extLst>
                    <a:ext uri="{9D8B030D-6E8A-4147-A177-3AD203B41FA5}">
                      <a16:colId xmlns:a16="http://schemas.microsoft.com/office/drawing/2014/main" val="3151199780"/>
                    </a:ext>
                  </a:extLst>
                </a:gridCol>
                <a:gridCol w="329184">
                  <a:extLst>
                    <a:ext uri="{9D8B030D-6E8A-4147-A177-3AD203B41FA5}">
                      <a16:colId xmlns:a16="http://schemas.microsoft.com/office/drawing/2014/main" val="1825864795"/>
                    </a:ext>
                  </a:extLst>
                </a:gridCol>
                <a:gridCol w="329184">
                  <a:extLst>
                    <a:ext uri="{9D8B030D-6E8A-4147-A177-3AD203B41FA5}">
                      <a16:colId xmlns:a16="http://schemas.microsoft.com/office/drawing/2014/main" val="3010897769"/>
                    </a:ext>
                  </a:extLst>
                </a:gridCol>
                <a:gridCol w="329184">
                  <a:extLst>
                    <a:ext uri="{9D8B030D-6E8A-4147-A177-3AD203B41FA5}">
                      <a16:colId xmlns:a16="http://schemas.microsoft.com/office/drawing/2014/main" val="1311408930"/>
                    </a:ext>
                  </a:extLst>
                </a:gridCol>
                <a:gridCol w="370332">
                  <a:extLst>
                    <a:ext uri="{9D8B030D-6E8A-4147-A177-3AD203B41FA5}">
                      <a16:colId xmlns:a16="http://schemas.microsoft.com/office/drawing/2014/main" val="614814092"/>
                    </a:ext>
                  </a:extLst>
                </a:gridCol>
                <a:gridCol w="370332">
                  <a:extLst>
                    <a:ext uri="{9D8B030D-6E8A-4147-A177-3AD203B41FA5}">
                      <a16:colId xmlns:a16="http://schemas.microsoft.com/office/drawing/2014/main" val="210793062"/>
                    </a:ext>
                  </a:extLst>
                </a:gridCol>
                <a:gridCol w="329184">
                  <a:extLst>
                    <a:ext uri="{9D8B030D-6E8A-4147-A177-3AD203B41FA5}">
                      <a16:colId xmlns:a16="http://schemas.microsoft.com/office/drawing/2014/main" val="1589347140"/>
                    </a:ext>
                  </a:extLst>
                </a:gridCol>
                <a:gridCol w="329184">
                  <a:extLst>
                    <a:ext uri="{9D8B030D-6E8A-4147-A177-3AD203B41FA5}">
                      <a16:colId xmlns:a16="http://schemas.microsoft.com/office/drawing/2014/main" val="1817698700"/>
                    </a:ext>
                  </a:extLst>
                </a:gridCol>
                <a:gridCol w="370332">
                  <a:extLst>
                    <a:ext uri="{9D8B030D-6E8A-4147-A177-3AD203B41FA5}">
                      <a16:colId xmlns:a16="http://schemas.microsoft.com/office/drawing/2014/main" val="301326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144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- 2018-03-26 20:15:29</a:t>
                      </a:r>
                      <a:r>
                        <a:rPr kumimoji="0" lang="en-US" sz="1000" b="0" i="0" u="none" strike="noStrike" kern="1200" cap="none" spc="0" normalizeH="0" baseline="0" noProof="0">
                          <a:ln>
                            <a:noFill/>
                          </a:ln>
                          <a:solidFill>
                            <a:prstClr val="black"/>
                          </a:solidFill>
                          <a:effectLst/>
                          <a:uLnTx/>
                          <a:uFillTx/>
                          <a:latin typeface="+mn-lt"/>
                          <a:ea typeface="+mn-ea"/>
                          <a:cs typeface="+mn-cs"/>
                        </a:rPr>
                        <a:t>
If you understand the social side of strategy and the power of making big moves, then you will dramatically increase your chances of success. #BeatTheOdds Learn more at http://bit.ly/2pGIapo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95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- 2018-03-26 19:18:42</a:t>
                      </a:r>
                      <a:r>
                        <a:rPr kumimoji="0" lang="en-US" sz="1000" b="0" i="0" u="none" strike="noStrike" kern="1200" cap="none" spc="0" normalizeH="0" baseline="0" noProof="0">
                          <a:ln>
                            <a:noFill/>
                          </a:ln>
                          <a:solidFill>
                            <a:prstClr val="black"/>
                          </a:solidFill>
                          <a:effectLst/>
                          <a:uLnTx/>
                          <a:uFillTx/>
                          <a:latin typeface="+mn-lt"/>
                          <a:ea typeface="+mn-ea"/>
                          <a:cs typeface="+mn-cs"/>
                        </a:rPr>
                        <a:t>
“No boss, no org chart, no problem.” In other words, consultants at McKinsey are only limited by their imaginations and ambition. “Even as associates, we’re encouraged to have an ownership mindset – to pursue our passions, build out leading-edge capabilities, or start a new venture,” tells Farah in Poets&amp;Quants. http://bit.ly/2GbbwGY
#McKCareers #McKWomen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950413"/>
                  </a:ext>
                </a:extLst>
              </a:tr>
            </a:tbl>
          </a:graphicData>
        </a:graphic>
      </p:graphicFrame>
      <p:sp>
        <p:nvSpPr>
          <p:cNvPr id="4" name="Text Placeholder 3">
            <a:extLst>
              <a:ext uri="{FF2B5EF4-FFF2-40B4-BE49-F238E27FC236}">
                <a16:creationId xmlns:a16="http://schemas.microsoft.com/office/drawing/2014/main" id="{EC996DDF-06F3-4258-AC67-0B3437A547A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0859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836ED-3F8E-4D66-9514-06E53C7749A4}"/>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34CB60EE-69D0-424E-8A48-82B7E4AFDAAE}"/>
              </a:ext>
            </a:extLst>
          </p:cNvPr>
          <p:cNvGraphicFramePr>
            <a:graphicFrameLocks noGrp="1"/>
          </p:cNvGraphicFramePr>
          <p:nvPr>
            <p:ph type="tbl" sz="quarter" idx="13"/>
            <p:extLst>
              <p:ext uri="{D42A27DB-BD31-4B8C-83A1-F6EECF244321}">
                <p14:modId xmlns:p14="http://schemas.microsoft.com/office/powerpoint/2010/main" val="189447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56971569"/>
                    </a:ext>
                  </a:extLst>
                </a:gridCol>
                <a:gridCol w="370332">
                  <a:extLst>
                    <a:ext uri="{9D8B030D-6E8A-4147-A177-3AD203B41FA5}">
                      <a16:colId xmlns:a16="http://schemas.microsoft.com/office/drawing/2014/main" val="3026519072"/>
                    </a:ext>
                  </a:extLst>
                </a:gridCol>
                <a:gridCol w="370332">
                  <a:extLst>
                    <a:ext uri="{9D8B030D-6E8A-4147-A177-3AD203B41FA5}">
                      <a16:colId xmlns:a16="http://schemas.microsoft.com/office/drawing/2014/main" val="2626533147"/>
                    </a:ext>
                  </a:extLst>
                </a:gridCol>
                <a:gridCol w="370332">
                  <a:extLst>
                    <a:ext uri="{9D8B030D-6E8A-4147-A177-3AD203B41FA5}">
                      <a16:colId xmlns:a16="http://schemas.microsoft.com/office/drawing/2014/main" val="795745439"/>
                    </a:ext>
                  </a:extLst>
                </a:gridCol>
                <a:gridCol w="329184">
                  <a:extLst>
                    <a:ext uri="{9D8B030D-6E8A-4147-A177-3AD203B41FA5}">
                      <a16:colId xmlns:a16="http://schemas.microsoft.com/office/drawing/2014/main" val="3654247119"/>
                    </a:ext>
                  </a:extLst>
                </a:gridCol>
                <a:gridCol w="329184">
                  <a:extLst>
                    <a:ext uri="{9D8B030D-6E8A-4147-A177-3AD203B41FA5}">
                      <a16:colId xmlns:a16="http://schemas.microsoft.com/office/drawing/2014/main" val="3431936197"/>
                    </a:ext>
                  </a:extLst>
                </a:gridCol>
                <a:gridCol w="329184">
                  <a:extLst>
                    <a:ext uri="{9D8B030D-6E8A-4147-A177-3AD203B41FA5}">
                      <a16:colId xmlns:a16="http://schemas.microsoft.com/office/drawing/2014/main" val="2634891838"/>
                    </a:ext>
                  </a:extLst>
                </a:gridCol>
                <a:gridCol w="329184">
                  <a:extLst>
                    <a:ext uri="{9D8B030D-6E8A-4147-A177-3AD203B41FA5}">
                      <a16:colId xmlns:a16="http://schemas.microsoft.com/office/drawing/2014/main" val="3123259599"/>
                    </a:ext>
                  </a:extLst>
                </a:gridCol>
                <a:gridCol w="329184">
                  <a:extLst>
                    <a:ext uri="{9D8B030D-6E8A-4147-A177-3AD203B41FA5}">
                      <a16:colId xmlns:a16="http://schemas.microsoft.com/office/drawing/2014/main" val="1550516013"/>
                    </a:ext>
                  </a:extLst>
                </a:gridCol>
                <a:gridCol w="329184">
                  <a:extLst>
                    <a:ext uri="{9D8B030D-6E8A-4147-A177-3AD203B41FA5}">
                      <a16:colId xmlns:a16="http://schemas.microsoft.com/office/drawing/2014/main" val="1408309862"/>
                    </a:ext>
                  </a:extLst>
                </a:gridCol>
                <a:gridCol w="329184">
                  <a:extLst>
                    <a:ext uri="{9D8B030D-6E8A-4147-A177-3AD203B41FA5}">
                      <a16:colId xmlns:a16="http://schemas.microsoft.com/office/drawing/2014/main" val="2185704039"/>
                    </a:ext>
                  </a:extLst>
                </a:gridCol>
                <a:gridCol w="329184">
                  <a:extLst>
                    <a:ext uri="{9D8B030D-6E8A-4147-A177-3AD203B41FA5}">
                      <a16:colId xmlns:a16="http://schemas.microsoft.com/office/drawing/2014/main" val="1174532876"/>
                    </a:ext>
                  </a:extLst>
                </a:gridCol>
                <a:gridCol w="329184">
                  <a:extLst>
                    <a:ext uri="{9D8B030D-6E8A-4147-A177-3AD203B41FA5}">
                      <a16:colId xmlns:a16="http://schemas.microsoft.com/office/drawing/2014/main" val="719505910"/>
                    </a:ext>
                  </a:extLst>
                </a:gridCol>
                <a:gridCol w="370332">
                  <a:extLst>
                    <a:ext uri="{9D8B030D-6E8A-4147-A177-3AD203B41FA5}">
                      <a16:colId xmlns:a16="http://schemas.microsoft.com/office/drawing/2014/main" val="4201270550"/>
                    </a:ext>
                  </a:extLst>
                </a:gridCol>
                <a:gridCol w="370332">
                  <a:extLst>
                    <a:ext uri="{9D8B030D-6E8A-4147-A177-3AD203B41FA5}">
                      <a16:colId xmlns:a16="http://schemas.microsoft.com/office/drawing/2014/main" val="2635970563"/>
                    </a:ext>
                  </a:extLst>
                </a:gridCol>
                <a:gridCol w="329184">
                  <a:extLst>
                    <a:ext uri="{9D8B030D-6E8A-4147-A177-3AD203B41FA5}">
                      <a16:colId xmlns:a16="http://schemas.microsoft.com/office/drawing/2014/main" val="1867152455"/>
                    </a:ext>
                  </a:extLst>
                </a:gridCol>
                <a:gridCol w="329184">
                  <a:extLst>
                    <a:ext uri="{9D8B030D-6E8A-4147-A177-3AD203B41FA5}">
                      <a16:colId xmlns:a16="http://schemas.microsoft.com/office/drawing/2014/main" val="3650616670"/>
                    </a:ext>
                  </a:extLst>
                </a:gridCol>
                <a:gridCol w="370332">
                  <a:extLst>
                    <a:ext uri="{9D8B030D-6E8A-4147-A177-3AD203B41FA5}">
                      <a16:colId xmlns:a16="http://schemas.microsoft.com/office/drawing/2014/main" val="2320058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566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- 2018-03-26 14:08:22</a:t>
                      </a:r>
                      <a:r>
                        <a:rPr kumimoji="0" lang="en-US" sz="1000" b="0" i="0" u="none" strike="noStrike" kern="1200" cap="none" spc="0" normalizeH="0" baseline="0" noProof="0">
                          <a:ln>
                            <a:noFill/>
                          </a:ln>
                          <a:solidFill>
                            <a:prstClr val="black"/>
                          </a:solidFill>
                          <a:effectLst/>
                          <a:uLnTx/>
                          <a:uFillTx/>
                          <a:latin typeface="+mn-lt"/>
                          <a:ea typeface="+mn-ea"/>
                          <a:cs typeface="+mn-cs"/>
                        </a:rPr>
                        <a:t>
Today, noon ET: Join our live webcast for our joint event with the Duke-Margolis Center for Health Policy, "Why consumers are crucial for building a sustainable healthcare system" https://youtu.be/-71S9igrq7I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877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- 2018-03-25 22:00:13</a:t>
                      </a:r>
                      <a:r>
                        <a:rPr kumimoji="0" lang="en-US" sz="1000" b="0" i="0" u="none" strike="noStrike" kern="1200" cap="none" spc="0" normalizeH="0" baseline="0" noProof="0">
                          <a:ln>
                            <a:noFill/>
                          </a:ln>
                          <a:solidFill>
                            <a:prstClr val="black"/>
                          </a:solidFill>
                          <a:effectLst/>
                          <a:uLnTx/>
                          <a:uFillTx/>
                          <a:latin typeface="+mn-lt"/>
                          <a:ea typeface="+mn-ea"/>
                          <a:cs typeface="+mn-cs"/>
                        </a:rPr>
                        <a:t>
As electricity consumers demand more convenience and flexibility, we examine the factors driving disruption and issues utility executives should address now. http://bit.ly/2G7A4R2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6996719"/>
                  </a:ext>
                </a:extLst>
              </a:tr>
            </a:tbl>
          </a:graphicData>
        </a:graphic>
      </p:graphicFrame>
      <p:sp>
        <p:nvSpPr>
          <p:cNvPr id="4" name="Text Placeholder 3">
            <a:extLst>
              <a:ext uri="{FF2B5EF4-FFF2-40B4-BE49-F238E27FC236}">
                <a16:creationId xmlns:a16="http://schemas.microsoft.com/office/drawing/2014/main" id="{CC9DCB27-08C4-4CF7-A716-98C3DF5464D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92038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E09C-C447-40AA-9C5A-F1031F8917F8}"/>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ED4A2E34-9ACA-43E9-951C-CEF8AB665097}"/>
              </a:ext>
            </a:extLst>
          </p:cNvPr>
          <p:cNvGraphicFramePr>
            <a:graphicFrameLocks noGrp="1"/>
          </p:cNvGraphicFramePr>
          <p:nvPr>
            <p:ph type="tbl" sz="quarter" idx="13"/>
            <p:extLst>
              <p:ext uri="{D42A27DB-BD31-4B8C-83A1-F6EECF244321}">
                <p14:modId xmlns:p14="http://schemas.microsoft.com/office/powerpoint/2010/main" val="280017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3248174"/>
                    </a:ext>
                  </a:extLst>
                </a:gridCol>
                <a:gridCol w="370332">
                  <a:extLst>
                    <a:ext uri="{9D8B030D-6E8A-4147-A177-3AD203B41FA5}">
                      <a16:colId xmlns:a16="http://schemas.microsoft.com/office/drawing/2014/main" val="1495943179"/>
                    </a:ext>
                  </a:extLst>
                </a:gridCol>
                <a:gridCol w="370332">
                  <a:extLst>
                    <a:ext uri="{9D8B030D-6E8A-4147-A177-3AD203B41FA5}">
                      <a16:colId xmlns:a16="http://schemas.microsoft.com/office/drawing/2014/main" val="3095508364"/>
                    </a:ext>
                  </a:extLst>
                </a:gridCol>
                <a:gridCol w="370332">
                  <a:extLst>
                    <a:ext uri="{9D8B030D-6E8A-4147-A177-3AD203B41FA5}">
                      <a16:colId xmlns:a16="http://schemas.microsoft.com/office/drawing/2014/main" val="1646385395"/>
                    </a:ext>
                  </a:extLst>
                </a:gridCol>
                <a:gridCol w="329184">
                  <a:extLst>
                    <a:ext uri="{9D8B030D-6E8A-4147-A177-3AD203B41FA5}">
                      <a16:colId xmlns:a16="http://schemas.microsoft.com/office/drawing/2014/main" val="3256447784"/>
                    </a:ext>
                  </a:extLst>
                </a:gridCol>
                <a:gridCol w="329184">
                  <a:extLst>
                    <a:ext uri="{9D8B030D-6E8A-4147-A177-3AD203B41FA5}">
                      <a16:colId xmlns:a16="http://schemas.microsoft.com/office/drawing/2014/main" val="3713484932"/>
                    </a:ext>
                  </a:extLst>
                </a:gridCol>
                <a:gridCol w="329184">
                  <a:extLst>
                    <a:ext uri="{9D8B030D-6E8A-4147-A177-3AD203B41FA5}">
                      <a16:colId xmlns:a16="http://schemas.microsoft.com/office/drawing/2014/main" val="2686238535"/>
                    </a:ext>
                  </a:extLst>
                </a:gridCol>
                <a:gridCol w="329184">
                  <a:extLst>
                    <a:ext uri="{9D8B030D-6E8A-4147-A177-3AD203B41FA5}">
                      <a16:colId xmlns:a16="http://schemas.microsoft.com/office/drawing/2014/main" val="430988141"/>
                    </a:ext>
                  </a:extLst>
                </a:gridCol>
                <a:gridCol w="329184">
                  <a:extLst>
                    <a:ext uri="{9D8B030D-6E8A-4147-A177-3AD203B41FA5}">
                      <a16:colId xmlns:a16="http://schemas.microsoft.com/office/drawing/2014/main" val="3291932905"/>
                    </a:ext>
                  </a:extLst>
                </a:gridCol>
                <a:gridCol w="329184">
                  <a:extLst>
                    <a:ext uri="{9D8B030D-6E8A-4147-A177-3AD203B41FA5}">
                      <a16:colId xmlns:a16="http://schemas.microsoft.com/office/drawing/2014/main" val="571339734"/>
                    </a:ext>
                  </a:extLst>
                </a:gridCol>
                <a:gridCol w="329184">
                  <a:extLst>
                    <a:ext uri="{9D8B030D-6E8A-4147-A177-3AD203B41FA5}">
                      <a16:colId xmlns:a16="http://schemas.microsoft.com/office/drawing/2014/main" val="2511080520"/>
                    </a:ext>
                  </a:extLst>
                </a:gridCol>
                <a:gridCol w="329184">
                  <a:extLst>
                    <a:ext uri="{9D8B030D-6E8A-4147-A177-3AD203B41FA5}">
                      <a16:colId xmlns:a16="http://schemas.microsoft.com/office/drawing/2014/main" val="1519346035"/>
                    </a:ext>
                  </a:extLst>
                </a:gridCol>
                <a:gridCol w="329184">
                  <a:extLst>
                    <a:ext uri="{9D8B030D-6E8A-4147-A177-3AD203B41FA5}">
                      <a16:colId xmlns:a16="http://schemas.microsoft.com/office/drawing/2014/main" val="3178682466"/>
                    </a:ext>
                  </a:extLst>
                </a:gridCol>
                <a:gridCol w="370332">
                  <a:extLst>
                    <a:ext uri="{9D8B030D-6E8A-4147-A177-3AD203B41FA5}">
                      <a16:colId xmlns:a16="http://schemas.microsoft.com/office/drawing/2014/main" val="3409758826"/>
                    </a:ext>
                  </a:extLst>
                </a:gridCol>
                <a:gridCol w="370332">
                  <a:extLst>
                    <a:ext uri="{9D8B030D-6E8A-4147-A177-3AD203B41FA5}">
                      <a16:colId xmlns:a16="http://schemas.microsoft.com/office/drawing/2014/main" val="3917439288"/>
                    </a:ext>
                  </a:extLst>
                </a:gridCol>
                <a:gridCol w="329184">
                  <a:extLst>
                    <a:ext uri="{9D8B030D-6E8A-4147-A177-3AD203B41FA5}">
                      <a16:colId xmlns:a16="http://schemas.microsoft.com/office/drawing/2014/main" val="1752566147"/>
                    </a:ext>
                  </a:extLst>
                </a:gridCol>
                <a:gridCol w="329184">
                  <a:extLst>
                    <a:ext uri="{9D8B030D-6E8A-4147-A177-3AD203B41FA5}">
                      <a16:colId xmlns:a16="http://schemas.microsoft.com/office/drawing/2014/main" val="4016080891"/>
                    </a:ext>
                  </a:extLst>
                </a:gridCol>
                <a:gridCol w="370332">
                  <a:extLst>
                    <a:ext uri="{9D8B030D-6E8A-4147-A177-3AD203B41FA5}">
                      <a16:colId xmlns:a16="http://schemas.microsoft.com/office/drawing/2014/main" val="44689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535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McKinsey &amp; Company - 2018-03-25 20:00:13</a:t>
                      </a:r>
                      <a:r>
                        <a:rPr kumimoji="0" lang="en-US" sz="1000" b="0" i="0" u="none" strike="noStrike" kern="1200" cap="none" spc="0" normalizeH="0" baseline="0" noProof="0">
                          <a:ln>
                            <a:noFill/>
                          </a:ln>
                          <a:solidFill>
                            <a:prstClr val="black"/>
                          </a:solidFill>
                          <a:effectLst/>
                          <a:uLnTx/>
                          <a:uFillTx/>
                          <a:latin typeface="+mn-lt"/>
                          <a:ea typeface="+mn-ea"/>
                          <a:cs typeface="+mn-cs"/>
                        </a:rPr>
                        <a:t>
Here's what you need to know about the most advanced practices that build on the foundational and agile experimentation practices to deliver big benefits across the enterprise. http://bit.ly/2pEkL7Y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5086774"/>
                  </a:ext>
                </a:extLst>
              </a:tr>
            </a:tbl>
          </a:graphicData>
        </a:graphic>
      </p:graphicFrame>
      <p:sp>
        <p:nvSpPr>
          <p:cNvPr id="4" name="Text Placeholder 3">
            <a:extLst>
              <a:ext uri="{FF2B5EF4-FFF2-40B4-BE49-F238E27FC236}">
                <a16:creationId xmlns:a16="http://schemas.microsoft.com/office/drawing/2014/main" id="{A6FBB7D3-5885-4A6D-8815-D57242AA770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20745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5148-4963-4875-A410-03E8C7BA749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3F67904-0BFA-44B8-BCF9-8B11E5ACDDC0}"/>
              </a:ext>
            </a:extLst>
          </p:cNvPr>
          <p:cNvGraphicFramePr>
            <a:graphicFrameLocks noGrp="1"/>
          </p:cNvGraphicFramePr>
          <p:nvPr>
            <p:ph type="chart" sz="quarter" idx="13"/>
            <p:extLst>
              <p:ext uri="{D42A27DB-BD31-4B8C-83A1-F6EECF244321}">
                <p14:modId xmlns:p14="http://schemas.microsoft.com/office/powerpoint/2010/main" val="2923215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5CD0D-2999-42F7-BFC9-3446C5DCCFF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ADE36578-18D7-436B-813E-2BF03FCEF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65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729-702F-4471-B1C8-5576265ED2DC}"/>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5C95C1F6-BDF1-4C6A-A5F6-7B13C5D59762}"/>
              </a:ext>
            </a:extLst>
          </p:cNvPr>
          <p:cNvGraphicFramePr>
            <a:graphicFrameLocks noGrp="1"/>
          </p:cNvGraphicFramePr>
          <p:nvPr>
            <p:ph type="tbl" sz="quarter" idx="13"/>
            <p:extLst>
              <p:ext uri="{D42A27DB-BD31-4B8C-83A1-F6EECF244321}">
                <p14:modId xmlns:p14="http://schemas.microsoft.com/office/powerpoint/2010/main" val="415446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009277"/>
                    </a:ext>
                  </a:extLst>
                </a:gridCol>
                <a:gridCol w="1234440">
                  <a:extLst>
                    <a:ext uri="{9D8B030D-6E8A-4147-A177-3AD203B41FA5}">
                      <a16:colId xmlns:a16="http://schemas.microsoft.com/office/drawing/2014/main" val="19989662"/>
                    </a:ext>
                  </a:extLst>
                </a:gridCol>
                <a:gridCol w="1234440">
                  <a:extLst>
                    <a:ext uri="{9D8B030D-6E8A-4147-A177-3AD203B41FA5}">
                      <a16:colId xmlns:a16="http://schemas.microsoft.com/office/drawing/2014/main" val="1719981743"/>
                    </a:ext>
                  </a:extLst>
                </a:gridCol>
                <a:gridCol w="1234440">
                  <a:extLst>
                    <a:ext uri="{9D8B030D-6E8A-4147-A177-3AD203B41FA5}">
                      <a16:colId xmlns:a16="http://schemas.microsoft.com/office/drawing/2014/main" val="1499461425"/>
                    </a:ext>
                  </a:extLst>
                </a:gridCol>
                <a:gridCol w="1234440">
                  <a:extLst>
                    <a:ext uri="{9D8B030D-6E8A-4147-A177-3AD203B41FA5}">
                      <a16:colId xmlns:a16="http://schemas.microsoft.com/office/drawing/2014/main" val="727256326"/>
                    </a:ext>
                  </a:extLst>
                </a:gridCol>
                <a:gridCol w="1234440">
                  <a:extLst>
                    <a:ext uri="{9D8B030D-6E8A-4147-A177-3AD203B41FA5}">
                      <a16:colId xmlns:a16="http://schemas.microsoft.com/office/drawing/2014/main" val="83949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3089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#McKCareers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55.697674418605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1.7906976744186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5.3023255813953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62.790697674419</a:t>
                      </a:r>
                    </a:p>
                  </a:txBody>
                  <a:tcPr/>
                </a:tc>
                <a:extLst>
                  <a:ext uri="{0D108BD9-81ED-4DB2-BD59-A6C34878D82A}">
                    <a16:rowId xmlns:a16="http://schemas.microsoft.com/office/drawing/2014/main" val="63510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#transformative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43404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60224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00775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49266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67820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#McKWomen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extLst>
                  <a:ext uri="{0D108BD9-81ED-4DB2-BD59-A6C34878D82A}">
                    <a16:rowId xmlns:a16="http://schemas.microsoft.com/office/drawing/2014/main" val="359972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#IStartedAtMcK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extLst>
                  <a:ext uri="{0D108BD9-81ED-4DB2-BD59-A6C34878D82A}">
                    <a16:rowId xmlns:a16="http://schemas.microsoft.com/office/drawing/2014/main" val="59968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84202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#Hackathon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30665718"/>
                  </a:ext>
                </a:extLst>
              </a:tr>
            </a:tbl>
          </a:graphicData>
        </a:graphic>
      </p:graphicFrame>
      <p:sp>
        <p:nvSpPr>
          <p:cNvPr id="4" name="Text Placeholder 3">
            <a:extLst>
              <a:ext uri="{FF2B5EF4-FFF2-40B4-BE49-F238E27FC236}">
                <a16:creationId xmlns:a16="http://schemas.microsoft.com/office/drawing/2014/main" id="{EDE3A2FC-2BFC-4FA2-81B0-BDA57982682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898780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F169-362B-42A4-9BAB-5B2585B0406B}"/>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9CEF2DAE-B034-4F30-8541-22DF60877B6E}"/>
              </a:ext>
            </a:extLst>
          </p:cNvPr>
          <p:cNvGraphicFramePr>
            <a:graphicFrameLocks noGrp="1"/>
          </p:cNvGraphicFramePr>
          <p:nvPr>
            <p:ph type="tbl" sz="quarter" idx="13"/>
            <p:extLst>
              <p:ext uri="{D42A27DB-BD31-4B8C-83A1-F6EECF244321}">
                <p14:modId xmlns:p14="http://schemas.microsoft.com/office/powerpoint/2010/main" val="332767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3017285"/>
                    </a:ext>
                  </a:extLst>
                </a:gridCol>
                <a:gridCol w="1234440">
                  <a:extLst>
                    <a:ext uri="{9D8B030D-6E8A-4147-A177-3AD203B41FA5}">
                      <a16:colId xmlns:a16="http://schemas.microsoft.com/office/drawing/2014/main" val="1905983272"/>
                    </a:ext>
                  </a:extLst>
                </a:gridCol>
                <a:gridCol w="1234440">
                  <a:extLst>
                    <a:ext uri="{9D8B030D-6E8A-4147-A177-3AD203B41FA5}">
                      <a16:colId xmlns:a16="http://schemas.microsoft.com/office/drawing/2014/main" val="1981652963"/>
                    </a:ext>
                  </a:extLst>
                </a:gridCol>
                <a:gridCol w="1234440">
                  <a:extLst>
                    <a:ext uri="{9D8B030D-6E8A-4147-A177-3AD203B41FA5}">
                      <a16:colId xmlns:a16="http://schemas.microsoft.com/office/drawing/2014/main" val="1410462716"/>
                    </a:ext>
                  </a:extLst>
                </a:gridCol>
                <a:gridCol w="1234440">
                  <a:extLst>
                    <a:ext uri="{9D8B030D-6E8A-4147-A177-3AD203B41FA5}">
                      <a16:colId xmlns:a16="http://schemas.microsoft.com/office/drawing/2014/main" val="710766079"/>
                    </a:ext>
                  </a:extLst>
                </a:gridCol>
                <a:gridCol w="1234440">
                  <a:extLst>
                    <a:ext uri="{9D8B030D-6E8A-4147-A177-3AD203B41FA5}">
                      <a16:colId xmlns:a16="http://schemas.microsoft.com/office/drawing/2014/main" val="359538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7502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227455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#MeetMcKAnalytics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extLst>
                  <a:ext uri="{0D108BD9-81ED-4DB2-BD59-A6C34878D82A}">
                    <a16:rowId xmlns:a16="http://schemas.microsoft.com/office/drawing/2014/main" val="223641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#InsideMcK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90.75</a:t>
                      </a:r>
                    </a:p>
                  </a:txBody>
                  <a:tcPr/>
                </a:tc>
                <a:extLst>
                  <a:ext uri="{0D108BD9-81ED-4DB2-BD59-A6C34878D82A}">
                    <a16:rowId xmlns:a16="http://schemas.microsoft.com/office/drawing/2014/main" val="104379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#BeatTheOdds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172.125</a:t>
                      </a:r>
                    </a:p>
                  </a:txBody>
                  <a:tcPr/>
                </a:tc>
                <a:extLst>
                  <a:ext uri="{0D108BD9-81ED-4DB2-BD59-A6C34878D82A}">
                    <a16:rowId xmlns:a16="http://schemas.microsoft.com/office/drawing/2014/main" val="176033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#MeetMcKImplementation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35516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#strategic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276397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159706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a:t>
                      </a:r>
                    </a:p>
                  </a:txBody>
                  <a:tcPr/>
                </a:tc>
                <a:extLst>
                  <a:ext uri="{0D108BD9-81ED-4DB2-BD59-A6C34878D82A}">
                    <a16:rowId xmlns:a16="http://schemas.microsoft.com/office/drawing/2014/main" val="371975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39554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#MeetMcKMiddleEast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243377705"/>
                  </a:ext>
                </a:extLst>
              </a:tr>
            </a:tbl>
          </a:graphicData>
        </a:graphic>
      </p:graphicFrame>
      <p:sp>
        <p:nvSpPr>
          <p:cNvPr id="4" name="Text Placeholder 3">
            <a:extLst>
              <a:ext uri="{FF2B5EF4-FFF2-40B4-BE49-F238E27FC236}">
                <a16:creationId xmlns:a16="http://schemas.microsoft.com/office/drawing/2014/main" id="{2CCF3E47-2D90-4164-BE9D-9B550816B76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642065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BA55-06A9-4FD6-B5B6-5A58521B4A29}"/>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FF45D9F8-16FA-450E-A2D5-4478DF76785C}"/>
              </a:ext>
            </a:extLst>
          </p:cNvPr>
          <p:cNvGraphicFramePr>
            <a:graphicFrameLocks noGrp="1"/>
          </p:cNvGraphicFramePr>
          <p:nvPr>
            <p:ph type="tbl" sz="quarter" idx="13"/>
            <p:extLst>
              <p:ext uri="{D42A27DB-BD31-4B8C-83A1-F6EECF244321}">
                <p14:modId xmlns:p14="http://schemas.microsoft.com/office/powerpoint/2010/main" val="60867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2587815"/>
                    </a:ext>
                  </a:extLst>
                </a:gridCol>
                <a:gridCol w="1234440">
                  <a:extLst>
                    <a:ext uri="{9D8B030D-6E8A-4147-A177-3AD203B41FA5}">
                      <a16:colId xmlns:a16="http://schemas.microsoft.com/office/drawing/2014/main" val="163018366"/>
                    </a:ext>
                  </a:extLst>
                </a:gridCol>
                <a:gridCol w="1234440">
                  <a:extLst>
                    <a:ext uri="{9D8B030D-6E8A-4147-A177-3AD203B41FA5}">
                      <a16:colId xmlns:a16="http://schemas.microsoft.com/office/drawing/2014/main" val="3891545444"/>
                    </a:ext>
                  </a:extLst>
                </a:gridCol>
                <a:gridCol w="1234440">
                  <a:extLst>
                    <a:ext uri="{9D8B030D-6E8A-4147-A177-3AD203B41FA5}">
                      <a16:colId xmlns:a16="http://schemas.microsoft.com/office/drawing/2014/main" val="1506450656"/>
                    </a:ext>
                  </a:extLst>
                </a:gridCol>
                <a:gridCol w="1234440">
                  <a:extLst>
                    <a:ext uri="{9D8B030D-6E8A-4147-A177-3AD203B41FA5}">
                      <a16:colId xmlns:a16="http://schemas.microsoft.com/office/drawing/2014/main" val="2105696737"/>
                    </a:ext>
                  </a:extLst>
                </a:gridCol>
                <a:gridCol w="1234440">
                  <a:extLst>
                    <a:ext uri="{9D8B030D-6E8A-4147-A177-3AD203B41FA5}">
                      <a16:colId xmlns:a16="http://schemas.microsoft.com/office/drawing/2014/main" val="3095950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1456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43063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97278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02438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#nextgenerationwomenleaders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extLst>
                  <a:ext uri="{0D108BD9-81ED-4DB2-BD59-A6C34878D82A}">
                    <a16:rowId xmlns:a16="http://schemas.microsoft.com/office/drawing/2014/main" val="55292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#Consumers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548024441"/>
                  </a:ext>
                </a:extLst>
              </a:tr>
            </a:tbl>
          </a:graphicData>
        </a:graphic>
      </p:graphicFrame>
      <p:sp>
        <p:nvSpPr>
          <p:cNvPr id="4" name="Text Placeholder 3">
            <a:extLst>
              <a:ext uri="{FF2B5EF4-FFF2-40B4-BE49-F238E27FC236}">
                <a16:creationId xmlns:a16="http://schemas.microsoft.com/office/drawing/2014/main" id="{2EEE9AE7-B3B2-486E-990F-1EC3AB7CF9C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125559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1501</Words>
  <Application>Microsoft Office PowerPoint</Application>
  <PresentationFormat>On-screen Show (4:3)</PresentationFormat>
  <Paragraphs>973</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Overview</vt:lpstr>
      <vt:lpstr>Facebook Key Metrics Table</vt:lpstr>
      <vt:lpstr>Facebook Fans Total</vt:lpstr>
      <vt:lpstr>Facebook Fans Change Rate</vt:lpstr>
      <vt:lpstr>Facebook Interaction Rate</vt:lpstr>
      <vt:lpstr>Facebook Total Interactions</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Key Metrics Radar</vt:lpstr>
      <vt:lpstr>Facebook Hashtag Detection - 1 of 3</vt:lpstr>
      <vt:lpstr>Facebook Hashtag Detection - 2 of 3</vt:lpstr>
      <vt:lpstr>Facebook Hashtag Detection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2018-04-03T13:20:10Z</dcterms:created>
  <dcterms:modified xsi:type="dcterms:W3CDTF">2018-04-03T13:21:22Z</dcterms:modified>
</cp:coreProperties>
</file>