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9" r:id="rId4"/>
    <p:sldId id="260" r:id="rId5"/>
    <p:sldId id="261" r:id="rId6"/>
    <p:sldId id="262" r:id="rId7"/>
    <p:sldId id="263" r:id="rId8"/>
  </p:sldIdLst>
  <p:sldSz cx="9144000" cy="6858000" type="screen4x3"/>
  <p:notesSz cx="6858000" cy="9144000"/>
  <p:embeddedFontLst>
    <p:embeddedFont>
      <p:font typeface="Calibri" panose="020F0502020204030204" pitchFamily="34" charset="0"/>
      <p:regular r:id="rId9"/>
      <p:bold r:id="rId10"/>
      <p:italic r:id="rId11"/>
      <p:boldItalic r:id="rId1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74" autoAdjust="0"/>
    <p:restoredTop sz="94692" autoAdjust="0"/>
  </p:normalViewPr>
  <p:slideViewPr>
    <p:cSldViewPr snapToGrid="0">
      <p:cViewPr varScale="1">
        <p:scale>
          <a:sx n="59" d="100"/>
          <a:sy n="59" d="100"/>
        </p:scale>
        <p:origin x="84" y="57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3.fntdata"/><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font" Target="fonts/font1.fntdata"/><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8/13/2020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8/13/2020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8/13/2020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8/13/2020</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8/13/2020</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8/13/2020</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8/13/2020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8/13/2020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8/13/2020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8/13/2020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4C4194-E501-4B12-AB45-6AB60FB011CA}"/>
              </a:ext>
            </a:extLst>
          </p:cNvPr>
          <p:cNvSpPr>
            <a:spLocks noGrp="1"/>
          </p:cNvSpPr>
          <p:nvPr>
            <p:ph type="ctrTitle"/>
          </p:nvPr>
        </p:nvSpPr>
        <p:spPr/>
        <p:txBody>
          <a:bodyPr/>
          <a:lstStyle/>
          <a:p>
            <a:r>
              <a:rPr lang="en-US"/>
              <a:t>Händlerreport</a:t>
            </a:r>
          </a:p>
        </p:txBody>
      </p:sp>
      <p:sp>
        <p:nvSpPr>
          <p:cNvPr id="3" name="Subtitle 2">
            <a:extLst>
              <a:ext uri="{FF2B5EF4-FFF2-40B4-BE49-F238E27FC236}">
                <a16:creationId xmlns:a16="http://schemas.microsoft.com/office/drawing/2014/main" id="{EE6F1F62-4DB7-4E6C-A1D9-B15495CAE93A}"/>
              </a:ext>
            </a:extLst>
          </p:cNvPr>
          <p:cNvSpPr>
            <a:spLocks noGrp="1"/>
          </p:cNvSpPr>
          <p:nvPr>
            <p:ph type="subTitle" idx="1"/>
          </p:nvPr>
        </p:nvSpPr>
        <p:spPr/>
        <p:txBody>
          <a:bodyPr/>
          <a:lstStyle/>
          <a:p>
            <a:r>
              <a:rPr lang="de-DE"/>
              <a:t>Holzhuber Marketing und Werbe GmbH</a:t>
            </a:r>
            <a:endParaRPr lang="en-US"/>
          </a:p>
        </p:txBody>
      </p:sp>
    </p:spTree>
    <p:extLst>
      <p:ext uri="{BB962C8B-B14F-4D97-AF65-F5344CB8AC3E}">
        <p14:creationId xmlns:p14="http://schemas.microsoft.com/office/powerpoint/2010/main" val="78852963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246C42-50BD-443B-BBE5-15048C11B040}"/>
              </a:ext>
            </a:extLst>
          </p:cNvPr>
          <p:cNvSpPr>
            <a:spLocks noGrp="1"/>
          </p:cNvSpPr>
          <p:nvPr>
            <p:ph type="title"/>
          </p:nvPr>
        </p:nvSpPr>
        <p:spPr/>
        <p:txBody>
          <a:bodyPr/>
          <a:lstStyle/>
          <a:p>
            <a:r>
              <a:rPr lang="en-US"/>
              <a:t>Facebook Facebook KPI  | Autohaus Mager</a:t>
            </a:r>
          </a:p>
        </p:txBody>
      </p:sp>
      <p:graphicFrame>
        <p:nvGraphicFramePr>
          <p:cNvPr id="5" name="Table Placeholder 4">
            <a:extLst>
              <a:ext uri="{FF2B5EF4-FFF2-40B4-BE49-F238E27FC236}">
                <a16:creationId xmlns:a16="http://schemas.microsoft.com/office/drawing/2014/main" id="{8CD4DDE2-00E6-492B-894B-8F63CEB64C5B}"/>
              </a:ext>
            </a:extLst>
          </p:cNvPr>
          <p:cNvGraphicFramePr>
            <a:graphicFrameLocks noGrp="1"/>
          </p:cNvGraphicFramePr>
          <p:nvPr>
            <p:ph type="tbl" sz="quarter" idx="13"/>
            <p:extLst>
              <p:ext uri="{D42A27DB-BD31-4B8C-83A1-F6EECF244321}">
                <p14:modId xmlns:p14="http://schemas.microsoft.com/office/powerpoint/2010/main" val="6236752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5">
                  <a:extLst>
                    <a:ext uri="{9D8B030D-6E8A-4147-A177-3AD203B41FA5}">
                      <a16:colId xmlns:a16="http://schemas.microsoft.com/office/drawing/2014/main" val="161969857"/>
                    </a:ext>
                  </a:extLst>
                </a:gridCol>
                <a:gridCol w="493776">
                  <a:extLst>
                    <a:ext uri="{9D8B030D-6E8A-4147-A177-3AD203B41FA5}">
                      <a16:colId xmlns:a16="http://schemas.microsoft.com/office/drawing/2014/main" val="4292872828"/>
                    </a:ext>
                  </a:extLst>
                </a:gridCol>
                <a:gridCol w="246888">
                  <a:extLst>
                    <a:ext uri="{9D8B030D-6E8A-4147-A177-3AD203B41FA5}">
                      <a16:colId xmlns:a16="http://schemas.microsoft.com/office/drawing/2014/main" val="1972861058"/>
                    </a:ext>
                  </a:extLst>
                </a:gridCol>
                <a:gridCol w="246888">
                  <a:extLst>
                    <a:ext uri="{9D8B030D-6E8A-4147-A177-3AD203B41FA5}">
                      <a16:colId xmlns:a16="http://schemas.microsoft.com/office/drawing/2014/main" val="3279915798"/>
                    </a:ext>
                  </a:extLst>
                </a:gridCol>
                <a:gridCol w="246888">
                  <a:extLst>
                    <a:ext uri="{9D8B030D-6E8A-4147-A177-3AD203B41FA5}">
                      <a16:colId xmlns:a16="http://schemas.microsoft.com/office/drawing/2014/main" val="1021584870"/>
                    </a:ext>
                  </a:extLst>
                </a:gridCol>
                <a:gridCol w="246888">
                  <a:extLst>
                    <a:ext uri="{9D8B030D-6E8A-4147-A177-3AD203B41FA5}">
                      <a16:colId xmlns:a16="http://schemas.microsoft.com/office/drawing/2014/main" val="496016754"/>
                    </a:ext>
                  </a:extLst>
                </a:gridCol>
                <a:gridCol w="246888">
                  <a:extLst>
                    <a:ext uri="{9D8B030D-6E8A-4147-A177-3AD203B41FA5}">
                      <a16:colId xmlns:a16="http://schemas.microsoft.com/office/drawing/2014/main" val="3232516881"/>
                    </a:ext>
                  </a:extLst>
                </a:gridCol>
                <a:gridCol w="246888">
                  <a:extLst>
                    <a:ext uri="{9D8B030D-6E8A-4147-A177-3AD203B41FA5}">
                      <a16:colId xmlns:a16="http://schemas.microsoft.com/office/drawing/2014/main" val="579173137"/>
                    </a:ext>
                  </a:extLst>
                </a:gridCol>
                <a:gridCol w="246888">
                  <a:extLst>
                    <a:ext uri="{9D8B030D-6E8A-4147-A177-3AD203B41FA5}">
                      <a16:colId xmlns:a16="http://schemas.microsoft.com/office/drawing/2014/main" val="2278662658"/>
                    </a:ext>
                  </a:extLst>
                </a:gridCol>
                <a:gridCol w="246888">
                  <a:extLst>
                    <a:ext uri="{9D8B030D-6E8A-4147-A177-3AD203B41FA5}">
                      <a16:colId xmlns:a16="http://schemas.microsoft.com/office/drawing/2014/main" val="3431620790"/>
                    </a:ext>
                  </a:extLst>
                </a:gridCol>
                <a:gridCol w="246888">
                  <a:extLst>
                    <a:ext uri="{9D8B030D-6E8A-4147-A177-3AD203B41FA5}">
                      <a16:colId xmlns:a16="http://schemas.microsoft.com/office/drawing/2014/main" val="665682909"/>
                    </a:ext>
                  </a:extLst>
                </a:gridCol>
                <a:gridCol w="246888">
                  <a:extLst>
                    <a:ext uri="{9D8B030D-6E8A-4147-A177-3AD203B41FA5}">
                      <a16:colId xmlns:a16="http://schemas.microsoft.com/office/drawing/2014/main" val="3828126766"/>
                    </a:ext>
                  </a:extLst>
                </a:gridCol>
                <a:gridCol w="246888">
                  <a:extLst>
                    <a:ext uri="{9D8B030D-6E8A-4147-A177-3AD203B41FA5}">
                      <a16:colId xmlns:a16="http://schemas.microsoft.com/office/drawing/2014/main" val="2038645680"/>
                    </a:ext>
                  </a:extLst>
                </a:gridCol>
                <a:gridCol w="246888">
                  <a:extLst>
                    <a:ext uri="{9D8B030D-6E8A-4147-A177-3AD203B41FA5}">
                      <a16:colId xmlns:a16="http://schemas.microsoft.com/office/drawing/2014/main" val="2865646658"/>
                    </a:ext>
                  </a:extLst>
                </a:gridCol>
                <a:gridCol w="246888">
                  <a:extLst>
                    <a:ext uri="{9D8B030D-6E8A-4147-A177-3AD203B41FA5}">
                      <a16:colId xmlns:a16="http://schemas.microsoft.com/office/drawing/2014/main" val="1993727575"/>
                    </a:ext>
                  </a:extLst>
                </a:gridCol>
                <a:gridCol w="246888">
                  <a:extLst>
                    <a:ext uri="{9D8B030D-6E8A-4147-A177-3AD203B41FA5}">
                      <a16:colId xmlns:a16="http://schemas.microsoft.com/office/drawing/2014/main" val="569493267"/>
                    </a:ext>
                  </a:extLst>
                </a:gridCol>
                <a:gridCol w="246888">
                  <a:extLst>
                    <a:ext uri="{9D8B030D-6E8A-4147-A177-3AD203B41FA5}">
                      <a16:colId xmlns:a16="http://schemas.microsoft.com/office/drawing/2014/main" val="1499075582"/>
                    </a:ext>
                  </a:extLst>
                </a:gridCol>
                <a:gridCol w="246888">
                  <a:extLst>
                    <a:ext uri="{9D8B030D-6E8A-4147-A177-3AD203B41FA5}">
                      <a16:colId xmlns:a16="http://schemas.microsoft.com/office/drawing/2014/main" val="1001007256"/>
                    </a:ext>
                  </a:extLst>
                </a:gridCol>
                <a:gridCol w="246888">
                  <a:extLst>
                    <a:ext uri="{9D8B030D-6E8A-4147-A177-3AD203B41FA5}">
                      <a16:colId xmlns:a16="http://schemas.microsoft.com/office/drawing/2014/main" val="3356172848"/>
                    </a:ext>
                  </a:extLst>
                </a:gridCol>
                <a:gridCol w="246888">
                  <a:extLst>
                    <a:ext uri="{9D8B030D-6E8A-4147-A177-3AD203B41FA5}">
                      <a16:colId xmlns:a16="http://schemas.microsoft.com/office/drawing/2014/main" val="4072028499"/>
                    </a:ext>
                  </a:extLst>
                </a:gridCol>
                <a:gridCol w="246888">
                  <a:extLst>
                    <a:ext uri="{9D8B030D-6E8A-4147-A177-3AD203B41FA5}">
                      <a16:colId xmlns:a16="http://schemas.microsoft.com/office/drawing/2014/main" val="3481841716"/>
                    </a:ext>
                  </a:extLst>
                </a:gridCol>
                <a:gridCol w="246888">
                  <a:extLst>
                    <a:ext uri="{9D8B030D-6E8A-4147-A177-3AD203B41FA5}">
                      <a16:colId xmlns:a16="http://schemas.microsoft.com/office/drawing/2014/main" val="1620164596"/>
                    </a:ext>
                  </a:extLst>
                </a:gridCol>
                <a:gridCol w="246888">
                  <a:extLst>
                    <a:ext uri="{9D8B030D-6E8A-4147-A177-3AD203B41FA5}">
                      <a16:colId xmlns:a16="http://schemas.microsoft.com/office/drawing/2014/main" val="3311899017"/>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Link Posts</a:t>
                      </a:r>
                    </a:p>
                  </a:txBody>
                  <a:tcPr/>
                </a:tc>
                <a:tc>
                  <a:txBody>
                    <a:bodyPr/>
                    <a:lstStyle/>
                    <a:p>
                      <a:r>
                        <a:rPr lang="en-US" sz="1000"/>
                        <a:t>Photo Posts</a:t>
                      </a:r>
                    </a:p>
                  </a:txBody>
                  <a:tcPr/>
                </a:tc>
                <a:tc>
                  <a:txBody>
                    <a:bodyPr/>
                    <a:lstStyle/>
                    <a:p>
                      <a:r>
                        <a:rPr lang="en-US" sz="1000"/>
                        <a:t>Status Posts</a:t>
                      </a:r>
                    </a:p>
                  </a:txBody>
                  <a:tcPr/>
                </a:tc>
                <a:tc>
                  <a:txBody>
                    <a:bodyPr/>
                    <a:lstStyle/>
                    <a:p>
                      <a:r>
                        <a:rPr lang="en-US" sz="1000"/>
                        <a:t>Video Posts</a:t>
                      </a:r>
                    </a:p>
                  </a:txBody>
                  <a:tcPr/>
                </a:tc>
                <a:tc>
                  <a:txBody>
                    <a:bodyPr/>
                    <a:lstStyle/>
                    <a:p>
                      <a:r>
                        <a:rPr lang="en-US" sz="1000"/>
                        <a:t>Reactions</a:t>
                      </a:r>
                    </a:p>
                  </a:txBody>
                  <a:tcPr/>
                </a:tc>
                <a:tc>
                  <a:txBody>
                    <a:bodyPr/>
                    <a:lstStyle/>
                    <a:p>
                      <a:r>
                        <a:rPr lang="en-US" sz="1000"/>
                        <a:t>Negative Reactions</a:t>
                      </a:r>
                    </a:p>
                  </a:txBody>
                  <a:tcPr/>
                </a:tc>
                <a:tc>
                  <a:txBody>
                    <a:bodyPr/>
                    <a:lstStyle/>
                    <a:p>
                      <a:r>
                        <a:rPr lang="en-US" sz="1000"/>
                        <a:t>Likes</a:t>
                      </a:r>
                    </a:p>
                  </a:txBody>
                  <a:tcPr/>
                </a:tc>
                <a:tc>
                  <a:txBody>
                    <a:bodyPr/>
                    <a:lstStyle/>
                    <a:p>
                      <a:r>
                        <a:rPr lang="en-US" sz="1000"/>
                        <a:t>Love</a:t>
                      </a:r>
                    </a:p>
                  </a:txBody>
                  <a:tcPr/>
                </a:tc>
                <a:tc>
                  <a:txBody>
                    <a:bodyPr/>
                    <a:lstStyle/>
                    <a:p>
                      <a:r>
                        <a:rPr lang="en-US" sz="1000"/>
                        <a:t>Haha</a:t>
                      </a:r>
                    </a:p>
                  </a:txBody>
                  <a:tcPr/>
                </a:tc>
                <a:tc>
                  <a:txBody>
                    <a:bodyPr/>
                    <a:lstStyle/>
                    <a:p>
                      <a:r>
                        <a:rPr lang="en-US" sz="1000"/>
                        <a:t>Wow</a:t>
                      </a:r>
                    </a:p>
                  </a:txBody>
                  <a:tcPr/>
                </a:tc>
                <a:tc>
                  <a:txBody>
                    <a:bodyPr/>
                    <a:lstStyle/>
                    <a:p>
                      <a:r>
                        <a:rPr lang="en-US" sz="1000"/>
                        <a:t>Sad</a:t>
                      </a:r>
                    </a:p>
                  </a:txBody>
                  <a:tcPr/>
                </a:tc>
                <a:tc>
                  <a:txBody>
                    <a:bodyPr/>
                    <a:lstStyle/>
                    <a:p>
                      <a:r>
                        <a:rPr lang="en-US" sz="1000"/>
                        <a:t>Angry</a:t>
                      </a:r>
                    </a:p>
                  </a:txBody>
                  <a:tcPr/>
                </a:tc>
                <a:tc>
                  <a:txBody>
                    <a:bodyPr/>
                    <a:lstStyle/>
                    <a:p>
                      <a:r>
                        <a:rPr lang="en-US" sz="1000"/>
                        <a:t>Comments</a:t>
                      </a:r>
                    </a:p>
                  </a:txBody>
                  <a:tcPr/>
                </a:tc>
                <a:tc>
                  <a:txBody>
                    <a:bodyPr/>
                    <a:lstStyle/>
                    <a:p>
                      <a:r>
                        <a:rPr lang="en-US" sz="1000"/>
                        <a:t>Shares</a:t>
                      </a:r>
                    </a:p>
                  </a:txBody>
                  <a:tcPr/>
                </a:tc>
                <a:tc>
                  <a:txBody>
                    <a:bodyPr/>
                    <a:lstStyle/>
                    <a:p>
                      <a:r>
                        <a:rPr lang="en-US" sz="1000"/>
                        <a:t>Total Interactions</a:t>
                      </a:r>
                    </a:p>
                  </a:txBody>
                  <a:tcPr/>
                </a:tc>
                <a:tc>
                  <a:txBody>
                    <a:bodyPr/>
                    <a:lstStyle/>
                    <a:p>
                      <a:r>
                        <a:rPr lang="en-US" sz="1000"/>
                        <a:t>User Posts</a:t>
                      </a:r>
                    </a:p>
                  </a:txBody>
                  <a:tcPr/>
                </a:tc>
                <a:tc>
                  <a:txBody>
                    <a:bodyPr/>
                    <a:lstStyle/>
                    <a:p>
                      <a:r>
                        <a:rPr lang="en-US" sz="1000"/>
                        <a:t>User Questions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372180250"/>
                  </a:ext>
                </a:extLst>
              </a:tr>
              <a:tr h="370840">
                <a:tc>
                  <a:txBody>
                    <a:bodyPr/>
                    <a:lstStyle/>
                    <a:p>
                      <a:r>
                        <a:rPr lang="en-US" sz="1000"/>
                        <a:t>Autohaus Mager</a:t>
                      </a:r>
                    </a:p>
                  </a:txBody>
                  <a:tcPr/>
                </a:tc>
                <a:tc>
                  <a:txBody>
                    <a:bodyPr/>
                    <a:lstStyle/>
                    <a:p>
                      <a:r>
                        <a:rPr lang="en-US" sz="1000"/>
                        <a:t>1639</a:t>
                      </a:r>
                    </a:p>
                  </a:txBody>
                  <a:tcPr/>
                </a:tc>
                <a:tc>
                  <a:txBody>
                    <a:bodyPr/>
                    <a:lstStyle/>
                    <a:p>
                      <a:r>
                        <a:rPr lang="en-US" sz="1000"/>
                        <a:t>39</a:t>
                      </a:r>
                    </a:p>
                  </a:txBody>
                  <a:tcPr/>
                </a:tc>
                <a:tc>
                  <a:txBody>
                    <a:bodyPr/>
                    <a:lstStyle/>
                    <a:p>
                      <a:r>
                        <a:rPr lang="en-US" sz="1000"/>
                        <a:t>4</a:t>
                      </a:r>
                    </a:p>
                  </a:txBody>
                  <a:tcPr/>
                </a:tc>
                <a:tc>
                  <a:txBody>
                    <a:bodyPr/>
                    <a:lstStyle/>
                    <a:p>
                      <a:r>
                        <a:rPr lang="en-US" sz="1000"/>
                        <a:t>0</a:t>
                      </a:r>
                    </a:p>
                  </a:txBody>
                  <a:tcPr/>
                </a:tc>
                <a:tc>
                  <a:txBody>
                    <a:bodyPr/>
                    <a:lstStyle/>
                    <a:p>
                      <a:r>
                        <a:rPr lang="en-US" sz="1000"/>
                        <a:t>4</a:t>
                      </a:r>
                    </a:p>
                  </a:txBody>
                  <a:tcPr/>
                </a:tc>
                <a:tc>
                  <a:txBody>
                    <a:bodyPr/>
                    <a:lstStyle/>
                    <a:p>
                      <a:r>
                        <a:rPr lang="en-US" sz="1000"/>
                        <a:t>0</a:t>
                      </a:r>
                    </a:p>
                  </a:txBody>
                  <a:tcPr/>
                </a:tc>
                <a:tc>
                  <a:txBody>
                    <a:bodyPr/>
                    <a:lstStyle/>
                    <a:p>
                      <a:r>
                        <a:rPr lang="en-US" sz="1000"/>
                        <a:t>0</a:t>
                      </a:r>
                    </a:p>
                  </a:txBody>
                  <a:tcPr/>
                </a:tc>
                <a:tc>
                  <a:txBody>
                    <a:bodyPr/>
                    <a:lstStyle/>
                    <a:p>
                      <a:r>
                        <a:rPr lang="en-US" sz="1000"/>
                        <a:t>8</a:t>
                      </a:r>
                    </a:p>
                  </a:txBody>
                  <a:tcPr/>
                </a:tc>
                <a:tc>
                  <a:txBody>
                    <a:bodyPr/>
                    <a:lstStyle/>
                    <a:p>
                      <a:r>
                        <a:rPr lang="en-US" sz="1000"/>
                        <a:t>0</a:t>
                      </a:r>
                    </a:p>
                  </a:txBody>
                  <a:tcPr/>
                </a:tc>
                <a:tc>
                  <a:txBody>
                    <a:bodyPr/>
                    <a:lstStyle/>
                    <a:p>
                      <a:r>
                        <a:rPr lang="en-US" sz="1000"/>
                        <a:t>8</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2</a:t>
                      </a:r>
                    </a:p>
                  </a:txBody>
                  <a:tcPr/>
                </a:tc>
                <a:tc>
                  <a:txBody>
                    <a:bodyPr/>
                    <a:lstStyle/>
                    <a:p>
                      <a:r>
                        <a:rPr lang="en-US" sz="1000"/>
                        <a:t>10</a:t>
                      </a:r>
                    </a:p>
                  </a:txBody>
                  <a:tcPr/>
                </a:tc>
                <a:tc>
                  <a:txBody>
                    <a:bodyPr/>
                    <a:lstStyle/>
                    <a:p>
                      <a:r>
                        <a:rPr lang="en-US" sz="1000"/>
                        <a:t>1</a:t>
                      </a:r>
                    </a:p>
                  </a:txBody>
                  <a:tcPr/>
                </a:tc>
                <a:tc>
                  <a:txBody>
                    <a:bodyPr/>
                    <a:lstStyle/>
                    <a:p>
                      <a:r>
                        <a:rPr lang="en-US" sz="1000"/>
                        <a:t>0</a:t>
                      </a:r>
                    </a:p>
                  </a:txBody>
                  <a:tcPr/>
                </a:tc>
                <a:tc>
                  <a:txBody>
                    <a:bodyPr/>
                    <a:lstStyle/>
                    <a:p>
                      <a:r>
                        <a:rPr lang="en-US" sz="1000"/>
                        <a:t>0.1544 %</a:t>
                      </a:r>
                    </a:p>
                  </a:txBody>
                  <a:tcPr/>
                </a:tc>
                <a:tc>
                  <a:txBody>
                    <a:bodyPr/>
                    <a:lstStyle/>
                    <a:p>
                      <a:r>
                        <a:rPr lang="en-US" sz="1000"/>
                        <a:t>0.0 %</a:t>
                      </a:r>
                    </a:p>
                  </a:txBody>
                  <a:tcPr/>
                </a:tc>
                <a:extLst>
                  <a:ext uri="{0D108BD9-81ED-4DB2-BD59-A6C34878D82A}">
                    <a16:rowId xmlns:a16="http://schemas.microsoft.com/office/drawing/2014/main" val="2454086964"/>
                  </a:ext>
                </a:extLst>
              </a:tr>
            </a:tbl>
          </a:graphicData>
        </a:graphic>
      </p:graphicFrame>
      <p:sp>
        <p:nvSpPr>
          <p:cNvPr id="4" name="Text Placeholder 3">
            <a:extLst>
              <a:ext uri="{FF2B5EF4-FFF2-40B4-BE49-F238E27FC236}">
                <a16:creationId xmlns:a16="http://schemas.microsoft.com/office/drawing/2014/main" id="{6F70B135-B2AB-4550-AC8F-59A4B485358C}"/>
              </a:ext>
            </a:extLst>
          </p:cNvPr>
          <p:cNvSpPr>
            <a:spLocks noGrp="1"/>
          </p:cNvSpPr>
          <p:nvPr>
            <p:ph type="body" sz="quarter" idx="14"/>
          </p:nvPr>
        </p:nvSpPr>
        <p:spPr/>
        <p:txBody>
          <a:bodyPr/>
          <a:lstStyle/>
          <a:p>
            <a:r>
              <a:rPr lang="en-US"/>
              <a:t>01.07.2020 - 31.07.2020</a:t>
            </a:r>
          </a:p>
        </p:txBody>
      </p:sp>
    </p:spTree>
    <p:extLst>
      <p:ext uri="{BB962C8B-B14F-4D97-AF65-F5344CB8AC3E}">
        <p14:creationId xmlns:p14="http://schemas.microsoft.com/office/powerpoint/2010/main" val="305655777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142C7E-3F58-488D-9A29-2ED6AF14B79D}"/>
              </a:ext>
            </a:extLst>
          </p:cNvPr>
          <p:cNvSpPr>
            <a:spLocks noGrp="1"/>
          </p:cNvSpPr>
          <p:nvPr>
            <p:ph type="title"/>
          </p:nvPr>
        </p:nvSpPr>
        <p:spPr/>
        <p:txBody>
          <a:bodyPr/>
          <a:lstStyle/>
          <a:p>
            <a:r>
              <a:rPr lang="en-US"/>
              <a:t>Facebook Own Posts Table | Autohaus Mager - 1 of 5</a:t>
            </a:r>
          </a:p>
        </p:txBody>
      </p:sp>
      <p:graphicFrame>
        <p:nvGraphicFramePr>
          <p:cNvPr id="5" name="Table Placeholder 4">
            <a:extLst>
              <a:ext uri="{FF2B5EF4-FFF2-40B4-BE49-F238E27FC236}">
                <a16:creationId xmlns:a16="http://schemas.microsoft.com/office/drawing/2014/main" id="{9913D28B-9001-473D-B0C2-63843740B263}"/>
              </a:ext>
            </a:extLst>
          </p:cNvPr>
          <p:cNvGraphicFramePr>
            <a:graphicFrameLocks noGrp="1"/>
          </p:cNvGraphicFramePr>
          <p:nvPr>
            <p:ph type="tbl" sz="quarter" idx="13"/>
            <p:extLst>
              <p:ext uri="{D42A27DB-BD31-4B8C-83A1-F6EECF244321}">
                <p14:modId xmlns:p14="http://schemas.microsoft.com/office/powerpoint/2010/main" val="23345773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124583229"/>
                    </a:ext>
                  </a:extLst>
                </a:gridCol>
                <a:gridCol w="905256">
                  <a:extLst>
                    <a:ext uri="{9D8B030D-6E8A-4147-A177-3AD203B41FA5}">
                      <a16:colId xmlns:a16="http://schemas.microsoft.com/office/drawing/2014/main" val="2082911885"/>
                    </a:ext>
                  </a:extLst>
                </a:gridCol>
                <a:gridCol w="658368">
                  <a:extLst>
                    <a:ext uri="{9D8B030D-6E8A-4147-A177-3AD203B41FA5}">
                      <a16:colId xmlns:a16="http://schemas.microsoft.com/office/drawing/2014/main" val="3411770673"/>
                    </a:ext>
                  </a:extLst>
                </a:gridCol>
                <a:gridCol w="329184">
                  <a:extLst>
                    <a:ext uri="{9D8B030D-6E8A-4147-A177-3AD203B41FA5}">
                      <a16:colId xmlns:a16="http://schemas.microsoft.com/office/drawing/2014/main" val="1849822871"/>
                    </a:ext>
                  </a:extLst>
                </a:gridCol>
                <a:gridCol w="329184">
                  <a:extLst>
                    <a:ext uri="{9D8B030D-6E8A-4147-A177-3AD203B41FA5}">
                      <a16:colId xmlns:a16="http://schemas.microsoft.com/office/drawing/2014/main" val="3474766099"/>
                    </a:ext>
                  </a:extLst>
                </a:gridCol>
                <a:gridCol w="329184">
                  <a:extLst>
                    <a:ext uri="{9D8B030D-6E8A-4147-A177-3AD203B41FA5}">
                      <a16:colId xmlns:a16="http://schemas.microsoft.com/office/drawing/2014/main" val="706342088"/>
                    </a:ext>
                  </a:extLst>
                </a:gridCol>
                <a:gridCol w="329184">
                  <a:extLst>
                    <a:ext uri="{9D8B030D-6E8A-4147-A177-3AD203B41FA5}">
                      <a16:colId xmlns:a16="http://schemas.microsoft.com/office/drawing/2014/main" val="594691113"/>
                    </a:ext>
                  </a:extLst>
                </a:gridCol>
                <a:gridCol w="329184">
                  <a:extLst>
                    <a:ext uri="{9D8B030D-6E8A-4147-A177-3AD203B41FA5}">
                      <a16:colId xmlns:a16="http://schemas.microsoft.com/office/drawing/2014/main" val="136297713"/>
                    </a:ext>
                  </a:extLst>
                </a:gridCol>
                <a:gridCol w="329184">
                  <a:extLst>
                    <a:ext uri="{9D8B030D-6E8A-4147-A177-3AD203B41FA5}">
                      <a16:colId xmlns:a16="http://schemas.microsoft.com/office/drawing/2014/main" val="4110709855"/>
                    </a:ext>
                  </a:extLst>
                </a:gridCol>
                <a:gridCol w="329184">
                  <a:extLst>
                    <a:ext uri="{9D8B030D-6E8A-4147-A177-3AD203B41FA5}">
                      <a16:colId xmlns:a16="http://schemas.microsoft.com/office/drawing/2014/main" val="1080349242"/>
                    </a:ext>
                  </a:extLst>
                </a:gridCol>
                <a:gridCol w="329184">
                  <a:extLst>
                    <a:ext uri="{9D8B030D-6E8A-4147-A177-3AD203B41FA5}">
                      <a16:colId xmlns:a16="http://schemas.microsoft.com/office/drawing/2014/main" val="2646589047"/>
                    </a:ext>
                  </a:extLst>
                </a:gridCol>
                <a:gridCol w="329184">
                  <a:extLst>
                    <a:ext uri="{9D8B030D-6E8A-4147-A177-3AD203B41FA5}">
                      <a16:colId xmlns:a16="http://schemas.microsoft.com/office/drawing/2014/main" val="685375375"/>
                    </a:ext>
                  </a:extLst>
                </a:gridCol>
                <a:gridCol w="329184">
                  <a:extLst>
                    <a:ext uri="{9D8B030D-6E8A-4147-A177-3AD203B41FA5}">
                      <a16:colId xmlns:a16="http://schemas.microsoft.com/office/drawing/2014/main" val="2567231812"/>
                    </a:ext>
                  </a:extLst>
                </a:gridCol>
                <a:gridCol w="329184">
                  <a:extLst>
                    <a:ext uri="{9D8B030D-6E8A-4147-A177-3AD203B41FA5}">
                      <a16:colId xmlns:a16="http://schemas.microsoft.com/office/drawing/2014/main" val="3515801863"/>
                    </a:ext>
                  </a:extLst>
                </a:gridCol>
                <a:gridCol w="329184">
                  <a:extLst>
                    <a:ext uri="{9D8B030D-6E8A-4147-A177-3AD203B41FA5}">
                      <a16:colId xmlns:a16="http://schemas.microsoft.com/office/drawing/2014/main" val="62932696"/>
                    </a:ext>
                  </a:extLst>
                </a:gridCol>
                <a:gridCol w="329184">
                  <a:extLst>
                    <a:ext uri="{9D8B030D-6E8A-4147-A177-3AD203B41FA5}">
                      <a16:colId xmlns:a16="http://schemas.microsoft.com/office/drawing/2014/main" val="1756033140"/>
                    </a:ext>
                  </a:extLst>
                </a:gridCol>
                <a:gridCol w="329184">
                  <a:extLst>
                    <a:ext uri="{9D8B030D-6E8A-4147-A177-3AD203B41FA5}">
                      <a16:colId xmlns:a16="http://schemas.microsoft.com/office/drawing/2014/main" val="3610133599"/>
                    </a:ext>
                  </a:extLst>
                </a:gridCol>
                <a:gridCol w="329184">
                  <a:extLst>
                    <a:ext uri="{9D8B030D-6E8A-4147-A177-3AD203B41FA5}">
                      <a16:colId xmlns:a16="http://schemas.microsoft.com/office/drawing/2014/main" val="40148940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262537430"/>
                  </a:ext>
                </a:extLst>
              </a:tr>
            </a:tbl>
          </a:graphicData>
        </a:graphic>
      </p:graphicFrame>
      <p:sp>
        <p:nvSpPr>
          <p:cNvPr id="4" name="Text Placeholder 3">
            <a:extLst>
              <a:ext uri="{FF2B5EF4-FFF2-40B4-BE49-F238E27FC236}">
                <a16:creationId xmlns:a16="http://schemas.microsoft.com/office/drawing/2014/main" id="{A3DB820B-5B81-4A0E-AB04-450DF4C17DD7}"/>
              </a:ext>
            </a:extLst>
          </p:cNvPr>
          <p:cNvSpPr>
            <a:spLocks noGrp="1"/>
          </p:cNvSpPr>
          <p:nvPr>
            <p:ph type="body" sz="quarter" idx="14"/>
          </p:nvPr>
        </p:nvSpPr>
        <p:spPr/>
        <p:txBody>
          <a:bodyPr/>
          <a:lstStyle/>
          <a:p>
            <a:r>
              <a:rPr lang="en-US"/>
              <a:t>01.07.2020 - 31.07.2020</a:t>
            </a:r>
          </a:p>
        </p:txBody>
      </p:sp>
    </p:spTree>
    <p:extLst>
      <p:ext uri="{BB962C8B-B14F-4D97-AF65-F5344CB8AC3E}">
        <p14:creationId xmlns:p14="http://schemas.microsoft.com/office/powerpoint/2010/main" val="281177364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8EC4E3-8721-470D-9059-E7FC05E54347}"/>
              </a:ext>
            </a:extLst>
          </p:cNvPr>
          <p:cNvSpPr>
            <a:spLocks noGrp="1"/>
          </p:cNvSpPr>
          <p:nvPr>
            <p:ph type="title"/>
          </p:nvPr>
        </p:nvSpPr>
        <p:spPr/>
        <p:txBody>
          <a:bodyPr/>
          <a:lstStyle/>
          <a:p>
            <a:r>
              <a:rPr lang="en-US"/>
              <a:t>Facebook Own Posts Table | Autohaus Mager - 2 of 5</a:t>
            </a:r>
          </a:p>
        </p:txBody>
      </p:sp>
      <p:graphicFrame>
        <p:nvGraphicFramePr>
          <p:cNvPr id="5" name="Table Placeholder 4">
            <a:extLst>
              <a:ext uri="{FF2B5EF4-FFF2-40B4-BE49-F238E27FC236}">
                <a16:creationId xmlns:a16="http://schemas.microsoft.com/office/drawing/2014/main" id="{F2FC9BC2-4ACA-4B05-A530-6296BC896BE5}"/>
              </a:ext>
            </a:extLst>
          </p:cNvPr>
          <p:cNvGraphicFramePr>
            <a:graphicFrameLocks noGrp="1"/>
          </p:cNvGraphicFramePr>
          <p:nvPr>
            <p:ph type="tbl" sz="quarter" idx="13"/>
            <p:extLst>
              <p:ext uri="{D42A27DB-BD31-4B8C-83A1-F6EECF244321}">
                <p14:modId xmlns:p14="http://schemas.microsoft.com/office/powerpoint/2010/main" val="10687192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2449775702"/>
                    </a:ext>
                  </a:extLst>
                </a:gridCol>
                <a:gridCol w="905256">
                  <a:extLst>
                    <a:ext uri="{9D8B030D-6E8A-4147-A177-3AD203B41FA5}">
                      <a16:colId xmlns:a16="http://schemas.microsoft.com/office/drawing/2014/main" val="488915736"/>
                    </a:ext>
                  </a:extLst>
                </a:gridCol>
                <a:gridCol w="658368">
                  <a:extLst>
                    <a:ext uri="{9D8B030D-6E8A-4147-A177-3AD203B41FA5}">
                      <a16:colId xmlns:a16="http://schemas.microsoft.com/office/drawing/2014/main" val="1316017754"/>
                    </a:ext>
                  </a:extLst>
                </a:gridCol>
                <a:gridCol w="329184">
                  <a:extLst>
                    <a:ext uri="{9D8B030D-6E8A-4147-A177-3AD203B41FA5}">
                      <a16:colId xmlns:a16="http://schemas.microsoft.com/office/drawing/2014/main" val="351256806"/>
                    </a:ext>
                  </a:extLst>
                </a:gridCol>
                <a:gridCol w="329184">
                  <a:extLst>
                    <a:ext uri="{9D8B030D-6E8A-4147-A177-3AD203B41FA5}">
                      <a16:colId xmlns:a16="http://schemas.microsoft.com/office/drawing/2014/main" val="750494650"/>
                    </a:ext>
                  </a:extLst>
                </a:gridCol>
                <a:gridCol w="329184">
                  <a:extLst>
                    <a:ext uri="{9D8B030D-6E8A-4147-A177-3AD203B41FA5}">
                      <a16:colId xmlns:a16="http://schemas.microsoft.com/office/drawing/2014/main" val="3732475882"/>
                    </a:ext>
                  </a:extLst>
                </a:gridCol>
                <a:gridCol w="329184">
                  <a:extLst>
                    <a:ext uri="{9D8B030D-6E8A-4147-A177-3AD203B41FA5}">
                      <a16:colId xmlns:a16="http://schemas.microsoft.com/office/drawing/2014/main" val="4042727164"/>
                    </a:ext>
                  </a:extLst>
                </a:gridCol>
                <a:gridCol w="329184">
                  <a:extLst>
                    <a:ext uri="{9D8B030D-6E8A-4147-A177-3AD203B41FA5}">
                      <a16:colId xmlns:a16="http://schemas.microsoft.com/office/drawing/2014/main" val="2112269586"/>
                    </a:ext>
                  </a:extLst>
                </a:gridCol>
                <a:gridCol w="329184">
                  <a:extLst>
                    <a:ext uri="{9D8B030D-6E8A-4147-A177-3AD203B41FA5}">
                      <a16:colId xmlns:a16="http://schemas.microsoft.com/office/drawing/2014/main" val="2770833020"/>
                    </a:ext>
                  </a:extLst>
                </a:gridCol>
                <a:gridCol w="329184">
                  <a:extLst>
                    <a:ext uri="{9D8B030D-6E8A-4147-A177-3AD203B41FA5}">
                      <a16:colId xmlns:a16="http://schemas.microsoft.com/office/drawing/2014/main" val="4070602224"/>
                    </a:ext>
                  </a:extLst>
                </a:gridCol>
                <a:gridCol w="329184">
                  <a:extLst>
                    <a:ext uri="{9D8B030D-6E8A-4147-A177-3AD203B41FA5}">
                      <a16:colId xmlns:a16="http://schemas.microsoft.com/office/drawing/2014/main" val="2576669011"/>
                    </a:ext>
                  </a:extLst>
                </a:gridCol>
                <a:gridCol w="329184">
                  <a:extLst>
                    <a:ext uri="{9D8B030D-6E8A-4147-A177-3AD203B41FA5}">
                      <a16:colId xmlns:a16="http://schemas.microsoft.com/office/drawing/2014/main" val="3193015532"/>
                    </a:ext>
                  </a:extLst>
                </a:gridCol>
                <a:gridCol w="329184">
                  <a:extLst>
                    <a:ext uri="{9D8B030D-6E8A-4147-A177-3AD203B41FA5}">
                      <a16:colId xmlns:a16="http://schemas.microsoft.com/office/drawing/2014/main" val="754040311"/>
                    </a:ext>
                  </a:extLst>
                </a:gridCol>
                <a:gridCol w="329184">
                  <a:extLst>
                    <a:ext uri="{9D8B030D-6E8A-4147-A177-3AD203B41FA5}">
                      <a16:colId xmlns:a16="http://schemas.microsoft.com/office/drawing/2014/main" val="1877107235"/>
                    </a:ext>
                  </a:extLst>
                </a:gridCol>
                <a:gridCol w="329184">
                  <a:extLst>
                    <a:ext uri="{9D8B030D-6E8A-4147-A177-3AD203B41FA5}">
                      <a16:colId xmlns:a16="http://schemas.microsoft.com/office/drawing/2014/main" val="2129645439"/>
                    </a:ext>
                  </a:extLst>
                </a:gridCol>
                <a:gridCol w="329184">
                  <a:extLst>
                    <a:ext uri="{9D8B030D-6E8A-4147-A177-3AD203B41FA5}">
                      <a16:colId xmlns:a16="http://schemas.microsoft.com/office/drawing/2014/main" val="930627724"/>
                    </a:ext>
                  </a:extLst>
                </a:gridCol>
                <a:gridCol w="329184">
                  <a:extLst>
                    <a:ext uri="{9D8B030D-6E8A-4147-A177-3AD203B41FA5}">
                      <a16:colId xmlns:a16="http://schemas.microsoft.com/office/drawing/2014/main" val="3465874573"/>
                    </a:ext>
                  </a:extLst>
                </a:gridCol>
                <a:gridCol w="329184">
                  <a:extLst>
                    <a:ext uri="{9D8B030D-6E8A-4147-A177-3AD203B41FA5}">
                      <a16:colId xmlns:a16="http://schemas.microsoft.com/office/drawing/2014/main" val="3980912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2965926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Mager - 2020-07-30 23:05:45</a:t>
                      </a:r>
                      <a:r>
                        <a:rPr kumimoji="0" lang="de-DE" sz="1000" b="0" i="0" u="none" strike="noStrike" kern="1200" cap="none" spc="0" normalizeH="0" baseline="0" noProof="0">
                          <a:ln>
                            <a:noFill/>
                          </a:ln>
                          <a:solidFill>
                            <a:prstClr val="black"/>
                          </a:solidFill>
                          <a:effectLst/>
                          <a:uLnTx/>
                          <a:uFillTx/>
                          <a:latin typeface="+mn-lt"/>
                          <a:ea typeface="+mn-ea"/>
                          <a:cs typeface="+mn-cs"/>
                        </a:rPr>
                        <a:t>
 Seid ihr bereit für ein richtig großes Abenteuer?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https://scontent-iad3-1.xx.fbcdn.net/v/t1.0-9/p720x720/105865837_3518323908195940_7167552978160862177_o.jpg?_nc_cat=110&amp;_nc_sid=8024bb&amp;_nc_ohc=tUSTh0KBJ0YAX-HQ1Ul&amp;_nc_ht=scontent-iad3-1.xx&amp;_nc_tp=6&amp;oh=8f1a6c3cbe24aad1395af9fb8269d3ff&amp;oe=5F4B2778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31.07.2020 09:18:06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402864627"/>
                  </a:ext>
                </a:extLst>
              </a:tr>
            </a:tbl>
          </a:graphicData>
        </a:graphic>
      </p:graphicFrame>
      <p:sp>
        <p:nvSpPr>
          <p:cNvPr id="4" name="Text Placeholder 3">
            <a:extLst>
              <a:ext uri="{FF2B5EF4-FFF2-40B4-BE49-F238E27FC236}">
                <a16:creationId xmlns:a16="http://schemas.microsoft.com/office/drawing/2014/main" id="{302BF1D6-998A-4818-B89F-308A7053B1D8}"/>
              </a:ext>
            </a:extLst>
          </p:cNvPr>
          <p:cNvSpPr>
            <a:spLocks noGrp="1"/>
          </p:cNvSpPr>
          <p:nvPr>
            <p:ph type="body" sz="quarter" idx="14"/>
          </p:nvPr>
        </p:nvSpPr>
        <p:spPr/>
        <p:txBody>
          <a:bodyPr/>
          <a:lstStyle/>
          <a:p>
            <a:r>
              <a:rPr lang="en-US"/>
              <a:t>01.07.2020 - 31.07.2020</a:t>
            </a:r>
          </a:p>
        </p:txBody>
      </p:sp>
    </p:spTree>
    <p:extLst>
      <p:ext uri="{BB962C8B-B14F-4D97-AF65-F5344CB8AC3E}">
        <p14:creationId xmlns:p14="http://schemas.microsoft.com/office/powerpoint/2010/main" val="142494123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05DBA6-389C-4849-AF02-D44D36041193}"/>
              </a:ext>
            </a:extLst>
          </p:cNvPr>
          <p:cNvSpPr>
            <a:spLocks noGrp="1"/>
          </p:cNvSpPr>
          <p:nvPr>
            <p:ph type="title"/>
          </p:nvPr>
        </p:nvSpPr>
        <p:spPr/>
        <p:txBody>
          <a:bodyPr/>
          <a:lstStyle/>
          <a:p>
            <a:r>
              <a:rPr lang="en-US"/>
              <a:t>Facebook Own Posts Table | Autohaus Mager - 3 of 5</a:t>
            </a:r>
          </a:p>
        </p:txBody>
      </p:sp>
      <p:graphicFrame>
        <p:nvGraphicFramePr>
          <p:cNvPr id="5" name="Table Placeholder 4">
            <a:extLst>
              <a:ext uri="{FF2B5EF4-FFF2-40B4-BE49-F238E27FC236}">
                <a16:creationId xmlns:a16="http://schemas.microsoft.com/office/drawing/2014/main" id="{50653B79-000E-47E4-8983-A30980982890}"/>
              </a:ext>
            </a:extLst>
          </p:cNvPr>
          <p:cNvGraphicFramePr>
            <a:graphicFrameLocks noGrp="1"/>
          </p:cNvGraphicFramePr>
          <p:nvPr>
            <p:ph type="tbl" sz="quarter" idx="13"/>
            <p:extLst>
              <p:ext uri="{D42A27DB-BD31-4B8C-83A1-F6EECF244321}">
                <p14:modId xmlns:p14="http://schemas.microsoft.com/office/powerpoint/2010/main" val="7330883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3581053018"/>
                    </a:ext>
                  </a:extLst>
                </a:gridCol>
                <a:gridCol w="905256">
                  <a:extLst>
                    <a:ext uri="{9D8B030D-6E8A-4147-A177-3AD203B41FA5}">
                      <a16:colId xmlns:a16="http://schemas.microsoft.com/office/drawing/2014/main" val="2267767047"/>
                    </a:ext>
                  </a:extLst>
                </a:gridCol>
                <a:gridCol w="658368">
                  <a:extLst>
                    <a:ext uri="{9D8B030D-6E8A-4147-A177-3AD203B41FA5}">
                      <a16:colId xmlns:a16="http://schemas.microsoft.com/office/drawing/2014/main" val="354523916"/>
                    </a:ext>
                  </a:extLst>
                </a:gridCol>
                <a:gridCol w="329184">
                  <a:extLst>
                    <a:ext uri="{9D8B030D-6E8A-4147-A177-3AD203B41FA5}">
                      <a16:colId xmlns:a16="http://schemas.microsoft.com/office/drawing/2014/main" val="1569800488"/>
                    </a:ext>
                  </a:extLst>
                </a:gridCol>
                <a:gridCol w="329184">
                  <a:extLst>
                    <a:ext uri="{9D8B030D-6E8A-4147-A177-3AD203B41FA5}">
                      <a16:colId xmlns:a16="http://schemas.microsoft.com/office/drawing/2014/main" val="2462202368"/>
                    </a:ext>
                  </a:extLst>
                </a:gridCol>
                <a:gridCol w="329184">
                  <a:extLst>
                    <a:ext uri="{9D8B030D-6E8A-4147-A177-3AD203B41FA5}">
                      <a16:colId xmlns:a16="http://schemas.microsoft.com/office/drawing/2014/main" val="2116170014"/>
                    </a:ext>
                  </a:extLst>
                </a:gridCol>
                <a:gridCol w="329184">
                  <a:extLst>
                    <a:ext uri="{9D8B030D-6E8A-4147-A177-3AD203B41FA5}">
                      <a16:colId xmlns:a16="http://schemas.microsoft.com/office/drawing/2014/main" val="2326412666"/>
                    </a:ext>
                  </a:extLst>
                </a:gridCol>
                <a:gridCol w="329184">
                  <a:extLst>
                    <a:ext uri="{9D8B030D-6E8A-4147-A177-3AD203B41FA5}">
                      <a16:colId xmlns:a16="http://schemas.microsoft.com/office/drawing/2014/main" val="2356788437"/>
                    </a:ext>
                  </a:extLst>
                </a:gridCol>
                <a:gridCol w="329184">
                  <a:extLst>
                    <a:ext uri="{9D8B030D-6E8A-4147-A177-3AD203B41FA5}">
                      <a16:colId xmlns:a16="http://schemas.microsoft.com/office/drawing/2014/main" val="1191174281"/>
                    </a:ext>
                  </a:extLst>
                </a:gridCol>
                <a:gridCol w="329184">
                  <a:extLst>
                    <a:ext uri="{9D8B030D-6E8A-4147-A177-3AD203B41FA5}">
                      <a16:colId xmlns:a16="http://schemas.microsoft.com/office/drawing/2014/main" val="2197304645"/>
                    </a:ext>
                  </a:extLst>
                </a:gridCol>
                <a:gridCol w="329184">
                  <a:extLst>
                    <a:ext uri="{9D8B030D-6E8A-4147-A177-3AD203B41FA5}">
                      <a16:colId xmlns:a16="http://schemas.microsoft.com/office/drawing/2014/main" val="201953736"/>
                    </a:ext>
                  </a:extLst>
                </a:gridCol>
                <a:gridCol w="329184">
                  <a:extLst>
                    <a:ext uri="{9D8B030D-6E8A-4147-A177-3AD203B41FA5}">
                      <a16:colId xmlns:a16="http://schemas.microsoft.com/office/drawing/2014/main" val="1629821010"/>
                    </a:ext>
                  </a:extLst>
                </a:gridCol>
                <a:gridCol w="329184">
                  <a:extLst>
                    <a:ext uri="{9D8B030D-6E8A-4147-A177-3AD203B41FA5}">
                      <a16:colId xmlns:a16="http://schemas.microsoft.com/office/drawing/2014/main" val="3325403341"/>
                    </a:ext>
                  </a:extLst>
                </a:gridCol>
                <a:gridCol w="329184">
                  <a:extLst>
                    <a:ext uri="{9D8B030D-6E8A-4147-A177-3AD203B41FA5}">
                      <a16:colId xmlns:a16="http://schemas.microsoft.com/office/drawing/2014/main" val="2620236530"/>
                    </a:ext>
                  </a:extLst>
                </a:gridCol>
                <a:gridCol w="329184">
                  <a:extLst>
                    <a:ext uri="{9D8B030D-6E8A-4147-A177-3AD203B41FA5}">
                      <a16:colId xmlns:a16="http://schemas.microsoft.com/office/drawing/2014/main" val="1289902313"/>
                    </a:ext>
                  </a:extLst>
                </a:gridCol>
                <a:gridCol w="329184">
                  <a:extLst>
                    <a:ext uri="{9D8B030D-6E8A-4147-A177-3AD203B41FA5}">
                      <a16:colId xmlns:a16="http://schemas.microsoft.com/office/drawing/2014/main" val="2519073493"/>
                    </a:ext>
                  </a:extLst>
                </a:gridCol>
                <a:gridCol w="329184">
                  <a:extLst>
                    <a:ext uri="{9D8B030D-6E8A-4147-A177-3AD203B41FA5}">
                      <a16:colId xmlns:a16="http://schemas.microsoft.com/office/drawing/2014/main" val="1105645559"/>
                    </a:ext>
                  </a:extLst>
                </a:gridCol>
                <a:gridCol w="329184">
                  <a:extLst>
                    <a:ext uri="{9D8B030D-6E8A-4147-A177-3AD203B41FA5}">
                      <a16:colId xmlns:a16="http://schemas.microsoft.com/office/drawing/2014/main" val="10015158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8251731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Mager - 2020-07-23 13:34:05</a:t>
                      </a:r>
                      <a:r>
                        <a:rPr kumimoji="0" lang="de-DE" sz="1000" b="0" i="0" u="none" strike="noStrike" kern="1200" cap="none" spc="0" normalizeH="0" baseline="0" noProof="0">
                          <a:ln>
                            <a:noFill/>
                          </a:ln>
                          <a:solidFill>
                            <a:prstClr val="black"/>
                          </a:solidFill>
                          <a:effectLst/>
                          <a:uLnTx/>
                          <a:uFillTx/>
                          <a:latin typeface="+mn-lt"/>
                          <a:ea typeface="+mn-ea"/>
                          <a:cs typeface="+mn-cs"/>
                        </a:rPr>
                        <a:t>
 Mit dem Auto auf Reisen - mit einer guten Vorbereitung kann nichts schiefgehen 🚘 Kontrolliert Reifendruck und den Stand der Flüssigkeiten, informiert euch über gesetzliche Mitführpflichten und haltet Notrufnummern griffbereit. So steht einer sorgenfreien Urlaubsfahrt nichts mehr im Weg.
Wer auf Nummer Sicher gehen will, kann bei uns einen Termin für einen Urlaubscheck vereinbaren 😊 Wir wünschen gute Fahrt!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https://scontent-iad3-1.xx.fbcdn.net/v/t1.0-0/p480x480/116210133_3094522080602039_8787748063531640767_n.jpg?_nc_cat=109&amp;_nc_sid=8024bb&amp;_nc_ohc=sl7vDBjr3icAX9yoYOz&amp;_nc_ht=scontent-iad3-1.xx&amp;_nc_tp=6&amp;oh=0bbf88206ca790ab39f6a3868f73c0df&amp;oe=5F4100D6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24.07.2020 15:11:12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0.2455 %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782775228"/>
                  </a:ext>
                </a:extLst>
              </a:tr>
            </a:tbl>
          </a:graphicData>
        </a:graphic>
      </p:graphicFrame>
      <p:sp>
        <p:nvSpPr>
          <p:cNvPr id="4" name="Text Placeholder 3">
            <a:extLst>
              <a:ext uri="{FF2B5EF4-FFF2-40B4-BE49-F238E27FC236}">
                <a16:creationId xmlns:a16="http://schemas.microsoft.com/office/drawing/2014/main" id="{2DFD7270-4344-4CC9-9550-2E184246CEF0}"/>
              </a:ext>
            </a:extLst>
          </p:cNvPr>
          <p:cNvSpPr>
            <a:spLocks noGrp="1"/>
          </p:cNvSpPr>
          <p:nvPr>
            <p:ph type="body" sz="quarter" idx="14"/>
          </p:nvPr>
        </p:nvSpPr>
        <p:spPr/>
        <p:txBody>
          <a:bodyPr/>
          <a:lstStyle/>
          <a:p>
            <a:r>
              <a:rPr lang="en-US"/>
              <a:t>01.07.2020 - 31.07.2020</a:t>
            </a:r>
          </a:p>
        </p:txBody>
      </p:sp>
    </p:spTree>
    <p:extLst>
      <p:ext uri="{BB962C8B-B14F-4D97-AF65-F5344CB8AC3E}">
        <p14:creationId xmlns:p14="http://schemas.microsoft.com/office/powerpoint/2010/main" val="4037512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3CFA72-00A5-4137-BF95-539720092D1A}"/>
              </a:ext>
            </a:extLst>
          </p:cNvPr>
          <p:cNvSpPr>
            <a:spLocks noGrp="1"/>
          </p:cNvSpPr>
          <p:nvPr>
            <p:ph type="title"/>
          </p:nvPr>
        </p:nvSpPr>
        <p:spPr/>
        <p:txBody>
          <a:bodyPr/>
          <a:lstStyle/>
          <a:p>
            <a:r>
              <a:rPr lang="en-US"/>
              <a:t>Facebook Own Posts Table | Autohaus Mager - 4 of 5</a:t>
            </a:r>
          </a:p>
        </p:txBody>
      </p:sp>
      <p:graphicFrame>
        <p:nvGraphicFramePr>
          <p:cNvPr id="5" name="Table Placeholder 4">
            <a:extLst>
              <a:ext uri="{FF2B5EF4-FFF2-40B4-BE49-F238E27FC236}">
                <a16:creationId xmlns:a16="http://schemas.microsoft.com/office/drawing/2014/main" id="{90702ADC-69C9-49B4-BB96-D5558430AA7D}"/>
              </a:ext>
            </a:extLst>
          </p:cNvPr>
          <p:cNvGraphicFramePr>
            <a:graphicFrameLocks noGrp="1"/>
          </p:cNvGraphicFramePr>
          <p:nvPr>
            <p:ph type="tbl" sz="quarter" idx="13"/>
            <p:extLst>
              <p:ext uri="{D42A27DB-BD31-4B8C-83A1-F6EECF244321}">
                <p14:modId xmlns:p14="http://schemas.microsoft.com/office/powerpoint/2010/main" val="38046609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3470884291"/>
                    </a:ext>
                  </a:extLst>
                </a:gridCol>
                <a:gridCol w="905256">
                  <a:extLst>
                    <a:ext uri="{9D8B030D-6E8A-4147-A177-3AD203B41FA5}">
                      <a16:colId xmlns:a16="http://schemas.microsoft.com/office/drawing/2014/main" val="604130176"/>
                    </a:ext>
                  </a:extLst>
                </a:gridCol>
                <a:gridCol w="658368">
                  <a:extLst>
                    <a:ext uri="{9D8B030D-6E8A-4147-A177-3AD203B41FA5}">
                      <a16:colId xmlns:a16="http://schemas.microsoft.com/office/drawing/2014/main" val="682090950"/>
                    </a:ext>
                  </a:extLst>
                </a:gridCol>
                <a:gridCol w="329184">
                  <a:extLst>
                    <a:ext uri="{9D8B030D-6E8A-4147-A177-3AD203B41FA5}">
                      <a16:colId xmlns:a16="http://schemas.microsoft.com/office/drawing/2014/main" val="4109149727"/>
                    </a:ext>
                  </a:extLst>
                </a:gridCol>
                <a:gridCol w="329184">
                  <a:extLst>
                    <a:ext uri="{9D8B030D-6E8A-4147-A177-3AD203B41FA5}">
                      <a16:colId xmlns:a16="http://schemas.microsoft.com/office/drawing/2014/main" val="1330903930"/>
                    </a:ext>
                  </a:extLst>
                </a:gridCol>
                <a:gridCol w="329184">
                  <a:extLst>
                    <a:ext uri="{9D8B030D-6E8A-4147-A177-3AD203B41FA5}">
                      <a16:colId xmlns:a16="http://schemas.microsoft.com/office/drawing/2014/main" val="207139226"/>
                    </a:ext>
                  </a:extLst>
                </a:gridCol>
                <a:gridCol w="329184">
                  <a:extLst>
                    <a:ext uri="{9D8B030D-6E8A-4147-A177-3AD203B41FA5}">
                      <a16:colId xmlns:a16="http://schemas.microsoft.com/office/drawing/2014/main" val="1639103428"/>
                    </a:ext>
                  </a:extLst>
                </a:gridCol>
                <a:gridCol w="329184">
                  <a:extLst>
                    <a:ext uri="{9D8B030D-6E8A-4147-A177-3AD203B41FA5}">
                      <a16:colId xmlns:a16="http://schemas.microsoft.com/office/drawing/2014/main" val="2486885823"/>
                    </a:ext>
                  </a:extLst>
                </a:gridCol>
                <a:gridCol w="329184">
                  <a:extLst>
                    <a:ext uri="{9D8B030D-6E8A-4147-A177-3AD203B41FA5}">
                      <a16:colId xmlns:a16="http://schemas.microsoft.com/office/drawing/2014/main" val="3834650985"/>
                    </a:ext>
                  </a:extLst>
                </a:gridCol>
                <a:gridCol w="329184">
                  <a:extLst>
                    <a:ext uri="{9D8B030D-6E8A-4147-A177-3AD203B41FA5}">
                      <a16:colId xmlns:a16="http://schemas.microsoft.com/office/drawing/2014/main" val="1179406639"/>
                    </a:ext>
                  </a:extLst>
                </a:gridCol>
                <a:gridCol w="329184">
                  <a:extLst>
                    <a:ext uri="{9D8B030D-6E8A-4147-A177-3AD203B41FA5}">
                      <a16:colId xmlns:a16="http://schemas.microsoft.com/office/drawing/2014/main" val="257595759"/>
                    </a:ext>
                  </a:extLst>
                </a:gridCol>
                <a:gridCol w="329184">
                  <a:extLst>
                    <a:ext uri="{9D8B030D-6E8A-4147-A177-3AD203B41FA5}">
                      <a16:colId xmlns:a16="http://schemas.microsoft.com/office/drawing/2014/main" val="4050780899"/>
                    </a:ext>
                  </a:extLst>
                </a:gridCol>
                <a:gridCol w="329184">
                  <a:extLst>
                    <a:ext uri="{9D8B030D-6E8A-4147-A177-3AD203B41FA5}">
                      <a16:colId xmlns:a16="http://schemas.microsoft.com/office/drawing/2014/main" val="3619431927"/>
                    </a:ext>
                  </a:extLst>
                </a:gridCol>
                <a:gridCol w="329184">
                  <a:extLst>
                    <a:ext uri="{9D8B030D-6E8A-4147-A177-3AD203B41FA5}">
                      <a16:colId xmlns:a16="http://schemas.microsoft.com/office/drawing/2014/main" val="3078596281"/>
                    </a:ext>
                  </a:extLst>
                </a:gridCol>
                <a:gridCol w="329184">
                  <a:extLst>
                    <a:ext uri="{9D8B030D-6E8A-4147-A177-3AD203B41FA5}">
                      <a16:colId xmlns:a16="http://schemas.microsoft.com/office/drawing/2014/main" val="1622318797"/>
                    </a:ext>
                  </a:extLst>
                </a:gridCol>
                <a:gridCol w="329184">
                  <a:extLst>
                    <a:ext uri="{9D8B030D-6E8A-4147-A177-3AD203B41FA5}">
                      <a16:colId xmlns:a16="http://schemas.microsoft.com/office/drawing/2014/main" val="3358644986"/>
                    </a:ext>
                  </a:extLst>
                </a:gridCol>
                <a:gridCol w="329184">
                  <a:extLst>
                    <a:ext uri="{9D8B030D-6E8A-4147-A177-3AD203B41FA5}">
                      <a16:colId xmlns:a16="http://schemas.microsoft.com/office/drawing/2014/main" val="665056088"/>
                    </a:ext>
                  </a:extLst>
                </a:gridCol>
                <a:gridCol w="329184">
                  <a:extLst>
                    <a:ext uri="{9D8B030D-6E8A-4147-A177-3AD203B41FA5}">
                      <a16:colId xmlns:a16="http://schemas.microsoft.com/office/drawing/2014/main" val="15376015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5133234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Mager - 2020-07-14 14:28:43</a:t>
                      </a:r>
                      <a:r>
                        <a:rPr kumimoji="0" lang="de-DE" sz="1000" b="0" i="0" u="none" strike="noStrike" kern="1200" cap="none" spc="0" normalizeH="0" baseline="0" noProof="0">
                          <a:ln>
                            <a:noFill/>
                          </a:ln>
                          <a:solidFill>
                            <a:prstClr val="black"/>
                          </a:solidFill>
                          <a:effectLst/>
                          <a:uLnTx/>
                          <a:uFillTx/>
                          <a:latin typeface="+mn-lt"/>
                          <a:ea typeface="+mn-ea"/>
                          <a:cs typeface="+mn-cs"/>
                        </a:rPr>
                        <a:t>
 Für alle Cabrio-Fans hat VW mit dem neuen T-Roc Cabrio endlich zwei Welten vereint. Lust auf eine (Probe-)Fahrt ins Blaue? Der Crossover mit Sonnendeck kann ab sofort bei uns bestellt werden.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https://scontent-iad3-1.xx.fbcdn.net/v/t1.0-9/s720x720/107872852_3069821616405419_240012840749824793_o.jpg?_nc_cat=111&amp;_nc_sid=8024bb&amp;_nc_ohc=DHxvckK9E_4AX_fO6Vl&amp;_nc_ht=scontent-iad3-1.xx&amp;_nc_tp=7&amp;oh=b30ace440e0f854ecf56d04619f94b52&amp;oe=5F35BD0C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15.07.2020 03:17:38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0.1855 %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471155539"/>
                  </a:ext>
                </a:extLst>
              </a:tr>
            </a:tbl>
          </a:graphicData>
        </a:graphic>
      </p:graphicFrame>
      <p:sp>
        <p:nvSpPr>
          <p:cNvPr id="4" name="Text Placeholder 3">
            <a:extLst>
              <a:ext uri="{FF2B5EF4-FFF2-40B4-BE49-F238E27FC236}">
                <a16:creationId xmlns:a16="http://schemas.microsoft.com/office/drawing/2014/main" id="{D56EC79A-ACFB-42B7-B2CC-EFA515044BD2}"/>
              </a:ext>
            </a:extLst>
          </p:cNvPr>
          <p:cNvSpPr>
            <a:spLocks noGrp="1"/>
          </p:cNvSpPr>
          <p:nvPr>
            <p:ph type="body" sz="quarter" idx="14"/>
          </p:nvPr>
        </p:nvSpPr>
        <p:spPr/>
        <p:txBody>
          <a:bodyPr/>
          <a:lstStyle/>
          <a:p>
            <a:r>
              <a:rPr lang="en-US"/>
              <a:t>01.07.2020 - 31.07.2020</a:t>
            </a:r>
          </a:p>
        </p:txBody>
      </p:sp>
    </p:spTree>
    <p:extLst>
      <p:ext uri="{BB962C8B-B14F-4D97-AF65-F5344CB8AC3E}">
        <p14:creationId xmlns:p14="http://schemas.microsoft.com/office/powerpoint/2010/main" val="78374713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ECAA29-C530-417F-A303-BB926794A5C5}"/>
              </a:ext>
            </a:extLst>
          </p:cNvPr>
          <p:cNvSpPr>
            <a:spLocks noGrp="1"/>
          </p:cNvSpPr>
          <p:nvPr>
            <p:ph type="title"/>
          </p:nvPr>
        </p:nvSpPr>
        <p:spPr/>
        <p:txBody>
          <a:bodyPr/>
          <a:lstStyle/>
          <a:p>
            <a:r>
              <a:rPr lang="en-US"/>
              <a:t>Facebook Own Posts Table | Autohaus Mager - 5 of 5</a:t>
            </a:r>
          </a:p>
        </p:txBody>
      </p:sp>
      <p:graphicFrame>
        <p:nvGraphicFramePr>
          <p:cNvPr id="5" name="Table Placeholder 4">
            <a:extLst>
              <a:ext uri="{FF2B5EF4-FFF2-40B4-BE49-F238E27FC236}">
                <a16:creationId xmlns:a16="http://schemas.microsoft.com/office/drawing/2014/main" id="{67C1190F-2EA5-46FA-A7FA-C6135AC80E9B}"/>
              </a:ext>
            </a:extLst>
          </p:cNvPr>
          <p:cNvGraphicFramePr>
            <a:graphicFrameLocks noGrp="1"/>
          </p:cNvGraphicFramePr>
          <p:nvPr>
            <p:ph type="tbl" sz="quarter" idx="13"/>
            <p:extLst>
              <p:ext uri="{D42A27DB-BD31-4B8C-83A1-F6EECF244321}">
                <p14:modId xmlns:p14="http://schemas.microsoft.com/office/powerpoint/2010/main" val="41471500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3653388293"/>
                    </a:ext>
                  </a:extLst>
                </a:gridCol>
                <a:gridCol w="905256">
                  <a:extLst>
                    <a:ext uri="{9D8B030D-6E8A-4147-A177-3AD203B41FA5}">
                      <a16:colId xmlns:a16="http://schemas.microsoft.com/office/drawing/2014/main" val="1149360942"/>
                    </a:ext>
                  </a:extLst>
                </a:gridCol>
                <a:gridCol w="658368">
                  <a:extLst>
                    <a:ext uri="{9D8B030D-6E8A-4147-A177-3AD203B41FA5}">
                      <a16:colId xmlns:a16="http://schemas.microsoft.com/office/drawing/2014/main" val="545409750"/>
                    </a:ext>
                  </a:extLst>
                </a:gridCol>
                <a:gridCol w="329184">
                  <a:extLst>
                    <a:ext uri="{9D8B030D-6E8A-4147-A177-3AD203B41FA5}">
                      <a16:colId xmlns:a16="http://schemas.microsoft.com/office/drawing/2014/main" val="3635213627"/>
                    </a:ext>
                  </a:extLst>
                </a:gridCol>
                <a:gridCol w="329184">
                  <a:extLst>
                    <a:ext uri="{9D8B030D-6E8A-4147-A177-3AD203B41FA5}">
                      <a16:colId xmlns:a16="http://schemas.microsoft.com/office/drawing/2014/main" val="138934338"/>
                    </a:ext>
                  </a:extLst>
                </a:gridCol>
                <a:gridCol w="329184">
                  <a:extLst>
                    <a:ext uri="{9D8B030D-6E8A-4147-A177-3AD203B41FA5}">
                      <a16:colId xmlns:a16="http://schemas.microsoft.com/office/drawing/2014/main" val="2321052489"/>
                    </a:ext>
                  </a:extLst>
                </a:gridCol>
                <a:gridCol w="329184">
                  <a:extLst>
                    <a:ext uri="{9D8B030D-6E8A-4147-A177-3AD203B41FA5}">
                      <a16:colId xmlns:a16="http://schemas.microsoft.com/office/drawing/2014/main" val="2655223930"/>
                    </a:ext>
                  </a:extLst>
                </a:gridCol>
                <a:gridCol w="329184">
                  <a:extLst>
                    <a:ext uri="{9D8B030D-6E8A-4147-A177-3AD203B41FA5}">
                      <a16:colId xmlns:a16="http://schemas.microsoft.com/office/drawing/2014/main" val="1317173330"/>
                    </a:ext>
                  </a:extLst>
                </a:gridCol>
                <a:gridCol w="329184">
                  <a:extLst>
                    <a:ext uri="{9D8B030D-6E8A-4147-A177-3AD203B41FA5}">
                      <a16:colId xmlns:a16="http://schemas.microsoft.com/office/drawing/2014/main" val="1321095753"/>
                    </a:ext>
                  </a:extLst>
                </a:gridCol>
                <a:gridCol w="329184">
                  <a:extLst>
                    <a:ext uri="{9D8B030D-6E8A-4147-A177-3AD203B41FA5}">
                      <a16:colId xmlns:a16="http://schemas.microsoft.com/office/drawing/2014/main" val="33479019"/>
                    </a:ext>
                  </a:extLst>
                </a:gridCol>
                <a:gridCol w="329184">
                  <a:extLst>
                    <a:ext uri="{9D8B030D-6E8A-4147-A177-3AD203B41FA5}">
                      <a16:colId xmlns:a16="http://schemas.microsoft.com/office/drawing/2014/main" val="1685028237"/>
                    </a:ext>
                  </a:extLst>
                </a:gridCol>
                <a:gridCol w="329184">
                  <a:extLst>
                    <a:ext uri="{9D8B030D-6E8A-4147-A177-3AD203B41FA5}">
                      <a16:colId xmlns:a16="http://schemas.microsoft.com/office/drawing/2014/main" val="453902191"/>
                    </a:ext>
                  </a:extLst>
                </a:gridCol>
                <a:gridCol w="329184">
                  <a:extLst>
                    <a:ext uri="{9D8B030D-6E8A-4147-A177-3AD203B41FA5}">
                      <a16:colId xmlns:a16="http://schemas.microsoft.com/office/drawing/2014/main" val="3400754178"/>
                    </a:ext>
                  </a:extLst>
                </a:gridCol>
                <a:gridCol w="329184">
                  <a:extLst>
                    <a:ext uri="{9D8B030D-6E8A-4147-A177-3AD203B41FA5}">
                      <a16:colId xmlns:a16="http://schemas.microsoft.com/office/drawing/2014/main" val="1871195229"/>
                    </a:ext>
                  </a:extLst>
                </a:gridCol>
                <a:gridCol w="329184">
                  <a:extLst>
                    <a:ext uri="{9D8B030D-6E8A-4147-A177-3AD203B41FA5}">
                      <a16:colId xmlns:a16="http://schemas.microsoft.com/office/drawing/2014/main" val="1742796962"/>
                    </a:ext>
                  </a:extLst>
                </a:gridCol>
                <a:gridCol w="329184">
                  <a:extLst>
                    <a:ext uri="{9D8B030D-6E8A-4147-A177-3AD203B41FA5}">
                      <a16:colId xmlns:a16="http://schemas.microsoft.com/office/drawing/2014/main" val="3916742236"/>
                    </a:ext>
                  </a:extLst>
                </a:gridCol>
                <a:gridCol w="329184">
                  <a:extLst>
                    <a:ext uri="{9D8B030D-6E8A-4147-A177-3AD203B41FA5}">
                      <a16:colId xmlns:a16="http://schemas.microsoft.com/office/drawing/2014/main" val="4181518240"/>
                    </a:ext>
                  </a:extLst>
                </a:gridCol>
                <a:gridCol w="329184">
                  <a:extLst>
                    <a:ext uri="{9D8B030D-6E8A-4147-A177-3AD203B41FA5}">
                      <a16:colId xmlns:a16="http://schemas.microsoft.com/office/drawing/2014/main" val="16934876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4125586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Autohaus Mager - 2020-07-06 12:37:10</a:t>
                      </a:r>
                      <a:r>
                        <a:rPr kumimoji="0" lang="de-DE" sz="1000" b="0" i="0" u="none" strike="noStrike" kern="1200" cap="none" spc="0" normalizeH="0" baseline="0" noProof="0">
                          <a:ln>
                            <a:noFill/>
                          </a:ln>
                          <a:solidFill>
                            <a:prstClr val="black"/>
                          </a:solidFill>
                          <a:effectLst/>
                          <a:uLnTx/>
                          <a:uFillTx/>
                          <a:latin typeface="+mn-lt"/>
                          <a:ea typeface="+mn-ea"/>
                          <a:cs typeface="+mn-cs"/>
                        </a:rPr>
                        <a:t>
 Seid ihr bereit für den neuen Volkswagen ID.3?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https://scontent-iad3-1.xx.fbcdn.net/v/t1.0-9/p720x720/105699075_3518325748195756_692422298312580629_o.jpg?_nc_cat=100&amp;_nc_sid=8024bb&amp;_nc_ohc=H_ERltH98TkAX9RHFjU&amp;_nc_ht=scontent-iad3-1.xx&amp;_nc_tp=6&amp;oh=a520d36c26a32a77f22feb33b361d458&amp;oe=5F2781AA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06.07.2020 21:06:36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091511492"/>
                  </a:ext>
                </a:extLst>
              </a:tr>
            </a:tbl>
          </a:graphicData>
        </a:graphic>
      </p:graphicFrame>
      <p:sp>
        <p:nvSpPr>
          <p:cNvPr id="4" name="Text Placeholder 3">
            <a:extLst>
              <a:ext uri="{FF2B5EF4-FFF2-40B4-BE49-F238E27FC236}">
                <a16:creationId xmlns:a16="http://schemas.microsoft.com/office/drawing/2014/main" id="{3B83E1D5-4089-4128-99FE-833E92EDEA43}"/>
              </a:ext>
            </a:extLst>
          </p:cNvPr>
          <p:cNvSpPr>
            <a:spLocks noGrp="1"/>
          </p:cNvSpPr>
          <p:nvPr>
            <p:ph type="body" sz="quarter" idx="14"/>
          </p:nvPr>
        </p:nvSpPr>
        <p:spPr/>
        <p:txBody>
          <a:bodyPr/>
          <a:lstStyle/>
          <a:p>
            <a:r>
              <a:rPr lang="en-US"/>
              <a:t>01.07.2020 - 31.07.2020</a:t>
            </a:r>
          </a:p>
        </p:txBody>
      </p:sp>
    </p:spTree>
    <p:extLst>
      <p:ext uri="{BB962C8B-B14F-4D97-AF65-F5344CB8AC3E}">
        <p14:creationId xmlns:p14="http://schemas.microsoft.com/office/powerpoint/2010/main" val="1233131796"/>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601</Words>
  <Application>Microsoft Office PowerPoint</Application>
  <PresentationFormat>On-screen Show (4:3)</PresentationFormat>
  <Paragraphs>222</Paragraphs>
  <Slides>7</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7</vt:i4>
      </vt:variant>
    </vt:vector>
  </HeadingPairs>
  <TitlesOfParts>
    <vt:vector size="10" baseType="lpstr">
      <vt:lpstr>Calibri</vt:lpstr>
      <vt:lpstr>Arial</vt:lpstr>
      <vt:lpstr>quintly_template</vt:lpstr>
      <vt:lpstr>Händlerreport</vt:lpstr>
      <vt:lpstr>Facebook Facebook KPI  | Autohaus Mager</vt:lpstr>
      <vt:lpstr>Facebook Own Posts Table | Autohaus Mager - 1 of 5</vt:lpstr>
      <vt:lpstr>Facebook Own Posts Table | Autohaus Mager - 2 of 5</vt:lpstr>
      <vt:lpstr>Facebook Own Posts Table | Autohaus Mager - 3 of 5</vt:lpstr>
      <vt:lpstr>Facebook Own Posts Table | Autohaus Mager - 4 of 5</vt:lpstr>
      <vt:lpstr>Facebook Own Posts Table | Autohaus Mager - 5 of 5</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Händlerreport</dc:title>
  <dc:creator>Frederik Peiniger</dc:creator>
  <cp:lastModifiedBy>Frederik Peiniger</cp:lastModifiedBy>
  <cp:revision>1</cp:revision>
  <dcterms:created xsi:type="dcterms:W3CDTF">2020-08-13T08:53:45Z</dcterms:created>
  <dcterms:modified xsi:type="dcterms:W3CDTF">2020-08-13T08:54:00Z</dcterms:modified>
</cp:coreProperties>
</file>