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9958A-B3F4-4A9D-9E94-5E79EE7DB7A2}"/>
              </a:ext>
            </a:extLst>
          </p:cNvPr>
          <p:cNvSpPr>
            <a:spLocks noGrp="1"/>
          </p:cNvSpPr>
          <p:nvPr>
            <p:ph type="title"/>
          </p:nvPr>
        </p:nvSpPr>
        <p:spPr/>
        <p:txBody>
          <a:bodyPr/>
          <a:lstStyle/>
          <a:p>
            <a:r>
              <a:rPr lang="en-US"/>
              <a:t>Facebook Comments Table | Social Assessment Torrid - 1 of 12</a:t>
            </a:r>
          </a:p>
        </p:txBody>
      </p:sp>
      <p:graphicFrame>
        <p:nvGraphicFramePr>
          <p:cNvPr id="5" name="Table Placeholder 4">
            <a:extLst>
              <a:ext uri="{FF2B5EF4-FFF2-40B4-BE49-F238E27FC236}">
                <a16:creationId xmlns:a16="http://schemas.microsoft.com/office/drawing/2014/main" id="{67337942-BB02-4093-AD97-D84DE2816C7C}"/>
              </a:ext>
            </a:extLst>
          </p:cNvPr>
          <p:cNvGraphicFramePr>
            <a:graphicFrameLocks noGrp="1"/>
          </p:cNvGraphicFramePr>
          <p:nvPr>
            <p:ph type="tbl" sz="quarter" idx="13"/>
            <p:extLst>
              <p:ext uri="{D42A27DB-BD31-4B8C-83A1-F6EECF244321}">
                <p14:modId xmlns:p14="http://schemas.microsoft.com/office/powerpoint/2010/main" val="4077345681"/>
              </p:ext>
            </p:extLst>
          </p:nvPr>
        </p:nvGraphicFramePr>
        <p:xfrm>
          <a:off x="457200" y="1731963"/>
          <a:ext cx="8065008" cy="3657600"/>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908755281"/>
                    </a:ext>
                  </a:extLst>
                </a:gridCol>
                <a:gridCol w="1481328">
                  <a:extLst>
                    <a:ext uri="{9D8B030D-6E8A-4147-A177-3AD203B41FA5}">
                      <a16:colId xmlns:a16="http://schemas.microsoft.com/office/drawing/2014/main" val="3411182438"/>
                    </a:ext>
                  </a:extLst>
                </a:gridCol>
                <a:gridCol w="658368">
                  <a:extLst>
                    <a:ext uri="{9D8B030D-6E8A-4147-A177-3AD203B41FA5}">
                      <a16:colId xmlns:a16="http://schemas.microsoft.com/office/drawing/2014/main" val="387956181"/>
                    </a:ext>
                  </a:extLst>
                </a:gridCol>
                <a:gridCol w="658368">
                  <a:extLst>
                    <a:ext uri="{9D8B030D-6E8A-4147-A177-3AD203B41FA5}">
                      <a16:colId xmlns:a16="http://schemas.microsoft.com/office/drawing/2014/main" val="3074751378"/>
                    </a:ext>
                  </a:extLst>
                </a:gridCol>
                <a:gridCol w="2633472">
                  <a:extLst>
                    <a:ext uri="{9D8B030D-6E8A-4147-A177-3AD203B41FA5}">
                      <a16:colId xmlns:a16="http://schemas.microsoft.com/office/drawing/2014/main" val="286765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Attachment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334519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Torrid</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- 2021-01-17 08:32:57</a:t>
                      </a:r>
                      <a:r>
                        <a:rPr kumimoji="0" lang="en-US" sz="1000" b="0" i="0" u="none" strike="noStrike" kern="1200" cap="none" spc="0" normalizeH="0" baseline="0" noProof="0">
                          <a:ln>
                            <a:noFill/>
                          </a:ln>
                          <a:solidFill>
                            <a:prstClr val="black"/>
                          </a:solidFill>
                          <a:effectLst/>
                          <a:uLnTx/>
                          <a:uFillTx/>
                          <a:latin typeface="+mn-lt"/>
                          <a:ea typeface="+mn-ea"/>
                          <a:cs typeface="+mn-cs"/>
                        </a:rPr>
                        <a:t>
 Natasha Joy VanderVeer did you get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25.01.2021 14:01:33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@colleenmwerner is taking our breath away with her graceful moves and beauty https://bit.ly/34DvwfC
📷: @alainabroylesphoto</a:t>
                      </a:r>
                    </a:p>
                  </a:txBody>
                  <a:tcPr/>
                </a:tc>
                <a:extLst>
                  <a:ext uri="{0D108BD9-81ED-4DB2-BD59-A6C34878D82A}">
                    <a16:rowId xmlns:a16="http://schemas.microsoft.com/office/drawing/2014/main" val="1074872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Torrid</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- 2021-01-17 03:49:13</a:t>
                      </a:r>
                      <a:r>
                        <a:rPr kumimoji="0" lang="en-US" sz="1000" b="0" i="0" u="none" strike="noStrike" kern="1200" cap="none" spc="0" normalizeH="0" baseline="0" noProof="0">
                          <a:ln>
                            <a:noFill/>
                          </a:ln>
                          <a:solidFill>
                            <a:prstClr val="black"/>
                          </a:solidFill>
                          <a:effectLst/>
                          <a:uLnTx/>
                          <a:uFillTx/>
                          <a:latin typeface="+mn-lt"/>
                          <a:ea typeface="+mn-ea"/>
                          <a:cs typeface="+mn-cs"/>
                        </a:rPr>
                        <a:t>
 C.c. Goff where was the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25.01.2021 14:01:33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@colleenmwerner is taking our breath away with her graceful moves and beauty https://bit.ly/34DvwfC
📷: @alainabroylesphoto</a:t>
                      </a:r>
                    </a:p>
                  </a:txBody>
                  <a:tcPr/>
                </a:tc>
                <a:extLst>
                  <a:ext uri="{0D108BD9-81ED-4DB2-BD59-A6C34878D82A}">
                    <a16:rowId xmlns:a16="http://schemas.microsoft.com/office/drawing/2014/main" val="1125499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Torrid</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- 2021-01-17 03:47:17</a:t>
                      </a:r>
                      <a:r>
                        <a:rPr kumimoji="0" lang="en-US" sz="1000" b="0" i="0" u="none" strike="noStrike" kern="1200" cap="none" spc="0" normalizeH="0" baseline="0" noProof="0">
                          <a:ln>
                            <a:noFill/>
                          </a:ln>
                          <a:solidFill>
                            <a:prstClr val="black"/>
                          </a:solidFill>
                          <a:effectLst/>
                          <a:uLnTx/>
                          <a:uFillTx/>
                          <a:latin typeface="+mn-lt"/>
                          <a:ea typeface="+mn-ea"/>
                          <a:cs typeface="+mn-cs"/>
                        </a:rPr>
                        <a:t>
 Natasha Joy VanderVeer same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25.01.2021 14:01:33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@colleenmwerner is taking our breath away with her graceful moves and beauty https://bit.ly/34DvwfC
📷: @alainabroylesphoto</a:t>
                      </a:r>
                    </a:p>
                  </a:txBody>
                  <a:tcPr/>
                </a:tc>
                <a:extLst>
                  <a:ext uri="{0D108BD9-81ED-4DB2-BD59-A6C34878D82A}">
                    <a16:rowId xmlns:a16="http://schemas.microsoft.com/office/drawing/2014/main" val="991321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OneStopPlus</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OneStopPlus - 2021-01-16 15:03:12</a:t>
                      </a:r>
                      <a:r>
                        <a:rPr kumimoji="0" lang="en-US" sz="1000" b="0" i="0" u="none" strike="noStrike" kern="1200" cap="none" spc="0" normalizeH="0" baseline="0" noProof="0">
                          <a:ln>
                            <a:noFill/>
                          </a:ln>
                          <a:solidFill>
                            <a:prstClr val="black"/>
                          </a:solidFill>
                          <a:effectLst/>
                          <a:uLnTx/>
                          <a:uFillTx/>
                          <a:latin typeface="+mn-lt"/>
                          <a:ea typeface="+mn-ea"/>
                          <a:cs typeface="+mn-cs"/>
                        </a:rPr>
                        <a:t>
 Kelly Holmes Hello! We're sorry for the inconvenience this has caused. Please send us a private message with your order number, email and billing zip code for further assistance.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06.02.2021 08:27:35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Coming Soon! fullbeauty is becoming OneStopPlus. New name, the same ultimate plus-size destination you love!</a:t>
                      </a:r>
                    </a:p>
                  </a:txBody>
                  <a:tcPr/>
                </a:tc>
                <a:extLst>
                  <a:ext uri="{0D108BD9-81ED-4DB2-BD59-A6C34878D82A}">
                    <a16:rowId xmlns:a16="http://schemas.microsoft.com/office/drawing/2014/main" val="629238307"/>
                  </a:ext>
                </a:extLst>
              </a:tr>
            </a:tbl>
          </a:graphicData>
        </a:graphic>
      </p:graphicFrame>
      <p:sp>
        <p:nvSpPr>
          <p:cNvPr id="4" name="Text Placeholder 3">
            <a:extLst>
              <a:ext uri="{FF2B5EF4-FFF2-40B4-BE49-F238E27FC236}">
                <a16:creationId xmlns:a16="http://schemas.microsoft.com/office/drawing/2014/main" id="{E5713ACD-198E-4816-A67D-63F2B963B033}"/>
              </a:ext>
            </a:extLst>
          </p:cNvPr>
          <p:cNvSpPr>
            <a:spLocks noGrp="1"/>
          </p:cNvSpPr>
          <p:nvPr>
            <p:ph type="body" sz="quarter" idx="14"/>
          </p:nvPr>
        </p:nvSpPr>
        <p:spPr/>
        <p:txBody>
          <a:bodyPr/>
          <a:lstStyle/>
          <a:p>
            <a:r>
              <a:rPr lang="en-US"/>
              <a:t>01.08.2020 - 31.10.2020</a:t>
            </a:r>
          </a:p>
        </p:txBody>
      </p:sp>
    </p:spTree>
    <p:extLst>
      <p:ext uri="{BB962C8B-B14F-4D97-AF65-F5344CB8AC3E}">
        <p14:creationId xmlns:p14="http://schemas.microsoft.com/office/powerpoint/2010/main" val="2184583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C828F-0373-4F30-A454-5C8C9ECEAEC8}"/>
              </a:ext>
            </a:extLst>
          </p:cNvPr>
          <p:cNvSpPr>
            <a:spLocks noGrp="1"/>
          </p:cNvSpPr>
          <p:nvPr>
            <p:ph type="title"/>
          </p:nvPr>
        </p:nvSpPr>
        <p:spPr/>
        <p:txBody>
          <a:bodyPr/>
          <a:lstStyle/>
          <a:p>
            <a:r>
              <a:rPr lang="en-US"/>
              <a:t>Facebook Comments Table | Social Assessment Torrid - 2 of 12</a:t>
            </a:r>
          </a:p>
        </p:txBody>
      </p:sp>
      <p:graphicFrame>
        <p:nvGraphicFramePr>
          <p:cNvPr id="5" name="Table Placeholder 4">
            <a:extLst>
              <a:ext uri="{FF2B5EF4-FFF2-40B4-BE49-F238E27FC236}">
                <a16:creationId xmlns:a16="http://schemas.microsoft.com/office/drawing/2014/main" id="{A25EE92F-B1E1-4925-A0A2-5C5CE29C00EE}"/>
              </a:ext>
            </a:extLst>
          </p:cNvPr>
          <p:cNvGraphicFramePr>
            <a:graphicFrameLocks noGrp="1"/>
          </p:cNvGraphicFramePr>
          <p:nvPr>
            <p:ph type="tbl" sz="quarter" idx="13"/>
            <p:extLst>
              <p:ext uri="{D42A27DB-BD31-4B8C-83A1-F6EECF244321}">
                <p14:modId xmlns:p14="http://schemas.microsoft.com/office/powerpoint/2010/main" val="2272681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792700445"/>
                    </a:ext>
                  </a:extLst>
                </a:gridCol>
                <a:gridCol w="1481328">
                  <a:extLst>
                    <a:ext uri="{9D8B030D-6E8A-4147-A177-3AD203B41FA5}">
                      <a16:colId xmlns:a16="http://schemas.microsoft.com/office/drawing/2014/main" val="1283044772"/>
                    </a:ext>
                  </a:extLst>
                </a:gridCol>
                <a:gridCol w="658368">
                  <a:extLst>
                    <a:ext uri="{9D8B030D-6E8A-4147-A177-3AD203B41FA5}">
                      <a16:colId xmlns:a16="http://schemas.microsoft.com/office/drawing/2014/main" val="2859526585"/>
                    </a:ext>
                  </a:extLst>
                </a:gridCol>
                <a:gridCol w="658368">
                  <a:extLst>
                    <a:ext uri="{9D8B030D-6E8A-4147-A177-3AD203B41FA5}">
                      <a16:colId xmlns:a16="http://schemas.microsoft.com/office/drawing/2014/main" val="3681501769"/>
                    </a:ext>
                  </a:extLst>
                </a:gridCol>
                <a:gridCol w="2633472">
                  <a:extLst>
                    <a:ext uri="{9D8B030D-6E8A-4147-A177-3AD203B41FA5}">
                      <a16:colId xmlns:a16="http://schemas.microsoft.com/office/drawing/2014/main" val="2607954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Attachment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463530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OneStopPlus</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- 2021-01-14 13:19:16</a:t>
                      </a:r>
                      <a:r>
                        <a:rPr kumimoji="0" lang="en-US" sz="1000" b="0" i="0" u="none" strike="noStrike" kern="1200" cap="none" spc="0" normalizeH="0" baseline="0" noProof="0">
                          <a:ln>
                            <a:noFill/>
                          </a:ln>
                          <a:solidFill>
                            <a:prstClr val="black"/>
                          </a:solidFill>
                          <a:effectLst/>
                          <a:uLnTx/>
                          <a:uFillTx/>
                          <a:latin typeface="+mn-lt"/>
                          <a:ea typeface="+mn-ea"/>
                          <a:cs typeface="+mn-cs"/>
                        </a:rPr>
                        <a:t>
 I will not ever shop this site again! I will also share with others why! I placed an order on 12/1/20 I haven’t received any of the items I ordered, It says I have no order history. They didn’t have a problem taking 0.79 from my account.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06.02.2021 08:27:35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Coming Soon! fullbeauty is becoming OneStopPlus. New name, the same ultimate plus-size destination you love!</a:t>
                      </a:r>
                    </a:p>
                  </a:txBody>
                  <a:tcPr/>
                </a:tc>
                <a:extLst>
                  <a:ext uri="{0D108BD9-81ED-4DB2-BD59-A6C34878D82A}">
                    <a16:rowId xmlns:a16="http://schemas.microsoft.com/office/drawing/2014/main" val="2641511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Torrid</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- 2021-01-09 15:24:02</a:t>
                      </a:r>
                      <a:r>
                        <a:rPr kumimoji="0" lang="en-US" sz="1000" b="0" i="0" u="none" strike="noStrike" kern="1200" cap="none" spc="0" normalizeH="0" baseline="0" noProof="0">
                          <a:ln>
                            <a:noFill/>
                          </a:ln>
                          <a:solidFill>
                            <a:prstClr val="black"/>
                          </a:solidFill>
                          <a:effectLst/>
                          <a:uLnTx/>
                          <a:uFillTx/>
                          <a:latin typeface="+mn-lt"/>
                          <a:ea typeface="+mn-ea"/>
                          <a:cs typeface="+mn-cs"/>
                        </a:rPr>
                        <a:t>
 Where is that overshirt the 2nd girl is wearing? I WANT IT. lol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18.01.2021 08:01:50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Our fitting rooms are now open and we are dancing for joy 💃 Come see us this weekend! 
Find Your Store: https://bit.ly/3oechRI</a:t>
                      </a:r>
                    </a:p>
                  </a:txBody>
                  <a:tcPr/>
                </a:tc>
                <a:extLst>
                  <a:ext uri="{0D108BD9-81ED-4DB2-BD59-A6C34878D82A}">
                    <a16:rowId xmlns:a16="http://schemas.microsoft.com/office/drawing/2014/main" val="3353335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Torrid</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- 2021-01-03 19:43:20</a:t>
                      </a:r>
                      <a:r>
                        <a:rPr kumimoji="0" lang="en-US" sz="1000" b="0" i="0" u="none" strike="noStrike" kern="1200" cap="none" spc="0" normalizeH="0" baseline="0" noProof="0">
                          <a:ln>
                            <a:noFill/>
                          </a:ln>
                          <a:solidFill>
                            <a:prstClr val="black"/>
                          </a:solidFill>
                          <a:effectLst/>
                          <a:uLnTx/>
                          <a:uFillTx/>
                          <a:latin typeface="+mn-lt"/>
                          <a:ea typeface="+mn-ea"/>
                          <a:cs typeface="+mn-cs"/>
                        </a:rPr>
                        <a:t>
 Jamie Springer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19.01.2021 08:01:16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 Soft Plush dresses: the next best thing to walking around in a cozy blanket 🥰
Check our Most Loved: https://bit.ly/34plsHm</a:t>
                      </a:r>
                    </a:p>
                  </a:txBody>
                  <a:tcPr/>
                </a:tc>
                <a:extLst>
                  <a:ext uri="{0D108BD9-81ED-4DB2-BD59-A6C34878D82A}">
                    <a16:rowId xmlns:a16="http://schemas.microsoft.com/office/drawing/2014/main" val="440052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Torrid</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- 2020-12-31 13:09:22</a:t>
                      </a:r>
                      <a:r>
                        <a:rPr kumimoji="0" lang="en-US" sz="1000" b="0" i="0" u="none" strike="noStrike" kern="1200" cap="none" spc="0" normalizeH="0" baseline="0" noProof="0">
                          <a:ln>
                            <a:noFill/>
                          </a:ln>
                          <a:solidFill>
                            <a:prstClr val="black"/>
                          </a:solidFill>
                          <a:effectLst/>
                          <a:uLnTx/>
                          <a:uFillTx/>
                          <a:latin typeface="+mn-lt"/>
                          <a:ea typeface="+mn-ea"/>
                          <a:cs typeface="+mn-cs"/>
                        </a:rPr>
                        <a:t>
 Im in awe... such a beautiful and stunning photo... it speaks volumes!  SELF 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25.01.2021 14:01:33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@colleenmwerner is taking our breath away with her graceful moves and beauty https://bit.ly/34DvwfC
📷: @alainabroylesphoto</a:t>
                      </a:r>
                    </a:p>
                  </a:txBody>
                  <a:tcPr/>
                </a:tc>
                <a:extLst>
                  <a:ext uri="{0D108BD9-81ED-4DB2-BD59-A6C34878D82A}">
                    <a16:rowId xmlns:a16="http://schemas.microsoft.com/office/drawing/2014/main" val="3562843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Torrid</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- 2020-12-30 22:27:26</a:t>
                      </a:r>
                      <a:r>
                        <a:rPr kumimoji="0" lang="en-US" sz="1000" b="0" i="0" u="none" strike="noStrike" kern="1200" cap="none" spc="0" normalizeH="0" baseline="0" noProof="0">
                          <a:ln>
                            <a:noFill/>
                          </a:ln>
                          <a:solidFill>
                            <a:prstClr val="black"/>
                          </a:solidFill>
                          <a:effectLst/>
                          <a:uLnTx/>
                          <a:uFillTx/>
                          <a:latin typeface="+mn-lt"/>
                          <a:ea typeface="+mn-ea"/>
                          <a:cs typeface="+mn-cs"/>
                        </a:rPr>
                        <a:t>
 I need that faux leather skirt!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18.01.2021 08:01:50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Our fitting rooms are now open and we are dancing for joy 💃 Come see us this weekend! 
Find Your Store: https://bit.ly/3oechRI</a:t>
                      </a:r>
                    </a:p>
                  </a:txBody>
                  <a:tcPr/>
                </a:tc>
                <a:extLst>
                  <a:ext uri="{0D108BD9-81ED-4DB2-BD59-A6C34878D82A}">
                    <a16:rowId xmlns:a16="http://schemas.microsoft.com/office/drawing/2014/main" val="410057279"/>
                  </a:ext>
                </a:extLst>
              </a:tr>
            </a:tbl>
          </a:graphicData>
        </a:graphic>
      </p:graphicFrame>
      <p:sp>
        <p:nvSpPr>
          <p:cNvPr id="4" name="Text Placeholder 3">
            <a:extLst>
              <a:ext uri="{FF2B5EF4-FFF2-40B4-BE49-F238E27FC236}">
                <a16:creationId xmlns:a16="http://schemas.microsoft.com/office/drawing/2014/main" id="{1CB3CF35-AC13-48B6-9FFD-C3D04AF7705D}"/>
              </a:ext>
            </a:extLst>
          </p:cNvPr>
          <p:cNvSpPr>
            <a:spLocks noGrp="1"/>
          </p:cNvSpPr>
          <p:nvPr>
            <p:ph type="body" sz="quarter" idx="14"/>
          </p:nvPr>
        </p:nvSpPr>
        <p:spPr/>
        <p:txBody>
          <a:bodyPr/>
          <a:lstStyle/>
          <a:p>
            <a:r>
              <a:rPr lang="en-US"/>
              <a:t>01.08.2020 - 31.10.2020</a:t>
            </a:r>
          </a:p>
        </p:txBody>
      </p:sp>
    </p:spTree>
    <p:extLst>
      <p:ext uri="{BB962C8B-B14F-4D97-AF65-F5344CB8AC3E}">
        <p14:creationId xmlns:p14="http://schemas.microsoft.com/office/powerpoint/2010/main" val="3361272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6137D-970F-4D87-87CF-E6F13D2ACBEF}"/>
              </a:ext>
            </a:extLst>
          </p:cNvPr>
          <p:cNvSpPr>
            <a:spLocks noGrp="1"/>
          </p:cNvSpPr>
          <p:nvPr>
            <p:ph type="title"/>
          </p:nvPr>
        </p:nvSpPr>
        <p:spPr/>
        <p:txBody>
          <a:bodyPr/>
          <a:lstStyle/>
          <a:p>
            <a:r>
              <a:rPr lang="en-US"/>
              <a:t>Facebook Comments Table | Social Assessment Torrid - 3 of 12</a:t>
            </a:r>
          </a:p>
        </p:txBody>
      </p:sp>
      <p:graphicFrame>
        <p:nvGraphicFramePr>
          <p:cNvPr id="5" name="Table Placeholder 4">
            <a:extLst>
              <a:ext uri="{FF2B5EF4-FFF2-40B4-BE49-F238E27FC236}">
                <a16:creationId xmlns:a16="http://schemas.microsoft.com/office/drawing/2014/main" id="{B02686DB-7011-42A8-A528-5F79A712E122}"/>
              </a:ext>
            </a:extLst>
          </p:cNvPr>
          <p:cNvGraphicFramePr>
            <a:graphicFrameLocks noGrp="1"/>
          </p:cNvGraphicFramePr>
          <p:nvPr>
            <p:ph type="tbl" sz="quarter" idx="13"/>
            <p:extLst>
              <p:ext uri="{D42A27DB-BD31-4B8C-83A1-F6EECF244321}">
                <p14:modId xmlns:p14="http://schemas.microsoft.com/office/powerpoint/2010/main" val="2164991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052014075"/>
                    </a:ext>
                  </a:extLst>
                </a:gridCol>
                <a:gridCol w="1481328">
                  <a:extLst>
                    <a:ext uri="{9D8B030D-6E8A-4147-A177-3AD203B41FA5}">
                      <a16:colId xmlns:a16="http://schemas.microsoft.com/office/drawing/2014/main" val="3357772502"/>
                    </a:ext>
                  </a:extLst>
                </a:gridCol>
                <a:gridCol w="658368">
                  <a:extLst>
                    <a:ext uri="{9D8B030D-6E8A-4147-A177-3AD203B41FA5}">
                      <a16:colId xmlns:a16="http://schemas.microsoft.com/office/drawing/2014/main" val="2712975367"/>
                    </a:ext>
                  </a:extLst>
                </a:gridCol>
                <a:gridCol w="658368">
                  <a:extLst>
                    <a:ext uri="{9D8B030D-6E8A-4147-A177-3AD203B41FA5}">
                      <a16:colId xmlns:a16="http://schemas.microsoft.com/office/drawing/2014/main" val="2738121580"/>
                    </a:ext>
                  </a:extLst>
                </a:gridCol>
                <a:gridCol w="2633472">
                  <a:extLst>
                    <a:ext uri="{9D8B030D-6E8A-4147-A177-3AD203B41FA5}">
                      <a16:colId xmlns:a16="http://schemas.microsoft.com/office/drawing/2014/main" val="4212727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Attachment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5090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OneStopPlus</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OneStopPlus - 2020-12-30 09:04:05</a:t>
                      </a:r>
                      <a:r>
                        <a:rPr kumimoji="0" lang="en-US" sz="1000" b="0" i="0" u="none" strike="noStrike" kern="1200" cap="none" spc="0" normalizeH="0" baseline="0" noProof="0">
                          <a:ln>
                            <a:noFill/>
                          </a:ln>
                          <a:solidFill>
                            <a:prstClr val="black"/>
                          </a:solidFill>
                          <a:effectLst/>
                          <a:uLnTx/>
                          <a:uFillTx/>
                          <a:latin typeface="+mn-lt"/>
                          <a:ea typeface="+mn-ea"/>
                          <a:cs typeface="+mn-cs"/>
                        </a:rPr>
                        <a:t>
 Hello Carla, ! We're sorry for any inconvenience this has caused. Prices are subject to change depending on the sale we're having at the time. Don't forget to sign up for emails to receive discount codes and other 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06.02.2021 08:27:35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Coming Soon! fullbeauty is becoming OneStopPlus. New name, the same ultimate plus-size destination you love!</a:t>
                      </a:r>
                    </a:p>
                  </a:txBody>
                  <a:tcPr/>
                </a:tc>
                <a:extLst>
                  <a:ext uri="{0D108BD9-81ED-4DB2-BD59-A6C34878D82A}">
                    <a16:rowId xmlns:a16="http://schemas.microsoft.com/office/drawing/2014/main" val="3121666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Torrid</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- 2020-12-28 18:01:09</a:t>
                      </a:r>
                      <a:r>
                        <a:rPr kumimoji="0" lang="en-US" sz="1000" b="0" i="0" u="none" strike="noStrike" kern="1200" cap="none" spc="0" normalizeH="0" baseline="0" noProof="0">
                          <a:ln>
                            <a:noFill/>
                          </a:ln>
                          <a:solidFill>
                            <a:prstClr val="black"/>
                          </a:solidFill>
                          <a:effectLst/>
                          <a:uLnTx/>
                          <a:uFillTx/>
                          <a:latin typeface="+mn-lt"/>
                          <a:ea typeface="+mn-ea"/>
                          <a:cs typeface="+mn-cs"/>
                        </a:rPr>
                        <a:t>
 Torrid thank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14:01:48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Welcome to Torrid Talk! In today’s episode, find out how to find your perfect bra size with Liz Muñoz.
Learn More: https://bit.ly/2SXYws6</a:t>
                      </a:r>
                    </a:p>
                  </a:txBody>
                  <a:tcPr/>
                </a:tc>
                <a:extLst>
                  <a:ext uri="{0D108BD9-81ED-4DB2-BD59-A6C34878D82A}">
                    <a16:rowId xmlns:a16="http://schemas.microsoft.com/office/drawing/2014/main" val="1327562035"/>
                  </a:ext>
                </a:extLst>
              </a:tr>
            </a:tbl>
          </a:graphicData>
        </a:graphic>
      </p:graphicFrame>
      <p:sp>
        <p:nvSpPr>
          <p:cNvPr id="4" name="Text Placeholder 3">
            <a:extLst>
              <a:ext uri="{FF2B5EF4-FFF2-40B4-BE49-F238E27FC236}">
                <a16:creationId xmlns:a16="http://schemas.microsoft.com/office/drawing/2014/main" id="{3C6434FC-6F96-457F-B4EA-023FCE88DA7A}"/>
              </a:ext>
            </a:extLst>
          </p:cNvPr>
          <p:cNvSpPr>
            <a:spLocks noGrp="1"/>
          </p:cNvSpPr>
          <p:nvPr>
            <p:ph type="body" sz="quarter" idx="14"/>
          </p:nvPr>
        </p:nvSpPr>
        <p:spPr/>
        <p:txBody>
          <a:bodyPr/>
          <a:lstStyle/>
          <a:p>
            <a:r>
              <a:rPr lang="en-US"/>
              <a:t>01.08.2020 - 31.10.2020</a:t>
            </a:r>
          </a:p>
        </p:txBody>
      </p:sp>
    </p:spTree>
    <p:extLst>
      <p:ext uri="{BB962C8B-B14F-4D97-AF65-F5344CB8AC3E}">
        <p14:creationId xmlns:p14="http://schemas.microsoft.com/office/powerpoint/2010/main" val="3795082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009C8-CDAB-4691-92FC-0F72B50D11F1}"/>
              </a:ext>
            </a:extLst>
          </p:cNvPr>
          <p:cNvSpPr>
            <a:spLocks noGrp="1"/>
          </p:cNvSpPr>
          <p:nvPr>
            <p:ph type="title"/>
          </p:nvPr>
        </p:nvSpPr>
        <p:spPr/>
        <p:txBody>
          <a:bodyPr/>
          <a:lstStyle/>
          <a:p>
            <a:r>
              <a:rPr lang="en-US"/>
              <a:t>Facebook Comments Table | Social Assessment Torrid - 4 of 12</a:t>
            </a:r>
          </a:p>
        </p:txBody>
      </p:sp>
      <p:graphicFrame>
        <p:nvGraphicFramePr>
          <p:cNvPr id="5" name="Table Placeholder 4">
            <a:extLst>
              <a:ext uri="{FF2B5EF4-FFF2-40B4-BE49-F238E27FC236}">
                <a16:creationId xmlns:a16="http://schemas.microsoft.com/office/drawing/2014/main" id="{CEBAB1BA-9DBB-4E5E-8070-8A84F617DE2D}"/>
              </a:ext>
            </a:extLst>
          </p:cNvPr>
          <p:cNvGraphicFramePr>
            <a:graphicFrameLocks noGrp="1"/>
          </p:cNvGraphicFramePr>
          <p:nvPr>
            <p:ph type="tbl" sz="quarter" idx="13"/>
            <p:extLst>
              <p:ext uri="{D42A27DB-BD31-4B8C-83A1-F6EECF244321}">
                <p14:modId xmlns:p14="http://schemas.microsoft.com/office/powerpoint/2010/main" val="2545110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790653925"/>
                    </a:ext>
                  </a:extLst>
                </a:gridCol>
                <a:gridCol w="1481328">
                  <a:extLst>
                    <a:ext uri="{9D8B030D-6E8A-4147-A177-3AD203B41FA5}">
                      <a16:colId xmlns:a16="http://schemas.microsoft.com/office/drawing/2014/main" val="1082976166"/>
                    </a:ext>
                  </a:extLst>
                </a:gridCol>
                <a:gridCol w="658368">
                  <a:extLst>
                    <a:ext uri="{9D8B030D-6E8A-4147-A177-3AD203B41FA5}">
                      <a16:colId xmlns:a16="http://schemas.microsoft.com/office/drawing/2014/main" val="3058121165"/>
                    </a:ext>
                  </a:extLst>
                </a:gridCol>
                <a:gridCol w="658368">
                  <a:extLst>
                    <a:ext uri="{9D8B030D-6E8A-4147-A177-3AD203B41FA5}">
                      <a16:colId xmlns:a16="http://schemas.microsoft.com/office/drawing/2014/main" val="1796719334"/>
                    </a:ext>
                  </a:extLst>
                </a:gridCol>
                <a:gridCol w="2633472">
                  <a:extLst>
                    <a:ext uri="{9D8B030D-6E8A-4147-A177-3AD203B41FA5}">
                      <a16:colId xmlns:a16="http://schemas.microsoft.com/office/drawing/2014/main" val="3845449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Attachment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016229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Torrid</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Torrid - 2020-12-28 14:43:39</a:t>
                      </a:r>
                      <a:r>
                        <a:rPr kumimoji="0" lang="en-US" sz="1000" b="0" i="0" u="none" strike="noStrike" kern="1200" cap="none" spc="0" normalizeH="0" baseline="0" noProof="0">
                          <a:ln>
                            <a:noFill/>
                          </a:ln>
                          <a:solidFill>
                            <a:prstClr val="black"/>
                          </a:solidFill>
                          <a:effectLst/>
                          <a:uLnTx/>
                          <a:uFillTx/>
                          <a:latin typeface="+mn-lt"/>
                          <a:ea typeface="+mn-ea"/>
                          <a:cs typeface="+mn-cs"/>
                        </a:rPr>
                        <a:t>
 Hi Traci! Use this link for our bras without padding: 🤗 https://www.torrid.com/search?q=lightly+lined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HKTiBCiXtjg3Wp&amp;w=288&amp;h=288&amp;url=https%3A%2F%2Fassets.torrid.com%2Fis%2Fimage%2Ftorrid%2F201116_NAV_HOL2_new_583x288%3Fwid%3D583&amp;cfs=1&amp;sx=249&amp;sy=0&amp;sw=288&amp;sh=288&amp;_nc_cb=1&amp;_nc_hash=AQHyqBLt349SBR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14:01:48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Welcome to Torrid Talk! In today’s episode, find out how to find your perfect bra size with Liz Muñoz.
Learn More: https://bit.ly/2SXYws6</a:t>
                      </a:r>
                    </a:p>
                  </a:txBody>
                  <a:tcPr/>
                </a:tc>
                <a:extLst>
                  <a:ext uri="{0D108BD9-81ED-4DB2-BD59-A6C34878D82A}">
                    <a16:rowId xmlns:a16="http://schemas.microsoft.com/office/drawing/2014/main" val="3430789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Torrid</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- 2020-12-27 21:28:28</a:t>
                      </a:r>
                      <a:r>
                        <a:rPr kumimoji="0" lang="en-US" sz="1000" b="0" i="0" u="none" strike="noStrike" kern="1200" cap="none" spc="0" normalizeH="0" baseline="0" noProof="0">
                          <a:ln>
                            <a:noFill/>
                          </a:ln>
                          <a:solidFill>
                            <a:prstClr val="black"/>
                          </a:solidFill>
                          <a:effectLst/>
                          <a:uLnTx/>
                          <a:uFillTx/>
                          <a:latin typeface="+mn-lt"/>
                          <a:ea typeface="+mn-ea"/>
                          <a:cs typeface="+mn-cs"/>
                        </a:rPr>
                        <a:t>
 Except if you had family shop the collection at Black Friday sales now its after Christmas and the collection is clearance and sold out so I can't return the item for the correct size.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21.01.2021 08:02:02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Today's anything but boring... shop the Torrid🖤BetseyJohnson Collection now 💋  https://bit.ly/3ofzzGS</a:t>
                      </a:r>
                    </a:p>
                  </a:txBody>
                  <a:tcPr/>
                </a:tc>
                <a:extLst>
                  <a:ext uri="{0D108BD9-81ED-4DB2-BD59-A6C34878D82A}">
                    <a16:rowId xmlns:a16="http://schemas.microsoft.com/office/drawing/2014/main" val="880969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Torrid</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- 2020-12-27 17:47:01</a:t>
                      </a:r>
                      <a:r>
                        <a:rPr kumimoji="0" lang="en-US" sz="1000" b="0" i="0" u="none" strike="noStrike" kern="1200" cap="none" spc="0" normalizeH="0" baseline="0" noProof="0">
                          <a:ln>
                            <a:noFill/>
                          </a:ln>
                          <a:solidFill>
                            <a:prstClr val="black"/>
                          </a:solidFill>
                          <a:effectLst/>
                          <a:uLnTx/>
                          <a:uFillTx/>
                          <a:latin typeface="+mn-lt"/>
                          <a:ea typeface="+mn-ea"/>
                          <a:cs typeface="+mn-cs"/>
                        </a:rPr>
                        <a:t>
 Does Torrid make any bras without padding?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14:01:48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Welcome to Torrid Talk! In today’s episode, find out how to find your perfect bra size with Liz Muñoz.
Learn More: https://bit.ly/2SXYws6</a:t>
                      </a:r>
                    </a:p>
                  </a:txBody>
                  <a:tcPr/>
                </a:tc>
                <a:extLst>
                  <a:ext uri="{0D108BD9-81ED-4DB2-BD59-A6C34878D82A}">
                    <a16:rowId xmlns:a16="http://schemas.microsoft.com/office/drawing/2014/main" val="3120860048"/>
                  </a:ext>
                </a:extLst>
              </a:tr>
            </a:tbl>
          </a:graphicData>
        </a:graphic>
      </p:graphicFrame>
      <p:sp>
        <p:nvSpPr>
          <p:cNvPr id="4" name="Text Placeholder 3">
            <a:extLst>
              <a:ext uri="{FF2B5EF4-FFF2-40B4-BE49-F238E27FC236}">
                <a16:creationId xmlns:a16="http://schemas.microsoft.com/office/drawing/2014/main" id="{E258855D-43E4-49C6-9E35-99AC4842834D}"/>
              </a:ext>
            </a:extLst>
          </p:cNvPr>
          <p:cNvSpPr>
            <a:spLocks noGrp="1"/>
          </p:cNvSpPr>
          <p:nvPr>
            <p:ph type="body" sz="quarter" idx="14"/>
          </p:nvPr>
        </p:nvSpPr>
        <p:spPr/>
        <p:txBody>
          <a:bodyPr/>
          <a:lstStyle/>
          <a:p>
            <a:r>
              <a:rPr lang="en-US"/>
              <a:t>01.08.2020 - 31.10.2020</a:t>
            </a:r>
          </a:p>
        </p:txBody>
      </p:sp>
    </p:spTree>
    <p:extLst>
      <p:ext uri="{BB962C8B-B14F-4D97-AF65-F5344CB8AC3E}">
        <p14:creationId xmlns:p14="http://schemas.microsoft.com/office/powerpoint/2010/main" val="2992031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95017-D273-4121-A328-BA6FC61FF2A4}"/>
              </a:ext>
            </a:extLst>
          </p:cNvPr>
          <p:cNvSpPr>
            <a:spLocks noGrp="1"/>
          </p:cNvSpPr>
          <p:nvPr>
            <p:ph type="title"/>
          </p:nvPr>
        </p:nvSpPr>
        <p:spPr/>
        <p:txBody>
          <a:bodyPr/>
          <a:lstStyle/>
          <a:p>
            <a:r>
              <a:rPr lang="en-US"/>
              <a:t>Facebook Comments Table | Social Assessment Torrid - 5 of 12</a:t>
            </a:r>
          </a:p>
        </p:txBody>
      </p:sp>
      <p:graphicFrame>
        <p:nvGraphicFramePr>
          <p:cNvPr id="5" name="Table Placeholder 4">
            <a:extLst>
              <a:ext uri="{FF2B5EF4-FFF2-40B4-BE49-F238E27FC236}">
                <a16:creationId xmlns:a16="http://schemas.microsoft.com/office/drawing/2014/main" id="{126E980E-37B2-4A3D-9468-EA41C2033192}"/>
              </a:ext>
            </a:extLst>
          </p:cNvPr>
          <p:cNvGraphicFramePr>
            <a:graphicFrameLocks noGrp="1"/>
          </p:cNvGraphicFramePr>
          <p:nvPr>
            <p:ph type="tbl" sz="quarter" idx="13"/>
            <p:extLst>
              <p:ext uri="{D42A27DB-BD31-4B8C-83A1-F6EECF244321}">
                <p14:modId xmlns:p14="http://schemas.microsoft.com/office/powerpoint/2010/main" val="3191520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072475245"/>
                    </a:ext>
                  </a:extLst>
                </a:gridCol>
                <a:gridCol w="1481328">
                  <a:extLst>
                    <a:ext uri="{9D8B030D-6E8A-4147-A177-3AD203B41FA5}">
                      <a16:colId xmlns:a16="http://schemas.microsoft.com/office/drawing/2014/main" val="1193054418"/>
                    </a:ext>
                  </a:extLst>
                </a:gridCol>
                <a:gridCol w="658368">
                  <a:extLst>
                    <a:ext uri="{9D8B030D-6E8A-4147-A177-3AD203B41FA5}">
                      <a16:colId xmlns:a16="http://schemas.microsoft.com/office/drawing/2014/main" val="2906040987"/>
                    </a:ext>
                  </a:extLst>
                </a:gridCol>
                <a:gridCol w="658368">
                  <a:extLst>
                    <a:ext uri="{9D8B030D-6E8A-4147-A177-3AD203B41FA5}">
                      <a16:colId xmlns:a16="http://schemas.microsoft.com/office/drawing/2014/main" val="1838452545"/>
                    </a:ext>
                  </a:extLst>
                </a:gridCol>
                <a:gridCol w="2633472">
                  <a:extLst>
                    <a:ext uri="{9D8B030D-6E8A-4147-A177-3AD203B41FA5}">
                      <a16:colId xmlns:a16="http://schemas.microsoft.com/office/drawing/2014/main" val="3027509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Attachment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926514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OneStopPlus</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- 2020-12-24 16:41:25</a:t>
                      </a:r>
                      <a:r>
                        <a:rPr kumimoji="0" lang="en-US" sz="1000" b="0" i="0" u="none" strike="noStrike" kern="1200" cap="none" spc="0" normalizeH="0" baseline="0" noProof="0">
                          <a:ln>
                            <a:noFill/>
                          </a:ln>
                          <a:solidFill>
                            <a:prstClr val="black"/>
                          </a:solidFill>
                          <a:effectLst/>
                          <a:uLnTx/>
                          <a:uFillTx/>
                          <a:latin typeface="+mn-lt"/>
                          <a:ea typeface="+mn-ea"/>
                          <a:cs typeface="+mn-cs"/>
                        </a:rPr>
                        <a:t>
 Carla Malone Gardner That’s a huge bummer!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06.02.2021 08:27:35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Coming Soon! fullbeauty is becoming OneStopPlus. New name, the same ultimate plus-size destination you love!</a:t>
                      </a:r>
                    </a:p>
                  </a:txBody>
                  <a:tcPr/>
                </a:tc>
                <a:extLst>
                  <a:ext uri="{0D108BD9-81ED-4DB2-BD59-A6C34878D82A}">
                    <a16:rowId xmlns:a16="http://schemas.microsoft.com/office/drawing/2014/main" val="1857509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OneStopPlus</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- 2020-12-23 12:40:46</a:t>
                      </a:r>
                      <a:r>
                        <a:rPr kumimoji="0" lang="en-US" sz="1000" b="0" i="0" u="none" strike="noStrike" kern="1200" cap="none" spc="0" normalizeH="0" baseline="0" noProof="0">
                          <a:ln>
                            <a:noFill/>
                          </a:ln>
                          <a:solidFill>
                            <a:prstClr val="black"/>
                          </a:solidFill>
                          <a:effectLst/>
                          <a:uLnTx/>
                          <a:uFillTx/>
                          <a:latin typeface="+mn-lt"/>
                          <a:ea typeface="+mn-ea"/>
                          <a:cs typeface="+mn-cs"/>
                        </a:rPr>
                        <a:t>
 Joleen Holt I think they have increased even more since they went back to OSP. And no good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06.02.2021 08:27:35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Coming Soon! fullbeauty is becoming OneStopPlus. New name, the same ultimate plus-size destination you love!</a:t>
                      </a:r>
                    </a:p>
                  </a:txBody>
                  <a:tcPr/>
                </a:tc>
                <a:extLst>
                  <a:ext uri="{0D108BD9-81ED-4DB2-BD59-A6C34878D82A}">
                    <a16:rowId xmlns:a16="http://schemas.microsoft.com/office/drawing/2014/main" val="2385898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Torrid</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- 2020-12-17 11:58:20</a:t>
                      </a:r>
                      <a:r>
                        <a:rPr kumimoji="0" lang="en-US" sz="1000" b="0" i="0" u="none" strike="noStrike" kern="1200" cap="none" spc="0" normalizeH="0" baseline="0" noProof="0">
                          <a:ln>
                            <a:noFill/>
                          </a:ln>
                          <a:solidFill>
                            <a:prstClr val="black"/>
                          </a:solidFill>
                          <a:effectLst/>
                          <a:uLnTx/>
                          <a:uFillTx/>
                          <a:latin typeface="+mn-lt"/>
                          <a:ea typeface="+mn-ea"/>
                          <a:cs typeface="+mn-cs"/>
                        </a:rPr>
                        <a:t>
 Bought the cardigan!!🤩🥰❤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08:03:31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Layered with spots 😉 https://bit.ly/3jJn0Rs</a:t>
                      </a:r>
                    </a:p>
                  </a:txBody>
                  <a:tcPr/>
                </a:tc>
                <a:extLst>
                  <a:ext uri="{0D108BD9-81ED-4DB2-BD59-A6C34878D82A}">
                    <a16:rowId xmlns:a16="http://schemas.microsoft.com/office/drawing/2014/main" val="2250836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Torrid</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- 2020-12-17 11:56:50</a:t>
                      </a:r>
                      <a:r>
                        <a:rPr kumimoji="0" lang="en-US" sz="1000" b="0" i="0" u="none" strike="noStrike" kern="1200" cap="none" spc="0" normalizeH="0" baseline="0" noProof="0">
                          <a:ln>
                            <a:noFill/>
                          </a:ln>
                          <a:solidFill>
                            <a:prstClr val="black"/>
                          </a:solidFill>
                          <a:effectLst/>
                          <a:uLnTx/>
                          <a:uFillTx/>
                          <a:latin typeface="+mn-lt"/>
                          <a:ea typeface="+mn-ea"/>
                          <a:cs typeface="+mn-cs"/>
                        </a:rPr>
                        <a:t>
 They were sold out and then suddenly showed up in my size! Very unique, cute and comfy. I can't wait to wear them!!🤩❤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https://scontent-hou1-1.xx.fbcdn.net/v/t1.0-9/s720x720/131435321_4090523054310786_3199026382431620274_o.jpg?_nc_cat=102&amp;ccb=2&amp;_nc_sid=1480c5&amp;_nc_ohc=e8P110C760EAX_Jl56l&amp;_nc_ht=scontent-hou1-1.xx&amp;tp=7&amp;oh=ba76167b25149ce902b13f85303b66aa&amp;oe=6000256B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13.01.2021 14:02:59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Ever wonder what it’s like to hang with your idol? Well, we found out…and it was a total lovefest! Here’s a teaser of Liz’s visit with icon Betsey Johnson. Stay tuned for more!
Sign up for early access: https://bit.ly/3kiIwgg
#Torrid🖤BetseyJohnson #FeelTheFit #BetseyJohnson</a:t>
                      </a:r>
                    </a:p>
                  </a:txBody>
                  <a:tcPr/>
                </a:tc>
                <a:extLst>
                  <a:ext uri="{0D108BD9-81ED-4DB2-BD59-A6C34878D82A}">
                    <a16:rowId xmlns:a16="http://schemas.microsoft.com/office/drawing/2014/main" val="2464949749"/>
                  </a:ext>
                </a:extLst>
              </a:tr>
            </a:tbl>
          </a:graphicData>
        </a:graphic>
      </p:graphicFrame>
      <p:sp>
        <p:nvSpPr>
          <p:cNvPr id="4" name="Text Placeholder 3">
            <a:extLst>
              <a:ext uri="{FF2B5EF4-FFF2-40B4-BE49-F238E27FC236}">
                <a16:creationId xmlns:a16="http://schemas.microsoft.com/office/drawing/2014/main" id="{A0F71A94-EC8C-416E-9D60-1E55BF4F7E63}"/>
              </a:ext>
            </a:extLst>
          </p:cNvPr>
          <p:cNvSpPr>
            <a:spLocks noGrp="1"/>
          </p:cNvSpPr>
          <p:nvPr>
            <p:ph type="body" sz="quarter" idx="14"/>
          </p:nvPr>
        </p:nvSpPr>
        <p:spPr/>
        <p:txBody>
          <a:bodyPr/>
          <a:lstStyle/>
          <a:p>
            <a:r>
              <a:rPr lang="en-US"/>
              <a:t>01.08.2020 - 31.10.2020</a:t>
            </a:r>
          </a:p>
        </p:txBody>
      </p:sp>
    </p:spTree>
    <p:extLst>
      <p:ext uri="{BB962C8B-B14F-4D97-AF65-F5344CB8AC3E}">
        <p14:creationId xmlns:p14="http://schemas.microsoft.com/office/powerpoint/2010/main" val="3712211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8492F-D22B-4496-A9C0-C309856CE605}"/>
              </a:ext>
            </a:extLst>
          </p:cNvPr>
          <p:cNvSpPr>
            <a:spLocks noGrp="1"/>
          </p:cNvSpPr>
          <p:nvPr>
            <p:ph type="title"/>
          </p:nvPr>
        </p:nvSpPr>
        <p:spPr/>
        <p:txBody>
          <a:bodyPr/>
          <a:lstStyle/>
          <a:p>
            <a:r>
              <a:rPr lang="en-US"/>
              <a:t>Facebook Comments Table | Social Assessment Torrid - 6 of 12</a:t>
            </a:r>
          </a:p>
        </p:txBody>
      </p:sp>
      <p:graphicFrame>
        <p:nvGraphicFramePr>
          <p:cNvPr id="5" name="Table Placeholder 4">
            <a:extLst>
              <a:ext uri="{FF2B5EF4-FFF2-40B4-BE49-F238E27FC236}">
                <a16:creationId xmlns:a16="http://schemas.microsoft.com/office/drawing/2014/main" id="{87BE30AB-D985-48A1-B6D3-5E3932E16FDC}"/>
              </a:ext>
            </a:extLst>
          </p:cNvPr>
          <p:cNvGraphicFramePr>
            <a:graphicFrameLocks noGrp="1"/>
          </p:cNvGraphicFramePr>
          <p:nvPr>
            <p:ph type="tbl" sz="quarter" idx="13"/>
            <p:extLst>
              <p:ext uri="{D42A27DB-BD31-4B8C-83A1-F6EECF244321}">
                <p14:modId xmlns:p14="http://schemas.microsoft.com/office/powerpoint/2010/main" val="1031060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104758286"/>
                    </a:ext>
                  </a:extLst>
                </a:gridCol>
                <a:gridCol w="1481328">
                  <a:extLst>
                    <a:ext uri="{9D8B030D-6E8A-4147-A177-3AD203B41FA5}">
                      <a16:colId xmlns:a16="http://schemas.microsoft.com/office/drawing/2014/main" val="2968347235"/>
                    </a:ext>
                  </a:extLst>
                </a:gridCol>
                <a:gridCol w="658368">
                  <a:extLst>
                    <a:ext uri="{9D8B030D-6E8A-4147-A177-3AD203B41FA5}">
                      <a16:colId xmlns:a16="http://schemas.microsoft.com/office/drawing/2014/main" val="1012382316"/>
                    </a:ext>
                  </a:extLst>
                </a:gridCol>
                <a:gridCol w="658368">
                  <a:extLst>
                    <a:ext uri="{9D8B030D-6E8A-4147-A177-3AD203B41FA5}">
                      <a16:colId xmlns:a16="http://schemas.microsoft.com/office/drawing/2014/main" val="1456901089"/>
                    </a:ext>
                  </a:extLst>
                </a:gridCol>
                <a:gridCol w="2633472">
                  <a:extLst>
                    <a:ext uri="{9D8B030D-6E8A-4147-A177-3AD203B41FA5}">
                      <a16:colId xmlns:a16="http://schemas.microsoft.com/office/drawing/2014/main" val="575117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Attachment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562397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Torrid</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- 2020-12-16 03:56:14</a:t>
                      </a:r>
                      <a:r>
                        <a:rPr kumimoji="0" lang="en-US" sz="1000" b="0" i="0" u="none" strike="noStrike" kern="1200" cap="none" spc="0" normalizeH="0" baseline="0" noProof="0">
                          <a:ln>
                            <a:noFill/>
                          </a:ln>
                          <a:solidFill>
                            <a:prstClr val="black"/>
                          </a:solidFill>
                          <a:effectLst/>
                          <a:uLnTx/>
                          <a:uFillTx/>
                          <a:latin typeface="+mn-lt"/>
                          <a:ea typeface="+mn-ea"/>
                          <a:cs typeface="+mn-cs"/>
                        </a:rPr>
                        <a:t>
 I don't known if here is the right forum to say this I am very glad for what Dr Adolor did for me i meant Dr Adolor through a friend he helped win a court case of divorce few months ago and when i contacted him he help me to cast a death spell on my mother inlaw who was really troubling my life and future, she never wanted my progress, each time I get a job from a company, I get drove back because of the witch craft mother inlaw I have, I never knew my mother inlaw was the one troubling me, until one day I contacted Dr Adolor for help and he told me Justine my mother inlaw is the one troubling me and he help me to cast unto her a death spell. I am happy because the evil doer is dead and ever since then my life have turn around for good things now work fine for me and am now a happy living beautiful with my family, thanks to Dr Adolor. i recommend you to Dr Adolor if you have any kind of problem he will help you restore your marriage life back again. contact him on his email dradolorspe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30.12.2020 08:02:12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Last day of Torrid Cash. For reals this time.
Shop Now: https://bit.ly/2Gv5WjI</a:t>
                      </a:r>
                    </a:p>
                  </a:txBody>
                  <a:tcPr/>
                </a:tc>
                <a:extLst>
                  <a:ext uri="{0D108BD9-81ED-4DB2-BD59-A6C34878D82A}">
                    <a16:rowId xmlns:a16="http://schemas.microsoft.com/office/drawing/2014/main" val="1815656490"/>
                  </a:ext>
                </a:extLst>
              </a:tr>
            </a:tbl>
          </a:graphicData>
        </a:graphic>
      </p:graphicFrame>
      <p:sp>
        <p:nvSpPr>
          <p:cNvPr id="4" name="Text Placeholder 3">
            <a:extLst>
              <a:ext uri="{FF2B5EF4-FFF2-40B4-BE49-F238E27FC236}">
                <a16:creationId xmlns:a16="http://schemas.microsoft.com/office/drawing/2014/main" id="{E22A1B1E-4AB9-4EE5-973B-FDFAEC7DDA86}"/>
              </a:ext>
            </a:extLst>
          </p:cNvPr>
          <p:cNvSpPr>
            <a:spLocks noGrp="1"/>
          </p:cNvSpPr>
          <p:nvPr>
            <p:ph type="body" sz="quarter" idx="14"/>
          </p:nvPr>
        </p:nvSpPr>
        <p:spPr/>
        <p:txBody>
          <a:bodyPr/>
          <a:lstStyle/>
          <a:p>
            <a:r>
              <a:rPr lang="en-US"/>
              <a:t>01.08.2020 - 31.10.2020</a:t>
            </a:r>
          </a:p>
        </p:txBody>
      </p:sp>
    </p:spTree>
    <p:extLst>
      <p:ext uri="{BB962C8B-B14F-4D97-AF65-F5344CB8AC3E}">
        <p14:creationId xmlns:p14="http://schemas.microsoft.com/office/powerpoint/2010/main" val="3788891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31585-8C50-4B0C-AF22-A87CBB980358}"/>
              </a:ext>
            </a:extLst>
          </p:cNvPr>
          <p:cNvSpPr>
            <a:spLocks noGrp="1"/>
          </p:cNvSpPr>
          <p:nvPr>
            <p:ph type="title"/>
          </p:nvPr>
        </p:nvSpPr>
        <p:spPr/>
        <p:txBody>
          <a:bodyPr/>
          <a:lstStyle/>
          <a:p>
            <a:r>
              <a:rPr lang="en-US"/>
              <a:t>Facebook Comments Table | Social Assessment Torrid - 7 of 12</a:t>
            </a:r>
          </a:p>
        </p:txBody>
      </p:sp>
      <p:graphicFrame>
        <p:nvGraphicFramePr>
          <p:cNvPr id="5" name="Table Placeholder 4">
            <a:extLst>
              <a:ext uri="{FF2B5EF4-FFF2-40B4-BE49-F238E27FC236}">
                <a16:creationId xmlns:a16="http://schemas.microsoft.com/office/drawing/2014/main" id="{530619EF-080D-4443-99D3-B7319AA36AE6}"/>
              </a:ext>
            </a:extLst>
          </p:cNvPr>
          <p:cNvGraphicFramePr>
            <a:graphicFrameLocks noGrp="1"/>
          </p:cNvGraphicFramePr>
          <p:nvPr>
            <p:ph type="tbl" sz="quarter" idx="13"/>
            <p:extLst>
              <p:ext uri="{D42A27DB-BD31-4B8C-83A1-F6EECF244321}">
                <p14:modId xmlns:p14="http://schemas.microsoft.com/office/powerpoint/2010/main" val="4052387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231629020"/>
                    </a:ext>
                  </a:extLst>
                </a:gridCol>
                <a:gridCol w="1481328">
                  <a:extLst>
                    <a:ext uri="{9D8B030D-6E8A-4147-A177-3AD203B41FA5}">
                      <a16:colId xmlns:a16="http://schemas.microsoft.com/office/drawing/2014/main" val="2259080314"/>
                    </a:ext>
                  </a:extLst>
                </a:gridCol>
                <a:gridCol w="658368">
                  <a:extLst>
                    <a:ext uri="{9D8B030D-6E8A-4147-A177-3AD203B41FA5}">
                      <a16:colId xmlns:a16="http://schemas.microsoft.com/office/drawing/2014/main" val="638789557"/>
                    </a:ext>
                  </a:extLst>
                </a:gridCol>
                <a:gridCol w="658368">
                  <a:extLst>
                    <a:ext uri="{9D8B030D-6E8A-4147-A177-3AD203B41FA5}">
                      <a16:colId xmlns:a16="http://schemas.microsoft.com/office/drawing/2014/main" val="2925465043"/>
                    </a:ext>
                  </a:extLst>
                </a:gridCol>
                <a:gridCol w="2633472">
                  <a:extLst>
                    <a:ext uri="{9D8B030D-6E8A-4147-A177-3AD203B41FA5}">
                      <a16:colId xmlns:a16="http://schemas.microsoft.com/office/drawing/2014/main" val="4049277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Attachment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68328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Torrid</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- 2020-12-16 03:56:06</a:t>
                      </a:r>
                      <a:r>
                        <a:rPr kumimoji="0" lang="en-US" sz="1000" b="0" i="0" u="none" strike="noStrike" kern="1200" cap="none" spc="0" normalizeH="0" baseline="0" noProof="0">
                          <a:ln>
                            <a:noFill/>
                          </a:ln>
                          <a:solidFill>
                            <a:prstClr val="black"/>
                          </a:solidFill>
                          <a:effectLst/>
                          <a:uLnTx/>
                          <a:uFillTx/>
                          <a:latin typeface="+mn-lt"/>
                          <a:ea typeface="+mn-ea"/>
                          <a:cs typeface="+mn-cs"/>
                        </a:rPr>
                        <a:t>
 I don't known if here is the right forum to say this I am very glad for what Dr Adolor did for me i meant Dr Adolor through a friend he helped win a court case of divorce few months ago and when i contacted him he help me to cast a death spell on my mother inlaw who was really troubling my life and future, she never wanted my progress, each time I get a job from a company, I get drove back because of the witch craft mother inlaw I have, I never knew my mother inlaw was the one troubling me, until one day I contacted Dr Adolor for help and he told me Justine my mother inlaw is the one troubling me and he help me to cast unto her a death spell. I am happy because the evil doer is dead and ever since then my life have turn around for good things now work fine for me and am now a happy living beautiful with my family, thanks to Dr Adolor. i recommend you to Dr Adolor if you have any kind of problem he will help you restore your marriage life back again. contact him on his email dradolorspe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31.12.2020 08:03:46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This jacket has us seeing stars ✨  https://bit.ly/3lkLKjr</a:t>
                      </a:r>
                    </a:p>
                  </a:txBody>
                  <a:tcPr/>
                </a:tc>
                <a:extLst>
                  <a:ext uri="{0D108BD9-81ED-4DB2-BD59-A6C34878D82A}">
                    <a16:rowId xmlns:a16="http://schemas.microsoft.com/office/drawing/2014/main" val="478474940"/>
                  </a:ext>
                </a:extLst>
              </a:tr>
            </a:tbl>
          </a:graphicData>
        </a:graphic>
      </p:graphicFrame>
      <p:sp>
        <p:nvSpPr>
          <p:cNvPr id="4" name="Text Placeholder 3">
            <a:extLst>
              <a:ext uri="{FF2B5EF4-FFF2-40B4-BE49-F238E27FC236}">
                <a16:creationId xmlns:a16="http://schemas.microsoft.com/office/drawing/2014/main" id="{67D819A5-02E7-4BED-A673-7D167C712E3A}"/>
              </a:ext>
            </a:extLst>
          </p:cNvPr>
          <p:cNvSpPr>
            <a:spLocks noGrp="1"/>
          </p:cNvSpPr>
          <p:nvPr>
            <p:ph type="body" sz="quarter" idx="14"/>
          </p:nvPr>
        </p:nvSpPr>
        <p:spPr/>
        <p:txBody>
          <a:bodyPr/>
          <a:lstStyle/>
          <a:p>
            <a:r>
              <a:rPr lang="en-US"/>
              <a:t>01.08.2020 - 31.10.2020</a:t>
            </a:r>
          </a:p>
        </p:txBody>
      </p:sp>
    </p:spTree>
    <p:extLst>
      <p:ext uri="{BB962C8B-B14F-4D97-AF65-F5344CB8AC3E}">
        <p14:creationId xmlns:p14="http://schemas.microsoft.com/office/powerpoint/2010/main" val="923626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97006-7248-44A1-B36F-E591B1F87820}"/>
              </a:ext>
            </a:extLst>
          </p:cNvPr>
          <p:cNvSpPr>
            <a:spLocks noGrp="1"/>
          </p:cNvSpPr>
          <p:nvPr>
            <p:ph type="title"/>
          </p:nvPr>
        </p:nvSpPr>
        <p:spPr/>
        <p:txBody>
          <a:bodyPr/>
          <a:lstStyle/>
          <a:p>
            <a:r>
              <a:rPr lang="en-US"/>
              <a:t>Facebook Comments Table | Social Assessment Torrid - 8 of 12</a:t>
            </a:r>
          </a:p>
        </p:txBody>
      </p:sp>
      <p:graphicFrame>
        <p:nvGraphicFramePr>
          <p:cNvPr id="5" name="Table Placeholder 4">
            <a:extLst>
              <a:ext uri="{FF2B5EF4-FFF2-40B4-BE49-F238E27FC236}">
                <a16:creationId xmlns:a16="http://schemas.microsoft.com/office/drawing/2014/main" id="{95C42126-B935-4828-B932-0ED82D54E276}"/>
              </a:ext>
            </a:extLst>
          </p:cNvPr>
          <p:cNvGraphicFramePr>
            <a:graphicFrameLocks noGrp="1"/>
          </p:cNvGraphicFramePr>
          <p:nvPr>
            <p:ph type="tbl" sz="quarter" idx="13"/>
            <p:extLst>
              <p:ext uri="{D42A27DB-BD31-4B8C-83A1-F6EECF244321}">
                <p14:modId xmlns:p14="http://schemas.microsoft.com/office/powerpoint/2010/main" val="1556238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465526800"/>
                    </a:ext>
                  </a:extLst>
                </a:gridCol>
                <a:gridCol w="1481328">
                  <a:extLst>
                    <a:ext uri="{9D8B030D-6E8A-4147-A177-3AD203B41FA5}">
                      <a16:colId xmlns:a16="http://schemas.microsoft.com/office/drawing/2014/main" val="2289753674"/>
                    </a:ext>
                  </a:extLst>
                </a:gridCol>
                <a:gridCol w="658368">
                  <a:extLst>
                    <a:ext uri="{9D8B030D-6E8A-4147-A177-3AD203B41FA5}">
                      <a16:colId xmlns:a16="http://schemas.microsoft.com/office/drawing/2014/main" val="1093505193"/>
                    </a:ext>
                  </a:extLst>
                </a:gridCol>
                <a:gridCol w="658368">
                  <a:extLst>
                    <a:ext uri="{9D8B030D-6E8A-4147-A177-3AD203B41FA5}">
                      <a16:colId xmlns:a16="http://schemas.microsoft.com/office/drawing/2014/main" val="195238114"/>
                    </a:ext>
                  </a:extLst>
                </a:gridCol>
                <a:gridCol w="2633472">
                  <a:extLst>
                    <a:ext uri="{9D8B030D-6E8A-4147-A177-3AD203B41FA5}">
                      <a16:colId xmlns:a16="http://schemas.microsoft.com/office/drawing/2014/main" val="2877105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Attachment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462370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Torrid</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- 2020-12-16 03:55:59</a:t>
                      </a:r>
                      <a:r>
                        <a:rPr kumimoji="0" lang="en-US" sz="1000" b="0" i="0" u="none" strike="noStrike" kern="1200" cap="none" spc="0" normalizeH="0" baseline="0" noProof="0">
                          <a:ln>
                            <a:noFill/>
                          </a:ln>
                          <a:solidFill>
                            <a:prstClr val="black"/>
                          </a:solidFill>
                          <a:effectLst/>
                          <a:uLnTx/>
                          <a:uFillTx/>
                          <a:latin typeface="+mn-lt"/>
                          <a:ea typeface="+mn-ea"/>
                          <a:cs typeface="+mn-cs"/>
                        </a:rPr>
                        <a:t>
 I don't known if here is the right forum to say this I am very glad for what Dr Adolor did for me i meant Dr Adolor through a friend he helped win a court case of divorce few months ago and when i contacted him he help me to cast a death spell on my mother inlaw who was really troubling my life and future, she never wanted my progress, each time I get a job from a company, I get drove back because of the witch craft mother inlaw I have, I never knew my mother inlaw was the one troubling me, until one day I contacted Dr Adolor for help and he told me Justine my mother inlaw is the one troubling me and he help me to cast unto her a death spell. I am happy because the evil doer is dead and ever since then my life have turn around for good things now work fine for me and am now a happy living beautiful with my family, thanks to Dr Adolor. i recommend you to Dr Adolor if you have any kind of problem he will help you restore your marriage life back again. contact him on his email dradolorspe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01.01.2021 02:07:37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Chic just got cozy 💁‍♀️
🔍 the look on Torrid.com
Jacket: https://bit.ly/3jHqS5v 
Top: https://bit.ly/34w2Bcp 
Jean: https://bit.ly/3d72jMU</a:t>
                      </a:r>
                    </a:p>
                  </a:txBody>
                  <a:tcPr/>
                </a:tc>
                <a:extLst>
                  <a:ext uri="{0D108BD9-81ED-4DB2-BD59-A6C34878D82A}">
                    <a16:rowId xmlns:a16="http://schemas.microsoft.com/office/drawing/2014/main" val="178476673"/>
                  </a:ext>
                </a:extLst>
              </a:tr>
            </a:tbl>
          </a:graphicData>
        </a:graphic>
      </p:graphicFrame>
      <p:sp>
        <p:nvSpPr>
          <p:cNvPr id="4" name="Text Placeholder 3">
            <a:extLst>
              <a:ext uri="{FF2B5EF4-FFF2-40B4-BE49-F238E27FC236}">
                <a16:creationId xmlns:a16="http://schemas.microsoft.com/office/drawing/2014/main" id="{8435486A-4CB7-415C-920C-EED9E169595F}"/>
              </a:ext>
            </a:extLst>
          </p:cNvPr>
          <p:cNvSpPr>
            <a:spLocks noGrp="1"/>
          </p:cNvSpPr>
          <p:nvPr>
            <p:ph type="body" sz="quarter" idx="14"/>
          </p:nvPr>
        </p:nvSpPr>
        <p:spPr/>
        <p:txBody>
          <a:bodyPr/>
          <a:lstStyle/>
          <a:p>
            <a:r>
              <a:rPr lang="en-US"/>
              <a:t>01.08.2020 - 31.10.2020</a:t>
            </a:r>
          </a:p>
        </p:txBody>
      </p:sp>
    </p:spTree>
    <p:extLst>
      <p:ext uri="{BB962C8B-B14F-4D97-AF65-F5344CB8AC3E}">
        <p14:creationId xmlns:p14="http://schemas.microsoft.com/office/powerpoint/2010/main" val="2922362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01D00-1A18-453D-B952-D4A81AD6FA0B}"/>
              </a:ext>
            </a:extLst>
          </p:cNvPr>
          <p:cNvSpPr>
            <a:spLocks noGrp="1"/>
          </p:cNvSpPr>
          <p:nvPr>
            <p:ph type="title"/>
          </p:nvPr>
        </p:nvSpPr>
        <p:spPr/>
        <p:txBody>
          <a:bodyPr/>
          <a:lstStyle/>
          <a:p>
            <a:r>
              <a:rPr lang="en-US"/>
              <a:t>Facebook Comments Table | Social Assessment Torrid - 9 of 12</a:t>
            </a:r>
          </a:p>
        </p:txBody>
      </p:sp>
      <p:graphicFrame>
        <p:nvGraphicFramePr>
          <p:cNvPr id="5" name="Table Placeholder 4">
            <a:extLst>
              <a:ext uri="{FF2B5EF4-FFF2-40B4-BE49-F238E27FC236}">
                <a16:creationId xmlns:a16="http://schemas.microsoft.com/office/drawing/2014/main" id="{97AB4698-113D-4F75-8301-DB8FD04D8BAB}"/>
              </a:ext>
            </a:extLst>
          </p:cNvPr>
          <p:cNvGraphicFramePr>
            <a:graphicFrameLocks noGrp="1"/>
          </p:cNvGraphicFramePr>
          <p:nvPr>
            <p:ph type="tbl" sz="quarter" idx="13"/>
            <p:extLst>
              <p:ext uri="{D42A27DB-BD31-4B8C-83A1-F6EECF244321}">
                <p14:modId xmlns:p14="http://schemas.microsoft.com/office/powerpoint/2010/main" val="636702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260041175"/>
                    </a:ext>
                  </a:extLst>
                </a:gridCol>
                <a:gridCol w="1481328">
                  <a:extLst>
                    <a:ext uri="{9D8B030D-6E8A-4147-A177-3AD203B41FA5}">
                      <a16:colId xmlns:a16="http://schemas.microsoft.com/office/drawing/2014/main" val="3610357018"/>
                    </a:ext>
                  </a:extLst>
                </a:gridCol>
                <a:gridCol w="658368">
                  <a:extLst>
                    <a:ext uri="{9D8B030D-6E8A-4147-A177-3AD203B41FA5}">
                      <a16:colId xmlns:a16="http://schemas.microsoft.com/office/drawing/2014/main" val="1101176024"/>
                    </a:ext>
                  </a:extLst>
                </a:gridCol>
                <a:gridCol w="658368">
                  <a:extLst>
                    <a:ext uri="{9D8B030D-6E8A-4147-A177-3AD203B41FA5}">
                      <a16:colId xmlns:a16="http://schemas.microsoft.com/office/drawing/2014/main" val="146138004"/>
                    </a:ext>
                  </a:extLst>
                </a:gridCol>
                <a:gridCol w="2633472">
                  <a:extLst>
                    <a:ext uri="{9D8B030D-6E8A-4147-A177-3AD203B41FA5}">
                      <a16:colId xmlns:a16="http://schemas.microsoft.com/office/drawing/2014/main" val="332933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Attachment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631486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Torrid</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- 2020-12-16 03:55:35</a:t>
                      </a:r>
                      <a:r>
                        <a:rPr kumimoji="0" lang="en-US" sz="1000" b="0" i="0" u="none" strike="noStrike" kern="1200" cap="none" spc="0" normalizeH="0" baseline="0" noProof="0">
                          <a:ln>
                            <a:noFill/>
                          </a:ln>
                          <a:solidFill>
                            <a:prstClr val="black"/>
                          </a:solidFill>
                          <a:effectLst/>
                          <a:uLnTx/>
                          <a:uFillTx/>
                          <a:latin typeface="+mn-lt"/>
                          <a:ea typeface="+mn-ea"/>
                          <a:cs typeface="+mn-cs"/>
                        </a:rPr>
                        <a:t>
 I don't known if here is the right forum to say this I am very glad for what Dr Adolor did for me i meant Dr Adolor through a friend he helped win a court case of divorce few months ago and when i contacted him he help me to cast a death spell on my mother inlaw who was really troubling my life and future, she never wanted my progress, each time I get a job from a company, I get drove back because of the witch craft mother inlaw I have, I never knew my mother inlaw was the one troubling me, until one day I contacted Dr Adolor for help and he told me Justine my mother inlaw is the one troubling me and he help me to cast unto her a death spell. I am happy because the evil doer is dead and ever since then my life have turn around for good things now work fine for me and am now a happy living beautiful with my family, thanks to Dr Adolor. i recommend you to Dr Adolor if you have any kind of problem he will help you restore your marriage life back again. contact him on his email dradolorspe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08:03:31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Layered with spots 😉 https://bit.ly/3jJn0Rs</a:t>
                      </a:r>
                    </a:p>
                  </a:txBody>
                  <a:tcPr/>
                </a:tc>
                <a:extLst>
                  <a:ext uri="{0D108BD9-81ED-4DB2-BD59-A6C34878D82A}">
                    <a16:rowId xmlns:a16="http://schemas.microsoft.com/office/drawing/2014/main" val="3117904293"/>
                  </a:ext>
                </a:extLst>
              </a:tr>
            </a:tbl>
          </a:graphicData>
        </a:graphic>
      </p:graphicFrame>
      <p:sp>
        <p:nvSpPr>
          <p:cNvPr id="4" name="Text Placeholder 3">
            <a:extLst>
              <a:ext uri="{FF2B5EF4-FFF2-40B4-BE49-F238E27FC236}">
                <a16:creationId xmlns:a16="http://schemas.microsoft.com/office/drawing/2014/main" id="{F73BF23C-F915-4968-90FE-B44D0147BFFF}"/>
              </a:ext>
            </a:extLst>
          </p:cNvPr>
          <p:cNvSpPr>
            <a:spLocks noGrp="1"/>
          </p:cNvSpPr>
          <p:nvPr>
            <p:ph type="body" sz="quarter" idx="14"/>
          </p:nvPr>
        </p:nvSpPr>
        <p:spPr/>
        <p:txBody>
          <a:bodyPr/>
          <a:lstStyle/>
          <a:p>
            <a:r>
              <a:rPr lang="en-US"/>
              <a:t>01.08.2020 - 31.10.2020</a:t>
            </a:r>
          </a:p>
        </p:txBody>
      </p:sp>
    </p:spTree>
    <p:extLst>
      <p:ext uri="{BB962C8B-B14F-4D97-AF65-F5344CB8AC3E}">
        <p14:creationId xmlns:p14="http://schemas.microsoft.com/office/powerpoint/2010/main" val="669019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D60C7-B7FB-42DB-BFE1-7A99641F10C9}"/>
              </a:ext>
            </a:extLst>
          </p:cNvPr>
          <p:cNvSpPr>
            <a:spLocks noGrp="1"/>
          </p:cNvSpPr>
          <p:nvPr>
            <p:ph type="title"/>
          </p:nvPr>
        </p:nvSpPr>
        <p:spPr/>
        <p:txBody>
          <a:bodyPr/>
          <a:lstStyle/>
          <a:p>
            <a:r>
              <a:rPr lang="en-US"/>
              <a:t>Facebook Comments Table | Social Assessment Torrid - 10 of 12</a:t>
            </a:r>
          </a:p>
        </p:txBody>
      </p:sp>
      <p:graphicFrame>
        <p:nvGraphicFramePr>
          <p:cNvPr id="5" name="Table Placeholder 4">
            <a:extLst>
              <a:ext uri="{FF2B5EF4-FFF2-40B4-BE49-F238E27FC236}">
                <a16:creationId xmlns:a16="http://schemas.microsoft.com/office/drawing/2014/main" id="{8C1566A0-84A3-4C5D-A182-FEC22614990B}"/>
              </a:ext>
            </a:extLst>
          </p:cNvPr>
          <p:cNvGraphicFramePr>
            <a:graphicFrameLocks noGrp="1"/>
          </p:cNvGraphicFramePr>
          <p:nvPr>
            <p:ph type="tbl" sz="quarter" idx="13"/>
            <p:extLst>
              <p:ext uri="{D42A27DB-BD31-4B8C-83A1-F6EECF244321}">
                <p14:modId xmlns:p14="http://schemas.microsoft.com/office/powerpoint/2010/main" val="4237184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003123388"/>
                    </a:ext>
                  </a:extLst>
                </a:gridCol>
                <a:gridCol w="1481328">
                  <a:extLst>
                    <a:ext uri="{9D8B030D-6E8A-4147-A177-3AD203B41FA5}">
                      <a16:colId xmlns:a16="http://schemas.microsoft.com/office/drawing/2014/main" val="659931075"/>
                    </a:ext>
                  </a:extLst>
                </a:gridCol>
                <a:gridCol w="658368">
                  <a:extLst>
                    <a:ext uri="{9D8B030D-6E8A-4147-A177-3AD203B41FA5}">
                      <a16:colId xmlns:a16="http://schemas.microsoft.com/office/drawing/2014/main" val="1118711426"/>
                    </a:ext>
                  </a:extLst>
                </a:gridCol>
                <a:gridCol w="658368">
                  <a:extLst>
                    <a:ext uri="{9D8B030D-6E8A-4147-A177-3AD203B41FA5}">
                      <a16:colId xmlns:a16="http://schemas.microsoft.com/office/drawing/2014/main" val="2738080180"/>
                    </a:ext>
                  </a:extLst>
                </a:gridCol>
                <a:gridCol w="2633472">
                  <a:extLst>
                    <a:ext uri="{9D8B030D-6E8A-4147-A177-3AD203B41FA5}">
                      <a16:colId xmlns:a16="http://schemas.microsoft.com/office/drawing/2014/main" val="1746280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Attachment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4191423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Torrid</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- 2020-12-16 03:55:22</a:t>
                      </a:r>
                      <a:r>
                        <a:rPr kumimoji="0" lang="en-US" sz="1000" b="0" i="0" u="none" strike="noStrike" kern="1200" cap="none" spc="0" normalizeH="0" baseline="0" noProof="0">
                          <a:ln>
                            <a:noFill/>
                          </a:ln>
                          <a:solidFill>
                            <a:prstClr val="black"/>
                          </a:solidFill>
                          <a:effectLst/>
                          <a:uLnTx/>
                          <a:uFillTx/>
                          <a:latin typeface="+mn-lt"/>
                          <a:ea typeface="+mn-ea"/>
                          <a:cs typeface="+mn-cs"/>
                        </a:rPr>
                        <a:t>
 I don't known if here is the right forum to say this I am very glad for what Dr Adolor did for me i meant Dr Adolor through a friend he helped win a court case of divorce few months ago and when i contacted him he help me to cast a death spell on my mother inlaw who was really troubling my life and future, she never wanted my progress, each time I get a job from a company, I get drove back because of the witch craft mother inlaw I have, I never knew my mother inlaw was the one troubling me, until one day I contacted Dr Adolor for help and he told me Justine my mother inlaw is the one troubling me and he help me to cast unto her a death spell. I am happy because the evil doer is dead and ever since then my life have turn around for good things now work fine for me and am now a happy living beautiful with my family, thanks to Dr Adolor. i recommend you to Dr Adolor if you have any kind of problem he will help you restore your marriage life back again. contact him on his email dradolorspe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05.01.2021 14:05:52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When blending in is actually standing out 💛🍂
Shop New &amp; Now: https://bit.ly/36PMZDg
🔍 the look on Torrid.com
Jacket: https://bit.ly/2GMECxk 
Top: https://bit.ly/30OQLJg 
Bottoms: https://bit.ly/3dlitCA 
Shoes: https://bit.ly/34Fe0GS</a:t>
                      </a:r>
                    </a:p>
                  </a:txBody>
                  <a:tcPr/>
                </a:tc>
                <a:extLst>
                  <a:ext uri="{0D108BD9-81ED-4DB2-BD59-A6C34878D82A}">
                    <a16:rowId xmlns:a16="http://schemas.microsoft.com/office/drawing/2014/main" val="3591440306"/>
                  </a:ext>
                </a:extLst>
              </a:tr>
            </a:tbl>
          </a:graphicData>
        </a:graphic>
      </p:graphicFrame>
      <p:sp>
        <p:nvSpPr>
          <p:cNvPr id="4" name="Text Placeholder 3">
            <a:extLst>
              <a:ext uri="{FF2B5EF4-FFF2-40B4-BE49-F238E27FC236}">
                <a16:creationId xmlns:a16="http://schemas.microsoft.com/office/drawing/2014/main" id="{0982A50F-6017-4767-9466-77C1928A7115}"/>
              </a:ext>
            </a:extLst>
          </p:cNvPr>
          <p:cNvSpPr>
            <a:spLocks noGrp="1"/>
          </p:cNvSpPr>
          <p:nvPr>
            <p:ph type="body" sz="quarter" idx="14"/>
          </p:nvPr>
        </p:nvSpPr>
        <p:spPr/>
        <p:txBody>
          <a:bodyPr/>
          <a:lstStyle/>
          <a:p>
            <a:r>
              <a:rPr lang="en-US"/>
              <a:t>01.08.2020 - 31.10.2020</a:t>
            </a:r>
          </a:p>
        </p:txBody>
      </p:sp>
    </p:spTree>
    <p:extLst>
      <p:ext uri="{BB962C8B-B14F-4D97-AF65-F5344CB8AC3E}">
        <p14:creationId xmlns:p14="http://schemas.microsoft.com/office/powerpoint/2010/main" val="289419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47E23-FB3F-41D9-9910-E784DE29DD4C}"/>
              </a:ext>
            </a:extLst>
          </p:cNvPr>
          <p:cNvSpPr>
            <a:spLocks noGrp="1"/>
          </p:cNvSpPr>
          <p:nvPr>
            <p:ph type="title"/>
          </p:nvPr>
        </p:nvSpPr>
        <p:spPr/>
        <p:txBody>
          <a:bodyPr/>
          <a:lstStyle/>
          <a:p>
            <a:r>
              <a:rPr lang="en-US"/>
              <a:t>Facebook Comments Table | Social Assessment Torrid - 11 of 12</a:t>
            </a:r>
          </a:p>
        </p:txBody>
      </p:sp>
      <p:graphicFrame>
        <p:nvGraphicFramePr>
          <p:cNvPr id="5" name="Table Placeholder 4">
            <a:extLst>
              <a:ext uri="{FF2B5EF4-FFF2-40B4-BE49-F238E27FC236}">
                <a16:creationId xmlns:a16="http://schemas.microsoft.com/office/drawing/2014/main" id="{6EAEEAE8-8D2F-41FC-A477-CB2ECC439CC5}"/>
              </a:ext>
            </a:extLst>
          </p:cNvPr>
          <p:cNvGraphicFramePr>
            <a:graphicFrameLocks noGrp="1"/>
          </p:cNvGraphicFramePr>
          <p:nvPr>
            <p:ph type="tbl" sz="quarter" idx="13"/>
            <p:extLst>
              <p:ext uri="{D42A27DB-BD31-4B8C-83A1-F6EECF244321}">
                <p14:modId xmlns:p14="http://schemas.microsoft.com/office/powerpoint/2010/main" val="3600840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777128348"/>
                    </a:ext>
                  </a:extLst>
                </a:gridCol>
                <a:gridCol w="1481328">
                  <a:extLst>
                    <a:ext uri="{9D8B030D-6E8A-4147-A177-3AD203B41FA5}">
                      <a16:colId xmlns:a16="http://schemas.microsoft.com/office/drawing/2014/main" val="2721751205"/>
                    </a:ext>
                  </a:extLst>
                </a:gridCol>
                <a:gridCol w="658368">
                  <a:extLst>
                    <a:ext uri="{9D8B030D-6E8A-4147-A177-3AD203B41FA5}">
                      <a16:colId xmlns:a16="http://schemas.microsoft.com/office/drawing/2014/main" val="4262496396"/>
                    </a:ext>
                  </a:extLst>
                </a:gridCol>
                <a:gridCol w="658368">
                  <a:extLst>
                    <a:ext uri="{9D8B030D-6E8A-4147-A177-3AD203B41FA5}">
                      <a16:colId xmlns:a16="http://schemas.microsoft.com/office/drawing/2014/main" val="3501360383"/>
                    </a:ext>
                  </a:extLst>
                </a:gridCol>
                <a:gridCol w="2633472">
                  <a:extLst>
                    <a:ext uri="{9D8B030D-6E8A-4147-A177-3AD203B41FA5}">
                      <a16:colId xmlns:a16="http://schemas.microsoft.com/office/drawing/2014/main" val="2227673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Attachment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402927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Torrid</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- 2020-12-16 03:54:30</a:t>
                      </a:r>
                      <a:r>
                        <a:rPr kumimoji="0" lang="en-US" sz="1000" b="0" i="0" u="none" strike="noStrike" kern="1200" cap="none" spc="0" normalizeH="0" baseline="0" noProof="0">
                          <a:ln>
                            <a:noFill/>
                          </a:ln>
                          <a:solidFill>
                            <a:prstClr val="black"/>
                          </a:solidFill>
                          <a:effectLst/>
                          <a:uLnTx/>
                          <a:uFillTx/>
                          <a:latin typeface="+mn-lt"/>
                          <a:ea typeface="+mn-ea"/>
                          <a:cs typeface="+mn-cs"/>
                        </a:rPr>
                        <a:t>
 I don't known if here is the right forum to say this I am very glad for what Dr Adolor did for me i meant Dr Adolor through a friend he helped win a court case of divorce few months ago and when i contacted him he help me to cast a death spell on my mother inlaw who was really troubling my life and future, she never wanted my progress, each time I get a job from a company, I get drove back because of the witch craft mother inlaw I have, I never knew my mother inlaw was the one troubling me, until one day I contacted Dr Adolor for help and he told me Justine my mother inlaw is the one troubling me and he help me to cast unto her a death spell. I am happy because the evil doer is dead and ever since then my life have turn around for good things now work fine for me and am now a happy living beautiful with my family, thanks to Dr Adolor. i recommend you to Dr Adolor if you have any kind of problem he will help you restore your marriage life back again. contact him on his email dradolorspe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06.01.2021 14:02:27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 won’t believe the ICON we teamed up with…you’ll be doing cartwheels all the way down the runway 🤸‍♀️ 💋 🖤</a:t>
                      </a:r>
                    </a:p>
                  </a:txBody>
                  <a:tcPr/>
                </a:tc>
                <a:extLst>
                  <a:ext uri="{0D108BD9-81ED-4DB2-BD59-A6C34878D82A}">
                    <a16:rowId xmlns:a16="http://schemas.microsoft.com/office/drawing/2014/main" val="1339593975"/>
                  </a:ext>
                </a:extLst>
              </a:tr>
            </a:tbl>
          </a:graphicData>
        </a:graphic>
      </p:graphicFrame>
      <p:sp>
        <p:nvSpPr>
          <p:cNvPr id="4" name="Text Placeholder 3">
            <a:extLst>
              <a:ext uri="{FF2B5EF4-FFF2-40B4-BE49-F238E27FC236}">
                <a16:creationId xmlns:a16="http://schemas.microsoft.com/office/drawing/2014/main" id="{DBFCC8E8-6A9A-46C0-A4BE-7A5208CADE1B}"/>
              </a:ext>
            </a:extLst>
          </p:cNvPr>
          <p:cNvSpPr>
            <a:spLocks noGrp="1"/>
          </p:cNvSpPr>
          <p:nvPr>
            <p:ph type="body" sz="quarter" idx="14"/>
          </p:nvPr>
        </p:nvSpPr>
        <p:spPr/>
        <p:txBody>
          <a:bodyPr/>
          <a:lstStyle/>
          <a:p>
            <a:r>
              <a:rPr lang="en-US"/>
              <a:t>01.08.2020 - 31.10.2020</a:t>
            </a:r>
          </a:p>
        </p:txBody>
      </p:sp>
    </p:spTree>
    <p:extLst>
      <p:ext uri="{BB962C8B-B14F-4D97-AF65-F5344CB8AC3E}">
        <p14:creationId xmlns:p14="http://schemas.microsoft.com/office/powerpoint/2010/main" val="1403484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BDB8E-C5F3-4902-97AD-8CD6532CA76A}"/>
              </a:ext>
            </a:extLst>
          </p:cNvPr>
          <p:cNvSpPr>
            <a:spLocks noGrp="1"/>
          </p:cNvSpPr>
          <p:nvPr>
            <p:ph type="title"/>
          </p:nvPr>
        </p:nvSpPr>
        <p:spPr/>
        <p:txBody>
          <a:bodyPr/>
          <a:lstStyle/>
          <a:p>
            <a:r>
              <a:rPr lang="en-US"/>
              <a:t>Facebook Comments Table | Social Assessment Torrid - 12 of 12</a:t>
            </a:r>
          </a:p>
        </p:txBody>
      </p:sp>
      <p:graphicFrame>
        <p:nvGraphicFramePr>
          <p:cNvPr id="5" name="Table Placeholder 4">
            <a:extLst>
              <a:ext uri="{FF2B5EF4-FFF2-40B4-BE49-F238E27FC236}">
                <a16:creationId xmlns:a16="http://schemas.microsoft.com/office/drawing/2014/main" id="{1E803399-F17B-466B-8B33-2C08D07EA205}"/>
              </a:ext>
            </a:extLst>
          </p:cNvPr>
          <p:cNvGraphicFramePr>
            <a:graphicFrameLocks noGrp="1"/>
          </p:cNvGraphicFramePr>
          <p:nvPr>
            <p:ph type="tbl" sz="quarter" idx="13"/>
            <p:extLst>
              <p:ext uri="{D42A27DB-BD31-4B8C-83A1-F6EECF244321}">
                <p14:modId xmlns:p14="http://schemas.microsoft.com/office/powerpoint/2010/main" val="423209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142104325"/>
                    </a:ext>
                  </a:extLst>
                </a:gridCol>
                <a:gridCol w="1481328">
                  <a:extLst>
                    <a:ext uri="{9D8B030D-6E8A-4147-A177-3AD203B41FA5}">
                      <a16:colId xmlns:a16="http://schemas.microsoft.com/office/drawing/2014/main" val="2554643972"/>
                    </a:ext>
                  </a:extLst>
                </a:gridCol>
                <a:gridCol w="658368">
                  <a:extLst>
                    <a:ext uri="{9D8B030D-6E8A-4147-A177-3AD203B41FA5}">
                      <a16:colId xmlns:a16="http://schemas.microsoft.com/office/drawing/2014/main" val="3526687471"/>
                    </a:ext>
                  </a:extLst>
                </a:gridCol>
                <a:gridCol w="658368">
                  <a:extLst>
                    <a:ext uri="{9D8B030D-6E8A-4147-A177-3AD203B41FA5}">
                      <a16:colId xmlns:a16="http://schemas.microsoft.com/office/drawing/2014/main" val="682380573"/>
                    </a:ext>
                  </a:extLst>
                </a:gridCol>
                <a:gridCol w="2633472">
                  <a:extLst>
                    <a:ext uri="{9D8B030D-6E8A-4147-A177-3AD203B41FA5}">
                      <a16:colId xmlns:a16="http://schemas.microsoft.com/office/drawing/2014/main" val="2144116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Attachment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44281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Torrid</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- 2020-12-16 03:54:01</a:t>
                      </a:r>
                      <a:r>
                        <a:rPr kumimoji="0" lang="en-US" sz="1000" b="0" i="0" u="none" strike="noStrike" kern="1200" cap="none" spc="0" normalizeH="0" baseline="0" noProof="0">
                          <a:ln>
                            <a:noFill/>
                          </a:ln>
                          <a:solidFill>
                            <a:prstClr val="black"/>
                          </a:solidFill>
                          <a:effectLst/>
                          <a:uLnTx/>
                          <a:uFillTx/>
                          <a:latin typeface="+mn-lt"/>
                          <a:ea typeface="+mn-ea"/>
                          <a:cs typeface="+mn-cs"/>
                        </a:rPr>
                        <a:t>
 I don't known if here is the right forum to say this I am very glad for what Dr Adolor did for me i meant Dr Adolor through a friend he helped win a court case of divorce few months ago and when i contacted him he help me to cast a death spell on my mother inlaw who was really troubling my life and future, she never wanted my progress, each time I get a job from a company, I get drove back because of the witch craft mother inlaw I have, I never knew my mother inlaw was the one troubling me, until one day I contacted Dr Adolor for help and he told me Justine my mother inlaw is the one troubling me and he help me to cast unto her a death spell. I am happy because the evil doer is dead and ever since then my life have turn around for good things now work fine for me and am now a happy living beautiful with my family, thanks to Dr Adolor. i recommend you to Dr Adolor if you have any kind of problem he will help you restore your marriage life back again. contact him on his email dradolorspe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07.01.2021 08:03:33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dog is out of the bag… The Torrid🖤BetseyJohnson collection launches on 10/26. 
Learn More: https://bit.ly/3lFdO17 💋</a:t>
                      </a:r>
                    </a:p>
                  </a:txBody>
                  <a:tcPr/>
                </a:tc>
                <a:extLst>
                  <a:ext uri="{0D108BD9-81ED-4DB2-BD59-A6C34878D82A}">
                    <a16:rowId xmlns:a16="http://schemas.microsoft.com/office/drawing/2014/main" val="2504566844"/>
                  </a:ext>
                </a:extLst>
              </a:tr>
            </a:tbl>
          </a:graphicData>
        </a:graphic>
      </p:graphicFrame>
      <p:sp>
        <p:nvSpPr>
          <p:cNvPr id="4" name="Text Placeholder 3">
            <a:extLst>
              <a:ext uri="{FF2B5EF4-FFF2-40B4-BE49-F238E27FC236}">
                <a16:creationId xmlns:a16="http://schemas.microsoft.com/office/drawing/2014/main" id="{5F877F8A-5238-4966-AB97-6B8552CCBA4E}"/>
              </a:ext>
            </a:extLst>
          </p:cNvPr>
          <p:cNvSpPr>
            <a:spLocks noGrp="1"/>
          </p:cNvSpPr>
          <p:nvPr>
            <p:ph type="body" sz="quarter" idx="14"/>
          </p:nvPr>
        </p:nvSpPr>
        <p:spPr/>
        <p:txBody>
          <a:bodyPr/>
          <a:lstStyle/>
          <a:p>
            <a:r>
              <a:rPr lang="en-US"/>
              <a:t>01.08.2020 - 31.10.2020</a:t>
            </a:r>
          </a:p>
        </p:txBody>
      </p:sp>
    </p:spTree>
    <p:extLst>
      <p:ext uri="{BB962C8B-B14F-4D97-AF65-F5344CB8AC3E}">
        <p14:creationId xmlns:p14="http://schemas.microsoft.com/office/powerpoint/2010/main" val="7454142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1340</Words>
  <Application>Microsoft Office PowerPoint</Application>
  <PresentationFormat>On-screen Show (4:3)</PresentationFormat>
  <Paragraphs>209</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Facebook Comments Table | Social Assessment Torrid - 1 of 12</vt:lpstr>
      <vt:lpstr>Facebook Comments Table | Social Assessment Torrid - 2 of 12</vt:lpstr>
      <vt:lpstr>Facebook Comments Table | Social Assessment Torrid - 3 of 12</vt:lpstr>
      <vt:lpstr>Facebook Comments Table | Social Assessment Torrid - 4 of 12</vt:lpstr>
      <vt:lpstr>Facebook Comments Table | Social Assessment Torrid - 5 of 12</vt:lpstr>
      <vt:lpstr>Facebook Comments Table | Social Assessment Torrid - 6 of 12</vt:lpstr>
      <vt:lpstr>Facebook Comments Table | Social Assessment Torrid - 7 of 12</vt:lpstr>
      <vt:lpstr>Facebook Comments Table | Social Assessment Torrid - 8 of 12</vt:lpstr>
      <vt:lpstr>Facebook Comments Table | Social Assessment Torrid - 9 of 12</vt:lpstr>
      <vt:lpstr>Facebook Comments Table | Social Assessment Torrid - 10 of 12</vt:lpstr>
      <vt:lpstr>Facebook Comments Table | Social Assessment Torrid - 11 of 12</vt:lpstr>
      <vt:lpstr>Facebook Comments Table | Social Assessment Torrid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Comments Table | Social Assessment Torrid - 1 of 12</dc:title>
  <dc:creator>Frederik Peiniger</dc:creator>
  <cp:lastModifiedBy>Frederik Peiniger</cp:lastModifiedBy>
  <cp:revision>1</cp:revision>
  <dcterms:created xsi:type="dcterms:W3CDTF">2021-02-06T17:25:38Z</dcterms:created>
  <dcterms:modified xsi:type="dcterms:W3CDTF">2021-02-06T17:26:59Z</dcterms:modified>
</cp:coreProperties>
</file>