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F7033-309D-4A83-8973-9EF491BDADC8}"/>
              </a:ext>
            </a:extLst>
          </p:cNvPr>
          <p:cNvSpPr>
            <a:spLocks noGrp="1"/>
          </p:cNvSpPr>
          <p:nvPr>
            <p:ph type="title"/>
          </p:nvPr>
        </p:nvSpPr>
        <p:spPr/>
        <p:txBody>
          <a:bodyPr/>
          <a:lstStyle/>
          <a:p>
            <a:r>
              <a:rPr lang="en-US"/>
              <a:t>Instagram Posts Table | gymboree - 1 of 4</a:t>
            </a:r>
          </a:p>
        </p:txBody>
      </p:sp>
      <p:graphicFrame>
        <p:nvGraphicFramePr>
          <p:cNvPr id="5" name="Table Placeholder 4">
            <a:extLst>
              <a:ext uri="{FF2B5EF4-FFF2-40B4-BE49-F238E27FC236}">
                <a16:creationId xmlns:a16="http://schemas.microsoft.com/office/drawing/2014/main" id="{28ED41DC-9EE4-4682-ACF1-9EB343B71F19}"/>
              </a:ext>
            </a:extLst>
          </p:cNvPr>
          <p:cNvGraphicFramePr>
            <a:graphicFrameLocks noGrp="1"/>
          </p:cNvGraphicFramePr>
          <p:nvPr>
            <p:ph type="tbl" sz="quarter" idx="13"/>
            <p:extLst>
              <p:ext uri="{D42A27DB-BD31-4B8C-83A1-F6EECF244321}">
                <p14:modId xmlns:p14="http://schemas.microsoft.com/office/powerpoint/2010/main" val="2454401066"/>
              </p:ext>
            </p:extLst>
          </p:nvPr>
        </p:nvGraphicFramePr>
        <p:xfrm>
          <a:off x="457200" y="1731963"/>
          <a:ext cx="8229600" cy="390144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13249131"/>
                    </a:ext>
                  </a:extLst>
                </a:gridCol>
                <a:gridCol w="1810512">
                  <a:extLst>
                    <a:ext uri="{9D8B030D-6E8A-4147-A177-3AD203B41FA5}">
                      <a16:colId xmlns:a16="http://schemas.microsoft.com/office/drawing/2014/main" val="2794309365"/>
                    </a:ext>
                  </a:extLst>
                </a:gridCol>
                <a:gridCol w="822960">
                  <a:extLst>
                    <a:ext uri="{9D8B030D-6E8A-4147-A177-3AD203B41FA5}">
                      <a16:colId xmlns:a16="http://schemas.microsoft.com/office/drawing/2014/main" val="429431249"/>
                    </a:ext>
                  </a:extLst>
                </a:gridCol>
                <a:gridCol w="822960">
                  <a:extLst>
                    <a:ext uri="{9D8B030D-6E8A-4147-A177-3AD203B41FA5}">
                      <a16:colId xmlns:a16="http://schemas.microsoft.com/office/drawing/2014/main" val="700995225"/>
                    </a:ext>
                  </a:extLst>
                </a:gridCol>
                <a:gridCol w="822960">
                  <a:extLst>
                    <a:ext uri="{9D8B030D-6E8A-4147-A177-3AD203B41FA5}">
                      <a16:colId xmlns:a16="http://schemas.microsoft.com/office/drawing/2014/main" val="595872004"/>
                    </a:ext>
                  </a:extLst>
                </a:gridCol>
                <a:gridCol w="822960">
                  <a:extLst>
                    <a:ext uri="{9D8B030D-6E8A-4147-A177-3AD203B41FA5}">
                      <a16:colId xmlns:a16="http://schemas.microsoft.com/office/drawing/2014/main" val="437979927"/>
                    </a:ext>
                  </a:extLst>
                </a:gridCol>
                <a:gridCol w="822960">
                  <a:extLst>
                    <a:ext uri="{9D8B030D-6E8A-4147-A177-3AD203B41FA5}">
                      <a16:colId xmlns:a16="http://schemas.microsoft.com/office/drawing/2014/main" val="3623110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5497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gymboree - 2019-10-18 13:04:23</a:t>
                      </a:r>
                      <a:r>
                        <a:rPr kumimoji="0" lang="en-US" sz="1000" b="0" i="0" u="none" strike="noStrike" kern="1200" cap="none" spc="0" normalizeH="0" baseline="0" noProof="0">
                          <a:ln>
                            <a:noFill/>
                          </a:ln>
                          <a:solidFill>
                            <a:prstClr val="black"/>
                          </a:solidFill>
                          <a:effectLst/>
                          <a:uLnTx/>
                          <a:uFillTx/>
                          <a:latin typeface="+mn-lt"/>
                          <a:ea typeface="+mn-ea"/>
                          <a:cs typeface="+mn-cs"/>
                        </a:rPr>
                        <a:t>
 Sneak Peek! Introducing our Very Cherry and Opening Day Collections, featuring the quality fabrics and sweet details you've been asking for. Coming Spring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https://www.instagram.com/p/B3xGtv4gGlE/media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14:14:29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99153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gymboree - 2019-10-15 10:00:16</a:t>
                      </a:r>
                      <a:r>
                        <a:rPr kumimoji="0" lang="en-US" sz="1000" b="0" i="0" u="none" strike="noStrike" kern="1200" cap="none" spc="0" normalizeH="0" baseline="0" noProof="0">
                          <a:ln>
                            <a:noFill/>
                          </a:ln>
                          <a:solidFill>
                            <a:prstClr val="black"/>
                          </a:solidFill>
                          <a:effectLst/>
                          <a:uLnTx/>
                          <a:uFillTx/>
                          <a:latin typeface="+mn-lt"/>
                          <a:ea typeface="+mn-ea"/>
                          <a:cs typeface="+mn-cs"/>
                        </a:rPr>
                        <a:t>
 Gymboree 2020 ✨ Inspired by every moment of childhood.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https://www.instagram.com/p/B3pDQnPgyF7/media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14:14:29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12864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gymboree - 2019-10-10 09:00:18</a:t>
                      </a:r>
                      <a:r>
                        <a:rPr kumimoji="0" lang="en-US" sz="1000" b="0" i="0" u="none" strike="noStrike" kern="1200" cap="none" spc="0" normalizeH="0" baseline="0" noProof="0">
                          <a:ln>
                            <a:noFill/>
                          </a:ln>
                          <a:solidFill>
                            <a:prstClr val="black"/>
                          </a:solidFill>
                          <a:effectLst/>
                          <a:uLnTx/>
                          <a:uFillTx/>
                          <a:latin typeface="+mn-lt"/>
                          <a:ea typeface="+mn-ea"/>
                          <a:cs typeface="+mn-cs"/>
                        </a:rPr>
                        <a:t>
 Coming Spring 2020...the timeless collections that capture the special moments you cherish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https://www.instagram.com/p/B3cEa99A-f8/media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14:14:29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41544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gymboree - 2019-10-01 17:56:40</a:t>
                      </a:r>
                      <a:r>
                        <a:rPr kumimoji="0" lang="en-US" sz="1000" b="0" i="0" u="none" strike="noStrike" kern="1200" cap="none" spc="0" normalizeH="0" baseline="0" noProof="0">
                          <a:ln>
                            <a:noFill/>
                          </a:ln>
                          <a:solidFill>
                            <a:prstClr val="black"/>
                          </a:solidFill>
                          <a:effectLst/>
                          <a:uLnTx/>
                          <a:uFillTx/>
                          <a:latin typeface="+mn-lt"/>
                          <a:ea typeface="+mn-ea"/>
                          <a:cs typeface="+mn-cs"/>
                        </a:rPr>
                        <a:t>
 You shared, we listened. Quality fabrics, embellished details and coordinating styles...coming Spring 2020 ♥ #behindtheseams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https://www.instagram.com/p/B3F2pl0AdaD/media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14:14:29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3945890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gymboree - 2019-09-26 13:01:41</a:t>
                      </a:r>
                      <a:r>
                        <a:rPr kumimoji="0" lang="en-US" sz="1000" b="0" i="0" u="none" strike="noStrike" kern="1200" cap="none" spc="0" normalizeH="0" baseline="0" noProof="0">
                          <a:ln>
                            <a:noFill/>
                          </a:ln>
                          <a:solidFill>
                            <a:prstClr val="black"/>
                          </a:solidFill>
                          <a:effectLst/>
                          <a:uLnTx/>
                          <a:uFillTx/>
                          <a:latin typeface="+mn-lt"/>
                          <a:ea typeface="+mn-ea"/>
                          <a:cs typeface="+mn-cs"/>
                        </a:rPr>
                        <a:t>
 Coming Spring 2020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https://www.instagram.com/p/B24c6yCAJAf/media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14:14:29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34583429"/>
                  </a:ext>
                </a:extLst>
              </a:tr>
            </a:tbl>
          </a:graphicData>
        </a:graphic>
      </p:graphicFrame>
      <p:sp>
        <p:nvSpPr>
          <p:cNvPr id="4" name="Text Placeholder 3">
            <a:extLst>
              <a:ext uri="{FF2B5EF4-FFF2-40B4-BE49-F238E27FC236}">
                <a16:creationId xmlns:a16="http://schemas.microsoft.com/office/drawing/2014/main" id="{66E0DC21-3E03-4CB1-9162-D3D7DB46B053}"/>
              </a:ext>
            </a:extLst>
          </p:cNvPr>
          <p:cNvSpPr>
            <a:spLocks noGrp="1"/>
          </p:cNvSpPr>
          <p:nvPr>
            <p:ph type="body" sz="quarter" idx="14"/>
          </p:nvPr>
        </p:nvSpPr>
        <p:spPr/>
        <p:txBody>
          <a:bodyPr/>
          <a:lstStyle/>
          <a:p>
            <a:r>
              <a:rPr lang="en-US"/>
              <a:t>07/01/2018 - 10/21/2019</a:t>
            </a:r>
          </a:p>
        </p:txBody>
      </p:sp>
    </p:spTree>
    <p:extLst>
      <p:ext uri="{BB962C8B-B14F-4D97-AF65-F5344CB8AC3E}">
        <p14:creationId xmlns:p14="http://schemas.microsoft.com/office/powerpoint/2010/main" val="3225148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31330-060E-4555-AB8D-4A75BDD3AA70}"/>
              </a:ext>
            </a:extLst>
          </p:cNvPr>
          <p:cNvSpPr>
            <a:spLocks noGrp="1"/>
          </p:cNvSpPr>
          <p:nvPr>
            <p:ph type="title"/>
          </p:nvPr>
        </p:nvSpPr>
        <p:spPr/>
        <p:txBody>
          <a:bodyPr/>
          <a:lstStyle/>
          <a:p>
            <a:r>
              <a:rPr lang="en-US"/>
              <a:t>Instagram Posts Table | gymboree - 2 of 4</a:t>
            </a:r>
          </a:p>
        </p:txBody>
      </p:sp>
      <p:graphicFrame>
        <p:nvGraphicFramePr>
          <p:cNvPr id="5" name="Table Placeholder 4">
            <a:extLst>
              <a:ext uri="{FF2B5EF4-FFF2-40B4-BE49-F238E27FC236}">
                <a16:creationId xmlns:a16="http://schemas.microsoft.com/office/drawing/2014/main" id="{7EFA0D8D-A2D8-43BF-A1C6-6F3984DE673F}"/>
              </a:ext>
            </a:extLst>
          </p:cNvPr>
          <p:cNvGraphicFramePr>
            <a:graphicFrameLocks noGrp="1"/>
          </p:cNvGraphicFramePr>
          <p:nvPr>
            <p:ph type="tbl" sz="quarter" idx="13"/>
            <p:extLst>
              <p:ext uri="{D42A27DB-BD31-4B8C-83A1-F6EECF244321}">
                <p14:modId xmlns:p14="http://schemas.microsoft.com/office/powerpoint/2010/main" val="2800887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83939061"/>
                    </a:ext>
                  </a:extLst>
                </a:gridCol>
                <a:gridCol w="1810512">
                  <a:extLst>
                    <a:ext uri="{9D8B030D-6E8A-4147-A177-3AD203B41FA5}">
                      <a16:colId xmlns:a16="http://schemas.microsoft.com/office/drawing/2014/main" val="2659223219"/>
                    </a:ext>
                  </a:extLst>
                </a:gridCol>
                <a:gridCol w="822960">
                  <a:extLst>
                    <a:ext uri="{9D8B030D-6E8A-4147-A177-3AD203B41FA5}">
                      <a16:colId xmlns:a16="http://schemas.microsoft.com/office/drawing/2014/main" val="1937859430"/>
                    </a:ext>
                  </a:extLst>
                </a:gridCol>
                <a:gridCol w="822960">
                  <a:extLst>
                    <a:ext uri="{9D8B030D-6E8A-4147-A177-3AD203B41FA5}">
                      <a16:colId xmlns:a16="http://schemas.microsoft.com/office/drawing/2014/main" val="299030226"/>
                    </a:ext>
                  </a:extLst>
                </a:gridCol>
                <a:gridCol w="822960">
                  <a:extLst>
                    <a:ext uri="{9D8B030D-6E8A-4147-A177-3AD203B41FA5}">
                      <a16:colId xmlns:a16="http://schemas.microsoft.com/office/drawing/2014/main" val="332706896"/>
                    </a:ext>
                  </a:extLst>
                </a:gridCol>
                <a:gridCol w="822960">
                  <a:extLst>
                    <a:ext uri="{9D8B030D-6E8A-4147-A177-3AD203B41FA5}">
                      <a16:colId xmlns:a16="http://schemas.microsoft.com/office/drawing/2014/main" val="743968635"/>
                    </a:ext>
                  </a:extLst>
                </a:gridCol>
                <a:gridCol w="822960">
                  <a:extLst>
                    <a:ext uri="{9D8B030D-6E8A-4147-A177-3AD203B41FA5}">
                      <a16:colId xmlns:a16="http://schemas.microsoft.com/office/drawing/2014/main" val="3268852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956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gymboree - 2019-09-26 13:01:11</a:t>
                      </a:r>
                      <a:r>
                        <a:rPr kumimoji="0" lang="en-US" sz="1000" b="0" i="0" u="none" strike="noStrike" kern="1200" cap="none" spc="0" normalizeH="0" baseline="0" noProof="0">
                          <a:ln>
                            <a:noFill/>
                          </a:ln>
                          <a:solidFill>
                            <a:prstClr val="black"/>
                          </a:solidFill>
                          <a:effectLst/>
                          <a:uLnTx/>
                          <a:uFillTx/>
                          <a:latin typeface="+mn-lt"/>
                          <a:ea typeface="+mn-ea"/>
                          <a:cs typeface="+mn-cs"/>
                        </a:rPr>
                        <a:t>
 Bow-to-toe collections... coming Spring 2020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https://www.instagram.com/p/B24c3E7gDoP/media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14:14:29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55069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gymboree - 2019-09-26 13:00:21</a:t>
                      </a:r>
                      <a:r>
                        <a:rPr kumimoji="0" lang="en-US" sz="1000" b="0" i="0" u="none" strike="noStrike" kern="1200" cap="none" spc="0" normalizeH="0" baseline="0" noProof="0">
                          <a:ln>
                            <a:noFill/>
                          </a:ln>
                          <a:solidFill>
                            <a:prstClr val="black"/>
                          </a:solidFill>
                          <a:effectLst/>
                          <a:uLnTx/>
                          <a:uFillTx/>
                          <a:latin typeface="+mn-lt"/>
                          <a:ea typeface="+mn-ea"/>
                          <a:cs typeface="+mn-cs"/>
                        </a:rPr>
                        <a:t>
 Coming Spring 2020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https://www.instagram.com/p/B24cw9Hgggd/media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14:14:29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55670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gymboree - 2019-09-26 12:59:52</a:t>
                      </a:r>
                      <a:r>
                        <a:rPr kumimoji="0" lang="en-US" sz="1000" b="0" i="0" u="none" strike="noStrike" kern="1200" cap="none" spc="0" normalizeH="0" baseline="0" noProof="0">
                          <a:ln>
                            <a:noFill/>
                          </a:ln>
                          <a:solidFill>
                            <a:prstClr val="black"/>
                          </a:solidFill>
                          <a:effectLst/>
                          <a:uLnTx/>
                          <a:uFillTx/>
                          <a:latin typeface="+mn-lt"/>
                          <a:ea typeface="+mn-ea"/>
                          <a:cs typeface="+mn-cs"/>
                        </a:rPr>
                        <a:t>
 All the little details... coming Spring 2020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https://www.instagram.com/p/B24ctd0ApZX/media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14:14:29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5215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gymboree - 2019-09-26 12:59:04</a:t>
                      </a:r>
                      <a:r>
                        <a:rPr kumimoji="0" lang="en-US" sz="1000" b="0" i="0" u="none" strike="noStrike" kern="1200" cap="none" spc="0" normalizeH="0" baseline="0" noProof="0">
                          <a:ln>
                            <a:noFill/>
                          </a:ln>
                          <a:solidFill>
                            <a:prstClr val="black"/>
                          </a:solidFill>
                          <a:effectLst/>
                          <a:uLnTx/>
                          <a:uFillTx/>
                          <a:latin typeface="+mn-lt"/>
                          <a:ea typeface="+mn-ea"/>
                          <a:cs typeface="+mn-cs"/>
                        </a:rPr>
                        <a:t>
 Coming Spring 2020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https://www.instagram.com/p/B24cnkvgZDz/media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14:14:29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29420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gymboree - 2019-09-26 12:58:38</a:t>
                      </a:r>
                      <a:r>
                        <a:rPr kumimoji="0" lang="en-US" sz="1000" b="0" i="0" u="none" strike="noStrike" kern="1200" cap="none" spc="0" normalizeH="0" baseline="0" noProof="0">
                          <a:ln>
                            <a:noFill/>
                          </a:ln>
                          <a:solidFill>
                            <a:prstClr val="black"/>
                          </a:solidFill>
                          <a:effectLst/>
                          <a:uLnTx/>
                          <a:uFillTx/>
                          <a:latin typeface="+mn-lt"/>
                          <a:ea typeface="+mn-ea"/>
                          <a:cs typeface="+mn-cs"/>
                        </a:rPr>
                        <a:t>
 The quality you love... coming Spring 2020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https://www.instagram.com/p/B24ckbtA0lJ/media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14:14:29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83364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gymboree - 2019-09-26 12:57:33</a:t>
                      </a:r>
                      <a:r>
                        <a:rPr kumimoji="0" lang="en-US" sz="1000" b="0" i="0" u="none" strike="noStrike" kern="1200" cap="none" spc="0" normalizeH="0" baseline="0" noProof="0">
                          <a:ln>
                            <a:noFill/>
                          </a:ln>
                          <a:solidFill>
                            <a:prstClr val="black"/>
                          </a:solidFill>
                          <a:effectLst/>
                          <a:uLnTx/>
                          <a:uFillTx/>
                          <a:latin typeface="+mn-lt"/>
                          <a:ea typeface="+mn-ea"/>
                          <a:cs typeface="+mn-cs"/>
                        </a:rPr>
                        <a:t>
 Coming Spring 2020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https://www.instagram.com/p/B24ccgZgwoQ/media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14:14:29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2063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gymboree - 2019-09-26 12:56:18</a:t>
                      </a:r>
                      <a:r>
                        <a:rPr kumimoji="0" lang="en-US" sz="1000" b="0" i="0" u="none" strike="noStrike" kern="1200" cap="none" spc="0" normalizeH="0" baseline="0" noProof="0">
                          <a:ln>
                            <a:noFill/>
                          </a:ln>
                          <a:solidFill>
                            <a:prstClr val="black"/>
                          </a:solidFill>
                          <a:effectLst/>
                          <a:uLnTx/>
                          <a:uFillTx/>
                          <a:latin typeface="+mn-lt"/>
                          <a:ea typeface="+mn-ea"/>
                          <a:cs typeface="+mn-cs"/>
                        </a:rPr>
                        <a:t>
 Making childhood last... coming Spring 2020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https://www.instagram.com/p/B24cTU_gxEo/media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14:14:29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8503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gymboree - 2019-09-26 12:54:14</a:t>
                      </a:r>
                      <a:r>
                        <a:rPr kumimoji="0" lang="en-US" sz="1000" b="0" i="0" u="none" strike="noStrike" kern="1200" cap="none" spc="0" normalizeH="0" baseline="0" noProof="0">
                          <a:ln>
                            <a:noFill/>
                          </a:ln>
                          <a:solidFill>
                            <a:prstClr val="black"/>
                          </a:solidFill>
                          <a:effectLst/>
                          <a:uLnTx/>
                          <a:uFillTx/>
                          <a:latin typeface="+mn-lt"/>
                          <a:ea typeface="+mn-ea"/>
                          <a:cs typeface="+mn-cs"/>
                        </a:rPr>
                        <a:t>
 Coming Spring 2020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https://www.instagram.com/p/B24cEGwAXMD/media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14:14:29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78228654"/>
                  </a:ext>
                </a:extLst>
              </a:tr>
            </a:tbl>
          </a:graphicData>
        </a:graphic>
      </p:graphicFrame>
      <p:sp>
        <p:nvSpPr>
          <p:cNvPr id="4" name="Text Placeholder 3">
            <a:extLst>
              <a:ext uri="{FF2B5EF4-FFF2-40B4-BE49-F238E27FC236}">
                <a16:creationId xmlns:a16="http://schemas.microsoft.com/office/drawing/2014/main" id="{97DE44AE-ED03-45B7-84B0-3F3D69287818}"/>
              </a:ext>
            </a:extLst>
          </p:cNvPr>
          <p:cNvSpPr>
            <a:spLocks noGrp="1"/>
          </p:cNvSpPr>
          <p:nvPr>
            <p:ph type="body" sz="quarter" idx="14"/>
          </p:nvPr>
        </p:nvSpPr>
        <p:spPr/>
        <p:txBody>
          <a:bodyPr/>
          <a:lstStyle/>
          <a:p>
            <a:r>
              <a:rPr lang="en-US"/>
              <a:t>07/01/2018 - 10/21/2019</a:t>
            </a:r>
          </a:p>
        </p:txBody>
      </p:sp>
    </p:spTree>
    <p:extLst>
      <p:ext uri="{BB962C8B-B14F-4D97-AF65-F5344CB8AC3E}">
        <p14:creationId xmlns:p14="http://schemas.microsoft.com/office/powerpoint/2010/main" val="1874800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75183-49A8-4A9F-9804-5CBC85B023F0}"/>
              </a:ext>
            </a:extLst>
          </p:cNvPr>
          <p:cNvSpPr>
            <a:spLocks noGrp="1"/>
          </p:cNvSpPr>
          <p:nvPr>
            <p:ph type="title"/>
          </p:nvPr>
        </p:nvSpPr>
        <p:spPr/>
        <p:txBody>
          <a:bodyPr/>
          <a:lstStyle/>
          <a:p>
            <a:r>
              <a:rPr lang="en-US"/>
              <a:t>Instagram Posts Table | gymboree - 3 of 4</a:t>
            </a:r>
          </a:p>
        </p:txBody>
      </p:sp>
      <p:graphicFrame>
        <p:nvGraphicFramePr>
          <p:cNvPr id="5" name="Table Placeholder 4">
            <a:extLst>
              <a:ext uri="{FF2B5EF4-FFF2-40B4-BE49-F238E27FC236}">
                <a16:creationId xmlns:a16="http://schemas.microsoft.com/office/drawing/2014/main" id="{0B266B9F-CA6F-4B54-BA7B-A0980FD54803}"/>
              </a:ext>
            </a:extLst>
          </p:cNvPr>
          <p:cNvGraphicFramePr>
            <a:graphicFrameLocks noGrp="1"/>
          </p:cNvGraphicFramePr>
          <p:nvPr>
            <p:ph type="tbl" sz="quarter" idx="13"/>
            <p:extLst>
              <p:ext uri="{D42A27DB-BD31-4B8C-83A1-F6EECF244321}">
                <p14:modId xmlns:p14="http://schemas.microsoft.com/office/powerpoint/2010/main" val="3964101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31267655"/>
                    </a:ext>
                  </a:extLst>
                </a:gridCol>
                <a:gridCol w="1810512">
                  <a:extLst>
                    <a:ext uri="{9D8B030D-6E8A-4147-A177-3AD203B41FA5}">
                      <a16:colId xmlns:a16="http://schemas.microsoft.com/office/drawing/2014/main" val="1226030861"/>
                    </a:ext>
                  </a:extLst>
                </a:gridCol>
                <a:gridCol w="822960">
                  <a:extLst>
                    <a:ext uri="{9D8B030D-6E8A-4147-A177-3AD203B41FA5}">
                      <a16:colId xmlns:a16="http://schemas.microsoft.com/office/drawing/2014/main" val="711083533"/>
                    </a:ext>
                  </a:extLst>
                </a:gridCol>
                <a:gridCol w="822960">
                  <a:extLst>
                    <a:ext uri="{9D8B030D-6E8A-4147-A177-3AD203B41FA5}">
                      <a16:colId xmlns:a16="http://schemas.microsoft.com/office/drawing/2014/main" val="1194158733"/>
                    </a:ext>
                  </a:extLst>
                </a:gridCol>
                <a:gridCol w="822960">
                  <a:extLst>
                    <a:ext uri="{9D8B030D-6E8A-4147-A177-3AD203B41FA5}">
                      <a16:colId xmlns:a16="http://schemas.microsoft.com/office/drawing/2014/main" val="2414768626"/>
                    </a:ext>
                  </a:extLst>
                </a:gridCol>
                <a:gridCol w="822960">
                  <a:extLst>
                    <a:ext uri="{9D8B030D-6E8A-4147-A177-3AD203B41FA5}">
                      <a16:colId xmlns:a16="http://schemas.microsoft.com/office/drawing/2014/main" val="414180608"/>
                    </a:ext>
                  </a:extLst>
                </a:gridCol>
                <a:gridCol w="822960">
                  <a:extLst>
                    <a:ext uri="{9D8B030D-6E8A-4147-A177-3AD203B41FA5}">
                      <a16:colId xmlns:a16="http://schemas.microsoft.com/office/drawing/2014/main" val="3951832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0239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gymboree - 2019-08-02 12:03:00</a:t>
                      </a:r>
                      <a:r>
                        <a:rPr kumimoji="0" lang="en-US" sz="1000" b="0" i="0" u="none" strike="noStrike" kern="1200" cap="none" spc="0" normalizeH="0" baseline="0" noProof="0">
                          <a:ln>
                            <a:noFill/>
                          </a:ln>
                          <a:solidFill>
                            <a:prstClr val="black"/>
                          </a:solidFill>
                          <a:effectLst/>
                          <a:uLnTx/>
                          <a:uFillTx/>
                          <a:latin typeface="+mn-lt"/>
                          <a:ea typeface="+mn-ea"/>
                          <a:cs typeface="+mn-cs"/>
                        </a:rPr>
                        <a:t>
 Thank you so much! Your feedback continues to inspire us.  Please visit gymboree.com to keep sharing your thoughts and photos of your favorite collections. We’re listening and actively working on bringing back the styles, quality and details you loved most!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https://www.instagram.com/p/B0quez7gFRd/media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14:14:29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673771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gymboree - 2019-07-15 13:33:33</a:t>
                      </a:r>
                      <a:r>
                        <a:rPr kumimoji="0" lang="en-US" sz="1000" b="0" i="0" u="none" strike="noStrike" kern="1200" cap="none" spc="0" normalizeH="0" baseline="0" noProof="0">
                          <a:ln>
                            <a:noFill/>
                          </a:ln>
                          <a:solidFill>
                            <a:prstClr val="black"/>
                          </a:solidFill>
                          <a:effectLst/>
                          <a:uLnTx/>
                          <a:uFillTx/>
                          <a:latin typeface="+mn-lt"/>
                          <a:ea typeface="+mn-ea"/>
                          <a:cs typeface="+mn-cs"/>
                        </a:rPr>
                        <a:t>
 Our designers are ready to hear from you! As we continue this journey together, we’d love you to visit gymboree.com and tell us your thoughts in a quick survey. Then, upload your favorite bow-to-toe photos… we’re so excited to bring back the styles you know &amp; 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https://www.instagram.com/p/Bz8iiRNASCL/media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14:14:29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98128587"/>
                  </a:ext>
                </a:extLst>
              </a:tr>
            </a:tbl>
          </a:graphicData>
        </a:graphic>
      </p:graphicFrame>
      <p:sp>
        <p:nvSpPr>
          <p:cNvPr id="4" name="Text Placeholder 3">
            <a:extLst>
              <a:ext uri="{FF2B5EF4-FFF2-40B4-BE49-F238E27FC236}">
                <a16:creationId xmlns:a16="http://schemas.microsoft.com/office/drawing/2014/main" id="{A661E7C9-7F13-406D-909C-9C4CD716C5F5}"/>
              </a:ext>
            </a:extLst>
          </p:cNvPr>
          <p:cNvSpPr>
            <a:spLocks noGrp="1"/>
          </p:cNvSpPr>
          <p:nvPr>
            <p:ph type="body" sz="quarter" idx="14"/>
          </p:nvPr>
        </p:nvSpPr>
        <p:spPr/>
        <p:txBody>
          <a:bodyPr/>
          <a:lstStyle/>
          <a:p>
            <a:r>
              <a:rPr lang="en-US"/>
              <a:t>07/01/2018 - 10/21/2019</a:t>
            </a:r>
          </a:p>
        </p:txBody>
      </p:sp>
    </p:spTree>
    <p:extLst>
      <p:ext uri="{BB962C8B-B14F-4D97-AF65-F5344CB8AC3E}">
        <p14:creationId xmlns:p14="http://schemas.microsoft.com/office/powerpoint/2010/main" val="2905830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36B59-75EE-4433-A92D-785A6E6F4D4A}"/>
              </a:ext>
            </a:extLst>
          </p:cNvPr>
          <p:cNvSpPr>
            <a:spLocks noGrp="1"/>
          </p:cNvSpPr>
          <p:nvPr>
            <p:ph type="title"/>
          </p:nvPr>
        </p:nvSpPr>
        <p:spPr/>
        <p:txBody>
          <a:bodyPr/>
          <a:lstStyle/>
          <a:p>
            <a:r>
              <a:rPr lang="en-US"/>
              <a:t>Instagram Posts Table | gymboree - 4 of 4</a:t>
            </a:r>
          </a:p>
        </p:txBody>
      </p:sp>
      <p:graphicFrame>
        <p:nvGraphicFramePr>
          <p:cNvPr id="5" name="Table Placeholder 4">
            <a:extLst>
              <a:ext uri="{FF2B5EF4-FFF2-40B4-BE49-F238E27FC236}">
                <a16:creationId xmlns:a16="http://schemas.microsoft.com/office/drawing/2014/main" id="{2DCAB58D-DF2C-4E7C-B123-0107C52A6984}"/>
              </a:ext>
            </a:extLst>
          </p:cNvPr>
          <p:cNvGraphicFramePr>
            <a:graphicFrameLocks noGrp="1"/>
          </p:cNvGraphicFramePr>
          <p:nvPr>
            <p:ph type="tbl" sz="quarter" idx="13"/>
            <p:extLst>
              <p:ext uri="{D42A27DB-BD31-4B8C-83A1-F6EECF244321}">
                <p14:modId xmlns:p14="http://schemas.microsoft.com/office/powerpoint/2010/main" val="326296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27887411"/>
                    </a:ext>
                  </a:extLst>
                </a:gridCol>
                <a:gridCol w="1810512">
                  <a:extLst>
                    <a:ext uri="{9D8B030D-6E8A-4147-A177-3AD203B41FA5}">
                      <a16:colId xmlns:a16="http://schemas.microsoft.com/office/drawing/2014/main" val="3344743620"/>
                    </a:ext>
                  </a:extLst>
                </a:gridCol>
                <a:gridCol w="822960">
                  <a:extLst>
                    <a:ext uri="{9D8B030D-6E8A-4147-A177-3AD203B41FA5}">
                      <a16:colId xmlns:a16="http://schemas.microsoft.com/office/drawing/2014/main" val="2490943903"/>
                    </a:ext>
                  </a:extLst>
                </a:gridCol>
                <a:gridCol w="822960">
                  <a:extLst>
                    <a:ext uri="{9D8B030D-6E8A-4147-A177-3AD203B41FA5}">
                      <a16:colId xmlns:a16="http://schemas.microsoft.com/office/drawing/2014/main" val="2043170968"/>
                    </a:ext>
                  </a:extLst>
                </a:gridCol>
                <a:gridCol w="822960">
                  <a:extLst>
                    <a:ext uri="{9D8B030D-6E8A-4147-A177-3AD203B41FA5}">
                      <a16:colId xmlns:a16="http://schemas.microsoft.com/office/drawing/2014/main" val="2374344288"/>
                    </a:ext>
                  </a:extLst>
                </a:gridCol>
                <a:gridCol w="822960">
                  <a:extLst>
                    <a:ext uri="{9D8B030D-6E8A-4147-A177-3AD203B41FA5}">
                      <a16:colId xmlns:a16="http://schemas.microsoft.com/office/drawing/2014/main" val="3775084742"/>
                    </a:ext>
                  </a:extLst>
                </a:gridCol>
                <a:gridCol w="822960">
                  <a:extLst>
                    <a:ext uri="{9D8B030D-6E8A-4147-A177-3AD203B41FA5}">
                      <a16:colId xmlns:a16="http://schemas.microsoft.com/office/drawing/2014/main" val="90668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356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gymboree - 2019-06-24 14:57:58</a:t>
                      </a:r>
                      <a:r>
                        <a:rPr kumimoji="0" lang="en-US" sz="1000" b="0" i="0" u="none" strike="noStrike" kern="1200" cap="none" spc="0" normalizeH="0" baseline="0" noProof="0">
                          <a:ln>
                            <a:noFill/>
                          </a:ln>
                          <a:solidFill>
                            <a:prstClr val="black"/>
                          </a:solidFill>
                          <a:effectLst/>
                          <a:uLnTx/>
                          <a:uFillTx/>
                          <a:latin typeface="+mn-lt"/>
                          <a:ea typeface="+mn-ea"/>
                          <a:cs typeface="+mn-cs"/>
                        </a:rPr>
                        <a:t>
 Hi! If you’re visiting us here, you probably love Gymboree. We do, too!
When The Children’s Place had the opportunity to purchase the Gymboree brand name after their bankruptcy, we didn’t hesitate, because we know how much it matters to you and your family. That’s why we’re working hard to bring back the styles you loved.  We’re dedicated to giving you the Gymboree that created beautiful head-to-toe looks for kids with the great quality that you appreciated.
We heard you loud and clear – Gymboree is special. Few brands inspire such loyalty and passion. We’re committed to staying true to the spirit of Gymboree, which uniquely celebrated childhood, family togetherness, and let kids be kids.
In the coming weeks, we’ll be asking you to share why Gymboree is so special to you and what you’d love to see when we bring the brand back in Spring 2020 at select Children’s Place locations and online at gymboree.com. We’re here to listen!
We know you probably have a lot of questions so check 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https://www.instagram.com/p/BzGngGeg26L/media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14:14:29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38488558"/>
                  </a:ext>
                </a:extLst>
              </a:tr>
            </a:tbl>
          </a:graphicData>
        </a:graphic>
      </p:graphicFrame>
      <p:sp>
        <p:nvSpPr>
          <p:cNvPr id="4" name="Text Placeholder 3">
            <a:extLst>
              <a:ext uri="{FF2B5EF4-FFF2-40B4-BE49-F238E27FC236}">
                <a16:creationId xmlns:a16="http://schemas.microsoft.com/office/drawing/2014/main" id="{0DEEC5F5-AF4C-436D-93F4-45C6131992B7}"/>
              </a:ext>
            </a:extLst>
          </p:cNvPr>
          <p:cNvSpPr>
            <a:spLocks noGrp="1"/>
          </p:cNvSpPr>
          <p:nvPr>
            <p:ph type="body" sz="quarter" idx="14"/>
          </p:nvPr>
        </p:nvSpPr>
        <p:spPr/>
        <p:txBody>
          <a:bodyPr/>
          <a:lstStyle/>
          <a:p>
            <a:r>
              <a:rPr lang="en-US"/>
              <a:t>07/01/2018 - 10/21/2019</a:t>
            </a:r>
          </a:p>
        </p:txBody>
      </p:sp>
    </p:spTree>
    <p:extLst>
      <p:ext uri="{BB962C8B-B14F-4D97-AF65-F5344CB8AC3E}">
        <p14:creationId xmlns:p14="http://schemas.microsoft.com/office/powerpoint/2010/main" val="13874604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486</Words>
  <Application>Microsoft Office PowerPoint</Application>
  <PresentationFormat>On-screen Show (4:3)</PresentationFormat>
  <Paragraphs>148</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Instagram Posts Table | gymboree - 1 of 4</vt:lpstr>
      <vt:lpstr>Instagram Posts Table | gymboree - 2 of 4</vt:lpstr>
      <vt:lpstr>Instagram Posts Table | gymboree - 3 of 4</vt:lpstr>
      <vt:lpstr>Instagram Posts Table | gymboree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gymboree - 1 of 4</dc:title>
  <dc:creator>Frederik Peiniger</dc:creator>
  <cp:lastModifiedBy>Frederik Peiniger</cp:lastModifiedBy>
  <cp:revision>1</cp:revision>
  <dcterms:created xsi:type="dcterms:W3CDTF">2019-10-22T18:18:41Z</dcterms:created>
  <dcterms:modified xsi:type="dcterms:W3CDTF">2019-10-22T18:19:37Z</dcterms:modified>
</cp:coreProperties>
</file>