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Renew Europe</c:v>
                </c:pt>
              </c:strCache>
            </c:strRef>
          </c:tx>
          <c:spPr>
            <a:ln w="28575" cap="rnd">
              <a:solidFill>
                <a:schemeClr val="accent1"/>
              </a:solidFill>
              <a:round/>
            </a:ln>
            <a:effectLst/>
          </c:spPr>
          <c:marker>
            <c:symbol val="none"/>
          </c:marker>
          <c:cat>
            <c:numRef>
              <c:f>Sheet1!$A$2:$A$16</c:f>
              <c:numCache>
                <c:formatCode>m/d/yyyy</c:formatCode>
                <c:ptCount val="15"/>
                <c:pt idx="0">
                  <c:v>46250</c:v>
                </c:pt>
                <c:pt idx="1">
                  <c:v>46251</c:v>
                </c:pt>
                <c:pt idx="2">
                  <c:v>46252</c:v>
                </c:pt>
                <c:pt idx="3">
                  <c:v>46253</c:v>
                </c:pt>
                <c:pt idx="4">
                  <c:v>46254</c:v>
                </c:pt>
                <c:pt idx="5">
                  <c:v>46255</c:v>
                </c:pt>
                <c:pt idx="6">
                  <c:v>46256</c:v>
                </c:pt>
                <c:pt idx="7">
                  <c:v>46257</c:v>
                </c:pt>
                <c:pt idx="8">
                  <c:v>46258</c:v>
                </c:pt>
                <c:pt idx="9">
                  <c:v>46259</c:v>
                </c:pt>
                <c:pt idx="10">
                  <c:v>46260</c:v>
                </c:pt>
                <c:pt idx="11">
                  <c:v>46261</c:v>
                </c:pt>
                <c:pt idx="12">
                  <c:v>46262</c:v>
                </c:pt>
                <c:pt idx="13">
                  <c:v>46263</c:v>
                </c:pt>
                <c:pt idx="14">
                  <c:v>46264</c:v>
                </c:pt>
              </c:numCache>
            </c:numRef>
          </c:cat>
          <c:val>
            <c:numRef>
              <c:f>Sheet1!$B$2:$B$16</c:f>
              <c:numCache>
                <c:formatCode>General</c:formatCode>
                <c:ptCount val="15"/>
                <c:pt idx="0">
                  <c:v>8414</c:v>
                </c:pt>
                <c:pt idx="1">
                  <c:v>4247</c:v>
                </c:pt>
                <c:pt idx="2">
                  <c:v>8144</c:v>
                </c:pt>
                <c:pt idx="3">
                  <c:v>8033</c:v>
                </c:pt>
                <c:pt idx="4">
                  <c:v>2978</c:v>
                </c:pt>
                <c:pt idx="5">
                  <c:v>6004</c:v>
                </c:pt>
                <c:pt idx="6">
                  <c:v>4371</c:v>
                </c:pt>
                <c:pt idx="7">
                  <c:v>2280</c:v>
                </c:pt>
                <c:pt idx="8">
                  <c:v>17231</c:v>
                </c:pt>
                <c:pt idx="9">
                  <c:v>6155</c:v>
                </c:pt>
                <c:pt idx="10">
                  <c:v>1273</c:v>
                </c:pt>
                <c:pt idx="11">
                  <c:v>1580</c:v>
                </c:pt>
                <c:pt idx="12">
                  <c:v>1591</c:v>
                </c:pt>
                <c:pt idx="13">
                  <c:v>8680</c:v>
                </c:pt>
                <c:pt idx="14">
                  <c:v>3884</c:v>
                </c:pt>
              </c:numCache>
            </c:numRef>
          </c:val>
          <c:smooth val="0"/>
          <c:extLst>
            <c:ext xmlns:c16="http://schemas.microsoft.com/office/drawing/2014/chart" uri="{C3380CC4-5D6E-409C-BE32-E72D297353CC}">
              <c16:uniqueId val="{00000000-284D-42D1-917E-86A4C916E06F}"/>
            </c:ext>
          </c:extLst>
        </c:ser>
        <c:dLbls>
          <c:showLegendKey val="0"/>
          <c:showVal val="0"/>
          <c:showCatName val="0"/>
          <c:showSerName val="0"/>
          <c:showPercent val="0"/>
          <c:showBubbleSize val="0"/>
        </c:dLbls>
        <c:smooth val="0"/>
        <c:axId val="396377664"/>
        <c:axId val="396377992"/>
      </c:lineChart>
      <c:dateAx>
        <c:axId val="39637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7992"/>
        <c:crosses val="autoZero"/>
        <c:auto val="1"/>
        <c:lblOffset val="100"/>
        <c:baseTimeUnit val="days"/>
      </c:dateAx>
      <c:valAx>
        <c:axId val="39637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7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reneweurope</c:v>
                </c:pt>
              </c:strCache>
            </c:strRef>
          </c:tx>
          <c:spPr>
            <a:ln w="28575" cap="rnd">
              <a:solidFill>
                <a:schemeClr val="accent1"/>
              </a:solidFill>
              <a:round/>
            </a:ln>
            <a:effectLst/>
          </c:spPr>
          <c:marker>
            <c:symbol val="none"/>
          </c:marker>
          <c:cat>
            <c:numRef>
              <c:f>Sheet1!$A$2:$A$16</c:f>
              <c:numCache>
                <c:formatCode>m/d/yyyy</c:formatCode>
                <c:ptCount val="15"/>
                <c:pt idx="0">
                  <c:v>46250</c:v>
                </c:pt>
                <c:pt idx="1">
                  <c:v>46251</c:v>
                </c:pt>
                <c:pt idx="2">
                  <c:v>46252</c:v>
                </c:pt>
                <c:pt idx="3">
                  <c:v>46253</c:v>
                </c:pt>
                <c:pt idx="4">
                  <c:v>46254</c:v>
                </c:pt>
                <c:pt idx="5">
                  <c:v>46255</c:v>
                </c:pt>
                <c:pt idx="6">
                  <c:v>46256</c:v>
                </c:pt>
                <c:pt idx="7">
                  <c:v>46257</c:v>
                </c:pt>
                <c:pt idx="8">
                  <c:v>46258</c:v>
                </c:pt>
                <c:pt idx="9">
                  <c:v>46259</c:v>
                </c:pt>
                <c:pt idx="10">
                  <c:v>46260</c:v>
                </c:pt>
                <c:pt idx="11">
                  <c:v>46261</c:v>
                </c:pt>
                <c:pt idx="12">
                  <c:v>46262</c:v>
                </c:pt>
                <c:pt idx="13">
                  <c:v>46263</c:v>
                </c:pt>
                <c:pt idx="14">
                  <c:v>46264</c:v>
                </c:pt>
              </c:numCache>
            </c:numRef>
          </c:cat>
          <c:val>
            <c:numRef>
              <c:f>Sheet1!$B$2:$B$16</c:f>
              <c:numCache>
                <c:formatCode>General</c:formatCode>
                <c:ptCount val="15"/>
                <c:pt idx="0">
                  <c:v>5466</c:v>
                </c:pt>
                <c:pt idx="1">
                  <c:v>5429</c:v>
                </c:pt>
                <c:pt idx="2">
                  <c:v>10012</c:v>
                </c:pt>
                <c:pt idx="3">
                  <c:v>8505</c:v>
                </c:pt>
                <c:pt idx="4">
                  <c:v>28765</c:v>
                </c:pt>
                <c:pt idx="5">
                  <c:v>30242</c:v>
                </c:pt>
                <c:pt idx="6">
                  <c:v>12495</c:v>
                </c:pt>
                <c:pt idx="7">
                  <c:v>7797</c:v>
                </c:pt>
                <c:pt idx="8">
                  <c:v>12019</c:v>
                </c:pt>
                <c:pt idx="9">
                  <c:v>4053</c:v>
                </c:pt>
                <c:pt idx="10">
                  <c:v>7853</c:v>
                </c:pt>
                <c:pt idx="11">
                  <c:v>7037</c:v>
                </c:pt>
                <c:pt idx="12">
                  <c:v>5576</c:v>
                </c:pt>
                <c:pt idx="13">
                  <c:v>44168</c:v>
                </c:pt>
                <c:pt idx="14">
                  <c:v>22639</c:v>
                </c:pt>
              </c:numCache>
            </c:numRef>
          </c:val>
          <c:smooth val="0"/>
          <c:extLst>
            <c:ext xmlns:c16="http://schemas.microsoft.com/office/drawing/2014/chart" uri="{C3380CC4-5D6E-409C-BE32-E72D297353CC}">
              <c16:uniqueId val="{00000000-BF1D-45A4-B584-4E9846EF4C7B}"/>
            </c:ext>
          </c:extLst>
        </c:ser>
        <c:dLbls>
          <c:showLegendKey val="0"/>
          <c:showVal val="0"/>
          <c:showCatName val="0"/>
          <c:showSerName val="0"/>
          <c:showPercent val="0"/>
          <c:showBubbleSize val="0"/>
        </c:dLbls>
        <c:smooth val="0"/>
        <c:axId val="392247928"/>
        <c:axId val="392248584"/>
      </c:lineChart>
      <c:dateAx>
        <c:axId val="39224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8584"/>
        <c:crosses val="autoZero"/>
        <c:auto val="1"/>
        <c:lblOffset val="100"/>
        <c:baseTimeUnit val="days"/>
      </c:dateAx>
      <c:valAx>
        <c:axId val="39224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4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Renew Europe</c:v>
                </c:pt>
              </c:strCache>
            </c:strRef>
          </c:tx>
          <c:spPr>
            <a:ln w="28575" cap="rnd">
              <a:solidFill>
                <a:schemeClr val="accent1"/>
              </a:solidFill>
              <a:round/>
            </a:ln>
            <a:effectLst/>
          </c:spPr>
          <c:marker>
            <c:symbol val="none"/>
          </c:marker>
          <c:cat>
            <c:numRef>
              <c:f>Sheet1!$A$2:$A$16</c:f>
              <c:numCache>
                <c:formatCode>m/d/yyyy</c:formatCode>
                <c:ptCount val="15"/>
                <c:pt idx="0">
                  <c:v>46250</c:v>
                </c:pt>
                <c:pt idx="1">
                  <c:v>46251</c:v>
                </c:pt>
                <c:pt idx="2">
                  <c:v>46252</c:v>
                </c:pt>
                <c:pt idx="3">
                  <c:v>46253</c:v>
                </c:pt>
                <c:pt idx="4">
                  <c:v>46254</c:v>
                </c:pt>
                <c:pt idx="5">
                  <c:v>46255</c:v>
                </c:pt>
                <c:pt idx="6">
                  <c:v>46256</c:v>
                </c:pt>
                <c:pt idx="7">
                  <c:v>46257</c:v>
                </c:pt>
                <c:pt idx="8">
                  <c:v>46258</c:v>
                </c:pt>
                <c:pt idx="9">
                  <c:v>46259</c:v>
                </c:pt>
                <c:pt idx="10">
                  <c:v>46260</c:v>
                </c:pt>
                <c:pt idx="11">
                  <c:v>46261</c:v>
                </c:pt>
                <c:pt idx="12">
                  <c:v>46262</c:v>
                </c:pt>
                <c:pt idx="13">
                  <c:v>46263</c:v>
                </c:pt>
                <c:pt idx="14">
                  <c:v>46264</c:v>
                </c:pt>
              </c:numCache>
            </c:numRef>
          </c:cat>
          <c:val>
            <c:numRef>
              <c:f>Sheet1!$B$2:$B$16</c:f>
              <c:numCache>
                <c:formatCode>General</c:formatCode>
                <c:ptCount val="15"/>
                <c:pt idx="0">
                  <c:v>80</c:v>
                </c:pt>
                <c:pt idx="1">
                  <c:v>406</c:v>
                </c:pt>
                <c:pt idx="2">
                  <c:v>369</c:v>
                </c:pt>
                <c:pt idx="3">
                  <c:v>161</c:v>
                </c:pt>
                <c:pt idx="4">
                  <c:v>72</c:v>
                </c:pt>
                <c:pt idx="5">
                  <c:v>49</c:v>
                </c:pt>
                <c:pt idx="6">
                  <c:v>40</c:v>
                </c:pt>
                <c:pt idx="7">
                  <c:v>58</c:v>
                </c:pt>
                <c:pt idx="8">
                  <c:v>374</c:v>
                </c:pt>
                <c:pt idx="9">
                  <c:v>117</c:v>
                </c:pt>
                <c:pt idx="10">
                  <c:v>518</c:v>
                </c:pt>
                <c:pt idx="11">
                  <c:v>226</c:v>
                </c:pt>
                <c:pt idx="12">
                  <c:v>82</c:v>
                </c:pt>
                <c:pt idx="13">
                  <c:v>84</c:v>
                </c:pt>
                <c:pt idx="14">
                  <c:v>91</c:v>
                </c:pt>
              </c:numCache>
            </c:numRef>
          </c:val>
          <c:smooth val="0"/>
          <c:extLst>
            <c:ext xmlns:c16="http://schemas.microsoft.com/office/drawing/2014/chart" uri="{C3380CC4-5D6E-409C-BE32-E72D297353CC}">
              <c16:uniqueId val="{00000000-543C-4638-A259-8DBD4CB3FE17}"/>
            </c:ext>
          </c:extLst>
        </c:ser>
        <c:dLbls>
          <c:showLegendKey val="0"/>
          <c:showVal val="0"/>
          <c:showCatName val="0"/>
          <c:showSerName val="0"/>
          <c:showPercent val="0"/>
          <c:showBubbleSize val="0"/>
        </c:dLbls>
        <c:smooth val="0"/>
        <c:axId val="400067920"/>
        <c:axId val="400069888"/>
      </c:lineChart>
      <c:dateAx>
        <c:axId val="40006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9888"/>
        <c:crosses val="autoZero"/>
        <c:auto val="1"/>
        <c:lblOffset val="100"/>
        <c:baseTimeUnit val="days"/>
      </c:dateAx>
      <c:valAx>
        <c:axId val="40006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@reneweurope</c:v>
                </c:pt>
              </c:strCache>
            </c:strRef>
          </c:tx>
          <c:spPr>
            <a:ln w="28575" cap="rnd">
              <a:solidFill>
                <a:schemeClr val="accent1"/>
              </a:solidFill>
              <a:round/>
            </a:ln>
            <a:effectLst/>
          </c:spPr>
          <c:marker>
            <c:symbol val="none"/>
          </c:marker>
          <c:cat>
            <c:numRef>
              <c:f>Sheet1!$A$2:$A$16</c:f>
              <c:numCache>
                <c:formatCode>m/d/yyyy</c:formatCode>
                <c:ptCount val="15"/>
                <c:pt idx="0">
                  <c:v>46250</c:v>
                </c:pt>
                <c:pt idx="1">
                  <c:v>46251</c:v>
                </c:pt>
                <c:pt idx="2">
                  <c:v>46252</c:v>
                </c:pt>
                <c:pt idx="3">
                  <c:v>46253</c:v>
                </c:pt>
                <c:pt idx="4">
                  <c:v>46254</c:v>
                </c:pt>
                <c:pt idx="5">
                  <c:v>46255</c:v>
                </c:pt>
                <c:pt idx="6">
                  <c:v>46256</c:v>
                </c:pt>
                <c:pt idx="7">
                  <c:v>46257</c:v>
                </c:pt>
                <c:pt idx="8">
                  <c:v>46258</c:v>
                </c:pt>
                <c:pt idx="9">
                  <c:v>46259</c:v>
                </c:pt>
                <c:pt idx="10">
                  <c:v>46260</c:v>
                </c:pt>
                <c:pt idx="11">
                  <c:v>46261</c:v>
                </c:pt>
                <c:pt idx="12">
                  <c:v>46262</c:v>
                </c:pt>
                <c:pt idx="13">
                  <c:v>46263</c:v>
                </c:pt>
                <c:pt idx="14">
                  <c:v>46264</c:v>
                </c:pt>
              </c:numCache>
            </c:numRef>
          </c:cat>
          <c:val>
            <c:numRef>
              <c:f>Sheet1!$B$2:$B$16</c:f>
              <c:numCache>
                <c:formatCode>General</c:formatCode>
                <c:ptCount val="15"/>
                <c:pt idx="0">
                  <c:v>1771</c:v>
                </c:pt>
                <c:pt idx="1">
                  <c:v>2103</c:v>
                </c:pt>
                <c:pt idx="2">
                  <c:v>1399</c:v>
                </c:pt>
                <c:pt idx="3">
                  <c:v>2837</c:v>
                </c:pt>
                <c:pt idx="4">
                  <c:v>2088</c:v>
                </c:pt>
                <c:pt idx="5">
                  <c:v>1934</c:v>
                </c:pt>
                <c:pt idx="6">
                  <c:v>1399</c:v>
                </c:pt>
                <c:pt idx="7">
                  <c:v>1511</c:v>
                </c:pt>
                <c:pt idx="8">
                  <c:v>1294</c:v>
                </c:pt>
                <c:pt idx="9">
                  <c:v>1579</c:v>
                </c:pt>
                <c:pt idx="10">
                  <c:v>2395</c:v>
                </c:pt>
                <c:pt idx="11">
                  <c:v>1944</c:v>
                </c:pt>
                <c:pt idx="12">
                  <c:v>1737</c:v>
                </c:pt>
                <c:pt idx="13">
                  <c:v>1251</c:v>
                </c:pt>
                <c:pt idx="14">
                  <c:v>0</c:v>
                </c:pt>
              </c:numCache>
            </c:numRef>
          </c:val>
          <c:smooth val="0"/>
          <c:extLst>
            <c:ext xmlns:c16="http://schemas.microsoft.com/office/drawing/2014/chart" uri="{C3380CC4-5D6E-409C-BE32-E72D297353CC}">
              <c16:uniqueId val="{00000000-001A-4FDA-8013-49795147CA58}"/>
            </c:ext>
          </c:extLst>
        </c:ser>
        <c:dLbls>
          <c:showLegendKey val="0"/>
          <c:showVal val="0"/>
          <c:showCatName val="0"/>
          <c:showSerName val="0"/>
          <c:showPercent val="0"/>
          <c:showBubbleSize val="0"/>
        </c:dLbls>
        <c:smooth val="0"/>
        <c:axId val="400068576"/>
        <c:axId val="391455264"/>
      </c:lineChart>
      <c:dateAx>
        <c:axId val="40006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55264"/>
        <c:crosses val="autoZero"/>
        <c:auto val="1"/>
        <c:lblOffset val="100"/>
        <c:baseTimeUnit val="days"/>
      </c:dateAx>
      <c:valAx>
        <c:axId val="39145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C166-F841-49AD-891A-2FFBF2FD2044}"/>
              </a:ext>
            </a:extLst>
          </p:cNvPr>
          <p:cNvSpPr>
            <a:spLocks noGrp="1"/>
          </p:cNvSpPr>
          <p:nvPr>
            <p:ph type="ctrTitle"/>
          </p:nvPr>
        </p:nvSpPr>
        <p:spPr/>
        <p:txBody>
          <a:bodyPr/>
          <a:lstStyle/>
          <a:p>
            <a:r>
              <a:rPr lang="en-US"/>
              <a:t>Renew Europe</a:t>
            </a:r>
          </a:p>
        </p:txBody>
      </p:sp>
      <p:sp>
        <p:nvSpPr>
          <p:cNvPr id="3" name="Subtitle 2">
            <a:extLst>
              <a:ext uri="{FF2B5EF4-FFF2-40B4-BE49-F238E27FC236}">
                <a16:creationId xmlns:a16="http://schemas.microsoft.com/office/drawing/2014/main" id="{F09711B8-8FDD-4209-88DF-961A802AED55}"/>
              </a:ext>
            </a:extLst>
          </p:cNvPr>
          <p:cNvSpPr>
            <a:spLocks noGrp="1"/>
          </p:cNvSpPr>
          <p:nvPr>
            <p:ph type="subTitle" idx="1"/>
          </p:nvPr>
        </p:nvSpPr>
        <p:spPr/>
        <p:txBody>
          <a:bodyPr/>
          <a:lstStyle/>
          <a:p>
            <a:r>
              <a:rPr lang="en-US"/>
              <a:t>Renew Europe Group</a:t>
            </a:r>
          </a:p>
        </p:txBody>
      </p:sp>
    </p:spTree>
    <p:extLst>
      <p:ext uri="{BB962C8B-B14F-4D97-AF65-F5344CB8AC3E}">
        <p14:creationId xmlns:p14="http://schemas.microsoft.com/office/powerpoint/2010/main" val="1239692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DE41B-DA00-40E8-B7A3-5D55EE388E99}"/>
              </a:ext>
            </a:extLst>
          </p:cNvPr>
          <p:cNvSpPr>
            <a:spLocks noGrp="1"/>
          </p:cNvSpPr>
          <p:nvPr>
            <p:ph type="title"/>
          </p:nvPr>
        </p:nvSpPr>
        <p:spPr/>
        <p:txBody>
          <a:bodyPr/>
          <a:lstStyle/>
          <a:p>
            <a:r>
              <a:rPr lang="en-US"/>
              <a:t>Overall Network Key Metrics Table | Our accounts</a:t>
            </a:r>
          </a:p>
        </p:txBody>
      </p:sp>
      <p:graphicFrame>
        <p:nvGraphicFramePr>
          <p:cNvPr id="5" name="Table Placeholder 4">
            <a:extLst>
              <a:ext uri="{FF2B5EF4-FFF2-40B4-BE49-F238E27FC236}">
                <a16:creationId xmlns:a16="http://schemas.microsoft.com/office/drawing/2014/main" id="{C4B856EF-1ABE-4635-A033-7E4AD098FDD4}"/>
              </a:ext>
            </a:extLst>
          </p:cNvPr>
          <p:cNvGraphicFramePr>
            <a:graphicFrameLocks noGrp="1"/>
          </p:cNvGraphicFramePr>
          <p:nvPr>
            <p:ph type="tbl" sz="quarter" idx="13"/>
            <p:extLst>
              <p:ext uri="{D42A27DB-BD31-4B8C-83A1-F6EECF244321}">
                <p14:modId xmlns:p14="http://schemas.microsoft.com/office/powerpoint/2010/main" val="129926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97376252"/>
                    </a:ext>
                  </a:extLst>
                </a:gridCol>
                <a:gridCol w="1152144">
                  <a:extLst>
                    <a:ext uri="{9D8B030D-6E8A-4147-A177-3AD203B41FA5}">
                      <a16:colId xmlns:a16="http://schemas.microsoft.com/office/drawing/2014/main" val="4007511166"/>
                    </a:ext>
                  </a:extLst>
                </a:gridCol>
                <a:gridCol w="1152144">
                  <a:extLst>
                    <a:ext uri="{9D8B030D-6E8A-4147-A177-3AD203B41FA5}">
                      <a16:colId xmlns:a16="http://schemas.microsoft.com/office/drawing/2014/main" val="4292865260"/>
                    </a:ext>
                  </a:extLst>
                </a:gridCol>
                <a:gridCol w="1152144">
                  <a:extLst>
                    <a:ext uri="{9D8B030D-6E8A-4147-A177-3AD203B41FA5}">
                      <a16:colId xmlns:a16="http://schemas.microsoft.com/office/drawing/2014/main" val="3991478681"/>
                    </a:ext>
                  </a:extLst>
                </a:gridCol>
                <a:gridCol w="1152144">
                  <a:extLst>
                    <a:ext uri="{9D8B030D-6E8A-4147-A177-3AD203B41FA5}">
                      <a16:colId xmlns:a16="http://schemas.microsoft.com/office/drawing/2014/main" val="108652851"/>
                    </a:ext>
                  </a:extLst>
                </a:gridCol>
                <a:gridCol w="1152144">
                  <a:extLst>
                    <a:ext uri="{9D8B030D-6E8A-4147-A177-3AD203B41FA5}">
                      <a16:colId xmlns:a16="http://schemas.microsoft.com/office/drawing/2014/main" val="3349080823"/>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Avg. Interactions per Profile</a:t>
                      </a:r>
                    </a:p>
                  </a:txBody>
                  <a:tcPr/>
                </a:tc>
                <a:tc>
                  <a:txBody>
                    <a:bodyPr/>
                    <a:lstStyle/>
                    <a:p>
                      <a:r>
                        <a:rPr lang="en-US" sz="1000"/>
                        <a:t>Total Interactions</a:t>
                      </a:r>
                    </a:p>
                  </a:txBody>
                  <a:tcPr/>
                </a:tc>
                <a:tc>
                  <a:txBody>
                    <a:bodyPr/>
                    <a:lstStyle/>
                    <a:p>
                      <a:r>
                        <a:rPr lang="fr-FR" sz="1000"/>
                        <a:t>Interactions per Post per Profile</a:t>
                      </a:r>
                      <a:endParaRPr lang="en-US" sz="1000"/>
                    </a:p>
                  </a:txBody>
                  <a:tcPr/>
                </a:tc>
                <a:extLst>
                  <a:ext uri="{0D108BD9-81ED-4DB2-BD59-A6C34878D82A}">
                    <a16:rowId xmlns:a16="http://schemas.microsoft.com/office/drawing/2014/main" val="1574980482"/>
                  </a:ext>
                </a:extLst>
              </a:tr>
              <a:tr h="370840">
                <a:tc>
                  <a:txBody>
                    <a:bodyPr/>
                    <a:lstStyle/>
                    <a:p>
                      <a:r>
                        <a:rPr lang="en-US" sz="1000"/>
                        <a:t>Instagram</a:t>
                      </a:r>
                    </a:p>
                  </a:txBody>
                  <a:tcPr/>
                </a:tc>
                <a:tc>
                  <a:txBody>
                    <a:bodyPr/>
                    <a:lstStyle/>
                    <a:p>
                      <a:r>
                        <a:rPr lang="en-US" sz="1000"/>
                        <a:t>236</a:t>
                      </a:r>
                    </a:p>
                  </a:txBody>
                  <a:tcPr/>
                </a:tc>
                <a:tc>
                  <a:txBody>
                    <a:bodyPr/>
                    <a:lstStyle/>
                    <a:p>
                      <a:r>
                        <a:rPr lang="en-US" sz="1000"/>
                        <a:t>14</a:t>
                      </a:r>
                    </a:p>
                  </a:txBody>
                  <a:tcPr/>
                </a:tc>
                <a:tc>
                  <a:txBody>
                    <a:bodyPr/>
                    <a:lstStyle/>
                    <a:p>
                      <a:r>
                        <a:rPr lang="en-US" sz="1000"/>
                        <a:t>14177</a:t>
                      </a:r>
                    </a:p>
                  </a:txBody>
                  <a:tcPr/>
                </a:tc>
                <a:tc>
                  <a:txBody>
                    <a:bodyPr/>
                    <a:lstStyle/>
                    <a:p>
                      <a:r>
                        <a:rPr lang="en-US" sz="1000"/>
                        <a:t>14177</a:t>
                      </a:r>
                    </a:p>
                  </a:txBody>
                  <a:tcPr/>
                </a:tc>
                <a:tc>
                  <a:txBody>
                    <a:bodyPr/>
                    <a:lstStyle/>
                    <a:p>
                      <a:r>
                        <a:rPr lang="en-US" sz="1000"/>
                        <a:t>1012</a:t>
                      </a:r>
                    </a:p>
                  </a:txBody>
                  <a:tcPr/>
                </a:tc>
                <a:extLst>
                  <a:ext uri="{0D108BD9-81ED-4DB2-BD59-A6C34878D82A}">
                    <a16:rowId xmlns:a16="http://schemas.microsoft.com/office/drawing/2014/main" val="1963202342"/>
                  </a:ext>
                </a:extLst>
              </a:tr>
              <a:tr h="370840">
                <a:tc>
                  <a:txBody>
                    <a:bodyPr/>
                    <a:lstStyle/>
                    <a:p>
                      <a:r>
                        <a:rPr lang="en-US" sz="1000"/>
                        <a:t>Facebook</a:t>
                      </a:r>
                    </a:p>
                  </a:txBody>
                  <a:tcPr/>
                </a:tc>
                <a:tc>
                  <a:txBody>
                    <a:bodyPr/>
                    <a:lstStyle/>
                    <a:p>
                      <a:r>
                        <a:rPr lang="en-US" sz="1000"/>
                        <a:t>-230</a:t>
                      </a:r>
                    </a:p>
                  </a:txBody>
                  <a:tcPr/>
                </a:tc>
                <a:tc>
                  <a:txBody>
                    <a:bodyPr/>
                    <a:lstStyle/>
                    <a:p>
                      <a:r>
                        <a:rPr lang="en-US" sz="1000"/>
                        <a:t>12</a:t>
                      </a:r>
                    </a:p>
                  </a:txBody>
                  <a:tcPr/>
                </a:tc>
                <a:tc>
                  <a:txBody>
                    <a:bodyPr/>
                    <a:lstStyle/>
                    <a:p>
                      <a:r>
                        <a:rPr lang="en-US" sz="1000"/>
                        <a:t>4255</a:t>
                      </a:r>
                    </a:p>
                  </a:txBody>
                  <a:tcPr/>
                </a:tc>
                <a:tc>
                  <a:txBody>
                    <a:bodyPr/>
                    <a:lstStyle/>
                    <a:p>
                      <a:r>
                        <a:rPr lang="en-US" sz="1000"/>
                        <a:t>4255</a:t>
                      </a:r>
                    </a:p>
                  </a:txBody>
                  <a:tcPr/>
                </a:tc>
                <a:tc>
                  <a:txBody>
                    <a:bodyPr/>
                    <a:lstStyle/>
                    <a:p>
                      <a:r>
                        <a:rPr lang="en-US" sz="1000"/>
                        <a:t>354</a:t>
                      </a:r>
                    </a:p>
                  </a:txBody>
                  <a:tcPr/>
                </a:tc>
                <a:extLst>
                  <a:ext uri="{0D108BD9-81ED-4DB2-BD59-A6C34878D82A}">
                    <a16:rowId xmlns:a16="http://schemas.microsoft.com/office/drawing/2014/main" val="2197149955"/>
                  </a:ext>
                </a:extLst>
              </a:tr>
              <a:tr h="370840">
                <a:tc>
                  <a:txBody>
                    <a:bodyPr/>
                    <a:lstStyle/>
                    <a:p>
                      <a:r>
                        <a:rPr lang="en-US" sz="1000"/>
                        <a:t>LinkedIn</a:t>
                      </a:r>
                    </a:p>
                  </a:txBody>
                  <a:tcPr/>
                </a:tc>
                <a:tc>
                  <a:txBody>
                    <a:bodyPr/>
                    <a:lstStyle/>
                    <a:p>
                      <a:r>
                        <a:rPr lang="en-US" sz="1000"/>
                        <a:t>53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916369845"/>
                  </a:ext>
                </a:extLst>
              </a:tr>
              <a:tr h="370840">
                <a:tc>
                  <a:txBody>
                    <a:bodyPr/>
                    <a:lstStyle/>
                    <a:p>
                      <a:r>
                        <a:rPr lang="en-US" sz="1000"/>
                        <a:t>YouTube</a:t>
                      </a:r>
                    </a:p>
                  </a:txBody>
                  <a:tcPr/>
                </a:tc>
                <a:tc>
                  <a:txBody>
                    <a:bodyPr/>
                    <a:lstStyle/>
                    <a:p>
                      <a:r>
                        <a:rPr lang="en-US" sz="1000"/>
                        <a:t>10</a:t>
                      </a:r>
                    </a:p>
                  </a:txBody>
                  <a:tcPr/>
                </a:tc>
                <a:tc>
                  <a:txBody>
                    <a:bodyPr/>
                    <a:lstStyle/>
                    <a:p>
                      <a:r>
                        <a:rPr lang="en-US" sz="1000"/>
                        <a:t>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205762530"/>
                  </a:ext>
                </a:extLst>
              </a:tr>
            </a:tbl>
          </a:graphicData>
        </a:graphic>
      </p:graphicFrame>
      <p:sp>
        <p:nvSpPr>
          <p:cNvPr id="4" name="Text Placeholder 3">
            <a:extLst>
              <a:ext uri="{FF2B5EF4-FFF2-40B4-BE49-F238E27FC236}">
                <a16:creationId xmlns:a16="http://schemas.microsoft.com/office/drawing/2014/main" id="{2DAC883B-21DC-40B1-85E0-6FF4DF8F5C97}"/>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2208471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0FABD-2DC4-40DF-9FB6-87060DB3B7C5}"/>
              </a:ext>
            </a:extLst>
          </p:cNvPr>
          <p:cNvSpPr>
            <a:spLocks noGrp="1"/>
          </p:cNvSpPr>
          <p:nvPr>
            <p:ph type="title"/>
          </p:nvPr>
        </p:nvSpPr>
        <p:spPr/>
        <p:txBody>
          <a:bodyPr/>
          <a:lstStyle/>
          <a:p>
            <a:r>
              <a:rPr lang="en-US"/>
              <a:t>Facebook Reach | All profiles</a:t>
            </a:r>
          </a:p>
        </p:txBody>
      </p:sp>
      <p:graphicFrame>
        <p:nvGraphicFramePr>
          <p:cNvPr id="6" name="Chart Placeholder 5">
            <a:extLst>
              <a:ext uri="{FF2B5EF4-FFF2-40B4-BE49-F238E27FC236}">
                <a16:creationId xmlns:a16="http://schemas.microsoft.com/office/drawing/2014/main" id="{0BCD0709-0377-4321-A136-1580B3416AA2}"/>
              </a:ext>
            </a:extLst>
          </p:cNvPr>
          <p:cNvGraphicFramePr>
            <a:graphicFrameLocks noGrp="1"/>
          </p:cNvGraphicFramePr>
          <p:nvPr>
            <p:ph type="chart" sz="quarter" idx="13"/>
            <p:extLst>
              <p:ext uri="{D42A27DB-BD31-4B8C-83A1-F6EECF244321}">
                <p14:modId xmlns:p14="http://schemas.microsoft.com/office/powerpoint/2010/main" val="1068038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93DBD7-08B2-4420-BD91-D09997CDCA89}"/>
              </a:ext>
            </a:extLst>
          </p:cNvPr>
          <p:cNvSpPr>
            <a:spLocks noGrp="1"/>
          </p:cNvSpPr>
          <p:nvPr>
            <p:ph type="body" sz="quarter" idx="14"/>
          </p:nvPr>
        </p:nvSpPr>
        <p:spPr/>
        <p:txBody>
          <a:bodyPr/>
          <a:lstStyle/>
          <a:p>
            <a:r>
              <a:rPr lang="en-US"/>
              <a:t>08/16/2026 - 08/30/2026</a:t>
            </a:r>
          </a:p>
        </p:txBody>
      </p:sp>
      <p:sp>
        <p:nvSpPr>
          <p:cNvPr id="5" name="Footer Placeholder 4">
            <a:extLst>
              <a:ext uri="{FF2B5EF4-FFF2-40B4-BE49-F238E27FC236}">
                <a16:creationId xmlns:a16="http://schemas.microsoft.com/office/drawing/2014/main" id="{4532C9A0-83E0-4CE2-A9F9-70EE4FF631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76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23224-5640-4A00-B469-3AAB1476053E}"/>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CAA567F5-D00A-46D9-91F0-CC86D89A7876}"/>
              </a:ext>
            </a:extLst>
          </p:cNvPr>
          <p:cNvGraphicFramePr>
            <a:graphicFrameLocks noGrp="1"/>
          </p:cNvGraphicFramePr>
          <p:nvPr>
            <p:ph type="chart" sz="quarter" idx="13"/>
            <p:extLst>
              <p:ext uri="{D42A27DB-BD31-4B8C-83A1-F6EECF244321}">
                <p14:modId xmlns:p14="http://schemas.microsoft.com/office/powerpoint/2010/main" val="1797894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BD55D-3BAC-4697-966A-F8FB13F45C0A}"/>
              </a:ext>
            </a:extLst>
          </p:cNvPr>
          <p:cNvSpPr>
            <a:spLocks noGrp="1"/>
          </p:cNvSpPr>
          <p:nvPr>
            <p:ph type="body" sz="quarter" idx="14"/>
          </p:nvPr>
        </p:nvSpPr>
        <p:spPr/>
        <p:txBody>
          <a:bodyPr/>
          <a:lstStyle/>
          <a:p>
            <a:r>
              <a:rPr lang="en-US"/>
              <a:t>08/16/2026 - 08/30/2026</a:t>
            </a:r>
          </a:p>
        </p:txBody>
      </p:sp>
      <p:sp>
        <p:nvSpPr>
          <p:cNvPr id="5" name="Footer Placeholder 4">
            <a:extLst>
              <a:ext uri="{FF2B5EF4-FFF2-40B4-BE49-F238E27FC236}">
                <a16:creationId xmlns:a16="http://schemas.microsoft.com/office/drawing/2014/main" id="{4B0A5E34-EAF5-4B79-B80F-646A2D397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81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DB3DC-8BEF-490D-B74F-D59B6E2B683C}"/>
              </a:ext>
            </a:extLst>
          </p:cNvPr>
          <p:cNvSpPr>
            <a:spLocks noGrp="1"/>
          </p:cNvSpPr>
          <p:nvPr>
            <p:ph type="title"/>
          </p:nvPr>
        </p:nvSpPr>
        <p:spPr/>
        <p:txBody>
          <a:bodyPr/>
          <a:lstStyle/>
          <a:p>
            <a:r>
              <a:rPr lang="en-US"/>
              <a:t>LinkedIn Post Reach | All profiles</a:t>
            </a:r>
          </a:p>
        </p:txBody>
      </p:sp>
      <p:graphicFrame>
        <p:nvGraphicFramePr>
          <p:cNvPr id="6" name="Chart Placeholder 5">
            <a:extLst>
              <a:ext uri="{FF2B5EF4-FFF2-40B4-BE49-F238E27FC236}">
                <a16:creationId xmlns:a16="http://schemas.microsoft.com/office/drawing/2014/main" id="{C6A60D26-BF39-4E63-837D-92280E759DC9}"/>
              </a:ext>
            </a:extLst>
          </p:cNvPr>
          <p:cNvGraphicFramePr>
            <a:graphicFrameLocks noGrp="1"/>
          </p:cNvGraphicFramePr>
          <p:nvPr>
            <p:ph type="chart" sz="quarter" idx="13"/>
            <p:extLst>
              <p:ext uri="{D42A27DB-BD31-4B8C-83A1-F6EECF244321}">
                <p14:modId xmlns:p14="http://schemas.microsoft.com/office/powerpoint/2010/main" val="983194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6E8A8-1E0C-40A1-9305-B98828CE5F55}"/>
              </a:ext>
            </a:extLst>
          </p:cNvPr>
          <p:cNvSpPr>
            <a:spLocks noGrp="1"/>
          </p:cNvSpPr>
          <p:nvPr>
            <p:ph type="body" sz="quarter" idx="14"/>
          </p:nvPr>
        </p:nvSpPr>
        <p:spPr/>
        <p:txBody>
          <a:bodyPr/>
          <a:lstStyle/>
          <a:p>
            <a:r>
              <a:rPr lang="en-US"/>
              <a:t>08/16/2026 - 08/30/2026</a:t>
            </a:r>
          </a:p>
        </p:txBody>
      </p:sp>
      <p:sp>
        <p:nvSpPr>
          <p:cNvPr id="5" name="Footer Placeholder 4">
            <a:extLst>
              <a:ext uri="{FF2B5EF4-FFF2-40B4-BE49-F238E27FC236}">
                <a16:creationId xmlns:a16="http://schemas.microsoft.com/office/drawing/2014/main" id="{9975161C-98DF-4657-9D18-9643CCC39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858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E606F-64C2-4BFD-B79D-D469C38D8D74}"/>
              </a:ext>
            </a:extLst>
          </p:cNvPr>
          <p:cNvSpPr>
            <a:spLocks noGrp="1"/>
          </p:cNvSpPr>
          <p:nvPr>
            <p:ph type="title"/>
          </p:nvPr>
        </p:nvSpPr>
        <p:spPr/>
        <p:txBody>
          <a:bodyPr/>
          <a:lstStyle/>
          <a:p>
            <a:r>
              <a:rPr lang="en-US"/>
              <a:t>Tiktok Post Views | All profiles</a:t>
            </a:r>
          </a:p>
        </p:txBody>
      </p:sp>
      <p:graphicFrame>
        <p:nvGraphicFramePr>
          <p:cNvPr id="6" name="Chart Placeholder 5">
            <a:extLst>
              <a:ext uri="{FF2B5EF4-FFF2-40B4-BE49-F238E27FC236}">
                <a16:creationId xmlns:a16="http://schemas.microsoft.com/office/drawing/2014/main" id="{E6229EBC-DF80-4B98-A3D3-FBCDAC57B4A7}"/>
              </a:ext>
            </a:extLst>
          </p:cNvPr>
          <p:cNvGraphicFramePr>
            <a:graphicFrameLocks noGrp="1"/>
          </p:cNvGraphicFramePr>
          <p:nvPr>
            <p:ph type="chart" sz="quarter" idx="13"/>
            <p:extLst>
              <p:ext uri="{D42A27DB-BD31-4B8C-83A1-F6EECF244321}">
                <p14:modId xmlns:p14="http://schemas.microsoft.com/office/powerpoint/2010/main" val="1832245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7D931-542B-4FB6-838B-EB12898CF4FF}"/>
              </a:ext>
            </a:extLst>
          </p:cNvPr>
          <p:cNvSpPr>
            <a:spLocks noGrp="1"/>
          </p:cNvSpPr>
          <p:nvPr>
            <p:ph type="body" sz="quarter" idx="14"/>
          </p:nvPr>
        </p:nvSpPr>
        <p:spPr/>
        <p:txBody>
          <a:bodyPr/>
          <a:lstStyle/>
          <a:p>
            <a:r>
              <a:rPr lang="en-US"/>
              <a:t>08/16/2026 - 08/30/2026</a:t>
            </a:r>
          </a:p>
        </p:txBody>
      </p:sp>
      <p:sp>
        <p:nvSpPr>
          <p:cNvPr id="5" name="Footer Placeholder 4">
            <a:extLst>
              <a:ext uri="{FF2B5EF4-FFF2-40B4-BE49-F238E27FC236}">
                <a16:creationId xmlns:a16="http://schemas.microsoft.com/office/drawing/2014/main" id="{AB33AF65-D3F5-4848-B808-1167C89DD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9868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C01A-CE88-4E57-B49B-DC01AF3FF20D}"/>
              </a:ext>
            </a:extLst>
          </p:cNvPr>
          <p:cNvSpPr>
            <a:spLocks noGrp="1"/>
          </p:cNvSpPr>
          <p:nvPr>
            <p:ph type="title"/>
          </p:nvPr>
        </p:nvSpPr>
        <p:spPr/>
        <p:txBody>
          <a:bodyPr/>
          <a:lstStyle/>
          <a:p>
            <a:r>
              <a:rPr lang="en-US"/>
              <a:t>Overall All Posts Table | Our accounts - 1 of 17</a:t>
            </a:r>
          </a:p>
        </p:txBody>
      </p:sp>
      <p:graphicFrame>
        <p:nvGraphicFramePr>
          <p:cNvPr id="5" name="Table Placeholder 4">
            <a:extLst>
              <a:ext uri="{FF2B5EF4-FFF2-40B4-BE49-F238E27FC236}">
                <a16:creationId xmlns:a16="http://schemas.microsoft.com/office/drawing/2014/main" id="{3A3E6A8B-D342-4E32-992C-B5CDF1226139}"/>
              </a:ext>
            </a:extLst>
          </p:cNvPr>
          <p:cNvGraphicFramePr>
            <a:graphicFrameLocks noGrp="1"/>
          </p:cNvGraphicFramePr>
          <p:nvPr>
            <p:ph type="tbl" sz="quarter" idx="13"/>
            <p:extLst>
              <p:ext uri="{D42A27DB-BD31-4B8C-83A1-F6EECF244321}">
                <p14:modId xmlns:p14="http://schemas.microsoft.com/office/powerpoint/2010/main" val="235636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62004826"/>
                    </a:ext>
                  </a:extLst>
                </a:gridCol>
                <a:gridCol w="1316736">
                  <a:extLst>
                    <a:ext uri="{9D8B030D-6E8A-4147-A177-3AD203B41FA5}">
                      <a16:colId xmlns:a16="http://schemas.microsoft.com/office/drawing/2014/main" val="2624160108"/>
                    </a:ext>
                  </a:extLst>
                </a:gridCol>
                <a:gridCol w="658368">
                  <a:extLst>
                    <a:ext uri="{9D8B030D-6E8A-4147-A177-3AD203B41FA5}">
                      <a16:colId xmlns:a16="http://schemas.microsoft.com/office/drawing/2014/main" val="3570245915"/>
                    </a:ext>
                  </a:extLst>
                </a:gridCol>
                <a:gridCol w="658368">
                  <a:extLst>
                    <a:ext uri="{9D8B030D-6E8A-4147-A177-3AD203B41FA5}">
                      <a16:colId xmlns:a16="http://schemas.microsoft.com/office/drawing/2014/main" val="1080354373"/>
                    </a:ext>
                  </a:extLst>
                </a:gridCol>
                <a:gridCol w="658368">
                  <a:extLst>
                    <a:ext uri="{9D8B030D-6E8A-4147-A177-3AD203B41FA5}">
                      <a16:colId xmlns:a16="http://schemas.microsoft.com/office/drawing/2014/main" val="1087613045"/>
                    </a:ext>
                  </a:extLst>
                </a:gridCol>
                <a:gridCol w="658368">
                  <a:extLst>
                    <a:ext uri="{9D8B030D-6E8A-4147-A177-3AD203B41FA5}">
                      <a16:colId xmlns:a16="http://schemas.microsoft.com/office/drawing/2014/main" val="2632439002"/>
                    </a:ext>
                  </a:extLst>
                </a:gridCol>
                <a:gridCol w="658368">
                  <a:extLst>
                    <a:ext uri="{9D8B030D-6E8A-4147-A177-3AD203B41FA5}">
                      <a16:colId xmlns:a16="http://schemas.microsoft.com/office/drawing/2014/main" val="3192069110"/>
                    </a:ext>
                  </a:extLst>
                </a:gridCol>
                <a:gridCol w="658368">
                  <a:extLst>
                    <a:ext uri="{9D8B030D-6E8A-4147-A177-3AD203B41FA5}">
                      <a16:colId xmlns:a16="http://schemas.microsoft.com/office/drawing/2014/main" val="2742714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5832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- 2026-08-30 12:16:16</a:t>
                      </a:r>
                      <a:r>
                        <a:rPr kumimoji="0" lang="en-US" sz="1000" b="0" i="0" u="none" strike="noStrike" kern="1200" cap="none" spc="0" normalizeH="0" baseline="0" noProof="0">
                          <a:ln>
                            <a:noFill/>
                          </a:ln>
                          <a:solidFill>
                            <a:prstClr val="black"/>
                          </a:solidFill>
                          <a:effectLst/>
                          <a:uLnTx/>
                          <a:uFillTx/>
                          <a:latin typeface="Calibri"/>
                          <a:ea typeface="+mn-ea"/>
                          <a:cs typeface="+mn-cs"/>
                        </a:rPr>
                        <a:t>
 Global sea surface temperatures hit a record high, leaving our oceans under unprecedented strain 🌡️🌊
As rising heat and surging marine heatwaves put ecosystems at risk, our oceans are fighting a battle on two fronts. We cannot stop ocean warming without also stopping ocean pollution.
Keeping our waters clean and free of plastic is essential to give marine life a fighting chance and build true ocean resilience. What if every small choice added up to a wave of 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https://quintly-eu-image-storage.s3.amazonaws.com/d425ff12ca3a6ff58d0af8f00b278587/9616447848838aeaf13734f3f945e25d.jpg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29.1329 %</a:t>
                      </a:r>
                    </a:p>
                  </a:txBody>
                  <a:tcPr/>
                </a:tc>
                <a:extLst>
                  <a:ext uri="{0D108BD9-81ED-4DB2-BD59-A6C34878D82A}">
                    <a16:rowId xmlns:a16="http://schemas.microsoft.com/office/drawing/2014/main" val="365816520"/>
                  </a:ext>
                </a:extLst>
              </a:tr>
            </a:tbl>
          </a:graphicData>
        </a:graphic>
      </p:graphicFrame>
      <p:sp>
        <p:nvSpPr>
          <p:cNvPr id="4" name="Text Placeholder 3">
            <a:extLst>
              <a:ext uri="{FF2B5EF4-FFF2-40B4-BE49-F238E27FC236}">
                <a16:creationId xmlns:a16="http://schemas.microsoft.com/office/drawing/2014/main" id="{B2700EEB-621D-4C3C-AE26-49C5053E62F3}"/>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680325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1F1CA-A17F-4D2B-9A51-1438F54FB6EE}"/>
              </a:ext>
            </a:extLst>
          </p:cNvPr>
          <p:cNvSpPr>
            <a:spLocks noGrp="1"/>
          </p:cNvSpPr>
          <p:nvPr>
            <p:ph type="title"/>
          </p:nvPr>
        </p:nvSpPr>
        <p:spPr/>
        <p:txBody>
          <a:bodyPr/>
          <a:lstStyle/>
          <a:p>
            <a:r>
              <a:rPr lang="en-US"/>
              <a:t>Overall All Posts Table | Our accounts - 2 of 17</a:t>
            </a:r>
          </a:p>
        </p:txBody>
      </p:sp>
      <p:graphicFrame>
        <p:nvGraphicFramePr>
          <p:cNvPr id="5" name="Table Placeholder 4">
            <a:extLst>
              <a:ext uri="{FF2B5EF4-FFF2-40B4-BE49-F238E27FC236}">
                <a16:creationId xmlns:a16="http://schemas.microsoft.com/office/drawing/2014/main" id="{C36C0214-F813-435B-9537-86970B5FDF4C}"/>
              </a:ext>
            </a:extLst>
          </p:cNvPr>
          <p:cNvGraphicFramePr>
            <a:graphicFrameLocks noGrp="1"/>
          </p:cNvGraphicFramePr>
          <p:nvPr>
            <p:ph type="tbl" sz="quarter" idx="13"/>
            <p:extLst>
              <p:ext uri="{D42A27DB-BD31-4B8C-83A1-F6EECF244321}">
                <p14:modId xmlns:p14="http://schemas.microsoft.com/office/powerpoint/2010/main" val="106422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9453117"/>
                    </a:ext>
                  </a:extLst>
                </a:gridCol>
                <a:gridCol w="1316736">
                  <a:extLst>
                    <a:ext uri="{9D8B030D-6E8A-4147-A177-3AD203B41FA5}">
                      <a16:colId xmlns:a16="http://schemas.microsoft.com/office/drawing/2014/main" val="3730662251"/>
                    </a:ext>
                  </a:extLst>
                </a:gridCol>
                <a:gridCol w="658368">
                  <a:extLst>
                    <a:ext uri="{9D8B030D-6E8A-4147-A177-3AD203B41FA5}">
                      <a16:colId xmlns:a16="http://schemas.microsoft.com/office/drawing/2014/main" val="3448551914"/>
                    </a:ext>
                  </a:extLst>
                </a:gridCol>
                <a:gridCol w="658368">
                  <a:extLst>
                    <a:ext uri="{9D8B030D-6E8A-4147-A177-3AD203B41FA5}">
                      <a16:colId xmlns:a16="http://schemas.microsoft.com/office/drawing/2014/main" val="3120904313"/>
                    </a:ext>
                  </a:extLst>
                </a:gridCol>
                <a:gridCol w="658368">
                  <a:extLst>
                    <a:ext uri="{9D8B030D-6E8A-4147-A177-3AD203B41FA5}">
                      <a16:colId xmlns:a16="http://schemas.microsoft.com/office/drawing/2014/main" val="3156884814"/>
                    </a:ext>
                  </a:extLst>
                </a:gridCol>
                <a:gridCol w="658368">
                  <a:extLst>
                    <a:ext uri="{9D8B030D-6E8A-4147-A177-3AD203B41FA5}">
                      <a16:colId xmlns:a16="http://schemas.microsoft.com/office/drawing/2014/main" val="1538358322"/>
                    </a:ext>
                  </a:extLst>
                </a:gridCol>
                <a:gridCol w="658368">
                  <a:extLst>
                    <a:ext uri="{9D8B030D-6E8A-4147-A177-3AD203B41FA5}">
                      <a16:colId xmlns:a16="http://schemas.microsoft.com/office/drawing/2014/main" val="1192189682"/>
                    </a:ext>
                  </a:extLst>
                </a:gridCol>
                <a:gridCol w="658368">
                  <a:extLst>
                    <a:ext uri="{9D8B030D-6E8A-4147-A177-3AD203B41FA5}">
                      <a16:colId xmlns:a16="http://schemas.microsoft.com/office/drawing/2014/main" val="2067054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4044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- 2026-08-30 12:16:04</a:t>
                      </a:r>
                      <a:r>
                        <a:rPr kumimoji="0" lang="en-US" sz="1000" b="0" i="0" u="none" strike="noStrike" kern="1200" cap="none" spc="0" normalizeH="0" baseline="0" noProof="0">
                          <a:ln>
                            <a:noFill/>
                          </a:ln>
                          <a:solidFill>
                            <a:prstClr val="black"/>
                          </a:solidFill>
                          <a:effectLst/>
                          <a:uLnTx/>
                          <a:uFillTx/>
                          <a:latin typeface="Calibri"/>
                          <a:ea typeface="+mn-ea"/>
                          <a:cs typeface="+mn-cs"/>
                        </a:rPr>
                        <a:t>
 Global sea surface temperatures hit a record high, leaving our oceans under unprecedented strain 🌡️🌊
As rising heat and surging marine heatwaves put ecosystems at risk, our oceans are fighting a battle on two fronts. We cannot stop ocean warming without also stopping ocean pollution.
Keeping our waters clean and free of plastic is essential to give marine life a fighting chance and build true ocean resilience. What if every small choice added up to a wave of 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https://quintly-eu-image-storage.s3.amazonaws.com/d47b13aa47b6af86e818e4be270c8454/fa2e4350c8c17e78c4caabb912ec438a.jpg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2.6700 %</a:t>
                      </a:r>
                    </a:p>
                  </a:txBody>
                  <a:tcPr/>
                </a:tc>
                <a:extLst>
                  <a:ext uri="{0D108BD9-81ED-4DB2-BD59-A6C34878D82A}">
                    <a16:rowId xmlns:a16="http://schemas.microsoft.com/office/drawing/2014/main" val="229431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- 2026-08-29 11:33:47</a:t>
                      </a:r>
                      <a:r>
                        <a:rPr kumimoji="0" lang="en-US" sz="1000" b="0" i="0" u="none" strike="noStrike" kern="1200" cap="none" spc="0" normalizeH="0" baseline="0" noProof="0">
                          <a:ln>
                            <a:noFill/>
                          </a:ln>
                          <a:solidFill>
                            <a:prstClr val="black"/>
                          </a:solidFill>
                          <a:effectLst/>
                          <a:uLnTx/>
                          <a:uFillTx/>
                          <a:latin typeface="Calibri"/>
                          <a:ea typeface="+mn-ea"/>
                          <a:cs typeface="+mn-cs"/>
                        </a:rPr>
                        <a:t>
 Loving the EU is a huge green flag!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https://quintly-eu-image-storage.s3.amazonaws.com/d425ff12ca3a6ff58d0af8f00b278587/f4ed77a242212a7263faffb721dec7de.jpg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275.1941 %</a:t>
                      </a:r>
                    </a:p>
                  </a:txBody>
                  <a:tcPr/>
                </a:tc>
                <a:extLst>
                  <a:ext uri="{0D108BD9-81ED-4DB2-BD59-A6C34878D82A}">
                    <a16:rowId xmlns:a16="http://schemas.microsoft.com/office/drawing/2014/main" val="687369572"/>
                  </a:ext>
                </a:extLst>
              </a:tr>
            </a:tbl>
          </a:graphicData>
        </a:graphic>
      </p:graphicFrame>
      <p:sp>
        <p:nvSpPr>
          <p:cNvPr id="4" name="Text Placeholder 3">
            <a:extLst>
              <a:ext uri="{FF2B5EF4-FFF2-40B4-BE49-F238E27FC236}">
                <a16:creationId xmlns:a16="http://schemas.microsoft.com/office/drawing/2014/main" id="{6261DFFC-36A4-4599-B68D-13588E810014}"/>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2880465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442B-070C-4C05-BE28-C87E7FE6FB91}"/>
              </a:ext>
            </a:extLst>
          </p:cNvPr>
          <p:cNvSpPr>
            <a:spLocks noGrp="1"/>
          </p:cNvSpPr>
          <p:nvPr>
            <p:ph type="title"/>
          </p:nvPr>
        </p:nvSpPr>
        <p:spPr/>
        <p:txBody>
          <a:bodyPr/>
          <a:lstStyle/>
          <a:p>
            <a:r>
              <a:rPr lang="en-US"/>
              <a:t>Overall All Posts Table | Our accounts - 3 of 17</a:t>
            </a:r>
          </a:p>
        </p:txBody>
      </p:sp>
      <p:graphicFrame>
        <p:nvGraphicFramePr>
          <p:cNvPr id="5" name="Table Placeholder 4">
            <a:extLst>
              <a:ext uri="{FF2B5EF4-FFF2-40B4-BE49-F238E27FC236}">
                <a16:creationId xmlns:a16="http://schemas.microsoft.com/office/drawing/2014/main" id="{C1DD73DC-EA7C-4D2F-B52C-B0EE6C723E42}"/>
              </a:ext>
            </a:extLst>
          </p:cNvPr>
          <p:cNvGraphicFramePr>
            <a:graphicFrameLocks noGrp="1"/>
          </p:cNvGraphicFramePr>
          <p:nvPr>
            <p:ph type="tbl" sz="quarter" idx="13"/>
            <p:extLst>
              <p:ext uri="{D42A27DB-BD31-4B8C-83A1-F6EECF244321}">
                <p14:modId xmlns:p14="http://schemas.microsoft.com/office/powerpoint/2010/main" val="366348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5155812"/>
                    </a:ext>
                  </a:extLst>
                </a:gridCol>
                <a:gridCol w="1316736">
                  <a:extLst>
                    <a:ext uri="{9D8B030D-6E8A-4147-A177-3AD203B41FA5}">
                      <a16:colId xmlns:a16="http://schemas.microsoft.com/office/drawing/2014/main" val="3268139709"/>
                    </a:ext>
                  </a:extLst>
                </a:gridCol>
                <a:gridCol w="658368">
                  <a:extLst>
                    <a:ext uri="{9D8B030D-6E8A-4147-A177-3AD203B41FA5}">
                      <a16:colId xmlns:a16="http://schemas.microsoft.com/office/drawing/2014/main" val="1872922898"/>
                    </a:ext>
                  </a:extLst>
                </a:gridCol>
                <a:gridCol w="658368">
                  <a:extLst>
                    <a:ext uri="{9D8B030D-6E8A-4147-A177-3AD203B41FA5}">
                      <a16:colId xmlns:a16="http://schemas.microsoft.com/office/drawing/2014/main" val="1774134356"/>
                    </a:ext>
                  </a:extLst>
                </a:gridCol>
                <a:gridCol w="658368">
                  <a:extLst>
                    <a:ext uri="{9D8B030D-6E8A-4147-A177-3AD203B41FA5}">
                      <a16:colId xmlns:a16="http://schemas.microsoft.com/office/drawing/2014/main" val="1177722196"/>
                    </a:ext>
                  </a:extLst>
                </a:gridCol>
                <a:gridCol w="658368">
                  <a:extLst>
                    <a:ext uri="{9D8B030D-6E8A-4147-A177-3AD203B41FA5}">
                      <a16:colId xmlns:a16="http://schemas.microsoft.com/office/drawing/2014/main" val="1709327023"/>
                    </a:ext>
                  </a:extLst>
                </a:gridCol>
                <a:gridCol w="658368">
                  <a:extLst>
                    <a:ext uri="{9D8B030D-6E8A-4147-A177-3AD203B41FA5}">
                      <a16:colId xmlns:a16="http://schemas.microsoft.com/office/drawing/2014/main" val="3551459"/>
                    </a:ext>
                  </a:extLst>
                </a:gridCol>
                <a:gridCol w="658368">
                  <a:extLst>
                    <a:ext uri="{9D8B030D-6E8A-4147-A177-3AD203B41FA5}">
                      <a16:colId xmlns:a16="http://schemas.microsoft.com/office/drawing/2014/main" val="3691283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7448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- 2026-08-29 11:33:40</a:t>
                      </a:r>
                      <a:r>
                        <a:rPr kumimoji="0" lang="en-US" sz="1000" b="0" i="0" u="none" strike="noStrike" kern="1200" cap="none" spc="0" normalizeH="0" baseline="0" noProof="0">
                          <a:ln>
                            <a:noFill/>
                          </a:ln>
                          <a:solidFill>
                            <a:prstClr val="black"/>
                          </a:solidFill>
                          <a:effectLst/>
                          <a:uLnTx/>
                          <a:uFillTx/>
                          <a:latin typeface="Calibri"/>
                          <a:ea typeface="+mn-ea"/>
                          <a:cs typeface="+mn-cs"/>
                        </a:rPr>
                        <a:t>
 Loving the EU is a huge green flag!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https://quintly-eu-image-storage.s3.amazonaws.com/d47b13aa47b6af86e818e4be270c8454/6b6cc94538c7ebfdb5b7d6c943d23140.jpg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3.9700 %</a:t>
                      </a:r>
                    </a:p>
                  </a:txBody>
                  <a:tcPr/>
                </a:tc>
                <a:extLst>
                  <a:ext uri="{0D108BD9-81ED-4DB2-BD59-A6C34878D82A}">
                    <a16:rowId xmlns:a16="http://schemas.microsoft.com/office/drawing/2014/main" val="326848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@reneweurope - 2026-08-28 11:57:10</a:t>
                      </a:r>
                      <a:r>
                        <a:rPr kumimoji="0" lang="en-US" sz="1000" b="0" i="0" u="none" strike="noStrike" kern="1200" cap="none" spc="0" normalizeH="0" baseline="0" noProof="0">
                          <a:ln>
                            <a:noFill/>
                          </a:ln>
                          <a:solidFill>
                            <a:prstClr val="black"/>
                          </a:solidFill>
                          <a:effectLst/>
                          <a:uLnTx/>
                          <a:uFillTx/>
                          <a:latin typeface="Calibri"/>
                          <a:ea typeface="+mn-ea"/>
                          <a:cs typeface="+mn-cs"/>
                        </a:rPr>
                        <a:t>
 Money well spent 🇪🇺🤝💶 #erasmus #europe #roaming #travel #eu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https://quintly-eu-image-storage.s3.amazonaws.com/489213c6bb26ed4150a187a58607c5ed/3c9185a93df5d3a2f7280a945cf7476b.jpg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10.5600 %</a:t>
                      </a:r>
                    </a:p>
                  </a:txBody>
                  <a:tcPr/>
                </a:tc>
                <a:extLst>
                  <a:ext uri="{0D108BD9-81ED-4DB2-BD59-A6C34878D82A}">
                    <a16:rowId xmlns:a16="http://schemas.microsoft.com/office/drawing/2014/main" val="22215033"/>
                  </a:ext>
                </a:extLst>
              </a:tr>
            </a:tbl>
          </a:graphicData>
        </a:graphic>
      </p:graphicFrame>
      <p:sp>
        <p:nvSpPr>
          <p:cNvPr id="4" name="Text Placeholder 3">
            <a:extLst>
              <a:ext uri="{FF2B5EF4-FFF2-40B4-BE49-F238E27FC236}">
                <a16:creationId xmlns:a16="http://schemas.microsoft.com/office/drawing/2014/main" id="{85F8C00C-81EE-4BDC-BE19-A01B4715CC8E}"/>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3604769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956E0-C9AB-444D-B442-D4407F79EF8E}"/>
              </a:ext>
            </a:extLst>
          </p:cNvPr>
          <p:cNvSpPr>
            <a:spLocks noGrp="1"/>
          </p:cNvSpPr>
          <p:nvPr>
            <p:ph type="title"/>
          </p:nvPr>
        </p:nvSpPr>
        <p:spPr/>
        <p:txBody>
          <a:bodyPr/>
          <a:lstStyle/>
          <a:p>
            <a:r>
              <a:rPr lang="en-US"/>
              <a:t>Overall All Posts Table | Our accounts - 4 of 17</a:t>
            </a:r>
          </a:p>
        </p:txBody>
      </p:sp>
      <p:graphicFrame>
        <p:nvGraphicFramePr>
          <p:cNvPr id="5" name="Table Placeholder 4">
            <a:extLst>
              <a:ext uri="{FF2B5EF4-FFF2-40B4-BE49-F238E27FC236}">
                <a16:creationId xmlns:a16="http://schemas.microsoft.com/office/drawing/2014/main" id="{7416E826-6A0C-4FF4-8E80-B403993F7897}"/>
              </a:ext>
            </a:extLst>
          </p:cNvPr>
          <p:cNvGraphicFramePr>
            <a:graphicFrameLocks noGrp="1"/>
          </p:cNvGraphicFramePr>
          <p:nvPr>
            <p:ph type="tbl" sz="quarter" idx="13"/>
            <p:extLst>
              <p:ext uri="{D42A27DB-BD31-4B8C-83A1-F6EECF244321}">
                <p14:modId xmlns:p14="http://schemas.microsoft.com/office/powerpoint/2010/main" val="371412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6316613"/>
                    </a:ext>
                  </a:extLst>
                </a:gridCol>
                <a:gridCol w="1316736">
                  <a:extLst>
                    <a:ext uri="{9D8B030D-6E8A-4147-A177-3AD203B41FA5}">
                      <a16:colId xmlns:a16="http://schemas.microsoft.com/office/drawing/2014/main" val="2081765221"/>
                    </a:ext>
                  </a:extLst>
                </a:gridCol>
                <a:gridCol w="658368">
                  <a:extLst>
                    <a:ext uri="{9D8B030D-6E8A-4147-A177-3AD203B41FA5}">
                      <a16:colId xmlns:a16="http://schemas.microsoft.com/office/drawing/2014/main" val="1500687568"/>
                    </a:ext>
                  </a:extLst>
                </a:gridCol>
                <a:gridCol w="658368">
                  <a:extLst>
                    <a:ext uri="{9D8B030D-6E8A-4147-A177-3AD203B41FA5}">
                      <a16:colId xmlns:a16="http://schemas.microsoft.com/office/drawing/2014/main" val="4209863327"/>
                    </a:ext>
                  </a:extLst>
                </a:gridCol>
                <a:gridCol w="658368">
                  <a:extLst>
                    <a:ext uri="{9D8B030D-6E8A-4147-A177-3AD203B41FA5}">
                      <a16:colId xmlns:a16="http://schemas.microsoft.com/office/drawing/2014/main" val="1813841352"/>
                    </a:ext>
                  </a:extLst>
                </a:gridCol>
                <a:gridCol w="658368">
                  <a:extLst>
                    <a:ext uri="{9D8B030D-6E8A-4147-A177-3AD203B41FA5}">
                      <a16:colId xmlns:a16="http://schemas.microsoft.com/office/drawing/2014/main" val="4056511162"/>
                    </a:ext>
                  </a:extLst>
                </a:gridCol>
                <a:gridCol w="658368">
                  <a:extLst>
                    <a:ext uri="{9D8B030D-6E8A-4147-A177-3AD203B41FA5}">
                      <a16:colId xmlns:a16="http://schemas.microsoft.com/office/drawing/2014/main" val="1232644839"/>
                    </a:ext>
                  </a:extLst>
                </a:gridCol>
                <a:gridCol w="658368">
                  <a:extLst>
                    <a:ext uri="{9D8B030D-6E8A-4147-A177-3AD203B41FA5}">
                      <a16:colId xmlns:a16="http://schemas.microsoft.com/office/drawing/2014/main" val="1122461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7107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- 2026-08-28 11:52:39</a:t>
                      </a:r>
                      <a:r>
                        <a:rPr kumimoji="0" lang="en-US" sz="1000" b="0" i="0" u="none" strike="noStrike" kern="1200" cap="none" spc="0" normalizeH="0" baseline="0" noProof="0">
                          <a:ln>
                            <a:noFill/>
                          </a:ln>
                          <a:solidFill>
                            <a:prstClr val="black"/>
                          </a:solidFill>
                          <a:effectLst/>
                          <a:uLnTx/>
                          <a:uFillTx/>
                          <a:latin typeface="Calibri"/>
                          <a:ea typeface="+mn-ea"/>
                          <a:cs typeface="+mn-cs"/>
                        </a:rPr>
                        <a:t>
 Your feed can wait. Quality time cannot.
Sometimes, the best thing we can do is put the phone down and be present. Enjoy an ice cream, read a book, meet a friend, watch the sunset, and make memories that no screen can replace.
What’s your favourite way to disconnect?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https://quintly-eu-image-storage.s3.amazonaws.com/d425ff12ca3a6ff58d0af8f00b278587/6c300efe2f3e3c283c41e3aa121831d9.jpg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19.6427 %</a:t>
                      </a:r>
                    </a:p>
                  </a:txBody>
                  <a:tcPr/>
                </a:tc>
                <a:extLst>
                  <a:ext uri="{0D108BD9-81ED-4DB2-BD59-A6C34878D82A}">
                    <a16:rowId xmlns:a16="http://schemas.microsoft.com/office/drawing/2014/main" val="408547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- 2026-08-28 11:52:31</a:t>
                      </a:r>
                      <a:r>
                        <a:rPr kumimoji="0" lang="en-US" sz="1000" b="0" i="0" u="none" strike="noStrike" kern="1200" cap="none" spc="0" normalizeH="0" baseline="0" noProof="0">
                          <a:ln>
                            <a:noFill/>
                          </a:ln>
                          <a:solidFill>
                            <a:prstClr val="black"/>
                          </a:solidFill>
                          <a:effectLst/>
                          <a:uLnTx/>
                          <a:uFillTx/>
                          <a:latin typeface="Calibri"/>
                          <a:ea typeface="+mn-ea"/>
                          <a:cs typeface="+mn-cs"/>
                        </a:rPr>
                        <a:t>
 Your feed can wait. Quality time cannot.
Sometimes, the best thing we can do is put the phone down and be present. Enjoy an ice cream, read a book, meet a friend, watch the sunset, and make memories that no screen can replace.
What’s your favourite way to disconnect?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https://quintly-eu-image-storage.s3.amazonaws.com/d47b13aa47b6af86e818e4be270c8454/5676e82cb0da8f8a2d7dadde3b2bdf90.jpg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3.7300 %</a:t>
                      </a:r>
                    </a:p>
                  </a:txBody>
                  <a:tcPr/>
                </a:tc>
                <a:extLst>
                  <a:ext uri="{0D108BD9-81ED-4DB2-BD59-A6C34878D82A}">
                    <a16:rowId xmlns:a16="http://schemas.microsoft.com/office/drawing/2014/main" val="2518721689"/>
                  </a:ext>
                </a:extLst>
              </a:tr>
            </a:tbl>
          </a:graphicData>
        </a:graphic>
      </p:graphicFrame>
      <p:sp>
        <p:nvSpPr>
          <p:cNvPr id="4" name="Text Placeholder 3">
            <a:extLst>
              <a:ext uri="{FF2B5EF4-FFF2-40B4-BE49-F238E27FC236}">
                <a16:creationId xmlns:a16="http://schemas.microsoft.com/office/drawing/2014/main" id="{484ED99D-6CA3-414F-B4AF-0D02FDAD0ABA}"/>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2961473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049E-14D6-48DB-9982-8DCBE6D0BC21}"/>
              </a:ext>
            </a:extLst>
          </p:cNvPr>
          <p:cNvSpPr>
            <a:spLocks noGrp="1"/>
          </p:cNvSpPr>
          <p:nvPr>
            <p:ph type="title"/>
          </p:nvPr>
        </p:nvSpPr>
        <p:spPr/>
        <p:txBody>
          <a:bodyPr/>
          <a:lstStyle/>
          <a:p>
            <a:r>
              <a:rPr lang="en-US"/>
              <a:t>Overall All Posts Table | Our accounts - 5 of 17</a:t>
            </a:r>
          </a:p>
        </p:txBody>
      </p:sp>
      <p:graphicFrame>
        <p:nvGraphicFramePr>
          <p:cNvPr id="5" name="Table Placeholder 4">
            <a:extLst>
              <a:ext uri="{FF2B5EF4-FFF2-40B4-BE49-F238E27FC236}">
                <a16:creationId xmlns:a16="http://schemas.microsoft.com/office/drawing/2014/main" id="{6BF02729-1A36-4E25-83DA-00A9EAC2DBC7}"/>
              </a:ext>
            </a:extLst>
          </p:cNvPr>
          <p:cNvGraphicFramePr>
            <a:graphicFrameLocks noGrp="1"/>
          </p:cNvGraphicFramePr>
          <p:nvPr>
            <p:ph type="tbl" sz="quarter" idx="13"/>
            <p:extLst>
              <p:ext uri="{D42A27DB-BD31-4B8C-83A1-F6EECF244321}">
                <p14:modId xmlns:p14="http://schemas.microsoft.com/office/powerpoint/2010/main" val="257862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7388232"/>
                    </a:ext>
                  </a:extLst>
                </a:gridCol>
                <a:gridCol w="1316736">
                  <a:extLst>
                    <a:ext uri="{9D8B030D-6E8A-4147-A177-3AD203B41FA5}">
                      <a16:colId xmlns:a16="http://schemas.microsoft.com/office/drawing/2014/main" val="3371252953"/>
                    </a:ext>
                  </a:extLst>
                </a:gridCol>
                <a:gridCol w="658368">
                  <a:extLst>
                    <a:ext uri="{9D8B030D-6E8A-4147-A177-3AD203B41FA5}">
                      <a16:colId xmlns:a16="http://schemas.microsoft.com/office/drawing/2014/main" val="2433561957"/>
                    </a:ext>
                  </a:extLst>
                </a:gridCol>
                <a:gridCol w="658368">
                  <a:extLst>
                    <a:ext uri="{9D8B030D-6E8A-4147-A177-3AD203B41FA5}">
                      <a16:colId xmlns:a16="http://schemas.microsoft.com/office/drawing/2014/main" val="1864883633"/>
                    </a:ext>
                  </a:extLst>
                </a:gridCol>
                <a:gridCol w="658368">
                  <a:extLst>
                    <a:ext uri="{9D8B030D-6E8A-4147-A177-3AD203B41FA5}">
                      <a16:colId xmlns:a16="http://schemas.microsoft.com/office/drawing/2014/main" val="733898813"/>
                    </a:ext>
                  </a:extLst>
                </a:gridCol>
                <a:gridCol w="658368">
                  <a:extLst>
                    <a:ext uri="{9D8B030D-6E8A-4147-A177-3AD203B41FA5}">
                      <a16:colId xmlns:a16="http://schemas.microsoft.com/office/drawing/2014/main" val="817633982"/>
                    </a:ext>
                  </a:extLst>
                </a:gridCol>
                <a:gridCol w="658368">
                  <a:extLst>
                    <a:ext uri="{9D8B030D-6E8A-4147-A177-3AD203B41FA5}">
                      <a16:colId xmlns:a16="http://schemas.microsoft.com/office/drawing/2014/main" val="265118405"/>
                    </a:ext>
                  </a:extLst>
                </a:gridCol>
                <a:gridCol w="658368">
                  <a:extLst>
                    <a:ext uri="{9D8B030D-6E8A-4147-A177-3AD203B41FA5}">
                      <a16:colId xmlns:a16="http://schemas.microsoft.com/office/drawing/2014/main" val="1145899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2312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- 2026-08-27 15:04:00</a:t>
                      </a:r>
                      <a:r>
                        <a:rPr kumimoji="0" lang="en-US" sz="1000" b="0" i="0" u="none" strike="noStrike" kern="1200" cap="none" spc="0" normalizeH="0" baseline="0" noProof="0">
                          <a:ln>
                            <a:noFill/>
                          </a:ln>
                          <a:solidFill>
                            <a:prstClr val="black"/>
                          </a:solidFill>
                          <a:effectLst/>
                          <a:uLnTx/>
                          <a:uFillTx/>
                          <a:latin typeface="Calibri"/>
                          <a:ea typeface="+mn-ea"/>
                          <a:cs typeface="+mn-cs"/>
                        </a:rPr>
                        <a:t>
 🎥 This is Cynthia Ní Mhurchú from Ireland! She sees key areas that Europe has to advance: reduction of red tape, defending democracy and social media.
💬 "Right now in Ireland and across Europe, our democracy is being poisoned"
📌 She believes it is important to defend European democracy, as it is under threat from within.
🎬 What does she want to change in the EU? Watch the video and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https://quintly-eu-image-storage.s3.amazonaws.com/d425ff12ca3a6ff58d0af8f00b278587/a9cf33859e131a88d12726e6eb860afc.jpg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30.8490 %</a:t>
                      </a:r>
                    </a:p>
                  </a:txBody>
                  <a:tcPr/>
                </a:tc>
                <a:extLst>
                  <a:ext uri="{0D108BD9-81ED-4DB2-BD59-A6C34878D82A}">
                    <a16:rowId xmlns:a16="http://schemas.microsoft.com/office/drawing/2014/main" val="523458456"/>
                  </a:ext>
                </a:extLst>
              </a:tr>
            </a:tbl>
          </a:graphicData>
        </a:graphic>
      </p:graphicFrame>
      <p:sp>
        <p:nvSpPr>
          <p:cNvPr id="4" name="Text Placeholder 3">
            <a:extLst>
              <a:ext uri="{FF2B5EF4-FFF2-40B4-BE49-F238E27FC236}">
                <a16:creationId xmlns:a16="http://schemas.microsoft.com/office/drawing/2014/main" id="{69D78B0F-8E81-41FE-BFB3-8B9E8838F18D}"/>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178601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43E5C-7320-4828-AF3B-AAC5E7A3CD21}"/>
              </a:ext>
            </a:extLst>
          </p:cNvPr>
          <p:cNvSpPr>
            <a:spLocks noGrp="1"/>
          </p:cNvSpPr>
          <p:nvPr>
            <p:ph type="title"/>
          </p:nvPr>
        </p:nvSpPr>
        <p:spPr/>
        <p:txBody>
          <a:bodyPr/>
          <a:lstStyle/>
          <a:p>
            <a:r>
              <a:rPr lang="en-US"/>
              <a:t>Overall All Posts Table | Our accounts - 6 of 17</a:t>
            </a:r>
          </a:p>
        </p:txBody>
      </p:sp>
      <p:graphicFrame>
        <p:nvGraphicFramePr>
          <p:cNvPr id="5" name="Table Placeholder 4">
            <a:extLst>
              <a:ext uri="{FF2B5EF4-FFF2-40B4-BE49-F238E27FC236}">
                <a16:creationId xmlns:a16="http://schemas.microsoft.com/office/drawing/2014/main" id="{098EF93D-74FA-406C-A33A-8A10D7A1463F}"/>
              </a:ext>
            </a:extLst>
          </p:cNvPr>
          <p:cNvGraphicFramePr>
            <a:graphicFrameLocks noGrp="1"/>
          </p:cNvGraphicFramePr>
          <p:nvPr>
            <p:ph type="tbl" sz="quarter" idx="13"/>
            <p:extLst>
              <p:ext uri="{D42A27DB-BD31-4B8C-83A1-F6EECF244321}">
                <p14:modId xmlns:p14="http://schemas.microsoft.com/office/powerpoint/2010/main" val="281652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9464447"/>
                    </a:ext>
                  </a:extLst>
                </a:gridCol>
                <a:gridCol w="1316736">
                  <a:extLst>
                    <a:ext uri="{9D8B030D-6E8A-4147-A177-3AD203B41FA5}">
                      <a16:colId xmlns:a16="http://schemas.microsoft.com/office/drawing/2014/main" val="663274904"/>
                    </a:ext>
                  </a:extLst>
                </a:gridCol>
                <a:gridCol w="658368">
                  <a:extLst>
                    <a:ext uri="{9D8B030D-6E8A-4147-A177-3AD203B41FA5}">
                      <a16:colId xmlns:a16="http://schemas.microsoft.com/office/drawing/2014/main" val="646596306"/>
                    </a:ext>
                  </a:extLst>
                </a:gridCol>
                <a:gridCol w="658368">
                  <a:extLst>
                    <a:ext uri="{9D8B030D-6E8A-4147-A177-3AD203B41FA5}">
                      <a16:colId xmlns:a16="http://schemas.microsoft.com/office/drawing/2014/main" val="1958002842"/>
                    </a:ext>
                  </a:extLst>
                </a:gridCol>
                <a:gridCol w="658368">
                  <a:extLst>
                    <a:ext uri="{9D8B030D-6E8A-4147-A177-3AD203B41FA5}">
                      <a16:colId xmlns:a16="http://schemas.microsoft.com/office/drawing/2014/main" val="3480539647"/>
                    </a:ext>
                  </a:extLst>
                </a:gridCol>
                <a:gridCol w="658368">
                  <a:extLst>
                    <a:ext uri="{9D8B030D-6E8A-4147-A177-3AD203B41FA5}">
                      <a16:colId xmlns:a16="http://schemas.microsoft.com/office/drawing/2014/main" val="1345870286"/>
                    </a:ext>
                  </a:extLst>
                </a:gridCol>
                <a:gridCol w="658368">
                  <a:extLst>
                    <a:ext uri="{9D8B030D-6E8A-4147-A177-3AD203B41FA5}">
                      <a16:colId xmlns:a16="http://schemas.microsoft.com/office/drawing/2014/main" val="3657604771"/>
                    </a:ext>
                  </a:extLst>
                </a:gridCol>
                <a:gridCol w="658368">
                  <a:extLst>
                    <a:ext uri="{9D8B030D-6E8A-4147-A177-3AD203B41FA5}">
                      <a16:colId xmlns:a16="http://schemas.microsoft.com/office/drawing/2014/main" val="259701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9860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- 2026-08-27 13:58:15</a:t>
                      </a:r>
                      <a:r>
                        <a:rPr kumimoji="0" lang="en-US" sz="1000" b="0" i="0" u="none" strike="noStrike" kern="1200" cap="none" spc="0" normalizeH="0" baseline="0" noProof="0">
                          <a:ln>
                            <a:noFill/>
                          </a:ln>
                          <a:solidFill>
                            <a:prstClr val="black"/>
                          </a:solidFill>
                          <a:effectLst/>
                          <a:uLnTx/>
                          <a:uFillTx/>
                          <a:latin typeface="Calibri"/>
                          <a:ea typeface="+mn-ea"/>
                          <a:cs typeface="+mn-cs"/>
                        </a:rPr>
                        <a:t>
 If you feel like you’re saying ”It’s too expensive” multiple times a day… you’re definitely not alone. 💸 
According to the recent Eurobarometer, the cost of living crisis isn’t just a daily conversation topic, it’s now the number one priority for almost half (47%) of all Europeans. 🇪🇺📊 
Purchasing power is shrinking, household budgets are tight, and Europeans are looking to their leaders for real action on inflation and rising prices. 
Has your spending changed recently? What’s your biggest concern when you’re at the supermarket or checking your bills? Let us know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https://quintly-eu-image-storage.s3.amazonaws.com/d47b13aa47b6af86e818e4be270c8454/b47257e926c8b598aeff92afd2dc0a5f.jpg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2.0300 %</a:t>
                      </a:r>
                    </a:p>
                  </a:txBody>
                  <a:tcPr/>
                </a:tc>
                <a:extLst>
                  <a:ext uri="{0D108BD9-81ED-4DB2-BD59-A6C34878D82A}">
                    <a16:rowId xmlns:a16="http://schemas.microsoft.com/office/drawing/2014/main" val="440645761"/>
                  </a:ext>
                </a:extLst>
              </a:tr>
            </a:tbl>
          </a:graphicData>
        </a:graphic>
      </p:graphicFrame>
      <p:sp>
        <p:nvSpPr>
          <p:cNvPr id="4" name="Text Placeholder 3">
            <a:extLst>
              <a:ext uri="{FF2B5EF4-FFF2-40B4-BE49-F238E27FC236}">
                <a16:creationId xmlns:a16="http://schemas.microsoft.com/office/drawing/2014/main" id="{DFFD6915-BED5-4625-920B-9A78B1E23563}"/>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418908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13E75-D274-40AB-8EDB-38C5319D1706}"/>
              </a:ext>
            </a:extLst>
          </p:cNvPr>
          <p:cNvSpPr>
            <a:spLocks noGrp="1"/>
          </p:cNvSpPr>
          <p:nvPr>
            <p:ph type="title"/>
          </p:nvPr>
        </p:nvSpPr>
        <p:spPr/>
        <p:txBody>
          <a:bodyPr/>
          <a:lstStyle/>
          <a:p>
            <a:r>
              <a:rPr lang="en-US"/>
              <a:t>Overall All Posts Table | Our accounts - 7 of 17</a:t>
            </a:r>
          </a:p>
        </p:txBody>
      </p:sp>
      <p:graphicFrame>
        <p:nvGraphicFramePr>
          <p:cNvPr id="5" name="Table Placeholder 4">
            <a:extLst>
              <a:ext uri="{FF2B5EF4-FFF2-40B4-BE49-F238E27FC236}">
                <a16:creationId xmlns:a16="http://schemas.microsoft.com/office/drawing/2014/main" id="{87779427-A368-4F3C-8A12-98A1CF3BCD07}"/>
              </a:ext>
            </a:extLst>
          </p:cNvPr>
          <p:cNvGraphicFramePr>
            <a:graphicFrameLocks noGrp="1"/>
          </p:cNvGraphicFramePr>
          <p:nvPr>
            <p:ph type="tbl" sz="quarter" idx="13"/>
            <p:extLst>
              <p:ext uri="{D42A27DB-BD31-4B8C-83A1-F6EECF244321}">
                <p14:modId xmlns:p14="http://schemas.microsoft.com/office/powerpoint/2010/main" val="241122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43935338"/>
                    </a:ext>
                  </a:extLst>
                </a:gridCol>
                <a:gridCol w="1316736">
                  <a:extLst>
                    <a:ext uri="{9D8B030D-6E8A-4147-A177-3AD203B41FA5}">
                      <a16:colId xmlns:a16="http://schemas.microsoft.com/office/drawing/2014/main" val="1649163583"/>
                    </a:ext>
                  </a:extLst>
                </a:gridCol>
                <a:gridCol w="658368">
                  <a:extLst>
                    <a:ext uri="{9D8B030D-6E8A-4147-A177-3AD203B41FA5}">
                      <a16:colId xmlns:a16="http://schemas.microsoft.com/office/drawing/2014/main" val="3029302246"/>
                    </a:ext>
                  </a:extLst>
                </a:gridCol>
                <a:gridCol w="658368">
                  <a:extLst>
                    <a:ext uri="{9D8B030D-6E8A-4147-A177-3AD203B41FA5}">
                      <a16:colId xmlns:a16="http://schemas.microsoft.com/office/drawing/2014/main" val="1877764570"/>
                    </a:ext>
                  </a:extLst>
                </a:gridCol>
                <a:gridCol w="658368">
                  <a:extLst>
                    <a:ext uri="{9D8B030D-6E8A-4147-A177-3AD203B41FA5}">
                      <a16:colId xmlns:a16="http://schemas.microsoft.com/office/drawing/2014/main" val="2865369228"/>
                    </a:ext>
                  </a:extLst>
                </a:gridCol>
                <a:gridCol w="658368">
                  <a:extLst>
                    <a:ext uri="{9D8B030D-6E8A-4147-A177-3AD203B41FA5}">
                      <a16:colId xmlns:a16="http://schemas.microsoft.com/office/drawing/2014/main" val="1572772001"/>
                    </a:ext>
                  </a:extLst>
                </a:gridCol>
                <a:gridCol w="658368">
                  <a:extLst>
                    <a:ext uri="{9D8B030D-6E8A-4147-A177-3AD203B41FA5}">
                      <a16:colId xmlns:a16="http://schemas.microsoft.com/office/drawing/2014/main" val="2200202727"/>
                    </a:ext>
                  </a:extLst>
                </a:gridCol>
                <a:gridCol w="658368">
                  <a:extLst>
                    <a:ext uri="{9D8B030D-6E8A-4147-A177-3AD203B41FA5}">
                      <a16:colId xmlns:a16="http://schemas.microsoft.com/office/drawing/2014/main" val="204500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9548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@reneweurope - 2026-08-27 11:28:24</a:t>
                      </a:r>
                      <a:r>
                        <a:rPr kumimoji="0" lang="en-US" sz="1000" b="0" i="0" u="none" strike="noStrike" kern="1200" cap="none" spc="0" normalizeH="0" baseline="0" noProof="0">
                          <a:ln>
                            <a:noFill/>
                          </a:ln>
                          <a:solidFill>
                            <a:prstClr val="black"/>
                          </a:solidFill>
                          <a:effectLst/>
                          <a:uLnTx/>
                          <a:uFillTx/>
                          <a:latin typeface="Calibri"/>
                          <a:ea typeface="+mn-ea"/>
                          <a:cs typeface="+mn-cs"/>
                        </a:rPr>
                        <a:t>
 Holidays are done, and we are ready for an autumn full of making Europe an even better place to live! 🇪🇺 #wind #eu #europe #gowherethewindtakesyou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https://quintly-eu-image-storage.s3.amazonaws.com/489213c6bb26ed4150a187a58607c5ed/26f8dc681690dac177223159d858a095.jpg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11.7100 %</a:t>
                      </a:r>
                    </a:p>
                  </a:txBody>
                  <a:tcPr/>
                </a:tc>
                <a:extLst>
                  <a:ext uri="{0D108BD9-81ED-4DB2-BD59-A6C34878D82A}">
                    <a16:rowId xmlns:a16="http://schemas.microsoft.com/office/drawing/2014/main" val="106170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- 2026-08-26 16:43:22</a:t>
                      </a:r>
                      <a:r>
                        <a:rPr kumimoji="0" lang="en-US" sz="1000" b="0" i="0" u="none" strike="noStrike" kern="1200" cap="none" spc="0" normalizeH="0" baseline="0" noProof="0">
                          <a:ln>
                            <a:noFill/>
                          </a:ln>
                          <a:solidFill>
                            <a:prstClr val="black"/>
                          </a:solidFill>
                          <a:effectLst/>
                          <a:uLnTx/>
                          <a:uFillTx/>
                          <a:latin typeface="Calibri"/>
                          <a:ea typeface="+mn-ea"/>
                          <a:cs typeface="+mn-cs"/>
                        </a:rPr>
                        <a:t>
 Rest in peace Dolly Parton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https://quintly-eu-image-storage.s3.amazonaws.com/d47b13aa47b6af86e818e4be270c8454/eac855a4d55faf998360f3d02ecdf670.jpg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5.5700 %</a:t>
                      </a:r>
                    </a:p>
                  </a:txBody>
                  <a:tcPr/>
                </a:tc>
                <a:extLst>
                  <a:ext uri="{0D108BD9-81ED-4DB2-BD59-A6C34878D82A}">
                    <a16:rowId xmlns:a16="http://schemas.microsoft.com/office/drawing/2014/main" val="4265200863"/>
                  </a:ext>
                </a:extLst>
              </a:tr>
            </a:tbl>
          </a:graphicData>
        </a:graphic>
      </p:graphicFrame>
      <p:sp>
        <p:nvSpPr>
          <p:cNvPr id="4" name="Text Placeholder 3">
            <a:extLst>
              <a:ext uri="{FF2B5EF4-FFF2-40B4-BE49-F238E27FC236}">
                <a16:creationId xmlns:a16="http://schemas.microsoft.com/office/drawing/2014/main" id="{B4B9DC25-DC36-47E3-A707-96B2D996FA41}"/>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35877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849FF-F593-4EB8-B18E-693EEF3EC371}"/>
              </a:ext>
            </a:extLst>
          </p:cNvPr>
          <p:cNvSpPr>
            <a:spLocks noGrp="1"/>
          </p:cNvSpPr>
          <p:nvPr>
            <p:ph type="title"/>
          </p:nvPr>
        </p:nvSpPr>
        <p:spPr/>
        <p:txBody>
          <a:bodyPr/>
          <a:lstStyle/>
          <a:p>
            <a:r>
              <a:rPr lang="en-US"/>
              <a:t>Overall All Posts Table | Our accounts - 8 of 17</a:t>
            </a:r>
          </a:p>
        </p:txBody>
      </p:sp>
      <p:graphicFrame>
        <p:nvGraphicFramePr>
          <p:cNvPr id="5" name="Table Placeholder 4">
            <a:extLst>
              <a:ext uri="{FF2B5EF4-FFF2-40B4-BE49-F238E27FC236}">
                <a16:creationId xmlns:a16="http://schemas.microsoft.com/office/drawing/2014/main" id="{6CE79D7C-7C23-4EE8-9B1D-C9443C7395A2}"/>
              </a:ext>
            </a:extLst>
          </p:cNvPr>
          <p:cNvGraphicFramePr>
            <a:graphicFrameLocks noGrp="1"/>
          </p:cNvGraphicFramePr>
          <p:nvPr>
            <p:ph type="tbl" sz="quarter" idx="13"/>
            <p:extLst>
              <p:ext uri="{D42A27DB-BD31-4B8C-83A1-F6EECF244321}">
                <p14:modId xmlns:p14="http://schemas.microsoft.com/office/powerpoint/2010/main" val="300322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8403070"/>
                    </a:ext>
                  </a:extLst>
                </a:gridCol>
                <a:gridCol w="1316736">
                  <a:extLst>
                    <a:ext uri="{9D8B030D-6E8A-4147-A177-3AD203B41FA5}">
                      <a16:colId xmlns:a16="http://schemas.microsoft.com/office/drawing/2014/main" val="3536648018"/>
                    </a:ext>
                  </a:extLst>
                </a:gridCol>
                <a:gridCol w="658368">
                  <a:extLst>
                    <a:ext uri="{9D8B030D-6E8A-4147-A177-3AD203B41FA5}">
                      <a16:colId xmlns:a16="http://schemas.microsoft.com/office/drawing/2014/main" val="769398464"/>
                    </a:ext>
                  </a:extLst>
                </a:gridCol>
                <a:gridCol w="658368">
                  <a:extLst>
                    <a:ext uri="{9D8B030D-6E8A-4147-A177-3AD203B41FA5}">
                      <a16:colId xmlns:a16="http://schemas.microsoft.com/office/drawing/2014/main" val="1731701816"/>
                    </a:ext>
                  </a:extLst>
                </a:gridCol>
                <a:gridCol w="658368">
                  <a:extLst>
                    <a:ext uri="{9D8B030D-6E8A-4147-A177-3AD203B41FA5}">
                      <a16:colId xmlns:a16="http://schemas.microsoft.com/office/drawing/2014/main" val="2253071392"/>
                    </a:ext>
                  </a:extLst>
                </a:gridCol>
                <a:gridCol w="658368">
                  <a:extLst>
                    <a:ext uri="{9D8B030D-6E8A-4147-A177-3AD203B41FA5}">
                      <a16:colId xmlns:a16="http://schemas.microsoft.com/office/drawing/2014/main" val="339948811"/>
                    </a:ext>
                  </a:extLst>
                </a:gridCol>
                <a:gridCol w="658368">
                  <a:extLst>
                    <a:ext uri="{9D8B030D-6E8A-4147-A177-3AD203B41FA5}">
                      <a16:colId xmlns:a16="http://schemas.microsoft.com/office/drawing/2014/main" val="1629592066"/>
                    </a:ext>
                  </a:extLst>
                </a:gridCol>
                <a:gridCol w="658368">
                  <a:extLst>
                    <a:ext uri="{9D8B030D-6E8A-4147-A177-3AD203B41FA5}">
                      <a16:colId xmlns:a16="http://schemas.microsoft.com/office/drawing/2014/main" val="64220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05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Renew Europe - 2026-08-26 15:58:21</a:t>
                      </a:r>
                      <a:r>
                        <a:rPr kumimoji="0" lang="en-US" sz="1000" b="0" i="0" u="none" strike="noStrike" kern="1200" cap="none" spc="0" normalizeH="0" baseline="0" noProof="0">
                          <a:ln>
                            <a:noFill/>
                          </a:ln>
                          <a:solidFill>
                            <a:prstClr val="black"/>
                          </a:solidFill>
                          <a:effectLst/>
                          <a:uLnTx/>
                          <a:uFillTx/>
                          <a:latin typeface="Calibri"/>
                          <a:ea typeface="+mn-ea"/>
                          <a:cs typeface="+mn-cs"/>
                        </a:rPr>
                        <a:t>
 🎥 Say hello to Raquel Garcia Hermida-van der Walle from the Netherlands! 
She points out that we need a European budget that allows us to confront the challenges of this time.
💬 "Putin can still continue his war of aggression against Ukraine, among other reasons, because of corruption and money laundering in the EU"
She is also working on topics such as anti-corruption and women's rights in the European Parliament.
🎬 What does she hope to achieve in the next years? Watch the video and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https://dms.licdn.com/playlist/vid/v2/D4D05AQFoWgtOavr1Tg/thumbnail-shrink_720_1280/B4DaA.XPqUKYAg-/0/1787752680603?e=1788764400&amp;v=beta&amp;t=i7MKdsHDYDFRX-xAOodnQDr8aHMTP0wajOih4ppB4SE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7.9017 %</a:t>
                      </a:r>
                    </a:p>
                  </a:txBody>
                  <a:tcPr/>
                </a:tc>
                <a:extLst>
                  <a:ext uri="{0D108BD9-81ED-4DB2-BD59-A6C34878D82A}">
                    <a16:rowId xmlns:a16="http://schemas.microsoft.com/office/drawing/2014/main" val="2044318503"/>
                  </a:ext>
                </a:extLst>
              </a:tr>
            </a:tbl>
          </a:graphicData>
        </a:graphic>
      </p:graphicFrame>
      <p:sp>
        <p:nvSpPr>
          <p:cNvPr id="4" name="Text Placeholder 3">
            <a:extLst>
              <a:ext uri="{FF2B5EF4-FFF2-40B4-BE49-F238E27FC236}">
                <a16:creationId xmlns:a16="http://schemas.microsoft.com/office/drawing/2014/main" id="{2A954E53-9CF0-4793-908D-6D8ED1F14EA9}"/>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088454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C40C-CF0A-42FF-9CE7-DCD2FF92D71D}"/>
              </a:ext>
            </a:extLst>
          </p:cNvPr>
          <p:cNvSpPr>
            <a:spLocks noGrp="1"/>
          </p:cNvSpPr>
          <p:nvPr>
            <p:ph type="title"/>
          </p:nvPr>
        </p:nvSpPr>
        <p:spPr/>
        <p:txBody>
          <a:bodyPr/>
          <a:lstStyle/>
          <a:p>
            <a:r>
              <a:rPr lang="en-US"/>
              <a:t>Overall All Posts Table | Our accounts - 9 of 17</a:t>
            </a:r>
          </a:p>
        </p:txBody>
      </p:sp>
      <p:graphicFrame>
        <p:nvGraphicFramePr>
          <p:cNvPr id="5" name="Table Placeholder 4">
            <a:extLst>
              <a:ext uri="{FF2B5EF4-FFF2-40B4-BE49-F238E27FC236}">
                <a16:creationId xmlns:a16="http://schemas.microsoft.com/office/drawing/2014/main" id="{2146D60D-4E6C-482B-BEBD-68B6A63958D8}"/>
              </a:ext>
            </a:extLst>
          </p:cNvPr>
          <p:cNvGraphicFramePr>
            <a:graphicFrameLocks noGrp="1"/>
          </p:cNvGraphicFramePr>
          <p:nvPr>
            <p:ph type="tbl" sz="quarter" idx="13"/>
            <p:extLst>
              <p:ext uri="{D42A27DB-BD31-4B8C-83A1-F6EECF244321}">
                <p14:modId xmlns:p14="http://schemas.microsoft.com/office/powerpoint/2010/main" val="2893550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4763050"/>
                    </a:ext>
                  </a:extLst>
                </a:gridCol>
                <a:gridCol w="1316736">
                  <a:extLst>
                    <a:ext uri="{9D8B030D-6E8A-4147-A177-3AD203B41FA5}">
                      <a16:colId xmlns:a16="http://schemas.microsoft.com/office/drawing/2014/main" val="1451475552"/>
                    </a:ext>
                  </a:extLst>
                </a:gridCol>
                <a:gridCol w="658368">
                  <a:extLst>
                    <a:ext uri="{9D8B030D-6E8A-4147-A177-3AD203B41FA5}">
                      <a16:colId xmlns:a16="http://schemas.microsoft.com/office/drawing/2014/main" val="2719234225"/>
                    </a:ext>
                  </a:extLst>
                </a:gridCol>
                <a:gridCol w="658368">
                  <a:extLst>
                    <a:ext uri="{9D8B030D-6E8A-4147-A177-3AD203B41FA5}">
                      <a16:colId xmlns:a16="http://schemas.microsoft.com/office/drawing/2014/main" val="3508484070"/>
                    </a:ext>
                  </a:extLst>
                </a:gridCol>
                <a:gridCol w="658368">
                  <a:extLst>
                    <a:ext uri="{9D8B030D-6E8A-4147-A177-3AD203B41FA5}">
                      <a16:colId xmlns:a16="http://schemas.microsoft.com/office/drawing/2014/main" val="1069738210"/>
                    </a:ext>
                  </a:extLst>
                </a:gridCol>
                <a:gridCol w="658368">
                  <a:extLst>
                    <a:ext uri="{9D8B030D-6E8A-4147-A177-3AD203B41FA5}">
                      <a16:colId xmlns:a16="http://schemas.microsoft.com/office/drawing/2014/main" val="479377669"/>
                    </a:ext>
                  </a:extLst>
                </a:gridCol>
                <a:gridCol w="658368">
                  <a:extLst>
                    <a:ext uri="{9D8B030D-6E8A-4147-A177-3AD203B41FA5}">
                      <a16:colId xmlns:a16="http://schemas.microsoft.com/office/drawing/2014/main" val="2551625465"/>
                    </a:ext>
                  </a:extLst>
                </a:gridCol>
                <a:gridCol w="658368">
                  <a:extLst>
                    <a:ext uri="{9D8B030D-6E8A-4147-A177-3AD203B41FA5}">
                      <a16:colId xmlns:a16="http://schemas.microsoft.com/office/drawing/2014/main" val="48986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1593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@reneweurope - 2026-08-26 15:39:25</a:t>
                      </a:r>
                      <a:r>
                        <a:rPr kumimoji="0" lang="en-US" sz="1000" b="0" i="0" u="none" strike="noStrike" kern="1200" cap="none" spc="0" normalizeH="0" baseline="0" noProof="0">
                          <a:ln>
                            <a:noFill/>
                          </a:ln>
                          <a:solidFill>
                            <a:prstClr val="black"/>
                          </a:solidFill>
                          <a:effectLst/>
                          <a:uLnTx/>
                          <a:uFillTx/>
                          <a:latin typeface="Calibri"/>
                          <a:ea typeface="+mn-ea"/>
                          <a:cs typeface="+mn-cs"/>
                        </a:rPr>
                        <a:t>
 Rest in peace Dolly Parton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https://quintly-eu-image-storage.s3.amazonaws.com/489213c6bb26ed4150a187a58607c5ed/1d05a3ed716e8fa71b3a8fd9a8ce605e.jpg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13.0100 %</a:t>
                      </a:r>
                    </a:p>
                  </a:txBody>
                  <a:tcPr/>
                </a:tc>
                <a:extLst>
                  <a:ext uri="{0D108BD9-81ED-4DB2-BD59-A6C34878D82A}">
                    <a16:rowId xmlns:a16="http://schemas.microsoft.com/office/drawing/2014/main" val="329756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Renew Europe - 2026-08-24 12:28:20</a:t>
                      </a:r>
                      <a:r>
                        <a:rPr kumimoji="0" lang="en-US" sz="1000" b="0" i="0" u="none" strike="noStrike" kern="1200" cap="none" spc="0" normalizeH="0" baseline="0" noProof="0">
                          <a:ln>
                            <a:noFill/>
                          </a:ln>
                          <a:solidFill>
                            <a:prstClr val="black"/>
                          </a:solidFill>
                          <a:effectLst/>
                          <a:uLnTx/>
                          <a:uFillTx/>
                          <a:latin typeface="Calibri"/>
                          <a:ea typeface="+mn-ea"/>
                          <a:cs typeface="+mn-cs"/>
                        </a:rPr>
                        <a:t>
 #Ukraine is marking its Independence Day in these challenging times.
We wish all Ukrainians a peaceful and proud day of celebration.
Renew Europe pledges its unwavering commitment to continuing and increasing support for Ukraine in its fight for sovereignty, democracy and peace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https://media.licdn.com/dms/image/v2/D4D22AQGYrE9uz25mDw/feedshare-shrink_1280/B4DaAzUFglHoAM-/0/1787567299103?e=1789603200&amp;v=beta&amp;t=RK5ScOZMb8tBzCB3T-otO3jNSlVIjtko_YNjVNRm1OU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4.9861 %</a:t>
                      </a:r>
                    </a:p>
                  </a:txBody>
                  <a:tcPr/>
                </a:tc>
                <a:extLst>
                  <a:ext uri="{0D108BD9-81ED-4DB2-BD59-A6C34878D82A}">
                    <a16:rowId xmlns:a16="http://schemas.microsoft.com/office/drawing/2014/main" val="1966538605"/>
                  </a:ext>
                </a:extLst>
              </a:tr>
            </a:tbl>
          </a:graphicData>
        </a:graphic>
      </p:graphicFrame>
      <p:sp>
        <p:nvSpPr>
          <p:cNvPr id="4" name="Text Placeholder 3">
            <a:extLst>
              <a:ext uri="{FF2B5EF4-FFF2-40B4-BE49-F238E27FC236}">
                <a16:creationId xmlns:a16="http://schemas.microsoft.com/office/drawing/2014/main" id="{2D780415-85A8-469D-9950-375F0958FF9C}"/>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2027110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59616-B00C-4AD3-977E-8BB11C8652D7}"/>
              </a:ext>
            </a:extLst>
          </p:cNvPr>
          <p:cNvSpPr>
            <a:spLocks noGrp="1"/>
          </p:cNvSpPr>
          <p:nvPr>
            <p:ph type="title"/>
          </p:nvPr>
        </p:nvSpPr>
        <p:spPr/>
        <p:txBody>
          <a:bodyPr/>
          <a:lstStyle/>
          <a:p>
            <a:r>
              <a:rPr lang="en-US"/>
              <a:t>Overall All Posts Table | Our accounts - 10 of 17</a:t>
            </a:r>
          </a:p>
        </p:txBody>
      </p:sp>
      <p:graphicFrame>
        <p:nvGraphicFramePr>
          <p:cNvPr id="5" name="Table Placeholder 4">
            <a:extLst>
              <a:ext uri="{FF2B5EF4-FFF2-40B4-BE49-F238E27FC236}">
                <a16:creationId xmlns:a16="http://schemas.microsoft.com/office/drawing/2014/main" id="{B994CFD7-B540-4B3A-8658-AECFD0F4FA6F}"/>
              </a:ext>
            </a:extLst>
          </p:cNvPr>
          <p:cNvGraphicFramePr>
            <a:graphicFrameLocks noGrp="1"/>
          </p:cNvGraphicFramePr>
          <p:nvPr>
            <p:ph type="tbl" sz="quarter" idx="13"/>
            <p:extLst>
              <p:ext uri="{D42A27DB-BD31-4B8C-83A1-F6EECF244321}">
                <p14:modId xmlns:p14="http://schemas.microsoft.com/office/powerpoint/2010/main" val="159187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858190"/>
                    </a:ext>
                  </a:extLst>
                </a:gridCol>
                <a:gridCol w="1316736">
                  <a:extLst>
                    <a:ext uri="{9D8B030D-6E8A-4147-A177-3AD203B41FA5}">
                      <a16:colId xmlns:a16="http://schemas.microsoft.com/office/drawing/2014/main" val="144626076"/>
                    </a:ext>
                  </a:extLst>
                </a:gridCol>
                <a:gridCol w="658368">
                  <a:extLst>
                    <a:ext uri="{9D8B030D-6E8A-4147-A177-3AD203B41FA5}">
                      <a16:colId xmlns:a16="http://schemas.microsoft.com/office/drawing/2014/main" val="3974269454"/>
                    </a:ext>
                  </a:extLst>
                </a:gridCol>
                <a:gridCol w="658368">
                  <a:extLst>
                    <a:ext uri="{9D8B030D-6E8A-4147-A177-3AD203B41FA5}">
                      <a16:colId xmlns:a16="http://schemas.microsoft.com/office/drawing/2014/main" val="2659529436"/>
                    </a:ext>
                  </a:extLst>
                </a:gridCol>
                <a:gridCol w="658368">
                  <a:extLst>
                    <a:ext uri="{9D8B030D-6E8A-4147-A177-3AD203B41FA5}">
                      <a16:colId xmlns:a16="http://schemas.microsoft.com/office/drawing/2014/main" val="1688121567"/>
                    </a:ext>
                  </a:extLst>
                </a:gridCol>
                <a:gridCol w="658368">
                  <a:extLst>
                    <a:ext uri="{9D8B030D-6E8A-4147-A177-3AD203B41FA5}">
                      <a16:colId xmlns:a16="http://schemas.microsoft.com/office/drawing/2014/main" val="1344598898"/>
                    </a:ext>
                  </a:extLst>
                </a:gridCol>
                <a:gridCol w="658368">
                  <a:extLst>
                    <a:ext uri="{9D8B030D-6E8A-4147-A177-3AD203B41FA5}">
                      <a16:colId xmlns:a16="http://schemas.microsoft.com/office/drawing/2014/main" val="2046299609"/>
                    </a:ext>
                  </a:extLst>
                </a:gridCol>
                <a:gridCol w="658368">
                  <a:extLst>
                    <a:ext uri="{9D8B030D-6E8A-4147-A177-3AD203B41FA5}">
                      <a16:colId xmlns:a16="http://schemas.microsoft.com/office/drawing/2014/main" val="316650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7650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- 2026-08-24 11:50:30</a:t>
                      </a:r>
                      <a:r>
                        <a:rPr kumimoji="0" lang="en-US" sz="1000" b="0" i="0" u="none" strike="noStrike" kern="1200" cap="none" spc="0" normalizeH="0" baseline="0" noProof="0">
                          <a:ln>
                            <a:noFill/>
                          </a:ln>
                          <a:solidFill>
                            <a:prstClr val="black"/>
                          </a:solidFill>
                          <a:effectLst/>
                          <a:uLnTx/>
                          <a:uFillTx/>
                          <a:latin typeface="Calibri"/>
                          <a:ea typeface="+mn-ea"/>
                          <a:cs typeface="+mn-cs"/>
                        </a:rPr>
                        <a:t>
 #Ukraine is marking its Independence Day in these challenging times.
We wish all Ukrainians a peaceful and proud day of celebration.
Renew Europe pledges its unwavering commitment to continuing and increasing support for Ukraine in its fight for sovereignty, democracy and peace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https://quintly-eu-image-storage.s3.amazonaws.com/d47b13aa47b6af86e818e4be270c8454/a4b1e1e54fd8a770cbd500081b8b5d46.jpg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5.5100 %</a:t>
                      </a:r>
                    </a:p>
                  </a:txBody>
                  <a:tcPr/>
                </a:tc>
                <a:extLst>
                  <a:ext uri="{0D108BD9-81ED-4DB2-BD59-A6C34878D82A}">
                    <a16:rowId xmlns:a16="http://schemas.microsoft.com/office/drawing/2014/main" val="76425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- 2026-08-24 11:50:04</a:t>
                      </a:r>
                      <a:r>
                        <a:rPr kumimoji="0" lang="en-US" sz="1000" b="0" i="0" u="none" strike="noStrike" kern="1200" cap="none" spc="0" normalizeH="0" baseline="0" noProof="0">
                          <a:ln>
                            <a:noFill/>
                          </a:ln>
                          <a:solidFill>
                            <a:prstClr val="black"/>
                          </a:solidFill>
                          <a:effectLst/>
                          <a:uLnTx/>
                          <a:uFillTx/>
                          <a:latin typeface="Calibri"/>
                          <a:ea typeface="+mn-ea"/>
                          <a:cs typeface="+mn-cs"/>
                        </a:rPr>
                        <a:t>
 #Ukraine is marking its Independence Day in these challenging times.
We wish all Ukrainians a peaceful and proud day of celebration.
Renew Europe pledges its unwavering commitment to continuing and increasing support for Ukraine in its fight for sovereignty, democracy and peace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https://quintly-eu-image-storage.s3.amazonaws.com/d425ff12ca3a6ff58d0af8f00b278587/811c03fa613a7b5e8eec690fd63f56cf.jpg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2930.9327 %</a:t>
                      </a:r>
                    </a:p>
                  </a:txBody>
                  <a:tcPr/>
                </a:tc>
                <a:extLst>
                  <a:ext uri="{0D108BD9-81ED-4DB2-BD59-A6C34878D82A}">
                    <a16:rowId xmlns:a16="http://schemas.microsoft.com/office/drawing/2014/main" val="3202266021"/>
                  </a:ext>
                </a:extLst>
              </a:tr>
            </a:tbl>
          </a:graphicData>
        </a:graphic>
      </p:graphicFrame>
      <p:sp>
        <p:nvSpPr>
          <p:cNvPr id="4" name="Text Placeholder 3">
            <a:extLst>
              <a:ext uri="{FF2B5EF4-FFF2-40B4-BE49-F238E27FC236}">
                <a16:creationId xmlns:a16="http://schemas.microsoft.com/office/drawing/2014/main" id="{A09E8725-3F7A-4DD5-9A7F-982C3442DE62}"/>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715573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21F4D-626E-4CD0-B133-97CD966E9CC2}"/>
              </a:ext>
            </a:extLst>
          </p:cNvPr>
          <p:cNvSpPr>
            <a:spLocks noGrp="1"/>
          </p:cNvSpPr>
          <p:nvPr>
            <p:ph type="title"/>
          </p:nvPr>
        </p:nvSpPr>
        <p:spPr/>
        <p:txBody>
          <a:bodyPr/>
          <a:lstStyle/>
          <a:p>
            <a:r>
              <a:rPr lang="en-US"/>
              <a:t>Overall All Posts Table | Our accounts - 11 of 17</a:t>
            </a:r>
          </a:p>
        </p:txBody>
      </p:sp>
      <p:graphicFrame>
        <p:nvGraphicFramePr>
          <p:cNvPr id="5" name="Table Placeholder 4">
            <a:extLst>
              <a:ext uri="{FF2B5EF4-FFF2-40B4-BE49-F238E27FC236}">
                <a16:creationId xmlns:a16="http://schemas.microsoft.com/office/drawing/2014/main" id="{B7285BB1-31FE-48FB-80E5-C0369E53AF2F}"/>
              </a:ext>
            </a:extLst>
          </p:cNvPr>
          <p:cNvGraphicFramePr>
            <a:graphicFrameLocks noGrp="1"/>
          </p:cNvGraphicFramePr>
          <p:nvPr>
            <p:ph type="tbl" sz="quarter" idx="13"/>
            <p:extLst>
              <p:ext uri="{D42A27DB-BD31-4B8C-83A1-F6EECF244321}">
                <p14:modId xmlns:p14="http://schemas.microsoft.com/office/powerpoint/2010/main" val="218832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72355531"/>
                    </a:ext>
                  </a:extLst>
                </a:gridCol>
                <a:gridCol w="1316736">
                  <a:extLst>
                    <a:ext uri="{9D8B030D-6E8A-4147-A177-3AD203B41FA5}">
                      <a16:colId xmlns:a16="http://schemas.microsoft.com/office/drawing/2014/main" val="2263082843"/>
                    </a:ext>
                  </a:extLst>
                </a:gridCol>
                <a:gridCol w="658368">
                  <a:extLst>
                    <a:ext uri="{9D8B030D-6E8A-4147-A177-3AD203B41FA5}">
                      <a16:colId xmlns:a16="http://schemas.microsoft.com/office/drawing/2014/main" val="2326821323"/>
                    </a:ext>
                  </a:extLst>
                </a:gridCol>
                <a:gridCol w="658368">
                  <a:extLst>
                    <a:ext uri="{9D8B030D-6E8A-4147-A177-3AD203B41FA5}">
                      <a16:colId xmlns:a16="http://schemas.microsoft.com/office/drawing/2014/main" val="2109414656"/>
                    </a:ext>
                  </a:extLst>
                </a:gridCol>
                <a:gridCol w="658368">
                  <a:extLst>
                    <a:ext uri="{9D8B030D-6E8A-4147-A177-3AD203B41FA5}">
                      <a16:colId xmlns:a16="http://schemas.microsoft.com/office/drawing/2014/main" val="427041169"/>
                    </a:ext>
                  </a:extLst>
                </a:gridCol>
                <a:gridCol w="658368">
                  <a:extLst>
                    <a:ext uri="{9D8B030D-6E8A-4147-A177-3AD203B41FA5}">
                      <a16:colId xmlns:a16="http://schemas.microsoft.com/office/drawing/2014/main" val="3906413359"/>
                    </a:ext>
                  </a:extLst>
                </a:gridCol>
                <a:gridCol w="658368">
                  <a:extLst>
                    <a:ext uri="{9D8B030D-6E8A-4147-A177-3AD203B41FA5}">
                      <a16:colId xmlns:a16="http://schemas.microsoft.com/office/drawing/2014/main" val="1286201561"/>
                    </a:ext>
                  </a:extLst>
                </a:gridCol>
                <a:gridCol w="658368">
                  <a:extLst>
                    <a:ext uri="{9D8B030D-6E8A-4147-A177-3AD203B41FA5}">
                      <a16:colId xmlns:a16="http://schemas.microsoft.com/office/drawing/2014/main" val="1539436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2115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- 2026-08-23 11:20:57</a:t>
                      </a:r>
                      <a:r>
                        <a:rPr kumimoji="0" lang="en-US" sz="1000" b="0" i="0" u="none" strike="noStrike" kern="1200" cap="none" spc="0" normalizeH="0" baseline="0" noProof="0">
                          <a:ln>
                            <a:noFill/>
                          </a:ln>
                          <a:solidFill>
                            <a:prstClr val="black"/>
                          </a:solidFill>
                          <a:effectLst/>
                          <a:uLnTx/>
                          <a:uFillTx/>
                          <a:latin typeface="Calibri"/>
                          <a:ea typeface="+mn-ea"/>
                          <a:cs typeface="+mn-cs"/>
                        </a:rPr>
                        <a:t>
 🎥 Meet our Dutch Member, @brigittevdbergd66! She wants to break the gap between theoretically educated and practically educated people. 
💬 "No longer 'higher education' and 'lower education', but let's talk about the professional specialists, and the high-tech craftsmen that they are"
📌 She points out practical problems in Europe, like the energy transition, and emphasises that we need to bring our bright hands and smart minds together to build successful businesses in Europe.
🎬 Watch the full video to see what Brigitte is standing up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https://quintly-eu-image-storage.s3.amazonaws.com/d47b13aa47b6af86e818e4be270c8454/410089828498cf1f5fd92f4485d7925a.jpg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2.5700 %</a:t>
                      </a:r>
                    </a:p>
                  </a:txBody>
                  <a:tcPr/>
                </a:tc>
                <a:extLst>
                  <a:ext uri="{0D108BD9-81ED-4DB2-BD59-A6C34878D82A}">
                    <a16:rowId xmlns:a16="http://schemas.microsoft.com/office/drawing/2014/main" val="3792124471"/>
                  </a:ext>
                </a:extLst>
              </a:tr>
            </a:tbl>
          </a:graphicData>
        </a:graphic>
      </p:graphicFrame>
      <p:sp>
        <p:nvSpPr>
          <p:cNvPr id="4" name="Text Placeholder 3">
            <a:extLst>
              <a:ext uri="{FF2B5EF4-FFF2-40B4-BE49-F238E27FC236}">
                <a16:creationId xmlns:a16="http://schemas.microsoft.com/office/drawing/2014/main" id="{2340D80A-C655-461D-8BD9-04B42344A82E}"/>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998684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E4791-10FC-4D9D-BCBB-F61479B8640B}"/>
              </a:ext>
            </a:extLst>
          </p:cNvPr>
          <p:cNvSpPr>
            <a:spLocks noGrp="1"/>
          </p:cNvSpPr>
          <p:nvPr>
            <p:ph type="title"/>
          </p:nvPr>
        </p:nvSpPr>
        <p:spPr/>
        <p:txBody>
          <a:bodyPr/>
          <a:lstStyle/>
          <a:p>
            <a:r>
              <a:rPr lang="en-US"/>
              <a:t>Overall All Posts Table | Our accounts - 12 of 17</a:t>
            </a:r>
          </a:p>
        </p:txBody>
      </p:sp>
      <p:graphicFrame>
        <p:nvGraphicFramePr>
          <p:cNvPr id="5" name="Table Placeholder 4">
            <a:extLst>
              <a:ext uri="{FF2B5EF4-FFF2-40B4-BE49-F238E27FC236}">
                <a16:creationId xmlns:a16="http://schemas.microsoft.com/office/drawing/2014/main" id="{FBD64892-7190-45D8-89DE-26A07EF59C24}"/>
              </a:ext>
            </a:extLst>
          </p:cNvPr>
          <p:cNvGraphicFramePr>
            <a:graphicFrameLocks noGrp="1"/>
          </p:cNvGraphicFramePr>
          <p:nvPr>
            <p:ph type="tbl" sz="quarter" idx="13"/>
            <p:extLst>
              <p:ext uri="{D42A27DB-BD31-4B8C-83A1-F6EECF244321}">
                <p14:modId xmlns:p14="http://schemas.microsoft.com/office/powerpoint/2010/main" val="1453130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7513436"/>
                    </a:ext>
                  </a:extLst>
                </a:gridCol>
                <a:gridCol w="1316736">
                  <a:extLst>
                    <a:ext uri="{9D8B030D-6E8A-4147-A177-3AD203B41FA5}">
                      <a16:colId xmlns:a16="http://schemas.microsoft.com/office/drawing/2014/main" val="4006441536"/>
                    </a:ext>
                  </a:extLst>
                </a:gridCol>
                <a:gridCol w="658368">
                  <a:extLst>
                    <a:ext uri="{9D8B030D-6E8A-4147-A177-3AD203B41FA5}">
                      <a16:colId xmlns:a16="http://schemas.microsoft.com/office/drawing/2014/main" val="3221726767"/>
                    </a:ext>
                  </a:extLst>
                </a:gridCol>
                <a:gridCol w="658368">
                  <a:extLst>
                    <a:ext uri="{9D8B030D-6E8A-4147-A177-3AD203B41FA5}">
                      <a16:colId xmlns:a16="http://schemas.microsoft.com/office/drawing/2014/main" val="4024018809"/>
                    </a:ext>
                  </a:extLst>
                </a:gridCol>
                <a:gridCol w="658368">
                  <a:extLst>
                    <a:ext uri="{9D8B030D-6E8A-4147-A177-3AD203B41FA5}">
                      <a16:colId xmlns:a16="http://schemas.microsoft.com/office/drawing/2014/main" val="2331870664"/>
                    </a:ext>
                  </a:extLst>
                </a:gridCol>
                <a:gridCol w="658368">
                  <a:extLst>
                    <a:ext uri="{9D8B030D-6E8A-4147-A177-3AD203B41FA5}">
                      <a16:colId xmlns:a16="http://schemas.microsoft.com/office/drawing/2014/main" val="3461467367"/>
                    </a:ext>
                  </a:extLst>
                </a:gridCol>
                <a:gridCol w="658368">
                  <a:extLst>
                    <a:ext uri="{9D8B030D-6E8A-4147-A177-3AD203B41FA5}">
                      <a16:colId xmlns:a16="http://schemas.microsoft.com/office/drawing/2014/main" val="4052328956"/>
                    </a:ext>
                  </a:extLst>
                </a:gridCol>
                <a:gridCol w="658368">
                  <a:extLst>
                    <a:ext uri="{9D8B030D-6E8A-4147-A177-3AD203B41FA5}">
                      <a16:colId xmlns:a16="http://schemas.microsoft.com/office/drawing/2014/main" val="275907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8573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- 2026-08-23 11:18:31</a:t>
                      </a:r>
                      <a:r>
                        <a:rPr kumimoji="0" lang="en-US" sz="1000" b="0" i="0" u="none" strike="noStrike" kern="1200" cap="none" spc="0" normalizeH="0" baseline="0" noProof="0">
                          <a:ln>
                            <a:noFill/>
                          </a:ln>
                          <a:solidFill>
                            <a:prstClr val="black"/>
                          </a:solidFill>
                          <a:effectLst/>
                          <a:uLnTx/>
                          <a:uFillTx/>
                          <a:latin typeface="Calibri"/>
                          <a:ea typeface="+mn-ea"/>
                          <a:cs typeface="+mn-cs"/>
                        </a:rPr>
                        <a:t>
 🎥 Meet our Dutch Member, Brigitte van den Berg! She wants to break the gap between theoretically educated and practically educated people. 
💬 "No longer 'higher education' and 'lower education', but let's talk about the professional specialists, and the high-tech craftsmen that they are"
📌 She points out practical problems in Europe, like the energy transition, and emphasises that we need to bring our bright hands and smart minds together to build successful businesses in Europe.
🎬 Watch the full video to see what Brigitte is standing up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https://quintly-eu-image-storage.s3.amazonaws.com/d425ff12ca3a6ff58d0af8f00b278587/39bee526db753ad657cf0732a13e553d.jpg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22.2821 %</a:t>
                      </a:r>
                    </a:p>
                  </a:txBody>
                  <a:tcPr/>
                </a:tc>
                <a:extLst>
                  <a:ext uri="{0D108BD9-81ED-4DB2-BD59-A6C34878D82A}">
                    <a16:rowId xmlns:a16="http://schemas.microsoft.com/office/drawing/2014/main" val="2682538950"/>
                  </a:ext>
                </a:extLst>
              </a:tr>
            </a:tbl>
          </a:graphicData>
        </a:graphic>
      </p:graphicFrame>
      <p:sp>
        <p:nvSpPr>
          <p:cNvPr id="4" name="Text Placeholder 3">
            <a:extLst>
              <a:ext uri="{FF2B5EF4-FFF2-40B4-BE49-F238E27FC236}">
                <a16:creationId xmlns:a16="http://schemas.microsoft.com/office/drawing/2014/main" id="{EA5EB940-46C5-410A-8206-F2FA186831EA}"/>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3028208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78E53-376D-4403-B38B-6F7AF6DC1E1F}"/>
              </a:ext>
            </a:extLst>
          </p:cNvPr>
          <p:cNvSpPr>
            <a:spLocks noGrp="1"/>
          </p:cNvSpPr>
          <p:nvPr>
            <p:ph type="title"/>
          </p:nvPr>
        </p:nvSpPr>
        <p:spPr/>
        <p:txBody>
          <a:bodyPr/>
          <a:lstStyle/>
          <a:p>
            <a:r>
              <a:rPr lang="en-US"/>
              <a:t>Overall All Posts Table | Our accounts - 13 of 17</a:t>
            </a:r>
          </a:p>
        </p:txBody>
      </p:sp>
      <p:graphicFrame>
        <p:nvGraphicFramePr>
          <p:cNvPr id="5" name="Table Placeholder 4">
            <a:extLst>
              <a:ext uri="{FF2B5EF4-FFF2-40B4-BE49-F238E27FC236}">
                <a16:creationId xmlns:a16="http://schemas.microsoft.com/office/drawing/2014/main" id="{E74429C1-15D5-4542-89E4-4EEAE3FDE4B4}"/>
              </a:ext>
            </a:extLst>
          </p:cNvPr>
          <p:cNvGraphicFramePr>
            <a:graphicFrameLocks noGrp="1"/>
          </p:cNvGraphicFramePr>
          <p:nvPr>
            <p:ph type="tbl" sz="quarter" idx="13"/>
            <p:extLst>
              <p:ext uri="{D42A27DB-BD31-4B8C-83A1-F6EECF244321}">
                <p14:modId xmlns:p14="http://schemas.microsoft.com/office/powerpoint/2010/main" val="66349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19807411"/>
                    </a:ext>
                  </a:extLst>
                </a:gridCol>
                <a:gridCol w="1316736">
                  <a:extLst>
                    <a:ext uri="{9D8B030D-6E8A-4147-A177-3AD203B41FA5}">
                      <a16:colId xmlns:a16="http://schemas.microsoft.com/office/drawing/2014/main" val="2999248914"/>
                    </a:ext>
                  </a:extLst>
                </a:gridCol>
                <a:gridCol w="658368">
                  <a:extLst>
                    <a:ext uri="{9D8B030D-6E8A-4147-A177-3AD203B41FA5}">
                      <a16:colId xmlns:a16="http://schemas.microsoft.com/office/drawing/2014/main" val="4085501661"/>
                    </a:ext>
                  </a:extLst>
                </a:gridCol>
                <a:gridCol w="658368">
                  <a:extLst>
                    <a:ext uri="{9D8B030D-6E8A-4147-A177-3AD203B41FA5}">
                      <a16:colId xmlns:a16="http://schemas.microsoft.com/office/drawing/2014/main" val="2625688371"/>
                    </a:ext>
                  </a:extLst>
                </a:gridCol>
                <a:gridCol w="658368">
                  <a:extLst>
                    <a:ext uri="{9D8B030D-6E8A-4147-A177-3AD203B41FA5}">
                      <a16:colId xmlns:a16="http://schemas.microsoft.com/office/drawing/2014/main" val="1587125312"/>
                    </a:ext>
                  </a:extLst>
                </a:gridCol>
                <a:gridCol w="658368">
                  <a:extLst>
                    <a:ext uri="{9D8B030D-6E8A-4147-A177-3AD203B41FA5}">
                      <a16:colId xmlns:a16="http://schemas.microsoft.com/office/drawing/2014/main" val="3171731375"/>
                    </a:ext>
                  </a:extLst>
                </a:gridCol>
                <a:gridCol w="658368">
                  <a:extLst>
                    <a:ext uri="{9D8B030D-6E8A-4147-A177-3AD203B41FA5}">
                      <a16:colId xmlns:a16="http://schemas.microsoft.com/office/drawing/2014/main" val="970186661"/>
                    </a:ext>
                  </a:extLst>
                </a:gridCol>
                <a:gridCol w="658368">
                  <a:extLst>
                    <a:ext uri="{9D8B030D-6E8A-4147-A177-3AD203B41FA5}">
                      <a16:colId xmlns:a16="http://schemas.microsoft.com/office/drawing/2014/main" val="515285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21644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- 2026-08-22 10:15:59</a:t>
                      </a:r>
                      <a:r>
                        <a:rPr kumimoji="0" lang="en-US" sz="1000" b="0" i="0" u="none" strike="noStrike" kern="1200" cap="none" spc="0" normalizeH="0" baseline="0" noProof="0">
                          <a:ln>
                            <a:noFill/>
                          </a:ln>
                          <a:solidFill>
                            <a:prstClr val="black"/>
                          </a:solidFill>
                          <a:effectLst/>
                          <a:uLnTx/>
                          <a:uFillTx/>
                          <a:latin typeface="Calibri"/>
                          <a:ea typeface="+mn-ea"/>
                          <a:cs typeface="+mn-cs"/>
                        </a:rPr>
                        <a:t>
 Numbers don't lie: Europeans are finding common ground in uncertain times. 📊 
According to the latest Eurobarometer, 75% of EU citizens view the European Union as a haven of stability in a troubled world. A sharp 8% increase in just six months shows that when global pressures mount, the value of European unity becomes clearer than ever. 
At Renew Europe, we are committed to strengthening this stability: boosting our security, reinforcing our economies, and ensuring the EU remains a reliable anchor for all its citizens.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https://quintly-eu-image-storage.s3.amazonaws.com/d47b13aa47b6af86e818e4be270c8454/697ba1f3451a4dfbd1c1e37d48d8afbf.jpg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2.6900 %</a:t>
                      </a:r>
                    </a:p>
                  </a:txBody>
                  <a:tcPr/>
                </a:tc>
                <a:extLst>
                  <a:ext uri="{0D108BD9-81ED-4DB2-BD59-A6C34878D82A}">
                    <a16:rowId xmlns:a16="http://schemas.microsoft.com/office/drawing/2014/main" val="3778113948"/>
                  </a:ext>
                </a:extLst>
              </a:tr>
            </a:tbl>
          </a:graphicData>
        </a:graphic>
      </p:graphicFrame>
      <p:sp>
        <p:nvSpPr>
          <p:cNvPr id="4" name="Text Placeholder 3">
            <a:extLst>
              <a:ext uri="{FF2B5EF4-FFF2-40B4-BE49-F238E27FC236}">
                <a16:creationId xmlns:a16="http://schemas.microsoft.com/office/drawing/2014/main" id="{953DD542-016F-45DF-9B91-08C675C40BFD}"/>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2486087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40E7-DA78-47AA-BAF0-0F2DDE3EB50F}"/>
              </a:ext>
            </a:extLst>
          </p:cNvPr>
          <p:cNvSpPr>
            <a:spLocks noGrp="1"/>
          </p:cNvSpPr>
          <p:nvPr>
            <p:ph type="title"/>
          </p:nvPr>
        </p:nvSpPr>
        <p:spPr/>
        <p:txBody>
          <a:bodyPr/>
          <a:lstStyle/>
          <a:p>
            <a:r>
              <a:rPr lang="en-US"/>
              <a:t>Overall All Posts Table | Our accounts - 14 of 17</a:t>
            </a:r>
          </a:p>
        </p:txBody>
      </p:sp>
      <p:graphicFrame>
        <p:nvGraphicFramePr>
          <p:cNvPr id="5" name="Table Placeholder 4">
            <a:extLst>
              <a:ext uri="{FF2B5EF4-FFF2-40B4-BE49-F238E27FC236}">
                <a16:creationId xmlns:a16="http://schemas.microsoft.com/office/drawing/2014/main" id="{6EAB04AD-6B02-4F97-9EDE-2A2B48ACAB5E}"/>
              </a:ext>
            </a:extLst>
          </p:cNvPr>
          <p:cNvGraphicFramePr>
            <a:graphicFrameLocks noGrp="1"/>
          </p:cNvGraphicFramePr>
          <p:nvPr>
            <p:ph type="tbl" sz="quarter" idx="13"/>
            <p:extLst>
              <p:ext uri="{D42A27DB-BD31-4B8C-83A1-F6EECF244321}">
                <p14:modId xmlns:p14="http://schemas.microsoft.com/office/powerpoint/2010/main" val="262373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77091423"/>
                    </a:ext>
                  </a:extLst>
                </a:gridCol>
                <a:gridCol w="1316736">
                  <a:extLst>
                    <a:ext uri="{9D8B030D-6E8A-4147-A177-3AD203B41FA5}">
                      <a16:colId xmlns:a16="http://schemas.microsoft.com/office/drawing/2014/main" val="83589656"/>
                    </a:ext>
                  </a:extLst>
                </a:gridCol>
                <a:gridCol w="658368">
                  <a:extLst>
                    <a:ext uri="{9D8B030D-6E8A-4147-A177-3AD203B41FA5}">
                      <a16:colId xmlns:a16="http://schemas.microsoft.com/office/drawing/2014/main" val="1312695362"/>
                    </a:ext>
                  </a:extLst>
                </a:gridCol>
                <a:gridCol w="658368">
                  <a:extLst>
                    <a:ext uri="{9D8B030D-6E8A-4147-A177-3AD203B41FA5}">
                      <a16:colId xmlns:a16="http://schemas.microsoft.com/office/drawing/2014/main" val="2907105034"/>
                    </a:ext>
                  </a:extLst>
                </a:gridCol>
                <a:gridCol w="658368">
                  <a:extLst>
                    <a:ext uri="{9D8B030D-6E8A-4147-A177-3AD203B41FA5}">
                      <a16:colId xmlns:a16="http://schemas.microsoft.com/office/drawing/2014/main" val="474439480"/>
                    </a:ext>
                  </a:extLst>
                </a:gridCol>
                <a:gridCol w="658368">
                  <a:extLst>
                    <a:ext uri="{9D8B030D-6E8A-4147-A177-3AD203B41FA5}">
                      <a16:colId xmlns:a16="http://schemas.microsoft.com/office/drawing/2014/main" val="1157867557"/>
                    </a:ext>
                  </a:extLst>
                </a:gridCol>
                <a:gridCol w="658368">
                  <a:extLst>
                    <a:ext uri="{9D8B030D-6E8A-4147-A177-3AD203B41FA5}">
                      <a16:colId xmlns:a16="http://schemas.microsoft.com/office/drawing/2014/main" val="3779281234"/>
                    </a:ext>
                  </a:extLst>
                </a:gridCol>
                <a:gridCol w="658368">
                  <a:extLst>
                    <a:ext uri="{9D8B030D-6E8A-4147-A177-3AD203B41FA5}">
                      <a16:colId xmlns:a16="http://schemas.microsoft.com/office/drawing/2014/main" val="302612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6859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- 2026-08-22 10:15:04</a:t>
                      </a:r>
                      <a:r>
                        <a:rPr kumimoji="0" lang="en-US" sz="1000" b="0" i="0" u="none" strike="noStrike" kern="1200" cap="none" spc="0" normalizeH="0" baseline="0" noProof="0">
                          <a:ln>
                            <a:noFill/>
                          </a:ln>
                          <a:solidFill>
                            <a:prstClr val="black"/>
                          </a:solidFill>
                          <a:effectLst/>
                          <a:uLnTx/>
                          <a:uFillTx/>
                          <a:latin typeface="Calibri"/>
                          <a:ea typeface="+mn-ea"/>
                          <a:cs typeface="+mn-cs"/>
                        </a:rPr>
                        <a:t>
 Numbers don't lie: Europeans are finding common ground in uncertain times. 📊 
According to the latest Eurobarometer, 75% of EU citizens view the European Union as a haven of stability in a troubled world. A sharp 8% increase in just six months shows that when global pressures mount, the value of European unity becomes clearer than ever. 
At Renew Europe, we are committed to strengthening this stability: boosting our security, reinforcing our economies, and ensuring the EU remains a reliable anchor for all its citizens.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https://quintly-eu-image-storage.s3.amazonaws.com/d425ff12ca3a6ff58d0af8f00b278587/a41f6913fdcfeeb22a06f4e4b3ee75e0.jpg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255.5889 %</a:t>
                      </a:r>
                    </a:p>
                  </a:txBody>
                  <a:tcPr/>
                </a:tc>
                <a:extLst>
                  <a:ext uri="{0D108BD9-81ED-4DB2-BD59-A6C34878D82A}">
                    <a16:rowId xmlns:a16="http://schemas.microsoft.com/office/drawing/2014/main" val="2232318963"/>
                  </a:ext>
                </a:extLst>
              </a:tr>
            </a:tbl>
          </a:graphicData>
        </a:graphic>
      </p:graphicFrame>
      <p:sp>
        <p:nvSpPr>
          <p:cNvPr id="4" name="Text Placeholder 3">
            <a:extLst>
              <a:ext uri="{FF2B5EF4-FFF2-40B4-BE49-F238E27FC236}">
                <a16:creationId xmlns:a16="http://schemas.microsoft.com/office/drawing/2014/main" id="{8C505CA7-7248-4B2F-BEED-C8BD1BAE132D}"/>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2694338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D4558-E36C-4471-BE88-D44D4B57DD8E}"/>
              </a:ext>
            </a:extLst>
          </p:cNvPr>
          <p:cNvSpPr>
            <a:spLocks noGrp="1"/>
          </p:cNvSpPr>
          <p:nvPr>
            <p:ph type="title"/>
          </p:nvPr>
        </p:nvSpPr>
        <p:spPr/>
        <p:txBody>
          <a:bodyPr/>
          <a:lstStyle/>
          <a:p>
            <a:r>
              <a:rPr lang="en-US"/>
              <a:t>Overall All Posts Table | Our accounts - 15 of 17</a:t>
            </a:r>
          </a:p>
        </p:txBody>
      </p:sp>
      <p:graphicFrame>
        <p:nvGraphicFramePr>
          <p:cNvPr id="5" name="Table Placeholder 4">
            <a:extLst>
              <a:ext uri="{FF2B5EF4-FFF2-40B4-BE49-F238E27FC236}">
                <a16:creationId xmlns:a16="http://schemas.microsoft.com/office/drawing/2014/main" id="{506C4FA7-ECDE-49E0-BC9D-614C44474EF0}"/>
              </a:ext>
            </a:extLst>
          </p:cNvPr>
          <p:cNvGraphicFramePr>
            <a:graphicFrameLocks noGrp="1"/>
          </p:cNvGraphicFramePr>
          <p:nvPr>
            <p:ph type="tbl" sz="quarter" idx="13"/>
            <p:extLst>
              <p:ext uri="{D42A27DB-BD31-4B8C-83A1-F6EECF244321}">
                <p14:modId xmlns:p14="http://schemas.microsoft.com/office/powerpoint/2010/main" val="4032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8234719"/>
                    </a:ext>
                  </a:extLst>
                </a:gridCol>
                <a:gridCol w="1316736">
                  <a:extLst>
                    <a:ext uri="{9D8B030D-6E8A-4147-A177-3AD203B41FA5}">
                      <a16:colId xmlns:a16="http://schemas.microsoft.com/office/drawing/2014/main" val="3602931987"/>
                    </a:ext>
                  </a:extLst>
                </a:gridCol>
                <a:gridCol w="658368">
                  <a:extLst>
                    <a:ext uri="{9D8B030D-6E8A-4147-A177-3AD203B41FA5}">
                      <a16:colId xmlns:a16="http://schemas.microsoft.com/office/drawing/2014/main" val="3195590830"/>
                    </a:ext>
                  </a:extLst>
                </a:gridCol>
                <a:gridCol w="658368">
                  <a:extLst>
                    <a:ext uri="{9D8B030D-6E8A-4147-A177-3AD203B41FA5}">
                      <a16:colId xmlns:a16="http://schemas.microsoft.com/office/drawing/2014/main" val="3181428801"/>
                    </a:ext>
                  </a:extLst>
                </a:gridCol>
                <a:gridCol w="658368">
                  <a:extLst>
                    <a:ext uri="{9D8B030D-6E8A-4147-A177-3AD203B41FA5}">
                      <a16:colId xmlns:a16="http://schemas.microsoft.com/office/drawing/2014/main" val="2471151482"/>
                    </a:ext>
                  </a:extLst>
                </a:gridCol>
                <a:gridCol w="658368">
                  <a:extLst>
                    <a:ext uri="{9D8B030D-6E8A-4147-A177-3AD203B41FA5}">
                      <a16:colId xmlns:a16="http://schemas.microsoft.com/office/drawing/2014/main" val="160022521"/>
                    </a:ext>
                  </a:extLst>
                </a:gridCol>
                <a:gridCol w="658368">
                  <a:extLst>
                    <a:ext uri="{9D8B030D-6E8A-4147-A177-3AD203B41FA5}">
                      <a16:colId xmlns:a16="http://schemas.microsoft.com/office/drawing/2014/main" val="4184099593"/>
                    </a:ext>
                  </a:extLst>
                </a:gridCol>
                <a:gridCol w="658368">
                  <a:extLst>
                    <a:ext uri="{9D8B030D-6E8A-4147-A177-3AD203B41FA5}">
                      <a16:colId xmlns:a16="http://schemas.microsoft.com/office/drawing/2014/main" val="163297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9720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- 2026-08-21 10:06:09</a:t>
                      </a:r>
                      <a:r>
                        <a:rPr kumimoji="0" lang="en-US" sz="1000" b="0" i="0" u="none" strike="noStrike" kern="1200" cap="none" spc="0" normalizeH="0" baseline="0" noProof="0">
                          <a:ln>
                            <a:noFill/>
                          </a:ln>
                          <a:solidFill>
                            <a:prstClr val="black"/>
                          </a:solidFill>
                          <a:effectLst/>
                          <a:uLnTx/>
                          <a:uFillTx/>
                          <a:latin typeface="Calibri"/>
                          <a:ea typeface="+mn-ea"/>
                          <a:cs typeface="+mn-cs"/>
                        </a:rPr>
                        <a:t>
 On today’s International Day of Remembrance of and Tribute to the Victims of Terrorism, we commemorate the lives lost and pledge our continued support to survivors. 
Together, we stand against extremism and remain dedicated to justice and lasting peace.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https://quintly-eu-image-storage.s3.amazonaws.com/d47b13aa47b6af86e818e4be270c8454/38cf0db70afdadfb8caf6ebde72527a5.jpg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4.5500 %</a:t>
                      </a:r>
                    </a:p>
                  </a:txBody>
                  <a:tcPr/>
                </a:tc>
                <a:extLst>
                  <a:ext uri="{0D108BD9-81ED-4DB2-BD59-A6C34878D82A}">
                    <a16:rowId xmlns:a16="http://schemas.microsoft.com/office/drawing/2014/main" val="375374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Renew Europe - 2026-08-21 10:05:42</a:t>
                      </a:r>
                      <a:r>
                        <a:rPr kumimoji="0" lang="en-US" sz="1000" b="0" i="0" u="none" strike="noStrike" kern="1200" cap="none" spc="0" normalizeH="0" baseline="0" noProof="0">
                          <a:ln>
                            <a:noFill/>
                          </a:ln>
                          <a:solidFill>
                            <a:prstClr val="black"/>
                          </a:solidFill>
                          <a:effectLst/>
                          <a:uLnTx/>
                          <a:uFillTx/>
                          <a:latin typeface="Calibri"/>
                          <a:ea typeface="+mn-ea"/>
                          <a:cs typeface="+mn-cs"/>
                        </a:rPr>
                        <a:t>
 On today’s International Day of Remembrance of and Tribute to the Victims of Terrorism, we commemorate the lives lost and pledge our continued support to survivors. 
Together, we stand against extremism and remain dedicated to justice and lasting peace.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https://quintly-eu-image-storage.s3.amazonaws.com/d425ff12ca3a6ff58d0af8f00b278587/385c5a50c6d515811b6df182082f97ad.jpg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229.7460 %</a:t>
                      </a:r>
                    </a:p>
                  </a:txBody>
                  <a:tcPr/>
                </a:tc>
                <a:extLst>
                  <a:ext uri="{0D108BD9-81ED-4DB2-BD59-A6C34878D82A}">
                    <a16:rowId xmlns:a16="http://schemas.microsoft.com/office/drawing/2014/main" val="1770591383"/>
                  </a:ext>
                </a:extLst>
              </a:tr>
            </a:tbl>
          </a:graphicData>
        </a:graphic>
      </p:graphicFrame>
      <p:sp>
        <p:nvSpPr>
          <p:cNvPr id="4" name="Text Placeholder 3">
            <a:extLst>
              <a:ext uri="{FF2B5EF4-FFF2-40B4-BE49-F238E27FC236}">
                <a16:creationId xmlns:a16="http://schemas.microsoft.com/office/drawing/2014/main" id="{1717B69D-DE5C-4663-8515-9BE9A1AFD9C9}"/>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1221378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9178E-9408-4975-82F7-B4F519F8CF38}"/>
              </a:ext>
            </a:extLst>
          </p:cNvPr>
          <p:cNvSpPr>
            <a:spLocks noGrp="1"/>
          </p:cNvSpPr>
          <p:nvPr>
            <p:ph type="title"/>
          </p:nvPr>
        </p:nvSpPr>
        <p:spPr/>
        <p:txBody>
          <a:bodyPr/>
          <a:lstStyle/>
          <a:p>
            <a:r>
              <a:rPr lang="en-US"/>
              <a:t>Overall All Posts Table | Our accounts - 16 of 17</a:t>
            </a:r>
          </a:p>
        </p:txBody>
      </p:sp>
      <p:graphicFrame>
        <p:nvGraphicFramePr>
          <p:cNvPr id="5" name="Table Placeholder 4">
            <a:extLst>
              <a:ext uri="{FF2B5EF4-FFF2-40B4-BE49-F238E27FC236}">
                <a16:creationId xmlns:a16="http://schemas.microsoft.com/office/drawing/2014/main" id="{7C7EEBAF-FB89-4780-B076-AD66A8CF2FB3}"/>
              </a:ext>
            </a:extLst>
          </p:cNvPr>
          <p:cNvGraphicFramePr>
            <a:graphicFrameLocks noGrp="1"/>
          </p:cNvGraphicFramePr>
          <p:nvPr>
            <p:ph type="tbl" sz="quarter" idx="13"/>
            <p:extLst>
              <p:ext uri="{D42A27DB-BD31-4B8C-83A1-F6EECF244321}">
                <p14:modId xmlns:p14="http://schemas.microsoft.com/office/powerpoint/2010/main" val="39094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573878"/>
                    </a:ext>
                  </a:extLst>
                </a:gridCol>
                <a:gridCol w="1316736">
                  <a:extLst>
                    <a:ext uri="{9D8B030D-6E8A-4147-A177-3AD203B41FA5}">
                      <a16:colId xmlns:a16="http://schemas.microsoft.com/office/drawing/2014/main" val="148717994"/>
                    </a:ext>
                  </a:extLst>
                </a:gridCol>
                <a:gridCol w="658368">
                  <a:extLst>
                    <a:ext uri="{9D8B030D-6E8A-4147-A177-3AD203B41FA5}">
                      <a16:colId xmlns:a16="http://schemas.microsoft.com/office/drawing/2014/main" val="1208682107"/>
                    </a:ext>
                  </a:extLst>
                </a:gridCol>
                <a:gridCol w="658368">
                  <a:extLst>
                    <a:ext uri="{9D8B030D-6E8A-4147-A177-3AD203B41FA5}">
                      <a16:colId xmlns:a16="http://schemas.microsoft.com/office/drawing/2014/main" val="3307760176"/>
                    </a:ext>
                  </a:extLst>
                </a:gridCol>
                <a:gridCol w="658368">
                  <a:extLst>
                    <a:ext uri="{9D8B030D-6E8A-4147-A177-3AD203B41FA5}">
                      <a16:colId xmlns:a16="http://schemas.microsoft.com/office/drawing/2014/main" val="491698180"/>
                    </a:ext>
                  </a:extLst>
                </a:gridCol>
                <a:gridCol w="658368">
                  <a:extLst>
                    <a:ext uri="{9D8B030D-6E8A-4147-A177-3AD203B41FA5}">
                      <a16:colId xmlns:a16="http://schemas.microsoft.com/office/drawing/2014/main" val="2080204005"/>
                    </a:ext>
                  </a:extLst>
                </a:gridCol>
                <a:gridCol w="658368">
                  <a:extLst>
                    <a:ext uri="{9D8B030D-6E8A-4147-A177-3AD203B41FA5}">
                      <a16:colId xmlns:a16="http://schemas.microsoft.com/office/drawing/2014/main" val="4282227248"/>
                    </a:ext>
                  </a:extLst>
                </a:gridCol>
                <a:gridCol w="658368">
                  <a:extLst>
                    <a:ext uri="{9D8B030D-6E8A-4147-A177-3AD203B41FA5}">
                      <a16:colId xmlns:a16="http://schemas.microsoft.com/office/drawing/2014/main" val="2387824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2402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@reneweurope - 2026-08-20 13:00:00</a:t>
                      </a:r>
                      <a:r>
                        <a:rPr kumimoji="0" lang="en-US" sz="1000" b="0" i="0" u="none" strike="noStrike" kern="1200" cap="none" spc="0" normalizeH="0" baseline="0" noProof="0">
                          <a:ln>
                            <a:noFill/>
                          </a:ln>
                          <a:solidFill>
                            <a:prstClr val="black"/>
                          </a:solidFill>
                          <a:effectLst/>
                          <a:uLnTx/>
                          <a:uFillTx/>
                          <a:latin typeface="Calibri"/>
                          <a:ea typeface="+mn-ea"/>
                          <a:cs typeface="+mn-cs"/>
                        </a:rPr>
                        <a:t>
 Different cultures, shared values, and endless beauty. Proud to stand united in diversity. 🇪🇺💙 Drop your flag in the comments if you’re proud to be European! #european #eu #eurosummer #countries #travel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https://quintly-eu-image-storage.s3.amazonaws.com/489213c6bb26ed4150a187a58607c5ed/db9f0a063ecd3293fd30080255b95c43.jpg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11.4600 %</a:t>
                      </a:r>
                    </a:p>
                  </a:txBody>
                  <a:tcPr/>
                </a:tc>
                <a:extLst>
                  <a:ext uri="{0D108BD9-81ED-4DB2-BD59-A6C34878D82A}">
                    <a16:rowId xmlns:a16="http://schemas.microsoft.com/office/drawing/2014/main" val="256753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reneweurope - 2026-08-20 11:27:50</a:t>
                      </a:r>
                      <a:r>
                        <a:rPr kumimoji="0" lang="en-US" sz="1000" b="0" i="0" u="none" strike="noStrike" kern="1200" cap="none" spc="0" normalizeH="0" baseline="0" noProof="0">
                          <a:ln>
                            <a:noFill/>
                          </a:ln>
                          <a:solidFill>
                            <a:prstClr val="black"/>
                          </a:solidFill>
                          <a:effectLst/>
                          <a:uLnTx/>
                          <a:uFillTx/>
                          <a:latin typeface="Calibri"/>
                          <a:ea typeface="+mn-ea"/>
                          <a:cs typeface="+mn-cs"/>
                        </a:rPr>
                        <a:t>
 Kinda chic to be Liberals, Centrists &amp; Democrats!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https://quintly-eu-image-storage.s3.amazonaws.com/d47b13aa47b6af86e818e4be270c8454/9134b5d8034dad3517898e7a0c297b11.jpg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6.7800 %</a:t>
                      </a:r>
                    </a:p>
                  </a:txBody>
                  <a:tcPr/>
                </a:tc>
                <a:extLst>
                  <a:ext uri="{0D108BD9-81ED-4DB2-BD59-A6C34878D82A}">
                    <a16:rowId xmlns:a16="http://schemas.microsoft.com/office/drawing/2014/main" val="3798133643"/>
                  </a:ext>
                </a:extLst>
              </a:tr>
            </a:tbl>
          </a:graphicData>
        </a:graphic>
      </p:graphicFrame>
      <p:sp>
        <p:nvSpPr>
          <p:cNvPr id="4" name="Text Placeholder 3">
            <a:extLst>
              <a:ext uri="{FF2B5EF4-FFF2-40B4-BE49-F238E27FC236}">
                <a16:creationId xmlns:a16="http://schemas.microsoft.com/office/drawing/2014/main" id="{9F6866FF-AD1C-477A-8458-97F43ED81047}"/>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766337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3BE3-92C9-43C2-BC09-68C07D3918DF}"/>
              </a:ext>
            </a:extLst>
          </p:cNvPr>
          <p:cNvSpPr>
            <a:spLocks noGrp="1"/>
          </p:cNvSpPr>
          <p:nvPr>
            <p:ph type="title"/>
          </p:nvPr>
        </p:nvSpPr>
        <p:spPr/>
        <p:txBody>
          <a:bodyPr/>
          <a:lstStyle/>
          <a:p>
            <a:r>
              <a:rPr lang="en-US"/>
              <a:t>Overall All Posts Table | Our accounts - 17 of 17</a:t>
            </a:r>
          </a:p>
        </p:txBody>
      </p:sp>
      <p:graphicFrame>
        <p:nvGraphicFramePr>
          <p:cNvPr id="5" name="Table Placeholder 4">
            <a:extLst>
              <a:ext uri="{FF2B5EF4-FFF2-40B4-BE49-F238E27FC236}">
                <a16:creationId xmlns:a16="http://schemas.microsoft.com/office/drawing/2014/main" id="{3F2D38C4-2D29-4B5D-AA0E-16294F069CA7}"/>
              </a:ext>
            </a:extLst>
          </p:cNvPr>
          <p:cNvGraphicFramePr>
            <a:graphicFrameLocks noGrp="1"/>
          </p:cNvGraphicFramePr>
          <p:nvPr>
            <p:ph type="tbl" sz="quarter" idx="13"/>
            <p:extLst>
              <p:ext uri="{D42A27DB-BD31-4B8C-83A1-F6EECF244321}">
                <p14:modId xmlns:p14="http://schemas.microsoft.com/office/powerpoint/2010/main" val="281579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930275"/>
                    </a:ext>
                  </a:extLst>
                </a:gridCol>
                <a:gridCol w="1316736">
                  <a:extLst>
                    <a:ext uri="{9D8B030D-6E8A-4147-A177-3AD203B41FA5}">
                      <a16:colId xmlns:a16="http://schemas.microsoft.com/office/drawing/2014/main" val="193233175"/>
                    </a:ext>
                  </a:extLst>
                </a:gridCol>
                <a:gridCol w="658368">
                  <a:extLst>
                    <a:ext uri="{9D8B030D-6E8A-4147-A177-3AD203B41FA5}">
                      <a16:colId xmlns:a16="http://schemas.microsoft.com/office/drawing/2014/main" val="3426601876"/>
                    </a:ext>
                  </a:extLst>
                </a:gridCol>
                <a:gridCol w="658368">
                  <a:extLst>
                    <a:ext uri="{9D8B030D-6E8A-4147-A177-3AD203B41FA5}">
                      <a16:colId xmlns:a16="http://schemas.microsoft.com/office/drawing/2014/main" val="1590260431"/>
                    </a:ext>
                  </a:extLst>
                </a:gridCol>
                <a:gridCol w="658368">
                  <a:extLst>
                    <a:ext uri="{9D8B030D-6E8A-4147-A177-3AD203B41FA5}">
                      <a16:colId xmlns:a16="http://schemas.microsoft.com/office/drawing/2014/main" val="61884743"/>
                    </a:ext>
                  </a:extLst>
                </a:gridCol>
                <a:gridCol w="658368">
                  <a:extLst>
                    <a:ext uri="{9D8B030D-6E8A-4147-A177-3AD203B41FA5}">
                      <a16:colId xmlns:a16="http://schemas.microsoft.com/office/drawing/2014/main" val="895090170"/>
                    </a:ext>
                  </a:extLst>
                </a:gridCol>
                <a:gridCol w="658368">
                  <a:extLst>
                    <a:ext uri="{9D8B030D-6E8A-4147-A177-3AD203B41FA5}">
                      <a16:colId xmlns:a16="http://schemas.microsoft.com/office/drawing/2014/main" val="3059522384"/>
                    </a:ext>
                  </a:extLst>
                </a:gridCol>
                <a:gridCol w="658368">
                  <a:extLst>
                    <a:ext uri="{9D8B030D-6E8A-4147-A177-3AD203B41FA5}">
                      <a16:colId xmlns:a16="http://schemas.microsoft.com/office/drawing/2014/main" val="165320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8164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TikTok @reneweurope - 2026-08-19 14:26:17</a:t>
                      </a:r>
                      <a:r>
                        <a:rPr kumimoji="0" lang="en-US" sz="1000" b="0" i="0" u="none" strike="noStrike" kern="1200" cap="none" spc="0" normalizeH="0" baseline="0" noProof="0">
                          <a:ln>
                            <a:noFill/>
                          </a:ln>
                          <a:solidFill>
                            <a:prstClr val="black"/>
                          </a:solidFill>
                          <a:effectLst/>
                          <a:uLnTx/>
                          <a:uFillTx/>
                          <a:latin typeface="Calibri"/>
                          <a:ea typeface="+mn-ea"/>
                          <a:cs typeface="+mn-cs"/>
                        </a:rPr>
                        <a:t>
 #kindachic to be liberals, centrists and democrats!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https://quintly-eu-image-storage.s3.amazonaws.com/489213c6bb26ed4150a187a58607c5ed/c36a557e91ce903d6645c10491aa8814.webp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13.3100 %</a:t>
                      </a:r>
                    </a:p>
                  </a:txBody>
                  <a:tcPr/>
                </a:tc>
                <a:extLst>
                  <a:ext uri="{0D108BD9-81ED-4DB2-BD59-A6C34878D82A}">
                    <a16:rowId xmlns:a16="http://schemas.microsoft.com/office/drawing/2014/main" val="383688323"/>
                  </a:ext>
                </a:extLst>
              </a:tr>
            </a:tbl>
          </a:graphicData>
        </a:graphic>
      </p:graphicFrame>
      <p:sp>
        <p:nvSpPr>
          <p:cNvPr id="4" name="Text Placeholder 3">
            <a:extLst>
              <a:ext uri="{FF2B5EF4-FFF2-40B4-BE49-F238E27FC236}">
                <a16:creationId xmlns:a16="http://schemas.microsoft.com/office/drawing/2014/main" id="{D26EBC6E-836E-4918-9511-76F1986579EB}"/>
              </a:ext>
            </a:extLst>
          </p:cNvPr>
          <p:cNvSpPr>
            <a:spLocks noGrp="1"/>
          </p:cNvSpPr>
          <p:nvPr>
            <p:ph type="body" sz="quarter" idx="14"/>
          </p:nvPr>
        </p:nvSpPr>
        <p:spPr/>
        <p:txBody>
          <a:bodyPr/>
          <a:lstStyle/>
          <a:p>
            <a:r>
              <a:rPr lang="en-US"/>
              <a:t>08/16/2026 - 08/30/2026</a:t>
            </a:r>
          </a:p>
        </p:txBody>
      </p:sp>
    </p:spTree>
    <p:extLst>
      <p:ext uri="{BB962C8B-B14F-4D97-AF65-F5344CB8AC3E}">
        <p14:creationId xmlns:p14="http://schemas.microsoft.com/office/powerpoint/2010/main" val="37438926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2692</Words>
  <Application>Microsoft Office PowerPoint</Application>
  <PresentationFormat>On-screen Show (4:3)</PresentationFormat>
  <Paragraphs>416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Renew Europe</vt:lpstr>
      <vt:lpstr>Overall Network Key Metrics Table | Our accounts</vt:lpstr>
      <vt:lpstr>Facebook Reach | All profiles</vt:lpstr>
      <vt:lpstr>Instagram Reach | All profiles</vt:lpstr>
      <vt:lpstr>LinkedIn Post Reach | All profiles</vt:lpstr>
      <vt:lpstr>Tiktok Post Views | All profiles</vt:lpstr>
      <vt:lpstr>Overall All Posts Table | Our accounts - 1 of 17</vt:lpstr>
      <vt:lpstr>Overall All Posts Table | Our accounts - 2 of 17</vt:lpstr>
      <vt:lpstr>Overall All Posts Table | Our accounts - 3 of 17</vt:lpstr>
      <vt:lpstr>Overall All Posts Table | Our accounts - 4 of 17</vt:lpstr>
      <vt:lpstr>Overall All Posts Table | Our accounts - 5 of 17</vt:lpstr>
      <vt:lpstr>Overall All Posts Table | Our accounts - 6 of 17</vt:lpstr>
      <vt:lpstr>Overall All Posts Table | Our accounts - 7 of 17</vt:lpstr>
      <vt:lpstr>Overall All Posts Table | Our accounts - 8 of 17</vt:lpstr>
      <vt:lpstr>Overall All Posts Table | Our accounts - 9 of 17</vt:lpstr>
      <vt:lpstr>Overall All Posts Table | Our accounts - 10 of 17</vt:lpstr>
      <vt:lpstr>Overall All Posts Table | Our accounts - 11 of 17</vt:lpstr>
      <vt:lpstr>Overall All Posts Table | Our accounts - 12 of 17</vt:lpstr>
      <vt:lpstr>Overall All Posts Table | Our accounts - 13 of 17</vt:lpstr>
      <vt:lpstr>Overall All Posts Table | Our accounts - 14 of 17</vt:lpstr>
      <vt:lpstr>Overall All Posts Table | Our accounts - 15 of 17</vt:lpstr>
      <vt:lpstr>Overall All Posts Table | Our accounts - 16 of 17</vt:lpstr>
      <vt:lpstr>Overall All Posts Table | Our accounts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Renew Europe</dc:title>
  <dc:creator>Frederik Born</dc:creator>
  <cp:lastModifiedBy>Frederik Born</cp:lastModifiedBy>
  <cp:revision>1</cp:revision>
  <dcterms:created xsi:type="dcterms:W3CDTF">2026-08-31T12:14:10Z</dcterms:created>
  <dcterms:modified xsi:type="dcterms:W3CDTF">2026-08-31T12:14:38Z</dcterms:modified>
</cp:coreProperties>
</file>