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3" r:id="rId44"/>
    <p:sldId id="304" r:id="rId45"/>
    <p:sldId id="305" r:id="rId46"/>
    <p:sldId id="306" r:id="rId47"/>
    <p:sldId id="307" r:id="rId48"/>
    <p:sldId id="308" r:id="rId49"/>
    <p:sldId id="309" r:id="rId50"/>
    <p:sldId id="310" r:id="rId51"/>
    <p:sldId id="311" r:id="rId52"/>
    <p:sldId id="312" r:id="rId53"/>
    <p:sldId id="313" r:id="rId54"/>
    <p:sldId id="314" r:id="rId55"/>
  </p:sldIdLst>
  <p:sldSz cx="9144000" cy="6858000" type="screen4x3"/>
  <p:notesSz cx="6858000" cy="9144000"/>
  <p:embeddedFontLst>
    <p:embeddedFont>
      <p:font typeface="Calibri" panose="020F0502020204030204" pitchFamily="34" charset="0"/>
      <p:regular r:id="rId56"/>
      <p:bold r:id="rId57"/>
      <p:italic r:id="rId58"/>
      <p:boldItalic r:id="rId5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aktiv-online</c:v>
                </c:pt>
              </c:strCache>
            </c:strRef>
          </c:tx>
          <c:spPr>
            <a:ln w="28575" cap="rnd">
              <a:solidFill>
                <a:schemeClr val="accent1"/>
              </a:solidFill>
              <a:round/>
            </a:ln>
            <a:effectLst/>
          </c:spPr>
          <c:marker>
            <c:symbol val="none"/>
          </c:marker>
          <c:cat>
            <c:numRef>
              <c:f>Sheet1!$A$2:$A$278</c:f>
              <c:numCache>
                <c:formatCode>m/d/yyyy</c:formatCode>
                <c:ptCount val="277"/>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pt idx="275">
                  <c:v>46298</c:v>
                </c:pt>
                <c:pt idx="276">
                  <c:v>46299</c:v>
                </c:pt>
              </c:numCache>
            </c:numRef>
          </c:cat>
          <c:val>
            <c:numRef>
              <c:f>Sheet1!$B$2:$B$278</c:f>
              <c:numCache>
                <c:formatCode>General</c:formatCode>
                <c:ptCount val="277"/>
                <c:pt idx="0">
                  <c:v>15312</c:v>
                </c:pt>
                <c:pt idx="1">
                  <c:v>15312</c:v>
                </c:pt>
                <c:pt idx="2">
                  <c:v>15311</c:v>
                </c:pt>
                <c:pt idx="3">
                  <c:v>15307</c:v>
                </c:pt>
                <c:pt idx="4">
                  <c:v>15308</c:v>
                </c:pt>
                <c:pt idx="5">
                  <c:v>15306</c:v>
                </c:pt>
                <c:pt idx="6">
                  <c:v>15305</c:v>
                </c:pt>
                <c:pt idx="7">
                  <c:v>15302</c:v>
                </c:pt>
                <c:pt idx="8">
                  <c:v>15299</c:v>
                </c:pt>
                <c:pt idx="9">
                  <c:v>15296</c:v>
                </c:pt>
                <c:pt idx="10">
                  <c:v>15296</c:v>
                </c:pt>
                <c:pt idx="11">
                  <c:v>15294</c:v>
                </c:pt>
                <c:pt idx="12">
                  <c:v>15292</c:v>
                </c:pt>
                <c:pt idx="13">
                  <c:v>15292</c:v>
                </c:pt>
                <c:pt idx="14">
                  <c:v>15291</c:v>
                </c:pt>
                <c:pt idx="15">
                  <c:v>15290</c:v>
                </c:pt>
                <c:pt idx="16">
                  <c:v>15289</c:v>
                </c:pt>
                <c:pt idx="17">
                  <c:v>15288</c:v>
                </c:pt>
                <c:pt idx="18">
                  <c:v>15288</c:v>
                </c:pt>
                <c:pt idx="19">
                  <c:v>15288</c:v>
                </c:pt>
                <c:pt idx="20">
                  <c:v>15286</c:v>
                </c:pt>
                <c:pt idx="21">
                  <c:v>15285</c:v>
                </c:pt>
                <c:pt idx="22">
                  <c:v>15287</c:v>
                </c:pt>
                <c:pt idx="23">
                  <c:v>15285</c:v>
                </c:pt>
                <c:pt idx="24">
                  <c:v>15286</c:v>
                </c:pt>
                <c:pt idx="25">
                  <c:v>15285</c:v>
                </c:pt>
                <c:pt idx="26">
                  <c:v>15285</c:v>
                </c:pt>
                <c:pt idx="27">
                  <c:v>15284</c:v>
                </c:pt>
                <c:pt idx="28">
                  <c:v>15285</c:v>
                </c:pt>
                <c:pt idx="29">
                  <c:v>15286</c:v>
                </c:pt>
                <c:pt idx="30">
                  <c:v>15285</c:v>
                </c:pt>
                <c:pt idx="31">
                  <c:v>15285</c:v>
                </c:pt>
                <c:pt idx="32">
                  <c:v>15281</c:v>
                </c:pt>
                <c:pt idx="33">
                  <c:v>15282</c:v>
                </c:pt>
                <c:pt idx="34">
                  <c:v>15280</c:v>
                </c:pt>
                <c:pt idx="35">
                  <c:v>15280</c:v>
                </c:pt>
                <c:pt idx="36">
                  <c:v>15280</c:v>
                </c:pt>
                <c:pt idx="37">
                  <c:v>15279</c:v>
                </c:pt>
                <c:pt idx="38">
                  <c:v>15279</c:v>
                </c:pt>
                <c:pt idx="39">
                  <c:v>15276</c:v>
                </c:pt>
                <c:pt idx="40">
                  <c:v>15274</c:v>
                </c:pt>
                <c:pt idx="41">
                  <c:v>15272</c:v>
                </c:pt>
                <c:pt idx="42">
                  <c:v>15273</c:v>
                </c:pt>
                <c:pt idx="43">
                  <c:v>15273</c:v>
                </c:pt>
                <c:pt idx="44">
                  <c:v>15273</c:v>
                </c:pt>
                <c:pt idx="45">
                  <c:v>15272</c:v>
                </c:pt>
                <c:pt idx="46">
                  <c:v>15272</c:v>
                </c:pt>
                <c:pt idx="47">
                  <c:v>15271</c:v>
                </c:pt>
                <c:pt idx="48">
                  <c:v>15271</c:v>
                </c:pt>
                <c:pt idx="49">
                  <c:v>15271</c:v>
                </c:pt>
                <c:pt idx="50">
                  <c:v>15269</c:v>
                </c:pt>
                <c:pt idx="51">
                  <c:v>15267</c:v>
                </c:pt>
                <c:pt idx="52">
                  <c:v>15266</c:v>
                </c:pt>
                <c:pt idx="53">
                  <c:v>15267</c:v>
                </c:pt>
                <c:pt idx="54">
                  <c:v>15267</c:v>
                </c:pt>
                <c:pt idx="55">
                  <c:v>15263</c:v>
                </c:pt>
                <c:pt idx="56">
                  <c:v>15263</c:v>
                </c:pt>
                <c:pt idx="57">
                  <c:v>15263</c:v>
                </c:pt>
                <c:pt idx="58">
                  <c:v>15263</c:v>
                </c:pt>
                <c:pt idx="59">
                  <c:v>15263</c:v>
                </c:pt>
                <c:pt idx="60">
                  <c:v>15262</c:v>
                </c:pt>
                <c:pt idx="61">
                  <c:v>15262</c:v>
                </c:pt>
                <c:pt idx="62">
                  <c:v>15262</c:v>
                </c:pt>
                <c:pt idx="63">
                  <c:v>15262</c:v>
                </c:pt>
                <c:pt idx="64">
                  <c:v>15261</c:v>
                </c:pt>
                <c:pt idx="65">
                  <c:v>15259</c:v>
                </c:pt>
                <c:pt idx="66">
                  <c:v>15258</c:v>
                </c:pt>
                <c:pt idx="67">
                  <c:v>15255</c:v>
                </c:pt>
                <c:pt idx="68">
                  <c:v>15254</c:v>
                </c:pt>
                <c:pt idx="69">
                  <c:v>15255</c:v>
                </c:pt>
                <c:pt idx="70">
                  <c:v>15253</c:v>
                </c:pt>
                <c:pt idx="71">
                  <c:v>15252</c:v>
                </c:pt>
                <c:pt idx="72">
                  <c:v>15250</c:v>
                </c:pt>
                <c:pt idx="73">
                  <c:v>15246</c:v>
                </c:pt>
                <c:pt idx="74">
                  <c:v>15246</c:v>
                </c:pt>
                <c:pt idx="75">
                  <c:v>15245</c:v>
                </c:pt>
                <c:pt idx="76">
                  <c:v>15244</c:v>
                </c:pt>
                <c:pt idx="77">
                  <c:v>15245</c:v>
                </c:pt>
                <c:pt idx="78">
                  <c:v>15245</c:v>
                </c:pt>
                <c:pt idx="79">
                  <c:v>15245</c:v>
                </c:pt>
                <c:pt idx="80">
                  <c:v>15244</c:v>
                </c:pt>
                <c:pt idx="81">
                  <c:v>15242</c:v>
                </c:pt>
                <c:pt idx="82">
                  <c:v>15242</c:v>
                </c:pt>
                <c:pt idx="83">
                  <c:v>15240</c:v>
                </c:pt>
                <c:pt idx="84">
                  <c:v>15241</c:v>
                </c:pt>
                <c:pt idx="85">
                  <c:v>15243</c:v>
                </c:pt>
                <c:pt idx="86">
                  <c:v>15243</c:v>
                </c:pt>
                <c:pt idx="87">
                  <c:v>15242</c:v>
                </c:pt>
                <c:pt idx="88">
                  <c:v>15242</c:v>
                </c:pt>
                <c:pt idx="89">
                  <c:v>15239</c:v>
                </c:pt>
                <c:pt idx="90">
                  <c:v>15239</c:v>
                </c:pt>
                <c:pt idx="91">
                  <c:v>15237</c:v>
                </c:pt>
                <c:pt idx="92">
                  <c:v>15236</c:v>
                </c:pt>
                <c:pt idx="93">
                  <c:v>15237</c:v>
                </c:pt>
                <c:pt idx="94">
                  <c:v>15235</c:v>
                </c:pt>
                <c:pt idx="95">
                  <c:v>15232</c:v>
                </c:pt>
                <c:pt idx="96">
                  <c:v>15231</c:v>
                </c:pt>
                <c:pt idx="97">
                  <c:v>15231</c:v>
                </c:pt>
                <c:pt idx="98">
                  <c:v>15233</c:v>
                </c:pt>
                <c:pt idx="99">
                  <c:v>15234</c:v>
                </c:pt>
                <c:pt idx="100">
                  <c:v>15234</c:v>
                </c:pt>
                <c:pt idx="101">
                  <c:v>15230</c:v>
                </c:pt>
                <c:pt idx="102">
                  <c:v>15229</c:v>
                </c:pt>
                <c:pt idx="103">
                  <c:v>15227</c:v>
                </c:pt>
                <c:pt idx="104">
                  <c:v>15226</c:v>
                </c:pt>
                <c:pt idx="105">
                  <c:v>15224</c:v>
                </c:pt>
                <c:pt idx="106">
                  <c:v>15223</c:v>
                </c:pt>
                <c:pt idx="107">
                  <c:v>15223</c:v>
                </c:pt>
                <c:pt idx="108">
                  <c:v>15222</c:v>
                </c:pt>
                <c:pt idx="109">
                  <c:v>15223</c:v>
                </c:pt>
                <c:pt idx="110">
                  <c:v>15223</c:v>
                </c:pt>
                <c:pt idx="111">
                  <c:v>15220</c:v>
                </c:pt>
                <c:pt idx="112">
                  <c:v>15220</c:v>
                </c:pt>
                <c:pt idx="113">
                  <c:v>15221</c:v>
                </c:pt>
                <c:pt idx="114">
                  <c:v>15220</c:v>
                </c:pt>
                <c:pt idx="115">
                  <c:v>15220</c:v>
                </c:pt>
                <c:pt idx="116">
                  <c:v>15219</c:v>
                </c:pt>
                <c:pt idx="117">
                  <c:v>15219</c:v>
                </c:pt>
                <c:pt idx="118">
                  <c:v>15216</c:v>
                </c:pt>
                <c:pt idx="119">
                  <c:v>15217</c:v>
                </c:pt>
                <c:pt idx="120">
                  <c:v>15217</c:v>
                </c:pt>
                <c:pt idx="121">
                  <c:v>15217</c:v>
                </c:pt>
                <c:pt idx="122">
                  <c:v>15217</c:v>
                </c:pt>
                <c:pt idx="123">
                  <c:v>15217</c:v>
                </c:pt>
                <c:pt idx="124">
                  <c:v>15216</c:v>
                </c:pt>
                <c:pt idx="125">
                  <c:v>15212</c:v>
                </c:pt>
                <c:pt idx="126">
                  <c:v>15212</c:v>
                </c:pt>
                <c:pt idx="127">
                  <c:v>15210</c:v>
                </c:pt>
                <c:pt idx="128">
                  <c:v>15210</c:v>
                </c:pt>
                <c:pt idx="129">
                  <c:v>15210</c:v>
                </c:pt>
                <c:pt idx="130">
                  <c:v>15209</c:v>
                </c:pt>
                <c:pt idx="131">
                  <c:v>15209</c:v>
                </c:pt>
                <c:pt idx="132">
                  <c:v>15208</c:v>
                </c:pt>
                <c:pt idx="133">
                  <c:v>15208</c:v>
                </c:pt>
                <c:pt idx="134">
                  <c:v>15209</c:v>
                </c:pt>
                <c:pt idx="135">
                  <c:v>15208</c:v>
                </c:pt>
                <c:pt idx="136">
                  <c:v>15209</c:v>
                </c:pt>
                <c:pt idx="137">
                  <c:v>15208</c:v>
                </c:pt>
                <c:pt idx="138">
                  <c:v>15207</c:v>
                </c:pt>
                <c:pt idx="139">
                  <c:v>15207</c:v>
                </c:pt>
                <c:pt idx="140">
                  <c:v>15208</c:v>
                </c:pt>
                <c:pt idx="141">
                  <c:v>15208</c:v>
                </c:pt>
                <c:pt idx="142">
                  <c:v>15208</c:v>
                </c:pt>
                <c:pt idx="143">
                  <c:v>15207</c:v>
                </c:pt>
                <c:pt idx="144">
                  <c:v>15206</c:v>
                </c:pt>
                <c:pt idx="145">
                  <c:v>15205</c:v>
                </c:pt>
                <c:pt idx="146">
                  <c:v>15205</c:v>
                </c:pt>
                <c:pt idx="147">
                  <c:v>15205</c:v>
                </c:pt>
                <c:pt idx="148">
                  <c:v>15205</c:v>
                </c:pt>
                <c:pt idx="149">
                  <c:v>15203</c:v>
                </c:pt>
                <c:pt idx="150">
                  <c:v>15202</c:v>
                </c:pt>
                <c:pt idx="151">
                  <c:v>15202</c:v>
                </c:pt>
                <c:pt idx="152">
                  <c:v>15205</c:v>
                </c:pt>
                <c:pt idx="153">
                  <c:v>15204</c:v>
                </c:pt>
                <c:pt idx="154">
                  <c:v>15203</c:v>
                </c:pt>
                <c:pt idx="155">
                  <c:v>15203</c:v>
                </c:pt>
                <c:pt idx="156">
                  <c:v>15202</c:v>
                </c:pt>
                <c:pt idx="157">
                  <c:v>15201</c:v>
                </c:pt>
                <c:pt idx="158">
                  <c:v>15201</c:v>
                </c:pt>
                <c:pt idx="159">
                  <c:v>15201</c:v>
                </c:pt>
                <c:pt idx="160">
                  <c:v>15198</c:v>
                </c:pt>
                <c:pt idx="161">
                  <c:v>15198</c:v>
                </c:pt>
                <c:pt idx="162">
                  <c:v>15197</c:v>
                </c:pt>
                <c:pt idx="163">
                  <c:v>15195</c:v>
                </c:pt>
                <c:pt idx="164">
                  <c:v>15195</c:v>
                </c:pt>
                <c:pt idx="165">
                  <c:v>15195</c:v>
                </c:pt>
                <c:pt idx="166">
                  <c:v>15192</c:v>
                </c:pt>
                <c:pt idx="167">
                  <c:v>15192</c:v>
                </c:pt>
                <c:pt idx="168">
                  <c:v>15191</c:v>
                </c:pt>
                <c:pt idx="169">
                  <c:v>15191</c:v>
                </c:pt>
                <c:pt idx="170">
                  <c:v>15189</c:v>
                </c:pt>
                <c:pt idx="171">
                  <c:v>15188</c:v>
                </c:pt>
                <c:pt idx="172">
                  <c:v>15189</c:v>
                </c:pt>
                <c:pt idx="173">
                  <c:v>15189</c:v>
                </c:pt>
                <c:pt idx="174">
                  <c:v>15188</c:v>
                </c:pt>
                <c:pt idx="175">
                  <c:v>15188</c:v>
                </c:pt>
                <c:pt idx="176">
                  <c:v>15187</c:v>
                </c:pt>
                <c:pt idx="177">
                  <c:v>15186</c:v>
                </c:pt>
                <c:pt idx="178">
                  <c:v>15186</c:v>
                </c:pt>
                <c:pt idx="179">
                  <c:v>15186</c:v>
                </c:pt>
                <c:pt idx="180">
                  <c:v>15184</c:v>
                </c:pt>
                <c:pt idx="181">
                  <c:v>15184</c:v>
                </c:pt>
                <c:pt idx="182">
                  <c:v>15185</c:v>
                </c:pt>
                <c:pt idx="183">
                  <c:v>15185</c:v>
                </c:pt>
                <c:pt idx="184">
                  <c:v>15182</c:v>
                </c:pt>
                <c:pt idx="185">
                  <c:v>15181</c:v>
                </c:pt>
                <c:pt idx="186">
                  <c:v>15179</c:v>
                </c:pt>
                <c:pt idx="187">
                  <c:v>15177</c:v>
                </c:pt>
                <c:pt idx="188">
                  <c:v>15178</c:v>
                </c:pt>
                <c:pt idx="189">
                  <c:v>15179</c:v>
                </c:pt>
                <c:pt idx="190">
                  <c:v>15180</c:v>
                </c:pt>
                <c:pt idx="191">
                  <c:v>15181</c:v>
                </c:pt>
                <c:pt idx="192">
                  <c:v>15181</c:v>
                </c:pt>
                <c:pt idx="193">
                  <c:v>15179</c:v>
                </c:pt>
                <c:pt idx="194">
                  <c:v>15180</c:v>
                </c:pt>
                <c:pt idx="195">
                  <c:v>15181</c:v>
                </c:pt>
                <c:pt idx="196">
                  <c:v>15181</c:v>
                </c:pt>
                <c:pt idx="197">
                  <c:v>15182</c:v>
                </c:pt>
                <c:pt idx="198">
                  <c:v>15181</c:v>
                </c:pt>
                <c:pt idx="199">
                  <c:v>15180</c:v>
                </c:pt>
                <c:pt idx="200">
                  <c:v>15178</c:v>
                </c:pt>
                <c:pt idx="201">
                  <c:v>15175</c:v>
                </c:pt>
                <c:pt idx="202">
                  <c:v>15175</c:v>
                </c:pt>
                <c:pt idx="203">
                  <c:v>15177</c:v>
                </c:pt>
                <c:pt idx="204">
                  <c:v>15180</c:v>
                </c:pt>
                <c:pt idx="205">
                  <c:v>15178</c:v>
                </c:pt>
                <c:pt idx="206">
                  <c:v>15175</c:v>
                </c:pt>
                <c:pt idx="207">
                  <c:v>15176</c:v>
                </c:pt>
                <c:pt idx="208">
                  <c:v>15175</c:v>
                </c:pt>
                <c:pt idx="209">
                  <c:v>15175</c:v>
                </c:pt>
                <c:pt idx="210">
                  <c:v>15173</c:v>
                </c:pt>
                <c:pt idx="211">
                  <c:v>15177</c:v>
                </c:pt>
                <c:pt idx="212">
                  <c:v>15177</c:v>
                </c:pt>
                <c:pt idx="213">
                  <c:v>15179</c:v>
                </c:pt>
                <c:pt idx="214">
                  <c:v>15179</c:v>
                </c:pt>
                <c:pt idx="215">
                  <c:v>15176</c:v>
                </c:pt>
                <c:pt idx="216">
                  <c:v>15174</c:v>
                </c:pt>
                <c:pt idx="217">
                  <c:v>15176</c:v>
                </c:pt>
                <c:pt idx="218">
                  <c:v>15175</c:v>
                </c:pt>
                <c:pt idx="219">
                  <c:v>15174</c:v>
                </c:pt>
                <c:pt idx="220">
                  <c:v>15174</c:v>
                </c:pt>
                <c:pt idx="221">
                  <c:v>15175</c:v>
                </c:pt>
                <c:pt idx="222">
                  <c:v>15175</c:v>
                </c:pt>
                <c:pt idx="223">
                  <c:v>15174</c:v>
                </c:pt>
                <c:pt idx="224">
                  <c:v>15174</c:v>
                </c:pt>
                <c:pt idx="225">
                  <c:v>15174</c:v>
                </c:pt>
                <c:pt idx="226">
                  <c:v>15170</c:v>
                </c:pt>
                <c:pt idx="227">
                  <c:v>15168</c:v>
                </c:pt>
                <c:pt idx="228">
                  <c:v>15167</c:v>
                </c:pt>
                <c:pt idx="229">
                  <c:v>15166</c:v>
                </c:pt>
                <c:pt idx="230">
                  <c:v>15165</c:v>
                </c:pt>
                <c:pt idx="231">
                  <c:v>15163</c:v>
                </c:pt>
                <c:pt idx="232">
                  <c:v>15163</c:v>
                </c:pt>
                <c:pt idx="233">
                  <c:v>15161</c:v>
                </c:pt>
                <c:pt idx="234">
                  <c:v>15162</c:v>
                </c:pt>
                <c:pt idx="235">
                  <c:v>15162</c:v>
                </c:pt>
                <c:pt idx="236">
                  <c:v>15161</c:v>
                </c:pt>
                <c:pt idx="237">
                  <c:v>15162</c:v>
                </c:pt>
                <c:pt idx="238">
                  <c:v>15161</c:v>
                </c:pt>
                <c:pt idx="239">
                  <c:v>15162</c:v>
                </c:pt>
                <c:pt idx="240">
                  <c:v>15162</c:v>
                </c:pt>
                <c:pt idx="241">
                  <c:v>15161</c:v>
                </c:pt>
                <c:pt idx="242">
                  <c:v>15161</c:v>
                </c:pt>
                <c:pt idx="243">
                  <c:v>15162</c:v>
                </c:pt>
                <c:pt idx="244">
                  <c:v>15162</c:v>
                </c:pt>
                <c:pt idx="245">
                  <c:v>15165</c:v>
                </c:pt>
                <c:pt idx="246">
                  <c:v>15165</c:v>
                </c:pt>
                <c:pt idx="247">
                  <c:v>15165</c:v>
                </c:pt>
                <c:pt idx="248">
                  <c:v>15165</c:v>
                </c:pt>
                <c:pt idx="249">
                  <c:v>15165</c:v>
                </c:pt>
                <c:pt idx="250">
                  <c:v>15168</c:v>
                </c:pt>
                <c:pt idx="251">
                  <c:v>15167</c:v>
                </c:pt>
                <c:pt idx="252">
                  <c:v>15165</c:v>
                </c:pt>
                <c:pt idx="253">
                  <c:v>15167</c:v>
                </c:pt>
                <c:pt idx="254">
                  <c:v>15165</c:v>
                </c:pt>
                <c:pt idx="255">
                  <c:v>15166</c:v>
                </c:pt>
                <c:pt idx="256">
                  <c:v>15166</c:v>
                </c:pt>
                <c:pt idx="257">
                  <c:v>15165</c:v>
                </c:pt>
                <c:pt idx="258">
                  <c:v>15166</c:v>
                </c:pt>
                <c:pt idx="259">
                  <c:v>15168</c:v>
                </c:pt>
                <c:pt idx="260">
                  <c:v>15168</c:v>
                </c:pt>
                <c:pt idx="261">
                  <c:v>15169</c:v>
                </c:pt>
                <c:pt idx="262">
                  <c:v>15171</c:v>
                </c:pt>
                <c:pt idx="263">
                  <c:v>15171</c:v>
                </c:pt>
                <c:pt idx="264">
                  <c:v>15171</c:v>
                </c:pt>
                <c:pt idx="265">
                  <c:v>15168</c:v>
                </c:pt>
                <c:pt idx="266">
                  <c:v>15166</c:v>
                </c:pt>
                <c:pt idx="267">
                  <c:v>15164</c:v>
                </c:pt>
                <c:pt idx="268">
                  <c:v>15163</c:v>
                </c:pt>
                <c:pt idx="269">
                  <c:v>15159</c:v>
                </c:pt>
                <c:pt idx="270">
                  <c:v>15159</c:v>
                </c:pt>
                <c:pt idx="271">
                  <c:v>15157</c:v>
                </c:pt>
                <c:pt idx="272">
                  <c:v>15156</c:v>
                </c:pt>
                <c:pt idx="273">
                  <c:v>15157</c:v>
                </c:pt>
                <c:pt idx="274">
                  <c:v>15157</c:v>
                </c:pt>
                <c:pt idx="275">
                  <c:v>15156</c:v>
                </c:pt>
                <c:pt idx="276">
                  <c:v>15157</c:v>
                </c:pt>
              </c:numCache>
            </c:numRef>
          </c:val>
          <c:smooth val="0"/>
          <c:extLst>
            <c:ext xmlns:c16="http://schemas.microsoft.com/office/drawing/2014/chart" uri="{C3380CC4-5D6E-409C-BE32-E72D297353CC}">
              <c16:uniqueId val="{00000000-ECFA-4000-95A4-9A93B1CEAA3A}"/>
            </c:ext>
          </c:extLst>
        </c:ser>
        <c:dLbls>
          <c:showLegendKey val="0"/>
          <c:showVal val="0"/>
          <c:showCatName val="0"/>
          <c:showSerName val="0"/>
          <c:showPercent val="0"/>
          <c:showBubbleSize val="0"/>
        </c:dLbls>
        <c:smooth val="0"/>
        <c:axId val="389258392"/>
        <c:axId val="389261016"/>
      </c:lineChart>
      <c:dateAx>
        <c:axId val="38925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61016"/>
        <c:crosses val="autoZero"/>
        <c:auto val="1"/>
        <c:lblOffset val="100"/>
        <c:baseTimeUnit val="days"/>
      </c:dateAx>
      <c:valAx>
        <c:axId val="38926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25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aktiv_online</c:v>
                </c:pt>
              </c:strCache>
            </c:strRef>
          </c:tx>
          <c:spPr>
            <a:ln w="28575" cap="rnd">
              <a:solidFill>
                <a:schemeClr val="accent1"/>
              </a:solidFill>
              <a:round/>
            </a:ln>
            <a:effectLst/>
          </c:spPr>
          <c:marker>
            <c:symbol val="none"/>
          </c:marker>
          <c:cat>
            <c:numRef>
              <c:f>Sheet1!$A$2:$A$278</c:f>
              <c:numCache>
                <c:formatCode>m/d/yyyy</c:formatCode>
                <c:ptCount val="277"/>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pt idx="275">
                  <c:v>46298</c:v>
                </c:pt>
                <c:pt idx="276">
                  <c:v>46299</c:v>
                </c:pt>
              </c:numCache>
            </c:numRef>
          </c:cat>
          <c:val>
            <c:numRef>
              <c:f>Sheet1!$B$2:$B$278</c:f>
              <c:numCache>
                <c:formatCode>General</c:formatCode>
                <c:ptCount val="277"/>
                <c:pt idx="0">
                  <c:v>571</c:v>
                </c:pt>
                <c:pt idx="1">
                  <c:v>570</c:v>
                </c:pt>
                <c:pt idx="2">
                  <c:v>570</c:v>
                </c:pt>
                <c:pt idx="3">
                  <c:v>570</c:v>
                </c:pt>
                <c:pt idx="4">
                  <c:v>570</c:v>
                </c:pt>
                <c:pt idx="5">
                  <c:v>569</c:v>
                </c:pt>
                <c:pt idx="6">
                  <c:v>569</c:v>
                </c:pt>
                <c:pt idx="7">
                  <c:v>569</c:v>
                </c:pt>
                <c:pt idx="8">
                  <c:v>569</c:v>
                </c:pt>
                <c:pt idx="9">
                  <c:v>573</c:v>
                </c:pt>
                <c:pt idx="10">
                  <c:v>576</c:v>
                </c:pt>
                <c:pt idx="11">
                  <c:v>576</c:v>
                </c:pt>
                <c:pt idx="12">
                  <c:v>579</c:v>
                </c:pt>
                <c:pt idx="13">
                  <c:v>581</c:v>
                </c:pt>
                <c:pt idx="14">
                  <c:v>584</c:v>
                </c:pt>
                <c:pt idx="15">
                  <c:v>583</c:v>
                </c:pt>
                <c:pt idx="16">
                  <c:v>584</c:v>
                </c:pt>
                <c:pt idx="17">
                  <c:v>584</c:v>
                </c:pt>
                <c:pt idx="18">
                  <c:v>586</c:v>
                </c:pt>
                <c:pt idx="19">
                  <c:v>586</c:v>
                </c:pt>
                <c:pt idx="20">
                  <c:v>586</c:v>
                </c:pt>
                <c:pt idx="21">
                  <c:v>586</c:v>
                </c:pt>
                <c:pt idx="22">
                  <c:v>586</c:v>
                </c:pt>
                <c:pt idx="23">
                  <c:v>586</c:v>
                </c:pt>
                <c:pt idx="24">
                  <c:v>588</c:v>
                </c:pt>
                <c:pt idx="25">
                  <c:v>590</c:v>
                </c:pt>
                <c:pt idx="26">
                  <c:v>592</c:v>
                </c:pt>
                <c:pt idx="27">
                  <c:v>593</c:v>
                </c:pt>
                <c:pt idx="28">
                  <c:v>594</c:v>
                </c:pt>
                <c:pt idx="29">
                  <c:v>595</c:v>
                </c:pt>
                <c:pt idx="30">
                  <c:v>594</c:v>
                </c:pt>
                <c:pt idx="31">
                  <c:v>596</c:v>
                </c:pt>
                <c:pt idx="32">
                  <c:v>596</c:v>
                </c:pt>
                <c:pt idx="33">
                  <c:v>596</c:v>
                </c:pt>
                <c:pt idx="34">
                  <c:v>596</c:v>
                </c:pt>
                <c:pt idx="35">
                  <c:v>597</c:v>
                </c:pt>
                <c:pt idx="36">
                  <c:v>599</c:v>
                </c:pt>
                <c:pt idx="37">
                  <c:v>599</c:v>
                </c:pt>
                <c:pt idx="38">
                  <c:v>600</c:v>
                </c:pt>
                <c:pt idx="39">
                  <c:v>601</c:v>
                </c:pt>
                <c:pt idx="40">
                  <c:v>605</c:v>
                </c:pt>
                <c:pt idx="41">
                  <c:v>605</c:v>
                </c:pt>
                <c:pt idx="42">
                  <c:v>607</c:v>
                </c:pt>
                <c:pt idx="43">
                  <c:v>610</c:v>
                </c:pt>
                <c:pt idx="44">
                  <c:v>613</c:v>
                </c:pt>
                <c:pt idx="45">
                  <c:v>615</c:v>
                </c:pt>
                <c:pt idx="46">
                  <c:v>616</c:v>
                </c:pt>
                <c:pt idx="47">
                  <c:v>618</c:v>
                </c:pt>
                <c:pt idx="48">
                  <c:v>621</c:v>
                </c:pt>
                <c:pt idx="49">
                  <c:v>626</c:v>
                </c:pt>
                <c:pt idx="50">
                  <c:v>626</c:v>
                </c:pt>
                <c:pt idx="51">
                  <c:v>628</c:v>
                </c:pt>
                <c:pt idx="52">
                  <c:v>628</c:v>
                </c:pt>
                <c:pt idx="53">
                  <c:v>627</c:v>
                </c:pt>
                <c:pt idx="54">
                  <c:v>627</c:v>
                </c:pt>
                <c:pt idx="55">
                  <c:v>631</c:v>
                </c:pt>
                <c:pt idx="56">
                  <c:v>632</c:v>
                </c:pt>
                <c:pt idx="57">
                  <c:v>631</c:v>
                </c:pt>
                <c:pt idx="58">
                  <c:v>634</c:v>
                </c:pt>
                <c:pt idx="59">
                  <c:v>635</c:v>
                </c:pt>
                <c:pt idx="60">
                  <c:v>637</c:v>
                </c:pt>
                <c:pt idx="61">
                  <c:v>637</c:v>
                </c:pt>
                <c:pt idx="62">
                  <c:v>637</c:v>
                </c:pt>
                <c:pt idx="63">
                  <c:v>638</c:v>
                </c:pt>
                <c:pt idx="64">
                  <c:v>639</c:v>
                </c:pt>
                <c:pt idx="65">
                  <c:v>638</c:v>
                </c:pt>
                <c:pt idx="66">
                  <c:v>639</c:v>
                </c:pt>
                <c:pt idx="67">
                  <c:v>640</c:v>
                </c:pt>
                <c:pt idx="68">
                  <c:v>641</c:v>
                </c:pt>
                <c:pt idx="69">
                  <c:v>644</c:v>
                </c:pt>
                <c:pt idx="70">
                  <c:v>643</c:v>
                </c:pt>
                <c:pt idx="71">
                  <c:v>644</c:v>
                </c:pt>
                <c:pt idx="72">
                  <c:v>646</c:v>
                </c:pt>
                <c:pt idx="73">
                  <c:v>646</c:v>
                </c:pt>
                <c:pt idx="74">
                  <c:v>646</c:v>
                </c:pt>
                <c:pt idx="75">
                  <c:v>649</c:v>
                </c:pt>
                <c:pt idx="76">
                  <c:v>652</c:v>
                </c:pt>
                <c:pt idx="77">
                  <c:v>652</c:v>
                </c:pt>
                <c:pt idx="78">
                  <c:v>652</c:v>
                </c:pt>
                <c:pt idx="79">
                  <c:v>652</c:v>
                </c:pt>
                <c:pt idx="80">
                  <c:v>653</c:v>
                </c:pt>
                <c:pt idx="81">
                  <c:v>656</c:v>
                </c:pt>
                <c:pt idx="82">
                  <c:v>656</c:v>
                </c:pt>
                <c:pt idx="83">
                  <c:v>658</c:v>
                </c:pt>
                <c:pt idx="84">
                  <c:v>656</c:v>
                </c:pt>
                <c:pt idx="85">
                  <c:v>659</c:v>
                </c:pt>
                <c:pt idx="86">
                  <c:v>659</c:v>
                </c:pt>
                <c:pt idx="87">
                  <c:v>661</c:v>
                </c:pt>
                <c:pt idx="88">
                  <c:v>663</c:v>
                </c:pt>
                <c:pt idx="89">
                  <c:v>664</c:v>
                </c:pt>
                <c:pt idx="90">
                  <c:v>665</c:v>
                </c:pt>
                <c:pt idx="91">
                  <c:v>668</c:v>
                </c:pt>
                <c:pt idx="92">
                  <c:v>670</c:v>
                </c:pt>
                <c:pt idx="93">
                  <c:v>672</c:v>
                </c:pt>
                <c:pt idx="94">
                  <c:v>673</c:v>
                </c:pt>
                <c:pt idx="95">
                  <c:v>672</c:v>
                </c:pt>
                <c:pt idx="96">
                  <c:v>673</c:v>
                </c:pt>
                <c:pt idx="97">
                  <c:v>674</c:v>
                </c:pt>
                <c:pt idx="98">
                  <c:v>677</c:v>
                </c:pt>
                <c:pt idx="99">
                  <c:v>681</c:v>
                </c:pt>
                <c:pt idx="100">
                  <c:v>683</c:v>
                </c:pt>
                <c:pt idx="101">
                  <c:v>684</c:v>
                </c:pt>
                <c:pt idx="102">
                  <c:v>686</c:v>
                </c:pt>
                <c:pt idx="103">
                  <c:v>686</c:v>
                </c:pt>
                <c:pt idx="104">
                  <c:v>689</c:v>
                </c:pt>
                <c:pt idx="105">
                  <c:v>688</c:v>
                </c:pt>
                <c:pt idx="106">
                  <c:v>691</c:v>
                </c:pt>
                <c:pt idx="107">
                  <c:v>693</c:v>
                </c:pt>
                <c:pt idx="108">
                  <c:v>696</c:v>
                </c:pt>
                <c:pt idx="109">
                  <c:v>698</c:v>
                </c:pt>
                <c:pt idx="110">
                  <c:v>699</c:v>
                </c:pt>
                <c:pt idx="111">
                  <c:v>699</c:v>
                </c:pt>
                <c:pt idx="112">
                  <c:v>700</c:v>
                </c:pt>
                <c:pt idx="113">
                  <c:v>707</c:v>
                </c:pt>
                <c:pt idx="114">
                  <c:v>708</c:v>
                </c:pt>
                <c:pt idx="115">
                  <c:v>711</c:v>
                </c:pt>
                <c:pt idx="116">
                  <c:v>710</c:v>
                </c:pt>
                <c:pt idx="117">
                  <c:v>710</c:v>
                </c:pt>
                <c:pt idx="118">
                  <c:v>712</c:v>
                </c:pt>
                <c:pt idx="119">
                  <c:v>713</c:v>
                </c:pt>
                <c:pt idx="120">
                  <c:v>716</c:v>
                </c:pt>
                <c:pt idx="121">
                  <c:v>716</c:v>
                </c:pt>
                <c:pt idx="122">
                  <c:v>715</c:v>
                </c:pt>
                <c:pt idx="123">
                  <c:v>715</c:v>
                </c:pt>
                <c:pt idx="124">
                  <c:v>716</c:v>
                </c:pt>
                <c:pt idx="125">
                  <c:v>715</c:v>
                </c:pt>
                <c:pt idx="126">
                  <c:v>716</c:v>
                </c:pt>
                <c:pt idx="127">
                  <c:v>718</c:v>
                </c:pt>
                <c:pt idx="128">
                  <c:v>719</c:v>
                </c:pt>
                <c:pt idx="129">
                  <c:v>721</c:v>
                </c:pt>
                <c:pt idx="130">
                  <c:v>726</c:v>
                </c:pt>
                <c:pt idx="131">
                  <c:v>733</c:v>
                </c:pt>
                <c:pt idx="132">
                  <c:v>737</c:v>
                </c:pt>
                <c:pt idx="133">
                  <c:v>739</c:v>
                </c:pt>
                <c:pt idx="134">
                  <c:v>741</c:v>
                </c:pt>
                <c:pt idx="135">
                  <c:v>743</c:v>
                </c:pt>
                <c:pt idx="136">
                  <c:v>746</c:v>
                </c:pt>
                <c:pt idx="137">
                  <c:v>747</c:v>
                </c:pt>
                <c:pt idx="138">
                  <c:v>751</c:v>
                </c:pt>
                <c:pt idx="139">
                  <c:v>755</c:v>
                </c:pt>
                <c:pt idx="140">
                  <c:v>758</c:v>
                </c:pt>
                <c:pt idx="141">
                  <c:v>760</c:v>
                </c:pt>
                <c:pt idx="142">
                  <c:v>765</c:v>
                </c:pt>
                <c:pt idx="143">
                  <c:v>770</c:v>
                </c:pt>
                <c:pt idx="144">
                  <c:v>775</c:v>
                </c:pt>
                <c:pt idx="145">
                  <c:v>777</c:v>
                </c:pt>
                <c:pt idx="146">
                  <c:v>781</c:v>
                </c:pt>
                <c:pt idx="147">
                  <c:v>787</c:v>
                </c:pt>
                <c:pt idx="148">
                  <c:v>790</c:v>
                </c:pt>
                <c:pt idx="149">
                  <c:v>794</c:v>
                </c:pt>
                <c:pt idx="150">
                  <c:v>797</c:v>
                </c:pt>
                <c:pt idx="151">
                  <c:v>804</c:v>
                </c:pt>
                <c:pt idx="152">
                  <c:v>809</c:v>
                </c:pt>
                <c:pt idx="153">
                  <c:v>811</c:v>
                </c:pt>
                <c:pt idx="154">
                  <c:v>813</c:v>
                </c:pt>
                <c:pt idx="155">
                  <c:v>817</c:v>
                </c:pt>
                <c:pt idx="156">
                  <c:v>824</c:v>
                </c:pt>
                <c:pt idx="157">
                  <c:v>823</c:v>
                </c:pt>
                <c:pt idx="158">
                  <c:v>823</c:v>
                </c:pt>
                <c:pt idx="159">
                  <c:v>823</c:v>
                </c:pt>
                <c:pt idx="160">
                  <c:v>825</c:v>
                </c:pt>
                <c:pt idx="161">
                  <c:v>826</c:v>
                </c:pt>
                <c:pt idx="162">
                  <c:v>828</c:v>
                </c:pt>
                <c:pt idx="163">
                  <c:v>831</c:v>
                </c:pt>
                <c:pt idx="164">
                  <c:v>832</c:v>
                </c:pt>
                <c:pt idx="165">
                  <c:v>833</c:v>
                </c:pt>
                <c:pt idx="166">
                  <c:v>833</c:v>
                </c:pt>
                <c:pt idx="167">
                  <c:v>835</c:v>
                </c:pt>
                <c:pt idx="168">
                  <c:v>836</c:v>
                </c:pt>
                <c:pt idx="169">
                  <c:v>837</c:v>
                </c:pt>
                <c:pt idx="170">
                  <c:v>838</c:v>
                </c:pt>
                <c:pt idx="171">
                  <c:v>840</c:v>
                </c:pt>
                <c:pt idx="172">
                  <c:v>842</c:v>
                </c:pt>
                <c:pt idx="173">
                  <c:v>842</c:v>
                </c:pt>
                <c:pt idx="174">
                  <c:v>845</c:v>
                </c:pt>
                <c:pt idx="175">
                  <c:v>848</c:v>
                </c:pt>
                <c:pt idx="176">
                  <c:v>851</c:v>
                </c:pt>
                <c:pt idx="177">
                  <c:v>851</c:v>
                </c:pt>
                <c:pt idx="178">
                  <c:v>852</c:v>
                </c:pt>
                <c:pt idx="179">
                  <c:v>854</c:v>
                </c:pt>
                <c:pt idx="180">
                  <c:v>857</c:v>
                </c:pt>
                <c:pt idx="181">
                  <c:v>858</c:v>
                </c:pt>
                <c:pt idx="182">
                  <c:v>865</c:v>
                </c:pt>
                <c:pt idx="183">
                  <c:v>868</c:v>
                </c:pt>
                <c:pt idx="184">
                  <c:v>872</c:v>
                </c:pt>
                <c:pt idx="185">
                  <c:v>875</c:v>
                </c:pt>
                <c:pt idx="186">
                  <c:v>877</c:v>
                </c:pt>
                <c:pt idx="187">
                  <c:v>880</c:v>
                </c:pt>
                <c:pt idx="188">
                  <c:v>881</c:v>
                </c:pt>
                <c:pt idx="189">
                  <c:v>886</c:v>
                </c:pt>
                <c:pt idx="190">
                  <c:v>888</c:v>
                </c:pt>
                <c:pt idx="191">
                  <c:v>891</c:v>
                </c:pt>
                <c:pt idx="192">
                  <c:v>896</c:v>
                </c:pt>
                <c:pt idx="193">
                  <c:v>898</c:v>
                </c:pt>
                <c:pt idx="194">
                  <c:v>898</c:v>
                </c:pt>
                <c:pt idx="195">
                  <c:v>899</c:v>
                </c:pt>
                <c:pt idx="196">
                  <c:v>899</c:v>
                </c:pt>
                <c:pt idx="197">
                  <c:v>899</c:v>
                </c:pt>
                <c:pt idx="198">
                  <c:v>900</c:v>
                </c:pt>
                <c:pt idx="199">
                  <c:v>907</c:v>
                </c:pt>
                <c:pt idx="200">
                  <c:v>907</c:v>
                </c:pt>
                <c:pt idx="201">
                  <c:v>907</c:v>
                </c:pt>
                <c:pt idx="202">
                  <c:v>908</c:v>
                </c:pt>
                <c:pt idx="203">
                  <c:v>907</c:v>
                </c:pt>
                <c:pt idx="204">
                  <c:v>907</c:v>
                </c:pt>
                <c:pt idx="205">
                  <c:v>908</c:v>
                </c:pt>
                <c:pt idx="206">
                  <c:v>909</c:v>
                </c:pt>
                <c:pt idx="207">
                  <c:v>914</c:v>
                </c:pt>
                <c:pt idx="208">
                  <c:v>917</c:v>
                </c:pt>
                <c:pt idx="209">
                  <c:v>920</c:v>
                </c:pt>
                <c:pt idx="210">
                  <c:v>923</c:v>
                </c:pt>
                <c:pt idx="211">
                  <c:v>922</c:v>
                </c:pt>
                <c:pt idx="212">
                  <c:v>925</c:v>
                </c:pt>
                <c:pt idx="213">
                  <c:v>924</c:v>
                </c:pt>
                <c:pt idx="214">
                  <c:v>930</c:v>
                </c:pt>
                <c:pt idx="215">
                  <c:v>931</c:v>
                </c:pt>
                <c:pt idx="216">
                  <c:v>933</c:v>
                </c:pt>
                <c:pt idx="217">
                  <c:v>934</c:v>
                </c:pt>
                <c:pt idx="218">
                  <c:v>934</c:v>
                </c:pt>
                <c:pt idx="219">
                  <c:v>935</c:v>
                </c:pt>
                <c:pt idx="220">
                  <c:v>936</c:v>
                </c:pt>
                <c:pt idx="221">
                  <c:v>937</c:v>
                </c:pt>
                <c:pt idx="222">
                  <c:v>939</c:v>
                </c:pt>
                <c:pt idx="223">
                  <c:v>941</c:v>
                </c:pt>
                <c:pt idx="224">
                  <c:v>943</c:v>
                </c:pt>
                <c:pt idx="225">
                  <c:v>943</c:v>
                </c:pt>
                <c:pt idx="226">
                  <c:v>944</c:v>
                </c:pt>
                <c:pt idx="227">
                  <c:v>944</c:v>
                </c:pt>
                <c:pt idx="228">
                  <c:v>946</c:v>
                </c:pt>
                <c:pt idx="229">
                  <c:v>948</c:v>
                </c:pt>
                <c:pt idx="230">
                  <c:v>950</c:v>
                </c:pt>
                <c:pt idx="231">
                  <c:v>950</c:v>
                </c:pt>
                <c:pt idx="232">
                  <c:v>952</c:v>
                </c:pt>
                <c:pt idx="233">
                  <c:v>952</c:v>
                </c:pt>
                <c:pt idx="234">
                  <c:v>954</c:v>
                </c:pt>
                <c:pt idx="235">
                  <c:v>956</c:v>
                </c:pt>
                <c:pt idx="236">
                  <c:v>956</c:v>
                </c:pt>
                <c:pt idx="237">
                  <c:v>957</c:v>
                </c:pt>
                <c:pt idx="238">
                  <c:v>959</c:v>
                </c:pt>
                <c:pt idx="239">
                  <c:v>959</c:v>
                </c:pt>
                <c:pt idx="240">
                  <c:v>958</c:v>
                </c:pt>
                <c:pt idx="241">
                  <c:v>958</c:v>
                </c:pt>
                <c:pt idx="242">
                  <c:v>960</c:v>
                </c:pt>
                <c:pt idx="243">
                  <c:v>960</c:v>
                </c:pt>
                <c:pt idx="244">
                  <c:v>960</c:v>
                </c:pt>
                <c:pt idx="245">
                  <c:v>960</c:v>
                </c:pt>
                <c:pt idx="246">
                  <c:v>960</c:v>
                </c:pt>
                <c:pt idx="247">
                  <c:v>960</c:v>
                </c:pt>
                <c:pt idx="248">
                  <c:v>962</c:v>
                </c:pt>
                <c:pt idx="249">
                  <c:v>962</c:v>
                </c:pt>
                <c:pt idx="250">
                  <c:v>964</c:v>
                </c:pt>
                <c:pt idx="251">
                  <c:v>967</c:v>
                </c:pt>
                <c:pt idx="252">
                  <c:v>965</c:v>
                </c:pt>
                <c:pt idx="253">
                  <c:v>965</c:v>
                </c:pt>
                <c:pt idx="254">
                  <c:v>967</c:v>
                </c:pt>
                <c:pt idx="255">
                  <c:v>968</c:v>
                </c:pt>
                <c:pt idx="256">
                  <c:v>970</c:v>
                </c:pt>
                <c:pt idx="257">
                  <c:v>971</c:v>
                </c:pt>
                <c:pt idx="258">
                  <c:v>971</c:v>
                </c:pt>
                <c:pt idx="259">
                  <c:v>974</c:v>
                </c:pt>
                <c:pt idx="260">
                  <c:v>977</c:v>
                </c:pt>
                <c:pt idx="261">
                  <c:v>976</c:v>
                </c:pt>
                <c:pt idx="262">
                  <c:v>975</c:v>
                </c:pt>
                <c:pt idx="263">
                  <c:v>967</c:v>
                </c:pt>
                <c:pt idx="264">
                  <c:v>961</c:v>
                </c:pt>
                <c:pt idx="265">
                  <c:v>963</c:v>
                </c:pt>
                <c:pt idx="266">
                  <c:v>966</c:v>
                </c:pt>
                <c:pt idx="267">
                  <c:v>967</c:v>
                </c:pt>
                <c:pt idx="268">
                  <c:v>967</c:v>
                </c:pt>
                <c:pt idx="269">
                  <c:v>968</c:v>
                </c:pt>
                <c:pt idx="270">
                  <c:v>972</c:v>
                </c:pt>
                <c:pt idx="271">
                  <c:v>976</c:v>
                </c:pt>
                <c:pt idx="272">
                  <c:v>977</c:v>
                </c:pt>
                <c:pt idx="273">
                  <c:v>977</c:v>
                </c:pt>
                <c:pt idx="274">
                  <c:v>976</c:v>
                </c:pt>
                <c:pt idx="275">
                  <c:v>975</c:v>
                </c:pt>
                <c:pt idx="276">
                  <c:v>977</c:v>
                </c:pt>
              </c:numCache>
            </c:numRef>
          </c:val>
          <c:smooth val="0"/>
          <c:extLst>
            <c:ext xmlns:c16="http://schemas.microsoft.com/office/drawing/2014/chart" uri="{C3380CC4-5D6E-409C-BE32-E72D297353CC}">
              <c16:uniqueId val="{00000000-FE02-42F2-BBCC-C11E8F6CF398}"/>
            </c:ext>
          </c:extLst>
        </c:ser>
        <c:dLbls>
          <c:showLegendKey val="0"/>
          <c:showVal val="0"/>
          <c:showCatName val="0"/>
          <c:showSerName val="0"/>
          <c:showPercent val="0"/>
          <c:showBubbleSize val="0"/>
        </c:dLbls>
        <c:smooth val="0"/>
        <c:axId val="481217824"/>
        <c:axId val="481210608"/>
      </c:lineChart>
      <c:dateAx>
        <c:axId val="481217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10608"/>
        <c:crosses val="autoZero"/>
        <c:auto val="1"/>
        <c:lblOffset val="100"/>
        <c:baseTimeUnit val="days"/>
      </c:dateAx>
      <c:valAx>
        <c:axId val="481210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1217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aktiv_online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303</c:v>
                </c:pt>
                <c:pt idx="1">
                  <c:v>178</c:v>
                </c:pt>
                <c:pt idx="2">
                  <c:v>91</c:v>
                </c:pt>
                <c:pt idx="3">
                  <c:v>211</c:v>
                </c:pt>
                <c:pt idx="4">
                  <c:v>135</c:v>
                </c:pt>
                <c:pt idx="5">
                  <c:v>0</c:v>
                </c:pt>
                <c:pt idx="6">
                  <c:v>0</c:v>
                </c:pt>
              </c:numCache>
            </c:numRef>
          </c:val>
          <c:extLst>
            <c:ext xmlns:c16="http://schemas.microsoft.com/office/drawing/2014/chart" uri="{C3380CC4-5D6E-409C-BE32-E72D297353CC}">
              <c16:uniqueId val="{00000000-9101-4B55-9ED6-973D72689F83}"/>
            </c:ext>
          </c:extLst>
        </c:ser>
        <c:dLbls>
          <c:showLegendKey val="0"/>
          <c:showVal val="0"/>
          <c:showCatName val="0"/>
          <c:showSerName val="0"/>
          <c:showPercent val="0"/>
          <c:showBubbleSize val="0"/>
        </c:dLbls>
        <c:gapWidth val="219"/>
        <c:overlap val="-27"/>
        <c:axId val="515873288"/>
        <c:axId val="515873616"/>
      </c:barChart>
      <c:catAx>
        <c:axId val="51587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73616"/>
        <c:crosses val="autoZero"/>
        <c:auto val="1"/>
        <c:lblAlgn val="ctr"/>
        <c:lblOffset val="100"/>
        <c:noMultiLvlLbl val="0"/>
      </c:catAx>
      <c:valAx>
        <c:axId val="51587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7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aktiv_online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2</c:v>
                </c:pt>
                <c:pt idx="2">
                  <c:v>5</c:v>
                </c:pt>
                <c:pt idx="3">
                  <c:v>4.5</c:v>
                </c:pt>
                <c:pt idx="4">
                  <c:v>6</c:v>
                </c:pt>
                <c:pt idx="5">
                  <c:v>0</c:v>
                </c:pt>
                <c:pt idx="6">
                  <c:v>0</c:v>
                </c:pt>
              </c:numCache>
            </c:numRef>
          </c:val>
          <c:extLst>
            <c:ext xmlns:c16="http://schemas.microsoft.com/office/drawing/2014/chart" uri="{C3380CC4-5D6E-409C-BE32-E72D297353CC}">
              <c16:uniqueId val="{00000000-C240-44B9-B226-92504FF29DB8}"/>
            </c:ext>
          </c:extLst>
        </c:ser>
        <c:dLbls>
          <c:showLegendKey val="0"/>
          <c:showVal val="0"/>
          <c:showCatName val="0"/>
          <c:showSerName val="0"/>
          <c:showPercent val="0"/>
          <c:showBubbleSize val="0"/>
        </c:dLbls>
        <c:gapWidth val="219"/>
        <c:overlap val="-27"/>
        <c:axId val="515866072"/>
        <c:axId val="515867056"/>
      </c:barChart>
      <c:catAx>
        <c:axId val="515866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67056"/>
        <c:crosses val="autoZero"/>
        <c:auto val="1"/>
        <c:lblAlgn val="ctr"/>
        <c:lblOffset val="100"/>
        <c:noMultiLvlLbl val="0"/>
      </c:catAx>
      <c:valAx>
        <c:axId val="515867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6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13-17</c:v>
                </c:pt>
              </c:strCache>
            </c:strRef>
          </c:tx>
          <c:spPr>
            <a:solidFill>
              <a:schemeClr val="accent1"/>
            </a:solidFill>
            <a:ln>
              <a:noFill/>
            </a:ln>
            <a:effectLst/>
          </c:spPr>
          <c:invertIfNegative val="0"/>
          <c:cat>
            <c:strRef>
              <c:f>Sheet1!$A$2</c:f>
              <c:strCache>
                <c:ptCount val="1"/>
                <c:pt idx="0">
                  <c:v>aktiv_online</c:v>
                </c:pt>
              </c:strCache>
            </c:strRef>
          </c:cat>
          <c:val>
            <c:numRef>
              <c:f>Sheet1!$B$2</c:f>
              <c:numCache>
                <c:formatCode>General</c:formatCode>
                <c:ptCount val="1"/>
                <c:pt idx="0">
                  <c:v>1</c:v>
                </c:pt>
              </c:numCache>
            </c:numRef>
          </c:val>
          <c:extLst>
            <c:ext xmlns:c16="http://schemas.microsoft.com/office/drawing/2014/chart" uri="{C3380CC4-5D6E-409C-BE32-E72D297353CC}">
              <c16:uniqueId val="{00000000-010E-4ABC-91B9-2F422D07A182}"/>
            </c:ext>
          </c:extLst>
        </c:ser>
        <c:ser>
          <c:idx val="1"/>
          <c:order val="1"/>
          <c:tx>
            <c:strRef>
              <c:f>Sheet1!$C$1</c:f>
              <c:strCache>
                <c:ptCount val="1"/>
                <c:pt idx="0">
                  <c:v>18-24</c:v>
                </c:pt>
              </c:strCache>
            </c:strRef>
          </c:tx>
          <c:spPr>
            <a:solidFill>
              <a:schemeClr val="accent2"/>
            </a:solidFill>
            <a:ln>
              <a:noFill/>
            </a:ln>
            <a:effectLst/>
          </c:spPr>
          <c:invertIfNegative val="0"/>
          <c:cat>
            <c:strRef>
              <c:f>Sheet1!$A$2</c:f>
              <c:strCache>
                <c:ptCount val="1"/>
                <c:pt idx="0">
                  <c:v>aktiv_online</c:v>
                </c:pt>
              </c:strCache>
            </c:strRef>
          </c:cat>
          <c:val>
            <c:numRef>
              <c:f>Sheet1!$C$2</c:f>
              <c:numCache>
                <c:formatCode>General</c:formatCode>
                <c:ptCount val="1"/>
                <c:pt idx="0">
                  <c:v>49</c:v>
                </c:pt>
              </c:numCache>
            </c:numRef>
          </c:val>
          <c:extLst>
            <c:ext xmlns:c16="http://schemas.microsoft.com/office/drawing/2014/chart" uri="{C3380CC4-5D6E-409C-BE32-E72D297353CC}">
              <c16:uniqueId val="{00000001-010E-4ABC-91B9-2F422D07A182}"/>
            </c:ext>
          </c:extLst>
        </c:ser>
        <c:ser>
          <c:idx val="2"/>
          <c:order val="2"/>
          <c:tx>
            <c:strRef>
              <c:f>Sheet1!$D$1</c:f>
              <c:strCache>
                <c:ptCount val="1"/>
                <c:pt idx="0">
                  <c:v>25-34</c:v>
                </c:pt>
              </c:strCache>
            </c:strRef>
          </c:tx>
          <c:spPr>
            <a:solidFill>
              <a:schemeClr val="accent3"/>
            </a:solidFill>
            <a:ln>
              <a:noFill/>
            </a:ln>
            <a:effectLst/>
          </c:spPr>
          <c:invertIfNegative val="0"/>
          <c:cat>
            <c:strRef>
              <c:f>Sheet1!$A$2</c:f>
              <c:strCache>
                <c:ptCount val="1"/>
                <c:pt idx="0">
                  <c:v>aktiv_online</c:v>
                </c:pt>
              </c:strCache>
            </c:strRef>
          </c:cat>
          <c:val>
            <c:numRef>
              <c:f>Sheet1!$D$2</c:f>
              <c:numCache>
                <c:formatCode>General</c:formatCode>
                <c:ptCount val="1"/>
                <c:pt idx="0">
                  <c:v>286</c:v>
                </c:pt>
              </c:numCache>
            </c:numRef>
          </c:val>
          <c:extLst>
            <c:ext xmlns:c16="http://schemas.microsoft.com/office/drawing/2014/chart" uri="{C3380CC4-5D6E-409C-BE32-E72D297353CC}">
              <c16:uniqueId val="{00000002-010E-4ABC-91B9-2F422D07A182}"/>
            </c:ext>
          </c:extLst>
        </c:ser>
        <c:ser>
          <c:idx val="3"/>
          <c:order val="3"/>
          <c:tx>
            <c:strRef>
              <c:f>Sheet1!$E$1</c:f>
              <c:strCache>
                <c:ptCount val="1"/>
                <c:pt idx="0">
                  <c:v>35-44</c:v>
                </c:pt>
              </c:strCache>
            </c:strRef>
          </c:tx>
          <c:spPr>
            <a:solidFill>
              <a:schemeClr val="accent4"/>
            </a:solidFill>
            <a:ln>
              <a:noFill/>
            </a:ln>
            <a:effectLst/>
          </c:spPr>
          <c:invertIfNegative val="0"/>
          <c:cat>
            <c:strRef>
              <c:f>Sheet1!$A$2</c:f>
              <c:strCache>
                <c:ptCount val="1"/>
                <c:pt idx="0">
                  <c:v>aktiv_online</c:v>
                </c:pt>
              </c:strCache>
            </c:strRef>
          </c:cat>
          <c:val>
            <c:numRef>
              <c:f>Sheet1!$E$2</c:f>
              <c:numCache>
                <c:formatCode>General</c:formatCode>
                <c:ptCount val="1"/>
                <c:pt idx="0">
                  <c:v>217</c:v>
                </c:pt>
              </c:numCache>
            </c:numRef>
          </c:val>
          <c:extLst>
            <c:ext xmlns:c16="http://schemas.microsoft.com/office/drawing/2014/chart" uri="{C3380CC4-5D6E-409C-BE32-E72D297353CC}">
              <c16:uniqueId val="{00000003-010E-4ABC-91B9-2F422D07A182}"/>
            </c:ext>
          </c:extLst>
        </c:ser>
        <c:ser>
          <c:idx val="4"/>
          <c:order val="4"/>
          <c:tx>
            <c:strRef>
              <c:f>Sheet1!$F$1</c:f>
              <c:strCache>
                <c:ptCount val="1"/>
                <c:pt idx="0">
                  <c:v>45-54</c:v>
                </c:pt>
              </c:strCache>
            </c:strRef>
          </c:tx>
          <c:spPr>
            <a:solidFill>
              <a:schemeClr val="accent5"/>
            </a:solidFill>
            <a:ln>
              <a:noFill/>
            </a:ln>
            <a:effectLst/>
          </c:spPr>
          <c:invertIfNegative val="0"/>
          <c:cat>
            <c:strRef>
              <c:f>Sheet1!$A$2</c:f>
              <c:strCache>
                <c:ptCount val="1"/>
                <c:pt idx="0">
                  <c:v>aktiv_online</c:v>
                </c:pt>
              </c:strCache>
            </c:strRef>
          </c:cat>
          <c:val>
            <c:numRef>
              <c:f>Sheet1!$F$2</c:f>
              <c:numCache>
                <c:formatCode>General</c:formatCode>
                <c:ptCount val="1"/>
                <c:pt idx="0">
                  <c:v>182</c:v>
                </c:pt>
              </c:numCache>
            </c:numRef>
          </c:val>
          <c:extLst>
            <c:ext xmlns:c16="http://schemas.microsoft.com/office/drawing/2014/chart" uri="{C3380CC4-5D6E-409C-BE32-E72D297353CC}">
              <c16:uniqueId val="{00000004-010E-4ABC-91B9-2F422D07A182}"/>
            </c:ext>
          </c:extLst>
        </c:ser>
        <c:ser>
          <c:idx val="5"/>
          <c:order val="5"/>
          <c:tx>
            <c:strRef>
              <c:f>Sheet1!$G$1</c:f>
              <c:strCache>
                <c:ptCount val="1"/>
                <c:pt idx="0">
                  <c:v>55-64</c:v>
                </c:pt>
              </c:strCache>
            </c:strRef>
          </c:tx>
          <c:spPr>
            <a:solidFill>
              <a:schemeClr val="accent6"/>
            </a:solidFill>
            <a:ln>
              <a:noFill/>
            </a:ln>
            <a:effectLst/>
          </c:spPr>
          <c:invertIfNegative val="0"/>
          <c:cat>
            <c:strRef>
              <c:f>Sheet1!$A$2</c:f>
              <c:strCache>
                <c:ptCount val="1"/>
                <c:pt idx="0">
                  <c:v>aktiv_online</c:v>
                </c:pt>
              </c:strCache>
            </c:strRef>
          </c:cat>
          <c:val>
            <c:numRef>
              <c:f>Sheet1!$G$2</c:f>
              <c:numCache>
                <c:formatCode>General</c:formatCode>
                <c:ptCount val="1"/>
                <c:pt idx="0">
                  <c:v>201</c:v>
                </c:pt>
              </c:numCache>
            </c:numRef>
          </c:val>
          <c:extLst>
            <c:ext xmlns:c16="http://schemas.microsoft.com/office/drawing/2014/chart" uri="{C3380CC4-5D6E-409C-BE32-E72D297353CC}">
              <c16:uniqueId val="{00000005-010E-4ABC-91B9-2F422D07A182}"/>
            </c:ext>
          </c:extLst>
        </c:ser>
        <c:ser>
          <c:idx val="6"/>
          <c:order val="6"/>
          <c:tx>
            <c:strRef>
              <c:f>Sheet1!$H$1</c:f>
              <c:strCache>
                <c:ptCount val="1"/>
                <c:pt idx="0">
                  <c:v>65+</c:v>
                </c:pt>
              </c:strCache>
            </c:strRef>
          </c:tx>
          <c:spPr>
            <a:solidFill>
              <a:schemeClr val="accent1">
                <a:lumMod val="60000"/>
              </a:schemeClr>
            </a:solidFill>
            <a:ln>
              <a:noFill/>
            </a:ln>
            <a:effectLst/>
          </c:spPr>
          <c:invertIfNegative val="0"/>
          <c:cat>
            <c:strRef>
              <c:f>Sheet1!$A$2</c:f>
              <c:strCache>
                <c:ptCount val="1"/>
                <c:pt idx="0">
                  <c:v>aktiv_online</c:v>
                </c:pt>
              </c:strCache>
            </c:strRef>
          </c:cat>
          <c:val>
            <c:numRef>
              <c:f>Sheet1!$H$2</c:f>
              <c:numCache>
                <c:formatCode>General</c:formatCode>
                <c:ptCount val="1"/>
                <c:pt idx="0">
                  <c:v>26</c:v>
                </c:pt>
              </c:numCache>
            </c:numRef>
          </c:val>
          <c:extLst>
            <c:ext xmlns:c16="http://schemas.microsoft.com/office/drawing/2014/chart" uri="{C3380CC4-5D6E-409C-BE32-E72D297353CC}">
              <c16:uniqueId val="{00000006-010E-4ABC-91B9-2F422D07A182}"/>
            </c:ext>
          </c:extLst>
        </c:ser>
        <c:dLbls>
          <c:showLegendKey val="0"/>
          <c:showVal val="0"/>
          <c:showCatName val="0"/>
          <c:showSerName val="0"/>
          <c:showPercent val="0"/>
          <c:showBubbleSize val="0"/>
        </c:dLbls>
        <c:gapWidth val="150"/>
        <c:overlap val="100"/>
        <c:axId val="515871320"/>
        <c:axId val="515872304"/>
      </c:barChart>
      <c:catAx>
        <c:axId val="515871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72304"/>
        <c:crosses val="autoZero"/>
        <c:auto val="1"/>
        <c:lblAlgn val="ctr"/>
        <c:lblOffset val="100"/>
        <c:noMultiLvlLbl val="0"/>
      </c:catAx>
      <c:valAx>
        <c:axId val="515872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7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aktiv_online</c:v>
                </c:pt>
              </c:strCache>
            </c:strRef>
          </c:cat>
          <c:val>
            <c:numRef>
              <c:f>Sheet1!$B$2</c:f>
              <c:numCache>
                <c:formatCode>General</c:formatCode>
                <c:ptCount val="1"/>
                <c:pt idx="0">
                  <c:v>129</c:v>
                </c:pt>
              </c:numCache>
            </c:numRef>
          </c:val>
          <c:extLst>
            <c:ext xmlns:c16="http://schemas.microsoft.com/office/drawing/2014/chart" uri="{C3380CC4-5D6E-409C-BE32-E72D297353CC}">
              <c16:uniqueId val="{00000000-2C99-409D-B7B2-4573471CB7FB}"/>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aktiv_online</c:v>
                </c:pt>
              </c:strCache>
            </c:strRef>
          </c:cat>
          <c:val>
            <c:numRef>
              <c:f>Sheet1!$C$2</c:f>
              <c:numCache>
                <c:formatCode>General</c:formatCode>
                <c:ptCount val="1"/>
                <c:pt idx="0">
                  <c:v>187.5</c:v>
                </c:pt>
              </c:numCache>
            </c:numRef>
          </c:val>
          <c:extLst>
            <c:ext xmlns:c16="http://schemas.microsoft.com/office/drawing/2014/chart" uri="{C3380CC4-5D6E-409C-BE32-E72D297353CC}">
              <c16:uniqueId val="{00000001-2C99-409D-B7B2-4573471CB7FB}"/>
            </c:ext>
          </c:extLst>
        </c:ser>
        <c:ser>
          <c:idx val="2"/>
          <c:order val="2"/>
          <c:tx>
            <c:strRef>
              <c:f>Sheet1!$D$1</c:f>
              <c:strCache>
                <c:ptCount val="1"/>
                <c:pt idx="0">
                  <c:v>Reel</c:v>
                </c:pt>
              </c:strCache>
            </c:strRef>
          </c:tx>
          <c:spPr>
            <a:solidFill>
              <a:schemeClr val="accent3"/>
            </a:solidFill>
            <a:ln>
              <a:noFill/>
            </a:ln>
            <a:effectLst/>
          </c:spPr>
          <c:invertIfNegative val="0"/>
          <c:cat>
            <c:strRef>
              <c:f>Sheet1!$A$2</c:f>
              <c:strCache>
                <c:ptCount val="1"/>
                <c:pt idx="0">
                  <c:v>aktiv_online</c:v>
                </c:pt>
              </c:strCache>
            </c:strRef>
          </c:cat>
          <c:val>
            <c:numRef>
              <c:f>Sheet1!$D$2</c:f>
              <c:numCache>
                <c:formatCode>General</c:formatCode>
                <c:ptCount val="1"/>
                <c:pt idx="0">
                  <c:v>214</c:v>
                </c:pt>
              </c:numCache>
            </c:numRef>
          </c:val>
          <c:extLst>
            <c:ext xmlns:c16="http://schemas.microsoft.com/office/drawing/2014/chart" uri="{C3380CC4-5D6E-409C-BE32-E72D297353CC}">
              <c16:uniqueId val="{00000002-2C99-409D-B7B2-4573471CB7FB}"/>
            </c:ext>
          </c:extLst>
        </c:ser>
        <c:dLbls>
          <c:showLegendKey val="0"/>
          <c:showVal val="0"/>
          <c:showCatName val="0"/>
          <c:showSerName val="0"/>
          <c:showPercent val="0"/>
          <c:showBubbleSize val="0"/>
        </c:dLbls>
        <c:gapWidth val="150"/>
        <c:overlap val="100"/>
        <c:axId val="515883784"/>
        <c:axId val="515884768"/>
      </c:barChart>
      <c:catAx>
        <c:axId val="515883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84768"/>
        <c:crosses val="autoZero"/>
        <c:auto val="1"/>
        <c:lblAlgn val="ctr"/>
        <c:lblOffset val="100"/>
        <c:noMultiLvlLbl val="0"/>
      </c:catAx>
      <c:valAx>
        <c:axId val="5158847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83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aktiv_online</c:v>
                </c:pt>
              </c:strCache>
            </c:strRef>
          </c:tx>
          <c:spPr>
            <a:ln w="28575" cap="rnd">
              <a:solidFill>
                <a:schemeClr val="accent1"/>
              </a:solidFill>
              <a:round/>
            </a:ln>
            <a:effectLst/>
          </c:spPr>
          <c:marker>
            <c:symbol val="none"/>
          </c:marker>
          <c:cat>
            <c:numRef>
              <c:f>Sheet1!$A$2:$A$278</c:f>
              <c:numCache>
                <c:formatCode>m/d/yyyy</c:formatCode>
                <c:ptCount val="277"/>
                <c:pt idx="0">
                  <c:v>46023</c:v>
                </c:pt>
                <c:pt idx="1">
                  <c:v>46024</c:v>
                </c:pt>
                <c:pt idx="2">
                  <c:v>46025</c:v>
                </c:pt>
                <c:pt idx="3">
                  <c:v>46026</c:v>
                </c:pt>
                <c:pt idx="4">
                  <c:v>46027</c:v>
                </c:pt>
                <c:pt idx="5">
                  <c:v>46028</c:v>
                </c:pt>
                <c:pt idx="6">
                  <c:v>46029</c:v>
                </c:pt>
                <c:pt idx="7">
                  <c:v>46030</c:v>
                </c:pt>
                <c:pt idx="8">
                  <c:v>46031</c:v>
                </c:pt>
                <c:pt idx="9">
                  <c:v>46032</c:v>
                </c:pt>
                <c:pt idx="10">
                  <c:v>46033</c:v>
                </c:pt>
                <c:pt idx="11">
                  <c:v>46034</c:v>
                </c:pt>
                <c:pt idx="12">
                  <c:v>46035</c:v>
                </c:pt>
                <c:pt idx="13">
                  <c:v>46036</c:v>
                </c:pt>
                <c:pt idx="14">
                  <c:v>46037</c:v>
                </c:pt>
                <c:pt idx="15">
                  <c:v>46038</c:v>
                </c:pt>
                <c:pt idx="16">
                  <c:v>46039</c:v>
                </c:pt>
                <c:pt idx="17">
                  <c:v>46040</c:v>
                </c:pt>
                <c:pt idx="18">
                  <c:v>46041</c:v>
                </c:pt>
                <c:pt idx="19">
                  <c:v>46042</c:v>
                </c:pt>
                <c:pt idx="20">
                  <c:v>46043</c:v>
                </c:pt>
                <c:pt idx="21">
                  <c:v>46044</c:v>
                </c:pt>
                <c:pt idx="22">
                  <c:v>46045</c:v>
                </c:pt>
                <c:pt idx="23">
                  <c:v>46046</c:v>
                </c:pt>
                <c:pt idx="24">
                  <c:v>46047</c:v>
                </c:pt>
                <c:pt idx="25">
                  <c:v>46048</c:v>
                </c:pt>
                <c:pt idx="26">
                  <c:v>46049</c:v>
                </c:pt>
                <c:pt idx="27">
                  <c:v>46050</c:v>
                </c:pt>
                <c:pt idx="28">
                  <c:v>46051</c:v>
                </c:pt>
                <c:pt idx="29">
                  <c:v>46052</c:v>
                </c:pt>
                <c:pt idx="30">
                  <c:v>46053</c:v>
                </c:pt>
                <c:pt idx="31">
                  <c:v>46054</c:v>
                </c:pt>
                <c:pt idx="32">
                  <c:v>46055</c:v>
                </c:pt>
                <c:pt idx="33">
                  <c:v>46056</c:v>
                </c:pt>
                <c:pt idx="34">
                  <c:v>46057</c:v>
                </c:pt>
                <c:pt idx="35">
                  <c:v>46058</c:v>
                </c:pt>
                <c:pt idx="36">
                  <c:v>46059</c:v>
                </c:pt>
                <c:pt idx="37">
                  <c:v>46060</c:v>
                </c:pt>
                <c:pt idx="38">
                  <c:v>46061</c:v>
                </c:pt>
                <c:pt idx="39">
                  <c:v>46062</c:v>
                </c:pt>
                <c:pt idx="40">
                  <c:v>46063</c:v>
                </c:pt>
                <c:pt idx="41">
                  <c:v>46064</c:v>
                </c:pt>
                <c:pt idx="42">
                  <c:v>46065</c:v>
                </c:pt>
                <c:pt idx="43">
                  <c:v>46066</c:v>
                </c:pt>
                <c:pt idx="44">
                  <c:v>46067</c:v>
                </c:pt>
                <c:pt idx="45">
                  <c:v>46068</c:v>
                </c:pt>
                <c:pt idx="46">
                  <c:v>46069</c:v>
                </c:pt>
                <c:pt idx="47">
                  <c:v>46070</c:v>
                </c:pt>
                <c:pt idx="48">
                  <c:v>46071</c:v>
                </c:pt>
                <c:pt idx="49">
                  <c:v>46072</c:v>
                </c:pt>
                <c:pt idx="50">
                  <c:v>46073</c:v>
                </c:pt>
                <c:pt idx="51">
                  <c:v>46074</c:v>
                </c:pt>
                <c:pt idx="52">
                  <c:v>46075</c:v>
                </c:pt>
                <c:pt idx="53">
                  <c:v>46076</c:v>
                </c:pt>
                <c:pt idx="54">
                  <c:v>46077</c:v>
                </c:pt>
                <c:pt idx="55">
                  <c:v>46078</c:v>
                </c:pt>
                <c:pt idx="56">
                  <c:v>46079</c:v>
                </c:pt>
                <c:pt idx="57">
                  <c:v>46080</c:v>
                </c:pt>
                <c:pt idx="58">
                  <c:v>46081</c:v>
                </c:pt>
                <c:pt idx="59">
                  <c:v>46082</c:v>
                </c:pt>
                <c:pt idx="60">
                  <c:v>46083</c:v>
                </c:pt>
                <c:pt idx="61">
                  <c:v>46084</c:v>
                </c:pt>
                <c:pt idx="62">
                  <c:v>46085</c:v>
                </c:pt>
                <c:pt idx="63">
                  <c:v>46086</c:v>
                </c:pt>
                <c:pt idx="64">
                  <c:v>46087</c:v>
                </c:pt>
                <c:pt idx="65">
                  <c:v>46088</c:v>
                </c:pt>
                <c:pt idx="66">
                  <c:v>46089</c:v>
                </c:pt>
                <c:pt idx="67">
                  <c:v>46090</c:v>
                </c:pt>
                <c:pt idx="68">
                  <c:v>46091</c:v>
                </c:pt>
                <c:pt idx="69">
                  <c:v>46092</c:v>
                </c:pt>
                <c:pt idx="70">
                  <c:v>46093</c:v>
                </c:pt>
                <c:pt idx="71">
                  <c:v>46094</c:v>
                </c:pt>
                <c:pt idx="72">
                  <c:v>46095</c:v>
                </c:pt>
                <c:pt idx="73">
                  <c:v>46096</c:v>
                </c:pt>
                <c:pt idx="74">
                  <c:v>46097</c:v>
                </c:pt>
                <c:pt idx="75">
                  <c:v>46098</c:v>
                </c:pt>
                <c:pt idx="76">
                  <c:v>46099</c:v>
                </c:pt>
                <c:pt idx="77">
                  <c:v>46100</c:v>
                </c:pt>
                <c:pt idx="78">
                  <c:v>46101</c:v>
                </c:pt>
                <c:pt idx="79">
                  <c:v>46102</c:v>
                </c:pt>
                <c:pt idx="80">
                  <c:v>46103</c:v>
                </c:pt>
                <c:pt idx="81">
                  <c:v>46104</c:v>
                </c:pt>
                <c:pt idx="82">
                  <c:v>46105</c:v>
                </c:pt>
                <c:pt idx="83">
                  <c:v>46106</c:v>
                </c:pt>
                <c:pt idx="84">
                  <c:v>46107</c:v>
                </c:pt>
                <c:pt idx="85">
                  <c:v>46108</c:v>
                </c:pt>
                <c:pt idx="86">
                  <c:v>46109</c:v>
                </c:pt>
                <c:pt idx="87">
                  <c:v>46110</c:v>
                </c:pt>
                <c:pt idx="88">
                  <c:v>46111</c:v>
                </c:pt>
                <c:pt idx="89">
                  <c:v>46112</c:v>
                </c:pt>
                <c:pt idx="90">
                  <c:v>46113</c:v>
                </c:pt>
                <c:pt idx="91">
                  <c:v>46114</c:v>
                </c:pt>
                <c:pt idx="92">
                  <c:v>46115</c:v>
                </c:pt>
                <c:pt idx="93">
                  <c:v>46116</c:v>
                </c:pt>
                <c:pt idx="94">
                  <c:v>46117</c:v>
                </c:pt>
                <c:pt idx="95">
                  <c:v>46118</c:v>
                </c:pt>
                <c:pt idx="96">
                  <c:v>46119</c:v>
                </c:pt>
                <c:pt idx="97">
                  <c:v>46120</c:v>
                </c:pt>
                <c:pt idx="98">
                  <c:v>46121</c:v>
                </c:pt>
                <c:pt idx="99">
                  <c:v>46122</c:v>
                </c:pt>
                <c:pt idx="100">
                  <c:v>46123</c:v>
                </c:pt>
                <c:pt idx="101">
                  <c:v>46124</c:v>
                </c:pt>
                <c:pt idx="102">
                  <c:v>46125</c:v>
                </c:pt>
                <c:pt idx="103">
                  <c:v>46126</c:v>
                </c:pt>
                <c:pt idx="104">
                  <c:v>46127</c:v>
                </c:pt>
                <c:pt idx="105">
                  <c:v>46128</c:v>
                </c:pt>
                <c:pt idx="106">
                  <c:v>46129</c:v>
                </c:pt>
                <c:pt idx="107">
                  <c:v>46130</c:v>
                </c:pt>
                <c:pt idx="108">
                  <c:v>46131</c:v>
                </c:pt>
                <c:pt idx="109">
                  <c:v>46132</c:v>
                </c:pt>
                <c:pt idx="110">
                  <c:v>46133</c:v>
                </c:pt>
                <c:pt idx="111">
                  <c:v>46134</c:v>
                </c:pt>
                <c:pt idx="112">
                  <c:v>46135</c:v>
                </c:pt>
                <c:pt idx="113">
                  <c:v>46136</c:v>
                </c:pt>
                <c:pt idx="114">
                  <c:v>46137</c:v>
                </c:pt>
                <c:pt idx="115">
                  <c:v>46138</c:v>
                </c:pt>
                <c:pt idx="116">
                  <c:v>46139</c:v>
                </c:pt>
                <c:pt idx="117">
                  <c:v>46140</c:v>
                </c:pt>
                <c:pt idx="118">
                  <c:v>46141</c:v>
                </c:pt>
                <c:pt idx="119">
                  <c:v>46142</c:v>
                </c:pt>
                <c:pt idx="120">
                  <c:v>46143</c:v>
                </c:pt>
                <c:pt idx="121">
                  <c:v>46144</c:v>
                </c:pt>
                <c:pt idx="122">
                  <c:v>46145</c:v>
                </c:pt>
                <c:pt idx="123">
                  <c:v>46146</c:v>
                </c:pt>
                <c:pt idx="124">
                  <c:v>46147</c:v>
                </c:pt>
                <c:pt idx="125">
                  <c:v>46148</c:v>
                </c:pt>
                <c:pt idx="126">
                  <c:v>46149</c:v>
                </c:pt>
                <c:pt idx="127">
                  <c:v>46150</c:v>
                </c:pt>
                <c:pt idx="128">
                  <c:v>46151</c:v>
                </c:pt>
                <c:pt idx="129">
                  <c:v>46152</c:v>
                </c:pt>
                <c:pt idx="130">
                  <c:v>46153</c:v>
                </c:pt>
                <c:pt idx="131">
                  <c:v>46154</c:v>
                </c:pt>
                <c:pt idx="132">
                  <c:v>46155</c:v>
                </c:pt>
                <c:pt idx="133">
                  <c:v>46156</c:v>
                </c:pt>
                <c:pt idx="134">
                  <c:v>46157</c:v>
                </c:pt>
                <c:pt idx="135">
                  <c:v>46158</c:v>
                </c:pt>
                <c:pt idx="136">
                  <c:v>46159</c:v>
                </c:pt>
                <c:pt idx="137">
                  <c:v>46160</c:v>
                </c:pt>
                <c:pt idx="138">
                  <c:v>46161</c:v>
                </c:pt>
                <c:pt idx="139">
                  <c:v>46162</c:v>
                </c:pt>
                <c:pt idx="140">
                  <c:v>46163</c:v>
                </c:pt>
                <c:pt idx="141">
                  <c:v>46164</c:v>
                </c:pt>
                <c:pt idx="142">
                  <c:v>46165</c:v>
                </c:pt>
                <c:pt idx="143">
                  <c:v>46166</c:v>
                </c:pt>
                <c:pt idx="144">
                  <c:v>46167</c:v>
                </c:pt>
                <c:pt idx="145">
                  <c:v>46168</c:v>
                </c:pt>
                <c:pt idx="146">
                  <c:v>46169</c:v>
                </c:pt>
                <c:pt idx="147">
                  <c:v>46170</c:v>
                </c:pt>
                <c:pt idx="148">
                  <c:v>46171</c:v>
                </c:pt>
                <c:pt idx="149">
                  <c:v>46172</c:v>
                </c:pt>
                <c:pt idx="150">
                  <c:v>46173</c:v>
                </c:pt>
                <c:pt idx="151">
                  <c:v>46174</c:v>
                </c:pt>
                <c:pt idx="152">
                  <c:v>46175</c:v>
                </c:pt>
                <c:pt idx="153">
                  <c:v>46176</c:v>
                </c:pt>
                <c:pt idx="154">
                  <c:v>46177</c:v>
                </c:pt>
                <c:pt idx="155">
                  <c:v>46178</c:v>
                </c:pt>
                <c:pt idx="156">
                  <c:v>46179</c:v>
                </c:pt>
                <c:pt idx="157">
                  <c:v>46180</c:v>
                </c:pt>
                <c:pt idx="158">
                  <c:v>46181</c:v>
                </c:pt>
                <c:pt idx="159">
                  <c:v>46182</c:v>
                </c:pt>
                <c:pt idx="160">
                  <c:v>46183</c:v>
                </c:pt>
                <c:pt idx="161">
                  <c:v>46184</c:v>
                </c:pt>
                <c:pt idx="162">
                  <c:v>46185</c:v>
                </c:pt>
                <c:pt idx="163">
                  <c:v>46186</c:v>
                </c:pt>
                <c:pt idx="164">
                  <c:v>46187</c:v>
                </c:pt>
                <c:pt idx="165">
                  <c:v>46188</c:v>
                </c:pt>
                <c:pt idx="166">
                  <c:v>46189</c:v>
                </c:pt>
                <c:pt idx="167">
                  <c:v>46190</c:v>
                </c:pt>
                <c:pt idx="168">
                  <c:v>46191</c:v>
                </c:pt>
                <c:pt idx="169">
                  <c:v>46192</c:v>
                </c:pt>
                <c:pt idx="170">
                  <c:v>46193</c:v>
                </c:pt>
                <c:pt idx="171">
                  <c:v>46194</c:v>
                </c:pt>
                <c:pt idx="172">
                  <c:v>46195</c:v>
                </c:pt>
                <c:pt idx="173">
                  <c:v>46196</c:v>
                </c:pt>
                <c:pt idx="174">
                  <c:v>46197</c:v>
                </c:pt>
                <c:pt idx="175">
                  <c:v>46198</c:v>
                </c:pt>
                <c:pt idx="176">
                  <c:v>46199</c:v>
                </c:pt>
                <c:pt idx="177">
                  <c:v>46200</c:v>
                </c:pt>
                <c:pt idx="178">
                  <c:v>46201</c:v>
                </c:pt>
                <c:pt idx="179">
                  <c:v>46202</c:v>
                </c:pt>
                <c:pt idx="180">
                  <c:v>46203</c:v>
                </c:pt>
                <c:pt idx="181">
                  <c:v>46204</c:v>
                </c:pt>
                <c:pt idx="182">
                  <c:v>46205</c:v>
                </c:pt>
                <c:pt idx="183">
                  <c:v>46206</c:v>
                </c:pt>
                <c:pt idx="184">
                  <c:v>46207</c:v>
                </c:pt>
                <c:pt idx="185">
                  <c:v>46208</c:v>
                </c:pt>
                <c:pt idx="186">
                  <c:v>46209</c:v>
                </c:pt>
                <c:pt idx="187">
                  <c:v>46210</c:v>
                </c:pt>
                <c:pt idx="188">
                  <c:v>46211</c:v>
                </c:pt>
                <c:pt idx="189">
                  <c:v>46212</c:v>
                </c:pt>
                <c:pt idx="190">
                  <c:v>46213</c:v>
                </c:pt>
                <c:pt idx="191">
                  <c:v>46214</c:v>
                </c:pt>
                <c:pt idx="192">
                  <c:v>46215</c:v>
                </c:pt>
                <c:pt idx="193">
                  <c:v>46216</c:v>
                </c:pt>
                <c:pt idx="194">
                  <c:v>46217</c:v>
                </c:pt>
                <c:pt idx="195">
                  <c:v>46218</c:v>
                </c:pt>
                <c:pt idx="196">
                  <c:v>46219</c:v>
                </c:pt>
                <c:pt idx="197">
                  <c:v>46220</c:v>
                </c:pt>
                <c:pt idx="198">
                  <c:v>46221</c:v>
                </c:pt>
                <c:pt idx="199">
                  <c:v>46222</c:v>
                </c:pt>
                <c:pt idx="200">
                  <c:v>46223</c:v>
                </c:pt>
                <c:pt idx="201">
                  <c:v>46224</c:v>
                </c:pt>
                <c:pt idx="202">
                  <c:v>46225</c:v>
                </c:pt>
                <c:pt idx="203">
                  <c:v>46226</c:v>
                </c:pt>
                <c:pt idx="204">
                  <c:v>46227</c:v>
                </c:pt>
                <c:pt idx="205">
                  <c:v>46228</c:v>
                </c:pt>
                <c:pt idx="206">
                  <c:v>46229</c:v>
                </c:pt>
                <c:pt idx="207">
                  <c:v>46230</c:v>
                </c:pt>
                <c:pt idx="208">
                  <c:v>46231</c:v>
                </c:pt>
                <c:pt idx="209">
                  <c:v>46232</c:v>
                </c:pt>
                <c:pt idx="210">
                  <c:v>46233</c:v>
                </c:pt>
                <c:pt idx="211">
                  <c:v>46234</c:v>
                </c:pt>
                <c:pt idx="212">
                  <c:v>46235</c:v>
                </c:pt>
                <c:pt idx="213">
                  <c:v>46236</c:v>
                </c:pt>
                <c:pt idx="214">
                  <c:v>46237</c:v>
                </c:pt>
                <c:pt idx="215">
                  <c:v>46238</c:v>
                </c:pt>
                <c:pt idx="216">
                  <c:v>46239</c:v>
                </c:pt>
                <c:pt idx="217">
                  <c:v>46240</c:v>
                </c:pt>
                <c:pt idx="218">
                  <c:v>46241</c:v>
                </c:pt>
                <c:pt idx="219">
                  <c:v>46242</c:v>
                </c:pt>
                <c:pt idx="220">
                  <c:v>46243</c:v>
                </c:pt>
                <c:pt idx="221">
                  <c:v>46244</c:v>
                </c:pt>
                <c:pt idx="222">
                  <c:v>46245</c:v>
                </c:pt>
                <c:pt idx="223">
                  <c:v>46246</c:v>
                </c:pt>
                <c:pt idx="224">
                  <c:v>46247</c:v>
                </c:pt>
                <c:pt idx="225">
                  <c:v>46248</c:v>
                </c:pt>
                <c:pt idx="226">
                  <c:v>46249</c:v>
                </c:pt>
                <c:pt idx="227">
                  <c:v>46250</c:v>
                </c:pt>
                <c:pt idx="228">
                  <c:v>46251</c:v>
                </c:pt>
                <c:pt idx="229">
                  <c:v>46252</c:v>
                </c:pt>
                <c:pt idx="230">
                  <c:v>46253</c:v>
                </c:pt>
                <c:pt idx="231">
                  <c:v>46254</c:v>
                </c:pt>
                <c:pt idx="232">
                  <c:v>46255</c:v>
                </c:pt>
                <c:pt idx="233">
                  <c:v>46256</c:v>
                </c:pt>
                <c:pt idx="234">
                  <c:v>46257</c:v>
                </c:pt>
                <c:pt idx="235">
                  <c:v>46258</c:v>
                </c:pt>
                <c:pt idx="236">
                  <c:v>46259</c:v>
                </c:pt>
                <c:pt idx="237">
                  <c:v>46260</c:v>
                </c:pt>
                <c:pt idx="238">
                  <c:v>46261</c:v>
                </c:pt>
                <c:pt idx="239">
                  <c:v>46262</c:v>
                </c:pt>
                <c:pt idx="240">
                  <c:v>46263</c:v>
                </c:pt>
                <c:pt idx="241">
                  <c:v>46264</c:v>
                </c:pt>
                <c:pt idx="242">
                  <c:v>46265</c:v>
                </c:pt>
                <c:pt idx="243">
                  <c:v>46266</c:v>
                </c:pt>
                <c:pt idx="244">
                  <c:v>46267</c:v>
                </c:pt>
                <c:pt idx="245">
                  <c:v>46268</c:v>
                </c:pt>
                <c:pt idx="246">
                  <c:v>46269</c:v>
                </c:pt>
                <c:pt idx="247">
                  <c:v>46270</c:v>
                </c:pt>
                <c:pt idx="248">
                  <c:v>46271</c:v>
                </c:pt>
                <c:pt idx="249">
                  <c:v>46272</c:v>
                </c:pt>
                <c:pt idx="250">
                  <c:v>46273</c:v>
                </c:pt>
                <c:pt idx="251">
                  <c:v>46274</c:v>
                </c:pt>
                <c:pt idx="252">
                  <c:v>46275</c:v>
                </c:pt>
                <c:pt idx="253">
                  <c:v>46276</c:v>
                </c:pt>
                <c:pt idx="254">
                  <c:v>46277</c:v>
                </c:pt>
                <c:pt idx="255">
                  <c:v>46278</c:v>
                </c:pt>
                <c:pt idx="256">
                  <c:v>46279</c:v>
                </c:pt>
                <c:pt idx="257">
                  <c:v>46280</c:v>
                </c:pt>
                <c:pt idx="258">
                  <c:v>46281</c:v>
                </c:pt>
                <c:pt idx="259">
                  <c:v>46282</c:v>
                </c:pt>
                <c:pt idx="260">
                  <c:v>46283</c:v>
                </c:pt>
                <c:pt idx="261">
                  <c:v>46284</c:v>
                </c:pt>
                <c:pt idx="262">
                  <c:v>46285</c:v>
                </c:pt>
                <c:pt idx="263">
                  <c:v>46286</c:v>
                </c:pt>
                <c:pt idx="264">
                  <c:v>46287</c:v>
                </c:pt>
                <c:pt idx="265">
                  <c:v>46288</c:v>
                </c:pt>
                <c:pt idx="266">
                  <c:v>46289</c:v>
                </c:pt>
                <c:pt idx="267">
                  <c:v>46290</c:v>
                </c:pt>
                <c:pt idx="268">
                  <c:v>46291</c:v>
                </c:pt>
                <c:pt idx="269">
                  <c:v>46292</c:v>
                </c:pt>
                <c:pt idx="270">
                  <c:v>46293</c:v>
                </c:pt>
                <c:pt idx="271">
                  <c:v>46294</c:v>
                </c:pt>
                <c:pt idx="272">
                  <c:v>46295</c:v>
                </c:pt>
                <c:pt idx="273">
                  <c:v>46296</c:v>
                </c:pt>
                <c:pt idx="274">
                  <c:v>46297</c:v>
                </c:pt>
                <c:pt idx="275">
                  <c:v>46298</c:v>
                </c:pt>
                <c:pt idx="276">
                  <c:v>46299</c:v>
                </c:pt>
              </c:numCache>
            </c:numRef>
          </c:cat>
          <c:val>
            <c:numRef>
              <c:f>Sheet1!$B$2:$B$278</c:f>
              <c:numCache>
                <c:formatCode>General</c:formatCode>
                <c:ptCount val="277"/>
                <c:pt idx="0">
                  <c:v>19</c:v>
                </c:pt>
                <c:pt idx="1">
                  <c:v>16</c:v>
                </c:pt>
                <c:pt idx="2">
                  <c:v>7</c:v>
                </c:pt>
                <c:pt idx="3">
                  <c:v>6</c:v>
                </c:pt>
                <c:pt idx="4">
                  <c:v>258</c:v>
                </c:pt>
                <c:pt idx="5">
                  <c:v>23</c:v>
                </c:pt>
                <c:pt idx="6">
                  <c:v>7</c:v>
                </c:pt>
                <c:pt idx="7">
                  <c:v>2382</c:v>
                </c:pt>
                <c:pt idx="8">
                  <c:v>53855</c:v>
                </c:pt>
                <c:pt idx="9">
                  <c:v>54010</c:v>
                </c:pt>
                <c:pt idx="10">
                  <c:v>65569</c:v>
                </c:pt>
                <c:pt idx="11">
                  <c:v>52344</c:v>
                </c:pt>
                <c:pt idx="12">
                  <c:v>55054</c:v>
                </c:pt>
                <c:pt idx="13">
                  <c:v>51200</c:v>
                </c:pt>
                <c:pt idx="14">
                  <c:v>48840</c:v>
                </c:pt>
                <c:pt idx="15">
                  <c:v>45843</c:v>
                </c:pt>
                <c:pt idx="16">
                  <c:v>52644</c:v>
                </c:pt>
                <c:pt idx="17">
                  <c:v>56344</c:v>
                </c:pt>
                <c:pt idx="18">
                  <c:v>48841</c:v>
                </c:pt>
                <c:pt idx="19">
                  <c:v>47700</c:v>
                </c:pt>
                <c:pt idx="20">
                  <c:v>46226</c:v>
                </c:pt>
                <c:pt idx="21">
                  <c:v>46462</c:v>
                </c:pt>
                <c:pt idx="22">
                  <c:v>41284</c:v>
                </c:pt>
                <c:pt idx="23">
                  <c:v>46042</c:v>
                </c:pt>
                <c:pt idx="24">
                  <c:v>55683</c:v>
                </c:pt>
                <c:pt idx="25">
                  <c:v>43071</c:v>
                </c:pt>
                <c:pt idx="26">
                  <c:v>41602</c:v>
                </c:pt>
                <c:pt idx="27">
                  <c:v>42306</c:v>
                </c:pt>
                <c:pt idx="28">
                  <c:v>41226</c:v>
                </c:pt>
                <c:pt idx="29">
                  <c:v>40850</c:v>
                </c:pt>
                <c:pt idx="30">
                  <c:v>43383</c:v>
                </c:pt>
                <c:pt idx="31">
                  <c:v>54111</c:v>
                </c:pt>
                <c:pt idx="32">
                  <c:v>44718</c:v>
                </c:pt>
                <c:pt idx="33">
                  <c:v>43189</c:v>
                </c:pt>
                <c:pt idx="34">
                  <c:v>42772</c:v>
                </c:pt>
                <c:pt idx="35">
                  <c:v>38830</c:v>
                </c:pt>
                <c:pt idx="36">
                  <c:v>39993</c:v>
                </c:pt>
                <c:pt idx="37">
                  <c:v>44722</c:v>
                </c:pt>
                <c:pt idx="38">
                  <c:v>51916</c:v>
                </c:pt>
                <c:pt idx="39">
                  <c:v>44777</c:v>
                </c:pt>
                <c:pt idx="40">
                  <c:v>46868</c:v>
                </c:pt>
                <c:pt idx="41">
                  <c:v>42457</c:v>
                </c:pt>
                <c:pt idx="42">
                  <c:v>44319</c:v>
                </c:pt>
                <c:pt idx="43">
                  <c:v>42308</c:v>
                </c:pt>
                <c:pt idx="44">
                  <c:v>46860</c:v>
                </c:pt>
                <c:pt idx="45">
                  <c:v>58428</c:v>
                </c:pt>
                <c:pt idx="46">
                  <c:v>47988</c:v>
                </c:pt>
                <c:pt idx="47">
                  <c:v>47085</c:v>
                </c:pt>
                <c:pt idx="48">
                  <c:v>45492</c:v>
                </c:pt>
                <c:pt idx="49">
                  <c:v>50825</c:v>
                </c:pt>
                <c:pt idx="50">
                  <c:v>43229</c:v>
                </c:pt>
                <c:pt idx="51">
                  <c:v>53055</c:v>
                </c:pt>
                <c:pt idx="52">
                  <c:v>67664</c:v>
                </c:pt>
                <c:pt idx="53">
                  <c:v>44018</c:v>
                </c:pt>
                <c:pt idx="54">
                  <c:v>46269</c:v>
                </c:pt>
                <c:pt idx="55">
                  <c:v>43205</c:v>
                </c:pt>
                <c:pt idx="56">
                  <c:v>42813</c:v>
                </c:pt>
                <c:pt idx="57">
                  <c:v>43236</c:v>
                </c:pt>
                <c:pt idx="58">
                  <c:v>48833</c:v>
                </c:pt>
                <c:pt idx="59">
                  <c:v>59138</c:v>
                </c:pt>
                <c:pt idx="60">
                  <c:v>39165</c:v>
                </c:pt>
                <c:pt idx="61">
                  <c:v>37614</c:v>
                </c:pt>
                <c:pt idx="62">
                  <c:v>35767</c:v>
                </c:pt>
                <c:pt idx="63">
                  <c:v>34566</c:v>
                </c:pt>
                <c:pt idx="64">
                  <c:v>35174</c:v>
                </c:pt>
                <c:pt idx="65">
                  <c:v>35638</c:v>
                </c:pt>
                <c:pt idx="66">
                  <c:v>40054</c:v>
                </c:pt>
                <c:pt idx="67">
                  <c:v>38494</c:v>
                </c:pt>
                <c:pt idx="68">
                  <c:v>33167</c:v>
                </c:pt>
                <c:pt idx="69">
                  <c:v>32307</c:v>
                </c:pt>
                <c:pt idx="70">
                  <c:v>28137</c:v>
                </c:pt>
                <c:pt idx="71">
                  <c:v>28703</c:v>
                </c:pt>
                <c:pt idx="72">
                  <c:v>33130</c:v>
                </c:pt>
                <c:pt idx="73">
                  <c:v>35241</c:v>
                </c:pt>
                <c:pt idx="74">
                  <c:v>31353</c:v>
                </c:pt>
                <c:pt idx="75">
                  <c:v>29270</c:v>
                </c:pt>
                <c:pt idx="76">
                  <c:v>29089</c:v>
                </c:pt>
                <c:pt idx="77">
                  <c:v>29202</c:v>
                </c:pt>
                <c:pt idx="78">
                  <c:v>26389</c:v>
                </c:pt>
                <c:pt idx="79">
                  <c:v>32534</c:v>
                </c:pt>
                <c:pt idx="80">
                  <c:v>35211</c:v>
                </c:pt>
                <c:pt idx="81">
                  <c:v>29638</c:v>
                </c:pt>
                <c:pt idx="82">
                  <c:v>29480</c:v>
                </c:pt>
                <c:pt idx="83">
                  <c:v>29936</c:v>
                </c:pt>
                <c:pt idx="84">
                  <c:v>35722</c:v>
                </c:pt>
                <c:pt idx="85">
                  <c:v>33595</c:v>
                </c:pt>
                <c:pt idx="86">
                  <c:v>40506</c:v>
                </c:pt>
                <c:pt idx="87">
                  <c:v>42320</c:v>
                </c:pt>
                <c:pt idx="88">
                  <c:v>32344</c:v>
                </c:pt>
                <c:pt idx="89">
                  <c:v>37076</c:v>
                </c:pt>
                <c:pt idx="90">
                  <c:v>37332</c:v>
                </c:pt>
                <c:pt idx="91">
                  <c:v>34461</c:v>
                </c:pt>
                <c:pt idx="92">
                  <c:v>37511</c:v>
                </c:pt>
                <c:pt idx="93">
                  <c:v>38301</c:v>
                </c:pt>
                <c:pt idx="94">
                  <c:v>41786</c:v>
                </c:pt>
                <c:pt idx="95">
                  <c:v>43024</c:v>
                </c:pt>
                <c:pt idx="96">
                  <c:v>31877</c:v>
                </c:pt>
                <c:pt idx="97">
                  <c:v>33281</c:v>
                </c:pt>
                <c:pt idx="98">
                  <c:v>31404</c:v>
                </c:pt>
                <c:pt idx="99">
                  <c:v>37203</c:v>
                </c:pt>
                <c:pt idx="100">
                  <c:v>32360</c:v>
                </c:pt>
                <c:pt idx="101">
                  <c:v>40256</c:v>
                </c:pt>
                <c:pt idx="102">
                  <c:v>33456</c:v>
                </c:pt>
                <c:pt idx="103">
                  <c:v>32939</c:v>
                </c:pt>
                <c:pt idx="104">
                  <c:v>29682</c:v>
                </c:pt>
                <c:pt idx="105">
                  <c:v>31111</c:v>
                </c:pt>
                <c:pt idx="106">
                  <c:v>56942</c:v>
                </c:pt>
                <c:pt idx="107">
                  <c:v>30336</c:v>
                </c:pt>
                <c:pt idx="108">
                  <c:v>34588</c:v>
                </c:pt>
                <c:pt idx="109">
                  <c:v>32154</c:v>
                </c:pt>
                <c:pt idx="110">
                  <c:v>32185</c:v>
                </c:pt>
                <c:pt idx="111">
                  <c:v>29840</c:v>
                </c:pt>
                <c:pt idx="112">
                  <c:v>30116</c:v>
                </c:pt>
                <c:pt idx="113">
                  <c:v>30270</c:v>
                </c:pt>
                <c:pt idx="114">
                  <c:v>32251</c:v>
                </c:pt>
                <c:pt idx="115">
                  <c:v>34787</c:v>
                </c:pt>
                <c:pt idx="116">
                  <c:v>31726</c:v>
                </c:pt>
                <c:pt idx="117">
                  <c:v>29682</c:v>
                </c:pt>
                <c:pt idx="118">
                  <c:v>30199</c:v>
                </c:pt>
                <c:pt idx="119">
                  <c:v>29527</c:v>
                </c:pt>
                <c:pt idx="120">
                  <c:v>33775</c:v>
                </c:pt>
                <c:pt idx="121">
                  <c:v>32585</c:v>
                </c:pt>
                <c:pt idx="122">
                  <c:v>37871</c:v>
                </c:pt>
                <c:pt idx="123">
                  <c:v>34752</c:v>
                </c:pt>
                <c:pt idx="124">
                  <c:v>36103</c:v>
                </c:pt>
                <c:pt idx="125">
                  <c:v>36534</c:v>
                </c:pt>
                <c:pt idx="126">
                  <c:v>33693</c:v>
                </c:pt>
                <c:pt idx="127">
                  <c:v>29503</c:v>
                </c:pt>
                <c:pt idx="128">
                  <c:v>35230</c:v>
                </c:pt>
                <c:pt idx="129">
                  <c:v>41080</c:v>
                </c:pt>
                <c:pt idx="130">
                  <c:v>40560</c:v>
                </c:pt>
                <c:pt idx="131">
                  <c:v>35944</c:v>
                </c:pt>
                <c:pt idx="132">
                  <c:v>38168</c:v>
                </c:pt>
                <c:pt idx="133">
                  <c:v>39890</c:v>
                </c:pt>
                <c:pt idx="134">
                  <c:v>33057</c:v>
                </c:pt>
                <c:pt idx="135">
                  <c:v>38577</c:v>
                </c:pt>
                <c:pt idx="136">
                  <c:v>46126</c:v>
                </c:pt>
                <c:pt idx="137">
                  <c:v>35948</c:v>
                </c:pt>
                <c:pt idx="138">
                  <c:v>35540</c:v>
                </c:pt>
                <c:pt idx="139">
                  <c:v>37259</c:v>
                </c:pt>
                <c:pt idx="140">
                  <c:v>29264</c:v>
                </c:pt>
                <c:pt idx="141">
                  <c:v>33019</c:v>
                </c:pt>
                <c:pt idx="142">
                  <c:v>31838</c:v>
                </c:pt>
                <c:pt idx="143">
                  <c:v>38309</c:v>
                </c:pt>
                <c:pt idx="144">
                  <c:v>32866</c:v>
                </c:pt>
                <c:pt idx="145">
                  <c:v>35011</c:v>
                </c:pt>
                <c:pt idx="146">
                  <c:v>32778</c:v>
                </c:pt>
                <c:pt idx="147">
                  <c:v>31141</c:v>
                </c:pt>
                <c:pt idx="148">
                  <c:v>31145</c:v>
                </c:pt>
                <c:pt idx="149">
                  <c:v>34600</c:v>
                </c:pt>
                <c:pt idx="150">
                  <c:v>42620</c:v>
                </c:pt>
                <c:pt idx="151">
                  <c:v>40499</c:v>
                </c:pt>
                <c:pt idx="152">
                  <c:v>27517</c:v>
                </c:pt>
                <c:pt idx="153">
                  <c:v>40439</c:v>
                </c:pt>
                <c:pt idx="154">
                  <c:v>39059</c:v>
                </c:pt>
                <c:pt idx="155">
                  <c:v>38402</c:v>
                </c:pt>
                <c:pt idx="156">
                  <c:v>40444</c:v>
                </c:pt>
                <c:pt idx="157">
                  <c:v>47990</c:v>
                </c:pt>
                <c:pt idx="158">
                  <c:v>39537</c:v>
                </c:pt>
                <c:pt idx="159">
                  <c:v>37794</c:v>
                </c:pt>
                <c:pt idx="160">
                  <c:v>35040</c:v>
                </c:pt>
                <c:pt idx="161">
                  <c:v>36909</c:v>
                </c:pt>
                <c:pt idx="162">
                  <c:v>41692</c:v>
                </c:pt>
                <c:pt idx="163">
                  <c:v>33885</c:v>
                </c:pt>
                <c:pt idx="164">
                  <c:v>35617</c:v>
                </c:pt>
                <c:pt idx="165">
                  <c:v>32148</c:v>
                </c:pt>
                <c:pt idx="166">
                  <c:v>34003</c:v>
                </c:pt>
                <c:pt idx="167">
                  <c:v>35983</c:v>
                </c:pt>
                <c:pt idx="168">
                  <c:v>30844</c:v>
                </c:pt>
                <c:pt idx="169">
                  <c:v>31100</c:v>
                </c:pt>
                <c:pt idx="170">
                  <c:v>31744</c:v>
                </c:pt>
                <c:pt idx="171">
                  <c:v>37979</c:v>
                </c:pt>
                <c:pt idx="172">
                  <c:v>33764</c:v>
                </c:pt>
                <c:pt idx="173">
                  <c:v>32405</c:v>
                </c:pt>
                <c:pt idx="174">
                  <c:v>31392</c:v>
                </c:pt>
                <c:pt idx="175">
                  <c:v>30707</c:v>
                </c:pt>
                <c:pt idx="176">
                  <c:v>26504</c:v>
                </c:pt>
                <c:pt idx="177">
                  <c:v>35008</c:v>
                </c:pt>
                <c:pt idx="178">
                  <c:v>38279</c:v>
                </c:pt>
                <c:pt idx="179">
                  <c:v>30328</c:v>
                </c:pt>
                <c:pt idx="180">
                  <c:v>35143</c:v>
                </c:pt>
                <c:pt idx="181">
                  <c:v>34371</c:v>
                </c:pt>
                <c:pt idx="182">
                  <c:v>35710</c:v>
                </c:pt>
                <c:pt idx="183">
                  <c:v>33481</c:v>
                </c:pt>
                <c:pt idx="184">
                  <c:v>40438</c:v>
                </c:pt>
                <c:pt idx="185">
                  <c:v>43241</c:v>
                </c:pt>
                <c:pt idx="186">
                  <c:v>41921</c:v>
                </c:pt>
                <c:pt idx="187">
                  <c:v>41613</c:v>
                </c:pt>
                <c:pt idx="188">
                  <c:v>38856</c:v>
                </c:pt>
                <c:pt idx="189">
                  <c:v>35924</c:v>
                </c:pt>
                <c:pt idx="190">
                  <c:v>42074</c:v>
                </c:pt>
                <c:pt idx="191">
                  <c:v>42379</c:v>
                </c:pt>
                <c:pt idx="192">
                  <c:v>45765</c:v>
                </c:pt>
                <c:pt idx="193">
                  <c:v>44704</c:v>
                </c:pt>
                <c:pt idx="194">
                  <c:v>40297</c:v>
                </c:pt>
                <c:pt idx="195">
                  <c:v>38522</c:v>
                </c:pt>
                <c:pt idx="196">
                  <c:v>38667</c:v>
                </c:pt>
                <c:pt idx="197">
                  <c:v>37781</c:v>
                </c:pt>
                <c:pt idx="198">
                  <c:v>42021</c:v>
                </c:pt>
                <c:pt idx="199">
                  <c:v>46255</c:v>
                </c:pt>
                <c:pt idx="200">
                  <c:v>38678</c:v>
                </c:pt>
                <c:pt idx="201">
                  <c:v>42946</c:v>
                </c:pt>
                <c:pt idx="202">
                  <c:v>41184</c:v>
                </c:pt>
                <c:pt idx="203">
                  <c:v>37708</c:v>
                </c:pt>
                <c:pt idx="204">
                  <c:v>39957</c:v>
                </c:pt>
                <c:pt idx="205">
                  <c:v>41453</c:v>
                </c:pt>
                <c:pt idx="206">
                  <c:v>46311</c:v>
                </c:pt>
                <c:pt idx="207">
                  <c:v>44135</c:v>
                </c:pt>
                <c:pt idx="208">
                  <c:v>40708</c:v>
                </c:pt>
                <c:pt idx="209">
                  <c:v>40174</c:v>
                </c:pt>
                <c:pt idx="210">
                  <c:v>36921</c:v>
                </c:pt>
                <c:pt idx="211">
                  <c:v>38163</c:v>
                </c:pt>
                <c:pt idx="212">
                  <c:v>45057</c:v>
                </c:pt>
                <c:pt idx="213">
                  <c:v>51661</c:v>
                </c:pt>
                <c:pt idx="214">
                  <c:v>44628</c:v>
                </c:pt>
                <c:pt idx="215">
                  <c:v>43574</c:v>
                </c:pt>
                <c:pt idx="216">
                  <c:v>35764</c:v>
                </c:pt>
                <c:pt idx="217">
                  <c:v>41833</c:v>
                </c:pt>
                <c:pt idx="218">
                  <c:v>37868</c:v>
                </c:pt>
                <c:pt idx="219">
                  <c:v>44190</c:v>
                </c:pt>
                <c:pt idx="220">
                  <c:v>49035</c:v>
                </c:pt>
                <c:pt idx="221">
                  <c:v>41092</c:v>
                </c:pt>
                <c:pt idx="222">
                  <c:v>40555</c:v>
                </c:pt>
                <c:pt idx="223">
                  <c:v>37885</c:v>
                </c:pt>
                <c:pt idx="224">
                  <c:v>38919</c:v>
                </c:pt>
                <c:pt idx="225">
                  <c:v>35472</c:v>
                </c:pt>
                <c:pt idx="226">
                  <c:v>39113</c:v>
                </c:pt>
                <c:pt idx="227">
                  <c:v>41797</c:v>
                </c:pt>
                <c:pt idx="228">
                  <c:v>37066</c:v>
                </c:pt>
                <c:pt idx="229">
                  <c:v>34979</c:v>
                </c:pt>
                <c:pt idx="230">
                  <c:v>36142</c:v>
                </c:pt>
                <c:pt idx="231">
                  <c:v>34968</c:v>
                </c:pt>
                <c:pt idx="232">
                  <c:v>33373</c:v>
                </c:pt>
                <c:pt idx="233">
                  <c:v>35897</c:v>
                </c:pt>
                <c:pt idx="234">
                  <c:v>38202</c:v>
                </c:pt>
                <c:pt idx="235">
                  <c:v>36780</c:v>
                </c:pt>
                <c:pt idx="236">
                  <c:v>35001</c:v>
                </c:pt>
                <c:pt idx="237">
                  <c:v>30478</c:v>
                </c:pt>
                <c:pt idx="238">
                  <c:v>32758</c:v>
                </c:pt>
                <c:pt idx="239">
                  <c:v>31594</c:v>
                </c:pt>
                <c:pt idx="240">
                  <c:v>33231</c:v>
                </c:pt>
                <c:pt idx="241">
                  <c:v>36438</c:v>
                </c:pt>
                <c:pt idx="242">
                  <c:v>36321</c:v>
                </c:pt>
                <c:pt idx="243">
                  <c:v>29696</c:v>
                </c:pt>
                <c:pt idx="244">
                  <c:v>32388</c:v>
                </c:pt>
                <c:pt idx="245">
                  <c:v>32308</c:v>
                </c:pt>
                <c:pt idx="246">
                  <c:v>29726</c:v>
                </c:pt>
                <c:pt idx="247">
                  <c:v>31202</c:v>
                </c:pt>
                <c:pt idx="248">
                  <c:v>37356</c:v>
                </c:pt>
                <c:pt idx="249">
                  <c:v>33034</c:v>
                </c:pt>
                <c:pt idx="250">
                  <c:v>33620</c:v>
                </c:pt>
                <c:pt idx="251">
                  <c:v>28557</c:v>
                </c:pt>
                <c:pt idx="252">
                  <c:v>28613</c:v>
                </c:pt>
                <c:pt idx="253">
                  <c:v>29385</c:v>
                </c:pt>
                <c:pt idx="254">
                  <c:v>31147</c:v>
                </c:pt>
                <c:pt idx="255">
                  <c:v>37749</c:v>
                </c:pt>
                <c:pt idx="256">
                  <c:v>31697</c:v>
                </c:pt>
                <c:pt idx="257">
                  <c:v>33189</c:v>
                </c:pt>
                <c:pt idx="258">
                  <c:v>31829</c:v>
                </c:pt>
                <c:pt idx="259">
                  <c:v>31429</c:v>
                </c:pt>
                <c:pt idx="260">
                  <c:v>30316</c:v>
                </c:pt>
                <c:pt idx="261">
                  <c:v>34529</c:v>
                </c:pt>
                <c:pt idx="262">
                  <c:v>39389</c:v>
                </c:pt>
                <c:pt idx="263">
                  <c:v>29474</c:v>
                </c:pt>
                <c:pt idx="264">
                  <c:v>26597</c:v>
                </c:pt>
                <c:pt idx="265">
                  <c:v>31998</c:v>
                </c:pt>
                <c:pt idx="266">
                  <c:v>29712</c:v>
                </c:pt>
                <c:pt idx="267">
                  <c:v>27048</c:v>
                </c:pt>
                <c:pt idx="268">
                  <c:v>27845</c:v>
                </c:pt>
                <c:pt idx="269">
                  <c:v>36642</c:v>
                </c:pt>
                <c:pt idx="270">
                  <c:v>30735</c:v>
                </c:pt>
                <c:pt idx="271">
                  <c:v>30999</c:v>
                </c:pt>
                <c:pt idx="272">
                  <c:v>32187</c:v>
                </c:pt>
                <c:pt idx="273">
                  <c:v>28900</c:v>
                </c:pt>
                <c:pt idx="274">
                  <c:v>30625</c:v>
                </c:pt>
                <c:pt idx="275">
                  <c:v>33613</c:v>
                </c:pt>
                <c:pt idx="276">
                  <c:v>37468</c:v>
                </c:pt>
              </c:numCache>
            </c:numRef>
          </c:val>
          <c:smooth val="0"/>
          <c:extLst>
            <c:ext xmlns:c16="http://schemas.microsoft.com/office/drawing/2014/chart" uri="{C3380CC4-5D6E-409C-BE32-E72D297353CC}">
              <c16:uniqueId val="{00000000-12EF-47CD-964F-370E6B1C8F09}"/>
            </c:ext>
          </c:extLst>
        </c:ser>
        <c:dLbls>
          <c:showLegendKey val="0"/>
          <c:showVal val="0"/>
          <c:showCatName val="0"/>
          <c:showSerName val="0"/>
          <c:showPercent val="0"/>
          <c:showBubbleSize val="0"/>
        </c:dLbls>
        <c:smooth val="0"/>
        <c:axId val="515878208"/>
        <c:axId val="515878536"/>
      </c:lineChart>
      <c:dateAx>
        <c:axId val="51587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78536"/>
        <c:crosses val="autoZero"/>
        <c:auto val="1"/>
        <c:lblOffset val="100"/>
        <c:baseTimeUnit val="days"/>
      </c:dateAx>
      <c:valAx>
        <c:axId val="515878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587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aktiv-online</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1</c:v>
                </c:pt>
                <c:pt idx="1">
                  <c:v>0</c:v>
                </c:pt>
                <c:pt idx="2">
                  <c:v>0</c:v>
                </c:pt>
                <c:pt idx="3">
                  <c:v>1</c:v>
                </c:pt>
                <c:pt idx="4">
                  <c:v>0</c:v>
                </c:pt>
                <c:pt idx="5">
                  <c:v>0</c:v>
                </c:pt>
                <c:pt idx="6">
                  <c:v>1</c:v>
                </c:pt>
                <c:pt idx="7">
                  <c:v>0</c:v>
                </c:pt>
                <c:pt idx="8">
                  <c:v>1</c:v>
                </c:pt>
                <c:pt idx="9">
                  <c:v>0</c:v>
                </c:pt>
                <c:pt idx="10">
                  <c:v>102</c:v>
                </c:pt>
                <c:pt idx="11">
                  <c:v>4</c:v>
                </c:pt>
                <c:pt idx="12">
                  <c:v>0</c:v>
                </c:pt>
                <c:pt idx="13">
                  <c:v>1</c:v>
                </c:pt>
                <c:pt idx="14">
                  <c:v>4</c:v>
                </c:pt>
                <c:pt idx="15">
                  <c:v>1</c:v>
                </c:pt>
                <c:pt idx="16">
                  <c:v>0</c:v>
                </c:pt>
                <c:pt idx="17">
                  <c:v>0</c:v>
                </c:pt>
                <c:pt idx="18">
                  <c:v>1</c:v>
                </c:pt>
                <c:pt idx="19">
                  <c:v>0</c:v>
                </c:pt>
                <c:pt idx="20">
                  <c:v>6</c:v>
                </c:pt>
                <c:pt idx="21">
                  <c:v>2</c:v>
                </c:pt>
                <c:pt idx="22">
                  <c:v>0</c:v>
                </c:pt>
                <c:pt idx="23">
                  <c:v>4</c:v>
                </c:pt>
                <c:pt idx="24">
                  <c:v>0</c:v>
                </c:pt>
                <c:pt idx="25">
                  <c:v>0</c:v>
                </c:pt>
                <c:pt idx="26">
                  <c:v>0</c:v>
                </c:pt>
                <c:pt idx="27">
                  <c:v>1</c:v>
                </c:pt>
                <c:pt idx="28">
                  <c:v>0</c:v>
                </c:pt>
                <c:pt idx="29">
                  <c:v>3</c:v>
                </c:pt>
              </c:numCache>
            </c:numRef>
          </c:val>
          <c:smooth val="0"/>
          <c:extLst>
            <c:ext xmlns:c16="http://schemas.microsoft.com/office/drawing/2014/chart" uri="{C3380CC4-5D6E-409C-BE32-E72D297353CC}">
              <c16:uniqueId val="{00000000-879C-4AB4-BD38-20F37CD8D1BE}"/>
            </c:ext>
          </c:extLst>
        </c:ser>
        <c:dLbls>
          <c:showLegendKey val="0"/>
          <c:showVal val="0"/>
          <c:showCatName val="0"/>
          <c:showSerName val="0"/>
          <c:showPercent val="0"/>
          <c:showBubbleSize val="0"/>
        </c:dLbls>
        <c:smooth val="0"/>
        <c:axId val="299840120"/>
        <c:axId val="299843400"/>
      </c:lineChart>
      <c:dateAx>
        <c:axId val="29984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43400"/>
        <c:crosses val="autoZero"/>
        <c:auto val="1"/>
        <c:lblOffset val="100"/>
        <c:baseTimeUnit val="days"/>
      </c:dateAx>
      <c:valAx>
        <c:axId val="299843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4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aktiv-online</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4">
                  <c:v>1930</c:v>
                </c:pt>
                <c:pt idx="5">
                  <c:v>1930</c:v>
                </c:pt>
                <c:pt idx="6">
                  <c:v>1930</c:v>
                </c:pt>
                <c:pt idx="7">
                  <c:v>1930</c:v>
                </c:pt>
                <c:pt idx="8">
                  <c:v>1930</c:v>
                </c:pt>
                <c:pt idx="9">
                  <c:v>1930</c:v>
                </c:pt>
                <c:pt idx="10">
                  <c:v>1930</c:v>
                </c:pt>
                <c:pt idx="11">
                  <c:v>1930</c:v>
                </c:pt>
                <c:pt idx="12">
                  <c:v>1930</c:v>
                </c:pt>
                <c:pt idx="13">
                  <c:v>1940</c:v>
                </c:pt>
                <c:pt idx="14">
                  <c:v>1940</c:v>
                </c:pt>
                <c:pt idx="15">
                  <c:v>1940</c:v>
                </c:pt>
                <c:pt idx="16">
                  <c:v>1940</c:v>
                </c:pt>
                <c:pt idx="17">
                  <c:v>1940</c:v>
                </c:pt>
                <c:pt idx="18">
                  <c:v>1940</c:v>
                </c:pt>
                <c:pt idx="19">
                  <c:v>1940</c:v>
                </c:pt>
                <c:pt idx="20">
                  <c:v>1940</c:v>
                </c:pt>
                <c:pt idx="21">
                  <c:v>1940</c:v>
                </c:pt>
                <c:pt idx="22">
                  <c:v>1940</c:v>
                </c:pt>
                <c:pt idx="23">
                  <c:v>1940</c:v>
                </c:pt>
                <c:pt idx="24">
                  <c:v>1940</c:v>
                </c:pt>
                <c:pt idx="25">
                  <c:v>1940</c:v>
                </c:pt>
                <c:pt idx="26">
                  <c:v>1940</c:v>
                </c:pt>
                <c:pt idx="27">
                  <c:v>1940</c:v>
                </c:pt>
                <c:pt idx="28">
                  <c:v>1940</c:v>
                </c:pt>
                <c:pt idx="29">
                  <c:v>1940</c:v>
                </c:pt>
              </c:numCache>
            </c:numRef>
          </c:val>
          <c:smooth val="0"/>
          <c:extLst>
            <c:ext xmlns:c16="http://schemas.microsoft.com/office/drawing/2014/chart" uri="{C3380CC4-5D6E-409C-BE32-E72D297353CC}">
              <c16:uniqueId val="{00000000-4F63-4815-B24D-7E6512482F9D}"/>
            </c:ext>
          </c:extLst>
        </c:ser>
        <c:dLbls>
          <c:showLegendKey val="0"/>
          <c:showVal val="0"/>
          <c:showCatName val="0"/>
          <c:showSerName val="0"/>
          <c:showPercent val="0"/>
          <c:showBubbleSize val="0"/>
        </c:dLbls>
        <c:smooth val="0"/>
        <c:axId val="299843072"/>
        <c:axId val="299844056"/>
      </c:lineChart>
      <c:dateAx>
        <c:axId val="299843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44056"/>
        <c:crosses val="autoZero"/>
        <c:auto val="1"/>
        <c:lblOffset val="100"/>
        <c:baseTimeUnit val="days"/>
      </c:dateAx>
      <c:valAx>
        <c:axId val="299844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4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aktiv-online</c:v>
                </c:pt>
              </c:strCache>
            </c:strRef>
          </c:tx>
          <c:spPr>
            <a:ln w="28575" cap="rnd">
              <a:solidFill>
                <a:schemeClr val="accent1"/>
              </a:solidFill>
              <a:round/>
            </a:ln>
            <a:effectLst/>
          </c:spPr>
          <c:marker>
            <c:symbol val="none"/>
          </c:marker>
          <c:cat>
            <c:numRef>
              <c:f>Sheet1!$A$2:$A$4</c:f>
              <c:numCache>
                <c:formatCode>m/d/yyyy</c:formatCode>
                <c:ptCount val="3"/>
                <c:pt idx="0">
                  <c:v>46268</c:v>
                </c:pt>
                <c:pt idx="1">
                  <c:v>46276</c:v>
                </c:pt>
                <c:pt idx="2">
                  <c:v>46289</c:v>
                </c:pt>
              </c:numCache>
            </c:numRef>
          </c:cat>
          <c:val>
            <c:numRef>
              <c:f>Sheet1!$B$2:$B$4</c:f>
              <c:numCache>
                <c:formatCode>General</c:formatCode>
                <c:ptCount val="3"/>
                <c:pt idx="0">
                  <c:v>1523</c:v>
                </c:pt>
                <c:pt idx="1">
                  <c:v>638</c:v>
                </c:pt>
                <c:pt idx="2">
                  <c:v>30</c:v>
                </c:pt>
              </c:numCache>
            </c:numRef>
          </c:val>
          <c:smooth val="0"/>
          <c:extLst>
            <c:ext xmlns:c16="http://schemas.microsoft.com/office/drawing/2014/chart" uri="{C3380CC4-5D6E-409C-BE32-E72D297353CC}">
              <c16:uniqueId val="{00000000-4B69-45B4-AD01-5B6EECADBA84}"/>
            </c:ext>
          </c:extLst>
        </c:ser>
        <c:dLbls>
          <c:showLegendKey val="0"/>
          <c:showVal val="0"/>
          <c:showCatName val="0"/>
          <c:showSerName val="0"/>
          <c:showPercent val="0"/>
          <c:showBubbleSize val="0"/>
        </c:dLbls>
        <c:smooth val="0"/>
        <c:axId val="299842088"/>
        <c:axId val="299842416"/>
      </c:lineChart>
      <c:dateAx>
        <c:axId val="29984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42416"/>
        <c:crosses val="autoZero"/>
        <c:auto val="1"/>
        <c:lblOffset val="100"/>
        <c:baseTimeUnit val="days"/>
      </c:dateAx>
      <c:valAx>
        <c:axId val="299842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84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aktiv-online</c:v>
                </c:pt>
              </c:strCache>
            </c:strRef>
          </c:tx>
          <c:spPr>
            <a:ln w="28575" cap="rnd">
              <a:solidFill>
                <a:schemeClr val="accent1"/>
              </a:solidFill>
              <a:round/>
            </a:ln>
            <a:effectLst/>
          </c:spPr>
          <c:marker>
            <c:symbol val="none"/>
          </c:marker>
          <c:cat>
            <c:numRef>
              <c:f>Sheet1!$A$2:$A$7</c:f>
              <c:numCache>
                <c:formatCode>m/d/yyyy</c:formatCode>
                <c:ptCount val="6"/>
                <c:pt idx="0">
                  <c:v>46269</c:v>
                </c:pt>
                <c:pt idx="1">
                  <c:v>46272</c:v>
                </c:pt>
                <c:pt idx="2">
                  <c:v>46276</c:v>
                </c:pt>
                <c:pt idx="3">
                  <c:v>46277</c:v>
                </c:pt>
                <c:pt idx="4">
                  <c:v>46280</c:v>
                </c:pt>
                <c:pt idx="5">
                  <c:v>46287</c:v>
                </c:pt>
              </c:numCache>
            </c:numRef>
          </c:cat>
          <c:val>
            <c:numRef>
              <c:f>Sheet1!$B$2:$B$7</c:f>
              <c:numCache>
                <c:formatCode>General</c:formatCode>
                <c:ptCount val="6"/>
                <c:pt idx="0">
                  <c:v>1</c:v>
                </c:pt>
                <c:pt idx="1">
                  <c:v>1</c:v>
                </c:pt>
                <c:pt idx="2">
                  <c:v>4</c:v>
                </c:pt>
                <c:pt idx="3">
                  <c:v>1</c:v>
                </c:pt>
                <c:pt idx="4">
                  <c:v>2</c:v>
                </c:pt>
                <c:pt idx="5">
                  <c:v>1</c:v>
                </c:pt>
              </c:numCache>
            </c:numRef>
          </c:val>
          <c:smooth val="0"/>
          <c:extLst>
            <c:ext xmlns:c16="http://schemas.microsoft.com/office/drawing/2014/chart" uri="{C3380CC4-5D6E-409C-BE32-E72D297353CC}">
              <c16:uniqueId val="{00000000-FF9B-4616-ACD5-E924DEEE360C}"/>
            </c:ext>
          </c:extLst>
        </c:ser>
        <c:dLbls>
          <c:showLegendKey val="0"/>
          <c:showVal val="0"/>
          <c:showCatName val="0"/>
          <c:showSerName val="0"/>
          <c:showPercent val="0"/>
          <c:showBubbleSize val="0"/>
        </c:dLbls>
        <c:smooth val="0"/>
        <c:axId val="483614168"/>
        <c:axId val="483607936"/>
      </c:lineChart>
      <c:dateAx>
        <c:axId val="483614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07936"/>
        <c:crosses val="autoZero"/>
        <c:auto val="1"/>
        <c:lblOffset val="100"/>
        <c:baseTimeUnit val="days"/>
      </c:dateAx>
      <c:valAx>
        <c:axId val="483607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361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cat>
            <c:strRef>
              <c:f>Sheet1!$A$1:$B$1</c:f>
              <c:strCache>
                <c:ptCount val="2"/>
                <c:pt idx="0">
                  <c:v>Female</c:v>
                </c:pt>
                <c:pt idx="1">
                  <c:v>Male</c:v>
                </c:pt>
              </c:strCache>
            </c:strRef>
          </c:cat>
          <c:val>
            <c:numRef>
              <c:f>Sheet1!$A$2:$B$2</c:f>
              <c:numCache>
                <c:formatCode>General</c:formatCode>
                <c:ptCount val="2"/>
                <c:pt idx="0">
                  <c:v>1093</c:v>
                </c:pt>
                <c:pt idx="1">
                  <c:v>138480</c:v>
                </c:pt>
              </c:numCache>
            </c:numRef>
          </c:val>
          <c:extLst>
            <c:ext xmlns:c16="http://schemas.microsoft.com/office/drawing/2014/chart" uri="{C3380CC4-5D6E-409C-BE32-E72D297353CC}">
              <c16:uniqueId val="{00000000-46B2-463D-8D8A-95B303371BC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25-34 years</c:v>
                </c:pt>
                <c:pt idx="1">
                  <c:v>35-44 years</c:v>
                </c:pt>
                <c:pt idx="2">
                  <c:v>45-54 years</c:v>
                </c:pt>
                <c:pt idx="3">
                  <c:v>55-64 years</c:v>
                </c:pt>
              </c:strCache>
            </c:strRef>
          </c:cat>
          <c:val>
            <c:numRef>
              <c:f>Sheet1!$A$2:$D$2</c:f>
              <c:numCache>
                <c:formatCode>General</c:formatCode>
                <c:ptCount val="4"/>
                <c:pt idx="0">
                  <c:v>25152</c:v>
                </c:pt>
                <c:pt idx="1">
                  <c:v>12788</c:v>
                </c:pt>
                <c:pt idx="2">
                  <c:v>2657</c:v>
                </c:pt>
                <c:pt idx="3">
                  <c:v>98976</c:v>
                </c:pt>
              </c:numCache>
            </c:numRef>
          </c:val>
          <c:extLst>
            <c:ext xmlns:c16="http://schemas.microsoft.com/office/drawing/2014/chart" uri="{C3380CC4-5D6E-409C-BE32-E72D297353CC}">
              <c16:uniqueId val="{00000000-55AF-4A0C-9793-2FDECF9F00E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aktiv-online</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1645</c:v>
                </c:pt>
                <c:pt idx="1">
                  <c:v>1645</c:v>
                </c:pt>
                <c:pt idx="2">
                  <c:v>1645</c:v>
                </c:pt>
                <c:pt idx="3">
                  <c:v>1645</c:v>
                </c:pt>
                <c:pt idx="4">
                  <c:v>1645</c:v>
                </c:pt>
                <c:pt idx="5">
                  <c:v>1645</c:v>
                </c:pt>
                <c:pt idx="6">
                  <c:v>1645</c:v>
                </c:pt>
                <c:pt idx="7">
                  <c:v>1644</c:v>
                </c:pt>
                <c:pt idx="8">
                  <c:v>1645</c:v>
                </c:pt>
                <c:pt idx="9">
                  <c:v>1646</c:v>
                </c:pt>
                <c:pt idx="10">
                  <c:v>1645</c:v>
                </c:pt>
                <c:pt idx="11">
                  <c:v>1645</c:v>
                </c:pt>
                <c:pt idx="12">
                  <c:v>1645</c:v>
                </c:pt>
                <c:pt idx="13">
                  <c:v>1644</c:v>
                </c:pt>
                <c:pt idx="14">
                  <c:v>1644</c:v>
                </c:pt>
                <c:pt idx="15">
                  <c:v>1644</c:v>
                </c:pt>
                <c:pt idx="16">
                  <c:v>1644</c:v>
                </c:pt>
                <c:pt idx="17">
                  <c:v>1644</c:v>
                </c:pt>
                <c:pt idx="18">
                  <c:v>1644</c:v>
                </c:pt>
                <c:pt idx="19">
                  <c:v>1644</c:v>
                </c:pt>
                <c:pt idx="20">
                  <c:v>1644</c:v>
                </c:pt>
                <c:pt idx="21">
                  <c:v>1644</c:v>
                </c:pt>
                <c:pt idx="22">
                  <c:v>1644</c:v>
                </c:pt>
                <c:pt idx="23">
                  <c:v>1644</c:v>
                </c:pt>
                <c:pt idx="24">
                  <c:v>1645</c:v>
                </c:pt>
                <c:pt idx="25">
                  <c:v>1645</c:v>
                </c:pt>
                <c:pt idx="26">
                  <c:v>1646</c:v>
                </c:pt>
                <c:pt idx="27">
                  <c:v>1646</c:v>
                </c:pt>
                <c:pt idx="28">
                  <c:v>1645</c:v>
                </c:pt>
                <c:pt idx="29">
                  <c:v>1645</c:v>
                </c:pt>
              </c:numCache>
            </c:numRef>
          </c:val>
          <c:smooth val="0"/>
          <c:extLst>
            <c:ext xmlns:c16="http://schemas.microsoft.com/office/drawing/2014/chart" uri="{C3380CC4-5D6E-409C-BE32-E72D297353CC}">
              <c16:uniqueId val="{00000000-A228-491C-8378-BF947634317C}"/>
            </c:ext>
          </c:extLst>
        </c:ser>
        <c:dLbls>
          <c:showLegendKey val="0"/>
          <c:showVal val="0"/>
          <c:showCatName val="0"/>
          <c:showSerName val="0"/>
          <c:showPercent val="0"/>
          <c:showBubbleSize val="0"/>
        </c:dLbls>
        <c:smooth val="0"/>
        <c:axId val="455064904"/>
        <c:axId val="455065232"/>
      </c:lineChart>
      <c:dateAx>
        <c:axId val="45506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5232"/>
        <c:crosses val="autoZero"/>
        <c:auto val="1"/>
        <c:lblOffset val="100"/>
        <c:baseTimeUnit val="days"/>
      </c:dateAx>
      <c:valAx>
        <c:axId val="455065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506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aktiv-online</c:v>
                </c:pt>
              </c:strCache>
            </c:strRef>
          </c:tx>
          <c:spPr>
            <a:ln w="28575" cap="rnd">
              <a:solidFill>
                <a:schemeClr val="accent1"/>
              </a:solidFill>
              <a:round/>
            </a:ln>
            <a:effectLst/>
          </c:spPr>
          <c:marker>
            <c:symbol val="none"/>
          </c:marker>
          <c:cat>
            <c:numRef>
              <c:f>Sheet1!$A$2:$A$31</c:f>
              <c:numCache>
                <c:formatCode>m/d/yyyy</c:formatCode>
                <c:ptCount val="30"/>
                <c:pt idx="0">
                  <c:v>46266</c:v>
                </c:pt>
                <c:pt idx="1">
                  <c:v>46267</c:v>
                </c:pt>
                <c:pt idx="2">
                  <c:v>46268</c:v>
                </c:pt>
                <c:pt idx="3">
                  <c:v>46269</c:v>
                </c:pt>
                <c:pt idx="4">
                  <c:v>46270</c:v>
                </c:pt>
                <c:pt idx="5">
                  <c:v>46271</c:v>
                </c:pt>
                <c:pt idx="6">
                  <c:v>46272</c:v>
                </c:pt>
                <c:pt idx="7">
                  <c:v>46273</c:v>
                </c:pt>
                <c:pt idx="8">
                  <c:v>46274</c:v>
                </c:pt>
                <c:pt idx="9">
                  <c:v>46275</c:v>
                </c:pt>
                <c:pt idx="10">
                  <c:v>46276</c:v>
                </c:pt>
                <c:pt idx="11">
                  <c:v>46277</c:v>
                </c:pt>
                <c:pt idx="12">
                  <c:v>46278</c:v>
                </c:pt>
                <c:pt idx="13">
                  <c:v>46279</c:v>
                </c:pt>
                <c:pt idx="14">
                  <c:v>46280</c:v>
                </c:pt>
                <c:pt idx="15">
                  <c:v>46281</c:v>
                </c:pt>
                <c:pt idx="16">
                  <c:v>46282</c:v>
                </c:pt>
                <c:pt idx="17">
                  <c:v>46283</c:v>
                </c:pt>
                <c:pt idx="18">
                  <c:v>46284</c:v>
                </c:pt>
                <c:pt idx="19">
                  <c:v>46285</c:v>
                </c:pt>
                <c:pt idx="20">
                  <c:v>46286</c:v>
                </c:pt>
                <c:pt idx="21">
                  <c:v>46287</c:v>
                </c:pt>
                <c:pt idx="22">
                  <c:v>46288</c:v>
                </c:pt>
                <c:pt idx="23">
                  <c:v>46289</c:v>
                </c:pt>
                <c:pt idx="24">
                  <c:v>46290</c:v>
                </c:pt>
                <c:pt idx="25">
                  <c:v>46291</c:v>
                </c:pt>
                <c:pt idx="26">
                  <c:v>46292</c:v>
                </c:pt>
                <c:pt idx="27">
                  <c:v>46293</c:v>
                </c:pt>
                <c:pt idx="28">
                  <c:v>46294</c:v>
                </c:pt>
                <c:pt idx="29">
                  <c:v>46295</c:v>
                </c:pt>
              </c:numCache>
            </c:numRef>
          </c:cat>
          <c:val>
            <c:numRef>
              <c:f>Sheet1!$B$2:$B$31</c:f>
              <c:numCache>
                <c:formatCode>General</c:formatCode>
                <c:ptCount val="30"/>
                <c:pt idx="0">
                  <c:v>110</c:v>
                </c:pt>
                <c:pt idx="1">
                  <c:v>53</c:v>
                </c:pt>
                <c:pt idx="2">
                  <c:v>101</c:v>
                </c:pt>
                <c:pt idx="3">
                  <c:v>53</c:v>
                </c:pt>
                <c:pt idx="4">
                  <c:v>33</c:v>
                </c:pt>
                <c:pt idx="5">
                  <c:v>22</c:v>
                </c:pt>
                <c:pt idx="6">
                  <c:v>28</c:v>
                </c:pt>
                <c:pt idx="7">
                  <c:v>26</c:v>
                </c:pt>
                <c:pt idx="8">
                  <c:v>82</c:v>
                </c:pt>
                <c:pt idx="9">
                  <c:v>110</c:v>
                </c:pt>
                <c:pt idx="10">
                  <c:v>76</c:v>
                </c:pt>
                <c:pt idx="11">
                  <c:v>23</c:v>
                </c:pt>
                <c:pt idx="12">
                  <c:v>23</c:v>
                </c:pt>
                <c:pt idx="13">
                  <c:v>22</c:v>
                </c:pt>
                <c:pt idx="14">
                  <c:v>19</c:v>
                </c:pt>
                <c:pt idx="15">
                  <c:v>73</c:v>
                </c:pt>
                <c:pt idx="16">
                  <c:v>55</c:v>
                </c:pt>
                <c:pt idx="17">
                  <c:v>35</c:v>
                </c:pt>
                <c:pt idx="18">
                  <c:v>21</c:v>
                </c:pt>
                <c:pt idx="19">
                  <c:v>22</c:v>
                </c:pt>
                <c:pt idx="20">
                  <c:v>25</c:v>
                </c:pt>
                <c:pt idx="21">
                  <c:v>156</c:v>
                </c:pt>
                <c:pt idx="22">
                  <c:v>36</c:v>
                </c:pt>
                <c:pt idx="23">
                  <c:v>30</c:v>
                </c:pt>
                <c:pt idx="24">
                  <c:v>21</c:v>
                </c:pt>
                <c:pt idx="25">
                  <c:v>12</c:v>
                </c:pt>
                <c:pt idx="26">
                  <c:v>12</c:v>
                </c:pt>
                <c:pt idx="27">
                  <c:v>22</c:v>
                </c:pt>
                <c:pt idx="28">
                  <c:v>14</c:v>
                </c:pt>
                <c:pt idx="29">
                  <c:v>240</c:v>
                </c:pt>
              </c:numCache>
            </c:numRef>
          </c:val>
          <c:smooth val="0"/>
          <c:extLst>
            <c:ext xmlns:c16="http://schemas.microsoft.com/office/drawing/2014/chart" uri="{C3380CC4-5D6E-409C-BE32-E72D297353CC}">
              <c16:uniqueId val="{00000000-A50C-41E4-B84D-062C05CECDA4}"/>
            </c:ext>
          </c:extLst>
        </c:ser>
        <c:dLbls>
          <c:showLegendKey val="0"/>
          <c:showVal val="0"/>
          <c:showCatName val="0"/>
          <c:showSerName val="0"/>
          <c:showPercent val="0"/>
          <c:showBubbleSize val="0"/>
        </c:dLbls>
        <c:smooth val="0"/>
        <c:axId val="454978640"/>
        <c:axId val="454970112"/>
      </c:lineChart>
      <c:dateAx>
        <c:axId val="454978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70112"/>
        <c:crosses val="autoZero"/>
        <c:auto val="1"/>
        <c:lblOffset val="100"/>
        <c:baseTimeUnit val="days"/>
      </c:dateAx>
      <c:valAx>
        <c:axId val="45497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78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aktiv-online</c:v>
                </c:pt>
              </c:strCache>
            </c:strRef>
          </c:tx>
          <c:spPr>
            <a:solidFill>
              <a:schemeClr val="accent1"/>
            </a:solidFill>
            <a:ln>
              <a:noFill/>
            </a:ln>
            <a:effectLst/>
          </c:spPr>
          <c:invertIfNegative val="0"/>
          <c:cat>
            <c:strRef>
              <c:f>Sheet1!$A$2:$A$3</c:f>
              <c:strCache>
                <c:ptCount val="2"/>
                <c:pt idx="0">
                  <c:v>Image</c:v>
                </c:pt>
                <c:pt idx="1">
                  <c:v>Link</c:v>
                </c:pt>
              </c:strCache>
            </c:strRef>
          </c:cat>
          <c:val>
            <c:numRef>
              <c:f>Sheet1!$B$2:$B$3</c:f>
              <c:numCache>
                <c:formatCode>General</c:formatCode>
                <c:ptCount val="2"/>
                <c:pt idx="0">
                  <c:v>2.7595133579742699</c:v>
                </c:pt>
                <c:pt idx="1">
                  <c:v>0.59382422802850399</c:v>
                </c:pt>
              </c:numCache>
            </c:numRef>
          </c:val>
          <c:extLst>
            <c:ext xmlns:c16="http://schemas.microsoft.com/office/drawing/2014/chart" uri="{C3380CC4-5D6E-409C-BE32-E72D297353CC}">
              <c16:uniqueId val="{00000000-8F0C-4E61-9251-E1A0E24AC360}"/>
            </c:ext>
          </c:extLst>
        </c:ser>
        <c:dLbls>
          <c:showLegendKey val="0"/>
          <c:showVal val="0"/>
          <c:showCatName val="0"/>
          <c:showSerName val="0"/>
          <c:showPercent val="0"/>
          <c:showBubbleSize val="0"/>
        </c:dLbls>
        <c:gapWidth val="219"/>
        <c:overlap val="-27"/>
        <c:axId val="454980280"/>
        <c:axId val="454982576"/>
      </c:barChart>
      <c:catAx>
        <c:axId val="454980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82576"/>
        <c:crosses val="autoZero"/>
        <c:auto val="1"/>
        <c:lblAlgn val="ctr"/>
        <c:lblOffset val="100"/>
        <c:noMultiLvlLbl val="0"/>
      </c:catAx>
      <c:valAx>
        <c:axId val="454982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8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aktiv-online</c:v>
                </c:pt>
              </c:strCache>
            </c:strRef>
          </c:cat>
          <c:val>
            <c:numRef>
              <c:f>Sheet1!$B$2</c:f>
              <c:numCache>
                <c:formatCode>General</c:formatCode>
                <c:ptCount val="1"/>
              </c:numCache>
            </c:numRef>
          </c:val>
          <c:extLst>
            <c:ext xmlns:c16="http://schemas.microsoft.com/office/drawing/2014/chart" uri="{C3380CC4-5D6E-409C-BE32-E72D297353CC}">
              <c16:uniqueId val="{00000000-830C-4DCC-9A5F-C2F74A797B57}"/>
            </c:ext>
          </c:extLst>
        </c:ser>
        <c:ser>
          <c:idx val="1"/>
          <c:order val="1"/>
          <c:tx>
            <c:strRef>
              <c:f>Sheet1!$C$1</c:f>
              <c:strCache>
                <c:ptCount val="1"/>
                <c:pt idx="0">
                  <c:v>Celebrate</c:v>
                </c:pt>
              </c:strCache>
            </c:strRef>
          </c:tx>
          <c:spPr>
            <a:solidFill>
              <a:schemeClr val="accent2"/>
            </a:solidFill>
            <a:ln>
              <a:noFill/>
            </a:ln>
            <a:effectLst/>
          </c:spPr>
          <c:invertIfNegative val="0"/>
          <c:cat>
            <c:strRef>
              <c:f>Sheet1!$A$2</c:f>
              <c:strCache>
                <c:ptCount val="1"/>
                <c:pt idx="0">
                  <c:v>aktiv-online</c:v>
                </c:pt>
              </c:strCache>
            </c:strRef>
          </c:cat>
          <c:val>
            <c:numRef>
              <c:f>Sheet1!$C$2</c:f>
              <c:numCache>
                <c:formatCode>General</c:formatCode>
                <c:ptCount val="1"/>
              </c:numCache>
            </c:numRef>
          </c:val>
          <c:extLst>
            <c:ext xmlns:c16="http://schemas.microsoft.com/office/drawing/2014/chart" uri="{C3380CC4-5D6E-409C-BE32-E72D297353CC}">
              <c16:uniqueId val="{00000001-830C-4DCC-9A5F-C2F74A797B57}"/>
            </c:ext>
          </c:extLst>
        </c:ser>
        <c:ser>
          <c:idx val="2"/>
          <c:order val="2"/>
          <c:tx>
            <c:strRef>
              <c:f>Sheet1!$D$1</c:f>
              <c:strCache>
                <c:ptCount val="1"/>
                <c:pt idx="0">
                  <c:v>Love</c:v>
                </c:pt>
              </c:strCache>
            </c:strRef>
          </c:tx>
          <c:spPr>
            <a:solidFill>
              <a:schemeClr val="accent3"/>
            </a:solidFill>
            <a:ln>
              <a:noFill/>
            </a:ln>
            <a:effectLst/>
          </c:spPr>
          <c:invertIfNegative val="0"/>
          <c:cat>
            <c:strRef>
              <c:f>Sheet1!$A$2</c:f>
              <c:strCache>
                <c:ptCount val="1"/>
                <c:pt idx="0">
                  <c:v>aktiv-online</c:v>
                </c:pt>
              </c:strCache>
            </c:strRef>
          </c:cat>
          <c:val>
            <c:numRef>
              <c:f>Sheet1!$D$2</c:f>
              <c:numCache>
                <c:formatCode>General</c:formatCode>
                <c:ptCount val="1"/>
              </c:numCache>
            </c:numRef>
          </c:val>
          <c:extLst>
            <c:ext xmlns:c16="http://schemas.microsoft.com/office/drawing/2014/chart" uri="{C3380CC4-5D6E-409C-BE32-E72D297353CC}">
              <c16:uniqueId val="{00000002-830C-4DCC-9A5F-C2F74A797B57}"/>
            </c:ext>
          </c:extLst>
        </c:ser>
        <c:ser>
          <c:idx val="3"/>
          <c:order val="3"/>
          <c:tx>
            <c:strRef>
              <c:f>Sheet1!$E$1</c:f>
              <c:strCache>
                <c:ptCount val="1"/>
                <c:pt idx="0">
                  <c:v>Insightful</c:v>
                </c:pt>
              </c:strCache>
            </c:strRef>
          </c:tx>
          <c:spPr>
            <a:solidFill>
              <a:schemeClr val="accent4"/>
            </a:solidFill>
            <a:ln>
              <a:noFill/>
            </a:ln>
            <a:effectLst/>
          </c:spPr>
          <c:invertIfNegative val="0"/>
          <c:cat>
            <c:strRef>
              <c:f>Sheet1!$A$2</c:f>
              <c:strCache>
                <c:ptCount val="1"/>
                <c:pt idx="0">
                  <c:v>aktiv-online</c:v>
                </c:pt>
              </c:strCache>
            </c:strRef>
          </c:cat>
          <c:val>
            <c:numRef>
              <c:f>Sheet1!$E$2</c:f>
              <c:numCache>
                <c:formatCode>General</c:formatCode>
                <c:ptCount val="1"/>
              </c:numCache>
            </c:numRef>
          </c:val>
          <c:extLst>
            <c:ext xmlns:c16="http://schemas.microsoft.com/office/drawing/2014/chart" uri="{C3380CC4-5D6E-409C-BE32-E72D297353CC}">
              <c16:uniqueId val="{00000003-830C-4DCC-9A5F-C2F74A797B57}"/>
            </c:ext>
          </c:extLst>
        </c:ser>
        <c:ser>
          <c:idx val="4"/>
          <c:order val="4"/>
          <c:tx>
            <c:strRef>
              <c:f>Sheet1!$F$1</c:f>
              <c:strCache>
                <c:ptCount val="1"/>
                <c:pt idx="0">
                  <c:v>Curious</c:v>
                </c:pt>
              </c:strCache>
            </c:strRef>
          </c:tx>
          <c:spPr>
            <a:solidFill>
              <a:schemeClr val="accent5"/>
            </a:solidFill>
            <a:ln>
              <a:noFill/>
            </a:ln>
            <a:effectLst/>
          </c:spPr>
          <c:invertIfNegative val="0"/>
          <c:cat>
            <c:strRef>
              <c:f>Sheet1!$A$2</c:f>
              <c:strCache>
                <c:ptCount val="1"/>
                <c:pt idx="0">
                  <c:v>aktiv-online</c:v>
                </c:pt>
              </c:strCache>
            </c:strRef>
          </c:cat>
          <c:val>
            <c:numRef>
              <c:f>Sheet1!$F$2</c:f>
              <c:numCache>
                <c:formatCode>General</c:formatCode>
                <c:ptCount val="1"/>
              </c:numCache>
            </c:numRef>
          </c:val>
          <c:extLst>
            <c:ext xmlns:c16="http://schemas.microsoft.com/office/drawing/2014/chart" uri="{C3380CC4-5D6E-409C-BE32-E72D297353CC}">
              <c16:uniqueId val="{00000004-830C-4DCC-9A5F-C2F74A797B57}"/>
            </c:ext>
          </c:extLst>
        </c:ser>
        <c:dLbls>
          <c:showLegendKey val="0"/>
          <c:showVal val="0"/>
          <c:showCatName val="0"/>
          <c:showSerName val="0"/>
          <c:showPercent val="0"/>
          <c:showBubbleSize val="0"/>
        </c:dLbls>
        <c:gapWidth val="150"/>
        <c:overlap val="100"/>
        <c:axId val="454980936"/>
        <c:axId val="454981264"/>
      </c:barChart>
      <c:catAx>
        <c:axId val="45498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81264"/>
        <c:crosses val="autoZero"/>
        <c:auto val="1"/>
        <c:lblAlgn val="ctr"/>
        <c:lblOffset val="100"/>
        <c:noMultiLvlLbl val="0"/>
      </c:catAx>
      <c:valAx>
        <c:axId val="4549812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98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8AE78-C478-4B95-AE91-F99AE67A0AE2}"/>
              </a:ext>
            </a:extLst>
          </p:cNvPr>
          <p:cNvSpPr>
            <a:spLocks noGrp="1"/>
          </p:cNvSpPr>
          <p:nvPr>
            <p:ph type="ctrTitle"/>
          </p:nvPr>
        </p:nvSpPr>
        <p:spPr/>
        <p:txBody>
          <a:bodyPr/>
          <a:lstStyle/>
          <a:p>
            <a:r>
              <a:rPr lang="en-US"/>
              <a:t>aktiv</a:t>
            </a:r>
          </a:p>
        </p:txBody>
      </p:sp>
      <p:sp>
        <p:nvSpPr>
          <p:cNvPr id="3" name="Subtitle 2">
            <a:extLst>
              <a:ext uri="{FF2B5EF4-FFF2-40B4-BE49-F238E27FC236}">
                <a16:creationId xmlns:a16="http://schemas.microsoft.com/office/drawing/2014/main" id="{2A0C61CD-CD93-4F0D-971C-6F34C8A4FBB7}"/>
              </a:ext>
            </a:extLst>
          </p:cNvPr>
          <p:cNvSpPr>
            <a:spLocks noGrp="1"/>
          </p:cNvSpPr>
          <p:nvPr>
            <p:ph type="subTitle" idx="1"/>
          </p:nvPr>
        </p:nvSpPr>
        <p:spPr/>
        <p:txBody>
          <a:bodyPr/>
          <a:lstStyle/>
          <a:p>
            <a:r>
              <a:rPr lang="en-US"/>
              <a:t>IW Medien</a:t>
            </a:r>
          </a:p>
        </p:txBody>
      </p:sp>
    </p:spTree>
    <p:extLst>
      <p:ext uri="{BB962C8B-B14F-4D97-AF65-F5344CB8AC3E}">
        <p14:creationId xmlns:p14="http://schemas.microsoft.com/office/powerpoint/2010/main" val="3897924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08F8F-983F-4503-9344-7216992FF82D}"/>
              </a:ext>
            </a:extLst>
          </p:cNvPr>
          <p:cNvSpPr>
            <a:spLocks noGrp="1"/>
          </p:cNvSpPr>
          <p:nvPr>
            <p:ph type="title"/>
          </p:nvPr>
        </p:nvSpPr>
        <p:spPr/>
        <p:txBody>
          <a:bodyPr/>
          <a:lstStyle/>
          <a:p>
            <a:r>
              <a:rPr lang="en-US"/>
              <a:t>Facebook Key Metrics | Aktiv</a:t>
            </a:r>
          </a:p>
        </p:txBody>
      </p:sp>
      <p:graphicFrame>
        <p:nvGraphicFramePr>
          <p:cNvPr id="5" name="Table Placeholder 4">
            <a:extLst>
              <a:ext uri="{FF2B5EF4-FFF2-40B4-BE49-F238E27FC236}">
                <a16:creationId xmlns:a16="http://schemas.microsoft.com/office/drawing/2014/main" id="{7CECDDC5-7AC0-42EE-A1F8-FF7D077EC6EB}"/>
              </a:ext>
            </a:extLst>
          </p:cNvPr>
          <p:cNvGraphicFramePr>
            <a:graphicFrameLocks noGrp="1"/>
          </p:cNvGraphicFramePr>
          <p:nvPr>
            <p:ph type="tbl" sz="quarter" idx="13"/>
            <p:extLst>
              <p:ext uri="{D42A27DB-BD31-4B8C-83A1-F6EECF244321}">
                <p14:modId xmlns:p14="http://schemas.microsoft.com/office/powerpoint/2010/main" val="428112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357557823"/>
                    </a:ext>
                  </a:extLst>
                </a:gridCol>
                <a:gridCol w="740664">
                  <a:extLst>
                    <a:ext uri="{9D8B030D-6E8A-4147-A177-3AD203B41FA5}">
                      <a16:colId xmlns:a16="http://schemas.microsoft.com/office/drawing/2014/main" val="1931312617"/>
                    </a:ext>
                  </a:extLst>
                </a:gridCol>
                <a:gridCol w="411480">
                  <a:extLst>
                    <a:ext uri="{9D8B030D-6E8A-4147-A177-3AD203B41FA5}">
                      <a16:colId xmlns:a16="http://schemas.microsoft.com/office/drawing/2014/main" val="825810173"/>
                    </a:ext>
                  </a:extLst>
                </a:gridCol>
                <a:gridCol w="740664">
                  <a:extLst>
                    <a:ext uri="{9D8B030D-6E8A-4147-A177-3AD203B41FA5}">
                      <a16:colId xmlns:a16="http://schemas.microsoft.com/office/drawing/2014/main" val="682260374"/>
                    </a:ext>
                  </a:extLst>
                </a:gridCol>
                <a:gridCol w="411480">
                  <a:extLst>
                    <a:ext uri="{9D8B030D-6E8A-4147-A177-3AD203B41FA5}">
                      <a16:colId xmlns:a16="http://schemas.microsoft.com/office/drawing/2014/main" val="689363165"/>
                    </a:ext>
                  </a:extLst>
                </a:gridCol>
                <a:gridCol w="411480">
                  <a:extLst>
                    <a:ext uri="{9D8B030D-6E8A-4147-A177-3AD203B41FA5}">
                      <a16:colId xmlns:a16="http://schemas.microsoft.com/office/drawing/2014/main" val="2063831831"/>
                    </a:ext>
                  </a:extLst>
                </a:gridCol>
                <a:gridCol w="411480">
                  <a:extLst>
                    <a:ext uri="{9D8B030D-6E8A-4147-A177-3AD203B41FA5}">
                      <a16:colId xmlns:a16="http://schemas.microsoft.com/office/drawing/2014/main" val="2841186596"/>
                    </a:ext>
                  </a:extLst>
                </a:gridCol>
                <a:gridCol w="411480">
                  <a:extLst>
                    <a:ext uri="{9D8B030D-6E8A-4147-A177-3AD203B41FA5}">
                      <a16:colId xmlns:a16="http://schemas.microsoft.com/office/drawing/2014/main" val="1662958838"/>
                    </a:ext>
                  </a:extLst>
                </a:gridCol>
                <a:gridCol w="411480">
                  <a:extLst>
                    <a:ext uri="{9D8B030D-6E8A-4147-A177-3AD203B41FA5}">
                      <a16:colId xmlns:a16="http://schemas.microsoft.com/office/drawing/2014/main" val="3127257274"/>
                    </a:ext>
                  </a:extLst>
                </a:gridCol>
                <a:gridCol w="411480">
                  <a:extLst>
                    <a:ext uri="{9D8B030D-6E8A-4147-A177-3AD203B41FA5}">
                      <a16:colId xmlns:a16="http://schemas.microsoft.com/office/drawing/2014/main" val="123599556"/>
                    </a:ext>
                  </a:extLst>
                </a:gridCol>
                <a:gridCol w="411480">
                  <a:extLst>
                    <a:ext uri="{9D8B030D-6E8A-4147-A177-3AD203B41FA5}">
                      <a16:colId xmlns:a16="http://schemas.microsoft.com/office/drawing/2014/main" val="608719226"/>
                    </a:ext>
                  </a:extLst>
                </a:gridCol>
                <a:gridCol w="411480">
                  <a:extLst>
                    <a:ext uri="{9D8B030D-6E8A-4147-A177-3AD203B41FA5}">
                      <a16:colId xmlns:a16="http://schemas.microsoft.com/office/drawing/2014/main" val="4000873589"/>
                    </a:ext>
                  </a:extLst>
                </a:gridCol>
                <a:gridCol w="411480">
                  <a:extLst>
                    <a:ext uri="{9D8B030D-6E8A-4147-A177-3AD203B41FA5}">
                      <a16:colId xmlns:a16="http://schemas.microsoft.com/office/drawing/2014/main" val="1650739436"/>
                    </a:ext>
                  </a:extLst>
                </a:gridCol>
                <a:gridCol w="411480">
                  <a:extLst>
                    <a:ext uri="{9D8B030D-6E8A-4147-A177-3AD203B41FA5}">
                      <a16:colId xmlns:a16="http://schemas.microsoft.com/office/drawing/2014/main" val="75780088"/>
                    </a:ext>
                  </a:extLst>
                </a:gridCol>
                <a:gridCol w="411480">
                  <a:extLst>
                    <a:ext uri="{9D8B030D-6E8A-4147-A177-3AD203B41FA5}">
                      <a16:colId xmlns:a16="http://schemas.microsoft.com/office/drawing/2014/main" val="7124048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2189799158"/>
                  </a:ext>
                </a:extLst>
              </a:tr>
              <a:tr h="370840">
                <a:tc>
                  <a:txBody>
                    <a:bodyPr/>
                    <a:lstStyle/>
                    <a:p>
                      <a:r>
                        <a:rPr lang="en-US" sz="1000"/>
                        <a:t>aktiv-online</a:t>
                      </a:r>
                    </a:p>
                  </a:txBody>
                  <a:tcPr/>
                </a:tc>
                <a:tc>
                  <a:txBody>
                    <a:bodyPr/>
                    <a:lstStyle/>
                    <a:p>
                      <a:r>
                        <a:rPr lang="en-US" sz="1000"/>
                        <a:t>15156</a:t>
                      </a:r>
                    </a:p>
                  </a:txBody>
                  <a:tcPr/>
                </a:tc>
                <a:tc>
                  <a:txBody>
                    <a:bodyPr/>
                    <a:lstStyle/>
                    <a:p>
                      <a:r>
                        <a:rPr lang="en-US" sz="1000"/>
                        <a:t>-5</a:t>
                      </a:r>
                    </a:p>
                  </a:txBody>
                  <a:tcPr/>
                </a:tc>
                <a:tc>
                  <a:txBody>
                    <a:bodyPr/>
                    <a:lstStyle/>
                    <a:p>
                      <a:r>
                        <a:rPr lang="en-US" sz="1000"/>
                        <a:t>15156</a:t>
                      </a:r>
                    </a:p>
                  </a:txBody>
                  <a:tcPr/>
                </a:tc>
                <a:tc>
                  <a:txBody>
                    <a:bodyPr/>
                    <a:lstStyle/>
                    <a:p>
                      <a:r>
                        <a:rPr lang="en-US" sz="1000"/>
                        <a:t>-5</a:t>
                      </a:r>
                    </a:p>
                  </a:txBody>
                  <a:tcPr/>
                </a:tc>
                <a:tc>
                  <a:txBody>
                    <a:bodyPr/>
                    <a:lstStyle/>
                    <a:p>
                      <a:r>
                        <a:rPr lang="en-US" sz="1000"/>
                        <a:t>7</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124</a:t>
                      </a:r>
                    </a:p>
                  </a:txBody>
                  <a:tcPr/>
                </a:tc>
                <a:tc>
                  <a:txBody>
                    <a:bodyPr/>
                    <a:lstStyle/>
                    <a:p>
                      <a:r>
                        <a:rPr lang="en-US" sz="1000"/>
                        <a:t>1</a:t>
                      </a:r>
                    </a:p>
                  </a:txBody>
                  <a:tcPr/>
                </a:tc>
                <a:tc>
                  <a:txBody>
                    <a:bodyPr/>
                    <a:lstStyle/>
                    <a:p>
                      <a:r>
                        <a:rPr lang="en-US" sz="1000"/>
                        <a:t>121</a:t>
                      </a:r>
                    </a:p>
                  </a:txBody>
                  <a:tcPr/>
                </a:tc>
                <a:tc>
                  <a:txBody>
                    <a:bodyPr/>
                    <a:lstStyle/>
                    <a:p>
                      <a:r>
                        <a:rPr lang="en-US" sz="1000"/>
                        <a:t>150</a:t>
                      </a:r>
                    </a:p>
                  </a:txBody>
                  <a:tcPr/>
                </a:tc>
                <a:tc>
                  <a:txBody>
                    <a:bodyPr/>
                    <a:lstStyle/>
                    <a:p>
                      <a:r>
                        <a:rPr lang="en-US" sz="1000"/>
                        <a:t>41</a:t>
                      </a:r>
                    </a:p>
                  </a:txBody>
                  <a:tcPr/>
                </a:tc>
                <a:tc>
                  <a:txBody>
                    <a:bodyPr/>
                    <a:lstStyle/>
                    <a:p>
                      <a:r>
                        <a:rPr lang="en-US" sz="1000"/>
                        <a:t>0.2969 %</a:t>
                      </a:r>
                    </a:p>
                  </a:txBody>
                  <a:tcPr/>
                </a:tc>
                <a:extLst>
                  <a:ext uri="{0D108BD9-81ED-4DB2-BD59-A6C34878D82A}">
                    <a16:rowId xmlns:a16="http://schemas.microsoft.com/office/drawing/2014/main" val="2272480894"/>
                  </a:ext>
                </a:extLst>
              </a:tr>
            </a:tbl>
          </a:graphicData>
        </a:graphic>
      </p:graphicFrame>
      <p:sp>
        <p:nvSpPr>
          <p:cNvPr id="4" name="Text Placeholder 3">
            <a:extLst>
              <a:ext uri="{FF2B5EF4-FFF2-40B4-BE49-F238E27FC236}">
                <a16:creationId xmlns:a16="http://schemas.microsoft.com/office/drawing/2014/main" id="{51FFB3D2-33BF-4B84-8157-BDC1A3E9D14D}"/>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633072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58FA6-1C66-4C46-8A42-3418CEE2DA35}"/>
              </a:ext>
            </a:extLst>
          </p:cNvPr>
          <p:cNvSpPr>
            <a:spLocks noGrp="1"/>
          </p:cNvSpPr>
          <p:nvPr>
            <p:ph type="title"/>
          </p:nvPr>
        </p:nvSpPr>
        <p:spPr/>
        <p:txBody>
          <a:bodyPr/>
          <a:lstStyle/>
          <a:p>
            <a:r>
              <a:rPr lang="en-US"/>
              <a:t>Facebook Fans or Followers Total | Aktiv</a:t>
            </a:r>
          </a:p>
        </p:txBody>
      </p:sp>
      <p:graphicFrame>
        <p:nvGraphicFramePr>
          <p:cNvPr id="6" name="Chart Placeholder 5">
            <a:extLst>
              <a:ext uri="{FF2B5EF4-FFF2-40B4-BE49-F238E27FC236}">
                <a16:creationId xmlns:a16="http://schemas.microsoft.com/office/drawing/2014/main" id="{AADF65A5-A397-4BDF-9BA0-AF6F81125917}"/>
              </a:ext>
            </a:extLst>
          </p:cNvPr>
          <p:cNvGraphicFramePr>
            <a:graphicFrameLocks noGrp="1"/>
          </p:cNvGraphicFramePr>
          <p:nvPr>
            <p:ph type="chart" sz="quarter" idx="13"/>
            <p:extLst>
              <p:ext uri="{D42A27DB-BD31-4B8C-83A1-F6EECF244321}">
                <p14:modId xmlns:p14="http://schemas.microsoft.com/office/powerpoint/2010/main" val="4023993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A4C02D-4C3D-4631-B4A6-E149CC1DE721}"/>
              </a:ext>
            </a:extLst>
          </p:cNvPr>
          <p:cNvSpPr>
            <a:spLocks noGrp="1"/>
          </p:cNvSpPr>
          <p:nvPr>
            <p:ph type="body" sz="quarter" idx="14"/>
          </p:nvPr>
        </p:nvSpPr>
        <p:spPr/>
        <p:txBody>
          <a:bodyPr/>
          <a:lstStyle/>
          <a:p>
            <a:r>
              <a:rPr lang="en-US"/>
              <a:t>01/01/2026 - 10/04/2026</a:t>
            </a:r>
          </a:p>
        </p:txBody>
      </p:sp>
      <p:sp>
        <p:nvSpPr>
          <p:cNvPr id="5" name="Footer Placeholder 4">
            <a:extLst>
              <a:ext uri="{FF2B5EF4-FFF2-40B4-BE49-F238E27FC236}">
                <a16:creationId xmlns:a16="http://schemas.microsoft.com/office/drawing/2014/main" id="{410D7F79-4C60-459F-B257-5E94D38663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8964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AF49A-C2BB-441A-9FFC-41F8DC173D35}"/>
              </a:ext>
            </a:extLst>
          </p:cNvPr>
          <p:cNvSpPr>
            <a:spLocks noGrp="1"/>
          </p:cNvSpPr>
          <p:nvPr>
            <p:ph type="title"/>
          </p:nvPr>
        </p:nvSpPr>
        <p:spPr/>
        <p:txBody>
          <a:bodyPr/>
          <a:lstStyle/>
          <a:p>
            <a:r>
              <a:rPr lang="en-US"/>
              <a:t>Facebook Posts Table + Follows | Aktiv - 1 of 8</a:t>
            </a:r>
          </a:p>
        </p:txBody>
      </p:sp>
      <p:graphicFrame>
        <p:nvGraphicFramePr>
          <p:cNvPr id="5" name="Table Placeholder 4">
            <a:extLst>
              <a:ext uri="{FF2B5EF4-FFF2-40B4-BE49-F238E27FC236}">
                <a16:creationId xmlns:a16="http://schemas.microsoft.com/office/drawing/2014/main" id="{5227811C-6879-4659-8836-7D6629FF18F7}"/>
              </a:ext>
            </a:extLst>
          </p:cNvPr>
          <p:cNvGraphicFramePr>
            <a:graphicFrameLocks noGrp="1"/>
          </p:cNvGraphicFramePr>
          <p:nvPr>
            <p:ph type="tbl" sz="quarter" idx="13"/>
            <p:extLst>
              <p:ext uri="{D42A27DB-BD31-4B8C-83A1-F6EECF244321}">
                <p14:modId xmlns:p14="http://schemas.microsoft.com/office/powerpoint/2010/main" val="2878237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22657166"/>
                    </a:ext>
                  </a:extLst>
                </a:gridCol>
                <a:gridCol w="905257">
                  <a:extLst>
                    <a:ext uri="{9D8B030D-6E8A-4147-A177-3AD203B41FA5}">
                      <a16:colId xmlns:a16="http://schemas.microsoft.com/office/drawing/2014/main" val="4083173444"/>
                    </a:ext>
                  </a:extLst>
                </a:gridCol>
                <a:gridCol w="1152145">
                  <a:extLst>
                    <a:ext uri="{9D8B030D-6E8A-4147-A177-3AD203B41FA5}">
                      <a16:colId xmlns:a16="http://schemas.microsoft.com/office/drawing/2014/main" val="1865518674"/>
                    </a:ext>
                  </a:extLst>
                </a:gridCol>
                <a:gridCol w="411480">
                  <a:extLst>
                    <a:ext uri="{9D8B030D-6E8A-4147-A177-3AD203B41FA5}">
                      <a16:colId xmlns:a16="http://schemas.microsoft.com/office/drawing/2014/main" val="687165306"/>
                    </a:ext>
                  </a:extLst>
                </a:gridCol>
                <a:gridCol w="411480">
                  <a:extLst>
                    <a:ext uri="{9D8B030D-6E8A-4147-A177-3AD203B41FA5}">
                      <a16:colId xmlns:a16="http://schemas.microsoft.com/office/drawing/2014/main" val="1211817399"/>
                    </a:ext>
                  </a:extLst>
                </a:gridCol>
                <a:gridCol w="411480">
                  <a:extLst>
                    <a:ext uri="{9D8B030D-6E8A-4147-A177-3AD203B41FA5}">
                      <a16:colId xmlns:a16="http://schemas.microsoft.com/office/drawing/2014/main" val="3539571527"/>
                    </a:ext>
                  </a:extLst>
                </a:gridCol>
                <a:gridCol w="411480">
                  <a:extLst>
                    <a:ext uri="{9D8B030D-6E8A-4147-A177-3AD203B41FA5}">
                      <a16:colId xmlns:a16="http://schemas.microsoft.com/office/drawing/2014/main" val="3122916242"/>
                    </a:ext>
                  </a:extLst>
                </a:gridCol>
                <a:gridCol w="411480">
                  <a:extLst>
                    <a:ext uri="{9D8B030D-6E8A-4147-A177-3AD203B41FA5}">
                      <a16:colId xmlns:a16="http://schemas.microsoft.com/office/drawing/2014/main" val="3939407481"/>
                    </a:ext>
                  </a:extLst>
                </a:gridCol>
                <a:gridCol w="411480">
                  <a:extLst>
                    <a:ext uri="{9D8B030D-6E8A-4147-A177-3AD203B41FA5}">
                      <a16:colId xmlns:a16="http://schemas.microsoft.com/office/drawing/2014/main" val="3491047882"/>
                    </a:ext>
                  </a:extLst>
                </a:gridCol>
                <a:gridCol w="411480">
                  <a:extLst>
                    <a:ext uri="{9D8B030D-6E8A-4147-A177-3AD203B41FA5}">
                      <a16:colId xmlns:a16="http://schemas.microsoft.com/office/drawing/2014/main" val="2822067842"/>
                    </a:ext>
                  </a:extLst>
                </a:gridCol>
                <a:gridCol w="411480">
                  <a:extLst>
                    <a:ext uri="{9D8B030D-6E8A-4147-A177-3AD203B41FA5}">
                      <a16:colId xmlns:a16="http://schemas.microsoft.com/office/drawing/2014/main" val="963301330"/>
                    </a:ext>
                  </a:extLst>
                </a:gridCol>
                <a:gridCol w="411480">
                  <a:extLst>
                    <a:ext uri="{9D8B030D-6E8A-4147-A177-3AD203B41FA5}">
                      <a16:colId xmlns:a16="http://schemas.microsoft.com/office/drawing/2014/main" val="3290989672"/>
                    </a:ext>
                  </a:extLst>
                </a:gridCol>
                <a:gridCol w="411480">
                  <a:extLst>
                    <a:ext uri="{9D8B030D-6E8A-4147-A177-3AD203B41FA5}">
                      <a16:colId xmlns:a16="http://schemas.microsoft.com/office/drawing/2014/main" val="4138564626"/>
                    </a:ext>
                  </a:extLst>
                </a:gridCol>
                <a:gridCol w="411480">
                  <a:extLst>
                    <a:ext uri="{9D8B030D-6E8A-4147-A177-3AD203B41FA5}">
                      <a16:colId xmlns:a16="http://schemas.microsoft.com/office/drawing/2014/main" val="1171533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80079975"/>
                  </a:ext>
                </a:extLst>
              </a:tr>
            </a:tbl>
          </a:graphicData>
        </a:graphic>
      </p:graphicFrame>
      <p:sp>
        <p:nvSpPr>
          <p:cNvPr id="4" name="Text Placeholder 3">
            <a:extLst>
              <a:ext uri="{FF2B5EF4-FFF2-40B4-BE49-F238E27FC236}">
                <a16:creationId xmlns:a16="http://schemas.microsoft.com/office/drawing/2014/main" id="{3F9294AC-3258-46B1-B416-D96690F40F3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507340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7C4FF-1A7A-4D60-8C76-EA3968265259}"/>
              </a:ext>
            </a:extLst>
          </p:cNvPr>
          <p:cNvSpPr>
            <a:spLocks noGrp="1"/>
          </p:cNvSpPr>
          <p:nvPr>
            <p:ph type="title"/>
          </p:nvPr>
        </p:nvSpPr>
        <p:spPr/>
        <p:txBody>
          <a:bodyPr/>
          <a:lstStyle/>
          <a:p>
            <a:r>
              <a:rPr lang="en-US"/>
              <a:t>Facebook Posts Table + Follows | Aktiv - 2 of 8</a:t>
            </a:r>
          </a:p>
        </p:txBody>
      </p:sp>
      <p:graphicFrame>
        <p:nvGraphicFramePr>
          <p:cNvPr id="5" name="Table Placeholder 4">
            <a:extLst>
              <a:ext uri="{FF2B5EF4-FFF2-40B4-BE49-F238E27FC236}">
                <a16:creationId xmlns:a16="http://schemas.microsoft.com/office/drawing/2014/main" id="{86A35DBF-7EFC-4B19-88C3-1827A548BD75}"/>
              </a:ext>
            </a:extLst>
          </p:cNvPr>
          <p:cNvGraphicFramePr>
            <a:graphicFrameLocks noGrp="1"/>
          </p:cNvGraphicFramePr>
          <p:nvPr>
            <p:ph type="tbl" sz="quarter" idx="13"/>
            <p:extLst>
              <p:ext uri="{D42A27DB-BD31-4B8C-83A1-F6EECF244321}">
                <p14:modId xmlns:p14="http://schemas.microsoft.com/office/powerpoint/2010/main" val="1865410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8986601"/>
                    </a:ext>
                  </a:extLst>
                </a:gridCol>
                <a:gridCol w="905257">
                  <a:extLst>
                    <a:ext uri="{9D8B030D-6E8A-4147-A177-3AD203B41FA5}">
                      <a16:colId xmlns:a16="http://schemas.microsoft.com/office/drawing/2014/main" val="3929345569"/>
                    </a:ext>
                  </a:extLst>
                </a:gridCol>
                <a:gridCol w="1152145">
                  <a:extLst>
                    <a:ext uri="{9D8B030D-6E8A-4147-A177-3AD203B41FA5}">
                      <a16:colId xmlns:a16="http://schemas.microsoft.com/office/drawing/2014/main" val="3368041905"/>
                    </a:ext>
                  </a:extLst>
                </a:gridCol>
                <a:gridCol w="411480">
                  <a:extLst>
                    <a:ext uri="{9D8B030D-6E8A-4147-A177-3AD203B41FA5}">
                      <a16:colId xmlns:a16="http://schemas.microsoft.com/office/drawing/2014/main" val="1123893791"/>
                    </a:ext>
                  </a:extLst>
                </a:gridCol>
                <a:gridCol w="411480">
                  <a:extLst>
                    <a:ext uri="{9D8B030D-6E8A-4147-A177-3AD203B41FA5}">
                      <a16:colId xmlns:a16="http://schemas.microsoft.com/office/drawing/2014/main" val="1858887769"/>
                    </a:ext>
                  </a:extLst>
                </a:gridCol>
                <a:gridCol w="411480">
                  <a:extLst>
                    <a:ext uri="{9D8B030D-6E8A-4147-A177-3AD203B41FA5}">
                      <a16:colId xmlns:a16="http://schemas.microsoft.com/office/drawing/2014/main" val="2461645683"/>
                    </a:ext>
                  </a:extLst>
                </a:gridCol>
                <a:gridCol w="411480">
                  <a:extLst>
                    <a:ext uri="{9D8B030D-6E8A-4147-A177-3AD203B41FA5}">
                      <a16:colId xmlns:a16="http://schemas.microsoft.com/office/drawing/2014/main" val="4244132094"/>
                    </a:ext>
                  </a:extLst>
                </a:gridCol>
                <a:gridCol w="411480">
                  <a:extLst>
                    <a:ext uri="{9D8B030D-6E8A-4147-A177-3AD203B41FA5}">
                      <a16:colId xmlns:a16="http://schemas.microsoft.com/office/drawing/2014/main" val="1759694845"/>
                    </a:ext>
                  </a:extLst>
                </a:gridCol>
                <a:gridCol w="411480">
                  <a:extLst>
                    <a:ext uri="{9D8B030D-6E8A-4147-A177-3AD203B41FA5}">
                      <a16:colId xmlns:a16="http://schemas.microsoft.com/office/drawing/2014/main" val="1328148104"/>
                    </a:ext>
                  </a:extLst>
                </a:gridCol>
                <a:gridCol w="411480">
                  <a:extLst>
                    <a:ext uri="{9D8B030D-6E8A-4147-A177-3AD203B41FA5}">
                      <a16:colId xmlns:a16="http://schemas.microsoft.com/office/drawing/2014/main" val="579127843"/>
                    </a:ext>
                  </a:extLst>
                </a:gridCol>
                <a:gridCol w="411480">
                  <a:extLst>
                    <a:ext uri="{9D8B030D-6E8A-4147-A177-3AD203B41FA5}">
                      <a16:colId xmlns:a16="http://schemas.microsoft.com/office/drawing/2014/main" val="3721054135"/>
                    </a:ext>
                  </a:extLst>
                </a:gridCol>
                <a:gridCol w="411480">
                  <a:extLst>
                    <a:ext uri="{9D8B030D-6E8A-4147-A177-3AD203B41FA5}">
                      <a16:colId xmlns:a16="http://schemas.microsoft.com/office/drawing/2014/main" val="183554722"/>
                    </a:ext>
                  </a:extLst>
                </a:gridCol>
                <a:gridCol w="411480">
                  <a:extLst>
                    <a:ext uri="{9D8B030D-6E8A-4147-A177-3AD203B41FA5}">
                      <a16:colId xmlns:a16="http://schemas.microsoft.com/office/drawing/2014/main" val="1725739212"/>
                    </a:ext>
                  </a:extLst>
                </a:gridCol>
                <a:gridCol w="411480">
                  <a:extLst>
                    <a:ext uri="{9D8B030D-6E8A-4147-A177-3AD203B41FA5}">
                      <a16:colId xmlns:a16="http://schemas.microsoft.com/office/drawing/2014/main" val="3411666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1589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- 2026-09-22 12:00:12</a:t>
                      </a:r>
                      <a:r>
                        <a:rPr kumimoji="0" lang="de-DE" sz="1000" b="0" i="0" u="none" strike="noStrike" kern="1200" cap="none" spc="0" normalizeH="0" baseline="0" noProof="0">
                          <a:ln>
                            <a:noFill/>
                          </a:ln>
                          <a:solidFill>
                            <a:prstClr val="black"/>
                          </a:solidFill>
                          <a:effectLst/>
                          <a:uLnTx/>
                          <a:uFillTx/>
                          <a:latin typeface="Calibri"/>
                          <a:ea typeface="+mn-ea"/>
                          <a:cs typeface="+mn-cs"/>
                        </a:rPr>
                        <a:t>
 Gemeinsam statt gegeneinander. 🫱🏻‍🫲🏻 
Die neue #Tarifrunde steht vor der Tür – und damit auch eine Bewährungsprobe für die #Sozialpartnerschaft in Deutschland. 
Das Besondere an unserer Sozialpartnerschaft: Gewerkschaften und Arbeitgeberverbände regeln Löhne und Arbeitsbedingungen gemeinsam und ohne staatliche Vorgaben. Umso wichtiger ist es, jetzt an einem Strang zu ziehen! 
Besonders die M+E-Industrie steht vor diversen Herausforderungen. 
Auf der einen Seite stehen die Transformation durch Dekarbonisierung, Digitalisierung und künstliche Intelligenz. Auf der anderen Seite belasten die Konkurrenz aus China und die Zollpolitik der USA unsere Wirtschaft. 
Wie zukunftsfähige #Tarifverträge deshalb aussehen sollten, erfahrt ihr in unserer Übersicht und in unserem ausführlichen aktiv-Erklärartikel: https://www.aktiv-online.de/news/sozialpartnerschaft-wie-sie-in-deutschland-zur-bewaeltigung-von-krisen-beitraegt-15963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https://quintly-eu-image-storage.s3.amazonaws.com/d700ed18edfed6d397ba4af27b8798c3/5f4d12c7a97d5d69a4b5d5b86d62f2be.jpg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Wirtschaft, aktiv Prio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55791934"/>
                  </a:ext>
                </a:extLst>
              </a:tr>
            </a:tbl>
          </a:graphicData>
        </a:graphic>
      </p:graphicFrame>
      <p:sp>
        <p:nvSpPr>
          <p:cNvPr id="4" name="Text Placeholder 3">
            <a:extLst>
              <a:ext uri="{FF2B5EF4-FFF2-40B4-BE49-F238E27FC236}">
                <a16:creationId xmlns:a16="http://schemas.microsoft.com/office/drawing/2014/main" id="{4328914F-E32B-41A0-9D68-C72E9D8D425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514426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B9B8-3716-4B0D-A463-6FECEC8BDD30}"/>
              </a:ext>
            </a:extLst>
          </p:cNvPr>
          <p:cNvSpPr>
            <a:spLocks noGrp="1"/>
          </p:cNvSpPr>
          <p:nvPr>
            <p:ph type="title"/>
          </p:nvPr>
        </p:nvSpPr>
        <p:spPr/>
        <p:txBody>
          <a:bodyPr/>
          <a:lstStyle/>
          <a:p>
            <a:r>
              <a:rPr lang="en-US"/>
              <a:t>Facebook Posts Table + Follows | Aktiv - 3 of 8</a:t>
            </a:r>
          </a:p>
        </p:txBody>
      </p:sp>
      <p:graphicFrame>
        <p:nvGraphicFramePr>
          <p:cNvPr id="5" name="Table Placeholder 4">
            <a:extLst>
              <a:ext uri="{FF2B5EF4-FFF2-40B4-BE49-F238E27FC236}">
                <a16:creationId xmlns:a16="http://schemas.microsoft.com/office/drawing/2014/main" id="{76C25304-78CF-46E9-92F9-A219943EAF87}"/>
              </a:ext>
            </a:extLst>
          </p:cNvPr>
          <p:cNvGraphicFramePr>
            <a:graphicFrameLocks noGrp="1"/>
          </p:cNvGraphicFramePr>
          <p:nvPr>
            <p:ph type="tbl" sz="quarter" idx="13"/>
            <p:extLst>
              <p:ext uri="{D42A27DB-BD31-4B8C-83A1-F6EECF244321}">
                <p14:modId xmlns:p14="http://schemas.microsoft.com/office/powerpoint/2010/main" val="4224014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51145409"/>
                    </a:ext>
                  </a:extLst>
                </a:gridCol>
                <a:gridCol w="905257">
                  <a:extLst>
                    <a:ext uri="{9D8B030D-6E8A-4147-A177-3AD203B41FA5}">
                      <a16:colId xmlns:a16="http://schemas.microsoft.com/office/drawing/2014/main" val="734665665"/>
                    </a:ext>
                  </a:extLst>
                </a:gridCol>
                <a:gridCol w="1152145">
                  <a:extLst>
                    <a:ext uri="{9D8B030D-6E8A-4147-A177-3AD203B41FA5}">
                      <a16:colId xmlns:a16="http://schemas.microsoft.com/office/drawing/2014/main" val="2042486792"/>
                    </a:ext>
                  </a:extLst>
                </a:gridCol>
                <a:gridCol w="411480">
                  <a:extLst>
                    <a:ext uri="{9D8B030D-6E8A-4147-A177-3AD203B41FA5}">
                      <a16:colId xmlns:a16="http://schemas.microsoft.com/office/drawing/2014/main" val="1869160029"/>
                    </a:ext>
                  </a:extLst>
                </a:gridCol>
                <a:gridCol w="411480">
                  <a:extLst>
                    <a:ext uri="{9D8B030D-6E8A-4147-A177-3AD203B41FA5}">
                      <a16:colId xmlns:a16="http://schemas.microsoft.com/office/drawing/2014/main" val="3427996748"/>
                    </a:ext>
                  </a:extLst>
                </a:gridCol>
                <a:gridCol w="411480">
                  <a:extLst>
                    <a:ext uri="{9D8B030D-6E8A-4147-A177-3AD203B41FA5}">
                      <a16:colId xmlns:a16="http://schemas.microsoft.com/office/drawing/2014/main" val="1358010277"/>
                    </a:ext>
                  </a:extLst>
                </a:gridCol>
                <a:gridCol w="411480">
                  <a:extLst>
                    <a:ext uri="{9D8B030D-6E8A-4147-A177-3AD203B41FA5}">
                      <a16:colId xmlns:a16="http://schemas.microsoft.com/office/drawing/2014/main" val="2412632516"/>
                    </a:ext>
                  </a:extLst>
                </a:gridCol>
                <a:gridCol w="411480">
                  <a:extLst>
                    <a:ext uri="{9D8B030D-6E8A-4147-A177-3AD203B41FA5}">
                      <a16:colId xmlns:a16="http://schemas.microsoft.com/office/drawing/2014/main" val="347067657"/>
                    </a:ext>
                  </a:extLst>
                </a:gridCol>
                <a:gridCol w="411480">
                  <a:extLst>
                    <a:ext uri="{9D8B030D-6E8A-4147-A177-3AD203B41FA5}">
                      <a16:colId xmlns:a16="http://schemas.microsoft.com/office/drawing/2014/main" val="1888069211"/>
                    </a:ext>
                  </a:extLst>
                </a:gridCol>
                <a:gridCol w="411480">
                  <a:extLst>
                    <a:ext uri="{9D8B030D-6E8A-4147-A177-3AD203B41FA5}">
                      <a16:colId xmlns:a16="http://schemas.microsoft.com/office/drawing/2014/main" val="915802465"/>
                    </a:ext>
                  </a:extLst>
                </a:gridCol>
                <a:gridCol w="411480">
                  <a:extLst>
                    <a:ext uri="{9D8B030D-6E8A-4147-A177-3AD203B41FA5}">
                      <a16:colId xmlns:a16="http://schemas.microsoft.com/office/drawing/2014/main" val="1628441308"/>
                    </a:ext>
                  </a:extLst>
                </a:gridCol>
                <a:gridCol w="411480">
                  <a:extLst>
                    <a:ext uri="{9D8B030D-6E8A-4147-A177-3AD203B41FA5}">
                      <a16:colId xmlns:a16="http://schemas.microsoft.com/office/drawing/2014/main" val="2413843346"/>
                    </a:ext>
                  </a:extLst>
                </a:gridCol>
                <a:gridCol w="411480">
                  <a:extLst>
                    <a:ext uri="{9D8B030D-6E8A-4147-A177-3AD203B41FA5}">
                      <a16:colId xmlns:a16="http://schemas.microsoft.com/office/drawing/2014/main" val="2729366235"/>
                    </a:ext>
                  </a:extLst>
                </a:gridCol>
                <a:gridCol w="411480">
                  <a:extLst>
                    <a:ext uri="{9D8B030D-6E8A-4147-A177-3AD203B41FA5}">
                      <a16:colId xmlns:a16="http://schemas.microsoft.com/office/drawing/2014/main" val="172219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9673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- 2026-09-21 10:30:07</a:t>
                      </a:r>
                      <a:r>
                        <a:rPr kumimoji="0" lang="de-DE" sz="1000" b="0" i="0" u="none" strike="noStrike" kern="1200" cap="none" spc="0" normalizeH="0" baseline="0" noProof="0">
                          <a:ln>
                            <a:noFill/>
                          </a:ln>
                          <a:solidFill>
                            <a:prstClr val="black"/>
                          </a:solidFill>
                          <a:effectLst/>
                          <a:uLnTx/>
                          <a:uFillTx/>
                          <a:latin typeface="Calibri"/>
                          <a:ea typeface="+mn-ea"/>
                          <a:cs typeface="+mn-cs"/>
                        </a:rPr>
                        <a:t>
 Arbeiten, wenn alle anderen ins Bett gehen? 💤 
In Deutschland arbeiten rund 4 Millionen Menschen in der Nachtschicht – viele davon auch in der M+E-Industrie.  
Tagschlaf, Nachtschicht, Privatleben: Das erfordert Organisationstalent und ein gutes Gespür für den eigenen Körper. Denn Schlaf ist kein Leerlauf, sondern ein aktiver Regenerationsprozess. 
Fällt der weg, wirkt sich das negativ auf Konzentration, Reaktionsgeschwindigkeit und Aufmerksamkeit aus. Damit steigt auch das Unfallrisiko – zum Beispiel bei der Arbeit mit Maschinen. 
Was ihr zu den Zuschlägen bei Nachtschichten wissen solltet und wie Schichtpläne noch besser angepasst werden könnten – das erfahrt ihr in unserem ausführlichen aktiv-Ratgeber.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https://quintly-eu-image-storage.s3.amazonaws.com/d700ed18edfed6d397ba4af27b8798c3/9004e82f57ec9db0a38d8a5dcd2f13f8.jpg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aktiv Ratgeber, aktiv Prio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02615146"/>
                  </a:ext>
                </a:extLst>
              </a:tr>
            </a:tbl>
          </a:graphicData>
        </a:graphic>
      </p:graphicFrame>
      <p:sp>
        <p:nvSpPr>
          <p:cNvPr id="4" name="Text Placeholder 3">
            <a:extLst>
              <a:ext uri="{FF2B5EF4-FFF2-40B4-BE49-F238E27FC236}">
                <a16:creationId xmlns:a16="http://schemas.microsoft.com/office/drawing/2014/main" id="{E7E02FD5-BD80-4726-BA3A-F17739ED2DE2}"/>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09293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D9DBEB-B6F4-47A7-8C42-5DF34827087A}"/>
              </a:ext>
            </a:extLst>
          </p:cNvPr>
          <p:cNvSpPr>
            <a:spLocks noGrp="1"/>
          </p:cNvSpPr>
          <p:nvPr>
            <p:ph type="title"/>
          </p:nvPr>
        </p:nvSpPr>
        <p:spPr/>
        <p:txBody>
          <a:bodyPr/>
          <a:lstStyle/>
          <a:p>
            <a:r>
              <a:rPr lang="en-US"/>
              <a:t>Facebook Posts Table + Follows | Aktiv - 4 of 8</a:t>
            </a:r>
          </a:p>
        </p:txBody>
      </p:sp>
      <p:graphicFrame>
        <p:nvGraphicFramePr>
          <p:cNvPr id="5" name="Table Placeholder 4">
            <a:extLst>
              <a:ext uri="{FF2B5EF4-FFF2-40B4-BE49-F238E27FC236}">
                <a16:creationId xmlns:a16="http://schemas.microsoft.com/office/drawing/2014/main" id="{532850F6-1BB1-4743-AA6E-D3CF1A41683A}"/>
              </a:ext>
            </a:extLst>
          </p:cNvPr>
          <p:cNvGraphicFramePr>
            <a:graphicFrameLocks noGrp="1"/>
          </p:cNvGraphicFramePr>
          <p:nvPr>
            <p:ph type="tbl" sz="quarter" idx="13"/>
            <p:extLst>
              <p:ext uri="{D42A27DB-BD31-4B8C-83A1-F6EECF244321}">
                <p14:modId xmlns:p14="http://schemas.microsoft.com/office/powerpoint/2010/main" val="4283589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5247479"/>
                    </a:ext>
                  </a:extLst>
                </a:gridCol>
                <a:gridCol w="905257">
                  <a:extLst>
                    <a:ext uri="{9D8B030D-6E8A-4147-A177-3AD203B41FA5}">
                      <a16:colId xmlns:a16="http://schemas.microsoft.com/office/drawing/2014/main" val="2352451696"/>
                    </a:ext>
                  </a:extLst>
                </a:gridCol>
                <a:gridCol w="1152145">
                  <a:extLst>
                    <a:ext uri="{9D8B030D-6E8A-4147-A177-3AD203B41FA5}">
                      <a16:colId xmlns:a16="http://schemas.microsoft.com/office/drawing/2014/main" val="3203755566"/>
                    </a:ext>
                  </a:extLst>
                </a:gridCol>
                <a:gridCol w="411480">
                  <a:extLst>
                    <a:ext uri="{9D8B030D-6E8A-4147-A177-3AD203B41FA5}">
                      <a16:colId xmlns:a16="http://schemas.microsoft.com/office/drawing/2014/main" val="1009155347"/>
                    </a:ext>
                  </a:extLst>
                </a:gridCol>
                <a:gridCol w="411480">
                  <a:extLst>
                    <a:ext uri="{9D8B030D-6E8A-4147-A177-3AD203B41FA5}">
                      <a16:colId xmlns:a16="http://schemas.microsoft.com/office/drawing/2014/main" val="3180275113"/>
                    </a:ext>
                  </a:extLst>
                </a:gridCol>
                <a:gridCol w="411480">
                  <a:extLst>
                    <a:ext uri="{9D8B030D-6E8A-4147-A177-3AD203B41FA5}">
                      <a16:colId xmlns:a16="http://schemas.microsoft.com/office/drawing/2014/main" val="429840213"/>
                    </a:ext>
                  </a:extLst>
                </a:gridCol>
                <a:gridCol w="411480">
                  <a:extLst>
                    <a:ext uri="{9D8B030D-6E8A-4147-A177-3AD203B41FA5}">
                      <a16:colId xmlns:a16="http://schemas.microsoft.com/office/drawing/2014/main" val="982487358"/>
                    </a:ext>
                  </a:extLst>
                </a:gridCol>
                <a:gridCol w="411480">
                  <a:extLst>
                    <a:ext uri="{9D8B030D-6E8A-4147-A177-3AD203B41FA5}">
                      <a16:colId xmlns:a16="http://schemas.microsoft.com/office/drawing/2014/main" val="1710153339"/>
                    </a:ext>
                  </a:extLst>
                </a:gridCol>
                <a:gridCol w="411480">
                  <a:extLst>
                    <a:ext uri="{9D8B030D-6E8A-4147-A177-3AD203B41FA5}">
                      <a16:colId xmlns:a16="http://schemas.microsoft.com/office/drawing/2014/main" val="664342071"/>
                    </a:ext>
                  </a:extLst>
                </a:gridCol>
                <a:gridCol w="411480">
                  <a:extLst>
                    <a:ext uri="{9D8B030D-6E8A-4147-A177-3AD203B41FA5}">
                      <a16:colId xmlns:a16="http://schemas.microsoft.com/office/drawing/2014/main" val="1144063040"/>
                    </a:ext>
                  </a:extLst>
                </a:gridCol>
                <a:gridCol w="411480">
                  <a:extLst>
                    <a:ext uri="{9D8B030D-6E8A-4147-A177-3AD203B41FA5}">
                      <a16:colId xmlns:a16="http://schemas.microsoft.com/office/drawing/2014/main" val="4220049625"/>
                    </a:ext>
                  </a:extLst>
                </a:gridCol>
                <a:gridCol w="411480">
                  <a:extLst>
                    <a:ext uri="{9D8B030D-6E8A-4147-A177-3AD203B41FA5}">
                      <a16:colId xmlns:a16="http://schemas.microsoft.com/office/drawing/2014/main" val="2308173449"/>
                    </a:ext>
                  </a:extLst>
                </a:gridCol>
                <a:gridCol w="411480">
                  <a:extLst>
                    <a:ext uri="{9D8B030D-6E8A-4147-A177-3AD203B41FA5}">
                      <a16:colId xmlns:a16="http://schemas.microsoft.com/office/drawing/2014/main" val="3400052625"/>
                    </a:ext>
                  </a:extLst>
                </a:gridCol>
                <a:gridCol w="411480">
                  <a:extLst>
                    <a:ext uri="{9D8B030D-6E8A-4147-A177-3AD203B41FA5}">
                      <a16:colId xmlns:a16="http://schemas.microsoft.com/office/drawing/2014/main" val="4168366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2515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- 2026-09-16 17:30:06</a:t>
                      </a:r>
                      <a:r>
                        <a:rPr kumimoji="0" lang="de-DE" sz="1000" b="0" i="0" u="none" strike="noStrike" kern="1200" cap="none" spc="0" normalizeH="0" baseline="0" noProof="0">
                          <a:ln>
                            <a:noFill/>
                          </a:ln>
                          <a:solidFill>
                            <a:prstClr val="black"/>
                          </a:solidFill>
                          <a:effectLst/>
                          <a:uLnTx/>
                          <a:uFillTx/>
                          <a:latin typeface="Calibri"/>
                          <a:ea typeface="+mn-ea"/>
                          <a:cs typeface="+mn-cs"/>
                        </a:rPr>
                        <a:t>
 Bald startet die neue Tarifrunde – und das solltest du dazu wissen. 🗓️ 
Die Verhandlungen betreffen rund 3,8 Millionen Beschäftigte in der M+E-Industrie in Deutschland. Arbeitgeberverbände und Gewerkschaften, auch Tarifpartner genannt, regeln dabei miteinander die Arbeitsbeziehungen. Sie handeln Löhne und Arbeitsbedingungen aus.  
Und das geschieht im Großen und Ganzen, ohne dass der Staat sich einmischt. Das nennt man auch Tarifautonomie.  
Starke Tarifpartner sorgen dafür, dass möglichst viele Beschäftigte von ausgehandelten Löhnen und guten Arbeitsbedingungen profitieren. Außerdem strahlen Tarifverträge über die tarifgebundenen Betriebe hinaus aus: Viele tariflose Unternehmen orientieren sich an den ausgehandelten Standards. 
Wie diese Tarifbindung gestärkt werden kann, ohne dass sich der Staat einmischt – das erklären wir euch in unserem verständlichen aktiv-Artikel: https://ao5.de/tarifautonomie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https://quintly-eu-image-storage.s3.amazonaws.com/d700ed18edfed6d397ba4af27b8798c3/a5070fa4c8c054b4a0679eb645919eea.jpg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Wirtschaft, aktiv Prio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10851283"/>
                  </a:ext>
                </a:extLst>
              </a:tr>
            </a:tbl>
          </a:graphicData>
        </a:graphic>
      </p:graphicFrame>
      <p:sp>
        <p:nvSpPr>
          <p:cNvPr id="4" name="Text Placeholder 3">
            <a:extLst>
              <a:ext uri="{FF2B5EF4-FFF2-40B4-BE49-F238E27FC236}">
                <a16:creationId xmlns:a16="http://schemas.microsoft.com/office/drawing/2014/main" id="{74ECC02A-94D0-48F1-8D6C-D21F2923E94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3600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C0396-0B53-404B-BB49-1F54EE5EF9D8}"/>
              </a:ext>
            </a:extLst>
          </p:cNvPr>
          <p:cNvSpPr>
            <a:spLocks noGrp="1"/>
          </p:cNvSpPr>
          <p:nvPr>
            <p:ph type="title"/>
          </p:nvPr>
        </p:nvSpPr>
        <p:spPr/>
        <p:txBody>
          <a:bodyPr/>
          <a:lstStyle/>
          <a:p>
            <a:r>
              <a:rPr lang="en-US"/>
              <a:t>Facebook Posts Table + Follows | Aktiv - 5 of 8</a:t>
            </a:r>
          </a:p>
        </p:txBody>
      </p:sp>
      <p:graphicFrame>
        <p:nvGraphicFramePr>
          <p:cNvPr id="5" name="Table Placeholder 4">
            <a:extLst>
              <a:ext uri="{FF2B5EF4-FFF2-40B4-BE49-F238E27FC236}">
                <a16:creationId xmlns:a16="http://schemas.microsoft.com/office/drawing/2014/main" id="{01958AFB-8472-4172-9322-D62713E10B66}"/>
              </a:ext>
            </a:extLst>
          </p:cNvPr>
          <p:cNvGraphicFramePr>
            <a:graphicFrameLocks noGrp="1"/>
          </p:cNvGraphicFramePr>
          <p:nvPr>
            <p:ph type="tbl" sz="quarter" idx="13"/>
            <p:extLst>
              <p:ext uri="{D42A27DB-BD31-4B8C-83A1-F6EECF244321}">
                <p14:modId xmlns:p14="http://schemas.microsoft.com/office/powerpoint/2010/main" val="2177395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111606393"/>
                    </a:ext>
                  </a:extLst>
                </a:gridCol>
                <a:gridCol w="905257">
                  <a:extLst>
                    <a:ext uri="{9D8B030D-6E8A-4147-A177-3AD203B41FA5}">
                      <a16:colId xmlns:a16="http://schemas.microsoft.com/office/drawing/2014/main" val="579310289"/>
                    </a:ext>
                  </a:extLst>
                </a:gridCol>
                <a:gridCol w="1152145">
                  <a:extLst>
                    <a:ext uri="{9D8B030D-6E8A-4147-A177-3AD203B41FA5}">
                      <a16:colId xmlns:a16="http://schemas.microsoft.com/office/drawing/2014/main" val="1778106407"/>
                    </a:ext>
                  </a:extLst>
                </a:gridCol>
                <a:gridCol w="411480">
                  <a:extLst>
                    <a:ext uri="{9D8B030D-6E8A-4147-A177-3AD203B41FA5}">
                      <a16:colId xmlns:a16="http://schemas.microsoft.com/office/drawing/2014/main" val="1941810504"/>
                    </a:ext>
                  </a:extLst>
                </a:gridCol>
                <a:gridCol w="411480">
                  <a:extLst>
                    <a:ext uri="{9D8B030D-6E8A-4147-A177-3AD203B41FA5}">
                      <a16:colId xmlns:a16="http://schemas.microsoft.com/office/drawing/2014/main" val="2109008014"/>
                    </a:ext>
                  </a:extLst>
                </a:gridCol>
                <a:gridCol w="411480">
                  <a:extLst>
                    <a:ext uri="{9D8B030D-6E8A-4147-A177-3AD203B41FA5}">
                      <a16:colId xmlns:a16="http://schemas.microsoft.com/office/drawing/2014/main" val="2841519670"/>
                    </a:ext>
                  </a:extLst>
                </a:gridCol>
                <a:gridCol w="411480">
                  <a:extLst>
                    <a:ext uri="{9D8B030D-6E8A-4147-A177-3AD203B41FA5}">
                      <a16:colId xmlns:a16="http://schemas.microsoft.com/office/drawing/2014/main" val="2947812017"/>
                    </a:ext>
                  </a:extLst>
                </a:gridCol>
                <a:gridCol w="411480">
                  <a:extLst>
                    <a:ext uri="{9D8B030D-6E8A-4147-A177-3AD203B41FA5}">
                      <a16:colId xmlns:a16="http://schemas.microsoft.com/office/drawing/2014/main" val="334338800"/>
                    </a:ext>
                  </a:extLst>
                </a:gridCol>
                <a:gridCol w="411480">
                  <a:extLst>
                    <a:ext uri="{9D8B030D-6E8A-4147-A177-3AD203B41FA5}">
                      <a16:colId xmlns:a16="http://schemas.microsoft.com/office/drawing/2014/main" val="1986982760"/>
                    </a:ext>
                  </a:extLst>
                </a:gridCol>
                <a:gridCol w="411480">
                  <a:extLst>
                    <a:ext uri="{9D8B030D-6E8A-4147-A177-3AD203B41FA5}">
                      <a16:colId xmlns:a16="http://schemas.microsoft.com/office/drawing/2014/main" val="3829242672"/>
                    </a:ext>
                  </a:extLst>
                </a:gridCol>
                <a:gridCol w="411480">
                  <a:extLst>
                    <a:ext uri="{9D8B030D-6E8A-4147-A177-3AD203B41FA5}">
                      <a16:colId xmlns:a16="http://schemas.microsoft.com/office/drawing/2014/main" val="830551080"/>
                    </a:ext>
                  </a:extLst>
                </a:gridCol>
                <a:gridCol w="411480">
                  <a:extLst>
                    <a:ext uri="{9D8B030D-6E8A-4147-A177-3AD203B41FA5}">
                      <a16:colId xmlns:a16="http://schemas.microsoft.com/office/drawing/2014/main" val="707721108"/>
                    </a:ext>
                  </a:extLst>
                </a:gridCol>
                <a:gridCol w="411480">
                  <a:extLst>
                    <a:ext uri="{9D8B030D-6E8A-4147-A177-3AD203B41FA5}">
                      <a16:colId xmlns:a16="http://schemas.microsoft.com/office/drawing/2014/main" val="3927582965"/>
                    </a:ext>
                  </a:extLst>
                </a:gridCol>
                <a:gridCol w="411480">
                  <a:extLst>
                    <a:ext uri="{9D8B030D-6E8A-4147-A177-3AD203B41FA5}">
                      <a16:colId xmlns:a16="http://schemas.microsoft.com/office/drawing/2014/main" val="589781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27592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- 2026-09-10 13:00:08</a:t>
                      </a:r>
                      <a:r>
                        <a:rPr kumimoji="0" lang="de-DE" sz="1000" b="0" i="0" u="none" strike="noStrike" kern="1200" cap="none" spc="0" normalizeH="0" baseline="0" noProof="0">
                          <a:ln>
                            <a:noFill/>
                          </a:ln>
                          <a:solidFill>
                            <a:prstClr val="black"/>
                          </a:solidFill>
                          <a:effectLst/>
                          <a:uLnTx/>
                          <a:uFillTx/>
                          <a:latin typeface="Calibri"/>
                          <a:ea typeface="+mn-ea"/>
                          <a:cs typeface="+mn-cs"/>
                        </a:rPr>
                        <a:t>
 Lebensrettende Ventilatoren-Power aus Bad Hersfeld. 🛞 
Das Unternehmen TROX X-Fans sorgt für Belüftung in Gebäuden und Anlagen – und das weltweit. Herzstück sind Ventilatoren, die es in allen möglichen Größen und Varianten gibt. 
Sie sorgen für frische Luft in Opernhäusern, Flughäfen, Tiefgaragen, Bürogebäuden und in der Industrie, aber auch in Tunnelsystemen und Windkanalanlagen. 🚇 
Besonders wichtig: Entrauchungsventilatoren – auch wenn sie im Idealfall nie zum Einsatz kommen. „Sie springen in einem Brandfall sofort an, um tödliche Rauchgase schnell abzuleiten“, erklärt Christian Söllner im aktiv-Chefinterview. 🧯 
Wie sich das Unternehmen mit seinen rund 5.000 Angestellten für die Zukunft aufstellt und welche Besonderheiten ein Stiftungsunternehmen wie TROX X-Fans auszeichnen – das erfahrt ihr im ausführlichen aktiv-Interview.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https://quintly-eu-image-storage.s3.amazonaws.com/d700ed18edfed6d397ba4af27b8798c3/fca5ca530f83d30fb14a2e0b26aa5299.jpg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aktiv Betriebsreportage, aktiv Prio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63864000"/>
                  </a:ext>
                </a:extLst>
              </a:tr>
            </a:tbl>
          </a:graphicData>
        </a:graphic>
      </p:graphicFrame>
      <p:sp>
        <p:nvSpPr>
          <p:cNvPr id="4" name="Text Placeholder 3">
            <a:extLst>
              <a:ext uri="{FF2B5EF4-FFF2-40B4-BE49-F238E27FC236}">
                <a16:creationId xmlns:a16="http://schemas.microsoft.com/office/drawing/2014/main" id="{2BA421E9-0320-49AA-9D60-053934A8B60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853061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ECA7B-32BA-462B-B471-FF01AD38D5C8}"/>
              </a:ext>
            </a:extLst>
          </p:cNvPr>
          <p:cNvSpPr>
            <a:spLocks noGrp="1"/>
          </p:cNvSpPr>
          <p:nvPr>
            <p:ph type="title"/>
          </p:nvPr>
        </p:nvSpPr>
        <p:spPr/>
        <p:txBody>
          <a:bodyPr/>
          <a:lstStyle/>
          <a:p>
            <a:r>
              <a:rPr lang="en-US"/>
              <a:t>Facebook Posts Table + Follows | Aktiv - 6 of 8</a:t>
            </a:r>
          </a:p>
        </p:txBody>
      </p:sp>
      <p:graphicFrame>
        <p:nvGraphicFramePr>
          <p:cNvPr id="5" name="Table Placeholder 4">
            <a:extLst>
              <a:ext uri="{FF2B5EF4-FFF2-40B4-BE49-F238E27FC236}">
                <a16:creationId xmlns:a16="http://schemas.microsoft.com/office/drawing/2014/main" id="{EA4D2914-503F-468D-9626-B7CF78C170F1}"/>
              </a:ext>
            </a:extLst>
          </p:cNvPr>
          <p:cNvGraphicFramePr>
            <a:graphicFrameLocks noGrp="1"/>
          </p:cNvGraphicFramePr>
          <p:nvPr>
            <p:ph type="tbl" sz="quarter" idx="13"/>
            <p:extLst>
              <p:ext uri="{D42A27DB-BD31-4B8C-83A1-F6EECF244321}">
                <p14:modId xmlns:p14="http://schemas.microsoft.com/office/powerpoint/2010/main" val="2705049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43257352"/>
                    </a:ext>
                  </a:extLst>
                </a:gridCol>
                <a:gridCol w="905257">
                  <a:extLst>
                    <a:ext uri="{9D8B030D-6E8A-4147-A177-3AD203B41FA5}">
                      <a16:colId xmlns:a16="http://schemas.microsoft.com/office/drawing/2014/main" val="557958764"/>
                    </a:ext>
                  </a:extLst>
                </a:gridCol>
                <a:gridCol w="1152145">
                  <a:extLst>
                    <a:ext uri="{9D8B030D-6E8A-4147-A177-3AD203B41FA5}">
                      <a16:colId xmlns:a16="http://schemas.microsoft.com/office/drawing/2014/main" val="3497940054"/>
                    </a:ext>
                  </a:extLst>
                </a:gridCol>
                <a:gridCol w="411480">
                  <a:extLst>
                    <a:ext uri="{9D8B030D-6E8A-4147-A177-3AD203B41FA5}">
                      <a16:colId xmlns:a16="http://schemas.microsoft.com/office/drawing/2014/main" val="2346941018"/>
                    </a:ext>
                  </a:extLst>
                </a:gridCol>
                <a:gridCol w="411480">
                  <a:extLst>
                    <a:ext uri="{9D8B030D-6E8A-4147-A177-3AD203B41FA5}">
                      <a16:colId xmlns:a16="http://schemas.microsoft.com/office/drawing/2014/main" val="1293010071"/>
                    </a:ext>
                  </a:extLst>
                </a:gridCol>
                <a:gridCol w="411480">
                  <a:extLst>
                    <a:ext uri="{9D8B030D-6E8A-4147-A177-3AD203B41FA5}">
                      <a16:colId xmlns:a16="http://schemas.microsoft.com/office/drawing/2014/main" val="3089658320"/>
                    </a:ext>
                  </a:extLst>
                </a:gridCol>
                <a:gridCol w="411480">
                  <a:extLst>
                    <a:ext uri="{9D8B030D-6E8A-4147-A177-3AD203B41FA5}">
                      <a16:colId xmlns:a16="http://schemas.microsoft.com/office/drawing/2014/main" val="1260687545"/>
                    </a:ext>
                  </a:extLst>
                </a:gridCol>
                <a:gridCol w="411480">
                  <a:extLst>
                    <a:ext uri="{9D8B030D-6E8A-4147-A177-3AD203B41FA5}">
                      <a16:colId xmlns:a16="http://schemas.microsoft.com/office/drawing/2014/main" val="1638751316"/>
                    </a:ext>
                  </a:extLst>
                </a:gridCol>
                <a:gridCol w="411480">
                  <a:extLst>
                    <a:ext uri="{9D8B030D-6E8A-4147-A177-3AD203B41FA5}">
                      <a16:colId xmlns:a16="http://schemas.microsoft.com/office/drawing/2014/main" val="3717120475"/>
                    </a:ext>
                  </a:extLst>
                </a:gridCol>
                <a:gridCol w="411480">
                  <a:extLst>
                    <a:ext uri="{9D8B030D-6E8A-4147-A177-3AD203B41FA5}">
                      <a16:colId xmlns:a16="http://schemas.microsoft.com/office/drawing/2014/main" val="1293207201"/>
                    </a:ext>
                  </a:extLst>
                </a:gridCol>
                <a:gridCol w="411480">
                  <a:extLst>
                    <a:ext uri="{9D8B030D-6E8A-4147-A177-3AD203B41FA5}">
                      <a16:colId xmlns:a16="http://schemas.microsoft.com/office/drawing/2014/main" val="948427689"/>
                    </a:ext>
                  </a:extLst>
                </a:gridCol>
                <a:gridCol w="411480">
                  <a:extLst>
                    <a:ext uri="{9D8B030D-6E8A-4147-A177-3AD203B41FA5}">
                      <a16:colId xmlns:a16="http://schemas.microsoft.com/office/drawing/2014/main" val="871649499"/>
                    </a:ext>
                  </a:extLst>
                </a:gridCol>
                <a:gridCol w="411480">
                  <a:extLst>
                    <a:ext uri="{9D8B030D-6E8A-4147-A177-3AD203B41FA5}">
                      <a16:colId xmlns:a16="http://schemas.microsoft.com/office/drawing/2014/main" val="3851846757"/>
                    </a:ext>
                  </a:extLst>
                </a:gridCol>
                <a:gridCol w="411480">
                  <a:extLst>
                    <a:ext uri="{9D8B030D-6E8A-4147-A177-3AD203B41FA5}">
                      <a16:colId xmlns:a16="http://schemas.microsoft.com/office/drawing/2014/main" val="3566931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20888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- 2026-09-08 14:00:06</a:t>
                      </a:r>
                      <a:r>
                        <a:rPr kumimoji="0" lang="de-DE" sz="1000" b="0" i="0" u="none" strike="noStrike" kern="1200" cap="none" spc="0" normalizeH="0" baseline="0" noProof="0">
                          <a:ln>
                            <a:noFill/>
                          </a:ln>
                          <a:solidFill>
                            <a:prstClr val="black"/>
                          </a:solidFill>
                          <a:effectLst/>
                          <a:uLnTx/>
                          <a:uFillTx/>
                          <a:latin typeface="Calibri"/>
                          <a:ea typeface="+mn-ea"/>
                          <a:cs typeface="+mn-cs"/>
                        </a:rPr>
                        <a:t>
 Keine Zeit für Sport? Die Ausrede gilt nicht mehr! 💪🏻 
Wer sich über den Tag verteilt immer mal wieder ein bis fünf Minuten bewegt, der tut seinem Körper damit schon etwas Gutes! Und die paar Minuten am Tag können wir uns alle nehmen.⏰ 
Die Mini-Sporthäppchen sind für alle perfekt, die sich sonst nur sehr wenig bewegen. Einstiegshürden gibt es nicht und: „Es ist keine Ausrüstung nötig, weder Hanteln noch Matten oder spezielle Kleidung“, erklärt Jana Bromand, Sportwissenschaftlerin von der Sporthochschule Köln. 🏋🏻 
Welche Übungen ihr ganz einfach zwischendurch in euren Alltag einbauen könnt und welche positiven Wirkungen sie zum Beispiel auf eure Blutfettwerte haben können – das erfahrt ihr hier: https://fcld.ly/yvhb3mc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https://quintly-eu-image-storage.s3.amazonaws.com/d700ed18edfed6d397ba4af27b8798c3/f98b5675522aaf6a3fd0dfe31e488443.jpg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aktiv Ratgeber, aktiv Prio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0283303"/>
                  </a:ext>
                </a:extLst>
              </a:tr>
            </a:tbl>
          </a:graphicData>
        </a:graphic>
      </p:graphicFrame>
      <p:sp>
        <p:nvSpPr>
          <p:cNvPr id="4" name="Text Placeholder 3">
            <a:extLst>
              <a:ext uri="{FF2B5EF4-FFF2-40B4-BE49-F238E27FC236}">
                <a16:creationId xmlns:a16="http://schemas.microsoft.com/office/drawing/2014/main" id="{353B053F-F269-4C58-B498-1CEF9C32F99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423156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F547D-E0A9-4DC9-9D42-AE1D0100A919}"/>
              </a:ext>
            </a:extLst>
          </p:cNvPr>
          <p:cNvSpPr>
            <a:spLocks noGrp="1"/>
          </p:cNvSpPr>
          <p:nvPr>
            <p:ph type="title"/>
          </p:nvPr>
        </p:nvSpPr>
        <p:spPr/>
        <p:txBody>
          <a:bodyPr/>
          <a:lstStyle/>
          <a:p>
            <a:r>
              <a:rPr lang="en-US"/>
              <a:t>Facebook Posts Table + Follows | Aktiv - 7 of 8</a:t>
            </a:r>
          </a:p>
        </p:txBody>
      </p:sp>
      <p:graphicFrame>
        <p:nvGraphicFramePr>
          <p:cNvPr id="5" name="Table Placeholder 4">
            <a:extLst>
              <a:ext uri="{FF2B5EF4-FFF2-40B4-BE49-F238E27FC236}">
                <a16:creationId xmlns:a16="http://schemas.microsoft.com/office/drawing/2014/main" id="{7B41DB15-E6F0-4D27-9B61-164C78C81F45}"/>
              </a:ext>
            </a:extLst>
          </p:cNvPr>
          <p:cNvGraphicFramePr>
            <a:graphicFrameLocks noGrp="1"/>
          </p:cNvGraphicFramePr>
          <p:nvPr>
            <p:ph type="tbl" sz="quarter" idx="13"/>
            <p:extLst>
              <p:ext uri="{D42A27DB-BD31-4B8C-83A1-F6EECF244321}">
                <p14:modId xmlns:p14="http://schemas.microsoft.com/office/powerpoint/2010/main" val="2131898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532082330"/>
                    </a:ext>
                  </a:extLst>
                </a:gridCol>
                <a:gridCol w="905257">
                  <a:extLst>
                    <a:ext uri="{9D8B030D-6E8A-4147-A177-3AD203B41FA5}">
                      <a16:colId xmlns:a16="http://schemas.microsoft.com/office/drawing/2014/main" val="2703949599"/>
                    </a:ext>
                  </a:extLst>
                </a:gridCol>
                <a:gridCol w="1152145">
                  <a:extLst>
                    <a:ext uri="{9D8B030D-6E8A-4147-A177-3AD203B41FA5}">
                      <a16:colId xmlns:a16="http://schemas.microsoft.com/office/drawing/2014/main" val="2733725203"/>
                    </a:ext>
                  </a:extLst>
                </a:gridCol>
                <a:gridCol w="411480">
                  <a:extLst>
                    <a:ext uri="{9D8B030D-6E8A-4147-A177-3AD203B41FA5}">
                      <a16:colId xmlns:a16="http://schemas.microsoft.com/office/drawing/2014/main" val="4030734737"/>
                    </a:ext>
                  </a:extLst>
                </a:gridCol>
                <a:gridCol w="411480">
                  <a:extLst>
                    <a:ext uri="{9D8B030D-6E8A-4147-A177-3AD203B41FA5}">
                      <a16:colId xmlns:a16="http://schemas.microsoft.com/office/drawing/2014/main" val="2437549417"/>
                    </a:ext>
                  </a:extLst>
                </a:gridCol>
                <a:gridCol w="411480">
                  <a:extLst>
                    <a:ext uri="{9D8B030D-6E8A-4147-A177-3AD203B41FA5}">
                      <a16:colId xmlns:a16="http://schemas.microsoft.com/office/drawing/2014/main" val="2083275442"/>
                    </a:ext>
                  </a:extLst>
                </a:gridCol>
                <a:gridCol w="411480">
                  <a:extLst>
                    <a:ext uri="{9D8B030D-6E8A-4147-A177-3AD203B41FA5}">
                      <a16:colId xmlns:a16="http://schemas.microsoft.com/office/drawing/2014/main" val="3832228331"/>
                    </a:ext>
                  </a:extLst>
                </a:gridCol>
                <a:gridCol w="411480">
                  <a:extLst>
                    <a:ext uri="{9D8B030D-6E8A-4147-A177-3AD203B41FA5}">
                      <a16:colId xmlns:a16="http://schemas.microsoft.com/office/drawing/2014/main" val="3593653411"/>
                    </a:ext>
                  </a:extLst>
                </a:gridCol>
                <a:gridCol w="411480">
                  <a:extLst>
                    <a:ext uri="{9D8B030D-6E8A-4147-A177-3AD203B41FA5}">
                      <a16:colId xmlns:a16="http://schemas.microsoft.com/office/drawing/2014/main" val="1885424355"/>
                    </a:ext>
                  </a:extLst>
                </a:gridCol>
                <a:gridCol w="411480">
                  <a:extLst>
                    <a:ext uri="{9D8B030D-6E8A-4147-A177-3AD203B41FA5}">
                      <a16:colId xmlns:a16="http://schemas.microsoft.com/office/drawing/2014/main" val="1821766634"/>
                    </a:ext>
                  </a:extLst>
                </a:gridCol>
                <a:gridCol w="411480">
                  <a:extLst>
                    <a:ext uri="{9D8B030D-6E8A-4147-A177-3AD203B41FA5}">
                      <a16:colId xmlns:a16="http://schemas.microsoft.com/office/drawing/2014/main" val="2248815007"/>
                    </a:ext>
                  </a:extLst>
                </a:gridCol>
                <a:gridCol w="411480">
                  <a:extLst>
                    <a:ext uri="{9D8B030D-6E8A-4147-A177-3AD203B41FA5}">
                      <a16:colId xmlns:a16="http://schemas.microsoft.com/office/drawing/2014/main" val="2294071566"/>
                    </a:ext>
                  </a:extLst>
                </a:gridCol>
                <a:gridCol w="411480">
                  <a:extLst>
                    <a:ext uri="{9D8B030D-6E8A-4147-A177-3AD203B41FA5}">
                      <a16:colId xmlns:a16="http://schemas.microsoft.com/office/drawing/2014/main" val="7154818"/>
                    </a:ext>
                  </a:extLst>
                </a:gridCol>
                <a:gridCol w="411480">
                  <a:extLst>
                    <a:ext uri="{9D8B030D-6E8A-4147-A177-3AD203B41FA5}">
                      <a16:colId xmlns:a16="http://schemas.microsoft.com/office/drawing/2014/main" val="222511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36752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- 2026-09-03 15:15:06</a:t>
                      </a:r>
                      <a:r>
                        <a:rPr kumimoji="0" lang="de-DE" sz="1000" b="0" i="0" u="none" strike="noStrike" kern="1200" cap="none" spc="0" normalizeH="0" baseline="0" noProof="0">
                          <a:ln>
                            <a:noFill/>
                          </a:ln>
                          <a:solidFill>
                            <a:prstClr val="black"/>
                          </a:solidFill>
                          <a:effectLst/>
                          <a:uLnTx/>
                          <a:uFillTx/>
                          <a:latin typeface="Calibri"/>
                          <a:ea typeface="+mn-ea"/>
                          <a:cs typeface="+mn-cs"/>
                        </a:rPr>
                        <a:t>
 Studium oder Ausbildung? 🔀  
Gar nicht so leicht zu beantworten – auch viele Eltern stehen gemeinsam mit ihren Kindern vor dieser Frage.  
Klar ist: Der Start in das Berufsleben soll Spaß machen und zu den eigenen Stärken passen. Trotzdem lohnt sich ein Blick auf den Arbeitsmarkt, denn für Unternehmen werden praktische Erfahrungen immer wichtiger. 💪🏻 
Warum heute vieles für eine technische Ausbildung spricht und warum gerade in den kommenden Jahren Fachkräfte mit Ausbildung gesucht werden – das erfahrt ihr in unserem ausführlichen aktiv-Artikel.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https://quintly-eu-image-storage.s3.amazonaws.com/d700ed18edfed6d397ba4af27b8798c3/dbce9d42996e0f9163090f46902a47c7.jpg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aktiv Bildung, aktiv Prio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30790823"/>
                  </a:ext>
                </a:extLst>
              </a:tr>
            </a:tbl>
          </a:graphicData>
        </a:graphic>
      </p:graphicFrame>
      <p:sp>
        <p:nvSpPr>
          <p:cNvPr id="4" name="Text Placeholder 3">
            <a:extLst>
              <a:ext uri="{FF2B5EF4-FFF2-40B4-BE49-F238E27FC236}">
                <a16:creationId xmlns:a16="http://schemas.microsoft.com/office/drawing/2014/main" id="{753430A2-25F1-4A8B-8428-9DDC1965737C}"/>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926586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A28CF-3C24-4C53-988D-720BAB263FEC}"/>
              </a:ext>
            </a:extLst>
          </p:cNvPr>
          <p:cNvSpPr>
            <a:spLocks noGrp="1"/>
          </p:cNvSpPr>
          <p:nvPr>
            <p:ph type="title"/>
          </p:nvPr>
        </p:nvSpPr>
        <p:spPr/>
        <p:txBody>
          <a:bodyPr/>
          <a:lstStyle/>
          <a:p>
            <a:r>
              <a:rPr lang="en-US"/>
              <a:t>Facebook Posts Table + Follows | Aktiv - 8 of 8</a:t>
            </a:r>
          </a:p>
        </p:txBody>
      </p:sp>
      <p:graphicFrame>
        <p:nvGraphicFramePr>
          <p:cNvPr id="5" name="Table Placeholder 4">
            <a:extLst>
              <a:ext uri="{FF2B5EF4-FFF2-40B4-BE49-F238E27FC236}">
                <a16:creationId xmlns:a16="http://schemas.microsoft.com/office/drawing/2014/main" id="{B58ECE9E-2FA0-49E9-939B-640320EB7EDD}"/>
              </a:ext>
            </a:extLst>
          </p:cNvPr>
          <p:cNvGraphicFramePr>
            <a:graphicFrameLocks noGrp="1"/>
          </p:cNvGraphicFramePr>
          <p:nvPr>
            <p:ph type="tbl" sz="quarter" idx="13"/>
            <p:extLst>
              <p:ext uri="{D42A27DB-BD31-4B8C-83A1-F6EECF244321}">
                <p14:modId xmlns:p14="http://schemas.microsoft.com/office/powerpoint/2010/main" val="144274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30382892"/>
                    </a:ext>
                  </a:extLst>
                </a:gridCol>
                <a:gridCol w="905257">
                  <a:extLst>
                    <a:ext uri="{9D8B030D-6E8A-4147-A177-3AD203B41FA5}">
                      <a16:colId xmlns:a16="http://schemas.microsoft.com/office/drawing/2014/main" val="1525301232"/>
                    </a:ext>
                  </a:extLst>
                </a:gridCol>
                <a:gridCol w="1152145">
                  <a:extLst>
                    <a:ext uri="{9D8B030D-6E8A-4147-A177-3AD203B41FA5}">
                      <a16:colId xmlns:a16="http://schemas.microsoft.com/office/drawing/2014/main" val="3805634755"/>
                    </a:ext>
                  </a:extLst>
                </a:gridCol>
                <a:gridCol w="411480">
                  <a:extLst>
                    <a:ext uri="{9D8B030D-6E8A-4147-A177-3AD203B41FA5}">
                      <a16:colId xmlns:a16="http://schemas.microsoft.com/office/drawing/2014/main" val="4201049948"/>
                    </a:ext>
                  </a:extLst>
                </a:gridCol>
                <a:gridCol w="411480">
                  <a:extLst>
                    <a:ext uri="{9D8B030D-6E8A-4147-A177-3AD203B41FA5}">
                      <a16:colId xmlns:a16="http://schemas.microsoft.com/office/drawing/2014/main" val="2381125723"/>
                    </a:ext>
                  </a:extLst>
                </a:gridCol>
                <a:gridCol w="411480">
                  <a:extLst>
                    <a:ext uri="{9D8B030D-6E8A-4147-A177-3AD203B41FA5}">
                      <a16:colId xmlns:a16="http://schemas.microsoft.com/office/drawing/2014/main" val="4104972129"/>
                    </a:ext>
                  </a:extLst>
                </a:gridCol>
                <a:gridCol w="411480">
                  <a:extLst>
                    <a:ext uri="{9D8B030D-6E8A-4147-A177-3AD203B41FA5}">
                      <a16:colId xmlns:a16="http://schemas.microsoft.com/office/drawing/2014/main" val="1069483534"/>
                    </a:ext>
                  </a:extLst>
                </a:gridCol>
                <a:gridCol w="411480">
                  <a:extLst>
                    <a:ext uri="{9D8B030D-6E8A-4147-A177-3AD203B41FA5}">
                      <a16:colId xmlns:a16="http://schemas.microsoft.com/office/drawing/2014/main" val="902718517"/>
                    </a:ext>
                  </a:extLst>
                </a:gridCol>
                <a:gridCol w="411480">
                  <a:extLst>
                    <a:ext uri="{9D8B030D-6E8A-4147-A177-3AD203B41FA5}">
                      <a16:colId xmlns:a16="http://schemas.microsoft.com/office/drawing/2014/main" val="2527498584"/>
                    </a:ext>
                  </a:extLst>
                </a:gridCol>
                <a:gridCol w="411480">
                  <a:extLst>
                    <a:ext uri="{9D8B030D-6E8A-4147-A177-3AD203B41FA5}">
                      <a16:colId xmlns:a16="http://schemas.microsoft.com/office/drawing/2014/main" val="877069386"/>
                    </a:ext>
                  </a:extLst>
                </a:gridCol>
                <a:gridCol w="411480">
                  <a:extLst>
                    <a:ext uri="{9D8B030D-6E8A-4147-A177-3AD203B41FA5}">
                      <a16:colId xmlns:a16="http://schemas.microsoft.com/office/drawing/2014/main" val="1732516462"/>
                    </a:ext>
                  </a:extLst>
                </a:gridCol>
                <a:gridCol w="411480">
                  <a:extLst>
                    <a:ext uri="{9D8B030D-6E8A-4147-A177-3AD203B41FA5}">
                      <a16:colId xmlns:a16="http://schemas.microsoft.com/office/drawing/2014/main" val="4232426188"/>
                    </a:ext>
                  </a:extLst>
                </a:gridCol>
                <a:gridCol w="411480">
                  <a:extLst>
                    <a:ext uri="{9D8B030D-6E8A-4147-A177-3AD203B41FA5}">
                      <a16:colId xmlns:a16="http://schemas.microsoft.com/office/drawing/2014/main" val="1844499027"/>
                    </a:ext>
                  </a:extLst>
                </a:gridCol>
                <a:gridCol w="411480">
                  <a:extLst>
                    <a:ext uri="{9D8B030D-6E8A-4147-A177-3AD203B41FA5}">
                      <a16:colId xmlns:a16="http://schemas.microsoft.com/office/drawing/2014/main" val="2172204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Unique Media Viewers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Media Views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90700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- 2026-09-01 16:30:04</a:t>
                      </a:r>
                      <a:r>
                        <a:rPr kumimoji="0" lang="de-DE" sz="1000" b="0" i="0" u="none" strike="noStrike" kern="1200" cap="none" spc="0" normalizeH="0" baseline="0" noProof="0">
                          <a:ln>
                            <a:noFill/>
                          </a:ln>
                          <a:solidFill>
                            <a:prstClr val="black"/>
                          </a:solidFill>
                          <a:effectLst/>
                          <a:uLnTx/>
                          <a:uFillTx/>
                          <a:latin typeface="Calibri"/>
                          <a:ea typeface="+mn-ea"/>
                          <a:cs typeface="+mn-cs"/>
                        </a:rPr>
                        <a:t>
 Zölle: Wer zahlt? Das solltet ihr jetzt wissen! 💶 
Zölle hier, Handelsabkommen da, scharfe Einfuhrregelungen dort – das Thema ist spätestens seit der zweiten Amtszeit von US-Präsident Donald Trump überall präsent.  
Als ein scharfes Instrument der US-Außenpolitik wurden Zollregelungen immer wieder verändert, angepasst und neu verhandelt.  
Zwar gibt es inzwischen einen Zolldeal – doch der birgt Risiken für die deutsche Wirtschaft. 📉 
Fragen und Antworten rund um das Thema (etwa: Gefährden Zölle unsere Arbeitsplätze?) haben wir euch auf einer umfangreichen Übersichtsseite zusammengestellt. 👇🏻 
Illustration: freshidea – stock.adobe.com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https://quintly-eu-image-storage.s3.amazonaws.com/d700ed18edfed6d397ba4af27b8798c3/791fe7d6b6934d44cfbf64f7fdc4ac09.jpg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Wirtschaft, aktiv Prio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72723817"/>
                  </a:ext>
                </a:extLst>
              </a:tr>
            </a:tbl>
          </a:graphicData>
        </a:graphic>
      </p:graphicFrame>
      <p:sp>
        <p:nvSpPr>
          <p:cNvPr id="4" name="Text Placeholder 3">
            <a:extLst>
              <a:ext uri="{FF2B5EF4-FFF2-40B4-BE49-F238E27FC236}">
                <a16:creationId xmlns:a16="http://schemas.microsoft.com/office/drawing/2014/main" id="{025824FA-0D89-45D2-B8A3-55E4754745B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557654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34048-934A-4C57-961E-99D1635BE06E}"/>
              </a:ext>
            </a:extLst>
          </p:cNvPr>
          <p:cNvSpPr>
            <a:spLocks noGrp="1"/>
          </p:cNvSpPr>
          <p:nvPr>
            <p:ph type="title"/>
          </p:nvPr>
        </p:nvSpPr>
        <p:spPr/>
        <p:txBody>
          <a:bodyPr/>
          <a:lstStyle/>
          <a:p>
            <a:r>
              <a:rPr lang="en-US"/>
              <a:t>Instagram Key Metrics | Aktiv</a:t>
            </a:r>
          </a:p>
        </p:txBody>
      </p:sp>
      <p:graphicFrame>
        <p:nvGraphicFramePr>
          <p:cNvPr id="5" name="Table Placeholder 4">
            <a:extLst>
              <a:ext uri="{FF2B5EF4-FFF2-40B4-BE49-F238E27FC236}">
                <a16:creationId xmlns:a16="http://schemas.microsoft.com/office/drawing/2014/main" id="{45DD637B-E9C2-492B-9D27-7C2691E17F7A}"/>
              </a:ext>
            </a:extLst>
          </p:cNvPr>
          <p:cNvGraphicFramePr>
            <a:graphicFrameLocks noGrp="1"/>
          </p:cNvGraphicFramePr>
          <p:nvPr>
            <p:ph type="tbl" sz="quarter" idx="13"/>
            <p:extLst>
              <p:ext uri="{D42A27DB-BD31-4B8C-83A1-F6EECF244321}">
                <p14:modId xmlns:p14="http://schemas.microsoft.com/office/powerpoint/2010/main" val="496008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90575626"/>
                    </a:ext>
                  </a:extLst>
                </a:gridCol>
                <a:gridCol w="411480">
                  <a:extLst>
                    <a:ext uri="{9D8B030D-6E8A-4147-A177-3AD203B41FA5}">
                      <a16:colId xmlns:a16="http://schemas.microsoft.com/office/drawing/2014/main" val="724054431"/>
                    </a:ext>
                  </a:extLst>
                </a:gridCol>
                <a:gridCol w="411480">
                  <a:extLst>
                    <a:ext uri="{9D8B030D-6E8A-4147-A177-3AD203B41FA5}">
                      <a16:colId xmlns:a16="http://schemas.microsoft.com/office/drawing/2014/main" val="4233988655"/>
                    </a:ext>
                  </a:extLst>
                </a:gridCol>
                <a:gridCol w="411480">
                  <a:extLst>
                    <a:ext uri="{9D8B030D-6E8A-4147-A177-3AD203B41FA5}">
                      <a16:colId xmlns:a16="http://schemas.microsoft.com/office/drawing/2014/main" val="1137829910"/>
                    </a:ext>
                  </a:extLst>
                </a:gridCol>
                <a:gridCol w="411480">
                  <a:extLst>
                    <a:ext uri="{9D8B030D-6E8A-4147-A177-3AD203B41FA5}">
                      <a16:colId xmlns:a16="http://schemas.microsoft.com/office/drawing/2014/main" val="2487825521"/>
                    </a:ext>
                  </a:extLst>
                </a:gridCol>
                <a:gridCol w="411480">
                  <a:extLst>
                    <a:ext uri="{9D8B030D-6E8A-4147-A177-3AD203B41FA5}">
                      <a16:colId xmlns:a16="http://schemas.microsoft.com/office/drawing/2014/main" val="1755022254"/>
                    </a:ext>
                  </a:extLst>
                </a:gridCol>
                <a:gridCol w="411480">
                  <a:extLst>
                    <a:ext uri="{9D8B030D-6E8A-4147-A177-3AD203B41FA5}">
                      <a16:colId xmlns:a16="http://schemas.microsoft.com/office/drawing/2014/main" val="1033911475"/>
                    </a:ext>
                  </a:extLst>
                </a:gridCol>
                <a:gridCol w="411480">
                  <a:extLst>
                    <a:ext uri="{9D8B030D-6E8A-4147-A177-3AD203B41FA5}">
                      <a16:colId xmlns:a16="http://schemas.microsoft.com/office/drawing/2014/main" val="872668553"/>
                    </a:ext>
                  </a:extLst>
                </a:gridCol>
                <a:gridCol w="411480">
                  <a:extLst>
                    <a:ext uri="{9D8B030D-6E8A-4147-A177-3AD203B41FA5}">
                      <a16:colId xmlns:a16="http://schemas.microsoft.com/office/drawing/2014/main" val="1416635356"/>
                    </a:ext>
                  </a:extLst>
                </a:gridCol>
                <a:gridCol w="411480">
                  <a:extLst>
                    <a:ext uri="{9D8B030D-6E8A-4147-A177-3AD203B41FA5}">
                      <a16:colId xmlns:a16="http://schemas.microsoft.com/office/drawing/2014/main" val="339967497"/>
                    </a:ext>
                  </a:extLst>
                </a:gridCol>
                <a:gridCol w="411480">
                  <a:extLst>
                    <a:ext uri="{9D8B030D-6E8A-4147-A177-3AD203B41FA5}">
                      <a16:colId xmlns:a16="http://schemas.microsoft.com/office/drawing/2014/main" val="1169870856"/>
                    </a:ext>
                  </a:extLst>
                </a:gridCol>
                <a:gridCol w="411480">
                  <a:extLst>
                    <a:ext uri="{9D8B030D-6E8A-4147-A177-3AD203B41FA5}">
                      <a16:colId xmlns:a16="http://schemas.microsoft.com/office/drawing/2014/main" val="4034122103"/>
                    </a:ext>
                  </a:extLst>
                </a:gridCol>
                <a:gridCol w="411480">
                  <a:extLst>
                    <a:ext uri="{9D8B030D-6E8A-4147-A177-3AD203B41FA5}">
                      <a16:colId xmlns:a16="http://schemas.microsoft.com/office/drawing/2014/main" val="1473817711"/>
                    </a:ext>
                  </a:extLst>
                </a:gridCol>
                <a:gridCol w="411480">
                  <a:extLst>
                    <a:ext uri="{9D8B030D-6E8A-4147-A177-3AD203B41FA5}">
                      <a16:colId xmlns:a16="http://schemas.microsoft.com/office/drawing/2014/main" val="1251666473"/>
                    </a:ext>
                  </a:extLst>
                </a:gridCol>
                <a:gridCol w="411480">
                  <a:extLst>
                    <a:ext uri="{9D8B030D-6E8A-4147-A177-3AD203B41FA5}">
                      <a16:colId xmlns:a16="http://schemas.microsoft.com/office/drawing/2014/main" val="2603645399"/>
                    </a:ext>
                  </a:extLst>
                </a:gridCol>
                <a:gridCol w="411480">
                  <a:extLst>
                    <a:ext uri="{9D8B030D-6E8A-4147-A177-3AD203B41FA5}">
                      <a16:colId xmlns:a16="http://schemas.microsoft.com/office/drawing/2014/main" val="984287716"/>
                    </a:ext>
                  </a:extLst>
                </a:gridCol>
                <a:gridCol w="411480">
                  <a:extLst>
                    <a:ext uri="{9D8B030D-6E8A-4147-A177-3AD203B41FA5}">
                      <a16:colId xmlns:a16="http://schemas.microsoft.com/office/drawing/2014/main" val="3204819019"/>
                    </a:ext>
                  </a:extLst>
                </a:gridCol>
                <a:gridCol w="411480">
                  <a:extLst>
                    <a:ext uri="{9D8B030D-6E8A-4147-A177-3AD203B41FA5}">
                      <a16:colId xmlns:a16="http://schemas.microsoft.com/office/drawing/2014/main" val="2062485115"/>
                    </a:ext>
                  </a:extLst>
                </a:gridCol>
                <a:gridCol w="411480">
                  <a:extLst>
                    <a:ext uri="{9D8B030D-6E8A-4147-A177-3AD203B41FA5}">
                      <a16:colId xmlns:a16="http://schemas.microsoft.com/office/drawing/2014/main" val="70173236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Images</a:t>
                      </a:r>
                    </a:p>
                  </a:txBody>
                  <a:tcPr/>
                </a:tc>
                <a:tc>
                  <a:txBody>
                    <a:bodyPr/>
                    <a:lstStyle/>
                    <a:p>
                      <a:r>
                        <a:rPr lang="en-US" sz="1000"/>
                        <a:t>Carousels</a:t>
                      </a:r>
                    </a:p>
                  </a:txBody>
                  <a:tcPr/>
                </a:tc>
                <a:tc>
                  <a:txBody>
                    <a:bodyPr/>
                    <a:lstStyle/>
                    <a:p>
                      <a:r>
                        <a:rPr lang="en-US" sz="1000"/>
                        <a:t>Reels</a:t>
                      </a:r>
                    </a:p>
                  </a:txBody>
                  <a:tcPr/>
                </a:tc>
                <a:tc>
                  <a:txBody>
                    <a:bodyPr/>
                    <a:lstStyle/>
                    <a:p>
                      <a:r>
                        <a:rPr lang="en-US" sz="1000"/>
                        <a:t>Likes</a:t>
                      </a:r>
                    </a:p>
                  </a:txBody>
                  <a:tcPr/>
                </a:tc>
                <a:tc>
                  <a:txBody>
                    <a:bodyPr/>
                    <a:lstStyle/>
                    <a:p>
                      <a:r>
                        <a:rPr lang="en-US" sz="1000"/>
                        <a:t>Comments</a:t>
                      </a:r>
                    </a:p>
                  </a:txBody>
                  <a:tcPr/>
                </a:tc>
                <a:tc>
                  <a:txBody>
                    <a:bodyPr/>
                    <a:lstStyle/>
                    <a:p>
                      <a:r>
                        <a:rPr lang="en-US" sz="1000"/>
                        <a:t>Views</a:t>
                      </a:r>
                    </a:p>
                  </a:txBody>
                  <a:tcPr/>
                </a:tc>
                <a:tc>
                  <a:txBody>
                    <a:bodyPr/>
                    <a:lstStyle/>
                    <a:p>
                      <a:r>
                        <a:rPr lang="en-US" sz="1000"/>
                        <a:t>Avg. Views</a:t>
                      </a:r>
                    </a:p>
                  </a:txBody>
                  <a:tcPr/>
                </a:tc>
                <a:tc>
                  <a:txBody>
                    <a:bodyPr/>
                    <a:lstStyle/>
                    <a:p>
                      <a:r>
                        <a:rPr lang="en-US" sz="1000"/>
                        <a:t>Engagements</a:t>
                      </a:r>
                    </a:p>
                  </a:txBody>
                  <a:tcPr/>
                </a:tc>
                <a:tc>
                  <a:txBody>
                    <a:bodyPr/>
                    <a:lstStyle/>
                    <a:p>
                      <a:r>
                        <a:rPr lang="en-US" sz="1000"/>
                        <a:t>Reach</a:t>
                      </a:r>
                    </a:p>
                  </a:txBody>
                  <a:tcPr/>
                </a:tc>
                <a:tc>
                  <a:txBody>
                    <a:bodyPr/>
                    <a:lstStyle/>
                    <a:p>
                      <a:r>
                        <a:rPr lang="en-US" sz="1000"/>
                        <a:t>Avg. Reach</a:t>
                      </a:r>
                    </a:p>
                  </a:txBody>
                  <a:tcPr/>
                </a:tc>
                <a:tc>
                  <a:txBody>
                    <a:bodyPr/>
                    <a:lstStyle/>
                    <a:p>
                      <a:r>
                        <a:rPr lang="en-US" sz="1000"/>
                        <a:t>Avg. Story Reach</a:t>
                      </a:r>
                    </a:p>
                  </a:txBody>
                  <a:tcPr/>
                </a:tc>
                <a:tc>
                  <a:txBody>
                    <a:bodyPr/>
                    <a:lstStyle/>
                    <a:p>
                      <a:r>
                        <a:rPr lang="en-US" sz="1000"/>
                        <a:t>Stories</a:t>
                      </a:r>
                    </a:p>
                  </a:txBody>
                  <a:tcPr/>
                </a:tc>
                <a:tc>
                  <a:txBody>
                    <a:bodyPr/>
                    <a:lstStyle/>
                    <a:p>
                      <a:r>
                        <a:rPr lang="en-US" sz="1000"/>
                        <a:t>Saves</a:t>
                      </a:r>
                    </a:p>
                  </a:txBody>
                  <a:tcPr/>
                </a:tc>
                <a:tc>
                  <a:txBody>
                    <a:bodyPr/>
                    <a:lstStyle/>
                    <a:p>
                      <a:r>
                        <a:rPr lang="en-US" sz="1000"/>
                        <a:t>Shares</a:t>
                      </a:r>
                    </a:p>
                  </a:txBody>
                  <a:tcPr/>
                </a:tc>
                <a:tc>
                  <a:txBody>
                    <a:bodyPr/>
                    <a:lstStyle/>
                    <a:p>
                      <a:r>
                        <a:rPr lang="en-US" sz="1000"/>
                        <a:t>I-Rate</a:t>
                      </a:r>
                    </a:p>
                  </a:txBody>
                  <a:tcPr/>
                </a:tc>
                <a:extLst>
                  <a:ext uri="{0D108BD9-81ED-4DB2-BD59-A6C34878D82A}">
                    <a16:rowId xmlns:a16="http://schemas.microsoft.com/office/drawing/2014/main" val="21528982"/>
                  </a:ext>
                </a:extLst>
              </a:tr>
              <a:tr h="370840">
                <a:tc>
                  <a:txBody>
                    <a:bodyPr/>
                    <a:lstStyle/>
                    <a:p>
                      <a:r>
                        <a:rPr lang="en-US" sz="1000"/>
                        <a:t>aktiv_online</a:t>
                      </a:r>
                    </a:p>
                  </a:txBody>
                  <a:tcPr/>
                </a:tc>
                <a:tc>
                  <a:txBody>
                    <a:bodyPr/>
                    <a:lstStyle/>
                    <a:p>
                      <a:r>
                        <a:rPr lang="en-US" sz="1000"/>
                        <a:t>977</a:t>
                      </a:r>
                    </a:p>
                  </a:txBody>
                  <a:tcPr/>
                </a:tc>
                <a:tc>
                  <a:txBody>
                    <a:bodyPr/>
                    <a:lstStyle/>
                    <a:p>
                      <a:r>
                        <a:rPr lang="en-US" sz="1000"/>
                        <a:t>17</a:t>
                      </a:r>
                    </a:p>
                  </a:txBody>
                  <a:tcPr/>
                </a:tc>
                <a:tc>
                  <a:txBody>
                    <a:bodyPr/>
                    <a:lstStyle/>
                    <a:p>
                      <a:r>
                        <a:rPr lang="en-US" sz="1000"/>
                        <a:t>7</a:t>
                      </a:r>
                    </a:p>
                  </a:txBody>
                  <a:tcPr/>
                </a:tc>
                <a:tc>
                  <a:txBody>
                    <a:bodyPr/>
                    <a:lstStyle/>
                    <a:p>
                      <a:r>
                        <a:rPr lang="en-US" sz="1000"/>
                        <a:t>1</a:t>
                      </a:r>
                    </a:p>
                  </a:txBody>
                  <a:tcPr/>
                </a:tc>
                <a:tc>
                  <a:txBody>
                    <a:bodyPr/>
                    <a:lstStyle/>
                    <a:p>
                      <a:r>
                        <a:rPr lang="en-US" sz="1000"/>
                        <a:t>4</a:t>
                      </a:r>
                    </a:p>
                  </a:txBody>
                  <a:tcPr/>
                </a:tc>
                <a:tc>
                  <a:txBody>
                    <a:bodyPr/>
                    <a:lstStyle/>
                    <a:p>
                      <a:r>
                        <a:rPr lang="en-US" sz="1000"/>
                        <a:t>2</a:t>
                      </a:r>
                    </a:p>
                  </a:txBody>
                  <a:tcPr/>
                </a:tc>
                <a:tc>
                  <a:txBody>
                    <a:bodyPr/>
                    <a:lstStyle/>
                    <a:p>
                      <a:r>
                        <a:rPr lang="en-US" sz="1000"/>
                        <a:t>27</a:t>
                      </a:r>
                    </a:p>
                  </a:txBody>
                  <a:tcPr/>
                </a:tc>
                <a:tc>
                  <a:txBody>
                    <a:bodyPr/>
                    <a:lstStyle/>
                    <a:p>
                      <a:r>
                        <a:rPr lang="en-US" sz="1000"/>
                        <a:t>3</a:t>
                      </a:r>
                    </a:p>
                  </a:txBody>
                  <a:tcPr/>
                </a:tc>
                <a:tc>
                  <a:txBody>
                    <a:bodyPr/>
                    <a:lstStyle/>
                    <a:p>
                      <a:r>
                        <a:rPr lang="en-US" sz="1000"/>
                        <a:t>2955</a:t>
                      </a:r>
                    </a:p>
                  </a:txBody>
                  <a:tcPr/>
                </a:tc>
                <a:tc>
                  <a:txBody>
                    <a:bodyPr/>
                    <a:lstStyle/>
                    <a:p>
                      <a:r>
                        <a:rPr lang="en-US" sz="1000"/>
                        <a:t>318.71428571429</a:t>
                      </a:r>
                    </a:p>
                  </a:txBody>
                  <a:tcPr/>
                </a:tc>
                <a:tc>
                  <a:txBody>
                    <a:bodyPr/>
                    <a:lstStyle/>
                    <a:p>
                      <a:r>
                        <a:rPr lang="en-US" sz="1000"/>
                        <a:t>30</a:t>
                      </a:r>
                    </a:p>
                  </a:txBody>
                  <a:tcPr/>
                </a:tc>
                <a:tc>
                  <a:txBody>
                    <a:bodyPr/>
                    <a:lstStyle/>
                    <a:p>
                      <a:r>
                        <a:rPr lang="en-US" sz="1000"/>
                        <a:t>1899</a:t>
                      </a:r>
                    </a:p>
                  </a:txBody>
                  <a:tcPr/>
                </a:tc>
                <a:tc>
                  <a:txBody>
                    <a:bodyPr/>
                    <a:lstStyle/>
                    <a:p>
                      <a:r>
                        <a:rPr lang="en-US" sz="1000"/>
                        <a:t>186.71428571429</a:t>
                      </a:r>
                    </a:p>
                  </a:txBody>
                  <a:tcPr/>
                </a:tc>
                <a:tc>
                  <a:txBody>
                    <a:bodyPr/>
                    <a:lstStyle/>
                    <a:p>
                      <a:r>
                        <a:rPr lang="en-US" sz="1000"/>
                        <a:t>197.33333333333</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0.4427 %</a:t>
                      </a:r>
                    </a:p>
                  </a:txBody>
                  <a:tcPr/>
                </a:tc>
                <a:extLst>
                  <a:ext uri="{0D108BD9-81ED-4DB2-BD59-A6C34878D82A}">
                    <a16:rowId xmlns:a16="http://schemas.microsoft.com/office/drawing/2014/main" val="3873554246"/>
                  </a:ext>
                </a:extLst>
              </a:tr>
            </a:tbl>
          </a:graphicData>
        </a:graphic>
      </p:graphicFrame>
      <p:sp>
        <p:nvSpPr>
          <p:cNvPr id="4" name="Text Placeholder 3">
            <a:extLst>
              <a:ext uri="{FF2B5EF4-FFF2-40B4-BE49-F238E27FC236}">
                <a16:creationId xmlns:a16="http://schemas.microsoft.com/office/drawing/2014/main" id="{74DB648F-B75B-4F1B-B3F8-85BFF4DF0B2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611642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929B29-16E4-4428-B9B4-BBE70326DEB7}"/>
              </a:ext>
            </a:extLst>
          </p:cNvPr>
          <p:cNvSpPr>
            <a:spLocks noGrp="1"/>
          </p:cNvSpPr>
          <p:nvPr>
            <p:ph type="title"/>
          </p:nvPr>
        </p:nvSpPr>
        <p:spPr/>
        <p:txBody>
          <a:bodyPr/>
          <a:lstStyle/>
          <a:p>
            <a:r>
              <a:rPr lang="en-US"/>
              <a:t>Instagram Followers Total | Aktiv</a:t>
            </a:r>
          </a:p>
        </p:txBody>
      </p:sp>
      <p:graphicFrame>
        <p:nvGraphicFramePr>
          <p:cNvPr id="6" name="Chart Placeholder 5">
            <a:extLst>
              <a:ext uri="{FF2B5EF4-FFF2-40B4-BE49-F238E27FC236}">
                <a16:creationId xmlns:a16="http://schemas.microsoft.com/office/drawing/2014/main" id="{25F73751-E823-4370-B8BE-487A08C4E77B}"/>
              </a:ext>
            </a:extLst>
          </p:cNvPr>
          <p:cNvGraphicFramePr>
            <a:graphicFrameLocks noGrp="1"/>
          </p:cNvGraphicFramePr>
          <p:nvPr>
            <p:ph type="chart" sz="quarter" idx="13"/>
            <p:extLst>
              <p:ext uri="{D42A27DB-BD31-4B8C-83A1-F6EECF244321}">
                <p14:modId xmlns:p14="http://schemas.microsoft.com/office/powerpoint/2010/main" val="2512158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878110-945A-425F-82DC-5CE93D9BEE83}"/>
              </a:ext>
            </a:extLst>
          </p:cNvPr>
          <p:cNvSpPr>
            <a:spLocks noGrp="1"/>
          </p:cNvSpPr>
          <p:nvPr>
            <p:ph type="body" sz="quarter" idx="14"/>
          </p:nvPr>
        </p:nvSpPr>
        <p:spPr/>
        <p:txBody>
          <a:bodyPr/>
          <a:lstStyle/>
          <a:p>
            <a:r>
              <a:rPr lang="en-US"/>
              <a:t>01/01/2026 - 10/04/2026</a:t>
            </a:r>
          </a:p>
        </p:txBody>
      </p:sp>
      <p:sp>
        <p:nvSpPr>
          <p:cNvPr id="5" name="Footer Placeholder 4">
            <a:extLst>
              <a:ext uri="{FF2B5EF4-FFF2-40B4-BE49-F238E27FC236}">
                <a16:creationId xmlns:a16="http://schemas.microsoft.com/office/drawing/2014/main" id="{CC602A50-9DA4-45D1-BDAA-D4BA8416A9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503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CF027-A64A-41D3-A11B-D7F630FCF3E7}"/>
              </a:ext>
            </a:extLst>
          </p:cNvPr>
          <p:cNvSpPr>
            <a:spLocks noGrp="1"/>
          </p:cNvSpPr>
          <p:nvPr>
            <p:ph type="title"/>
          </p:nvPr>
        </p:nvSpPr>
        <p:spPr/>
        <p:txBody>
          <a:bodyPr/>
          <a:lstStyle/>
          <a:p>
            <a:r>
              <a:rPr lang="en-US"/>
              <a:t>Instagram Post Table + Follows // | Aktiv - 1 of 7</a:t>
            </a:r>
          </a:p>
        </p:txBody>
      </p:sp>
      <p:graphicFrame>
        <p:nvGraphicFramePr>
          <p:cNvPr id="5" name="Table Placeholder 4">
            <a:extLst>
              <a:ext uri="{FF2B5EF4-FFF2-40B4-BE49-F238E27FC236}">
                <a16:creationId xmlns:a16="http://schemas.microsoft.com/office/drawing/2014/main" id="{01902874-0E94-46C1-A169-96F208353317}"/>
              </a:ext>
            </a:extLst>
          </p:cNvPr>
          <p:cNvGraphicFramePr>
            <a:graphicFrameLocks noGrp="1"/>
          </p:cNvGraphicFramePr>
          <p:nvPr>
            <p:ph type="tbl" sz="quarter" idx="13"/>
            <p:extLst>
              <p:ext uri="{D42A27DB-BD31-4B8C-83A1-F6EECF244321}">
                <p14:modId xmlns:p14="http://schemas.microsoft.com/office/powerpoint/2010/main" val="7491932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41867707"/>
                    </a:ext>
                  </a:extLst>
                </a:gridCol>
                <a:gridCol w="905256">
                  <a:extLst>
                    <a:ext uri="{9D8B030D-6E8A-4147-A177-3AD203B41FA5}">
                      <a16:colId xmlns:a16="http://schemas.microsoft.com/office/drawing/2014/main" val="2579482588"/>
                    </a:ext>
                  </a:extLst>
                </a:gridCol>
                <a:gridCol w="1234440">
                  <a:extLst>
                    <a:ext uri="{9D8B030D-6E8A-4147-A177-3AD203B41FA5}">
                      <a16:colId xmlns:a16="http://schemas.microsoft.com/office/drawing/2014/main" val="2019651982"/>
                    </a:ext>
                  </a:extLst>
                </a:gridCol>
                <a:gridCol w="411480">
                  <a:extLst>
                    <a:ext uri="{9D8B030D-6E8A-4147-A177-3AD203B41FA5}">
                      <a16:colId xmlns:a16="http://schemas.microsoft.com/office/drawing/2014/main" val="2675609517"/>
                    </a:ext>
                  </a:extLst>
                </a:gridCol>
                <a:gridCol w="411480">
                  <a:extLst>
                    <a:ext uri="{9D8B030D-6E8A-4147-A177-3AD203B41FA5}">
                      <a16:colId xmlns:a16="http://schemas.microsoft.com/office/drawing/2014/main" val="2965598477"/>
                    </a:ext>
                  </a:extLst>
                </a:gridCol>
                <a:gridCol w="411480">
                  <a:extLst>
                    <a:ext uri="{9D8B030D-6E8A-4147-A177-3AD203B41FA5}">
                      <a16:colId xmlns:a16="http://schemas.microsoft.com/office/drawing/2014/main" val="3278227081"/>
                    </a:ext>
                  </a:extLst>
                </a:gridCol>
                <a:gridCol w="411480">
                  <a:extLst>
                    <a:ext uri="{9D8B030D-6E8A-4147-A177-3AD203B41FA5}">
                      <a16:colId xmlns:a16="http://schemas.microsoft.com/office/drawing/2014/main" val="1008266538"/>
                    </a:ext>
                  </a:extLst>
                </a:gridCol>
                <a:gridCol w="411480">
                  <a:extLst>
                    <a:ext uri="{9D8B030D-6E8A-4147-A177-3AD203B41FA5}">
                      <a16:colId xmlns:a16="http://schemas.microsoft.com/office/drawing/2014/main" val="228700696"/>
                    </a:ext>
                  </a:extLst>
                </a:gridCol>
                <a:gridCol w="411480">
                  <a:extLst>
                    <a:ext uri="{9D8B030D-6E8A-4147-A177-3AD203B41FA5}">
                      <a16:colId xmlns:a16="http://schemas.microsoft.com/office/drawing/2014/main" val="488480861"/>
                    </a:ext>
                  </a:extLst>
                </a:gridCol>
                <a:gridCol w="411480">
                  <a:extLst>
                    <a:ext uri="{9D8B030D-6E8A-4147-A177-3AD203B41FA5}">
                      <a16:colId xmlns:a16="http://schemas.microsoft.com/office/drawing/2014/main" val="611002108"/>
                    </a:ext>
                  </a:extLst>
                </a:gridCol>
                <a:gridCol w="411480">
                  <a:extLst>
                    <a:ext uri="{9D8B030D-6E8A-4147-A177-3AD203B41FA5}">
                      <a16:colId xmlns:a16="http://schemas.microsoft.com/office/drawing/2014/main" val="2903751710"/>
                    </a:ext>
                  </a:extLst>
                </a:gridCol>
                <a:gridCol w="411480">
                  <a:extLst>
                    <a:ext uri="{9D8B030D-6E8A-4147-A177-3AD203B41FA5}">
                      <a16:colId xmlns:a16="http://schemas.microsoft.com/office/drawing/2014/main" val="8766997"/>
                    </a:ext>
                  </a:extLst>
                </a:gridCol>
                <a:gridCol w="411480">
                  <a:extLst>
                    <a:ext uri="{9D8B030D-6E8A-4147-A177-3AD203B41FA5}">
                      <a16:colId xmlns:a16="http://schemas.microsoft.com/office/drawing/2014/main" val="3780064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 (Organic)</a:t>
                      </a:r>
                    </a:p>
                  </a:txBody>
                  <a:tcPr/>
                </a:tc>
                <a:extLst>
                  <a:ext uri="{0D108BD9-81ED-4DB2-BD59-A6C34878D82A}">
                    <a16:rowId xmlns:a16="http://schemas.microsoft.com/office/drawing/2014/main" val="3147641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aktiv_online - 2026-09-24 15:19:18</a:t>
                      </a:r>
                      <a:r>
                        <a:rPr kumimoji="0" lang="de-DE" sz="1000" b="0" i="0" u="none" strike="noStrike" kern="1200" cap="none" spc="0" normalizeH="0" baseline="0" noProof="0">
                          <a:ln>
                            <a:noFill/>
                          </a:ln>
                          <a:solidFill>
                            <a:prstClr val="black"/>
                          </a:solidFill>
                          <a:effectLst/>
                          <a:uLnTx/>
                          <a:uFillTx/>
                          <a:latin typeface="Calibri"/>
                          <a:ea typeface="+mn-ea"/>
                          <a:cs typeface="+mn-cs"/>
                        </a:rPr>
                        <a:t>
 70 Prozent der Beschäftigten bewerten ihren Job überwiegend positiv. ️🌟 Eine aktuelle Umfrage zeigt: Das liegt vor allem an der Stimmung im Team und dem menschlichen Miteinander. 🤩 Wie sieht es bei euch aus? 
#whatthew #wirtschaft #teamwork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https://quintly-eu-image-storage.s3.amazonaws.com/46149b7dfe25df829189a53d06d1697a/526c62cdfb5690ab37c0897c5573d439.jpg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Wissen + Wissenschaft, aktiv Prio 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10/05/2026 08:23:09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43322194"/>
                  </a:ext>
                </a:extLst>
              </a:tr>
            </a:tbl>
          </a:graphicData>
        </a:graphic>
      </p:graphicFrame>
      <p:sp>
        <p:nvSpPr>
          <p:cNvPr id="4" name="Text Placeholder 3">
            <a:extLst>
              <a:ext uri="{FF2B5EF4-FFF2-40B4-BE49-F238E27FC236}">
                <a16:creationId xmlns:a16="http://schemas.microsoft.com/office/drawing/2014/main" id="{F09184FF-D860-4AE9-9289-5ABE78215D1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9305343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CD41D-7E7B-4D62-96D9-4590429DF28E}"/>
              </a:ext>
            </a:extLst>
          </p:cNvPr>
          <p:cNvSpPr>
            <a:spLocks noGrp="1"/>
          </p:cNvSpPr>
          <p:nvPr>
            <p:ph type="title"/>
          </p:nvPr>
        </p:nvSpPr>
        <p:spPr/>
        <p:txBody>
          <a:bodyPr/>
          <a:lstStyle/>
          <a:p>
            <a:r>
              <a:rPr lang="en-US"/>
              <a:t>Instagram Post Table + Follows // | Aktiv - 2 of 7</a:t>
            </a:r>
          </a:p>
        </p:txBody>
      </p:sp>
      <p:graphicFrame>
        <p:nvGraphicFramePr>
          <p:cNvPr id="5" name="Table Placeholder 4">
            <a:extLst>
              <a:ext uri="{FF2B5EF4-FFF2-40B4-BE49-F238E27FC236}">
                <a16:creationId xmlns:a16="http://schemas.microsoft.com/office/drawing/2014/main" id="{515B27BD-BEFB-446D-AC3C-5A76657A15DB}"/>
              </a:ext>
            </a:extLst>
          </p:cNvPr>
          <p:cNvGraphicFramePr>
            <a:graphicFrameLocks noGrp="1"/>
          </p:cNvGraphicFramePr>
          <p:nvPr>
            <p:ph type="tbl" sz="quarter" idx="13"/>
            <p:extLst>
              <p:ext uri="{D42A27DB-BD31-4B8C-83A1-F6EECF244321}">
                <p14:modId xmlns:p14="http://schemas.microsoft.com/office/powerpoint/2010/main" val="916990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28871403"/>
                    </a:ext>
                  </a:extLst>
                </a:gridCol>
                <a:gridCol w="905256">
                  <a:extLst>
                    <a:ext uri="{9D8B030D-6E8A-4147-A177-3AD203B41FA5}">
                      <a16:colId xmlns:a16="http://schemas.microsoft.com/office/drawing/2014/main" val="1823077079"/>
                    </a:ext>
                  </a:extLst>
                </a:gridCol>
                <a:gridCol w="1234440">
                  <a:extLst>
                    <a:ext uri="{9D8B030D-6E8A-4147-A177-3AD203B41FA5}">
                      <a16:colId xmlns:a16="http://schemas.microsoft.com/office/drawing/2014/main" val="1623184731"/>
                    </a:ext>
                  </a:extLst>
                </a:gridCol>
                <a:gridCol w="411480">
                  <a:extLst>
                    <a:ext uri="{9D8B030D-6E8A-4147-A177-3AD203B41FA5}">
                      <a16:colId xmlns:a16="http://schemas.microsoft.com/office/drawing/2014/main" val="699293074"/>
                    </a:ext>
                  </a:extLst>
                </a:gridCol>
                <a:gridCol w="411480">
                  <a:extLst>
                    <a:ext uri="{9D8B030D-6E8A-4147-A177-3AD203B41FA5}">
                      <a16:colId xmlns:a16="http://schemas.microsoft.com/office/drawing/2014/main" val="75280684"/>
                    </a:ext>
                  </a:extLst>
                </a:gridCol>
                <a:gridCol w="411480">
                  <a:extLst>
                    <a:ext uri="{9D8B030D-6E8A-4147-A177-3AD203B41FA5}">
                      <a16:colId xmlns:a16="http://schemas.microsoft.com/office/drawing/2014/main" val="790821514"/>
                    </a:ext>
                  </a:extLst>
                </a:gridCol>
                <a:gridCol w="411480">
                  <a:extLst>
                    <a:ext uri="{9D8B030D-6E8A-4147-A177-3AD203B41FA5}">
                      <a16:colId xmlns:a16="http://schemas.microsoft.com/office/drawing/2014/main" val="1197418717"/>
                    </a:ext>
                  </a:extLst>
                </a:gridCol>
                <a:gridCol w="411480">
                  <a:extLst>
                    <a:ext uri="{9D8B030D-6E8A-4147-A177-3AD203B41FA5}">
                      <a16:colId xmlns:a16="http://schemas.microsoft.com/office/drawing/2014/main" val="3912073076"/>
                    </a:ext>
                  </a:extLst>
                </a:gridCol>
                <a:gridCol w="411480">
                  <a:extLst>
                    <a:ext uri="{9D8B030D-6E8A-4147-A177-3AD203B41FA5}">
                      <a16:colId xmlns:a16="http://schemas.microsoft.com/office/drawing/2014/main" val="1952284776"/>
                    </a:ext>
                  </a:extLst>
                </a:gridCol>
                <a:gridCol w="411480">
                  <a:extLst>
                    <a:ext uri="{9D8B030D-6E8A-4147-A177-3AD203B41FA5}">
                      <a16:colId xmlns:a16="http://schemas.microsoft.com/office/drawing/2014/main" val="112395039"/>
                    </a:ext>
                  </a:extLst>
                </a:gridCol>
                <a:gridCol w="411480">
                  <a:extLst>
                    <a:ext uri="{9D8B030D-6E8A-4147-A177-3AD203B41FA5}">
                      <a16:colId xmlns:a16="http://schemas.microsoft.com/office/drawing/2014/main" val="1243512295"/>
                    </a:ext>
                  </a:extLst>
                </a:gridCol>
                <a:gridCol w="411480">
                  <a:extLst>
                    <a:ext uri="{9D8B030D-6E8A-4147-A177-3AD203B41FA5}">
                      <a16:colId xmlns:a16="http://schemas.microsoft.com/office/drawing/2014/main" val="3045924737"/>
                    </a:ext>
                  </a:extLst>
                </a:gridCol>
                <a:gridCol w="411480">
                  <a:extLst>
                    <a:ext uri="{9D8B030D-6E8A-4147-A177-3AD203B41FA5}">
                      <a16:colId xmlns:a16="http://schemas.microsoft.com/office/drawing/2014/main" val="164678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 (Organic)</a:t>
                      </a:r>
                    </a:p>
                  </a:txBody>
                  <a:tcPr/>
                </a:tc>
                <a:extLst>
                  <a:ext uri="{0D108BD9-81ED-4DB2-BD59-A6C34878D82A}">
                    <a16:rowId xmlns:a16="http://schemas.microsoft.com/office/drawing/2014/main" val="896984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aktiv_online - 2026-09-22 12:01:34</a:t>
                      </a:r>
                      <a:r>
                        <a:rPr kumimoji="0" lang="de-DE" sz="1000" b="0" i="0" u="none" strike="noStrike" kern="1200" cap="none" spc="0" normalizeH="0" baseline="0" noProof="0">
                          <a:ln>
                            <a:noFill/>
                          </a:ln>
                          <a:solidFill>
                            <a:prstClr val="black"/>
                          </a:solidFill>
                          <a:effectLst/>
                          <a:uLnTx/>
                          <a:uFillTx/>
                          <a:latin typeface="Calibri"/>
                          <a:ea typeface="+mn-ea"/>
                          <a:cs typeface="+mn-cs"/>
                        </a:rPr>
                        <a:t>
 Gemeinsam statt gegeneinander. 🫱🏻‍🫲🏻 
Die neue #Tarifrunde steht vor der Tür – und damit auch eine Bewährungsprobe für die #Sozialpartnerschaft in Deutschland. 
Gerade jetzt ist es wichtig, an einem Strang zu ziehen! Denn besonders die M+E-Industrie steht vor diversen Herausforderungen. 
Wie zukunftsfähige Tarifverträge deshalb aussehen sollten, erfahrt ihr auf unseren Info-Slides.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https://quintly-eu-image-storage.s3.amazonaws.com/46149b7dfe25df829189a53d06d1697a/84a5fe3a67f398e8ca10134e1f423922.jpg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10/05/2026 08:23:09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35911947"/>
                  </a:ext>
                </a:extLst>
              </a:tr>
            </a:tbl>
          </a:graphicData>
        </a:graphic>
      </p:graphicFrame>
      <p:sp>
        <p:nvSpPr>
          <p:cNvPr id="4" name="Text Placeholder 3">
            <a:extLst>
              <a:ext uri="{FF2B5EF4-FFF2-40B4-BE49-F238E27FC236}">
                <a16:creationId xmlns:a16="http://schemas.microsoft.com/office/drawing/2014/main" id="{F7D512FF-C8CF-4CD8-A651-DB68E3D1489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510528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70D7A-2111-4BF7-BF60-D050C72C9654}"/>
              </a:ext>
            </a:extLst>
          </p:cNvPr>
          <p:cNvSpPr>
            <a:spLocks noGrp="1"/>
          </p:cNvSpPr>
          <p:nvPr>
            <p:ph type="title"/>
          </p:nvPr>
        </p:nvSpPr>
        <p:spPr/>
        <p:txBody>
          <a:bodyPr/>
          <a:lstStyle/>
          <a:p>
            <a:r>
              <a:rPr lang="en-US"/>
              <a:t>Instagram Post Table + Follows // | Aktiv - 3 of 7</a:t>
            </a:r>
          </a:p>
        </p:txBody>
      </p:sp>
      <p:graphicFrame>
        <p:nvGraphicFramePr>
          <p:cNvPr id="5" name="Table Placeholder 4">
            <a:extLst>
              <a:ext uri="{FF2B5EF4-FFF2-40B4-BE49-F238E27FC236}">
                <a16:creationId xmlns:a16="http://schemas.microsoft.com/office/drawing/2014/main" id="{0B43FC9F-E936-4B52-B575-905B009F7A2B}"/>
              </a:ext>
            </a:extLst>
          </p:cNvPr>
          <p:cNvGraphicFramePr>
            <a:graphicFrameLocks noGrp="1"/>
          </p:cNvGraphicFramePr>
          <p:nvPr>
            <p:ph type="tbl" sz="quarter" idx="13"/>
            <p:extLst>
              <p:ext uri="{D42A27DB-BD31-4B8C-83A1-F6EECF244321}">
                <p14:modId xmlns:p14="http://schemas.microsoft.com/office/powerpoint/2010/main" val="405608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13906792"/>
                    </a:ext>
                  </a:extLst>
                </a:gridCol>
                <a:gridCol w="905256">
                  <a:extLst>
                    <a:ext uri="{9D8B030D-6E8A-4147-A177-3AD203B41FA5}">
                      <a16:colId xmlns:a16="http://schemas.microsoft.com/office/drawing/2014/main" val="23130913"/>
                    </a:ext>
                  </a:extLst>
                </a:gridCol>
                <a:gridCol w="1234440">
                  <a:extLst>
                    <a:ext uri="{9D8B030D-6E8A-4147-A177-3AD203B41FA5}">
                      <a16:colId xmlns:a16="http://schemas.microsoft.com/office/drawing/2014/main" val="2550733360"/>
                    </a:ext>
                  </a:extLst>
                </a:gridCol>
                <a:gridCol w="411480">
                  <a:extLst>
                    <a:ext uri="{9D8B030D-6E8A-4147-A177-3AD203B41FA5}">
                      <a16:colId xmlns:a16="http://schemas.microsoft.com/office/drawing/2014/main" val="3465828389"/>
                    </a:ext>
                  </a:extLst>
                </a:gridCol>
                <a:gridCol w="411480">
                  <a:extLst>
                    <a:ext uri="{9D8B030D-6E8A-4147-A177-3AD203B41FA5}">
                      <a16:colId xmlns:a16="http://schemas.microsoft.com/office/drawing/2014/main" val="2873197160"/>
                    </a:ext>
                  </a:extLst>
                </a:gridCol>
                <a:gridCol w="411480">
                  <a:extLst>
                    <a:ext uri="{9D8B030D-6E8A-4147-A177-3AD203B41FA5}">
                      <a16:colId xmlns:a16="http://schemas.microsoft.com/office/drawing/2014/main" val="1009082674"/>
                    </a:ext>
                  </a:extLst>
                </a:gridCol>
                <a:gridCol w="411480">
                  <a:extLst>
                    <a:ext uri="{9D8B030D-6E8A-4147-A177-3AD203B41FA5}">
                      <a16:colId xmlns:a16="http://schemas.microsoft.com/office/drawing/2014/main" val="249813304"/>
                    </a:ext>
                  </a:extLst>
                </a:gridCol>
                <a:gridCol w="411480">
                  <a:extLst>
                    <a:ext uri="{9D8B030D-6E8A-4147-A177-3AD203B41FA5}">
                      <a16:colId xmlns:a16="http://schemas.microsoft.com/office/drawing/2014/main" val="3282196549"/>
                    </a:ext>
                  </a:extLst>
                </a:gridCol>
                <a:gridCol w="411480">
                  <a:extLst>
                    <a:ext uri="{9D8B030D-6E8A-4147-A177-3AD203B41FA5}">
                      <a16:colId xmlns:a16="http://schemas.microsoft.com/office/drawing/2014/main" val="3183707411"/>
                    </a:ext>
                  </a:extLst>
                </a:gridCol>
                <a:gridCol w="411480">
                  <a:extLst>
                    <a:ext uri="{9D8B030D-6E8A-4147-A177-3AD203B41FA5}">
                      <a16:colId xmlns:a16="http://schemas.microsoft.com/office/drawing/2014/main" val="882710169"/>
                    </a:ext>
                  </a:extLst>
                </a:gridCol>
                <a:gridCol w="411480">
                  <a:extLst>
                    <a:ext uri="{9D8B030D-6E8A-4147-A177-3AD203B41FA5}">
                      <a16:colId xmlns:a16="http://schemas.microsoft.com/office/drawing/2014/main" val="2080324371"/>
                    </a:ext>
                  </a:extLst>
                </a:gridCol>
                <a:gridCol w="411480">
                  <a:extLst>
                    <a:ext uri="{9D8B030D-6E8A-4147-A177-3AD203B41FA5}">
                      <a16:colId xmlns:a16="http://schemas.microsoft.com/office/drawing/2014/main" val="547589828"/>
                    </a:ext>
                  </a:extLst>
                </a:gridCol>
                <a:gridCol w="411480">
                  <a:extLst>
                    <a:ext uri="{9D8B030D-6E8A-4147-A177-3AD203B41FA5}">
                      <a16:colId xmlns:a16="http://schemas.microsoft.com/office/drawing/2014/main" val="2631017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 (Organic)</a:t>
                      </a:r>
                    </a:p>
                  </a:txBody>
                  <a:tcPr/>
                </a:tc>
                <a:extLst>
                  <a:ext uri="{0D108BD9-81ED-4DB2-BD59-A6C34878D82A}">
                    <a16:rowId xmlns:a16="http://schemas.microsoft.com/office/drawing/2014/main" val="126593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aktiv_online - 2026-09-21 10:31:34</a:t>
                      </a:r>
                      <a:r>
                        <a:rPr kumimoji="0" lang="de-DE" sz="1000" b="0" i="0" u="none" strike="noStrike" kern="1200" cap="none" spc="0" normalizeH="0" baseline="0" noProof="0">
                          <a:ln>
                            <a:noFill/>
                          </a:ln>
                          <a:solidFill>
                            <a:prstClr val="black"/>
                          </a:solidFill>
                          <a:effectLst/>
                          <a:uLnTx/>
                          <a:uFillTx/>
                          <a:latin typeface="Calibri"/>
                          <a:ea typeface="+mn-ea"/>
                          <a:cs typeface="+mn-cs"/>
                        </a:rPr>
                        <a:t>
 Arbeiten, wenn alle anderen ins Bett gehen? 💤 
In Deutschland arbeiten rund 4 Millionen Menschen in der Nachtschicht – viele davon auch in der M+E-Industrie. 
Tagschlaf, Nachtschicht, Privatleben: Das erfordert Organisationstalent und ein gutes Gespür für den eigenen Körper. 
Was ihr zu den Nachzuschlägen wissen solltet und wie Schichtpläne noch besser für die Gesundheit der Mitarbeitenden sorgen können – das erfahrt ihr auf den Slides!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https://quintly-eu-image-storage.s3.amazonaws.com/46149b7dfe25df829189a53d06d1697a/61469c58b76eb3fa715f5c3bb5e4e15b.jpg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aktiv Ratgeber, aktiv Prio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10/05/2026 08:23:09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92789170"/>
                  </a:ext>
                </a:extLst>
              </a:tr>
            </a:tbl>
          </a:graphicData>
        </a:graphic>
      </p:graphicFrame>
      <p:sp>
        <p:nvSpPr>
          <p:cNvPr id="4" name="Text Placeholder 3">
            <a:extLst>
              <a:ext uri="{FF2B5EF4-FFF2-40B4-BE49-F238E27FC236}">
                <a16:creationId xmlns:a16="http://schemas.microsoft.com/office/drawing/2014/main" id="{BD629D64-1E26-4F37-8D3F-076477139E3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7205401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C982D-7F89-428E-A66C-1C43D3CEFD89}"/>
              </a:ext>
            </a:extLst>
          </p:cNvPr>
          <p:cNvSpPr>
            <a:spLocks noGrp="1"/>
          </p:cNvSpPr>
          <p:nvPr>
            <p:ph type="title"/>
          </p:nvPr>
        </p:nvSpPr>
        <p:spPr/>
        <p:txBody>
          <a:bodyPr/>
          <a:lstStyle/>
          <a:p>
            <a:r>
              <a:rPr lang="en-US"/>
              <a:t>Instagram Post Table + Follows // | Aktiv - 4 of 7</a:t>
            </a:r>
          </a:p>
        </p:txBody>
      </p:sp>
      <p:graphicFrame>
        <p:nvGraphicFramePr>
          <p:cNvPr id="5" name="Table Placeholder 4">
            <a:extLst>
              <a:ext uri="{FF2B5EF4-FFF2-40B4-BE49-F238E27FC236}">
                <a16:creationId xmlns:a16="http://schemas.microsoft.com/office/drawing/2014/main" id="{5CC4B315-CAA5-49F4-97D3-B3C2386C7DE8}"/>
              </a:ext>
            </a:extLst>
          </p:cNvPr>
          <p:cNvGraphicFramePr>
            <a:graphicFrameLocks noGrp="1"/>
          </p:cNvGraphicFramePr>
          <p:nvPr>
            <p:ph type="tbl" sz="quarter" idx="13"/>
            <p:extLst>
              <p:ext uri="{D42A27DB-BD31-4B8C-83A1-F6EECF244321}">
                <p14:modId xmlns:p14="http://schemas.microsoft.com/office/powerpoint/2010/main" val="733623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27421734"/>
                    </a:ext>
                  </a:extLst>
                </a:gridCol>
                <a:gridCol w="905256">
                  <a:extLst>
                    <a:ext uri="{9D8B030D-6E8A-4147-A177-3AD203B41FA5}">
                      <a16:colId xmlns:a16="http://schemas.microsoft.com/office/drawing/2014/main" val="3245616701"/>
                    </a:ext>
                  </a:extLst>
                </a:gridCol>
                <a:gridCol w="1234440">
                  <a:extLst>
                    <a:ext uri="{9D8B030D-6E8A-4147-A177-3AD203B41FA5}">
                      <a16:colId xmlns:a16="http://schemas.microsoft.com/office/drawing/2014/main" val="3910451950"/>
                    </a:ext>
                  </a:extLst>
                </a:gridCol>
                <a:gridCol w="411480">
                  <a:extLst>
                    <a:ext uri="{9D8B030D-6E8A-4147-A177-3AD203B41FA5}">
                      <a16:colId xmlns:a16="http://schemas.microsoft.com/office/drawing/2014/main" val="2116149740"/>
                    </a:ext>
                  </a:extLst>
                </a:gridCol>
                <a:gridCol w="411480">
                  <a:extLst>
                    <a:ext uri="{9D8B030D-6E8A-4147-A177-3AD203B41FA5}">
                      <a16:colId xmlns:a16="http://schemas.microsoft.com/office/drawing/2014/main" val="4245653935"/>
                    </a:ext>
                  </a:extLst>
                </a:gridCol>
                <a:gridCol w="411480">
                  <a:extLst>
                    <a:ext uri="{9D8B030D-6E8A-4147-A177-3AD203B41FA5}">
                      <a16:colId xmlns:a16="http://schemas.microsoft.com/office/drawing/2014/main" val="3249266628"/>
                    </a:ext>
                  </a:extLst>
                </a:gridCol>
                <a:gridCol w="411480">
                  <a:extLst>
                    <a:ext uri="{9D8B030D-6E8A-4147-A177-3AD203B41FA5}">
                      <a16:colId xmlns:a16="http://schemas.microsoft.com/office/drawing/2014/main" val="2096921054"/>
                    </a:ext>
                  </a:extLst>
                </a:gridCol>
                <a:gridCol w="411480">
                  <a:extLst>
                    <a:ext uri="{9D8B030D-6E8A-4147-A177-3AD203B41FA5}">
                      <a16:colId xmlns:a16="http://schemas.microsoft.com/office/drawing/2014/main" val="2782450714"/>
                    </a:ext>
                  </a:extLst>
                </a:gridCol>
                <a:gridCol w="411480">
                  <a:extLst>
                    <a:ext uri="{9D8B030D-6E8A-4147-A177-3AD203B41FA5}">
                      <a16:colId xmlns:a16="http://schemas.microsoft.com/office/drawing/2014/main" val="411254959"/>
                    </a:ext>
                  </a:extLst>
                </a:gridCol>
                <a:gridCol w="411480">
                  <a:extLst>
                    <a:ext uri="{9D8B030D-6E8A-4147-A177-3AD203B41FA5}">
                      <a16:colId xmlns:a16="http://schemas.microsoft.com/office/drawing/2014/main" val="3756905928"/>
                    </a:ext>
                  </a:extLst>
                </a:gridCol>
                <a:gridCol w="411480">
                  <a:extLst>
                    <a:ext uri="{9D8B030D-6E8A-4147-A177-3AD203B41FA5}">
                      <a16:colId xmlns:a16="http://schemas.microsoft.com/office/drawing/2014/main" val="305849044"/>
                    </a:ext>
                  </a:extLst>
                </a:gridCol>
                <a:gridCol w="411480">
                  <a:extLst>
                    <a:ext uri="{9D8B030D-6E8A-4147-A177-3AD203B41FA5}">
                      <a16:colId xmlns:a16="http://schemas.microsoft.com/office/drawing/2014/main" val="1701057342"/>
                    </a:ext>
                  </a:extLst>
                </a:gridCol>
                <a:gridCol w="411480">
                  <a:extLst>
                    <a:ext uri="{9D8B030D-6E8A-4147-A177-3AD203B41FA5}">
                      <a16:colId xmlns:a16="http://schemas.microsoft.com/office/drawing/2014/main" val="3518883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 (Organic)</a:t>
                      </a:r>
                    </a:p>
                  </a:txBody>
                  <a:tcPr/>
                </a:tc>
                <a:extLst>
                  <a:ext uri="{0D108BD9-81ED-4DB2-BD59-A6C34878D82A}">
                    <a16:rowId xmlns:a16="http://schemas.microsoft.com/office/drawing/2014/main" val="371244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aktiv_online - 2026-09-16 17:45:58</a:t>
                      </a:r>
                      <a:r>
                        <a:rPr kumimoji="0" lang="de-DE" sz="1000" b="0" i="0" u="none" strike="noStrike" kern="1200" cap="none" spc="0" normalizeH="0" baseline="0" noProof="0">
                          <a:ln>
                            <a:noFill/>
                          </a:ln>
                          <a:solidFill>
                            <a:prstClr val="black"/>
                          </a:solidFill>
                          <a:effectLst/>
                          <a:uLnTx/>
                          <a:uFillTx/>
                          <a:latin typeface="Calibri"/>
                          <a:ea typeface="+mn-ea"/>
                          <a:cs typeface="+mn-cs"/>
                        </a:rPr>
                        <a:t>
 Bald startet die neue #Tarifrunde – und das solltest du dazu wissen. 🗓️ 
Die Verhandlungen betreffen rund 3,8 Millionen Beschäftigte in der M+E-Industrie in Deutschland. Arbeitgeberverbände und Gewerkschaften, auch Tarifpartner genannt, regeln dabei miteinander die Arbeitsbeziehungen. Sie handeln Löhne und #Arbeitsbedingungen aus. 
Und das geschieht im Großen und Ganzen, ohne dass der Staat sich einmischt. Das nennt man auch #Tarifautonomie. 
Starke Tarifpartner sorgen dafür, dass möglichst viele Beschäftigte von ausgehandelten Löhnen und guten Arbeitsbedingungen profitieren. 
Was wünschst du dir von den Tarifpartnern? Wie sollte eine gute Tarifverhandlung aussehen? Lass es uns wissen!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https://quintly-eu-image-storage.s3.amazonaws.com/46149b7dfe25df829189a53d06d1697a/64650b3aa64943f88cb2fd842d385fd6.jpg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Wirtschaft, aktiv Prio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10/04/2026 20:26:14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47423656"/>
                  </a:ext>
                </a:extLst>
              </a:tr>
            </a:tbl>
          </a:graphicData>
        </a:graphic>
      </p:graphicFrame>
      <p:sp>
        <p:nvSpPr>
          <p:cNvPr id="4" name="Text Placeholder 3">
            <a:extLst>
              <a:ext uri="{FF2B5EF4-FFF2-40B4-BE49-F238E27FC236}">
                <a16:creationId xmlns:a16="http://schemas.microsoft.com/office/drawing/2014/main" id="{34C1D6A9-304D-4DE3-92C6-B1BA1294244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272344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E6E8C-1A3C-4929-B37E-6401E0203FCE}"/>
              </a:ext>
            </a:extLst>
          </p:cNvPr>
          <p:cNvSpPr>
            <a:spLocks noGrp="1"/>
          </p:cNvSpPr>
          <p:nvPr>
            <p:ph type="title"/>
          </p:nvPr>
        </p:nvSpPr>
        <p:spPr/>
        <p:txBody>
          <a:bodyPr/>
          <a:lstStyle/>
          <a:p>
            <a:r>
              <a:rPr lang="en-US"/>
              <a:t>Instagram Post Table + Follows // | Aktiv - 5 of 7</a:t>
            </a:r>
          </a:p>
        </p:txBody>
      </p:sp>
      <p:graphicFrame>
        <p:nvGraphicFramePr>
          <p:cNvPr id="5" name="Table Placeholder 4">
            <a:extLst>
              <a:ext uri="{FF2B5EF4-FFF2-40B4-BE49-F238E27FC236}">
                <a16:creationId xmlns:a16="http://schemas.microsoft.com/office/drawing/2014/main" id="{783CDB4E-04D4-4ADA-A735-5C0559FB307C}"/>
              </a:ext>
            </a:extLst>
          </p:cNvPr>
          <p:cNvGraphicFramePr>
            <a:graphicFrameLocks noGrp="1"/>
          </p:cNvGraphicFramePr>
          <p:nvPr>
            <p:ph type="tbl" sz="quarter" idx="13"/>
            <p:extLst>
              <p:ext uri="{D42A27DB-BD31-4B8C-83A1-F6EECF244321}">
                <p14:modId xmlns:p14="http://schemas.microsoft.com/office/powerpoint/2010/main" val="3690856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86209990"/>
                    </a:ext>
                  </a:extLst>
                </a:gridCol>
                <a:gridCol w="905256">
                  <a:extLst>
                    <a:ext uri="{9D8B030D-6E8A-4147-A177-3AD203B41FA5}">
                      <a16:colId xmlns:a16="http://schemas.microsoft.com/office/drawing/2014/main" val="3184314996"/>
                    </a:ext>
                  </a:extLst>
                </a:gridCol>
                <a:gridCol w="1234440">
                  <a:extLst>
                    <a:ext uri="{9D8B030D-6E8A-4147-A177-3AD203B41FA5}">
                      <a16:colId xmlns:a16="http://schemas.microsoft.com/office/drawing/2014/main" val="3280983046"/>
                    </a:ext>
                  </a:extLst>
                </a:gridCol>
                <a:gridCol w="411480">
                  <a:extLst>
                    <a:ext uri="{9D8B030D-6E8A-4147-A177-3AD203B41FA5}">
                      <a16:colId xmlns:a16="http://schemas.microsoft.com/office/drawing/2014/main" val="4163491400"/>
                    </a:ext>
                  </a:extLst>
                </a:gridCol>
                <a:gridCol w="411480">
                  <a:extLst>
                    <a:ext uri="{9D8B030D-6E8A-4147-A177-3AD203B41FA5}">
                      <a16:colId xmlns:a16="http://schemas.microsoft.com/office/drawing/2014/main" val="588687959"/>
                    </a:ext>
                  </a:extLst>
                </a:gridCol>
                <a:gridCol w="411480">
                  <a:extLst>
                    <a:ext uri="{9D8B030D-6E8A-4147-A177-3AD203B41FA5}">
                      <a16:colId xmlns:a16="http://schemas.microsoft.com/office/drawing/2014/main" val="645770977"/>
                    </a:ext>
                  </a:extLst>
                </a:gridCol>
                <a:gridCol w="411480">
                  <a:extLst>
                    <a:ext uri="{9D8B030D-6E8A-4147-A177-3AD203B41FA5}">
                      <a16:colId xmlns:a16="http://schemas.microsoft.com/office/drawing/2014/main" val="110587376"/>
                    </a:ext>
                  </a:extLst>
                </a:gridCol>
                <a:gridCol w="411480">
                  <a:extLst>
                    <a:ext uri="{9D8B030D-6E8A-4147-A177-3AD203B41FA5}">
                      <a16:colId xmlns:a16="http://schemas.microsoft.com/office/drawing/2014/main" val="3211624243"/>
                    </a:ext>
                  </a:extLst>
                </a:gridCol>
                <a:gridCol w="411480">
                  <a:extLst>
                    <a:ext uri="{9D8B030D-6E8A-4147-A177-3AD203B41FA5}">
                      <a16:colId xmlns:a16="http://schemas.microsoft.com/office/drawing/2014/main" val="591089781"/>
                    </a:ext>
                  </a:extLst>
                </a:gridCol>
                <a:gridCol w="411480">
                  <a:extLst>
                    <a:ext uri="{9D8B030D-6E8A-4147-A177-3AD203B41FA5}">
                      <a16:colId xmlns:a16="http://schemas.microsoft.com/office/drawing/2014/main" val="1911814960"/>
                    </a:ext>
                  </a:extLst>
                </a:gridCol>
                <a:gridCol w="411480">
                  <a:extLst>
                    <a:ext uri="{9D8B030D-6E8A-4147-A177-3AD203B41FA5}">
                      <a16:colId xmlns:a16="http://schemas.microsoft.com/office/drawing/2014/main" val="3125720809"/>
                    </a:ext>
                  </a:extLst>
                </a:gridCol>
                <a:gridCol w="411480">
                  <a:extLst>
                    <a:ext uri="{9D8B030D-6E8A-4147-A177-3AD203B41FA5}">
                      <a16:colId xmlns:a16="http://schemas.microsoft.com/office/drawing/2014/main" val="2975276588"/>
                    </a:ext>
                  </a:extLst>
                </a:gridCol>
                <a:gridCol w="411480">
                  <a:extLst>
                    <a:ext uri="{9D8B030D-6E8A-4147-A177-3AD203B41FA5}">
                      <a16:colId xmlns:a16="http://schemas.microsoft.com/office/drawing/2014/main" val="1195954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 (Organic)</a:t>
                      </a:r>
                    </a:p>
                  </a:txBody>
                  <a:tcPr/>
                </a:tc>
                <a:extLst>
                  <a:ext uri="{0D108BD9-81ED-4DB2-BD59-A6C34878D82A}">
                    <a16:rowId xmlns:a16="http://schemas.microsoft.com/office/drawing/2014/main" val="415746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aktiv_online - 2026-09-11 13:32:29</a:t>
                      </a:r>
                      <a:r>
                        <a:rPr kumimoji="0" lang="de-DE" sz="1000" b="0" i="0" u="none" strike="noStrike" kern="1200" cap="none" spc="0" normalizeH="0" baseline="0" noProof="0">
                          <a:ln>
                            <a:noFill/>
                          </a:ln>
                          <a:solidFill>
                            <a:prstClr val="black"/>
                          </a:solidFill>
                          <a:effectLst/>
                          <a:uLnTx/>
                          <a:uFillTx/>
                          <a:latin typeface="Calibri"/>
                          <a:ea typeface="+mn-ea"/>
                          <a:cs typeface="+mn-cs"/>
                        </a:rPr>
                        <a:t>
 Mal ehrlich, die wirtschaftliche Situation da draußen ist schlecht – die #Stimmung in der Industrie mies. 📉 
Doch wenn wir in die Betriebe selbst gucken, zeigt sich oft ein anderes Bild. Die meisten von euch gehen gern zur Arbeit. Ja, wirklich! 🤩 
In einer aktuellen Umfrage bewerten 70 Prozent ihren #Arbeitsplatz als gut – und das liegt vor allem am menschlichen #Miteinander im Team. 🏅 
Euer Betrieb kann also mehr liefern als wirtschaftliche Kennzahlen – er kann Menschen verbinden. 🫱🏻‍🫲🏻 
Wie sieht es bei euch aus? Steht ihr als #Team gemeinsam auch mal schwere Zeiten durch?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https://quintly-eu-image-storage.s3.amazonaws.com/46149b7dfe25df829189a53d06d1697a/fabd2e1a35c1efb82290424ce3f96a2c.jpg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Wirtschaft, aktiv Prio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10/04/2026 20:26:14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4864291"/>
                  </a:ext>
                </a:extLst>
              </a:tr>
            </a:tbl>
          </a:graphicData>
        </a:graphic>
      </p:graphicFrame>
      <p:sp>
        <p:nvSpPr>
          <p:cNvPr id="4" name="Text Placeholder 3">
            <a:extLst>
              <a:ext uri="{FF2B5EF4-FFF2-40B4-BE49-F238E27FC236}">
                <a16:creationId xmlns:a16="http://schemas.microsoft.com/office/drawing/2014/main" id="{4E9C650F-3645-4FA9-BB6A-45067FA4653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93703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A6F65-9A2D-49A5-BBF9-EE277CACC2E9}"/>
              </a:ext>
            </a:extLst>
          </p:cNvPr>
          <p:cNvSpPr>
            <a:spLocks noGrp="1"/>
          </p:cNvSpPr>
          <p:nvPr>
            <p:ph type="title"/>
          </p:nvPr>
        </p:nvSpPr>
        <p:spPr/>
        <p:txBody>
          <a:bodyPr/>
          <a:lstStyle/>
          <a:p>
            <a:r>
              <a:rPr lang="en-US"/>
              <a:t>Instagram Post Table + Follows // | Aktiv - 6 of 7</a:t>
            </a:r>
          </a:p>
        </p:txBody>
      </p:sp>
      <p:graphicFrame>
        <p:nvGraphicFramePr>
          <p:cNvPr id="5" name="Table Placeholder 4">
            <a:extLst>
              <a:ext uri="{FF2B5EF4-FFF2-40B4-BE49-F238E27FC236}">
                <a16:creationId xmlns:a16="http://schemas.microsoft.com/office/drawing/2014/main" id="{80763DE0-A3AC-46A6-B377-F63361E19DE0}"/>
              </a:ext>
            </a:extLst>
          </p:cNvPr>
          <p:cNvGraphicFramePr>
            <a:graphicFrameLocks noGrp="1"/>
          </p:cNvGraphicFramePr>
          <p:nvPr>
            <p:ph type="tbl" sz="quarter" idx="13"/>
            <p:extLst>
              <p:ext uri="{D42A27DB-BD31-4B8C-83A1-F6EECF244321}">
                <p14:modId xmlns:p14="http://schemas.microsoft.com/office/powerpoint/2010/main" val="617743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68128532"/>
                    </a:ext>
                  </a:extLst>
                </a:gridCol>
                <a:gridCol w="905256">
                  <a:extLst>
                    <a:ext uri="{9D8B030D-6E8A-4147-A177-3AD203B41FA5}">
                      <a16:colId xmlns:a16="http://schemas.microsoft.com/office/drawing/2014/main" val="802356357"/>
                    </a:ext>
                  </a:extLst>
                </a:gridCol>
                <a:gridCol w="1234440">
                  <a:extLst>
                    <a:ext uri="{9D8B030D-6E8A-4147-A177-3AD203B41FA5}">
                      <a16:colId xmlns:a16="http://schemas.microsoft.com/office/drawing/2014/main" val="1441702461"/>
                    </a:ext>
                  </a:extLst>
                </a:gridCol>
                <a:gridCol w="411480">
                  <a:extLst>
                    <a:ext uri="{9D8B030D-6E8A-4147-A177-3AD203B41FA5}">
                      <a16:colId xmlns:a16="http://schemas.microsoft.com/office/drawing/2014/main" val="1923755334"/>
                    </a:ext>
                  </a:extLst>
                </a:gridCol>
                <a:gridCol w="411480">
                  <a:extLst>
                    <a:ext uri="{9D8B030D-6E8A-4147-A177-3AD203B41FA5}">
                      <a16:colId xmlns:a16="http://schemas.microsoft.com/office/drawing/2014/main" val="96584406"/>
                    </a:ext>
                  </a:extLst>
                </a:gridCol>
                <a:gridCol w="411480">
                  <a:extLst>
                    <a:ext uri="{9D8B030D-6E8A-4147-A177-3AD203B41FA5}">
                      <a16:colId xmlns:a16="http://schemas.microsoft.com/office/drawing/2014/main" val="3477205173"/>
                    </a:ext>
                  </a:extLst>
                </a:gridCol>
                <a:gridCol w="411480">
                  <a:extLst>
                    <a:ext uri="{9D8B030D-6E8A-4147-A177-3AD203B41FA5}">
                      <a16:colId xmlns:a16="http://schemas.microsoft.com/office/drawing/2014/main" val="3797116764"/>
                    </a:ext>
                  </a:extLst>
                </a:gridCol>
                <a:gridCol w="411480">
                  <a:extLst>
                    <a:ext uri="{9D8B030D-6E8A-4147-A177-3AD203B41FA5}">
                      <a16:colId xmlns:a16="http://schemas.microsoft.com/office/drawing/2014/main" val="3993833812"/>
                    </a:ext>
                  </a:extLst>
                </a:gridCol>
                <a:gridCol w="411480">
                  <a:extLst>
                    <a:ext uri="{9D8B030D-6E8A-4147-A177-3AD203B41FA5}">
                      <a16:colId xmlns:a16="http://schemas.microsoft.com/office/drawing/2014/main" val="3253020082"/>
                    </a:ext>
                  </a:extLst>
                </a:gridCol>
                <a:gridCol w="411480">
                  <a:extLst>
                    <a:ext uri="{9D8B030D-6E8A-4147-A177-3AD203B41FA5}">
                      <a16:colId xmlns:a16="http://schemas.microsoft.com/office/drawing/2014/main" val="3584681933"/>
                    </a:ext>
                  </a:extLst>
                </a:gridCol>
                <a:gridCol w="411480">
                  <a:extLst>
                    <a:ext uri="{9D8B030D-6E8A-4147-A177-3AD203B41FA5}">
                      <a16:colId xmlns:a16="http://schemas.microsoft.com/office/drawing/2014/main" val="3032330564"/>
                    </a:ext>
                  </a:extLst>
                </a:gridCol>
                <a:gridCol w="411480">
                  <a:extLst>
                    <a:ext uri="{9D8B030D-6E8A-4147-A177-3AD203B41FA5}">
                      <a16:colId xmlns:a16="http://schemas.microsoft.com/office/drawing/2014/main" val="3466726214"/>
                    </a:ext>
                  </a:extLst>
                </a:gridCol>
                <a:gridCol w="411480">
                  <a:extLst>
                    <a:ext uri="{9D8B030D-6E8A-4147-A177-3AD203B41FA5}">
                      <a16:colId xmlns:a16="http://schemas.microsoft.com/office/drawing/2014/main" val="2307279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 (Organic)</a:t>
                      </a:r>
                    </a:p>
                  </a:txBody>
                  <a:tcPr/>
                </a:tc>
                <a:extLst>
                  <a:ext uri="{0D108BD9-81ED-4DB2-BD59-A6C34878D82A}">
                    <a16:rowId xmlns:a16="http://schemas.microsoft.com/office/drawing/2014/main" val="92320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aktiv_online - 2026-09-03 15:03:30</a:t>
                      </a:r>
                      <a:r>
                        <a:rPr kumimoji="0" lang="de-DE" sz="1000" b="0" i="0" u="none" strike="noStrike" kern="1200" cap="none" spc="0" normalizeH="0" baseline="0" noProof="0">
                          <a:ln>
                            <a:noFill/>
                          </a:ln>
                          <a:solidFill>
                            <a:prstClr val="black"/>
                          </a:solidFill>
                          <a:effectLst/>
                          <a:uLnTx/>
                          <a:uFillTx/>
                          <a:latin typeface="Calibri"/>
                          <a:ea typeface="+mn-ea"/>
                          <a:cs typeface="+mn-cs"/>
                        </a:rPr>
                        <a:t>
 Ist eine #Ausbildung in der #Industrie in diesen Zeiten eine gute Entscheidung? 🧐 
Für Nora Klopf (17) war es das. Nach dem Abi hieß es: Ab in die Industrie! Sie begann bei Fränkische Rohrwerke in Königsberg eine Ausbildung zur #Industriekauffrau. 💻 
„Seitdem ich in der Kommunikationsabteilung bin, kenne ich die halbe Firma“, sagt Nora uns. Neben der ständigen Abwechslung im Joballtag waren auch noch andere Dinge für sie entscheidend: „Die Aussicht auf einen sicheren Arbeitsplatz bei einem größeren Unternehmen war natürlich auch attraktiv. Dass mir meine Arbeit Spaß macht, war mir aber genauso wichtig.“ 
Stehst du gerade vielleicht vor der Entscheidung Studium oder Ausbildung? Welche Faktoren sind dir bei der Auswahl besonders wichtig? Erzähl es uns!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https://quintly-eu-image-storage.s3.amazonaws.com/46149b7dfe25df829189a53d06d1697a/1ca36872bc352dba9f08894986fdde7d.jpg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aktiv Mitarbeiterportrait, aktiv Prio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10/04/2026 20:26:14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9057993"/>
                  </a:ext>
                </a:extLst>
              </a:tr>
            </a:tbl>
          </a:graphicData>
        </a:graphic>
      </p:graphicFrame>
      <p:sp>
        <p:nvSpPr>
          <p:cNvPr id="4" name="Text Placeholder 3">
            <a:extLst>
              <a:ext uri="{FF2B5EF4-FFF2-40B4-BE49-F238E27FC236}">
                <a16:creationId xmlns:a16="http://schemas.microsoft.com/office/drawing/2014/main" id="{A815DB98-82BF-4C1B-BFBC-4B8E07851EDA}"/>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0272527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A5CC4-E1E2-4E13-9939-C7975B4E42B5}"/>
              </a:ext>
            </a:extLst>
          </p:cNvPr>
          <p:cNvSpPr>
            <a:spLocks noGrp="1"/>
          </p:cNvSpPr>
          <p:nvPr>
            <p:ph type="title"/>
          </p:nvPr>
        </p:nvSpPr>
        <p:spPr/>
        <p:txBody>
          <a:bodyPr/>
          <a:lstStyle/>
          <a:p>
            <a:r>
              <a:rPr lang="en-US"/>
              <a:t>Instagram Post Table + Follows // | Aktiv - 7 of 7</a:t>
            </a:r>
          </a:p>
        </p:txBody>
      </p:sp>
      <p:graphicFrame>
        <p:nvGraphicFramePr>
          <p:cNvPr id="5" name="Table Placeholder 4">
            <a:extLst>
              <a:ext uri="{FF2B5EF4-FFF2-40B4-BE49-F238E27FC236}">
                <a16:creationId xmlns:a16="http://schemas.microsoft.com/office/drawing/2014/main" id="{9320B92E-EBC9-4347-A3FC-840D3FC414CA}"/>
              </a:ext>
            </a:extLst>
          </p:cNvPr>
          <p:cNvGraphicFramePr>
            <a:graphicFrameLocks noGrp="1"/>
          </p:cNvGraphicFramePr>
          <p:nvPr>
            <p:ph type="tbl" sz="quarter" idx="13"/>
            <p:extLst>
              <p:ext uri="{D42A27DB-BD31-4B8C-83A1-F6EECF244321}">
                <p14:modId xmlns:p14="http://schemas.microsoft.com/office/powerpoint/2010/main" val="2776792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02353972"/>
                    </a:ext>
                  </a:extLst>
                </a:gridCol>
                <a:gridCol w="905256">
                  <a:extLst>
                    <a:ext uri="{9D8B030D-6E8A-4147-A177-3AD203B41FA5}">
                      <a16:colId xmlns:a16="http://schemas.microsoft.com/office/drawing/2014/main" val="2386769006"/>
                    </a:ext>
                  </a:extLst>
                </a:gridCol>
                <a:gridCol w="1234440">
                  <a:extLst>
                    <a:ext uri="{9D8B030D-6E8A-4147-A177-3AD203B41FA5}">
                      <a16:colId xmlns:a16="http://schemas.microsoft.com/office/drawing/2014/main" val="1044228188"/>
                    </a:ext>
                  </a:extLst>
                </a:gridCol>
                <a:gridCol w="411480">
                  <a:extLst>
                    <a:ext uri="{9D8B030D-6E8A-4147-A177-3AD203B41FA5}">
                      <a16:colId xmlns:a16="http://schemas.microsoft.com/office/drawing/2014/main" val="337231362"/>
                    </a:ext>
                  </a:extLst>
                </a:gridCol>
                <a:gridCol w="411480">
                  <a:extLst>
                    <a:ext uri="{9D8B030D-6E8A-4147-A177-3AD203B41FA5}">
                      <a16:colId xmlns:a16="http://schemas.microsoft.com/office/drawing/2014/main" val="2715259502"/>
                    </a:ext>
                  </a:extLst>
                </a:gridCol>
                <a:gridCol w="411480">
                  <a:extLst>
                    <a:ext uri="{9D8B030D-6E8A-4147-A177-3AD203B41FA5}">
                      <a16:colId xmlns:a16="http://schemas.microsoft.com/office/drawing/2014/main" val="2784483160"/>
                    </a:ext>
                  </a:extLst>
                </a:gridCol>
                <a:gridCol w="411480">
                  <a:extLst>
                    <a:ext uri="{9D8B030D-6E8A-4147-A177-3AD203B41FA5}">
                      <a16:colId xmlns:a16="http://schemas.microsoft.com/office/drawing/2014/main" val="124345698"/>
                    </a:ext>
                  </a:extLst>
                </a:gridCol>
                <a:gridCol w="411480">
                  <a:extLst>
                    <a:ext uri="{9D8B030D-6E8A-4147-A177-3AD203B41FA5}">
                      <a16:colId xmlns:a16="http://schemas.microsoft.com/office/drawing/2014/main" val="479142620"/>
                    </a:ext>
                  </a:extLst>
                </a:gridCol>
                <a:gridCol w="411480">
                  <a:extLst>
                    <a:ext uri="{9D8B030D-6E8A-4147-A177-3AD203B41FA5}">
                      <a16:colId xmlns:a16="http://schemas.microsoft.com/office/drawing/2014/main" val="329949734"/>
                    </a:ext>
                  </a:extLst>
                </a:gridCol>
                <a:gridCol w="411480">
                  <a:extLst>
                    <a:ext uri="{9D8B030D-6E8A-4147-A177-3AD203B41FA5}">
                      <a16:colId xmlns:a16="http://schemas.microsoft.com/office/drawing/2014/main" val="2867351252"/>
                    </a:ext>
                  </a:extLst>
                </a:gridCol>
                <a:gridCol w="411480">
                  <a:extLst>
                    <a:ext uri="{9D8B030D-6E8A-4147-A177-3AD203B41FA5}">
                      <a16:colId xmlns:a16="http://schemas.microsoft.com/office/drawing/2014/main" val="3807033463"/>
                    </a:ext>
                  </a:extLst>
                </a:gridCol>
                <a:gridCol w="411480">
                  <a:extLst>
                    <a:ext uri="{9D8B030D-6E8A-4147-A177-3AD203B41FA5}">
                      <a16:colId xmlns:a16="http://schemas.microsoft.com/office/drawing/2014/main" val="3993719803"/>
                    </a:ext>
                  </a:extLst>
                </a:gridCol>
                <a:gridCol w="411480">
                  <a:extLst>
                    <a:ext uri="{9D8B030D-6E8A-4147-A177-3AD203B41FA5}">
                      <a16:colId xmlns:a16="http://schemas.microsoft.com/office/drawing/2014/main" val="1530308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New Followers (Organic)</a:t>
                      </a:r>
                    </a:p>
                  </a:txBody>
                  <a:tcPr/>
                </a:tc>
                <a:extLst>
                  <a:ext uri="{0D108BD9-81ED-4DB2-BD59-A6C34878D82A}">
                    <a16:rowId xmlns:a16="http://schemas.microsoft.com/office/drawing/2014/main" val="132219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aktiv_online - 2026-09-01 13:01:00</a:t>
                      </a:r>
                      <a:r>
                        <a:rPr kumimoji="0" lang="de-DE" sz="1000" b="0" i="0" u="none" strike="noStrike" kern="1200" cap="none" spc="0" normalizeH="0" baseline="0" noProof="0">
                          <a:ln>
                            <a:noFill/>
                          </a:ln>
                          <a:solidFill>
                            <a:prstClr val="black"/>
                          </a:solidFill>
                          <a:effectLst/>
                          <a:uLnTx/>
                          <a:uFillTx/>
                          <a:latin typeface="Calibri"/>
                          <a:ea typeface="+mn-ea"/>
                          <a:cs typeface="+mn-cs"/>
                        </a:rPr>
                        <a:t>
 #Studium oder #Ausbildung? 🔀 
Gar nicht so leicht zu beantworten. Wichtig ist, dass du Spaß an deinem Start ins Berufsleben hast. Trotzdem lohnt sich ein Blick auf den #Arbeitsmarkt, denn: für Unternehmen werden praktische Erfahrungen immer wichtiger. 💪🏻 
Warum also viel für eine technische Ausbildung spricht und warum gerade in den kommenden Jahren #Fachkräfte mit Ausbildung gesucht werden – das erfahrt ihr auf den Slides.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https://quintly-eu-image-storage.s3.amazonaws.com/46149b7dfe25df829189a53d06d1697a/437ea648caa16978e052bb392ab6cb0d.jpg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aktiv Bildung, aktiv Prio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10/04/2026 20:26:14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60638946"/>
                  </a:ext>
                </a:extLst>
              </a:tr>
            </a:tbl>
          </a:graphicData>
        </a:graphic>
      </p:graphicFrame>
      <p:sp>
        <p:nvSpPr>
          <p:cNvPr id="4" name="Text Placeholder 3">
            <a:extLst>
              <a:ext uri="{FF2B5EF4-FFF2-40B4-BE49-F238E27FC236}">
                <a16:creationId xmlns:a16="http://schemas.microsoft.com/office/drawing/2014/main" id="{DFBB8FB7-AF47-4DD9-8141-132412F87C2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932716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3BA21-908E-4886-BCA1-6499465CC9CA}"/>
              </a:ext>
            </a:extLst>
          </p:cNvPr>
          <p:cNvSpPr>
            <a:spLocks noGrp="1"/>
          </p:cNvSpPr>
          <p:nvPr>
            <p:ph type="title"/>
          </p:nvPr>
        </p:nvSpPr>
        <p:spPr/>
        <p:txBody>
          <a:bodyPr/>
          <a:lstStyle/>
          <a:p>
            <a:r>
              <a:rPr lang="en-US"/>
              <a:t>Instagram Organic Reach By Weekday | Aktiv</a:t>
            </a:r>
          </a:p>
        </p:txBody>
      </p:sp>
      <p:graphicFrame>
        <p:nvGraphicFramePr>
          <p:cNvPr id="6" name="Chart Placeholder 5">
            <a:extLst>
              <a:ext uri="{FF2B5EF4-FFF2-40B4-BE49-F238E27FC236}">
                <a16:creationId xmlns:a16="http://schemas.microsoft.com/office/drawing/2014/main" id="{2B0E0978-BFC5-497D-B616-2DDA01F79092}"/>
              </a:ext>
            </a:extLst>
          </p:cNvPr>
          <p:cNvGraphicFramePr>
            <a:graphicFrameLocks noGrp="1"/>
          </p:cNvGraphicFramePr>
          <p:nvPr>
            <p:ph type="chart" sz="quarter" idx="13"/>
            <p:extLst>
              <p:ext uri="{D42A27DB-BD31-4B8C-83A1-F6EECF244321}">
                <p14:modId xmlns:p14="http://schemas.microsoft.com/office/powerpoint/2010/main" val="2641898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F0B33-1D06-4E41-A27E-DE8E8BA4E601}"/>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5CD343C4-8F91-4985-82E5-E7B6F4BC5F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59466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7C01A-784F-4F3C-8A3E-DF2DBFB14C35}"/>
              </a:ext>
            </a:extLst>
          </p:cNvPr>
          <p:cNvSpPr>
            <a:spLocks noGrp="1"/>
          </p:cNvSpPr>
          <p:nvPr>
            <p:ph type="title"/>
          </p:nvPr>
        </p:nvSpPr>
        <p:spPr/>
        <p:txBody>
          <a:bodyPr/>
          <a:lstStyle/>
          <a:p>
            <a:r>
              <a:rPr lang="en-US"/>
              <a:t>Instagram Engagements By Weekday | Aktiv</a:t>
            </a:r>
          </a:p>
        </p:txBody>
      </p:sp>
      <p:graphicFrame>
        <p:nvGraphicFramePr>
          <p:cNvPr id="6" name="Chart Placeholder 5">
            <a:extLst>
              <a:ext uri="{FF2B5EF4-FFF2-40B4-BE49-F238E27FC236}">
                <a16:creationId xmlns:a16="http://schemas.microsoft.com/office/drawing/2014/main" id="{77B41B08-4BA9-44C9-92E7-12E0A8DC53B4}"/>
              </a:ext>
            </a:extLst>
          </p:cNvPr>
          <p:cNvGraphicFramePr>
            <a:graphicFrameLocks noGrp="1"/>
          </p:cNvGraphicFramePr>
          <p:nvPr>
            <p:ph type="chart" sz="quarter" idx="13"/>
            <p:extLst>
              <p:ext uri="{D42A27DB-BD31-4B8C-83A1-F6EECF244321}">
                <p14:modId xmlns:p14="http://schemas.microsoft.com/office/powerpoint/2010/main" val="2066949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DBFC91-6360-4B3F-99DF-4F8B131082D0}"/>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A5B8C918-B369-4048-B1E6-B452B52C2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8305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EF85C-49FC-49F5-8790-A4ABE8FF5F1D}"/>
              </a:ext>
            </a:extLst>
          </p:cNvPr>
          <p:cNvSpPr>
            <a:spLocks noGrp="1"/>
          </p:cNvSpPr>
          <p:nvPr>
            <p:ph type="title"/>
          </p:nvPr>
        </p:nvSpPr>
        <p:spPr/>
        <p:txBody>
          <a:bodyPr/>
          <a:lstStyle/>
          <a:p>
            <a:r>
              <a:rPr lang="en-US"/>
              <a:t>Instagram Followers Age Group Breakdown | Aktiv</a:t>
            </a:r>
          </a:p>
        </p:txBody>
      </p:sp>
      <p:graphicFrame>
        <p:nvGraphicFramePr>
          <p:cNvPr id="6" name="Chart Placeholder 5">
            <a:extLst>
              <a:ext uri="{FF2B5EF4-FFF2-40B4-BE49-F238E27FC236}">
                <a16:creationId xmlns:a16="http://schemas.microsoft.com/office/drawing/2014/main" id="{36E99421-935D-479F-9FDD-354B50346FF7}"/>
              </a:ext>
            </a:extLst>
          </p:cNvPr>
          <p:cNvGraphicFramePr>
            <a:graphicFrameLocks noGrp="1"/>
          </p:cNvGraphicFramePr>
          <p:nvPr>
            <p:ph type="chart" sz="quarter" idx="13"/>
            <p:extLst>
              <p:ext uri="{D42A27DB-BD31-4B8C-83A1-F6EECF244321}">
                <p14:modId xmlns:p14="http://schemas.microsoft.com/office/powerpoint/2010/main" val="21835609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C6DFFD-CF61-4CFD-B3FB-6EE37BCBB94B}"/>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EE7DD2C1-4B20-46E7-B0AA-256A3A50A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141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8A200-30E1-4BC5-AE51-C9713F10C51B}"/>
              </a:ext>
            </a:extLst>
          </p:cNvPr>
          <p:cNvSpPr>
            <a:spLocks noGrp="1"/>
          </p:cNvSpPr>
          <p:nvPr>
            <p:ph type="title"/>
          </p:nvPr>
        </p:nvSpPr>
        <p:spPr/>
        <p:txBody>
          <a:bodyPr/>
          <a:lstStyle/>
          <a:p>
            <a:r>
              <a:rPr lang="en-US"/>
              <a:t>Instagram Organic Reach - Post Type | Aktiv</a:t>
            </a:r>
          </a:p>
        </p:txBody>
      </p:sp>
      <p:graphicFrame>
        <p:nvGraphicFramePr>
          <p:cNvPr id="6" name="Chart Placeholder 5">
            <a:extLst>
              <a:ext uri="{FF2B5EF4-FFF2-40B4-BE49-F238E27FC236}">
                <a16:creationId xmlns:a16="http://schemas.microsoft.com/office/drawing/2014/main" id="{55D61F93-8937-4BDF-8191-09B58943EA6A}"/>
              </a:ext>
            </a:extLst>
          </p:cNvPr>
          <p:cNvGraphicFramePr>
            <a:graphicFrameLocks noGrp="1"/>
          </p:cNvGraphicFramePr>
          <p:nvPr>
            <p:ph type="chart" sz="quarter" idx="13"/>
            <p:extLst>
              <p:ext uri="{D42A27DB-BD31-4B8C-83A1-F6EECF244321}">
                <p14:modId xmlns:p14="http://schemas.microsoft.com/office/powerpoint/2010/main" val="12514408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154174-F1FD-4196-AFDC-43A5CDA57509}"/>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FF292682-5F73-4AA8-A9B4-F5A486D661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7334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5E10C-B175-43D3-8CB3-664C1AB321E7}"/>
              </a:ext>
            </a:extLst>
          </p:cNvPr>
          <p:cNvSpPr>
            <a:spLocks noGrp="1"/>
          </p:cNvSpPr>
          <p:nvPr>
            <p:ph type="title"/>
          </p:nvPr>
        </p:nvSpPr>
        <p:spPr/>
        <p:txBody>
          <a:bodyPr/>
          <a:lstStyle/>
          <a:p>
            <a:r>
              <a:rPr lang="en-US"/>
              <a:t>Instagram Reach (organic + paid) | Aktiv</a:t>
            </a:r>
          </a:p>
        </p:txBody>
      </p:sp>
      <p:graphicFrame>
        <p:nvGraphicFramePr>
          <p:cNvPr id="6" name="Chart Placeholder 5">
            <a:extLst>
              <a:ext uri="{FF2B5EF4-FFF2-40B4-BE49-F238E27FC236}">
                <a16:creationId xmlns:a16="http://schemas.microsoft.com/office/drawing/2014/main" id="{BDE2A426-2B0B-41F7-8E34-E0C97085FC43}"/>
              </a:ext>
            </a:extLst>
          </p:cNvPr>
          <p:cNvGraphicFramePr>
            <a:graphicFrameLocks noGrp="1"/>
          </p:cNvGraphicFramePr>
          <p:nvPr>
            <p:ph type="chart" sz="quarter" idx="13"/>
            <p:extLst>
              <p:ext uri="{D42A27DB-BD31-4B8C-83A1-F6EECF244321}">
                <p14:modId xmlns:p14="http://schemas.microsoft.com/office/powerpoint/2010/main" val="3671358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E3EB59-70AA-4B93-A70D-51FE3262E4A3}"/>
              </a:ext>
            </a:extLst>
          </p:cNvPr>
          <p:cNvSpPr>
            <a:spLocks noGrp="1"/>
          </p:cNvSpPr>
          <p:nvPr>
            <p:ph type="body" sz="quarter" idx="14"/>
          </p:nvPr>
        </p:nvSpPr>
        <p:spPr/>
        <p:txBody>
          <a:bodyPr/>
          <a:lstStyle/>
          <a:p>
            <a:r>
              <a:rPr lang="en-US"/>
              <a:t>01/01/2026 - 10/04/2026</a:t>
            </a:r>
          </a:p>
        </p:txBody>
      </p:sp>
      <p:sp>
        <p:nvSpPr>
          <p:cNvPr id="5" name="Footer Placeholder 4">
            <a:extLst>
              <a:ext uri="{FF2B5EF4-FFF2-40B4-BE49-F238E27FC236}">
                <a16:creationId xmlns:a16="http://schemas.microsoft.com/office/drawing/2014/main" id="{DFCBEB0E-12B4-4BC0-946B-471096B243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092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F6E02-3AFB-4BAB-9EF0-CB8210FFFE26}"/>
              </a:ext>
            </a:extLst>
          </p:cNvPr>
          <p:cNvSpPr>
            <a:spLocks noGrp="1"/>
          </p:cNvSpPr>
          <p:nvPr>
            <p:ph type="title"/>
          </p:nvPr>
        </p:nvSpPr>
        <p:spPr/>
        <p:txBody>
          <a:bodyPr/>
          <a:lstStyle/>
          <a:p>
            <a:r>
              <a:rPr lang="en-US"/>
              <a:t>Instagram Reels | Aktiv - 1 of 3</a:t>
            </a:r>
          </a:p>
        </p:txBody>
      </p:sp>
      <p:graphicFrame>
        <p:nvGraphicFramePr>
          <p:cNvPr id="5" name="Table Placeholder 4">
            <a:extLst>
              <a:ext uri="{FF2B5EF4-FFF2-40B4-BE49-F238E27FC236}">
                <a16:creationId xmlns:a16="http://schemas.microsoft.com/office/drawing/2014/main" id="{5C7D5BC2-6D1E-436A-96F8-3883FDD79BE6}"/>
              </a:ext>
            </a:extLst>
          </p:cNvPr>
          <p:cNvGraphicFramePr>
            <a:graphicFrameLocks noGrp="1"/>
          </p:cNvGraphicFramePr>
          <p:nvPr>
            <p:ph type="tbl" sz="quarter" idx="13"/>
            <p:extLst>
              <p:ext uri="{D42A27DB-BD31-4B8C-83A1-F6EECF244321}">
                <p14:modId xmlns:p14="http://schemas.microsoft.com/office/powerpoint/2010/main" val="653932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044148488"/>
                    </a:ext>
                  </a:extLst>
                </a:gridCol>
                <a:gridCol w="1645921">
                  <a:extLst>
                    <a:ext uri="{9D8B030D-6E8A-4147-A177-3AD203B41FA5}">
                      <a16:colId xmlns:a16="http://schemas.microsoft.com/office/drawing/2014/main" val="1545597665"/>
                    </a:ext>
                  </a:extLst>
                </a:gridCol>
                <a:gridCol w="576072">
                  <a:extLst>
                    <a:ext uri="{9D8B030D-6E8A-4147-A177-3AD203B41FA5}">
                      <a16:colId xmlns:a16="http://schemas.microsoft.com/office/drawing/2014/main" val="367066226"/>
                    </a:ext>
                  </a:extLst>
                </a:gridCol>
                <a:gridCol w="411480">
                  <a:extLst>
                    <a:ext uri="{9D8B030D-6E8A-4147-A177-3AD203B41FA5}">
                      <a16:colId xmlns:a16="http://schemas.microsoft.com/office/drawing/2014/main" val="1699328677"/>
                    </a:ext>
                  </a:extLst>
                </a:gridCol>
                <a:gridCol w="411480">
                  <a:extLst>
                    <a:ext uri="{9D8B030D-6E8A-4147-A177-3AD203B41FA5}">
                      <a16:colId xmlns:a16="http://schemas.microsoft.com/office/drawing/2014/main" val="1955063197"/>
                    </a:ext>
                  </a:extLst>
                </a:gridCol>
                <a:gridCol w="411480">
                  <a:extLst>
                    <a:ext uri="{9D8B030D-6E8A-4147-A177-3AD203B41FA5}">
                      <a16:colId xmlns:a16="http://schemas.microsoft.com/office/drawing/2014/main" val="4195008502"/>
                    </a:ext>
                  </a:extLst>
                </a:gridCol>
                <a:gridCol w="411480">
                  <a:extLst>
                    <a:ext uri="{9D8B030D-6E8A-4147-A177-3AD203B41FA5}">
                      <a16:colId xmlns:a16="http://schemas.microsoft.com/office/drawing/2014/main" val="4091838620"/>
                    </a:ext>
                  </a:extLst>
                </a:gridCol>
                <a:gridCol w="411480">
                  <a:extLst>
                    <a:ext uri="{9D8B030D-6E8A-4147-A177-3AD203B41FA5}">
                      <a16:colId xmlns:a16="http://schemas.microsoft.com/office/drawing/2014/main" val="1198948176"/>
                    </a:ext>
                  </a:extLst>
                </a:gridCol>
                <a:gridCol w="411480">
                  <a:extLst>
                    <a:ext uri="{9D8B030D-6E8A-4147-A177-3AD203B41FA5}">
                      <a16:colId xmlns:a16="http://schemas.microsoft.com/office/drawing/2014/main" val="3901406769"/>
                    </a:ext>
                  </a:extLst>
                </a:gridCol>
                <a:gridCol w="411480">
                  <a:extLst>
                    <a:ext uri="{9D8B030D-6E8A-4147-A177-3AD203B41FA5}">
                      <a16:colId xmlns:a16="http://schemas.microsoft.com/office/drawing/2014/main" val="2563327301"/>
                    </a:ext>
                  </a:extLst>
                </a:gridCol>
                <a:gridCol w="411480">
                  <a:extLst>
                    <a:ext uri="{9D8B030D-6E8A-4147-A177-3AD203B41FA5}">
                      <a16:colId xmlns:a16="http://schemas.microsoft.com/office/drawing/2014/main" val="1848246091"/>
                    </a:ext>
                  </a:extLst>
                </a:gridCol>
                <a:gridCol w="411480">
                  <a:extLst>
                    <a:ext uri="{9D8B030D-6E8A-4147-A177-3AD203B41FA5}">
                      <a16:colId xmlns:a16="http://schemas.microsoft.com/office/drawing/2014/main" val="3048207385"/>
                    </a:ext>
                  </a:extLst>
                </a:gridCol>
                <a:gridCol w="411480">
                  <a:extLst>
                    <a:ext uri="{9D8B030D-6E8A-4147-A177-3AD203B41FA5}">
                      <a16:colId xmlns:a16="http://schemas.microsoft.com/office/drawing/2014/main" val="1005420378"/>
                    </a:ext>
                  </a:extLst>
                </a:gridCol>
                <a:gridCol w="411480">
                  <a:extLst>
                    <a:ext uri="{9D8B030D-6E8A-4147-A177-3AD203B41FA5}">
                      <a16:colId xmlns:a16="http://schemas.microsoft.com/office/drawing/2014/main" val="3494663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311717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09/24/2026 15:19:18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70 Prozent der Beschäftigten bewerten ihren Job überwiegend positiv. ️🌟 Eine aktuelle Umfrage zeigt: Das liegt vor allem an der Stimmung im Team und dem menschlichen Miteinander. 🤩 Wie sieht es bei euch aus? 
#whatthew #wirtschaft #teamwork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09/24/2026 15:19:18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Wissen + Wissenschaft, aktiv Prio 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31.44095</a:t>
                      </a:r>
                    </a:p>
                  </a:txBody>
                  <a:tcPr/>
                </a:tc>
                <a:extLst>
                  <a:ext uri="{0D108BD9-81ED-4DB2-BD59-A6C34878D82A}">
                    <a16:rowId xmlns:a16="http://schemas.microsoft.com/office/drawing/2014/main" val="1476069550"/>
                  </a:ext>
                </a:extLst>
              </a:tr>
            </a:tbl>
          </a:graphicData>
        </a:graphic>
      </p:graphicFrame>
      <p:sp>
        <p:nvSpPr>
          <p:cNvPr id="4" name="Text Placeholder 3">
            <a:extLst>
              <a:ext uri="{FF2B5EF4-FFF2-40B4-BE49-F238E27FC236}">
                <a16:creationId xmlns:a16="http://schemas.microsoft.com/office/drawing/2014/main" id="{08A79B4C-E74C-4B94-BF94-8E80BF461794}"/>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4093879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24325-921C-46F3-88F4-0D19C9613AF2}"/>
              </a:ext>
            </a:extLst>
          </p:cNvPr>
          <p:cNvSpPr>
            <a:spLocks noGrp="1"/>
          </p:cNvSpPr>
          <p:nvPr>
            <p:ph type="title"/>
          </p:nvPr>
        </p:nvSpPr>
        <p:spPr/>
        <p:txBody>
          <a:bodyPr/>
          <a:lstStyle/>
          <a:p>
            <a:r>
              <a:rPr lang="en-US"/>
              <a:t>Instagram Reels | Aktiv - 2 of 3</a:t>
            </a:r>
          </a:p>
        </p:txBody>
      </p:sp>
      <p:graphicFrame>
        <p:nvGraphicFramePr>
          <p:cNvPr id="5" name="Table Placeholder 4">
            <a:extLst>
              <a:ext uri="{FF2B5EF4-FFF2-40B4-BE49-F238E27FC236}">
                <a16:creationId xmlns:a16="http://schemas.microsoft.com/office/drawing/2014/main" id="{6724A08D-A47E-49DD-AABB-301D1643D6BE}"/>
              </a:ext>
            </a:extLst>
          </p:cNvPr>
          <p:cNvGraphicFramePr>
            <a:graphicFrameLocks noGrp="1"/>
          </p:cNvGraphicFramePr>
          <p:nvPr>
            <p:ph type="tbl" sz="quarter" idx="13"/>
            <p:extLst>
              <p:ext uri="{D42A27DB-BD31-4B8C-83A1-F6EECF244321}">
                <p14:modId xmlns:p14="http://schemas.microsoft.com/office/powerpoint/2010/main" val="2773277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244741733"/>
                    </a:ext>
                  </a:extLst>
                </a:gridCol>
                <a:gridCol w="1645921">
                  <a:extLst>
                    <a:ext uri="{9D8B030D-6E8A-4147-A177-3AD203B41FA5}">
                      <a16:colId xmlns:a16="http://schemas.microsoft.com/office/drawing/2014/main" val="1503259537"/>
                    </a:ext>
                  </a:extLst>
                </a:gridCol>
                <a:gridCol w="576072">
                  <a:extLst>
                    <a:ext uri="{9D8B030D-6E8A-4147-A177-3AD203B41FA5}">
                      <a16:colId xmlns:a16="http://schemas.microsoft.com/office/drawing/2014/main" val="1338964121"/>
                    </a:ext>
                  </a:extLst>
                </a:gridCol>
                <a:gridCol w="411480">
                  <a:extLst>
                    <a:ext uri="{9D8B030D-6E8A-4147-A177-3AD203B41FA5}">
                      <a16:colId xmlns:a16="http://schemas.microsoft.com/office/drawing/2014/main" val="3245022916"/>
                    </a:ext>
                  </a:extLst>
                </a:gridCol>
                <a:gridCol w="411480">
                  <a:extLst>
                    <a:ext uri="{9D8B030D-6E8A-4147-A177-3AD203B41FA5}">
                      <a16:colId xmlns:a16="http://schemas.microsoft.com/office/drawing/2014/main" val="1576500585"/>
                    </a:ext>
                  </a:extLst>
                </a:gridCol>
                <a:gridCol w="411480">
                  <a:extLst>
                    <a:ext uri="{9D8B030D-6E8A-4147-A177-3AD203B41FA5}">
                      <a16:colId xmlns:a16="http://schemas.microsoft.com/office/drawing/2014/main" val="185122937"/>
                    </a:ext>
                  </a:extLst>
                </a:gridCol>
                <a:gridCol w="411480">
                  <a:extLst>
                    <a:ext uri="{9D8B030D-6E8A-4147-A177-3AD203B41FA5}">
                      <a16:colId xmlns:a16="http://schemas.microsoft.com/office/drawing/2014/main" val="839944468"/>
                    </a:ext>
                  </a:extLst>
                </a:gridCol>
                <a:gridCol w="411480">
                  <a:extLst>
                    <a:ext uri="{9D8B030D-6E8A-4147-A177-3AD203B41FA5}">
                      <a16:colId xmlns:a16="http://schemas.microsoft.com/office/drawing/2014/main" val="3407981935"/>
                    </a:ext>
                  </a:extLst>
                </a:gridCol>
                <a:gridCol w="411480">
                  <a:extLst>
                    <a:ext uri="{9D8B030D-6E8A-4147-A177-3AD203B41FA5}">
                      <a16:colId xmlns:a16="http://schemas.microsoft.com/office/drawing/2014/main" val="1138987354"/>
                    </a:ext>
                  </a:extLst>
                </a:gridCol>
                <a:gridCol w="411480">
                  <a:extLst>
                    <a:ext uri="{9D8B030D-6E8A-4147-A177-3AD203B41FA5}">
                      <a16:colId xmlns:a16="http://schemas.microsoft.com/office/drawing/2014/main" val="3367305371"/>
                    </a:ext>
                  </a:extLst>
                </a:gridCol>
                <a:gridCol w="411480">
                  <a:extLst>
                    <a:ext uri="{9D8B030D-6E8A-4147-A177-3AD203B41FA5}">
                      <a16:colId xmlns:a16="http://schemas.microsoft.com/office/drawing/2014/main" val="2308281443"/>
                    </a:ext>
                  </a:extLst>
                </a:gridCol>
                <a:gridCol w="411480">
                  <a:extLst>
                    <a:ext uri="{9D8B030D-6E8A-4147-A177-3AD203B41FA5}">
                      <a16:colId xmlns:a16="http://schemas.microsoft.com/office/drawing/2014/main" val="2594845554"/>
                    </a:ext>
                  </a:extLst>
                </a:gridCol>
                <a:gridCol w="411480">
                  <a:extLst>
                    <a:ext uri="{9D8B030D-6E8A-4147-A177-3AD203B41FA5}">
                      <a16:colId xmlns:a16="http://schemas.microsoft.com/office/drawing/2014/main" val="1295887792"/>
                    </a:ext>
                  </a:extLst>
                </a:gridCol>
                <a:gridCol w="411480">
                  <a:extLst>
                    <a:ext uri="{9D8B030D-6E8A-4147-A177-3AD203B41FA5}">
                      <a16:colId xmlns:a16="http://schemas.microsoft.com/office/drawing/2014/main" val="33032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758634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09/11/2026 13:32:29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Mal ehrlich, die wirtschaftliche Situation da draußen ist schlecht – die #Stimmung in der Industrie mies. 📉 
Doch wenn wir in die Betriebe selbst gucken, zeigt sich oft ein anderes Bild. Die meisten von euch gehen gern zur Arbeit. Ja, wirklich! 🤩 
In einer aktuellen Umfrage bewerten 70 Prozent ihren #Arbeitsplatz als gut – und das liegt vor allem am menschlichen #Miteinander im Team. 🏅 
Euer Betrieb kann also mehr liefern als wirtschaftliche Kennzahlen – er kann Menschen verbinden. 🫱🏻‍🫲🏻 
Wie sieht es bei euch aus? Steht ihr als #Team gemeinsam auch mal schwere Zeiten durch?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09/11/2026 13:32:29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Wirtschaft, aktiv Prio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35.691333333333</a:t>
                      </a:r>
                    </a:p>
                  </a:txBody>
                  <a:tcPr/>
                </a:tc>
                <a:extLst>
                  <a:ext uri="{0D108BD9-81ED-4DB2-BD59-A6C34878D82A}">
                    <a16:rowId xmlns:a16="http://schemas.microsoft.com/office/drawing/2014/main" val="1738973425"/>
                  </a:ext>
                </a:extLst>
              </a:tr>
            </a:tbl>
          </a:graphicData>
        </a:graphic>
      </p:graphicFrame>
      <p:sp>
        <p:nvSpPr>
          <p:cNvPr id="4" name="Text Placeholder 3">
            <a:extLst>
              <a:ext uri="{FF2B5EF4-FFF2-40B4-BE49-F238E27FC236}">
                <a16:creationId xmlns:a16="http://schemas.microsoft.com/office/drawing/2014/main" id="{77E456D0-4F1B-4703-8363-1CE7FB49B9F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8869996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163DF-C969-4561-A6D6-3D2AFF5EEEA9}"/>
              </a:ext>
            </a:extLst>
          </p:cNvPr>
          <p:cNvSpPr>
            <a:spLocks noGrp="1"/>
          </p:cNvSpPr>
          <p:nvPr>
            <p:ph type="title"/>
          </p:nvPr>
        </p:nvSpPr>
        <p:spPr/>
        <p:txBody>
          <a:bodyPr/>
          <a:lstStyle/>
          <a:p>
            <a:r>
              <a:rPr lang="en-US"/>
              <a:t>Instagram Reels | Aktiv - 3 of 3</a:t>
            </a:r>
          </a:p>
        </p:txBody>
      </p:sp>
      <p:graphicFrame>
        <p:nvGraphicFramePr>
          <p:cNvPr id="5" name="Table Placeholder 4">
            <a:extLst>
              <a:ext uri="{FF2B5EF4-FFF2-40B4-BE49-F238E27FC236}">
                <a16:creationId xmlns:a16="http://schemas.microsoft.com/office/drawing/2014/main" id="{73FFB9FD-B9C3-4AF4-BCC1-0889DA56CC75}"/>
              </a:ext>
            </a:extLst>
          </p:cNvPr>
          <p:cNvGraphicFramePr>
            <a:graphicFrameLocks noGrp="1"/>
          </p:cNvGraphicFramePr>
          <p:nvPr>
            <p:ph type="tbl" sz="quarter" idx="13"/>
            <p:extLst>
              <p:ext uri="{D42A27DB-BD31-4B8C-83A1-F6EECF244321}">
                <p14:modId xmlns:p14="http://schemas.microsoft.com/office/powerpoint/2010/main" val="3988030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89792330"/>
                    </a:ext>
                  </a:extLst>
                </a:gridCol>
                <a:gridCol w="1645921">
                  <a:extLst>
                    <a:ext uri="{9D8B030D-6E8A-4147-A177-3AD203B41FA5}">
                      <a16:colId xmlns:a16="http://schemas.microsoft.com/office/drawing/2014/main" val="476957074"/>
                    </a:ext>
                  </a:extLst>
                </a:gridCol>
                <a:gridCol w="576072">
                  <a:extLst>
                    <a:ext uri="{9D8B030D-6E8A-4147-A177-3AD203B41FA5}">
                      <a16:colId xmlns:a16="http://schemas.microsoft.com/office/drawing/2014/main" val="3422250201"/>
                    </a:ext>
                  </a:extLst>
                </a:gridCol>
                <a:gridCol w="411480">
                  <a:extLst>
                    <a:ext uri="{9D8B030D-6E8A-4147-A177-3AD203B41FA5}">
                      <a16:colId xmlns:a16="http://schemas.microsoft.com/office/drawing/2014/main" val="1348126945"/>
                    </a:ext>
                  </a:extLst>
                </a:gridCol>
                <a:gridCol w="411480">
                  <a:extLst>
                    <a:ext uri="{9D8B030D-6E8A-4147-A177-3AD203B41FA5}">
                      <a16:colId xmlns:a16="http://schemas.microsoft.com/office/drawing/2014/main" val="1166322858"/>
                    </a:ext>
                  </a:extLst>
                </a:gridCol>
                <a:gridCol w="411480">
                  <a:extLst>
                    <a:ext uri="{9D8B030D-6E8A-4147-A177-3AD203B41FA5}">
                      <a16:colId xmlns:a16="http://schemas.microsoft.com/office/drawing/2014/main" val="928525088"/>
                    </a:ext>
                  </a:extLst>
                </a:gridCol>
                <a:gridCol w="411480">
                  <a:extLst>
                    <a:ext uri="{9D8B030D-6E8A-4147-A177-3AD203B41FA5}">
                      <a16:colId xmlns:a16="http://schemas.microsoft.com/office/drawing/2014/main" val="3918131485"/>
                    </a:ext>
                  </a:extLst>
                </a:gridCol>
                <a:gridCol w="411480">
                  <a:extLst>
                    <a:ext uri="{9D8B030D-6E8A-4147-A177-3AD203B41FA5}">
                      <a16:colId xmlns:a16="http://schemas.microsoft.com/office/drawing/2014/main" val="241834183"/>
                    </a:ext>
                  </a:extLst>
                </a:gridCol>
                <a:gridCol w="411480">
                  <a:extLst>
                    <a:ext uri="{9D8B030D-6E8A-4147-A177-3AD203B41FA5}">
                      <a16:colId xmlns:a16="http://schemas.microsoft.com/office/drawing/2014/main" val="1784881233"/>
                    </a:ext>
                  </a:extLst>
                </a:gridCol>
                <a:gridCol w="411480">
                  <a:extLst>
                    <a:ext uri="{9D8B030D-6E8A-4147-A177-3AD203B41FA5}">
                      <a16:colId xmlns:a16="http://schemas.microsoft.com/office/drawing/2014/main" val="3069021056"/>
                    </a:ext>
                  </a:extLst>
                </a:gridCol>
                <a:gridCol w="411480">
                  <a:extLst>
                    <a:ext uri="{9D8B030D-6E8A-4147-A177-3AD203B41FA5}">
                      <a16:colId xmlns:a16="http://schemas.microsoft.com/office/drawing/2014/main" val="341734086"/>
                    </a:ext>
                  </a:extLst>
                </a:gridCol>
                <a:gridCol w="411480">
                  <a:extLst>
                    <a:ext uri="{9D8B030D-6E8A-4147-A177-3AD203B41FA5}">
                      <a16:colId xmlns:a16="http://schemas.microsoft.com/office/drawing/2014/main" val="1685993506"/>
                    </a:ext>
                  </a:extLst>
                </a:gridCol>
                <a:gridCol w="411480">
                  <a:extLst>
                    <a:ext uri="{9D8B030D-6E8A-4147-A177-3AD203B41FA5}">
                      <a16:colId xmlns:a16="http://schemas.microsoft.com/office/drawing/2014/main" val="347713175"/>
                    </a:ext>
                  </a:extLst>
                </a:gridCol>
                <a:gridCol w="411480">
                  <a:extLst>
                    <a:ext uri="{9D8B030D-6E8A-4147-A177-3AD203B41FA5}">
                      <a16:colId xmlns:a16="http://schemas.microsoft.com/office/drawing/2014/main" val="623397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Copy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24184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33.57</a:t>
                      </a:r>
                    </a:p>
                  </a:txBody>
                  <a:tcPr/>
                </a:tc>
                <a:extLst>
                  <a:ext uri="{0D108BD9-81ED-4DB2-BD59-A6C34878D82A}">
                    <a16:rowId xmlns:a16="http://schemas.microsoft.com/office/drawing/2014/main" val="3963270395"/>
                  </a:ext>
                </a:extLst>
              </a:tr>
            </a:tbl>
          </a:graphicData>
        </a:graphic>
      </p:graphicFrame>
      <p:sp>
        <p:nvSpPr>
          <p:cNvPr id="4" name="Text Placeholder 3">
            <a:extLst>
              <a:ext uri="{FF2B5EF4-FFF2-40B4-BE49-F238E27FC236}">
                <a16:creationId xmlns:a16="http://schemas.microsoft.com/office/drawing/2014/main" id="{D5B8620D-7539-4F8C-A07E-EF5C1EFD651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4963534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0316D-E8E7-4885-B7BD-0D407D0015CE}"/>
              </a:ext>
            </a:extLst>
          </p:cNvPr>
          <p:cNvSpPr>
            <a:spLocks noGrp="1"/>
          </p:cNvSpPr>
          <p:nvPr>
            <p:ph type="title"/>
          </p:nvPr>
        </p:nvSpPr>
        <p:spPr/>
        <p:txBody>
          <a:bodyPr/>
          <a:lstStyle/>
          <a:p>
            <a:r>
              <a:rPr lang="en-US"/>
              <a:t>Facebook Ads Performance Table | Aktiv - 1 of 9</a:t>
            </a:r>
          </a:p>
        </p:txBody>
      </p:sp>
      <p:graphicFrame>
        <p:nvGraphicFramePr>
          <p:cNvPr id="5" name="Table Placeholder 4">
            <a:extLst>
              <a:ext uri="{FF2B5EF4-FFF2-40B4-BE49-F238E27FC236}">
                <a16:creationId xmlns:a16="http://schemas.microsoft.com/office/drawing/2014/main" id="{ECA5A38B-2383-4924-9508-E279DF3EB9E0}"/>
              </a:ext>
            </a:extLst>
          </p:cNvPr>
          <p:cNvGraphicFramePr>
            <a:graphicFrameLocks noGrp="1"/>
          </p:cNvGraphicFramePr>
          <p:nvPr>
            <p:ph type="tbl" sz="quarter" idx="13"/>
            <p:extLst>
              <p:ext uri="{D42A27DB-BD31-4B8C-83A1-F6EECF244321}">
                <p14:modId xmlns:p14="http://schemas.microsoft.com/office/powerpoint/2010/main" val="242793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553957123"/>
                    </a:ext>
                  </a:extLst>
                </a:gridCol>
                <a:gridCol w="987552">
                  <a:extLst>
                    <a:ext uri="{9D8B030D-6E8A-4147-A177-3AD203B41FA5}">
                      <a16:colId xmlns:a16="http://schemas.microsoft.com/office/drawing/2014/main" val="458812740"/>
                    </a:ext>
                  </a:extLst>
                </a:gridCol>
                <a:gridCol w="329184">
                  <a:extLst>
                    <a:ext uri="{9D8B030D-6E8A-4147-A177-3AD203B41FA5}">
                      <a16:colId xmlns:a16="http://schemas.microsoft.com/office/drawing/2014/main" val="221729191"/>
                    </a:ext>
                  </a:extLst>
                </a:gridCol>
                <a:gridCol w="329184">
                  <a:extLst>
                    <a:ext uri="{9D8B030D-6E8A-4147-A177-3AD203B41FA5}">
                      <a16:colId xmlns:a16="http://schemas.microsoft.com/office/drawing/2014/main" val="2640134231"/>
                    </a:ext>
                  </a:extLst>
                </a:gridCol>
                <a:gridCol w="329184">
                  <a:extLst>
                    <a:ext uri="{9D8B030D-6E8A-4147-A177-3AD203B41FA5}">
                      <a16:colId xmlns:a16="http://schemas.microsoft.com/office/drawing/2014/main" val="182043727"/>
                    </a:ext>
                  </a:extLst>
                </a:gridCol>
                <a:gridCol w="329184">
                  <a:extLst>
                    <a:ext uri="{9D8B030D-6E8A-4147-A177-3AD203B41FA5}">
                      <a16:colId xmlns:a16="http://schemas.microsoft.com/office/drawing/2014/main" val="3521197175"/>
                    </a:ext>
                  </a:extLst>
                </a:gridCol>
                <a:gridCol w="329184">
                  <a:extLst>
                    <a:ext uri="{9D8B030D-6E8A-4147-A177-3AD203B41FA5}">
                      <a16:colId xmlns:a16="http://schemas.microsoft.com/office/drawing/2014/main" val="3290494758"/>
                    </a:ext>
                  </a:extLst>
                </a:gridCol>
                <a:gridCol w="329184">
                  <a:extLst>
                    <a:ext uri="{9D8B030D-6E8A-4147-A177-3AD203B41FA5}">
                      <a16:colId xmlns:a16="http://schemas.microsoft.com/office/drawing/2014/main" val="263629218"/>
                    </a:ext>
                  </a:extLst>
                </a:gridCol>
                <a:gridCol w="329184">
                  <a:extLst>
                    <a:ext uri="{9D8B030D-6E8A-4147-A177-3AD203B41FA5}">
                      <a16:colId xmlns:a16="http://schemas.microsoft.com/office/drawing/2014/main" val="930917850"/>
                    </a:ext>
                  </a:extLst>
                </a:gridCol>
                <a:gridCol w="329184">
                  <a:extLst>
                    <a:ext uri="{9D8B030D-6E8A-4147-A177-3AD203B41FA5}">
                      <a16:colId xmlns:a16="http://schemas.microsoft.com/office/drawing/2014/main" val="2422888520"/>
                    </a:ext>
                  </a:extLst>
                </a:gridCol>
                <a:gridCol w="329184">
                  <a:extLst>
                    <a:ext uri="{9D8B030D-6E8A-4147-A177-3AD203B41FA5}">
                      <a16:colId xmlns:a16="http://schemas.microsoft.com/office/drawing/2014/main" val="1150145033"/>
                    </a:ext>
                  </a:extLst>
                </a:gridCol>
                <a:gridCol w="329184">
                  <a:extLst>
                    <a:ext uri="{9D8B030D-6E8A-4147-A177-3AD203B41FA5}">
                      <a16:colId xmlns:a16="http://schemas.microsoft.com/office/drawing/2014/main" val="2128504912"/>
                    </a:ext>
                  </a:extLst>
                </a:gridCol>
                <a:gridCol w="329184">
                  <a:extLst>
                    <a:ext uri="{9D8B030D-6E8A-4147-A177-3AD203B41FA5}">
                      <a16:colId xmlns:a16="http://schemas.microsoft.com/office/drawing/2014/main" val="964502604"/>
                    </a:ext>
                  </a:extLst>
                </a:gridCol>
                <a:gridCol w="329184">
                  <a:extLst>
                    <a:ext uri="{9D8B030D-6E8A-4147-A177-3AD203B41FA5}">
                      <a16:colId xmlns:a16="http://schemas.microsoft.com/office/drawing/2014/main" val="351168230"/>
                    </a:ext>
                  </a:extLst>
                </a:gridCol>
                <a:gridCol w="329184">
                  <a:extLst>
                    <a:ext uri="{9D8B030D-6E8A-4147-A177-3AD203B41FA5}">
                      <a16:colId xmlns:a16="http://schemas.microsoft.com/office/drawing/2014/main" val="3324557098"/>
                    </a:ext>
                  </a:extLst>
                </a:gridCol>
                <a:gridCol w="329184">
                  <a:extLst>
                    <a:ext uri="{9D8B030D-6E8A-4147-A177-3AD203B41FA5}">
                      <a16:colId xmlns:a16="http://schemas.microsoft.com/office/drawing/2014/main" val="436144385"/>
                    </a:ext>
                  </a:extLst>
                </a:gridCol>
                <a:gridCol w="740664">
                  <a:extLst>
                    <a:ext uri="{9D8B030D-6E8A-4147-A177-3AD203B41FA5}">
                      <a16:colId xmlns:a16="http://schemas.microsoft.com/office/drawing/2014/main" val="211766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636401142"/>
                  </a:ext>
                </a:extLst>
              </a:tr>
            </a:tbl>
          </a:graphicData>
        </a:graphic>
      </p:graphicFrame>
      <p:sp>
        <p:nvSpPr>
          <p:cNvPr id="4" name="Text Placeholder 3">
            <a:extLst>
              <a:ext uri="{FF2B5EF4-FFF2-40B4-BE49-F238E27FC236}">
                <a16:creationId xmlns:a16="http://schemas.microsoft.com/office/drawing/2014/main" id="{465C5EE5-D7B3-4B05-A26B-5D302B8D59B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7903020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67146-4361-4D67-AF7D-54F485504E36}"/>
              </a:ext>
            </a:extLst>
          </p:cNvPr>
          <p:cNvSpPr>
            <a:spLocks noGrp="1"/>
          </p:cNvSpPr>
          <p:nvPr>
            <p:ph type="title"/>
          </p:nvPr>
        </p:nvSpPr>
        <p:spPr/>
        <p:txBody>
          <a:bodyPr/>
          <a:lstStyle/>
          <a:p>
            <a:r>
              <a:rPr lang="en-US"/>
              <a:t>Facebook Ads Performance Table | Aktiv - 2 of 9</a:t>
            </a:r>
          </a:p>
        </p:txBody>
      </p:sp>
      <p:graphicFrame>
        <p:nvGraphicFramePr>
          <p:cNvPr id="5" name="Table Placeholder 4">
            <a:extLst>
              <a:ext uri="{FF2B5EF4-FFF2-40B4-BE49-F238E27FC236}">
                <a16:creationId xmlns:a16="http://schemas.microsoft.com/office/drawing/2014/main" id="{52AD080C-1D1B-43DE-94F4-00A9EDAA9039}"/>
              </a:ext>
            </a:extLst>
          </p:cNvPr>
          <p:cNvGraphicFramePr>
            <a:graphicFrameLocks noGrp="1"/>
          </p:cNvGraphicFramePr>
          <p:nvPr>
            <p:ph type="tbl" sz="quarter" idx="13"/>
            <p:extLst>
              <p:ext uri="{D42A27DB-BD31-4B8C-83A1-F6EECF244321}">
                <p14:modId xmlns:p14="http://schemas.microsoft.com/office/powerpoint/2010/main" val="3324738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49904112"/>
                    </a:ext>
                  </a:extLst>
                </a:gridCol>
                <a:gridCol w="987552">
                  <a:extLst>
                    <a:ext uri="{9D8B030D-6E8A-4147-A177-3AD203B41FA5}">
                      <a16:colId xmlns:a16="http://schemas.microsoft.com/office/drawing/2014/main" val="3809777173"/>
                    </a:ext>
                  </a:extLst>
                </a:gridCol>
                <a:gridCol w="329184">
                  <a:extLst>
                    <a:ext uri="{9D8B030D-6E8A-4147-A177-3AD203B41FA5}">
                      <a16:colId xmlns:a16="http://schemas.microsoft.com/office/drawing/2014/main" val="3009607231"/>
                    </a:ext>
                  </a:extLst>
                </a:gridCol>
                <a:gridCol w="329184">
                  <a:extLst>
                    <a:ext uri="{9D8B030D-6E8A-4147-A177-3AD203B41FA5}">
                      <a16:colId xmlns:a16="http://schemas.microsoft.com/office/drawing/2014/main" val="2116529106"/>
                    </a:ext>
                  </a:extLst>
                </a:gridCol>
                <a:gridCol w="329184">
                  <a:extLst>
                    <a:ext uri="{9D8B030D-6E8A-4147-A177-3AD203B41FA5}">
                      <a16:colId xmlns:a16="http://schemas.microsoft.com/office/drawing/2014/main" val="3565238901"/>
                    </a:ext>
                  </a:extLst>
                </a:gridCol>
                <a:gridCol w="329184">
                  <a:extLst>
                    <a:ext uri="{9D8B030D-6E8A-4147-A177-3AD203B41FA5}">
                      <a16:colId xmlns:a16="http://schemas.microsoft.com/office/drawing/2014/main" val="1982660990"/>
                    </a:ext>
                  </a:extLst>
                </a:gridCol>
                <a:gridCol w="329184">
                  <a:extLst>
                    <a:ext uri="{9D8B030D-6E8A-4147-A177-3AD203B41FA5}">
                      <a16:colId xmlns:a16="http://schemas.microsoft.com/office/drawing/2014/main" val="3970029851"/>
                    </a:ext>
                  </a:extLst>
                </a:gridCol>
                <a:gridCol w="329184">
                  <a:extLst>
                    <a:ext uri="{9D8B030D-6E8A-4147-A177-3AD203B41FA5}">
                      <a16:colId xmlns:a16="http://schemas.microsoft.com/office/drawing/2014/main" val="1113961217"/>
                    </a:ext>
                  </a:extLst>
                </a:gridCol>
                <a:gridCol w="329184">
                  <a:extLst>
                    <a:ext uri="{9D8B030D-6E8A-4147-A177-3AD203B41FA5}">
                      <a16:colId xmlns:a16="http://schemas.microsoft.com/office/drawing/2014/main" val="3354173138"/>
                    </a:ext>
                  </a:extLst>
                </a:gridCol>
                <a:gridCol w="329184">
                  <a:extLst>
                    <a:ext uri="{9D8B030D-6E8A-4147-A177-3AD203B41FA5}">
                      <a16:colId xmlns:a16="http://schemas.microsoft.com/office/drawing/2014/main" val="2234927195"/>
                    </a:ext>
                  </a:extLst>
                </a:gridCol>
                <a:gridCol w="329184">
                  <a:extLst>
                    <a:ext uri="{9D8B030D-6E8A-4147-A177-3AD203B41FA5}">
                      <a16:colId xmlns:a16="http://schemas.microsoft.com/office/drawing/2014/main" val="2681125233"/>
                    </a:ext>
                  </a:extLst>
                </a:gridCol>
                <a:gridCol w="329184">
                  <a:extLst>
                    <a:ext uri="{9D8B030D-6E8A-4147-A177-3AD203B41FA5}">
                      <a16:colId xmlns:a16="http://schemas.microsoft.com/office/drawing/2014/main" val="3852465891"/>
                    </a:ext>
                  </a:extLst>
                </a:gridCol>
                <a:gridCol w="329184">
                  <a:extLst>
                    <a:ext uri="{9D8B030D-6E8A-4147-A177-3AD203B41FA5}">
                      <a16:colId xmlns:a16="http://schemas.microsoft.com/office/drawing/2014/main" val="2752270745"/>
                    </a:ext>
                  </a:extLst>
                </a:gridCol>
                <a:gridCol w="329184">
                  <a:extLst>
                    <a:ext uri="{9D8B030D-6E8A-4147-A177-3AD203B41FA5}">
                      <a16:colId xmlns:a16="http://schemas.microsoft.com/office/drawing/2014/main" val="3523165630"/>
                    </a:ext>
                  </a:extLst>
                </a:gridCol>
                <a:gridCol w="329184">
                  <a:extLst>
                    <a:ext uri="{9D8B030D-6E8A-4147-A177-3AD203B41FA5}">
                      <a16:colId xmlns:a16="http://schemas.microsoft.com/office/drawing/2014/main" val="2821246188"/>
                    </a:ext>
                  </a:extLst>
                </a:gridCol>
                <a:gridCol w="329184">
                  <a:extLst>
                    <a:ext uri="{9D8B030D-6E8A-4147-A177-3AD203B41FA5}">
                      <a16:colId xmlns:a16="http://schemas.microsoft.com/office/drawing/2014/main" val="1539669473"/>
                    </a:ext>
                  </a:extLst>
                </a:gridCol>
                <a:gridCol w="740664">
                  <a:extLst>
                    <a:ext uri="{9D8B030D-6E8A-4147-A177-3AD203B41FA5}">
                      <a16:colId xmlns:a16="http://schemas.microsoft.com/office/drawing/2014/main" val="3541140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40287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- 2026-09-15 11:08:22</a:t>
                      </a:r>
                      <a:r>
                        <a:rPr kumimoji="0" lang="de-DE" sz="1000" b="0" i="0" u="none" strike="noStrike" kern="1200" cap="none" spc="0" normalizeH="0" baseline="0" noProof="0">
                          <a:ln>
                            <a:noFill/>
                          </a:ln>
                          <a:solidFill>
                            <a:prstClr val="black"/>
                          </a:solidFill>
                          <a:effectLst/>
                          <a:uLnTx/>
                          <a:uFillTx/>
                          <a:latin typeface="Calibri"/>
                          <a:ea typeface="+mn-ea"/>
                          <a:cs typeface="+mn-cs"/>
                        </a:rPr>
                        <a:t>
 Keine Zeit für Sport? Die Ausrede gilt nicht mehr! 💪🏻 
Wer sich über den Tag verteilt immer mal wieder ein bis fünf Minuten bewegt, der tut seinem Körper damit schon etwas Gutes! Und die paar Minuten am Tag können wir uns alle nehmen.⏰ 
Die Mini-Sporthäppchen sind für alle perfekt, die sich sonst nur sehr wenig bewegen. Einstiegshürden gibt es nicht und: „Es ist keine Ausrüstung nötig, weder Hanteln noch Matten oder spezielle Kleidung“, erklärt Jana Bromand, Sportwissenschaftlerin von der Sporthochschule Köln. 🏋🏻 
Welche Übungen ihr ganz einfach zwischendurch in euren Alltag einbauen könnt und welche positiven Wirkungen sie zum Beispiel auf eure Blutfettwerte haben können – das erfahrt ihr hier: https://fcld.ly/yvhb3mc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https://quintly-eu-image-storage.s3.amazonaws.com/75abbad1dd39748cdde2a4fe90b81ca2/f98b5675522aaf6a3fd0dfe31e488443.jpg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83.03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1260940376"/>
                  </a:ext>
                </a:extLst>
              </a:tr>
            </a:tbl>
          </a:graphicData>
        </a:graphic>
      </p:graphicFrame>
      <p:sp>
        <p:nvSpPr>
          <p:cNvPr id="4" name="Text Placeholder 3">
            <a:extLst>
              <a:ext uri="{FF2B5EF4-FFF2-40B4-BE49-F238E27FC236}">
                <a16:creationId xmlns:a16="http://schemas.microsoft.com/office/drawing/2014/main" id="{59CCB1D7-D6E2-42D6-9BA6-C933564B6A8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288921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31CBB-CDDE-4F42-AB36-25AB1105BDC2}"/>
              </a:ext>
            </a:extLst>
          </p:cNvPr>
          <p:cNvSpPr>
            <a:spLocks noGrp="1"/>
          </p:cNvSpPr>
          <p:nvPr>
            <p:ph type="title"/>
          </p:nvPr>
        </p:nvSpPr>
        <p:spPr/>
        <p:txBody>
          <a:bodyPr/>
          <a:lstStyle/>
          <a:p>
            <a:r>
              <a:rPr lang="en-US"/>
              <a:t>Facebook Ads Performance Table | Aktiv - 3 of 9</a:t>
            </a:r>
          </a:p>
        </p:txBody>
      </p:sp>
      <p:graphicFrame>
        <p:nvGraphicFramePr>
          <p:cNvPr id="5" name="Table Placeholder 4">
            <a:extLst>
              <a:ext uri="{FF2B5EF4-FFF2-40B4-BE49-F238E27FC236}">
                <a16:creationId xmlns:a16="http://schemas.microsoft.com/office/drawing/2014/main" id="{2C5FB226-8273-45A4-A1DB-BFA3775F1924}"/>
              </a:ext>
            </a:extLst>
          </p:cNvPr>
          <p:cNvGraphicFramePr>
            <a:graphicFrameLocks noGrp="1"/>
          </p:cNvGraphicFramePr>
          <p:nvPr>
            <p:ph type="tbl" sz="quarter" idx="13"/>
            <p:extLst>
              <p:ext uri="{D42A27DB-BD31-4B8C-83A1-F6EECF244321}">
                <p14:modId xmlns:p14="http://schemas.microsoft.com/office/powerpoint/2010/main" val="1748910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623271484"/>
                    </a:ext>
                  </a:extLst>
                </a:gridCol>
                <a:gridCol w="987552">
                  <a:extLst>
                    <a:ext uri="{9D8B030D-6E8A-4147-A177-3AD203B41FA5}">
                      <a16:colId xmlns:a16="http://schemas.microsoft.com/office/drawing/2014/main" val="1296634317"/>
                    </a:ext>
                  </a:extLst>
                </a:gridCol>
                <a:gridCol w="329184">
                  <a:extLst>
                    <a:ext uri="{9D8B030D-6E8A-4147-A177-3AD203B41FA5}">
                      <a16:colId xmlns:a16="http://schemas.microsoft.com/office/drawing/2014/main" val="799054502"/>
                    </a:ext>
                  </a:extLst>
                </a:gridCol>
                <a:gridCol w="329184">
                  <a:extLst>
                    <a:ext uri="{9D8B030D-6E8A-4147-A177-3AD203B41FA5}">
                      <a16:colId xmlns:a16="http://schemas.microsoft.com/office/drawing/2014/main" val="3673516582"/>
                    </a:ext>
                  </a:extLst>
                </a:gridCol>
                <a:gridCol w="329184">
                  <a:extLst>
                    <a:ext uri="{9D8B030D-6E8A-4147-A177-3AD203B41FA5}">
                      <a16:colId xmlns:a16="http://schemas.microsoft.com/office/drawing/2014/main" val="2920527211"/>
                    </a:ext>
                  </a:extLst>
                </a:gridCol>
                <a:gridCol w="329184">
                  <a:extLst>
                    <a:ext uri="{9D8B030D-6E8A-4147-A177-3AD203B41FA5}">
                      <a16:colId xmlns:a16="http://schemas.microsoft.com/office/drawing/2014/main" val="4237013587"/>
                    </a:ext>
                  </a:extLst>
                </a:gridCol>
                <a:gridCol w="329184">
                  <a:extLst>
                    <a:ext uri="{9D8B030D-6E8A-4147-A177-3AD203B41FA5}">
                      <a16:colId xmlns:a16="http://schemas.microsoft.com/office/drawing/2014/main" val="2481763555"/>
                    </a:ext>
                  </a:extLst>
                </a:gridCol>
                <a:gridCol w="329184">
                  <a:extLst>
                    <a:ext uri="{9D8B030D-6E8A-4147-A177-3AD203B41FA5}">
                      <a16:colId xmlns:a16="http://schemas.microsoft.com/office/drawing/2014/main" val="1253280272"/>
                    </a:ext>
                  </a:extLst>
                </a:gridCol>
                <a:gridCol w="329184">
                  <a:extLst>
                    <a:ext uri="{9D8B030D-6E8A-4147-A177-3AD203B41FA5}">
                      <a16:colId xmlns:a16="http://schemas.microsoft.com/office/drawing/2014/main" val="1025722746"/>
                    </a:ext>
                  </a:extLst>
                </a:gridCol>
                <a:gridCol w="329184">
                  <a:extLst>
                    <a:ext uri="{9D8B030D-6E8A-4147-A177-3AD203B41FA5}">
                      <a16:colId xmlns:a16="http://schemas.microsoft.com/office/drawing/2014/main" val="2569805286"/>
                    </a:ext>
                  </a:extLst>
                </a:gridCol>
                <a:gridCol w="329184">
                  <a:extLst>
                    <a:ext uri="{9D8B030D-6E8A-4147-A177-3AD203B41FA5}">
                      <a16:colId xmlns:a16="http://schemas.microsoft.com/office/drawing/2014/main" val="409207132"/>
                    </a:ext>
                  </a:extLst>
                </a:gridCol>
                <a:gridCol w="329184">
                  <a:extLst>
                    <a:ext uri="{9D8B030D-6E8A-4147-A177-3AD203B41FA5}">
                      <a16:colId xmlns:a16="http://schemas.microsoft.com/office/drawing/2014/main" val="2119193900"/>
                    </a:ext>
                  </a:extLst>
                </a:gridCol>
                <a:gridCol w="329184">
                  <a:extLst>
                    <a:ext uri="{9D8B030D-6E8A-4147-A177-3AD203B41FA5}">
                      <a16:colId xmlns:a16="http://schemas.microsoft.com/office/drawing/2014/main" val="1363400950"/>
                    </a:ext>
                  </a:extLst>
                </a:gridCol>
                <a:gridCol w="329184">
                  <a:extLst>
                    <a:ext uri="{9D8B030D-6E8A-4147-A177-3AD203B41FA5}">
                      <a16:colId xmlns:a16="http://schemas.microsoft.com/office/drawing/2014/main" val="2156933333"/>
                    </a:ext>
                  </a:extLst>
                </a:gridCol>
                <a:gridCol w="329184">
                  <a:extLst>
                    <a:ext uri="{9D8B030D-6E8A-4147-A177-3AD203B41FA5}">
                      <a16:colId xmlns:a16="http://schemas.microsoft.com/office/drawing/2014/main" val="3155818425"/>
                    </a:ext>
                  </a:extLst>
                </a:gridCol>
                <a:gridCol w="329184">
                  <a:extLst>
                    <a:ext uri="{9D8B030D-6E8A-4147-A177-3AD203B41FA5}">
                      <a16:colId xmlns:a16="http://schemas.microsoft.com/office/drawing/2014/main" val="3389033989"/>
                    </a:ext>
                  </a:extLst>
                </a:gridCol>
                <a:gridCol w="740664">
                  <a:extLst>
                    <a:ext uri="{9D8B030D-6E8A-4147-A177-3AD203B41FA5}">
                      <a16:colId xmlns:a16="http://schemas.microsoft.com/office/drawing/2014/main" val="2608975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05133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- 2026-09-15 10:57:09</a:t>
                      </a:r>
                      <a:r>
                        <a:rPr kumimoji="0" lang="de-DE" sz="1000" b="0" i="0" u="none" strike="noStrike" kern="1200" cap="none" spc="0" normalizeH="0" baseline="0" noProof="0">
                          <a:ln>
                            <a:noFill/>
                          </a:ln>
                          <a:solidFill>
                            <a:prstClr val="black"/>
                          </a:solidFill>
                          <a:effectLst/>
                          <a:uLnTx/>
                          <a:uFillTx/>
                          <a:latin typeface="Calibri"/>
                          <a:ea typeface="+mn-ea"/>
                          <a:cs typeface="+mn-cs"/>
                        </a:rPr>
                        <a:t>
 Ist eine #Ausbildung in der #Industrie in diesen Zeiten eine gute Entscheidung? 🧐 
Für Nora Klopf (17) war es das. Nach dem Abi hieß es: Ab in die Industrie! Sie begann bei Fränkische Rohrwerke in Königsberg eine Ausbildung zur #Industriekauffrau. 💻 
„Seitdem ich in der Kommunikationsabteilung bin, kenne ich die halbe Firma“, sagt Nora uns. Neben der ständigen Abwechslung im Joballtag waren auch noch andere Dinge für sie entscheidend: „Die Aussicht auf einen sicheren Arbeitsplatz bei einem größeren Unternehmen war natürlich auch attraktiv. Dass mir meine Arbeit Spaß macht, war mir aber genauso wichtig.“ 
Stehst du gerade vielleicht vor der Entscheidung Studium oder Ausbildung? Welche Faktoren sind dir bei der Auswahl besonders wichtig? Erzähl es uns!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https://quintly-eu-image-storage.s3.amazonaws.com/d700ed18edfed6d397ba4af27b8798c3/05affc353c3dbf1ec841c2279a7a92f4.jpg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318162676"/>
                  </a:ext>
                </a:extLst>
              </a:tr>
            </a:tbl>
          </a:graphicData>
        </a:graphic>
      </p:graphicFrame>
      <p:sp>
        <p:nvSpPr>
          <p:cNvPr id="4" name="Text Placeholder 3">
            <a:extLst>
              <a:ext uri="{FF2B5EF4-FFF2-40B4-BE49-F238E27FC236}">
                <a16:creationId xmlns:a16="http://schemas.microsoft.com/office/drawing/2014/main" id="{A63E824E-3641-41DF-A0F2-D00C7AC1CEC9}"/>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0190458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1EBF0-5B12-4653-989E-C6739440D192}"/>
              </a:ext>
            </a:extLst>
          </p:cNvPr>
          <p:cNvSpPr>
            <a:spLocks noGrp="1"/>
          </p:cNvSpPr>
          <p:nvPr>
            <p:ph type="title"/>
          </p:nvPr>
        </p:nvSpPr>
        <p:spPr/>
        <p:txBody>
          <a:bodyPr/>
          <a:lstStyle/>
          <a:p>
            <a:r>
              <a:rPr lang="en-US"/>
              <a:t>Facebook Ads Performance Table | Aktiv - 4 of 9</a:t>
            </a:r>
          </a:p>
        </p:txBody>
      </p:sp>
      <p:graphicFrame>
        <p:nvGraphicFramePr>
          <p:cNvPr id="5" name="Table Placeholder 4">
            <a:extLst>
              <a:ext uri="{FF2B5EF4-FFF2-40B4-BE49-F238E27FC236}">
                <a16:creationId xmlns:a16="http://schemas.microsoft.com/office/drawing/2014/main" id="{673E8F01-765E-4E24-AC20-9885DD5119C9}"/>
              </a:ext>
            </a:extLst>
          </p:cNvPr>
          <p:cNvGraphicFramePr>
            <a:graphicFrameLocks noGrp="1"/>
          </p:cNvGraphicFramePr>
          <p:nvPr>
            <p:ph type="tbl" sz="quarter" idx="13"/>
            <p:extLst>
              <p:ext uri="{D42A27DB-BD31-4B8C-83A1-F6EECF244321}">
                <p14:modId xmlns:p14="http://schemas.microsoft.com/office/powerpoint/2010/main" val="28944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94784899"/>
                    </a:ext>
                  </a:extLst>
                </a:gridCol>
                <a:gridCol w="987552">
                  <a:extLst>
                    <a:ext uri="{9D8B030D-6E8A-4147-A177-3AD203B41FA5}">
                      <a16:colId xmlns:a16="http://schemas.microsoft.com/office/drawing/2014/main" val="3457254329"/>
                    </a:ext>
                  </a:extLst>
                </a:gridCol>
                <a:gridCol w="329184">
                  <a:extLst>
                    <a:ext uri="{9D8B030D-6E8A-4147-A177-3AD203B41FA5}">
                      <a16:colId xmlns:a16="http://schemas.microsoft.com/office/drawing/2014/main" val="2314966327"/>
                    </a:ext>
                  </a:extLst>
                </a:gridCol>
                <a:gridCol w="329184">
                  <a:extLst>
                    <a:ext uri="{9D8B030D-6E8A-4147-A177-3AD203B41FA5}">
                      <a16:colId xmlns:a16="http://schemas.microsoft.com/office/drawing/2014/main" val="1374989959"/>
                    </a:ext>
                  </a:extLst>
                </a:gridCol>
                <a:gridCol w="329184">
                  <a:extLst>
                    <a:ext uri="{9D8B030D-6E8A-4147-A177-3AD203B41FA5}">
                      <a16:colId xmlns:a16="http://schemas.microsoft.com/office/drawing/2014/main" val="3482680799"/>
                    </a:ext>
                  </a:extLst>
                </a:gridCol>
                <a:gridCol w="329184">
                  <a:extLst>
                    <a:ext uri="{9D8B030D-6E8A-4147-A177-3AD203B41FA5}">
                      <a16:colId xmlns:a16="http://schemas.microsoft.com/office/drawing/2014/main" val="3083425075"/>
                    </a:ext>
                  </a:extLst>
                </a:gridCol>
                <a:gridCol w="329184">
                  <a:extLst>
                    <a:ext uri="{9D8B030D-6E8A-4147-A177-3AD203B41FA5}">
                      <a16:colId xmlns:a16="http://schemas.microsoft.com/office/drawing/2014/main" val="1420908373"/>
                    </a:ext>
                  </a:extLst>
                </a:gridCol>
                <a:gridCol w="329184">
                  <a:extLst>
                    <a:ext uri="{9D8B030D-6E8A-4147-A177-3AD203B41FA5}">
                      <a16:colId xmlns:a16="http://schemas.microsoft.com/office/drawing/2014/main" val="1641666154"/>
                    </a:ext>
                  </a:extLst>
                </a:gridCol>
                <a:gridCol w="329184">
                  <a:extLst>
                    <a:ext uri="{9D8B030D-6E8A-4147-A177-3AD203B41FA5}">
                      <a16:colId xmlns:a16="http://schemas.microsoft.com/office/drawing/2014/main" val="1048219197"/>
                    </a:ext>
                  </a:extLst>
                </a:gridCol>
                <a:gridCol w="329184">
                  <a:extLst>
                    <a:ext uri="{9D8B030D-6E8A-4147-A177-3AD203B41FA5}">
                      <a16:colId xmlns:a16="http://schemas.microsoft.com/office/drawing/2014/main" val="680352627"/>
                    </a:ext>
                  </a:extLst>
                </a:gridCol>
                <a:gridCol w="329184">
                  <a:extLst>
                    <a:ext uri="{9D8B030D-6E8A-4147-A177-3AD203B41FA5}">
                      <a16:colId xmlns:a16="http://schemas.microsoft.com/office/drawing/2014/main" val="2687348708"/>
                    </a:ext>
                  </a:extLst>
                </a:gridCol>
                <a:gridCol w="329184">
                  <a:extLst>
                    <a:ext uri="{9D8B030D-6E8A-4147-A177-3AD203B41FA5}">
                      <a16:colId xmlns:a16="http://schemas.microsoft.com/office/drawing/2014/main" val="3016389262"/>
                    </a:ext>
                  </a:extLst>
                </a:gridCol>
                <a:gridCol w="329184">
                  <a:extLst>
                    <a:ext uri="{9D8B030D-6E8A-4147-A177-3AD203B41FA5}">
                      <a16:colId xmlns:a16="http://schemas.microsoft.com/office/drawing/2014/main" val="401179186"/>
                    </a:ext>
                  </a:extLst>
                </a:gridCol>
                <a:gridCol w="329184">
                  <a:extLst>
                    <a:ext uri="{9D8B030D-6E8A-4147-A177-3AD203B41FA5}">
                      <a16:colId xmlns:a16="http://schemas.microsoft.com/office/drawing/2014/main" val="2300540913"/>
                    </a:ext>
                  </a:extLst>
                </a:gridCol>
                <a:gridCol w="329184">
                  <a:extLst>
                    <a:ext uri="{9D8B030D-6E8A-4147-A177-3AD203B41FA5}">
                      <a16:colId xmlns:a16="http://schemas.microsoft.com/office/drawing/2014/main" val="4187865531"/>
                    </a:ext>
                  </a:extLst>
                </a:gridCol>
                <a:gridCol w="329184">
                  <a:extLst>
                    <a:ext uri="{9D8B030D-6E8A-4147-A177-3AD203B41FA5}">
                      <a16:colId xmlns:a16="http://schemas.microsoft.com/office/drawing/2014/main" val="2083980647"/>
                    </a:ext>
                  </a:extLst>
                </a:gridCol>
                <a:gridCol w="740664">
                  <a:extLst>
                    <a:ext uri="{9D8B030D-6E8A-4147-A177-3AD203B41FA5}">
                      <a16:colId xmlns:a16="http://schemas.microsoft.com/office/drawing/2014/main" val="1691760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1549058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- 2026-09-15 10:51:57</a:t>
                      </a:r>
                      <a:r>
                        <a:rPr kumimoji="0" lang="de-DE" sz="1000" b="0" i="0" u="none" strike="noStrike" kern="1200" cap="none" spc="0" normalizeH="0" baseline="0" noProof="0">
                          <a:ln>
                            <a:noFill/>
                          </a:ln>
                          <a:solidFill>
                            <a:prstClr val="black"/>
                          </a:solidFill>
                          <a:effectLst/>
                          <a:uLnTx/>
                          <a:uFillTx/>
                          <a:latin typeface="Calibri"/>
                          <a:ea typeface="+mn-ea"/>
                          <a:cs typeface="+mn-cs"/>
                        </a:rPr>
                        <a:t>
 Mal ehrlich, die wirtschaftliche Situation da draußen ist schlecht – die #Stimmung in der Industrie mies. 📉 
Doch wenn wir in die Betriebe selbst gucken, zeigt sich oft ein anderes Bild. Die meisten von euch gehen gern zur Arbeit. Ja, wirklich! 🤩 
In einer aktuellen Umfrage bewerten 70 Prozent ihren #Arbeitsplatz als gut – und das liegt vor allem am menschlichen #Miteinander im Team. 🏅 
Euer Betrieb kann also mehr liefern als wirtschaftliche Kennzahlen – er kann Menschen verbinden. 🫱🏻‍🫲🏻 
Wie sieht es bei euch aus? Steht ihr als #Team gemeinsam auch mal schwere Zeiten durch?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https://quintly-eu-image-storage.s3.amazonaws.com/d700ed18edfed6d397ba4af27b8798c3/e8017636d81e3029ee92c312743d621e.jpg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41232995"/>
                  </a:ext>
                </a:extLst>
              </a:tr>
            </a:tbl>
          </a:graphicData>
        </a:graphic>
      </p:graphicFrame>
      <p:sp>
        <p:nvSpPr>
          <p:cNvPr id="4" name="Text Placeholder 3">
            <a:extLst>
              <a:ext uri="{FF2B5EF4-FFF2-40B4-BE49-F238E27FC236}">
                <a16:creationId xmlns:a16="http://schemas.microsoft.com/office/drawing/2014/main" id="{91C948CD-F3A8-4F67-9D4E-63CA419143D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0459733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26018-7936-4E73-9B2F-85C67821C2BD}"/>
              </a:ext>
            </a:extLst>
          </p:cNvPr>
          <p:cNvSpPr>
            <a:spLocks noGrp="1"/>
          </p:cNvSpPr>
          <p:nvPr>
            <p:ph type="title"/>
          </p:nvPr>
        </p:nvSpPr>
        <p:spPr/>
        <p:txBody>
          <a:bodyPr/>
          <a:lstStyle/>
          <a:p>
            <a:r>
              <a:rPr lang="en-US"/>
              <a:t>Facebook Ads Performance Table | Aktiv - 5 of 9</a:t>
            </a:r>
          </a:p>
        </p:txBody>
      </p:sp>
      <p:graphicFrame>
        <p:nvGraphicFramePr>
          <p:cNvPr id="5" name="Table Placeholder 4">
            <a:extLst>
              <a:ext uri="{FF2B5EF4-FFF2-40B4-BE49-F238E27FC236}">
                <a16:creationId xmlns:a16="http://schemas.microsoft.com/office/drawing/2014/main" id="{FA8D376B-EE99-47AE-A23C-D9443A05555C}"/>
              </a:ext>
            </a:extLst>
          </p:cNvPr>
          <p:cNvGraphicFramePr>
            <a:graphicFrameLocks noGrp="1"/>
          </p:cNvGraphicFramePr>
          <p:nvPr>
            <p:ph type="tbl" sz="quarter" idx="13"/>
            <p:extLst>
              <p:ext uri="{D42A27DB-BD31-4B8C-83A1-F6EECF244321}">
                <p14:modId xmlns:p14="http://schemas.microsoft.com/office/powerpoint/2010/main" val="2131236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976886328"/>
                    </a:ext>
                  </a:extLst>
                </a:gridCol>
                <a:gridCol w="987552">
                  <a:extLst>
                    <a:ext uri="{9D8B030D-6E8A-4147-A177-3AD203B41FA5}">
                      <a16:colId xmlns:a16="http://schemas.microsoft.com/office/drawing/2014/main" val="3947088874"/>
                    </a:ext>
                  </a:extLst>
                </a:gridCol>
                <a:gridCol w="329184">
                  <a:extLst>
                    <a:ext uri="{9D8B030D-6E8A-4147-A177-3AD203B41FA5}">
                      <a16:colId xmlns:a16="http://schemas.microsoft.com/office/drawing/2014/main" val="2056862487"/>
                    </a:ext>
                  </a:extLst>
                </a:gridCol>
                <a:gridCol w="329184">
                  <a:extLst>
                    <a:ext uri="{9D8B030D-6E8A-4147-A177-3AD203B41FA5}">
                      <a16:colId xmlns:a16="http://schemas.microsoft.com/office/drawing/2014/main" val="2299434206"/>
                    </a:ext>
                  </a:extLst>
                </a:gridCol>
                <a:gridCol w="329184">
                  <a:extLst>
                    <a:ext uri="{9D8B030D-6E8A-4147-A177-3AD203B41FA5}">
                      <a16:colId xmlns:a16="http://schemas.microsoft.com/office/drawing/2014/main" val="2749457634"/>
                    </a:ext>
                  </a:extLst>
                </a:gridCol>
                <a:gridCol w="329184">
                  <a:extLst>
                    <a:ext uri="{9D8B030D-6E8A-4147-A177-3AD203B41FA5}">
                      <a16:colId xmlns:a16="http://schemas.microsoft.com/office/drawing/2014/main" val="2037154221"/>
                    </a:ext>
                  </a:extLst>
                </a:gridCol>
                <a:gridCol w="329184">
                  <a:extLst>
                    <a:ext uri="{9D8B030D-6E8A-4147-A177-3AD203B41FA5}">
                      <a16:colId xmlns:a16="http://schemas.microsoft.com/office/drawing/2014/main" val="3599498437"/>
                    </a:ext>
                  </a:extLst>
                </a:gridCol>
                <a:gridCol w="329184">
                  <a:extLst>
                    <a:ext uri="{9D8B030D-6E8A-4147-A177-3AD203B41FA5}">
                      <a16:colId xmlns:a16="http://schemas.microsoft.com/office/drawing/2014/main" val="2141736796"/>
                    </a:ext>
                  </a:extLst>
                </a:gridCol>
                <a:gridCol w="329184">
                  <a:extLst>
                    <a:ext uri="{9D8B030D-6E8A-4147-A177-3AD203B41FA5}">
                      <a16:colId xmlns:a16="http://schemas.microsoft.com/office/drawing/2014/main" val="1172278419"/>
                    </a:ext>
                  </a:extLst>
                </a:gridCol>
                <a:gridCol w="329184">
                  <a:extLst>
                    <a:ext uri="{9D8B030D-6E8A-4147-A177-3AD203B41FA5}">
                      <a16:colId xmlns:a16="http://schemas.microsoft.com/office/drawing/2014/main" val="2930980147"/>
                    </a:ext>
                  </a:extLst>
                </a:gridCol>
                <a:gridCol w="329184">
                  <a:extLst>
                    <a:ext uri="{9D8B030D-6E8A-4147-A177-3AD203B41FA5}">
                      <a16:colId xmlns:a16="http://schemas.microsoft.com/office/drawing/2014/main" val="3803702051"/>
                    </a:ext>
                  </a:extLst>
                </a:gridCol>
                <a:gridCol w="329184">
                  <a:extLst>
                    <a:ext uri="{9D8B030D-6E8A-4147-A177-3AD203B41FA5}">
                      <a16:colId xmlns:a16="http://schemas.microsoft.com/office/drawing/2014/main" val="3856405958"/>
                    </a:ext>
                  </a:extLst>
                </a:gridCol>
                <a:gridCol w="329184">
                  <a:extLst>
                    <a:ext uri="{9D8B030D-6E8A-4147-A177-3AD203B41FA5}">
                      <a16:colId xmlns:a16="http://schemas.microsoft.com/office/drawing/2014/main" val="3071457269"/>
                    </a:ext>
                  </a:extLst>
                </a:gridCol>
                <a:gridCol w="329184">
                  <a:extLst>
                    <a:ext uri="{9D8B030D-6E8A-4147-A177-3AD203B41FA5}">
                      <a16:colId xmlns:a16="http://schemas.microsoft.com/office/drawing/2014/main" val="2326262551"/>
                    </a:ext>
                  </a:extLst>
                </a:gridCol>
                <a:gridCol w="329184">
                  <a:extLst>
                    <a:ext uri="{9D8B030D-6E8A-4147-A177-3AD203B41FA5}">
                      <a16:colId xmlns:a16="http://schemas.microsoft.com/office/drawing/2014/main" val="3901635538"/>
                    </a:ext>
                  </a:extLst>
                </a:gridCol>
                <a:gridCol w="329184">
                  <a:extLst>
                    <a:ext uri="{9D8B030D-6E8A-4147-A177-3AD203B41FA5}">
                      <a16:colId xmlns:a16="http://schemas.microsoft.com/office/drawing/2014/main" val="2967731827"/>
                    </a:ext>
                  </a:extLst>
                </a:gridCol>
                <a:gridCol w="740664">
                  <a:extLst>
                    <a:ext uri="{9D8B030D-6E8A-4147-A177-3AD203B41FA5}">
                      <a16:colId xmlns:a16="http://schemas.microsoft.com/office/drawing/2014/main" val="873589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3196003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- 2026-09-03 14:06:30</a:t>
                      </a:r>
                      <a:r>
                        <a:rPr kumimoji="0" lang="de-DE" sz="1000" b="0" i="0" u="none" strike="noStrike" kern="1200" cap="none" spc="0" normalizeH="0" baseline="0" noProof="0">
                          <a:ln>
                            <a:noFill/>
                          </a:ln>
                          <a:solidFill>
                            <a:prstClr val="black"/>
                          </a:solidFill>
                          <a:effectLst/>
                          <a:uLnTx/>
                          <a:uFillTx/>
                          <a:latin typeface="Calibri"/>
                          <a:ea typeface="+mn-ea"/>
                          <a:cs typeface="+mn-cs"/>
                        </a:rPr>
                        <a:t>
 Zölle: Wer zahlt? Das solltet ihr jetzt wissen! 💶 
Zölle hier, Handelsabkommen da, scharfe Einfuhrregelungen dort – das Thema ist spätestens seit der zweiten Amtszeit von US-Präsident Donald Trump überall präsent.  
Als ein scharfes Instrument der US-Außenpolitik wurden Zollregelungen immer wieder verändert, angepasst und neu verhandelt.  
Zwar gibt es inzwischen einen Zolldeal – doch der birgt Risiken für die deutsche Wirtschaft. 📉 
Fragen und Antworten rund um das Thema (etwa: Gefährden Zölle unsere Arbeitsplätze?) haben wir euch auf einer umfangreichen Übersichtsseite zusammengestellt. 👇🏻 
Illustration: freshidea – stock.adobe.com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https://quintly-eu-image-storage.s3.amazonaws.com/75abbad1dd39748cdde2a4fe90b81ca2/791fe7d6b6934d44cfbf64f7fdc4ac09.jpg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Traffic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Organic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Facebook</a:t>
                      </a:r>
                    </a:p>
                  </a:txBody>
                  <a:tcPr/>
                </a:tc>
                <a:extLst>
                  <a:ext uri="{0D108BD9-81ED-4DB2-BD59-A6C34878D82A}">
                    <a16:rowId xmlns:a16="http://schemas.microsoft.com/office/drawing/2014/main" val="591500682"/>
                  </a:ext>
                </a:extLst>
              </a:tr>
            </a:tbl>
          </a:graphicData>
        </a:graphic>
      </p:graphicFrame>
      <p:sp>
        <p:nvSpPr>
          <p:cNvPr id="4" name="Text Placeholder 3">
            <a:extLst>
              <a:ext uri="{FF2B5EF4-FFF2-40B4-BE49-F238E27FC236}">
                <a16:creationId xmlns:a16="http://schemas.microsoft.com/office/drawing/2014/main" id="{9AE06B12-F562-4A80-B516-5F6CC8A53601}"/>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1569928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66A0-842E-4014-AE57-EBE389A84821}"/>
              </a:ext>
            </a:extLst>
          </p:cNvPr>
          <p:cNvSpPr>
            <a:spLocks noGrp="1"/>
          </p:cNvSpPr>
          <p:nvPr>
            <p:ph type="title"/>
          </p:nvPr>
        </p:nvSpPr>
        <p:spPr/>
        <p:txBody>
          <a:bodyPr/>
          <a:lstStyle/>
          <a:p>
            <a:r>
              <a:rPr lang="en-US"/>
              <a:t>Facebook Ads Performance Table | Aktiv - 6 of 9</a:t>
            </a:r>
          </a:p>
        </p:txBody>
      </p:sp>
      <p:graphicFrame>
        <p:nvGraphicFramePr>
          <p:cNvPr id="5" name="Table Placeholder 4">
            <a:extLst>
              <a:ext uri="{FF2B5EF4-FFF2-40B4-BE49-F238E27FC236}">
                <a16:creationId xmlns:a16="http://schemas.microsoft.com/office/drawing/2014/main" id="{857250A1-984F-490A-84CD-2B8F3E2F5769}"/>
              </a:ext>
            </a:extLst>
          </p:cNvPr>
          <p:cNvGraphicFramePr>
            <a:graphicFrameLocks noGrp="1"/>
          </p:cNvGraphicFramePr>
          <p:nvPr>
            <p:ph type="tbl" sz="quarter" idx="13"/>
            <p:extLst>
              <p:ext uri="{D42A27DB-BD31-4B8C-83A1-F6EECF244321}">
                <p14:modId xmlns:p14="http://schemas.microsoft.com/office/powerpoint/2010/main" val="1132140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69800277"/>
                    </a:ext>
                  </a:extLst>
                </a:gridCol>
                <a:gridCol w="987552">
                  <a:extLst>
                    <a:ext uri="{9D8B030D-6E8A-4147-A177-3AD203B41FA5}">
                      <a16:colId xmlns:a16="http://schemas.microsoft.com/office/drawing/2014/main" val="2092534353"/>
                    </a:ext>
                  </a:extLst>
                </a:gridCol>
                <a:gridCol w="329184">
                  <a:extLst>
                    <a:ext uri="{9D8B030D-6E8A-4147-A177-3AD203B41FA5}">
                      <a16:colId xmlns:a16="http://schemas.microsoft.com/office/drawing/2014/main" val="1234251039"/>
                    </a:ext>
                  </a:extLst>
                </a:gridCol>
                <a:gridCol w="329184">
                  <a:extLst>
                    <a:ext uri="{9D8B030D-6E8A-4147-A177-3AD203B41FA5}">
                      <a16:colId xmlns:a16="http://schemas.microsoft.com/office/drawing/2014/main" val="3355244618"/>
                    </a:ext>
                  </a:extLst>
                </a:gridCol>
                <a:gridCol w="329184">
                  <a:extLst>
                    <a:ext uri="{9D8B030D-6E8A-4147-A177-3AD203B41FA5}">
                      <a16:colId xmlns:a16="http://schemas.microsoft.com/office/drawing/2014/main" val="2897895080"/>
                    </a:ext>
                  </a:extLst>
                </a:gridCol>
                <a:gridCol w="329184">
                  <a:extLst>
                    <a:ext uri="{9D8B030D-6E8A-4147-A177-3AD203B41FA5}">
                      <a16:colId xmlns:a16="http://schemas.microsoft.com/office/drawing/2014/main" val="3815278121"/>
                    </a:ext>
                  </a:extLst>
                </a:gridCol>
                <a:gridCol w="329184">
                  <a:extLst>
                    <a:ext uri="{9D8B030D-6E8A-4147-A177-3AD203B41FA5}">
                      <a16:colId xmlns:a16="http://schemas.microsoft.com/office/drawing/2014/main" val="1521283024"/>
                    </a:ext>
                  </a:extLst>
                </a:gridCol>
                <a:gridCol w="329184">
                  <a:extLst>
                    <a:ext uri="{9D8B030D-6E8A-4147-A177-3AD203B41FA5}">
                      <a16:colId xmlns:a16="http://schemas.microsoft.com/office/drawing/2014/main" val="2443983701"/>
                    </a:ext>
                  </a:extLst>
                </a:gridCol>
                <a:gridCol w="329184">
                  <a:extLst>
                    <a:ext uri="{9D8B030D-6E8A-4147-A177-3AD203B41FA5}">
                      <a16:colId xmlns:a16="http://schemas.microsoft.com/office/drawing/2014/main" val="3114826968"/>
                    </a:ext>
                  </a:extLst>
                </a:gridCol>
                <a:gridCol w="329184">
                  <a:extLst>
                    <a:ext uri="{9D8B030D-6E8A-4147-A177-3AD203B41FA5}">
                      <a16:colId xmlns:a16="http://schemas.microsoft.com/office/drawing/2014/main" val="2881849665"/>
                    </a:ext>
                  </a:extLst>
                </a:gridCol>
                <a:gridCol w="329184">
                  <a:extLst>
                    <a:ext uri="{9D8B030D-6E8A-4147-A177-3AD203B41FA5}">
                      <a16:colId xmlns:a16="http://schemas.microsoft.com/office/drawing/2014/main" val="2856655096"/>
                    </a:ext>
                  </a:extLst>
                </a:gridCol>
                <a:gridCol w="329184">
                  <a:extLst>
                    <a:ext uri="{9D8B030D-6E8A-4147-A177-3AD203B41FA5}">
                      <a16:colId xmlns:a16="http://schemas.microsoft.com/office/drawing/2014/main" val="1611654053"/>
                    </a:ext>
                  </a:extLst>
                </a:gridCol>
                <a:gridCol w="329184">
                  <a:extLst>
                    <a:ext uri="{9D8B030D-6E8A-4147-A177-3AD203B41FA5}">
                      <a16:colId xmlns:a16="http://schemas.microsoft.com/office/drawing/2014/main" val="1013538820"/>
                    </a:ext>
                  </a:extLst>
                </a:gridCol>
                <a:gridCol w="329184">
                  <a:extLst>
                    <a:ext uri="{9D8B030D-6E8A-4147-A177-3AD203B41FA5}">
                      <a16:colId xmlns:a16="http://schemas.microsoft.com/office/drawing/2014/main" val="2703888380"/>
                    </a:ext>
                  </a:extLst>
                </a:gridCol>
                <a:gridCol w="329184">
                  <a:extLst>
                    <a:ext uri="{9D8B030D-6E8A-4147-A177-3AD203B41FA5}">
                      <a16:colId xmlns:a16="http://schemas.microsoft.com/office/drawing/2014/main" val="3262005848"/>
                    </a:ext>
                  </a:extLst>
                </a:gridCol>
                <a:gridCol w="329184">
                  <a:extLst>
                    <a:ext uri="{9D8B030D-6E8A-4147-A177-3AD203B41FA5}">
                      <a16:colId xmlns:a16="http://schemas.microsoft.com/office/drawing/2014/main" val="4204182778"/>
                    </a:ext>
                  </a:extLst>
                </a:gridCol>
                <a:gridCol w="740664">
                  <a:extLst>
                    <a:ext uri="{9D8B030D-6E8A-4147-A177-3AD203B41FA5}">
                      <a16:colId xmlns:a16="http://schemas.microsoft.com/office/drawing/2014/main" val="1826627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816361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- 2026-09-03 14:03:05</a:t>
                      </a:r>
                      <a:r>
                        <a:rPr kumimoji="0" lang="de-DE" sz="1000" b="0" i="0" u="none" strike="noStrike" kern="1200" cap="none" spc="0" normalizeH="0" baseline="0" noProof="0">
                          <a:ln>
                            <a:noFill/>
                          </a:ln>
                          <a:solidFill>
                            <a:prstClr val="black"/>
                          </a:solidFill>
                          <a:effectLst/>
                          <a:uLnTx/>
                          <a:uFillTx/>
                          <a:latin typeface="Calibri"/>
                          <a:ea typeface="+mn-ea"/>
                          <a:cs typeface="+mn-cs"/>
                        </a:rPr>
                        <a:t>
 #Studium oder #Ausbildung? 🔀 
Gar nicht so leicht zu beantworten. Wichtig ist, dass du Spaß an deinem Start ins Berufsleben hast. Trotzdem lohnt sich ein Blick auf den #Arbeitsmarkt, denn: für Unternehmen werden praktische Erfahrungen immer wichtiger. 💪🏻 
Warum also viel für eine technische Ausbildung spricht und warum gerade in den kommenden Jahren #Fachkräfte mit Ausbildung gesucht werden – das erfahrt ihr auf den Slides.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https://quintly-eu-image-storage.s3.amazonaws.com/d700ed18edfed6d397ba4af27b8798c3/d0aaf6d48b63d0e767ba13fe315d5a32.jpg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78.06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489102444"/>
                  </a:ext>
                </a:extLst>
              </a:tr>
            </a:tbl>
          </a:graphicData>
        </a:graphic>
      </p:graphicFrame>
      <p:sp>
        <p:nvSpPr>
          <p:cNvPr id="4" name="Text Placeholder 3">
            <a:extLst>
              <a:ext uri="{FF2B5EF4-FFF2-40B4-BE49-F238E27FC236}">
                <a16:creationId xmlns:a16="http://schemas.microsoft.com/office/drawing/2014/main" id="{6DF13893-C362-48B0-9F35-7438D5573FAF}"/>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258692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179D-3B70-4B91-9EFC-9FD298531D41}"/>
              </a:ext>
            </a:extLst>
          </p:cNvPr>
          <p:cNvSpPr>
            <a:spLocks noGrp="1"/>
          </p:cNvSpPr>
          <p:nvPr>
            <p:ph type="title"/>
          </p:nvPr>
        </p:nvSpPr>
        <p:spPr/>
        <p:txBody>
          <a:bodyPr/>
          <a:lstStyle/>
          <a:p>
            <a:r>
              <a:rPr lang="en-US"/>
              <a:t>Facebook Ads Performance Table | Aktiv - 7 of 9</a:t>
            </a:r>
          </a:p>
        </p:txBody>
      </p:sp>
      <p:graphicFrame>
        <p:nvGraphicFramePr>
          <p:cNvPr id="5" name="Table Placeholder 4">
            <a:extLst>
              <a:ext uri="{FF2B5EF4-FFF2-40B4-BE49-F238E27FC236}">
                <a16:creationId xmlns:a16="http://schemas.microsoft.com/office/drawing/2014/main" id="{65867746-B40F-45DA-845B-246B77BA14F6}"/>
              </a:ext>
            </a:extLst>
          </p:cNvPr>
          <p:cNvGraphicFramePr>
            <a:graphicFrameLocks noGrp="1"/>
          </p:cNvGraphicFramePr>
          <p:nvPr>
            <p:ph type="tbl" sz="quarter" idx="13"/>
            <p:extLst>
              <p:ext uri="{D42A27DB-BD31-4B8C-83A1-F6EECF244321}">
                <p14:modId xmlns:p14="http://schemas.microsoft.com/office/powerpoint/2010/main" val="3104700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32073791"/>
                    </a:ext>
                  </a:extLst>
                </a:gridCol>
                <a:gridCol w="987552">
                  <a:extLst>
                    <a:ext uri="{9D8B030D-6E8A-4147-A177-3AD203B41FA5}">
                      <a16:colId xmlns:a16="http://schemas.microsoft.com/office/drawing/2014/main" val="364901882"/>
                    </a:ext>
                  </a:extLst>
                </a:gridCol>
                <a:gridCol w="329184">
                  <a:extLst>
                    <a:ext uri="{9D8B030D-6E8A-4147-A177-3AD203B41FA5}">
                      <a16:colId xmlns:a16="http://schemas.microsoft.com/office/drawing/2014/main" val="1942593558"/>
                    </a:ext>
                  </a:extLst>
                </a:gridCol>
                <a:gridCol w="329184">
                  <a:extLst>
                    <a:ext uri="{9D8B030D-6E8A-4147-A177-3AD203B41FA5}">
                      <a16:colId xmlns:a16="http://schemas.microsoft.com/office/drawing/2014/main" val="4051305540"/>
                    </a:ext>
                  </a:extLst>
                </a:gridCol>
                <a:gridCol w="329184">
                  <a:extLst>
                    <a:ext uri="{9D8B030D-6E8A-4147-A177-3AD203B41FA5}">
                      <a16:colId xmlns:a16="http://schemas.microsoft.com/office/drawing/2014/main" val="4074506861"/>
                    </a:ext>
                  </a:extLst>
                </a:gridCol>
                <a:gridCol w="329184">
                  <a:extLst>
                    <a:ext uri="{9D8B030D-6E8A-4147-A177-3AD203B41FA5}">
                      <a16:colId xmlns:a16="http://schemas.microsoft.com/office/drawing/2014/main" val="97407432"/>
                    </a:ext>
                  </a:extLst>
                </a:gridCol>
                <a:gridCol w="329184">
                  <a:extLst>
                    <a:ext uri="{9D8B030D-6E8A-4147-A177-3AD203B41FA5}">
                      <a16:colId xmlns:a16="http://schemas.microsoft.com/office/drawing/2014/main" val="4196468858"/>
                    </a:ext>
                  </a:extLst>
                </a:gridCol>
                <a:gridCol w="329184">
                  <a:extLst>
                    <a:ext uri="{9D8B030D-6E8A-4147-A177-3AD203B41FA5}">
                      <a16:colId xmlns:a16="http://schemas.microsoft.com/office/drawing/2014/main" val="3492412852"/>
                    </a:ext>
                  </a:extLst>
                </a:gridCol>
                <a:gridCol w="329184">
                  <a:extLst>
                    <a:ext uri="{9D8B030D-6E8A-4147-A177-3AD203B41FA5}">
                      <a16:colId xmlns:a16="http://schemas.microsoft.com/office/drawing/2014/main" val="523046199"/>
                    </a:ext>
                  </a:extLst>
                </a:gridCol>
                <a:gridCol w="329184">
                  <a:extLst>
                    <a:ext uri="{9D8B030D-6E8A-4147-A177-3AD203B41FA5}">
                      <a16:colId xmlns:a16="http://schemas.microsoft.com/office/drawing/2014/main" val="56034381"/>
                    </a:ext>
                  </a:extLst>
                </a:gridCol>
                <a:gridCol w="329184">
                  <a:extLst>
                    <a:ext uri="{9D8B030D-6E8A-4147-A177-3AD203B41FA5}">
                      <a16:colId xmlns:a16="http://schemas.microsoft.com/office/drawing/2014/main" val="3557904444"/>
                    </a:ext>
                  </a:extLst>
                </a:gridCol>
                <a:gridCol w="329184">
                  <a:extLst>
                    <a:ext uri="{9D8B030D-6E8A-4147-A177-3AD203B41FA5}">
                      <a16:colId xmlns:a16="http://schemas.microsoft.com/office/drawing/2014/main" val="2623484624"/>
                    </a:ext>
                  </a:extLst>
                </a:gridCol>
                <a:gridCol w="329184">
                  <a:extLst>
                    <a:ext uri="{9D8B030D-6E8A-4147-A177-3AD203B41FA5}">
                      <a16:colId xmlns:a16="http://schemas.microsoft.com/office/drawing/2014/main" val="1782972018"/>
                    </a:ext>
                  </a:extLst>
                </a:gridCol>
                <a:gridCol w="329184">
                  <a:extLst>
                    <a:ext uri="{9D8B030D-6E8A-4147-A177-3AD203B41FA5}">
                      <a16:colId xmlns:a16="http://schemas.microsoft.com/office/drawing/2014/main" val="2745893834"/>
                    </a:ext>
                  </a:extLst>
                </a:gridCol>
                <a:gridCol w="329184">
                  <a:extLst>
                    <a:ext uri="{9D8B030D-6E8A-4147-A177-3AD203B41FA5}">
                      <a16:colId xmlns:a16="http://schemas.microsoft.com/office/drawing/2014/main" val="3818324506"/>
                    </a:ext>
                  </a:extLst>
                </a:gridCol>
                <a:gridCol w="329184">
                  <a:extLst>
                    <a:ext uri="{9D8B030D-6E8A-4147-A177-3AD203B41FA5}">
                      <a16:colId xmlns:a16="http://schemas.microsoft.com/office/drawing/2014/main" val="4023367119"/>
                    </a:ext>
                  </a:extLst>
                </a:gridCol>
                <a:gridCol w="740664">
                  <a:extLst>
                    <a:ext uri="{9D8B030D-6E8A-4147-A177-3AD203B41FA5}">
                      <a16:colId xmlns:a16="http://schemas.microsoft.com/office/drawing/2014/main" val="4115680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243218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- 2026-09-01 07:39:32</a:t>
                      </a:r>
                      <a:r>
                        <a:rPr kumimoji="0" lang="de-DE" sz="1000" b="0" i="0" u="none" strike="noStrike" kern="1200" cap="none" spc="0" normalizeH="0" baseline="0" noProof="0">
                          <a:ln>
                            <a:noFill/>
                          </a:ln>
                          <a:solidFill>
                            <a:prstClr val="black"/>
                          </a:solidFill>
                          <a:effectLst/>
                          <a:uLnTx/>
                          <a:uFillTx/>
                          <a:latin typeface="Calibri"/>
                          <a:ea typeface="+mn-ea"/>
                          <a:cs typeface="+mn-cs"/>
                        </a:rPr>
                        <a:t>
 Endlich #Urlaub und dein Körper denkt sich: Jetzt ist die perfekte Zeit, #krank zu werden?! 🤒 
Das ist super ärgerlich, aber die Tage gehen dir nicht verloren! Denn wer im Urlaub krank wird, kann sich die betroffenen #Urlaubstage gutschreiben lassen. 
Was genau das Gesetz sagt und worauf du achten musst, erklären wir dir in dieser Folge What the W.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https://quintly-eu-image-storage.s3.amazonaws.com/d700ed18edfed6d397ba4af27b8798c3/4195897ff2767f0ad05dd5997e93cd80.jpg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522.62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2373744483"/>
                  </a:ext>
                </a:extLst>
              </a:tr>
            </a:tbl>
          </a:graphicData>
        </a:graphic>
      </p:graphicFrame>
      <p:sp>
        <p:nvSpPr>
          <p:cNvPr id="4" name="Text Placeholder 3">
            <a:extLst>
              <a:ext uri="{FF2B5EF4-FFF2-40B4-BE49-F238E27FC236}">
                <a16:creationId xmlns:a16="http://schemas.microsoft.com/office/drawing/2014/main" id="{448F22D9-3DA5-4EC6-BEED-863DCA13461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4206119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F6A35-31C7-49B3-A166-CAF232B589ED}"/>
              </a:ext>
            </a:extLst>
          </p:cNvPr>
          <p:cNvSpPr>
            <a:spLocks noGrp="1"/>
          </p:cNvSpPr>
          <p:nvPr>
            <p:ph type="title"/>
          </p:nvPr>
        </p:nvSpPr>
        <p:spPr/>
        <p:txBody>
          <a:bodyPr/>
          <a:lstStyle/>
          <a:p>
            <a:r>
              <a:rPr lang="en-US"/>
              <a:t>Facebook Ads Performance Table | Aktiv - 8 of 9</a:t>
            </a:r>
          </a:p>
        </p:txBody>
      </p:sp>
      <p:graphicFrame>
        <p:nvGraphicFramePr>
          <p:cNvPr id="5" name="Table Placeholder 4">
            <a:extLst>
              <a:ext uri="{FF2B5EF4-FFF2-40B4-BE49-F238E27FC236}">
                <a16:creationId xmlns:a16="http://schemas.microsoft.com/office/drawing/2014/main" id="{FFA2C7DC-F4FF-4573-9802-91BCD5FF2BF7}"/>
              </a:ext>
            </a:extLst>
          </p:cNvPr>
          <p:cNvGraphicFramePr>
            <a:graphicFrameLocks noGrp="1"/>
          </p:cNvGraphicFramePr>
          <p:nvPr>
            <p:ph type="tbl" sz="quarter" idx="13"/>
            <p:extLst>
              <p:ext uri="{D42A27DB-BD31-4B8C-83A1-F6EECF244321}">
                <p14:modId xmlns:p14="http://schemas.microsoft.com/office/powerpoint/2010/main" val="3337293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83258318"/>
                    </a:ext>
                  </a:extLst>
                </a:gridCol>
                <a:gridCol w="987552">
                  <a:extLst>
                    <a:ext uri="{9D8B030D-6E8A-4147-A177-3AD203B41FA5}">
                      <a16:colId xmlns:a16="http://schemas.microsoft.com/office/drawing/2014/main" val="1128946721"/>
                    </a:ext>
                  </a:extLst>
                </a:gridCol>
                <a:gridCol w="329184">
                  <a:extLst>
                    <a:ext uri="{9D8B030D-6E8A-4147-A177-3AD203B41FA5}">
                      <a16:colId xmlns:a16="http://schemas.microsoft.com/office/drawing/2014/main" val="14611602"/>
                    </a:ext>
                  </a:extLst>
                </a:gridCol>
                <a:gridCol w="329184">
                  <a:extLst>
                    <a:ext uri="{9D8B030D-6E8A-4147-A177-3AD203B41FA5}">
                      <a16:colId xmlns:a16="http://schemas.microsoft.com/office/drawing/2014/main" val="474543564"/>
                    </a:ext>
                  </a:extLst>
                </a:gridCol>
                <a:gridCol w="329184">
                  <a:extLst>
                    <a:ext uri="{9D8B030D-6E8A-4147-A177-3AD203B41FA5}">
                      <a16:colId xmlns:a16="http://schemas.microsoft.com/office/drawing/2014/main" val="4224222586"/>
                    </a:ext>
                  </a:extLst>
                </a:gridCol>
                <a:gridCol w="329184">
                  <a:extLst>
                    <a:ext uri="{9D8B030D-6E8A-4147-A177-3AD203B41FA5}">
                      <a16:colId xmlns:a16="http://schemas.microsoft.com/office/drawing/2014/main" val="3697339134"/>
                    </a:ext>
                  </a:extLst>
                </a:gridCol>
                <a:gridCol w="329184">
                  <a:extLst>
                    <a:ext uri="{9D8B030D-6E8A-4147-A177-3AD203B41FA5}">
                      <a16:colId xmlns:a16="http://schemas.microsoft.com/office/drawing/2014/main" val="2105937919"/>
                    </a:ext>
                  </a:extLst>
                </a:gridCol>
                <a:gridCol w="329184">
                  <a:extLst>
                    <a:ext uri="{9D8B030D-6E8A-4147-A177-3AD203B41FA5}">
                      <a16:colId xmlns:a16="http://schemas.microsoft.com/office/drawing/2014/main" val="3563934807"/>
                    </a:ext>
                  </a:extLst>
                </a:gridCol>
                <a:gridCol w="329184">
                  <a:extLst>
                    <a:ext uri="{9D8B030D-6E8A-4147-A177-3AD203B41FA5}">
                      <a16:colId xmlns:a16="http://schemas.microsoft.com/office/drawing/2014/main" val="2797352889"/>
                    </a:ext>
                  </a:extLst>
                </a:gridCol>
                <a:gridCol w="329184">
                  <a:extLst>
                    <a:ext uri="{9D8B030D-6E8A-4147-A177-3AD203B41FA5}">
                      <a16:colId xmlns:a16="http://schemas.microsoft.com/office/drawing/2014/main" val="4294803567"/>
                    </a:ext>
                  </a:extLst>
                </a:gridCol>
                <a:gridCol w="329184">
                  <a:extLst>
                    <a:ext uri="{9D8B030D-6E8A-4147-A177-3AD203B41FA5}">
                      <a16:colId xmlns:a16="http://schemas.microsoft.com/office/drawing/2014/main" val="1325185771"/>
                    </a:ext>
                  </a:extLst>
                </a:gridCol>
                <a:gridCol w="329184">
                  <a:extLst>
                    <a:ext uri="{9D8B030D-6E8A-4147-A177-3AD203B41FA5}">
                      <a16:colId xmlns:a16="http://schemas.microsoft.com/office/drawing/2014/main" val="2996462683"/>
                    </a:ext>
                  </a:extLst>
                </a:gridCol>
                <a:gridCol w="329184">
                  <a:extLst>
                    <a:ext uri="{9D8B030D-6E8A-4147-A177-3AD203B41FA5}">
                      <a16:colId xmlns:a16="http://schemas.microsoft.com/office/drawing/2014/main" val="615142863"/>
                    </a:ext>
                  </a:extLst>
                </a:gridCol>
                <a:gridCol w="329184">
                  <a:extLst>
                    <a:ext uri="{9D8B030D-6E8A-4147-A177-3AD203B41FA5}">
                      <a16:colId xmlns:a16="http://schemas.microsoft.com/office/drawing/2014/main" val="1930759886"/>
                    </a:ext>
                  </a:extLst>
                </a:gridCol>
                <a:gridCol w="329184">
                  <a:extLst>
                    <a:ext uri="{9D8B030D-6E8A-4147-A177-3AD203B41FA5}">
                      <a16:colId xmlns:a16="http://schemas.microsoft.com/office/drawing/2014/main" val="872735476"/>
                    </a:ext>
                  </a:extLst>
                </a:gridCol>
                <a:gridCol w="329184">
                  <a:extLst>
                    <a:ext uri="{9D8B030D-6E8A-4147-A177-3AD203B41FA5}">
                      <a16:colId xmlns:a16="http://schemas.microsoft.com/office/drawing/2014/main" val="698417063"/>
                    </a:ext>
                  </a:extLst>
                </a:gridCol>
                <a:gridCol w="740664">
                  <a:extLst>
                    <a:ext uri="{9D8B030D-6E8A-4147-A177-3AD203B41FA5}">
                      <a16:colId xmlns:a16="http://schemas.microsoft.com/office/drawing/2014/main" val="3888612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184687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- 2026-09-01 07:37:04</a:t>
                      </a:r>
                      <a:r>
                        <a:rPr kumimoji="0" lang="de-DE" sz="1000" b="0" i="0" u="none" strike="noStrike" kern="1200" cap="none" spc="0" normalizeH="0" baseline="0" noProof="0">
                          <a:ln>
                            <a:noFill/>
                          </a:ln>
                          <a:solidFill>
                            <a:prstClr val="black"/>
                          </a:solidFill>
                          <a:effectLst/>
                          <a:uLnTx/>
                          <a:uFillTx/>
                          <a:latin typeface="Calibri"/>
                          <a:ea typeface="+mn-ea"/>
                          <a:cs typeface="+mn-cs"/>
                        </a:rPr>
                        <a:t>
 Bye-bye 8-Stunden-Tag? 👋🏻 
Deutschland will das #Arbeitszeitgesetz modernisieren – mehr Flexibilität dank #Wochenarbeitszeit und damit bessere Vereinbarung von Job und Familie. 👨🏻‍👧🏻‍👦🏻 
Doch der erste Entwurf aus dem Arbeitsministerium macht alles kompliziert, setzt hohe Hürden und würde den Unternehmen zusätzliche Kosten bescheren. 
Was genau geplant ist und worum es bei dem neuen Arbeitszeitgesetz geht – das erfahrt ihr auf den Slides!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https://quintly-eu-image-storage.s3.amazonaws.com/d700ed18edfed6d397ba4af27b8798c3/c6617a963b7d5b2440e00c276d9421c8.jpg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972407374"/>
                  </a:ext>
                </a:extLst>
              </a:tr>
            </a:tbl>
          </a:graphicData>
        </a:graphic>
      </p:graphicFrame>
      <p:sp>
        <p:nvSpPr>
          <p:cNvPr id="4" name="Text Placeholder 3">
            <a:extLst>
              <a:ext uri="{FF2B5EF4-FFF2-40B4-BE49-F238E27FC236}">
                <a16:creationId xmlns:a16="http://schemas.microsoft.com/office/drawing/2014/main" id="{5CE9EEDD-49FF-4884-9399-526EA83A20CE}"/>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100841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D8136-8EFB-48E4-8883-AB08E70E99F2}"/>
              </a:ext>
            </a:extLst>
          </p:cNvPr>
          <p:cNvSpPr>
            <a:spLocks noGrp="1"/>
          </p:cNvSpPr>
          <p:nvPr>
            <p:ph type="title"/>
          </p:nvPr>
        </p:nvSpPr>
        <p:spPr/>
        <p:txBody>
          <a:bodyPr/>
          <a:lstStyle/>
          <a:p>
            <a:r>
              <a:rPr lang="en-US"/>
              <a:t>Facebook Ads Performance Table | Aktiv - 9 of 9</a:t>
            </a:r>
          </a:p>
        </p:txBody>
      </p:sp>
      <p:graphicFrame>
        <p:nvGraphicFramePr>
          <p:cNvPr id="5" name="Table Placeholder 4">
            <a:extLst>
              <a:ext uri="{FF2B5EF4-FFF2-40B4-BE49-F238E27FC236}">
                <a16:creationId xmlns:a16="http://schemas.microsoft.com/office/drawing/2014/main" id="{FB0577F3-E1CB-40A6-8F79-0BFFFA42A010}"/>
              </a:ext>
            </a:extLst>
          </p:cNvPr>
          <p:cNvGraphicFramePr>
            <a:graphicFrameLocks noGrp="1"/>
          </p:cNvGraphicFramePr>
          <p:nvPr>
            <p:ph type="tbl" sz="quarter" idx="13"/>
            <p:extLst>
              <p:ext uri="{D42A27DB-BD31-4B8C-83A1-F6EECF244321}">
                <p14:modId xmlns:p14="http://schemas.microsoft.com/office/powerpoint/2010/main" val="1454414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097817794"/>
                    </a:ext>
                  </a:extLst>
                </a:gridCol>
                <a:gridCol w="987552">
                  <a:extLst>
                    <a:ext uri="{9D8B030D-6E8A-4147-A177-3AD203B41FA5}">
                      <a16:colId xmlns:a16="http://schemas.microsoft.com/office/drawing/2014/main" val="22597501"/>
                    </a:ext>
                  </a:extLst>
                </a:gridCol>
                <a:gridCol w="329184">
                  <a:extLst>
                    <a:ext uri="{9D8B030D-6E8A-4147-A177-3AD203B41FA5}">
                      <a16:colId xmlns:a16="http://schemas.microsoft.com/office/drawing/2014/main" val="4044533897"/>
                    </a:ext>
                  </a:extLst>
                </a:gridCol>
                <a:gridCol w="329184">
                  <a:extLst>
                    <a:ext uri="{9D8B030D-6E8A-4147-A177-3AD203B41FA5}">
                      <a16:colId xmlns:a16="http://schemas.microsoft.com/office/drawing/2014/main" val="1724107425"/>
                    </a:ext>
                  </a:extLst>
                </a:gridCol>
                <a:gridCol w="329184">
                  <a:extLst>
                    <a:ext uri="{9D8B030D-6E8A-4147-A177-3AD203B41FA5}">
                      <a16:colId xmlns:a16="http://schemas.microsoft.com/office/drawing/2014/main" val="1869282039"/>
                    </a:ext>
                  </a:extLst>
                </a:gridCol>
                <a:gridCol w="329184">
                  <a:extLst>
                    <a:ext uri="{9D8B030D-6E8A-4147-A177-3AD203B41FA5}">
                      <a16:colId xmlns:a16="http://schemas.microsoft.com/office/drawing/2014/main" val="1375319936"/>
                    </a:ext>
                  </a:extLst>
                </a:gridCol>
                <a:gridCol w="329184">
                  <a:extLst>
                    <a:ext uri="{9D8B030D-6E8A-4147-A177-3AD203B41FA5}">
                      <a16:colId xmlns:a16="http://schemas.microsoft.com/office/drawing/2014/main" val="3129463371"/>
                    </a:ext>
                  </a:extLst>
                </a:gridCol>
                <a:gridCol w="329184">
                  <a:extLst>
                    <a:ext uri="{9D8B030D-6E8A-4147-A177-3AD203B41FA5}">
                      <a16:colId xmlns:a16="http://schemas.microsoft.com/office/drawing/2014/main" val="254014443"/>
                    </a:ext>
                  </a:extLst>
                </a:gridCol>
                <a:gridCol w="329184">
                  <a:extLst>
                    <a:ext uri="{9D8B030D-6E8A-4147-A177-3AD203B41FA5}">
                      <a16:colId xmlns:a16="http://schemas.microsoft.com/office/drawing/2014/main" val="2863866729"/>
                    </a:ext>
                  </a:extLst>
                </a:gridCol>
                <a:gridCol w="329184">
                  <a:extLst>
                    <a:ext uri="{9D8B030D-6E8A-4147-A177-3AD203B41FA5}">
                      <a16:colId xmlns:a16="http://schemas.microsoft.com/office/drawing/2014/main" val="1807095992"/>
                    </a:ext>
                  </a:extLst>
                </a:gridCol>
                <a:gridCol w="329184">
                  <a:extLst>
                    <a:ext uri="{9D8B030D-6E8A-4147-A177-3AD203B41FA5}">
                      <a16:colId xmlns:a16="http://schemas.microsoft.com/office/drawing/2014/main" val="1912061114"/>
                    </a:ext>
                  </a:extLst>
                </a:gridCol>
                <a:gridCol w="329184">
                  <a:extLst>
                    <a:ext uri="{9D8B030D-6E8A-4147-A177-3AD203B41FA5}">
                      <a16:colId xmlns:a16="http://schemas.microsoft.com/office/drawing/2014/main" val="2863835909"/>
                    </a:ext>
                  </a:extLst>
                </a:gridCol>
                <a:gridCol w="329184">
                  <a:extLst>
                    <a:ext uri="{9D8B030D-6E8A-4147-A177-3AD203B41FA5}">
                      <a16:colId xmlns:a16="http://schemas.microsoft.com/office/drawing/2014/main" val="1474920992"/>
                    </a:ext>
                  </a:extLst>
                </a:gridCol>
                <a:gridCol w="329184">
                  <a:extLst>
                    <a:ext uri="{9D8B030D-6E8A-4147-A177-3AD203B41FA5}">
                      <a16:colId xmlns:a16="http://schemas.microsoft.com/office/drawing/2014/main" val="1098345819"/>
                    </a:ext>
                  </a:extLst>
                </a:gridCol>
                <a:gridCol w="329184">
                  <a:extLst>
                    <a:ext uri="{9D8B030D-6E8A-4147-A177-3AD203B41FA5}">
                      <a16:colId xmlns:a16="http://schemas.microsoft.com/office/drawing/2014/main" val="3848524593"/>
                    </a:ext>
                  </a:extLst>
                </a:gridCol>
                <a:gridCol w="329184">
                  <a:extLst>
                    <a:ext uri="{9D8B030D-6E8A-4147-A177-3AD203B41FA5}">
                      <a16:colId xmlns:a16="http://schemas.microsoft.com/office/drawing/2014/main" val="2746754186"/>
                    </a:ext>
                  </a:extLst>
                </a:gridCol>
                <a:gridCol w="740664">
                  <a:extLst>
                    <a:ext uri="{9D8B030D-6E8A-4147-A177-3AD203B41FA5}">
                      <a16:colId xmlns:a16="http://schemas.microsoft.com/office/drawing/2014/main" val="2289058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Objective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Frequency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CPV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Creative 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 Summary</a:t>
                      </a:r>
                    </a:p>
                  </a:txBody>
                  <a:tcPr/>
                </a:tc>
                <a:extLst>
                  <a:ext uri="{0D108BD9-81ED-4DB2-BD59-A6C34878D82A}">
                    <a16:rowId xmlns:a16="http://schemas.microsoft.com/office/drawing/2014/main" val="423736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- 2026-09-01 07:34:55</a:t>
                      </a:r>
                      <a:r>
                        <a:rPr kumimoji="0" lang="de-DE" sz="1000" b="0" i="0" u="none" strike="noStrike" kern="1200" cap="none" spc="0" normalizeH="0" baseline="0" noProof="0">
                          <a:ln>
                            <a:noFill/>
                          </a:ln>
                          <a:solidFill>
                            <a:prstClr val="black"/>
                          </a:solidFill>
                          <a:effectLst/>
                          <a:uLnTx/>
                          <a:uFillTx/>
                          <a:latin typeface="Calibri"/>
                          <a:ea typeface="+mn-ea"/>
                          <a:cs typeface="+mn-cs"/>
                        </a:rPr>
                        <a:t>
 Bye-bye 8-Stunden-Tag? 👋🏻 
Deutschland will das #Arbeitszeitgesetz modernisieren – mehr Flexibilität dank #Wochenarbeitszeit und damit bessere Vereinbarung von Job und Familie. 👨🏻‍👧🏻‍👦🏻 
Doch der erste Entwurf aus dem Arbeitsministerium macht alles kompliziert, setzt hohe Hürden und würde den Unternehmen zusätzliche Kosten bescheren. 
Was genau geplant ist und worum es bei dem neuen Arbeitszeitgesetz geht – das erfahrt ihr auf den Slides!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https://quintly-eu-image-storage.s3.amazonaws.com/d700ed18edfed6d397ba4af27b8798c3/c6617a963b7d5b2440e00c276d9421c8.jpg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EUR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Outcome Awareness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Dark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Platforms(s): Instagram</a:t>
                      </a:r>
                    </a:p>
                  </a:txBody>
                  <a:tcPr/>
                </a:tc>
                <a:extLst>
                  <a:ext uri="{0D108BD9-81ED-4DB2-BD59-A6C34878D82A}">
                    <a16:rowId xmlns:a16="http://schemas.microsoft.com/office/drawing/2014/main" val="791072562"/>
                  </a:ext>
                </a:extLst>
              </a:tr>
            </a:tbl>
          </a:graphicData>
        </a:graphic>
      </p:graphicFrame>
      <p:sp>
        <p:nvSpPr>
          <p:cNvPr id="4" name="Text Placeholder 3">
            <a:extLst>
              <a:ext uri="{FF2B5EF4-FFF2-40B4-BE49-F238E27FC236}">
                <a16:creationId xmlns:a16="http://schemas.microsoft.com/office/drawing/2014/main" id="{EB2AB930-0347-431C-B4B6-D24DDB42D3E5}"/>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326357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99FA5-123C-46D4-B78D-B0E41A259A20}"/>
              </a:ext>
            </a:extLst>
          </p:cNvPr>
          <p:cNvSpPr>
            <a:spLocks noGrp="1"/>
          </p:cNvSpPr>
          <p:nvPr>
            <p:ph type="title"/>
          </p:nvPr>
        </p:nvSpPr>
        <p:spPr/>
        <p:txBody>
          <a:bodyPr/>
          <a:lstStyle/>
          <a:p>
            <a:r>
              <a:rPr lang="en-US"/>
              <a:t>Youtube Key Metrics Table | Aktiv</a:t>
            </a:r>
          </a:p>
        </p:txBody>
      </p:sp>
      <p:graphicFrame>
        <p:nvGraphicFramePr>
          <p:cNvPr id="5" name="Table Placeholder 4">
            <a:extLst>
              <a:ext uri="{FF2B5EF4-FFF2-40B4-BE49-F238E27FC236}">
                <a16:creationId xmlns:a16="http://schemas.microsoft.com/office/drawing/2014/main" id="{F8BC08BE-609B-4760-BD42-F4EB4EBD0D7E}"/>
              </a:ext>
            </a:extLst>
          </p:cNvPr>
          <p:cNvGraphicFramePr>
            <a:graphicFrameLocks noGrp="1"/>
          </p:cNvGraphicFramePr>
          <p:nvPr>
            <p:ph type="tbl" sz="quarter" idx="13"/>
            <p:extLst>
              <p:ext uri="{D42A27DB-BD31-4B8C-83A1-F6EECF244321}">
                <p14:modId xmlns:p14="http://schemas.microsoft.com/office/powerpoint/2010/main" val="1922408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2068457"/>
                    </a:ext>
                  </a:extLst>
                </a:gridCol>
                <a:gridCol w="2057400">
                  <a:extLst>
                    <a:ext uri="{9D8B030D-6E8A-4147-A177-3AD203B41FA5}">
                      <a16:colId xmlns:a16="http://schemas.microsoft.com/office/drawing/2014/main" val="1715775762"/>
                    </a:ext>
                  </a:extLst>
                </a:gridCol>
                <a:gridCol w="2057400">
                  <a:extLst>
                    <a:ext uri="{9D8B030D-6E8A-4147-A177-3AD203B41FA5}">
                      <a16:colId xmlns:a16="http://schemas.microsoft.com/office/drawing/2014/main" val="4226347975"/>
                    </a:ext>
                  </a:extLst>
                </a:gridCol>
                <a:gridCol w="2057400">
                  <a:extLst>
                    <a:ext uri="{9D8B030D-6E8A-4147-A177-3AD203B41FA5}">
                      <a16:colId xmlns:a16="http://schemas.microsoft.com/office/drawing/2014/main" val="307863411"/>
                    </a:ext>
                  </a:extLst>
                </a:gridCol>
              </a:tblGrid>
              <a:tr h="370840">
                <a:tc>
                  <a:txBody>
                    <a:bodyPr/>
                    <a:lstStyle/>
                    <a:p>
                      <a:r>
                        <a:rPr lang="en-US" sz="1000"/>
                        <a:t>Channel</a:t>
                      </a:r>
                    </a:p>
                  </a:txBody>
                  <a:tcPr/>
                </a:tc>
                <a:tc>
                  <a:txBody>
                    <a:bodyPr/>
                    <a:lstStyle/>
                    <a:p>
                      <a:r>
                        <a:rPr lang="en-US" sz="1000"/>
                        <a:t>Subscribers</a:t>
                      </a:r>
                    </a:p>
                  </a:txBody>
                  <a:tcPr/>
                </a:tc>
                <a:tc>
                  <a:txBody>
                    <a:bodyPr/>
                    <a:lstStyle/>
                    <a:p>
                      <a:r>
                        <a:rPr lang="en-US" sz="1000"/>
                        <a:t>Total Videos</a:t>
                      </a:r>
                    </a:p>
                  </a:txBody>
                  <a:tcPr/>
                </a:tc>
                <a:tc>
                  <a:txBody>
                    <a:bodyPr/>
                    <a:lstStyle/>
                    <a:p>
                      <a:r>
                        <a:rPr lang="en-US" sz="1000"/>
                        <a:t>Total Views</a:t>
                      </a:r>
                    </a:p>
                  </a:txBody>
                  <a:tcPr/>
                </a:tc>
                <a:extLst>
                  <a:ext uri="{0D108BD9-81ED-4DB2-BD59-A6C34878D82A}">
                    <a16:rowId xmlns:a16="http://schemas.microsoft.com/office/drawing/2014/main" val="21781888"/>
                  </a:ext>
                </a:extLst>
              </a:tr>
              <a:tr h="370840">
                <a:tc>
                  <a:txBody>
                    <a:bodyPr/>
                    <a:lstStyle/>
                    <a:p>
                      <a:r>
                        <a:rPr lang="en-US" sz="1000"/>
                        <a:t>aktiv-online</a:t>
                      </a:r>
                    </a:p>
                  </a:txBody>
                  <a:tcPr/>
                </a:tc>
                <a:tc>
                  <a:txBody>
                    <a:bodyPr/>
                    <a:lstStyle/>
                    <a:p>
                      <a:r>
                        <a:rPr lang="en-US" sz="1000"/>
                        <a:t>1940</a:t>
                      </a:r>
                    </a:p>
                  </a:txBody>
                  <a:tcPr/>
                </a:tc>
                <a:tc>
                  <a:txBody>
                    <a:bodyPr/>
                    <a:lstStyle/>
                    <a:p>
                      <a:r>
                        <a:rPr lang="en-US" sz="1000"/>
                        <a:t>153</a:t>
                      </a:r>
                    </a:p>
                  </a:txBody>
                  <a:tcPr/>
                </a:tc>
                <a:tc>
                  <a:txBody>
                    <a:bodyPr/>
                    <a:lstStyle/>
                    <a:p>
                      <a:r>
                        <a:rPr lang="en-US" sz="1000"/>
                        <a:t>5505729</a:t>
                      </a:r>
                    </a:p>
                  </a:txBody>
                  <a:tcPr/>
                </a:tc>
                <a:extLst>
                  <a:ext uri="{0D108BD9-81ED-4DB2-BD59-A6C34878D82A}">
                    <a16:rowId xmlns:a16="http://schemas.microsoft.com/office/drawing/2014/main" val="1800433895"/>
                  </a:ext>
                </a:extLst>
              </a:tr>
            </a:tbl>
          </a:graphicData>
        </a:graphic>
      </p:graphicFrame>
      <p:sp>
        <p:nvSpPr>
          <p:cNvPr id="4" name="Text Placeholder 3">
            <a:extLst>
              <a:ext uri="{FF2B5EF4-FFF2-40B4-BE49-F238E27FC236}">
                <a16:creationId xmlns:a16="http://schemas.microsoft.com/office/drawing/2014/main" id="{CB87F680-154B-469C-9C18-F09F45CEB4C7}"/>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2433667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143B38-594B-43D6-9350-6C11AE8980BD}"/>
              </a:ext>
            </a:extLst>
          </p:cNvPr>
          <p:cNvSpPr>
            <a:spLocks noGrp="1"/>
          </p:cNvSpPr>
          <p:nvPr>
            <p:ph type="title"/>
          </p:nvPr>
        </p:nvSpPr>
        <p:spPr/>
        <p:txBody>
          <a:bodyPr/>
          <a:lstStyle/>
          <a:p>
            <a:r>
              <a:rPr lang="en-US"/>
              <a:t>Youtube YouTube Shorts Views Over Time | Aktiv</a:t>
            </a:r>
          </a:p>
        </p:txBody>
      </p:sp>
      <p:graphicFrame>
        <p:nvGraphicFramePr>
          <p:cNvPr id="6" name="Chart Placeholder 5">
            <a:extLst>
              <a:ext uri="{FF2B5EF4-FFF2-40B4-BE49-F238E27FC236}">
                <a16:creationId xmlns:a16="http://schemas.microsoft.com/office/drawing/2014/main" id="{B2F47917-5C11-4BED-9214-57B3660A2855}"/>
              </a:ext>
            </a:extLst>
          </p:cNvPr>
          <p:cNvGraphicFramePr>
            <a:graphicFrameLocks noGrp="1"/>
          </p:cNvGraphicFramePr>
          <p:nvPr>
            <p:ph type="chart" sz="quarter" idx="13"/>
            <p:extLst>
              <p:ext uri="{D42A27DB-BD31-4B8C-83A1-F6EECF244321}">
                <p14:modId xmlns:p14="http://schemas.microsoft.com/office/powerpoint/2010/main" val="2855448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79C0E-6BCF-4EED-A12F-A77374D6DBB9}"/>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3CDE12CA-3A88-4BEB-8B2F-D712B8CEF9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11701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D5C77-8C4B-44A5-B840-32A79BEB549B}"/>
              </a:ext>
            </a:extLst>
          </p:cNvPr>
          <p:cNvSpPr>
            <a:spLocks noGrp="1"/>
          </p:cNvSpPr>
          <p:nvPr>
            <p:ph type="title"/>
          </p:nvPr>
        </p:nvSpPr>
        <p:spPr/>
        <p:txBody>
          <a:bodyPr/>
          <a:lstStyle/>
          <a:p>
            <a:r>
              <a:rPr lang="en-US"/>
              <a:t>Youtube Subscribers | Aktiv</a:t>
            </a:r>
          </a:p>
        </p:txBody>
      </p:sp>
      <p:graphicFrame>
        <p:nvGraphicFramePr>
          <p:cNvPr id="6" name="Chart Placeholder 5">
            <a:extLst>
              <a:ext uri="{FF2B5EF4-FFF2-40B4-BE49-F238E27FC236}">
                <a16:creationId xmlns:a16="http://schemas.microsoft.com/office/drawing/2014/main" id="{1852BF7F-4760-43D2-A7A1-354D01261EC7}"/>
              </a:ext>
            </a:extLst>
          </p:cNvPr>
          <p:cNvGraphicFramePr>
            <a:graphicFrameLocks noGrp="1"/>
          </p:cNvGraphicFramePr>
          <p:nvPr>
            <p:ph type="chart" sz="quarter" idx="13"/>
            <p:extLst>
              <p:ext uri="{D42A27DB-BD31-4B8C-83A1-F6EECF244321}">
                <p14:modId xmlns:p14="http://schemas.microsoft.com/office/powerpoint/2010/main" val="21774045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F22264-6568-46FD-9B39-DC52DD939111}"/>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81837666-35F1-48E4-B994-A86F910015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03006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3ED3B-C070-4A91-8D1C-C1061AE37756}"/>
              </a:ext>
            </a:extLst>
          </p:cNvPr>
          <p:cNvSpPr>
            <a:spLocks noGrp="1"/>
          </p:cNvSpPr>
          <p:nvPr>
            <p:ph type="title"/>
          </p:nvPr>
        </p:nvSpPr>
        <p:spPr/>
        <p:txBody>
          <a:bodyPr/>
          <a:lstStyle/>
          <a:p>
            <a:r>
              <a:rPr lang="en-US"/>
              <a:t>Youtube Engaged Views | Aktiv</a:t>
            </a:r>
          </a:p>
        </p:txBody>
      </p:sp>
      <p:graphicFrame>
        <p:nvGraphicFramePr>
          <p:cNvPr id="6" name="Chart Placeholder 5">
            <a:extLst>
              <a:ext uri="{FF2B5EF4-FFF2-40B4-BE49-F238E27FC236}">
                <a16:creationId xmlns:a16="http://schemas.microsoft.com/office/drawing/2014/main" id="{0910BD9E-E086-4C8A-9599-B0F38E53076B}"/>
              </a:ext>
            </a:extLst>
          </p:cNvPr>
          <p:cNvGraphicFramePr>
            <a:graphicFrameLocks noGrp="1"/>
          </p:cNvGraphicFramePr>
          <p:nvPr>
            <p:ph type="chart" sz="quarter" idx="13"/>
            <p:extLst>
              <p:ext uri="{D42A27DB-BD31-4B8C-83A1-F6EECF244321}">
                <p14:modId xmlns:p14="http://schemas.microsoft.com/office/powerpoint/2010/main" val="918092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64AB4D-5212-4E87-927E-17B057433F66}"/>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5689046D-F23A-4EE3-87FD-9580725347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39786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4DCA9-D277-4A5B-B01A-67D32BD924D3}"/>
              </a:ext>
            </a:extLst>
          </p:cNvPr>
          <p:cNvSpPr>
            <a:spLocks noGrp="1"/>
          </p:cNvSpPr>
          <p:nvPr>
            <p:ph type="title"/>
          </p:nvPr>
        </p:nvSpPr>
        <p:spPr/>
        <p:txBody>
          <a:bodyPr/>
          <a:lstStyle/>
          <a:p>
            <a:r>
              <a:rPr lang="en-US"/>
              <a:t>Youtube YouTube Shorts  Estimated Minutes Watched Over Time | Aktiv</a:t>
            </a:r>
          </a:p>
        </p:txBody>
      </p:sp>
      <p:graphicFrame>
        <p:nvGraphicFramePr>
          <p:cNvPr id="6" name="Chart Placeholder 5">
            <a:extLst>
              <a:ext uri="{FF2B5EF4-FFF2-40B4-BE49-F238E27FC236}">
                <a16:creationId xmlns:a16="http://schemas.microsoft.com/office/drawing/2014/main" id="{4A8488E8-B771-4F5C-A79D-AD327CE3C5B6}"/>
              </a:ext>
            </a:extLst>
          </p:cNvPr>
          <p:cNvGraphicFramePr>
            <a:graphicFrameLocks noGrp="1"/>
          </p:cNvGraphicFramePr>
          <p:nvPr>
            <p:ph type="chart" sz="quarter" idx="13"/>
            <p:extLst>
              <p:ext uri="{D42A27DB-BD31-4B8C-83A1-F6EECF244321}">
                <p14:modId xmlns:p14="http://schemas.microsoft.com/office/powerpoint/2010/main" val="1075182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9671BE-EFE7-4E2F-8ECB-0A9A1AA44C75}"/>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9ABB04CD-6EB4-4BCE-9E33-74889664E9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395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57EA8-B0E5-434D-B27D-7D3E0F98A5A6}"/>
              </a:ext>
            </a:extLst>
          </p:cNvPr>
          <p:cNvSpPr>
            <a:spLocks noGrp="1"/>
          </p:cNvSpPr>
          <p:nvPr>
            <p:ph type="title"/>
          </p:nvPr>
        </p:nvSpPr>
        <p:spPr/>
        <p:txBody>
          <a:bodyPr/>
          <a:lstStyle/>
          <a:p>
            <a:r>
              <a:rPr lang="en-US"/>
              <a:t>Youtube Videos Table | Aktiv - 1 of 4</a:t>
            </a:r>
          </a:p>
        </p:txBody>
      </p:sp>
      <p:graphicFrame>
        <p:nvGraphicFramePr>
          <p:cNvPr id="5" name="Table Placeholder 4">
            <a:extLst>
              <a:ext uri="{FF2B5EF4-FFF2-40B4-BE49-F238E27FC236}">
                <a16:creationId xmlns:a16="http://schemas.microsoft.com/office/drawing/2014/main" id="{7B24F03C-5AD6-4D2C-A921-14E7B95C028B}"/>
              </a:ext>
            </a:extLst>
          </p:cNvPr>
          <p:cNvGraphicFramePr>
            <a:graphicFrameLocks noGrp="1"/>
          </p:cNvGraphicFramePr>
          <p:nvPr>
            <p:ph type="tbl" sz="quarter" idx="13"/>
            <p:extLst>
              <p:ext uri="{D42A27DB-BD31-4B8C-83A1-F6EECF244321}">
                <p14:modId xmlns:p14="http://schemas.microsoft.com/office/powerpoint/2010/main" val="199613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67314303"/>
                    </a:ext>
                  </a:extLst>
                </a:gridCol>
                <a:gridCol w="740664">
                  <a:extLst>
                    <a:ext uri="{9D8B030D-6E8A-4147-A177-3AD203B41FA5}">
                      <a16:colId xmlns:a16="http://schemas.microsoft.com/office/drawing/2014/main" val="2234675268"/>
                    </a:ext>
                  </a:extLst>
                </a:gridCol>
                <a:gridCol w="905256">
                  <a:extLst>
                    <a:ext uri="{9D8B030D-6E8A-4147-A177-3AD203B41FA5}">
                      <a16:colId xmlns:a16="http://schemas.microsoft.com/office/drawing/2014/main" val="211057299"/>
                    </a:ext>
                  </a:extLst>
                </a:gridCol>
                <a:gridCol w="329184">
                  <a:extLst>
                    <a:ext uri="{9D8B030D-6E8A-4147-A177-3AD203B41FA5}">
                      <a16:colId xmlns:a16="http://schemas.microsoft.com/office/drawing/2014/main" val="4137995483"/>
                    </a:ext>
                  </a:extLst>
                </a:gridCol>
                <a:gridCol w="329184">
                  <a:extLst>
                    <a:ext uri="{9D8B030D-6E8A-4147-A177-3AD203B41FA5}">
                      <a16:colId xmlns:a16="http://schemas.microsoft.com/office/drawing/2014/main" val="602843157"/>
                    </a:ext>
                  </a:extLst>
                </a:gridCol>
                <a:gridCol w="329184">
                  <a:extLst>
                    <a:ext uri="{9D8B030D-6E8A-4147-A177-3AD203B41FA5}">
                      <a16:colId xmlns:a16="http://schemas.microsoft.com/office/drawing/2014/main" val="1972122712"/>
                    </a:ext>
                  </a:extLst>
                </a:gridCol>
                <a:gridCol w="329184">
                  <a:extLst>
                    <a:ext uri="{9D8B030D-6E8A-4147-A177-3AD203B41FA5}">
                      <a16:colId xmlns:a16="http://schemas.microsoft.com/office/drawing/2014/main" val="4037072697"/>
                    </a:ext>
                  </a:extLst>
                </a:gridCol>
                <a:gridCol w="329184">
                  <a:extLst>
                    <a:ext uri="{9D8B030D-6E8A-4147-A177-3AD203B41FA5}">
                      <a16:colId xmlns:a16="http://schemas.microsoft.com/office/drawing/2014/main" val="3221770883"/>
                    </a:ext>
                  </a:extLst>
                </a:gridCol>
                <a:gridCol w="329184">
                  <a:extLst>
                    <a:ext uri="{9D8B030D-6E8A-4147-A177-3AD203B41FA5}">
                      <a16:colId xmlns:a16="http://schemas.microsoft.com/office/drawing/2014/main" val="2403696554"/>
                    </a:ext>
                  </a:extLst>
                </a:gridCol>
                <a:gridCol w="329184">
                  <a:extLst>
                    <a:ext uri="{9D8B030D-6E8A-4147-A177-3AD203B41FA5}">
                      <a16:colId xmlns:a16="http://schemas.microsoft.com/office/drawing/2014/main" val="422083522"/>
                    </a:ext>
                  </a:extLst>
                </a:gridCol>
                <a:gridCol w="329184">
                  <a:extLst>
                    <a:ext uri="{9D8B030D-6E8A-4147-A177-3AD203B41FA5}">
                      <a16:colId xmlns:a16="http://schemas.microsoft.com/office/drawing/2014/main" val="1136873593"/>
                    </a:ext>
                  </a:extLst>
                </a:gridCol>
                <a:gridCol w="329184">
                  <a:extLst>
                    <a:ext uri="{9D8B030D-6E8A-4147-A177-3AD203B41FA5}">
                      <a16:colId xmlns:a16="http://schemas.microsoft.com/office/drawing/2014/main" val="1380172240"/>
                    </a:ext>
                  </a:extLst>
                </a:gridCol>
                <a:gridCol w="329184">
                  <a:extLst>
                    <a:ext uri="{9D8B030D-6E8A-4147-A177-3AD203B41FA5}">
                      <a16:colId xmlns:a16="http://schemas.microsoft.com/office/drawing/2014/main" val="1068204125"/>
                    </a:ext>
                  </a:extLst>
                </a:gridCol>
                <a:gridCol w="329184">
                  <a:extLst>
                    <a:ext uri="{9D8B030D-6E8A-4147-A177-3AD203B41FA5}">
                      <a16:colId xmlns:a16="http://schemas.microsoft.com/office/drawing/2014/main" val="1341804508"/>
                    </a:ext>
                  </a:extLst>
                </a:gridCol>
                <a:gridCol w="329184">
                  <a:extLst>
                    <a:ext uri="{9D8B030D-6E8A-4147-A177-3AD203B41FA5}">
                      <a16:colId xmlns:a16="http://schemas.microsoft.com/office/drawing/2014/main" val="1220250086"/>
                    </a:ext>
                  </a:extLst>
                </a:gridCol>
                <a:gridCol w="329184">
                  <a:extLst>
                    <a:ext uri="{9D8B030D-6E8A-4147-A177-3AD203B41FA5}">
                      <a16:colId xmlns:a16="http://schemas.microsoft.com/office/drawing/2014/main" val="2398242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3713023348"/>
                  </a:ext>
                </a:extLst>
              </a:tr>
            </a:tbl>
          </a:graphicData>
        </a:graphic>
      </p:graphicFrame>
      <p:sp>
        <p:nvSpPr>
          <p:cNvPr id="4" name="Text Placeholder 3">
            <a:extLst>
              <a:ext uri="{FF2B5EF4-FFF2-40B4-BE49-F238E27FC236}">
                <a16:creationId xmlns:a16="http://schemas.microsoft.com/office/drawing/2014/main" id="{0BC86138-6816-438F-941B-2A9F0BEDEC32}"/>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9124670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E5D76-5A30-444B-8626-71DF22176A88}"/>
              </a:ext>
            </a:extLst>
          </p:cNvPr>
          <p:cNvSpPr>
            <a:spLocks noGrp="1"/>
          </p:cNvSpPr>
          <p:nvPr>
            <p:ph type="title"/>
          </p:nvPr>
        </p:nvSpPr>
        <p:spPr/>
        <p:txBody>
          <a:bodyPr/>
          <a:lstStyle/>
          <a:p>
            <a:r>
              <a:rPr lang="en-US"/>
              <a:t>Youtube Videos Table | Aktiv - 2 of 4</a:t>
            </a:r>
          </a:p>
        </p:txBody>
      </p:sp>
      <p:graphicFrame>
        <p:nvGraphicFramePr>
          <p:cNvPr id="5" name="Table Placeholder 4">
            <a:extLst>
              <a:ext uri="{FF2B5EF4-FFF2-40B4-BE49-F238E27FC236}">
                <a16:creationId xmlns:a16="http://schemas.microsoft.com/office/drawing/2014/main" id="{422B0A97-DCE3-4BA5-BB35-2081FB7E4C8D}"/>
              </a:ext>
            </a:extLst>
          </p:cNvPr>
          <p:cNvGraphicFramePr>
            <a:graphicFrameLocks noGrp="1"/>
          </p:cNvGraphicFramePr>
          <p:nvPr>
            <p:ph type="tbl" sz="quarter" idx="13"/>
            <p:extLst>
              <p:ext uri="{D42A27DB-BD31-4B8C-83A1-F6EECF244321}">
                <p14:modId xmlns:p14="http://schemas.microsoft.com/office/powerpoint/2010/main" val="571312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40607565"/>
                    </a:ext>
                  </a:extLst>
                </a:gridCol>
                <a:gridCol w="740664">
                  <a:extLst>
                    <a:ext uri="{9D8B030D-6E8A-4147-A177-3AD203B41FA5}">
                      <a16:colId xmlns:a16="http://schemas.microsoft.com/office/drawing/2014/main" val="968801386"/>
                    </a:ext>
                  </a:extLst>
                </a:gridCol>
                <a:gridCol w="905256">
                  <a:extLst>
                    <a:ext uri="{9D8B030D-6E8A-4147-A177-3AD203B41FA5}">
                      <a16:colId xmlns:a16="http://schemas.microsoft.com/office/drawing/2014/main" val="4247559057"/>
                    </a:ext>
                  </a:extLst>
                </a:gridCol>
                <a:gridCol w="329184">
                  <a:extLst>
                    <a:ext uri="{9D8B030D-6E8A-4147-A177-3AD203B41FA5}">
                      <a16:colId xmlns:a16="http://schemas.microsoft.com/office/drawing/2014/main" val="1030972523"/>
                    </a:ext>
                  </a:extLst>
                </a:gridCol>
                <a:gridCol w="329184">
                  <a:extLst>
                    <a:ext uri="{9D8B030D-6E8A-4147-A177-3AD203B41FA5}">
                      <a16:colId xmlns:a16="http://schemas.microsoft.com/office/drawing/2014/main" val="2996045339"/>
                    </a:ext>
                  </a:extLst>
                </a:gridCol>
                <a:gridCol w="329184">
                  <a:extLst>
                    <a:ext uri="{9D8B030D-6E8A-4147-A177-3AD203B41FA5}">
                      <a16:colId xmlns:a16="http://schemas.microsoft.com/office/drawing/2014/main" val="1954023376"/>
                    </a:ext>
                  </a:extLst>
                </a:gridCol>
                <a:gridCol w="329184">
                  <a:extLst>
                    <a:ext uri="{9D8B030D-6E8A-4147-A177-3AD203B41FA5}">
                      <a16:colId xmlns:a16="http://schemas.microsoft.com/office/drawing/2014/main" val="2898846892"/>
                    </a:ext>
                  </a:extLst>
                </a:gridCol>
                <a:gridCol w="329184">
                  <a:extLst>
                    <a:ext uri="{9D8B030D-6E8A-4147-A177-3AD203B41FA5}">
                      <a16:colId xmlns:a16="http://schemas.microsoft.com/office/drawing/2014/main" val="446041801"/>
                    </a:ext>
                  </a:extLst>
                </a:gridCol>
                <a:gridCol w="329184">
                  <a:extLst>
                    <a:ext uri="{9D8B030D-6E8A-4147-A177-3AD203B41FA5}">
                      <a16:colId xmlns:a16="http://schemas.microsoft.com/office/drawing/2014/main" val="3291217930"/>
                    </a:ext>
                  </a:extLst>
                </a:gridCol>
                <a:gridCol w="329184">
                  <a:extLst>
                    <a:ext uri="{9D8B030D-6E8A-4147-A177-3AD203B41FA5}">
                      <a16:colId xmlns:a16="http://schemas.microsoft.com/office/drawing/2014/main" val="1451651774"/>
                    </a:ext>
                  </a:extLst>
                </a:gridCol>
                <a:gridCol w="329184">
                  <a:extLst>
                    <a:ext uri="{9D8B030D-6E8A-4147-A177-3AD203B41FA5}">
                      <a16:colId xmlns:a16="http://schemas.microsoft.com/office/drawing/2014/main" val="2387991901"/>
                    </a:ext>
                  </a:extLst>
                </a:gridCol>
                <a:gridCol w="329184">
                  <a:extLst>
                    <a:ext uri="{9D8B030D-6E8A-4147-A177-3AD203B41FA5}">
                      <a16:colId xmlns:a16="http://schemas.microsoft.com/office/drawing/2014/main" val="1124871119"/>
                    </a:ext>
                  </a:extLst>
                </a:gridCol>
                <a:gridCol w="329184">
                  <a:extLst>
                    <a:ext uri="{9D8B030D-6E8A-4147-A177-3AD203B41FA5}">
                      <a16:colId xmlns:a16="http://schemas.microsoft.com/office/drawing/2014/main" val="44573257"/>
                    </a:ext>
                  </a:extLst>
                </a:gridCol>
                <a:gridCol w="329184">
                  <a:extLst>
                    <a:ext uri="{9D8B030D-6E8A-4147-A177-3AD203B41FA5}">
                      <a16:colId xmlns:a16="http://schemas.microsoft.com/office/drawing/2014/main" val="4100620576"/>
                    </a:ext>
                  </a:extLst>
                </a:gridCol>
                <a:gridCol w="329184">
                  <a:extLst>
                    <a:ext uri="{9D8B030D-6E8A-4147-A177-3AD203B41FA5}">
                      <a16:colId xmlns:a16="http://schemas.microsoft.com/office/drawing/2014/main" val="810090943"/>
                    </a:ext>
                  </a:extLst>
                </a:gridCol>
                <a:gridCol w="329184">
                  <a:extLst>
                    <a:ext uri="{9D8B030D-6E8A-4147-A177-3AD203B41FA5}">
                      <a16:colId xmlns:a16="http://schemas.microsoft.com/office/drawing/2014/main" val="874927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35944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- 2026-09-11 13:31:13</a:t>
                      </a:r>
                      <a:r>
                        <a:rPr kumimoji="0" lang="de-DE" sz="1000" b="0" i="0" u="none" strike="noStrike" kern="1200" cap="none" spc="0" normalizeH="0" baseline="0" noProof="0">
                          <a:ln>
                            <a:noFill/>
                          </a:ln>
                          <a:solidFill>
                            <a:prstClr val="black"/>
                          </a:solidFill>
                          <a:effectLst/>
                          <a:uLnTx/>
                          <a:uFillTx/>
                          <a:latin typeface="Calibri"/>
                          <a:ea typeface="+mn-ea"/>
                          <a:cs typeface="+mn-cs"/>
                        </a:rPr>
                        <a:t>
 Die meisten von euch gehen gern zur Arbeit. Ja, wirklich!  
In einer aktuellen Umfrage bewerten 70 Prozent ihren #Arbeitsplatz als gut – und das liegt vor allem am menschlichen #Miteinander im Team.  
Euer Betrieb kann also mehr liefern als wirtschaftliche Kennzahlen – er kann Menschen verbinden.
#shorts #arbeitsklima #team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https://i.ytimg.com/vi/3mlSIwLO8Zk/hqdefault.jpg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Wirtschaft, aktiv Prio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008804962"/>
                  </a:ext>
                </a:extLst>
              </a:tr>
            </a:tbl>
          </a:graphicData>
        </a:graphic>
      </p:graphicFrame>
      <p:sp>
        <p:nvSpPr>
          <p:cNvPr id="4" name="Text Placeholder 3">
            <a:extLst>
              <a:ext uri="{FF2B5EF4-FFF2-40B4-BE49-F238E27FC236}">
                <a16:creationId xmlns:a16="http://schemas.microsoft.com/office/drawing/2014/main" id="{359FA03F-B5A9-405A-B966-66A6372C1C30}"/>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30655044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CE713-7F11-4414-B910-DA4CD2200C9A}"/>
              </a:ext>
            </a:extLst>
          </p:cNvPr>
          <p:cNvSpPr>
            <a:spLocks noGrp="1"/>
          </p:cNvSpPr>
          <p:nvPr>
            <p:ph type="title"/>
          </p:nvPr>
        </p:nvSpPr>
        <p:spPr/>
        <p:txBody>
          <a:bodyPr/>
          <a:lstStyle/>
          <a:p>
            <a:r>
              <a:rPr lang="en-US"/>
              <a:t>Youtube Videos Table | Aktiv - 3 of 4</a:t>
            </a:r>
          </a:p>
        </p:txBody>
      </p:sp>
      <p:graphicFrame>
        <p:nvGraphicFramePr>
          <p:cNvPr id="5" name="Table Placeholder 4">
            <a:extLst>
              <a:ext uri="{FF2B5EF4-FFF2-40B4-BE49-F238E27FC236}">
                <a16:creationId xmlns:a16="http://schemas.microsoft.com/office/drawing/2014/main" id="{F12D18EB-F44D-45BB-B3CF-3DFC44C386BC}"/>
              </a:ext>
            </a:extLst>
          </p:cNvPr>
          <p:cNvGraphicFramePr>
            <a:graphicFrameLocks noGrp="1"/>
          </p:cNvGraphicFramePr>
          <p:nvPr>
            <p:ph type="tbl" sz="quarter" idx="13"/>
            <p:extLst>
              <p:ext uri="{D42A27DB-BD31-4B8C-83A1-F6EECF244321}">
                <p14:modId xmlns:p14="http://schemas.microsoft.com/office/powerpoint/2010/main" val="143610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8186349"/>
                    </a:ext>
                  </a:extLst>
                </a:gridCol>
                <a:gridCol w="740664">
                  <a:extLst>
                    <a:ext uri="{9D8B030D-6E8A-4147-A177-3AD203B41FA5}">
                      <a16:colId xmlns:a16="http://schemas.microsoft.com/office/drawing/2014/main" val="3040133734"/>
                    </a:ext>
                  </a:extLst>
                </a:gridCol>
                <a:gridCol w="905256">
                  <a:extLst>
                    <a:ext uri="{9D8B030D-6E8A-4147-A177-3AD203B41FA5}">
                      <a16:colId xmlns:a16="http://schemas.microsoft.com/office/drawing/2014/main" val="4245495763"/>
                    </a:ext>
                  </a:extLst>
                </a:gridCol>
                <a:gridCol w="329184">
                  <a:extLst>
                    <a:ext uri="{9D8B030D-6E8A-4147-A177-3AD203B41FA5}">
                      <a16:colId xmlns:a16="http://schemas.microsoft.com/office/drawing/2014/main" val="321009493"/>
                    </a:ext>
                  </a:extLst>
                </a:gridCol>
                <a:gridCol w="329184">
                  <a:extLst>
                    <a:ext uri="{9D8B030D-6E8A-4147-A177-3AD203B41FA5}">
                      <a16:colId xmlns:a16="http://schemas.microsoft.com/office/drawing/2014/main" val="2213722977"/>
                    </a:ext>
                  </a:extLst>
                </a:gridCol>
                <a:gridCol w="329184">
                  <a:extLst>
                    <a:ext uri="{9D8B030D-6E8A-4147-A177-3AD203B41FA5}">
                      <a16:colId xmlns:a16="http://schemas.microsoft.com/office/drawing/2014/main" val="2806525366"/>
                    </a:ext>
                  </a:extLst>
                </a:gridCol>
                <a:gridCol w="329184">
                  <a:extLst>
                    <a:ext uri="{9D8B030D-6E8A-4147-A177-3AD203B41FA5}">
                      <a16:colId xmlns:a16="http://schemas.microsoft.com/office/drawing/2014/main" val="332405268"/>
                    </a:ext>
                  </a:extLst>
                </a:gridCol>
                <a:gridCol w="329184">
                  <a:extLst>
                    <a:ext uri="{9D8B030D-6E8A-4147-A177-3AD203B41FA5}">
                      <a16:colId xmlns:a16="http://schemas.microsoft.com/office/drawing/2014/main" val="2658663642"/>
                    </a:ext>
                  </a:extLst>
                </a:gridCol>
                <a:gridCol w="329184">
                  <a:extLst>
                    <a:ext uri="{9D8B030D-6E8A-4147-A177-3AD203B41FA5}">
                      <a16:colId xmlns:a16="http://schemas.microsoft.com/office/drawing/2014/main" val="3284625148"/>
                    </a:ext>
                  </a:extLst>
                </a:gridCol>
                <a:gridCol w="329184">
                  <a:extLst>
                    <a:ext uri="{9D8B030D-6E8A-4147-A177-3AD203B41FA5}">
                      <a16:colId xmlns:a16="http://schemas.microsoft.com/office/drawing/2014/main" val="3824632794"/>
                    </a:ext>
                  </a:extLst>
                </a:gridCol>
                <a:gridCol w="329184">
                  <a:extLst>
                    <a:ext uri="{9D8B030D-6E8A-4147-A177-3AD203B41FA5}">
                      <a16:colId xmlns:a16="http://schemas.microsoft.com/office/drawing/2014/main" val="991107835"/>
                    </a:ext>
                  </a:extLst>
                </a:gridCol>
                <a:gridCol w="329184">
                  <a:extLst>
                    <a:ext uri="{9D8B030D-6E8A-4147-A177-3AD203B41FA5}">
                      <a16:colId xmlns:a16="http://schemas.microsoft.com/office/drawing/2014/main" val="1203512863"/>
                    </a:ext>
                  </a:extLst>
                </a:gridCol>
                <a:gridCol w="329184">
                  <a:extLst>
                    <a:ext uri="{9D8B030D-6E8A-4147-A177-3AD203B41FA5}">
                      <a16:colId xmlns:a16="http://schemas.microsoft.com/office/drawing/2014/main" val="4112766100"/>
                    </a:ext>
                  </a:extLst>
                </a:gridCol>
                <a:gridCol w="329184">
                  <a:extLst>
                    <a:ext uri="{9D8B030D-6E8A-4147-A177-3AD203B41FA5}">
                      <a16:colId xmlns:a16="http://schemas.microsoft.com/office/drawing/2014/main" val="1320547897"/>
                    </a:ext>
                  </a:extLst>
                </a:gridCol>
                <a:gridCol w="329184">
                  <a:extLst>
                    <a:ext uri="{9D8B030D-6E8A-4147-A177-3AD203B41FA5}">
                      <a16:colId xmlns:a16="http://schemas.microsoft.com/office/drawing/2014/main" val="3687154121"/>
                    </a:ext>
                  </a:extLst>
                </a:gridCol>
                <a:gridCol w="329184">
                  <a:extLst>
                    <a:ext uri="{9D8B030D-6E8A-4147-A177-3AD203B41FA5}">
                      <a16:colId xmlns:a16="http://schemas.microsoft.com/office/drawing/2014/main" val="57534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149977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- 2026-09-03 12:00:39</a:t>
                      </a:r>
                      <a:r>
                        <a:rPr kumimoji="0" lang="de-DE" sz="1000" b="0" i="0" u="none" strike="noStrike" kern="1200" cap="none" spc="0" normalizeH="0" baseline="0" noProof="0">
                          <a:ln>
                            <a:noFill/>
                          </a:ln>
                          <a:solidFill>
                            <a:prstClr val="black"/>
                          </a:solidFill>
                          <a:effectLst/>
                          <a:uLnTx/>
                          <a:uFillTx/>
                          <a:latin typeface="Calibri"/>
                          <a:ea typeface="+mn-ea"/>
                          <a:cs typeface="+mn-cs"/>
                        </a:rPr>
                        <a:t>
 Hier Kurzbeschreibung inkl. Hauptkeyword einfügen (max. 200 Zeichen).
Mal ehrlich, die wirtschaftliche Situation da draußen ist schlecht – die Stimmung in der Industrie mies. 
Doch wenn wir in die Betriebe selbst gucken, zeigt sich oft ein anderes Bild. Die meisten von euch gehen gern zur Arbeit. Ja, wirklich!  
In einer aktuellen Umfrage bewerten 70 Prozent ihren Arbeitsplatz als gut – und das liegt vor allem am menschlichen Miteinander im Team. 
Euer Betrieb kann also mehr liefern als wirtschaftliche Kennzahlen – er kann Menschen verbinden. Warum das gerade jetzt so besonders ist, erklärt Uli Halasz in dieser Folge von „Ganz kurz, Kollege“.
▬▬▬▬▬▬▬▬▬▬▬▬▬▬▬▬▬▬▬▬▬▬▬▬▬▬
Folge uns auch auf unseren anderen Kanälen: 
▶ Facebook: https://www.facebook.com/aktiv.online.de
▶ LinkedIn: https://www.linkedin.com/showcase/aktiv-online/
▶ Instagram: https://www.instagram.com/aktiv_online/
Oder abonniere unseren Newsletter für monatliche Updates: 
https://www.aktiv-online.de/newsletter
▬▬▬▬▬▬▬▬▬▬▬▬▬▬▬▬▬▬▬▬▬▬▬▬▬▬
Weiterführende Links: 
Impressum: https://www.aktiv-online.de/impressum
Datenschutz: https://www.aktiv-online.de/datenschutz
Unsere Redaktion: https://www.aktiv-online.de/redaktion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https://i.ytimg.com/vi/yvUatP6g6bU/hqdefault.jpg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979450502"/>
                  </a:ext>
                </a:extLst>
              </a:tr>
            </a:tbl>
          </a:graphicData>
        </a:graphic>
      </p:graphicFrame>
      <p:sp>
        <p:nvSpPr>
          <p:cNvPr id="4" name="Text Placeholder 3">
            <a:extLst>
              <a:ext uri="{FF2B5EF4-FFF2-40B4-BE49-F238E27FC236}">
                <a16:creationId xmlns:a16="http://schemas.microsoft.com/office/drawing/2014/main" id="{04F7E6EF-F7A5-43FD-BC03-E42E4273F993}"/>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4151290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59C0E-6DD1-443D-B05E-7326A6C2931F}"/>
              </a:ext>
            </a:extLst>
          </p:cNvPr>
          <p:cNvSpPr>
            <a:spLocks noGrp="1"/>
          </p:cNvSpPr>
          <p:nvPr>
            <p:ph type="title"/>
          </p:nvPr>
        </p:nvSpPr>
        <p:spPr/>
        <p:txBody>
          <a:bodyPr/>
          <a:lstStyle/>
          <a:p>
            <a:r>
              <a:rPr lang="en-US"/>
              <a:t>Youtube Videos Table | Aktiv - 4 of 4</a:t>
            </a:r>
          </a:p>
        </p:txBody>
      </p:sp>
      <p:graphicFrame>
        <p:nvGraphicFramePr>
          <p:cNvPr id="5" name="Table Placeholder 4">
            <a:extLst>
              <a:ext uri="{FF2B5EF4-FFF2-40B4-BE49-F238E27FC236}">
                <a16:creationId xmlns:a16="http://schemas.microsoft.com/office/drawing/2014/main" id="{CDD8B5B2-E3F0-4EDA-A7D3-9FB5731CC9B6}"/>
              </a:ext>
            </a:extLst>
          </p:cNvPr>
          <p:cNvGraphicFramePr>
            <a:graphicFrameLocks noGrp="1"/>
          </p:cNvGraphicFramePr>
          <p:nvPr>
            <p:ph type="tbl" sz="quarter" idx="13"/>
            <p:extLst>
              <p:ext uri="{D42A27DB-BD31-4B8C-83A1-F6EECF244321}">
                <p14:modId xmlns:p14="http://schemas.microsoft.com/office/powerpoint/2010/main" val="2059546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05143717"/>
                    </a:ext>
                  </a:extLst>
                </a:gridCol>
                <a:gridCol w="740664">
                  <a:extLst>
                    <a:ext uri="{9D8B030D-6E8A-4147-A177-3AD203B41FA5}">
                      <a16:colId xmlns:a16="http://schemas.microsoft.com/office/drawing/2014/main" val="3941976033"/>
                    </a:ext>
                  </a:extLst>
                </a:gridCol>
                <a:gridCol w="905256">
                  <a:extLst>
                    <a:ext uri="{9D8B030D-6E8A-4147-A177-3AD203B41FA5}">
                      <a16:colId xmlns:a16="http://schemas.microsoft.com/office/drawing/2014/main" val="3108943705"/>
                    </a:ext>
                  </a:extLst>
                </a:gridCol>
                <a:gridCol w="329184">
                  <a:extLst>
                    <a:ext uri="{9D8B030D-6E8A-4147-A177-3AD203B41FA5}">
                      <a16:colId xmlns:a16="http://schemas.microsoft.com/office/drawing/2014/main" val="3351988741"/>
                    </a:ext>
                  </a:extLst>
                </a:gridCol>
                <a:gridCol w="329184">
                  <a:extLst>
                    <a:ext uri="{9D8B030D-6E8A-4147-A177-3AD203B41FA5}">
                      <a16:colId xmlns:a16="http://schemas.microsoft.com/office/drawing/2014/main" val="2514711572"/>
                    </a:ext>
                  </a:extLst>
                </a:gridCol>
                <a:gridCol w="329184">
                  <a:extLst>
                    <a:ext uri="{9D8B030D-6E8A-4147-A177-3AD203B41FA5}">
                      <a16:colId xmlns:a16="http://schemas.microsoft.com/office/drawing/2014/main" val="1555609989"/>
                    </a:ext>
                  </a:extLst>
                </a:gridCol>
                <a:gridCol w="329184">
                  <a:extLst>
                    <a:ext uri="{9D8B030D-6E8A-4147-A177-3AD203B41FA5}">
                      <a16:colId xmlns:a16="http://schemas.microsoft.com/office/drawing/2014/main" val="867682211"/>
                    </a:ext>
                  </a:extLst>
                </a:gridCol>
                <a:gridCol w="329184">
                  <a:extLst>
                    <a:ext uri="{9D8B030D-6E8A-4147-A177-3AD203B41FA5}">
                      <a16:colId xmlns:a16="http://schemas.microsoft.com/office/drawing/2014/main" val="3560897093"/>
                    </a:ext>
                  </a:extLst>
                </a:gridCol>
                <a:gridCol w="329184">
                  <a:extLst>
                    <a:ext uri="{9D8B030D-6E8A-4147-A177-3AD203B41FA5}">
                      <a16:colId xmlns:a16="http://schemas.microsoft.com/office/drawing/2014/main" val="1643283546"/>
                    </a:ext>
                  </a:extLst>
                </a:gridCol>
                <a:gridCol w="329184">
                  <a:extLst>
                    <a:ext uri="{9D8B030D-6E8A-4147-A177-3AD203B41FA5}">
                      <a16:colId xmlns:a16="http://schemas.microsoft.com/office/drawing/2014/main" val="2576111731"/>
                    </a:ext>
                  </a:extLst>
                </a:gridCol>
                <a:gridCol w="329184">
                  <a:extLst>
                    <a:ext uri="{9D8B030D-6E8A-4147-A177-3AD203B41FA5}">
                      <a16:colId xmlns:a16="http://schemas.microsoft.com/office/drawing/2014/main" val="629779528"/>
                    </a:ext>
                  </a:extLst>
                </a:gridCol>
                <a:gridCol w="329184">
                  <a:extLst>
                    <a:ext uri="{9D8B030D-6E8A-4147-A177-3AD203B41FA5}">
                      <a16:colId xmlns:a16="http://schemas.microsoft.com/office/drawing/2014/main" val="4105570951"/>
                    </a:ext>
                  </a:extLst>
                </a:gridCol>
                <a:gridCol w="329184">
                  <a:extLst>
                    <a:ext uri="{9D8B030D-6E8A-4147-A177-3AD203B41FA5}">
                      <a16:colId xmlns:a16="http://schemas.microsoft.com/office/drawing/2014/main" val="890485120"/>
                    </a:ext>
                  </a:extLst>
                </a:gridCol>
                <a:gridCol w="329184">
                  <a:extLst>
                    <a:ext uri="{9D8B030D-6E8A-4147-A177-3AD203B41FA5}">
                      <a16:colId xmlns:a16="http://schemas.microsoft.com/office/drawing/2014/main" val="2196891867"/>
                    </a:ext>
                  </a:extLst>
                </a:gridCol>
                <a:gridCol w="329184">
                  <a:extLst>
                    <a:ext uri="{9D8B030D-6E8A-4147-A177-3AD203B41FA5}">
                      <a16:colId xmlns:a16="http://schemas.microsoft.com/office/drawing/2014/main" val="1595278328"/>
                    </a:ext>
                  </a:extLst>
                </a:gridCol>
                <a:gridCol w="329184">
                  <a:extLst>
                    <a:ext uri="{9D8B030D-6E8A-4147-A177-3AD203B41FA5}">
                      <a16:colId xmlns:a16="http://schemas.microsoft.com/office/drawing/2014/main" val="3429987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Shorts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(w/o 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Privacy status</a:t>
                      </a:r>
                    </a:p>
                  </a:txBody>
                  <a:tcPr/>
                </a:tc>
                <a:extLst>
                  <a:ext uri="{0D108BD9-81ED-4DB2-BD59-A6C34878D82A}">
                    <a16:rowId xmlns:a16="http://schemas.microsoft.com/office/drawing/2014/main" val="2471466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aktiv-online - 2026-09-24 15:15:41</a:t>
                      </a:r>
                      <a:r>
                        <a:rPr kumimoji="0" lang="de-DE" sz="1000" b="0" i="0" u="none" strike="noStrike" kern="1200" cap="none" spc="0" normalizeH="0" baseline="0" noProof="0">
                          <a:ln>
                            <a:noFill/>
                          </a:ln>
                          <a:solidFill>
                            <a:prstClr val="black"/>
                          </a:solidFill>
                          <a:effectLst/>
                          <a:uLnTx/>
                          <a:uFillTx/>
                          <a:latin typeface="Calibri"/>
                          <a:ea typeface="+mn-ea"/>
                          <a:cs typeface="+mn-cs"/>
                        </a:rPr>
                        <a:t>
 Teamwork? Top. 🌟Weiterbildungsmaßnahmen? Ausbaufähig. Das sind die Ergebnisse einer aktuellen Umfrage zum Arbeitsklima in Deutschland. Die meisten von euch gehen gerne zur Arbeit – das liegt vor allem am Zusammenhalt im Kollegium. Wie sieht es bei dir aus? 
#whatthew #wirtschaft #teamwork
#shorts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https://i.ytimg.com/vi/NJVouUYgwvU/hqdefault.jpg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aktiv Wissen + Wissenschaft, aktiv Prio 2</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extLst>
                  <a:ext uri="{0D108BD9-81ED-4DB2-BD59-A6C34878D82A}">
                    <a16:rowId xmlns:a16="http://schemas.microsoft.com/office/drawing/2014/main" val="342071013"/>
                  </a:ext>
                </a:extLst>
              </a:tr>
            </a:tbl>
          </a:graphicData>
        </a:graphic>
      </p:graphicFrame>
      <p:sp>
        <p:nvSpPr>
          <p:cNvPr id="4" name="Text Placeholder 3">
            <a:extLst>
              <a:ext uri="{FF2B5EF4-FFF2-40B4-BE49-F238E27FC236}">
                <a16:creationId xmlns:a16="http://schemas.microsoft.com/office/drawing/2014/main" id="{54D90683-421F-4391-B9A8-7F7C371345A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9643754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F89BF-60C6-4E69-AECB-2F63934A8ECB}"/>
              </a:ext>
            </a:extLst>
          </p:cNvPr>
          <p:cNvSpPr>
            <a:spLocks noGrp="1"/>
          </p:cNvSpPr>
          <p:nvPr>
            <p:ph type="title"/>
          </p:nvPr>
        </p:nvSpPr>
        <p:spPr/>
        <p:txBody>
          <a:bodyPr/>
          <a:lstStyle/>
          <a:p>
            <a:r>
              <a:rPr lang="en-US"/>
              <a:t>Youtube Views Gender Distribution | Aktiv</a:t>
            </a:r>
          </a:p>
        </p:txBody>
      </p:sp>
      <p:graphicFrame>
        <p:nvGraphicFramePr>
          <p:cNvPr id="6" name="Chart Placeholder 5">
            <a:extLst>
              <a:ext uri="{FF2B5EF4-FFF2-40B4-BE49-F238E27FC236}">
                <a16:creationId xmlns:a16="http://schemas.microsoft.com/office/drawing/2014/main" id="{E56F3CC9-444C-4A45-9AB0-AD4CD09E34DD}"/>
              </a:ext>
            </a:extLst>
          </p:cNvPr>
          <p:cNvGraphicFramePr>
            <a:graphicFrameLocks noGrp="1"/>
          </p:cNvGraphicFramePr>
          <p:nvPr>
            <p:ph type="chart" sz="quarter" idx="13"/>
            <p:extLst>
              <p:ext uri="{D42A27DB-BD31-4B8C-83A1-F6EECF244321}">
                <p14:modId xmlns:p14="http://schemas.microsoft.com/office/powerpoint/2010/main" val="3361675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F5983-C534-458D-933C-A828F6BC3473}"/>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0DF5C5E7-7726-483C-96CA-418D36B25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6491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F5F88-D02A-42A8-A9CF-2636215903F7}"/>
              </a:ext>
            </a:extLst>
          </p:cNvPr>
          <p:cNvSpPr>
            <a:spLocks noGrp="1"/>
          </p:cNvSpPr>
          <p:nvPr>
            <p:ph type="title"/>
          </p:nvPr>
        </p:nvSpPr>
        <p:spPr/>
        <p:txBody>
          <a:bodyPr/>
          <a:lstStyle/>
          <a:p>
            <a:r>
              <a:rPr lang="en-US"/>
              <a:t>Youtube Views Age Distribution | Aktiv</a:t>
            </a:r>
          </a:p>
        </p:txBody>
      </p:sp>
      <p:graphicFrame>
        <p:nvGraphicFramePr>
          <p:cNvPr id="6" name="Chart Placeholder 5">
            <a:extLst>
              <a:ext uri="{FF2B5EF4-FFF2-40B4-BE49-F238E27FC236}">
                <a16:creationId xmlns:a16="http://schemas.microsoft.com/office/drawing/2014/main" id="{C031C6B2-2687-43D1-B658-42E0EDD954EB}"/>
              </a:ext>
            </a:extLst>
          </p:cNvPr>
          <p:cNvGraphicFramePr>
            <a:graphicFrameLocks noGrp="1"/>
          </p:cNvGraphicFramePr>
          <p:nvPr>
            <p:ph type="chart" sz="quarter" idx="13"/>
            <p:extLst>
              <p:ext uri="{D42A27DB-BD31-4B8C-83A1-F6EECF244321}">
                <p14:modId xmlns:p14="http://schemas.microsoft.com/office/powerpoint/2010/main" val="305549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DDF59A-9D26-4EBD-A334-E6F16B93E273}"/>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210153D0-A945-410C-A5D3-D9FD9E56F5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5560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3CF9-B1A2-4CA2-A226-884E98313BDC}"/>
              </a:ext>
            </a:extLst>
          </p:cNvPr>
          <p:cNvSpPr>
            <a:spLocks noGrp="1"/>
          </p:cNvSpPr>
          <p:nvPr>
            <p:ph type="title"/>
          </p:nvPr>
        </p:nvSpPr>
        <p:spPr/>
        <p:txBody>
          <a:bodyPr/>
          <a:lstStyle/>
          <a:p>
            <a:r>
              <a:rPr lang="en-US"/>
              <a:t>LinkedIn Key Metrics Table | Aktiv</a:t>
            </a:r>
          </a:p>
        </p:txBody>
      </p:sp>
      <p:graphicFrame>
        <p:nvGraphicFramePr>
          <p:cNvPr id="5" name="Table Placeholder 4">
            <a:extLst>
              <a:ext uri="{FF2B5EF4-FFF2-40B4-BE49-F238E27FC236}">
                <a16:creationId xmlns:a16="http://schemas.microsoft.com/office/drawing/2014/main" id="{7E8EE1C4-064A-4B5C-935B-B20D817C5BCF}"/>
              </a:ext>
            </a:extLst>
          </p:cNvPr>
          <p:cNvGraphicFramePr>
            <a:graphicFrameLocks noGrp="1"/>
          </p:cNvGraphicFramePr>
          <p:nvPr>
            <p:ph type="tbl" sz="quarter" idx="13"/>
            <p:extLst>
              <p:ext uri="{D42A27DB-BD31-4B8C-83A1-F6EECF244321}">
                <p14:modId xmlns:p14="http://schemas.microsoft.com/office/powerpoint/2010/main" val="186415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2719400068"/>
                    </a:ext>
                  </a:extLst>
                </a:gridCol>
                <a:gridCol w="576072">
                  <a:extLst>
                    <a:ext uri="{9D8B030D-6E8A-4147-A177-3AD203B41FA5}">
                      <a16:colId xmlns:a16="http://schemas.microsoft.com/office/drawing/2014/main" val="1339602498"/>
                    </a:ext>
                  </a:extLst>
                </a:gridCol>
                <a:gridCol w="246888">
                  <a:extLst>
                    <a:ext uri="{9D8B030D-6E8A-4147-A177-3AD203B41FA5}">
                      <a16:colId xmlns:a16="http://schemas.microsoft.com/office/drawing/2014/main" val="4140349491"/>
                    </a:ext>
                  </a:extLst>
                </a:gridCol>
                <a:gridCol w="576072">
                  <a:extLst>
                    <a:ext uri="{9D8B030D-6E8A-4147-A177-3AD203B41FA5}">
                      <a16:colId xmlns:a16="http://schemas.microsoft.com/office/drawing/2014/main" val="484293433"/>
                    </a:ext>
                  </a:extLst>
                </a:gridCol>
                <a:gridCol w="576072">
                  <a:extLst>
                    <a:ext uri="{9D8B030D-6E8A-4147-A177-3AD203B41FA5}">
                      <a16:colId xmlns:a16="http://schemas.microsoft.com/office/drawing/2014/main" val="4039210297"/>
                    </a:ext>
                  </a:extLst>
                </a:gridCol>
                <a:gridCol w="576072">
                  <a:extLst>
                    <a:ext uri="{9D8B030D-6E8A-4147-A177-3AD203B41FA5}">
                      <a16:colId xmlns:a16="http://schemas.microsoft.com/office/drawing/2014/main" val="1429090926"/>
                    </a:ext>
                  </a:extLst>
                </a:gridCol>
                <a:gridCol w="246888">
                  <a:extLst>
                    <a:ext uri="{9D8B030D-6E8A-4147-A177-3AD203B41FA5}">
                      <a16:colId xmlns:a16="http://schemas.microsoft.com/office/drawing/2014/main" val="4116279455"/>
                    </a:ext>
                  </a:extLst>
                </a:gridCol>
                <a:gridCol w="576072">
                  <a:extLst>
                    <a:ext uri="{9D8B030D-6E8A-4147-A177-3AD203B41FA5}">
                      <a16:colId xmlns:a16="http://schemas.microsoft.com/office/drawing/2014/main" val="2869064876"/>
                    </a:ext>
                  </a:extLst>
                </a:gridCol>
                <a:gridCol w="246888">
                  <a:extLst>
                    <a:ext uri="{9D8B030D-6E8A-4147-A177-3AD203B41FA5}">
                      <a16:colId xmlns:a16="http://schemas.microsoft.com/office/drawing/2014/main" val="2093549586"/>
                    </a:ext>
                  </a:extLst>
                </a:gridCol>
                <a:gridCol w="576072">
                  <a:extLst>
                    <a:ext uri="{9D8B030D-6E8A-4147-A177-3AD203B41FA5}">
                      <a16:colId xmlns:a16="http://schemas.microsoft.com/office/drawing/2014/main" val="916142746"/>
                    </a:ext>
                  </a:extLst>
                </a:gridCol>
                <a:gridCol w="576072">
                  <a:extLst>
                    <a:ext uri="{9D8B030D-6E8A-4147-A177-3AD203B41FA5}">
                      <a16:colId xmlns:a16="http://schemas.microsoft.com/office/drawing/2014/main" val="2173905012"/>
                    </a:ext>
                  </a:extLst>
                </a:gridCol>
                <a:gridCol w="576072">
                  <a:extLst>
                    <a:ext uri="{9D8B030D-6E8A-4147-A177-3AD203B41FA5}">
                      <a16:colId xmlns:a16="http://schemas.microsoft.com/office/drawing/2014/main" val="2833659493"/>
                    </a:ext>
                  </a:extLst>
                </a:gridCol>
                <a:gridCol w="576072">
                  <a:extLst>
                    <a:ext uri="{9D8B030D-6E8A-4147-A177-3AD203B41FA5}">
                      <a16:colId xmlns:a16="http://schemas.microsoft.com/office/drawing/2014/main" val="2080566327"/>
                    </a:ext>
                  </a:extLst>
                </a:gridCol>
                <a:gridCol w="576072">
                  <a:extLst>
                    <a:ext uri="{9D8B030D-6E8A-4147-A177-3AD203B41FA5}">
                      <a16:colId xmlns:a16="http://schemas.microsoft.com/office/drawing/2014/main" val="1331422009"/>
                    </a:ext>
                  </a:extLst>
                </a:gridCol>
                <a:gridCol w="576072">
                  <a:extLst>
                    <a:ext uri="{9D8B030D-6E8A-4147-A177-3AD203B41FA5}">
                      <a16:colId xmlns:a16="http://schemas.microsoft.com/office/drawing/2014/main" val="3655974084"/>
                    </a:ext>
                  </a:extLst>
                </a:gridCol>
                <a:gridCol w="576072">
                  <a:extLst>
                    <a:ext uri="{9D8B030D-6E8A-4147-A177-3AD203B41FA5}">
                      <a16:colId xmlns:a16="http://schemas.microsoft.com/office/drawing/2014/main" val="460285093"/>
                    </a:ext>
                  </a:extLst>
                </a:gridCol>
              </a:tblGrid>
              <a:tr h="370840">
                <a:tc>
                  <a:txBody>
                    <a:bodyPr/>
                    <a:lstStyle/>
                    <a:p>
                      <a:r>
                        <a:rPr lang="en-US" sz="1000"/>
                        <a:t>Name</a:t>
                      </a:r>
                    </a:p>
                  </a:txBody>
                  <a:tcPr/>
                </a:tc>
                <a:tc>
                  <a:txBody>
                    <a:bodyPr/>
                    <a:lstStyle/>
                    <a:p>
                      <a:r>
                        <a:rPr lang="en-US" sz="1000"/>
                        <a:t>Reactions</a:t>
                      </a:r>
                    </a:p>
                  </a:txBody>
                  <a:tcPr/>
                </a:tc>
                <a:tc>
                  <a:txBody>
                    <a:bodyPr/>
                    <a:lstStyle/>
                    <a:p>
                      <a:r>
                        <a:rPr lang="en-US" sz="1000"/>
                        <a:t>Posts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Engagement Rate</a:t>
                      </a:r>
                    </a:p>
                  </a:txBody>
                  <a:tcPr/>
                </a:tc>
                <a:tc>
                  <a:txBody>
                    <a:bodyPr/>
                    <a:lstStyle/>
                    <a:p>
                      <a:r>
                        <a:rPr lang="en-US" sz="1000"/>
                        <a:t>Avg. Engagements</a:t>
                      </a:r>
                    </a:p>
                  </a:txBody>
                  <a:tcPr/>
                </a:tc>
                <a:tc>
                  <a:txBody>
                    <a:bodyPr/>
                    <a:lstStyle/>
                    <a:p>
                      <a:r>
                        <a:rPr lang="en-US" sz="1000"/>
                        <a:t>Avg.Post Reach</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Page Reach</a:t>
                      </a:r>
                    </a:p>
                  </a:txBody>
                  <a:tcPr/>
                </a:tc>
                <a:extLst>
                  <a:ext uri="{0D108BD9-81ED-4DB2-BD59-A6C34878D82A}">
                    <a16:rowId xmlns:a16="http://schemas.microsoft.com/office/drawing/2014/main" val="355633048"/>
                  </a:ext>
                </a:extLst>
              </a:tr>
              <a:tr h="370840">
                <a:tc>
                  <a:txBody>
                    <a:bodyPr/>
                    <a:lstStyle/>
                    <a:p>
                      <a:r>
                        <a:rPr lang="en-US" sz="1000"/>
                        <a:t>aktiv-online</a:t>
                      </a:r>
                    </a:p>
                  </a:txBody>
                  <a:tcPr/>
                </a:tc>
                <a:tc>
                  <a:txBody>
                    <a:bodyPr/>
                    <a:lstStyle/>
                    <a:p>
                      <a:r>
                        <a:rPr lang="en-US" sz="1000"/>
                        <a:t>13</a:t>
                      </a:r>
                    </a:p>
                  </a:txBody>
                  <a:tcPr/>
                </a:tc>
                <a:tc>
                  <a:txBody>
                    <a:bodyPr/>
                    <a:lstStyle/>
                    <a:p>
                      <a:r>
                        <a:rPr lang="en-US" sz="1000"/>
                        <a:t>7</a:t>
                      </a:r>
                    </a:p>
                  </a:txBody>
                  <a:tcPr/>
                </a:tc>
                <a:tc>
                  <a:txBody>
                    <a:bodyPr/>
                    <a:lstStyle/>
                    <a:p>
                      <a:r>
                        <a:rPr lang="en-US" sz="1000"/>
                        <a:t>1.8571428571429</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3.1428571428571</a:t>
                      </a:r>
                    </a:p>
                  </a:txBody>
                  <a:tcPr/>
                </a:tc>
                <a:tc>
                  <a:txBody>
                    <a:bodyPr/>
                    <a:lstStyle/>
                    <a:p>
                      <a:r>
                        <a:rPr lang="en-US" sz="1000"/>
                        <a:t>0.014742014742015 %</a:t>
                      </a:r>
                    </a:p>
                  </a:txBody>
                  <a:tcPr/>
                </a:tc>
                <a:tc>
                  <a:txBody>
                    <a:bodyPr/>
                    <a:lstStyle/>
                    <a:p>
                      <a:r>
                        <a:rPr lang="en-US" sz="1000"/>
                        <a:t>0.014742014742015</a:t>
                      </a:r>
                    </a:p>
                  </a:txBody>
                  <a:tcPr/>
                </a:tc>
                <a:tc>
                  <a:txBody>
                    <a:bodyPr/>
                    <a:lstStyle/>
                    <a:p>
                      <a:r>
                        <a:rPr lang="en-US" sz="1000"/>
                        <a:t>1555</a:t>
                      </a:r>
                    </a:p>
                  </a:txBody>
                  <a:tcPr/>
                </a:tc>
                <a:tc>
                  <a:txBody>
                    <a:bodyPr/>
                    <a:lstStyle/>
                    <a:p>
                      <a:r>
                        <a:rPr lang="en-US" sz="1000"/>
                        <a:t>80</a:t>
                      </a:r>
                    </a:p>
                  </a:txBody>
                  <a:tcPr/>
                </a:tc>
                <a:tc>
                  <a:txBody>
                    <a:bodyPr/>
                    <a:lstStyle/>
                    <a:p>
                      <a:r>
                        <a:rPr lang="en-US" sz="1000"/>
                        <a:t>80</a:t>
                      </a:r>
                    </a:p>
                  </a:txBody>
                  <a:tcPr/>
                </a:tc>
                <a:tc>
                  <a:txBody>
                    <a:bodyPr/>
                    <a:lstStyle/>
                    <a:p>
                      <a:r>
                        <a:rPr lang="en-US" sz="1000"/>
                        <a:t>33</a:t>
                      </a:r>
                    </a:p>
                  </a:txBody>
                  <a:tcPr/>
                </a:tc>
                <a:extLst>
                  <a:ext uri="{0D108BD9-81ED-4DB2-BD59-A6C34878D82A}">
                    <a16:rowId xmlns:a16="http://schemas.microsoft.com/office/drawing/2014/main" val="3972392516"/>
                  </a:ext>
                </a:extLst>
              </a:tr>
            </a:tbl>
          </a:graphicData>
        </a:graphic>
      </p:graphicFrame>
      <p:sp>
        <p:nvSpPr>
          <p:cNvPr id="4" name="Text Placeholder 3">
            <a:extLst>
              <a:ext uri="{FF2B5EF4-FFF2-40B4-BE49-F238E27FC236}">
                <a16:creationId xmlns:a16="http://schemas.microsoft.com/office/drawing/2014/main" id="{BDBED1C0-D7C9-4174-8B3B-310FF364A728}"/>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3764548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43BEB-CB83-4C2A-87F4-21EB9EB7B85B}"/>
              </a:ext>
            </a:extLst>
          </p:cNvPr>
          <p:cNvSpPr>
            <a:spLocks noGrp="1"/>
          </p:cNvSpPr>
          <p:nvPr>
            <p:ph type="title"/>
          </p:nvPr>
        </p:nvSpPr>
        <p:spPr/>
        <p:txBody>
          <a:bodyPr/>
          <a:lstStyle/>
          <a:p>
            <a:r>
              <a:rPr lang="en-US"/>
              <a:t>LinkedIn Followers Total | Aktiv</a:t>
            </a:r>
          </a:p>
        </p:txBody>
      </p:sp>
      <p:graphicFrame>
        <p:nvGraphicFramePr>
          <p:cNvPr id="6" name="Chart Placeholder 5">
            <a:extLst>
              <a:ext uri="{FF2B5EF4-FFF2-40B4-BE49-F238E27FC236}">
                <a16:creationId xmlns:a16="http://schemas.microsoft.com/office/drawing/2014/main" id="{9792E9F1-D6B6-4DC6-89F9-2735477AC18F}"/>
              </a:ext>
            </a:extLst>
          </p:cNvPr>
          <p:cNvGraphicFramePr>
            <a:graphicFrameLocks noGrp="1"/>
          </p:cNvGraphicFramePr>
          <p:nvPr>
            <p:ph type="chart" sz="quarter" idx="13"/>
            <p:extLst>
              <p:ext uri="{D42A27DB-BD31-4B8C-83A1-F6EECF244321}">
                <p14:modId xmlns:p14="http://schemas.microsoft.com/office/powerpoint/2010/main" val="375459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AD6650-E552-4453-834F-B3322A5AD5E7}"/>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FE368AEE-E958-4982-B241-58666EE80C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72519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6F3D0-ADD3-4F5A-8AAF-06B6711815CB}"/>
              </a:ext>
            </a:extLst>
          </p:cNvPr>
          <p:cNvSpPr>
            <a:spLocks noGrp="1"/>
          </p:cNvSpPr>
          <p:nvPr>
            <p:ph type="title"/>
          </p:nvPr>
        </p:nvSpPr>
        <p:spPr/>
        <p:txBody>
          <a:bodyPr/>
          <a:lstStyle/>
          <a:p>
            <a:r>
              <a:rPr lang="en-US"/>
              <a:t>LinkedIn Posts Table | Aktiv</a:t>
            </a:r>
          </a:p>
        </p:txBody>
      </p:sp>
      <p:graphicFrame>
        <p:nvGraphicFramePr>
          <p:cNvPr id="5" name="Table Placeholder 4">
            <a:extLst>
              <a:ext uri="{FF2B5EF4-FFF2-40B4-BE49-F238E27FC236}">
                <a16:creationId xmlns:a16="http://schemas.microsoft.com/office/drawing/2014/main" id="{5F22E960-51DF-4EFC-A8BB-89B98CE00B97}"/>
              </a:ext>
            </a:extLst>
          </p:cNvPr>
          <p:cNvGraphicFramePr>
            <a:graphicFrameLocks noGrp="1"/>
          </p:cNvGraphicFramePr>
          <p:nvPr>
            <p:ph type="tbl" sz="quarter" idx="13"/>
            <p:extLst>
              <p:ext uri="{D42A27DB-BD31-4B8C-83A1-F6EECF244321}">
                <p14:modId xmlns:p14="http://schemas.microsoft.com/office/powerpoint/2010/main" val="936027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89353493"/>
                    </a:ext>
                  </a:extLst>
                </a:gridCol>
                <a:gridCol w="740664">
                  <a:extLst>
                    <a:ext uri="{9D8B030D-6E8A-4147-A177-3AD203B41FA5}">
                      <a16:colId xmlns:a16="http://schemas.microsoft.com/office/drawing/2014/main" val="3656380470"/>
                    </a:ext>
                  </a:extLst>
                </a:gridCol>
                <a:gridCol w="1399032">
                  <a:extLst>
                    <a:ext uri="{9D8B030D-6E8A-4147-A177-3AD203B41FA5}">
                      <a16:colId xmlns:a16="http://schemas.microsoft.com/office/drawing/2014/main" val="2009136558"/>
                    </a:ext>
                  </a:extLst>
                </a:gridCol>
                <a:gridCol w="493776">
                  <a:extLst>
                    <a:ext uri="{9D8B030D-6E8A-4147-A177-3AD203B41FA5}">
                      <a16:colId xmlns:a16="http://schemas.microsoft.com/office/drawing/2014/main" val="3966507268"/>
                    </a:ext>
                  </a:extLst>
                </a:gridCol>
                <a:gridCol w="493776">
                  <a:extLst>
                    <a:ext uri="{9D8B030D-6E8A-4147-A177-3AD203B41FA5}">
                      <a16:colId xmlns:a16="http://schemas.microsoft.com/office/drawing/2014/main" val="1405356626"/>
                    </a:ext>
                  </a:extLst>
                </a:gridCol>
                <a:gridCol w="493776">
                  <a:extLst>
                    <a:ext uri="{9D8B030D-6E8A-4147-A177-3AD203B41FA5}">
                      <a16:colId xmlns:a16="http://schemas.microsoft.com/office/drawing/2014/main" val="1907959060"/>
                    </a:ext>
                  </a:extLst>
                </a:gridCol>
                <a:gridCol w="493776">
                  <a:extLst>
                    <a:ext uri="{9D8B030D-6E8A-4147-A177-3AD203B41FA5}">
                      <a16:colId xmlns:a16="http://schemas.microsoft.com/office/drawing/2014/main" val="867551272"/>
                    </a:ext>
                  </a:extLst>
                </a:gridCol>
                <a:gridCol w="493776">
                  <a:extLst>
                    <a:ext uri="{9D8B030D-6E8A-4147-A177-3AD203B41FA5}">
                      <a16:colId xmlns:a16="http://schemas.microsoft.com/office/drawing/2014/main" val="1013342564"/>
                    </a:ext>
                  </a:extLst>
                </a:gridCol>
                <a:gridCol w="493776">
                  <a:extLst>
                    <a:ext uri="{9D8B030D-6E8A-4147-A177-3AD203B41FA5}">
                      <a16:colId xmlns:a16="http://schemas.microsoft.com/office/drawing/2014/main" val="1075511972"/>
                    </a:ext>
                  </a:extLst>
                </a:gridCol>
                <a:gridCol w="493776">
                  <a:extLst>
                    <a:ext uri="{9D8B030D-6E8A-4147-A177-3AD203B41FA5}">
                      <a16:colId xmlns:a16="http://schemas.microsoft.com/office/drawing/2014/main" val="2071629065"/>
                    </a:ext>
                  </a:extLst>
                </a:gridCol>
                <a:gridCol w="493776">
                  <a:extLst>
                    <a:ext uri="{9D8B030D-6E8A-4147-A177-3AD203B41FA5}">
                      <a16:colId xmlns:a16="http://schemas.microsoft.com/office/drawing/2014/main" val="3305051530"/>
                    </a:ext>
                  </a:extLst>
                </a:gridCol>
                <a:gridCol w="493776">
                  <a:extLst>
                    <a:ext uri="{9D8B030D-6E8A-4147-A177-3AD203B41FA5}">
                      <a16:colId xmlns:a16="http://schemas.microsoft.com/office/drawing/2014/main" val="771932628"/>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Tags</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315164410"/>
                  </a:ext>
                </a:extLst>
              </a:tr>
              <a:tr h="370840">
                <a:tc>
                  <a:txBody>
                    <a:bodyPr/>
                    <a:lstStyle/>
                    <a:p>
                      <a:r>
                        <a:rPr lang="en-US" sz="1000"/>
                        <a:t>09/30/2026 12:00:22</a:t>
                      </a:r>
                    </a:p>
                  </a:txBody>
                  <a:tcPr/>
                </a:tc>
                <a:tc>
                  <a:txBody>
                    <a:bodyPr/>
                    <a:lstStyle/>
                    <a:p>
                      <a:r>
                        <a:rPr lang="en-US" sz="1000"/>
                        <a:t>09/30/2026 12:00:22</a:t>
                      </a:r>
                    </a:p>
                  </a:txBody>
                  <a:tcPr/>
                </a:tc>
                <a:tc>
                  <a:txBody>
                    <a:bodyPr/>
                    <a:lstStyle/>
                    <a:p>
                      <a:endParaRPr lang="en-US" sz="1000"/>
                    </a:p>
                  </a:txBody>
                  <a:tcPr/>
                </a:tc>
                <a:tc>
                  <a:txBody>
                    <a:bodyPr/>
                    <a:lstStyle/>
                    <a:p>
                      <a:r>
                        <a:rPr lang="en-US" sz="1000"/>
                        <a:t>Link</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1.19 %</a:t>
                      </a:r>
                    </a:p>
                  </a:txBody>
                  <a:tcPr/>
                </a:tc>
                <a:tc>
                  <a:txBody>
                    <a:bodyPr/>
                    <a:lstStyle/>
                    <a:p>
                      <a:r>
                        <a:rPr lang="en-US" sz="1000"/>
                        <a:t>421</a:t>
                      </a:r>
                    </a:p>
                  </a:txBody>
                  <a:tcPr/>
                </a:tc>
                <a:tc>
                  <a:txBody>
                    <a:bodyPr/>
                    <a:lstStyle/>
                    <a:p>
                      <a:r>
                        <a:rPr lang="en-US" sz="1000"/>
                        <a:t>312</a:t>
                      </a:r>
                    </a:p>
                  </a:txBody>
                  <a:tcPr/>
                </a:tc>
                <a:tc>
                  <a:txBody>
                    <a:bodyPr/>
                    <a:lstStyle/>
                    <a:p>
                      <a:r>
                        <a:rPr lang="en-US" sz="1000"/>
                        <a:t>n/a</a:t>
                      </a:r>
                    </a:p>
                  </a:txBody>
                  <a:tcPr/>
                </a:tc>
                <a:extLst>
                  <a:ext uri="{0D108BD9-81ED-4DB2-BD59-A6C34878D82A}">
                    <a16:rowId xmlns:a16="http://schemas.microsoft.com/office/drawing/2014/main" val="1107701294"/>
                  </a:ext>
                </a:extLst>
              </a:tr>
              <a:tr h="370840">
                <a:tc>
                  <a:txBody>
                    <a:bodyPr/>
                    <a:lstStyle/>
                    <a:p>
                      <a:r>
                        <a:rPr lang="en-US" sz="1000"/>
                        <a:t>09/22/2026 12:00:17</a:t>
                      </a:r>
                    </a:p>
                  </a:txBody>
                  <a:tcPr/>
                </a:tc>
                <a:tc>
                  <a:txBody>
                    <a:bodyPr/>
                    <a:lstStyle/>
                    <a:p>
                      <a:r>
                        <a:rPr lang="en-US" sz="1000"/>
                        <a:t>09/22/2026 12:00:17</a:t>
                      </a:r>
                    </a:p>
                  </a:txBody>
                  <a:tcPr/>
                </a:tc>
                <a:tc>
                  <a:txBody>
                    <a:bodyPr/>
                    <a:lstStyle/>
                    <a:p>
                      <a:r>
                        <a:rPr lang="de-DE" sz="1000"/>
                        <a:t>aktiv Wirtschaft, aktiv Prio 1</a:t>
                      </a:r>
                      <a:endParaRPr lang="en-US" sz="1000"/>
                    </a:p>
                  </a:txBody>
                  <a:tcPr/>
                </a:tc>
                <a:tc>
                  <a:txBody>
                    <a:bodyPr/>
                    <a:lstStyle/>
                    <a:p>
                      <a:r>
                        <a:rPr lang="en-US" sz="1000"/>
                        <a:t>Image</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2.52 %</a:t>
                      </a:r>
                    </a:p>
                  </a:txBody>
                  <a:tcPr/>
                </a:tc>
                <a:tc>
                  <a:txBody>
                    <a:bodyPr/>
                    <a:lstStyle/>
                    <a:p>
                      <a:r>
                        <a:rPr lang="en-US" sz="1000"/>
                        <a:t>317</a:t>
                      </a:r>
                    </a:p>
                  </a:txBody>
                  <a:tcPr/>
                </a:tc>
                <a:tc>
                  <a:txBody>
                    <a:bodyPr/>
                    <a:lstStyle/>
                    <a:p>
                      <a:r>
                        <a:rPr lang="en-US" sz="1000"/>
                        <a:t>198</a:t>
                      </a:r>
                    </a:p>
                  </a:txBody>
                  <a:tcPr/>
                </a:tc>
                <a:tc>
                  <a:txBody>
                    <a:bodyPr/>
                    <a:lstStyle/>
                    <a:p>
                      <a:r>
                        <a:rPr lang="en-US" sz="1000"/>
                        <a:t>n/a</a:t>
                      </a:r>
                    </a:p>
                  </a:txBody>
                  <a:tcPr/>
                </a:tc>
                <a:extLst>
                  <a:ext uri="{0D108BD9-81ED-4DB2-BD59-A6C34878D82A}">
                    <a16:rowId xmlns:a16="http://schemas.microsoft.com/office/drawing/2014/main" val="3816502755"/>
                  </a:ext>
                </a:extLst>
              </a:tr>
              <a:tr h="370840">
                <a:tc>
                  <a:txBody>
                    <a:bodyPr/>
                    <a:lstStyle/>
                    <a:p>
                      <a:r>
                        <a:rPr lang="en-US" sz="1000"/>
                        <a:t>09/16/2026 16:30:14</a:t>
                      </a:r>
                    </a:p>
                  </a:txBody>
                  <a:tcPr/>
                </a:tc>
                <a:tc>
                  <a:txBody>
                    <a:bodyPr/>
                    <a:lstStyle/>
                    <a:p>
                      <a:r>
                        <a:rPr lang="en-US" sz="1000"/>
                        <a:t>09/16/2026 16:30:14</a:t>
                      </a:r>
                    </a:p>
                  </a:txBody>
                  <a:tcPr/>
                </a:tc>
                <a:tc>
                  <a:txBody>
                    <a:bodyPr/>
                    <a:lstStyle/>
                    <a:p>
                      <a:r>
                        <a:rPr lang="de-DE" sz="1000"/>
                        <a:t>aktiv Wirtschaft, aktiv Prio 1</a:t>
                      </a:r>
                      <a:endParaRPr lang="en-US" sz="1000"/>
                    </a:p>
                  </a:txBody>
                  <a:tcPr/>
                </a:tc>
                <a:tc>
                  <a:txBody>
                    <a:bodyPr/>
                    <a:lstStyle/>
                    <a:p>
                      <a:r>
                        <a:rPr lang="en-US" sz="1000"/>
                        <a:t>Image</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1.35 %</a:t>
                      </a:r>
                    </a:p>
                  </a:txBody>
                  <a:tcPr/>
                </a:tc>
                <a:tc>
                  <a:txBody>
                    <a:bodyPr/>
                    <a:lstStyle/>
                    <a:p>
                      <a:r>
                        <a:rPr lang="en-US" sz="1000"/>
                        <a:t>148</a:t>
                      </a:r>
                    </a:p>
                  </a:txBody>
                  <a:tcPr/>
                </a:tc>
                <a:tc>
                  <a:txBody>
                    <a:bodyPr/>
                    <a:lstStyle/>
                    <a:p>
                      <a:r>
                        <a:rPr lang="en-US" sz="1000"/>
                        <a:t>77</a:t>
                      </a:r>
                    </a:p>
                  </a:txBody>
                  <a:tcPr/>
                </a:tc>
                <a:tc>
                  <a:txBody>
                    <a:bodyPr/>
                    <a:lstStyle/>
                    <a:p>
                      <a:r>
                        <a:rPr lang="en-US" sz="1000"/>
                        <a:t>n/a</a:t>
                      </a:r>
                    </a:p>
                  </a:txBody>
                  <a:tcPr/>
                </a:tc>
                <a:extLst>
                  <a:ext uri="{0D108BD9-81ED-4DB2-BD59-A6C34878D82A}">
                    <a16:rowId xmlns:a16="http://schemas.microsoft.com/office/drawing/2014/main" val="1308235709"/>
                  </a:ext>
                </a:extLst>
              </a:tr>
              <a:tr h="370840">
                <a:tc>
                  <a:txBody>
                    <a:bodyPr/>
                    <a:lstStyle/>
                    <a:p>
                      <a:r>
                        <a:rPr lang="en-US" sz="1000"/>
                        <a:t>09/10/2026 14:00:10</a:t>
                      </a:r>
                    </a:p>
                  </a:txBody>
                  <a:tcPr/>
                </a:tc>
                <a:tc>
                  <a:txBody>
                    <a:bodyPr/>
                    <a:lstStyle/>
                    <a:p>
                      <a:r>
                        <a:rPr lang="en-US" sz="1000"/>
                        <a:t>09/10/2026 14:00:10</a:t>
                      </a:r>
                    </a:p>
                  </a:txBody>
                  <a:tcPr/>
                </a:tc>
                <a:tc>
                  <a:txBody>
                    <a:bodyPr/>
                    <a:lstStyle/>
                    <a:p>
                      <a:r>
                        <a:rPr lang="en-US" sz="1000"/>
                        <a:t>aktiv Bildung, aktiv Prio 1</a:t>
                      </a:r>
                    </a:p>
                  </a:txBody>
                  <a:tcPr/>
                </a:tc>
                <a:tc>
                  <a:txBody>
                    <a:bodyPr/>
                    <a:lstStyle/>
                    <a:p>
                      <a:r>
                        <a:rPr lang="en-US" sz="1000"/>
                        <a:t>Image</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2.17 %</a:t>
                      </a:r>
                    </a:p>
                  </a:txBody>
                  <a:tcPr/>
                </a:tc>
                <a:tc>
                  <a:txBody>
                    <a:bodyPr/>
                    <a:lstStyle/>
                    <a:p>
                      <a:r>
                        <a:rPr lang="en-US" sz="1000"/>
                        <a:t>230</a:t>
                      </a:r>
                    </a:p>
                  </a:txBody>
                  <a:tcPr/>
                </a:tc>
                <a:tc>
                  <a:txBody>
                    <a:bodyPr/>
                    <a:lstStyle/>
                    <a:p>
                      <a:r>
                        <a:rPr lang="en-US" sz="1000"/>
                        <a:t>136</a:t>
                      </a:r>
                    </a:p>
                  </a:txBody>
                  <a:tcPr/>
                </a:tc>
                <a:tc>
                  <a:txBody>
                    <a:bodyPr/>
                    <a:lstStyle/>
                    <a:p>
                      <a:r>
                        <a:rPr lang="en-US" sz="1000"/>
                        <a:t>n/a</a:t>
                      </a:r>
                    </a:p>
                  </a:txBody>
                  <a:tcPr/>
                </a:tc>
                <a:extLst>
                  <a:ext uri="{0D108BD9-81ED-4DB2-BD59-A6C34878D82A}">
                    <a16:rowId xmlns:a16="http://schemas.microsoft.com/office/drawing/2014/main" val="2111376120"/>
                  </a:ext>
                </a:extLst>
              </a:tr>
              <a:tr h="370840">
                <a:tc>
                  <a:txBody>
                    <a:bodyPr/>
                    <a:lstStyle/>
                    <a:p>
                      <a:r>
                        <a:rPr lang="en-US" sz="1000"/>
                        <a:t>09/09/2026 09:40:22</a:t>
                      </a:r>
                    </a:p>
                  </a:txBody>
                  <a:tcPr/>
                </a:tc>
                <a:tc>
                  <a:txBody>
                    <a:bodyPr/>
                    <a:lstStyle/>
                    <a:p>
                      <a:r>
                        <a:rPr lang="en-US" sz="1000"/>
                        <a:t>09/09/2026 09:40:22</a:t>
                      </a:r>
                    </a:p>
                  </a:txBody>
                  <a:tcPr/>
                </a:tc>
                <a:tc>
                  <a:txBody>
                    <a:bodyPr/>
                    <a:lstStyle/>
                    <a:p>
                      <a:r>
                        <a:rPr lang="en-US" sz="1000"/>
                        <a:t>aktiv Betriebsreportage, aktiv Prio 2</a:t>
                      </a:r>
                    </a:p>
                  </a:txBody>
                  <a:tcPr/>
                </a:tc>
                <a:tc>
                  <a:txBody>
                    <a:bodyPr/>
                    <a:lstStyle/>
                    <a:p>
                      <a:r>
                        <a:rPr lang="en-US" sz="1000"/>
                        <a:t>Link</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0 %</a:t>
                      </a:r>
                    </a:p>
                  </a:txBody>
                  <a:tcPr/>
                </a:tc>
                <a:tc>
                  <a:txBody>
                    <a:bodyPr/>
                    <a:lstStyle/>
                    <a:p>
                      <a:r>
                        <a:rPr lang="en-US" sz="1000"/>
                        <a:t>224</a:t>
                      </a:r>
                    </a:p>
                  </a:txBody>
                  <a:tcPr/>
                </a:tc>
                <a:tc>
                  <a:txBody>
                    <a:bodyPr/>
                    <a:lstStyle/>
                    <a:p>
                      <a:r>
                        <a:rPr lang="en-US" sz="1000"/>
                        <a:t>133</a:t>
                      </a:r>
                    </a:p>
                  </a:txBody>
                  <a:tcPr/>
                </a:tc>
                <a:tc>
                  <a:txBody>
                    <a:bodyPr/>
                    <a:lstStyle/>
                    <a:p>
                      <a:r>
                        <a:rPr lang="en-US" sz="1000"/>
                        <a:t>n/a</a:t>
                      </a:r>
                    </a:p>
                  </a:txBody>
                  <a:tcPr/>
                </a:tc>
                <a:extLst>
                  <a:ext uri="{0D108BD9-81ED-4DB2-BD59-A6C34878D82A}">
                    <a16:rowId xmlns:a16="http://schemas.microsoft.com/office/drawing/2014/main" val="3110224660"/>
                  </a:ext>
                </a:extLst>
              </a:tr>
              <a:tr h="370840">
                <a:tc>
                  <a:txBody>
                    <a:bodyPr/>
                    <a:lstStyle/>
                    <a:p>
                      <a:r>
                        <a:rPr lang="en-US" sz="1000"/>
                        <a:t>09/03/2026 14:15:07</a:t>
                      </a:r>
                    </a:p>
                  </a:txBody>
                  <a:tcPr/>
                </a:tc>
                <a:tc>
                  <a:txBody>
                    <a:bodyPr/>
                    <a:lstStyle/>
                    <a:p>
                      <a:r>
                        <a:rPr lang="en-US" sz="1000"/>
                        <a:t>09/03/2026 14:15:07</a:t>
                      </a:r>
                    </a:p>
                  </a:txBody>
                  <a:tcPr/>
                </a:tc>
                <a:tc>
                  <a:txBody>
                    <a:bodyPr/>
                    <a:lstStyle/>
                    <a:p>
                      <a:r>
                        <a:rPr lang="en-US" sz="1000"/>
                        <a:t>aktiv Betriebsreportage, aktiv Prio 2</a:t>
                      </a:r>
                    </a:p>
                  </a:txBody>
                  <a:tcPr/>
                </a:tc>
                <a:tc>
                  <a:txBody>
                    <a:bodyPr/>
                    <a:lstStyle/>
                    <a:p>
                      <a:r>
                        <a:rPr lang="en-US" sz="1000"/>
                        <a:t>Image</a:t>
                      </a:r>
                    </a:p>
                  </a:txBody>
                  <a:tcPr/>
                </a:tc>
                <a:tc>
                  <a:txBody>
                    <a:bodyPr/>
                    <a:lstStyle/>
                    <a:p>
                      <a:r>
                        <a:rPr lang="en-US" sz="1000"/>
                        <a:t>3</a:t>
                      </a:r>
                    </a:p>
                  </a:txBody>
                  <a:tcPr/>
                </a:tc>
                <a:tc>
                  <a:txBody>
                    <a:bodyPr/>
                    <a:lstStyle/>
                    <a:p>
                      <a:r>
                        <a:rPr lang="en-US" sz="1000"/>
                        <a:t>8</a:t>
                      </a:r>
                    </a:p>
                  </a:txBody>
                  <a:tcPr/>
                </a:tc>
                <a:tc>
                  <a:txBody>
                    <a:bodyPr/>
                    <a:lstStyle/>
                    <a:p>
                      <a:r>
                        <a:rPr lang="en-US" sz="1000"/>
                        <a:t>2</a:t>
                      </a:r>
                    </a:p>
                  </a:txBody>
                  <a:tcPr/>
                </a:tc>
                <a:tc>
                  <a:txBody>
                    <a:bodyPr/>
                    <a:lstStyle/>
                    <a:p>
                      <a:r>
                        <a:rPr lang="en-US" sz="1000"/>
                        <a:t>4</a:t>
                      </a:r>
                    </a:p>
                  </a:txBody>
                  <a:tcPr/>
                </a:tc>
                <a:tc>
                  <a:txBody>
                    <a:bodyPr/>
                    <a:lstStyle/>
                    <a:p>
                      <a:r>
                        <a:rPr lang="en-US" sz="1000"/>
                        <a:t>5.41 %</a:t>
                      </a:r>
                    </a:p>
                  </a:txBody>
                  <a:tcPr/>
                </a:tc>
                <a:tc>
                  <a:txBody>
                    <a:bodyPr/>
                    <a:lstStyle/>
                    <a:p>
                      <a:r>
                        <a:rPr lang="en-US" sz="1000"/>
                        <a:t>314</a:t>
                      </a:r>
                    </a:p>
                  </a:txBody>
                  <a:tcPr/>
                </a:tc>
                <a:tc>
                  <a:txBody>
                    <a:bodyPr/>
                    <a:lstStyle/>
                    <a:p>
                      <a:r>
                        <a:rPr lang="en-US" sz="1000"/>
                        <a:t>174</a:t>
                      </a:r>
                    </a:p>
                  </a:txBody>
                  <a:tcPr/>
                </a:tc>
                <a:tc>
                  <a:txBody>
                    <a:bodyPr/>
                    <a:lstStyle/>
                    <a:p>
                      <a:r>
                        <a:rPr lang="en-US" sz="1000"/>
                        <a:t>n/a</a:t>
                      </a:r>
                    </a:p>
                  </a:txBody>
                  <a:tcPr/>
                </a:tc>
                <a:extLst>
                  <a:ext uri="{0D108BD9-81ED-4DB2-BD59-A6C34878D82A}">
                    <a16:rowId xmlns:a16="http://schemas.microsoft.com/office/drawing/2014/main" val="1136641004"/>
                  </a:ext>
                </a:extLst>
              </a:tr>
              <a:tr h="370840">
                <a:tc>
                  <a:txBody>
                    <a:bodyPr/>
                    <a:lstStyle/>
                    <a:p>
                      <a:r>
                        <a:rPr lang="en-US" sz="1000"/>
                        <a:t>09/01/2026 14:00:17</a:t>
                      </a:r>
                    </a:p>
                  </a:txBody>
                  <a:tcPr/>
                </a:tc>
                <a:tc>
                  <a:txBody>
                    <a:bodyPr/>
                    <a:lstStyle/>
                    <a:p>
                      <a:r>
                        <a:rPr lang="en-US" sz="1000"/>
                        <a:t>09/01/2026 14:00:17</a:t>
                      </a:r>
                    </a:p>
                  </a:txBody>
                  <a:tcPr/>
                </a:tc>
                <a:tc>
                  <a:txBody>
                    <a:bodyPr/>
                    <a:lstStyle/>
                    <a:p>
                      <a:r>
                        <a:rPr lang="en-US" sz="1000"/>
                        <a:t>aktiv Mitarbeiterportrait, aktiv Prio 2</a:t>
                      </a:r>
                    </a:p>
                  </a:txBody>
                  <a:tcPr/>
                </a:tc>
                <a:tc>
                  <a:txBody>
                    <a:bodyPr/>
                    <a:lstStyle/>
                    <a:p>
                      <a:r>
                        <a:rPr lang="en-US" sz="1000"/>
                        <a:t>Image</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2.33 %</a:t>
                      </a:r>
                    </a:p>
                  </a:txBody>
                  <a:tcPr/>
                </a:tc>
                <a:tc>
                  <a:txBody>
                    <a:bodyPr/>
                    <a:lstStyle/>
                    <a:p>
                      <a:r>
                        <a:rPr lang="en-US" sz="1000"/>
                        <a:t>257</a:t>
                      </a:r>
                    </a:p>
                  </a:txBody>
                  <a:tcPr/>
                </a:tc>
                <a:tc>
                  <a:txBody>
                    <a:bodyPr/>
                    <a:lstStyle/>
                    <a:p>
                      <a:r>
                        <a:rPr lang="en-US" sz="1000"/>
                        <a:t>157</a:t>
                      </a:r>
                    </a:p>
                  </a:txBody>
                  <a:tcPr/>
                </a:tc>
                <a:tc>
                  <a:txBody>
                    <a:bodyPr/>
                    <a:lstStyle/>
                    <a:p>
                      <a:r>
                        <a:rPr lang="en-US" sz="1000"/>
                        <a:t>n/a</a:t>
                      </a:r>
                    </a:p>
                  </a:txBody>
                  <a:tcPr/>
                </a:tc>
                <a:extLst>
                  <a:ext uri="{0D108BD9-81ED-4DB2-BD59-A6C34878D82A}">
                    <a16:rowId xmlns:a16="http://schemas.microsoft.com/office/drawing/2014/main" val="2272589360"/>
                  </a:ext>
                </a:extLst>
              </a:tr>
            </a:tbl>
          </a:graphicData>
        </a:graphic>
      </p:graphicFrame>
      <p:sp>
        <p:nvSpPr>
          <p:cNvPr id="4" name="Text Placeholder 3">
            <a:extLst>
              <a:ext uri="{FF2B5EF4-FFF2-40B4-BE49-F238E27FC236}">
                <a16:creationId xmlns:a16="http://schemas.microsoft.com/office/drawing/2014/main" id="{BBC36264-206D-4528-AFD5-96D5147D2246}"/>
              </a:ext>
            </a:extLst>
          </p:cNvPr>
          <p:cNvSpPr>
            <a:spLocks noGrp="1"/>
          </p:cNvSpPr>
          <p:nvPr>
            <p:ph type="body" sz="quarter" idx="14"/>
          </p:nvPr>
        </p:nvSpPr>
        <p:spPr/>
        <p:txBody>
          <a:bodyPr/>
          <a:lstStyle/>
          <a:p>
            <a:r>
              <a:rPr lang="en-US"/>
              <a:t>09/01/2026 - 09/30/2026</a:t>
            </a:r>
          </a:p>
        </p:txBody>
      </p:sp>
    </p:spTree>
    <p:extLst>
      <p:ext uri="{BB962C8B-B14F-4D97-AF65-F5344CB8AC3E}">
        <p14:creationId xmlns:p14="http://schemas.microsoft.com/office/powerpoint/2010/main" val="173289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47ADC-3169-4169-8309-7FE88CB5377B}"/>
              </a:ext>
            </a:extLst>
          </p:cNvPr>
          <p:cNvSpPr>
            <a:spLocks noGrp="1"/>
          </p:cNvSpPr>
          <p:nvPr>
            <p:ph type="title"/>
          </p:nvPr>
        </p:nvSpPr>
        <p:spPr/>
        <p:txBody>
          <a:bodyPr/>
          <a:lstStyle/>
          <a:p>
            <a:r>
              <a:rPr lang="en-US"/>
              <a:t>LinkedIn Post Reach | Aktiv</a:t>
            </a:r>
          </a:p>
        </p:txBody>
      </p:sp>
      <p:graphicFrame>
        <p:nvGraphicFramePr>
          <p:cNvPr id="6" name="Chart Placeholder 5">
            <a:extLst>
              <a:ext uri="{FF2B5EF4-FFF2-40B4-BE49-F238E27FC236}">
                <a16:creationId xmlns:a16="http://schemas.microsoft.com/office/drawing/2014/main" id="{E549332F-7B6D-4B6B-87FE-7F3CBF1AF813}"/>
              </a:ext>
            </a:extLst>
          </p:cNvPr>
          <p:cNvGraphicFramePr>
            <a:graphicFrameLocks noGrp="1"/>
          </p:cNvGraphicFramePr>
          <p:nvPr>
            <p:ph type="chart" sz="quarter" idx="13"/>
            <p:extLst>
              <p:ext uri="{D42A27DB-BD31-4B8C-83A1-F6EECF244321}">
                <p14:modId xmlns:p14="http://schemas.microsoft.com/office/powerpoint/2010/main" val="3007295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90407-30FD-4E9A-B35B-EF2496464EB8}"/>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CD2931DC-2105-4C0F-A7B8-0C539123E9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015176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2C602-BD61-43D1-8CFF-318B1E3CF242}"/>
              </a:ext>
            </a:extLst>
          </p:cNvPr>
          <p:cNvSpPr>
            <a:spLocks noGrp="1"/>
          </p:cNvSpPr>
          <p:nvPr>
            <p:ph type="title"/>
          </p:nvPr>
        </p:nvSpPr>
        <p:spPr/>
        <p:txBody>
          <a:bodyPr/>
          <a:lstStyle/>
          <a:p>
            <a:r>
              <a:rPr lang="en-US"/>
              <a:t>LinkedIn Engagement Rate By Post Type | Aktiv</a:t>
            </a:r>
          </a:p>
        </p:txBody>
      </p:sp>
      <p:graphicFrame>
        <p:nvGraphicFramePr>
          <p:cNvPr id="6" name="Chart Placeholder 5">
            <a:extLst>
              <a:ext uri="{FF2B5EF4-FFF2-40B4-BE49-F238E27FC236}">
                <a16:creationId xmlns:a16="http://schemas.microsoft.com/office/drawing/2014/main" id="{A0CD73FF-14B4-436B-86C6-00C8A5566236}"/>
              </a:ext>
            </a:extLst>
          </p:cNvPr>
          <p:cNvGraphicFramePr>
            <a:graphicFrameLocks noGrp="1"/>
          </p:cNvGraphicFramePr>
          <p:nvPr>
            <p:ph type="chart" sz="quarter" idx="13"/>
            <p:extLst>
              <p:ext uri="{D42A27DB-BD31-4B8C-83A1-F6EECF244321}">
                <p14:modId xmlns:p14="http://schemas.microsoft.com/office/powerpoint/2010/main" val="2265861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55DF6F-C669-4EAC-BCAC-F276080BB7C3}"/>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253B1134-85A1-41B4-8C6B-7C6CCB695F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384361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8C2EA-4D09-4242-B921-FFD65AE06AA7}"/>
              </a:ext>
            </a:extLst>
          </p:cNvPr>
          <p:cNvSpPr>
            <a:spLocks noGrp="1"/>
          </p:cNvSpPr>
          <p:nvPr>
            <p:ph type="title"/>
          </p:nvPr>
        </p:nvSpPr>
        <p:spPr/>
        <p:txBody>
          <a:bodyPr/>
          <a:lstStyle/>
          <a:p>
            <a:r>
              <a:rPr lang="en-US"/>
              <a:t>LinkedIn Reactions Distribution | Aktiv</a:t>
            </a:r>
          </a:p>
        </p:txBody>
      </p:sp>
      <p:graphicFrame>
        <p:nvGraphicFramePr>
          <p:cNvPr id="6" name="Chart Placeholder 5">
            <a:extLst>
              <a:ext uri="{FF2B5EF4-FFF2-40B4-BE49-F238E27FC236}">
                <a16:creationId xmlns:a16="http://schemas.microsoft.com/office/drawing/2014/main" id="{694A31A6-D2B6-4AFE-AC66-5B5885600DD2}"/>
              </a:ext>
            </a:extLst>
          </p:cNvPr>
          <p:cNvGraphicFramePr>
            <a:graphicFrameLocks noGrp="1"/>
          </p:cNvGraphicFramePr>
          <p:nvPr>
            <p:ph type="chart" sz="quarter" idx="13"/>
            <p:extLst>
              <p:ext uri="{D42A27DB-BD31-4B8C-83A1-F6EECF244321}">
                <p14:modId xmlns:p14="http://schemas.microsoft.com/office/powerpoint/2010/main" val="38538457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77B3F-1696-4443-A9A7-90DCD89DB404}"/>
              </a:ext>
            </a:extLst>
          </p:cNvPr>
          <p:cNvSpPr>
            <a:spLocks noGrp="1"/>
          </p:cNvSpPr>
          <p:nvPr>
            <p:ph type="body" sz="quarter" idx="14"/>
          </p:nvPr>
        </p:nvSpPr>
        <p:spPr/>
        <p:txBody>
          <a:bodyPr/>
          <a:lstStyle/>
          <a:p>
            <a:r>
              <a:rPr lang="en-US"/>
              <a:t>09/01/2026 - 09/30/2026</a:t>
            </a:r>
          </a:p>
        </p:txBody>
      </p:sp>
      <p:sp>
        <p:nvSpPr>
          <p:cNvPr id="5" name="Footer Placeholder 4">
            <a:extLst>
              <a:ext uri="{FF2B5EF4-FFF2-40B4-BE49-F238E27FC236}">
                <a16:creationId xmlns:a16="http://schemas.microsoft.com/office/drawing/2014/main" id="{C87E040B-2E85-4116-9903-F75FDF91DF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58969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6034</Words>
  <Application>Microsoft Office PowerPoint</Application>
  <PresentationFormat>On-screen Show (4:3)</PresentationFormat>
  <Paragraphs>1201</Paragraphs>
  <Slides>54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54</vt:i4>
      </vt:variant>
    </vt:vector>
  </HeadingPairs>
  <TitlesOfParts>
    <vt:vector size="57" baseType="lpstr">
      <vt:lpstr>Calibri</vt:lpstr>
      <vt:lpstr>Arial</vt:lpstr>
      <vt:lpstr>quintly_template</vt:lpstr>
      <vt:lpstr>aktiv</vt:lpstr>
      <vt:lpstr>Facebook Key Metrics | Aktiv</vt:lpstr>
      <vt:lpstr>Facebook Fans or Followers Total | Aktiv</vt:lpstr>
      <vt:lpstr>Facebook Posts Table + Follows | Aktiv - 1 of 8</vt:lpstr>
      <vt:lpstr>Facebook Posts Table + Follows | Aktiv - 2 of 8</vt:lpstr>
      <vt:lpstr>Facebook Posts Table + Follows | Aktiv - 3 of 8</vt:lpstr>
      <vt:lpstr>Facebook Posts Table + Follows | Aktiv - 4 of 8</vt:lpstr>
      <vt:lpstr>Facebook Posts Table + Follows | Aktiv - 5 of 8</vt:lpstr>
      <vt:lpstr>Facebook Posts Table + Follows | Aktiv - 6 of 8</vt:lpstr>
      <vt:lpstr>Facebook Posts Table + Follows | Aktiv - 7 of 8</vt:lpstr>
      <vt:lpstr>Facebook Posts Table + Follows | Aktiv - 8 of 8</vt:lpstr>
      <vt:lpstr>Instagram Key Metrics | Aktiv</vt:lpstr>
      <vt:lpstr>Instagram Followers Total | Aktiv</vt:lpstr>
      <vt:lpstr>Instagram Post Table + Follows // | Aktiv - 1 of 7</vt:lpstr>
      <vt:lpstr>Instagram Post Table + Follows // | Aktiv - 2 of 7</vt:lpstr>
      <vt:lpstr>Instagram Post Table + Follows // | Aktiv - 3 of 7</vt:lpstr>
      <vt:lpstr>Instagram Post Table + Follows // | Aktiv - 4 of 7</vt:lpstr>
      <vt:lpstr>Instagram Post Table + Follows // | Aktiv - 5 of 7</vt:lpstr>
      <vt:lpstr>Instagram Post Table + Follows // | Aktiv - 6 of 7</vt:lpstr>
      <vt:lpstr>Instagram Post Table + Follows // | Aktiv - 7 of 7</vt:lpstr>
      <vt:lpstr>Instagram Organic Reach By Weekday | Aktiv</vt:lpstr>
      <vt:lpstr>Instagram Engagements By Weekday | Aktiv</vt:lpstr>
      <vt:lpstr>Instagram Followers Age Group Breakdown | Aktiv</vt:lpstr>
      <vt:lpstr>Instagram Organic Reach - Post Type | Aktiv</vt:lpstr>
      <vt:lpstr>Instagram Reach (organic + paid) | Aktiv</vt:lpstr>
      <vt:lpstr>Instagram Reels | Aktiv - 1 of 3</vt:lpstr>
      <vt:lpstr>Instagram Reels | Aktiv - 2 of 3</vt:lpstr>
      <vt:lpstr>Instagram Reels | Aktiv - 3 of 3</vt:lpstr>
      <vt:lpstr>Facebook Ads Performance Table | Aktiv - 1 of 9</vt:lpstr>
      <vt:lpstr>Facebook Ads Performance Table | Aktiv - 2 of 9</vt:lpstr>
      <vt:lpstr>Facebook Ads Performance Table | Aktiv - 3 of 9</vt:lpstr>
      <vt:lpstr>Facebook Ads Performance Table | Aktiv - 4 of 9</vt:lpstr>
      <vt:lpstr>Facebook Ads Performance Table | Aktiv - 5 of 9</vt:lpstr>
      <vt:lpstr>Facebook Ads Performance Table | Aktiv - 6 of 9</vt:lpstr>
      <vt:lpstr>Facebook Ads Performance Table | Aktiv - 7 of 9</vt:lpstr>
      <vt:lpstr>Facebook Ads Performance Table | Aktiv - 8 of 9</vt:lpstr>
      <vt:lpstr>Facebook Ads Performance Table | Aktiv - 9 of 9</vt:lpstr>
      <vt:lpstr>Youtube Key Metrics Table | Aktiv</vt:lpstr>
      <vt:lpstr>Youtube YouTube Shorts Views Over Time | Aktiv</vt:lpstr>
      <vt:lpstr>Youtube Subscribers | Aktiv</vt:lpstr>
      <vt:lpstr>Youtube Engaged Views | Aktiv</vt:lpstr>
      <vt:lpstr>Youtube YouTube Shorts  Estimated Minutes Watched Over Time | Aktiv</vt:lpstr>
      <vt:lpstr>Youtube Videos Table | Aktiv - 1 of 4</vt:lpstr>
      <vt:lpstr>Youtube Videos Table | Aktiv - 2 of 4</vt:lpstr>
      <vt:lpstr>Youtube Videos Table | Aktiv - 3 of 4</vt:lpstr>
      <vt:lpstr>Youtube Videos Table | Aktiv - 4 of 4</vt:lpstr>
      <vt:lpstr>Youtube Views Gender Distribution | Aktiv</vt:lpstr>
      <vt:lpstr>Youtube Views Age Distribution | Aktiv</vt:lpstr>
      <vt:lpstr>LinkedIn Key Metrics Table | Aktiv</vt:lpstr>
      <vt:lpstr>LinkedIn Followers Total | Aktiv</vt:lpstr>
      <vt:lpstr>LinkedIn Posts Table | Aktiv</vt:lpstr>
      <vt:lpstr>LinkedIn Post Reach | Aktiv</vt:lpstr>
      <vt:lpstr>LinkedIn Engagement Rate By Post Type | Aktiv</vt:lpstr>
      <vt:lpstr>LinkedIn Reactions Distribution | Aktiv</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aktiv</dc:title>
  <dc:creator>Frederik Born</dc:creator>
  <cp:lastModifiedBy>Frederik Born</cp:lastModifiedBy>
  <cp:revision>1</cp:revision>
  <dcterms:created xsi:type="dcterms:W3CDTF">2026-10-05T10:47:33Z</dcterms:created>
  <dcterms:modified xsi:type="dcterms:W3CDTF">2026-10-05T10:48:44Z</dcterms:modified>
</cp:coreProperties>
</file>