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E0A1-CBD7-46E8-9393-366DD5802604}"/>
              </a:ext>
            </a:extLst>
          </p:cNvPr>
          <p:cNvSpPr>
            <a:spLocks noGrp="1"/>
          </p:cNvSpPr>
          <p:nvPr>
            <p:ph type="title"/>
          </p:nvPr>
        </p:nvSpPr>
        <p:spPr/>
        <p:txBody>
          <a:bodyPr/>
          <a:lstStyle/>
          <a:p>
            <a:r>
              <a:rPr lang="en-US"/>
              <a:t>Instagram Posts Table | sargento_salazaroficial - 1 of 10</a:t>
            </a:r>
          </a:p>
        </p:txBody>
      </p:sp>
      <p:graphicFrame>
        <p:nvGraphicFramePr>
          <p:cNvPr id="5" name="Table Placeholder 4">
            <a:extLst>
              <a:ext uri="{FF2B5EF4-FFF2-40B4-BE49-F238E27FC236}">
                <a16:creationId xmlns:a16="http://schemas.microsoft.com/office/drawing/2014/main" id="{206DFBEB-55B2-432F-A015-4EBC543F367A}"/>
              </a:ext>
            </a:extLst>
          </p:cNvPr>
          <p:cNvGraphicFramePr>
            <a:graphicFrameLocks noGrp="1"/>
          </p:cNvGraphicFramePr>
          <p:nvPr>
            <p:ph type="tbl" sz="quarter" idx="13"/>
            <p:extLst>
              <p:ext uri="{D42A27DB-BD31-4B8C-83A1-F6EECF244321}">
                <p14:modId xmlns:p14="http://schemas.microsoft.com/office/powerpoint/2010/main" val="3841149405"/>
              </p:ext>
            </p:extLst>
          </p:nvPr>
        </p:nvGraphicFramePr>
        <p:xfrm>
          <a:off x="457200" y="1731963"/>
          <a:ext cx="7818120" cy="39624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15069527"/>
                    </a:ext>
                  </a:extLst>
                </a:gridCol>
                <a:gridCol w="987552">
                  <a:extLst>
                    <a:ext uri="{9D8B030D-6E8A-4147-A177-3AD203B41FA5}">
                      <a16:colId xmlns:a16="http://schemas.microsoft.com/office/drawing/2014/main" val="842578062"/>
                    </a:ext>
                  </a:extLst>
                </a:gridCol>
                <a:gridCol w="987552">
                  <a:extLst>
                    <a:ext uri="{9D8B030D-6E8A-4147-A177-3AD203B41FA5}">
                      <a16:colId xmlns:a16="http://schemas.microsoft.com/office/drawing/2014/main" val="2633317121"/>
                    </a:ext>
                  </a:extLst>
                </a:gridCol>
                <a:gridCol w="987552">
                  <a:extLst>
                    <a:ext uri="{9D8B030D-6E8A-4147-A177-3AD203B41FA5}">
                      <a16:colId xmlns:a16="http://schemas.microsoft.com/office/drawing/2014/main" val="4180850214"/>
                    </a:ext>
                  </a:extLst>
                </a:gridCol>
                <a:gridCol w="987552">
                  <a:extLst>
                    <a:ext uri="{9D8B030D-6E8A-4147-A177-3AD203B41FA5}">
                      <a16:colId xmlns:a16="http://schemas.microsoft.com/office/drawing/2014/main" val="976104713"/>
                    </a:ext>
                  </a:extLst>
                </a:gridCol>
                <a:gridCol w="987552">
                  <a:extLst>
                    <a:ext uri="{9D8B030D-6E8A-4147-A177-3AD203B41FA5}">
                      <a16:colId xmlns:a16="http://schemas.microsoft.com/office/drawing/2014/main" val="2775436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3881797"/>
                  </a:ext>
                </a:extLst>
              </a:tr>
            </a:tbl>
          </a:graphicData>
        </a:graphic>
      </p:graphicFrame>
      <p:sp>
        <p:nvSpPr>
          <p:cNvPr id="4" name="Text Placeholder 3">
            <a:extLst>
              <a:ext uri="{FF2B5EF4-FFF2-40B4-BE49-F238E27FC236}">
                <a16:creationId xmlns:a16="http://schemas.microsoft.com/office/drawing/2014/main" id="{3696166C-38D7-4E76-92FA-E8D85C09D1C8}"/>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2279783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0EDE-4C05-4650-96CF-D578701F0904}"/>
              </a:ext>
            </a:extLst>
          </p:cNvPr>
          <p:cNvSpPr>
            <a:spLocks noGrp="1"/>
          </p:cNvSpPr>
          <p:nvPr>
            <p:ph type="title"/>
          </p:nvPr>
        </p:nvSpPr>
        <p:spPr/>
        <p:txBody>
          <a:bodyPr/>
          <a:lstStyle/>
          <a:p>
            <a:r>
              <a:rPr lang="en-US"/>
              <a:t>Instagram Posts Table | sargento_salazaroficial - 2 of 10</a:t>
            </a:r>
          </a:p>
        </p:txBody>
      </p:sp>
      <p:graphicFrame>
        <p:nvGraphicFramePr>
          <p:cNvPr id="5" name="Table Placeholder 4">
            <a:extLst>
              <a:ext uri="{FF2B5EF4-FFF2-40B4-BE49-F238E27FC236}">
                <a16:creationId xmlns:a16="http://schemas.microsoft.com/office/drawing/2014/main" id="{D4E04985-CAB2-4AED-82F7-754B5C545FA3}"/>
              </a:ext>
            </a:extLst>
          </p:cNvPr>
          <p:cNvGraphicFramePr>
            <a:graphicFrameLocks noGrp="1"/>
          </p:cNvGraphicFramePr>
          <p:nvPr>
            <p:ph type="tbl" sz="quarter" idx="13"/>
            <p:extLst>
              <p:ext uri="{D42A27DB-BD31-4B8C-83A1-F6EECF244321}">
                <p14:modId xmlns:p14="http://schemas.microsoft.com/office/powerpoint/2010/main" val="53043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50996902"/>
                    </a:ext>
                  </a:extLst>
                </a:gridCol>
                <a:gridCol w="987552">
                  <a:extLst>
                    <a:ext uri="{9D8B030D-6E8A-4147-A177-3AD203B41FA5}">
                      <a16:colId xmlns:a16="http://schemas.microsoft.com/office/drawing/2014/main" val="2574310906"/>
                    </a:ext>
                  </a:extLst>
                </a:gridCol>
                <a:gridCol w="987552">
                  <a:extLst>
                    <a:ext uri="{9D8B030D-6E8A-4147-A177-3AD203B41FA5}">
                      <a16:colId xmlns:a16="http://schemas.microsoft.com/office/drawing/2014/main" val="2135713272"/>
                    </a:ext>
                  </a:extLst>
                </a:gridCol>
                <a:gridCol w="987552">
                  <a:extLst>
                    <a:ext uri="{9D8B030D-6E8A-4147-A177-3AD203B41FA5}">
                      <a16:colId xmlns:a16="http://schemas.microsoft.com/office/drawing/2014/main" val="1021959091"/>
                    </a:ext>
                  </a:extLst>
                </a:gridCol>
                <a:gridCol w="987552">
                  <a:extLst>
                    <a:ext uri="{9D8B030D-6E8A-4147-A177-3AD203B41FA5}">
                      <a16:colId xmlns:a16="http://schemas.microsoft.com/office/drawing/2014/main" val="3273515437"/>
                    </a:ext>
                  </a:extLst>
                </a:gridCol>
                <a:gridCol w="987552">
                  <a:extLst>
                    <a:ext uri="{9D8B030D-6E8A-4147-A177-3AD203B41FA5}">
                      <a16:colId xmlns:a16="http://schemas.microsoft.com/office/drawing/2014/main" val="2473060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4094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- 2025-07-16 12:18:55</a:t>
                      </a:r>
                      <a:r>
                        <a:rPr kumimoji="0" lang="pt-BR" sz="1000" b="0" i="0" u="none" strike="noStrike" kern="1200" cap="none" spc="0" normalizeH="0" baseline="0" noProof="0">
                          <a:ln>
                            <a:noFill/>
                          </a:ln>
                          <a:solidFill>
                            <a:prstClr val="black"/>
                          </a:solidFill>
                          <a:effectLst/>
                          <a:uLnTx/>
                          <a:uFillTx/>
                          <a:latin typeface="Calibri"/>
                          <a:ea typeface="+mn-ea"/>
                          <a:cs typeface="+mn-cs"/>
                        </a:rPr>
                        <a:t>
 🚨ABANDONO TOTAL NO JOÃO LÚCIO: PACIENTES SENDO ABANADOS EM PLENO 2025!
Enquanto o prefeito lambanceiro e o pior governador do Brasil disputam quem faz mais merda, o povo é que paga o preço! 
No hospital João Lúcio, os acompanhantes estão tendo que abanar os pacientes porque o ar-condicionado QUEBROU e ninguém faz nada! Um calor insuportável, sem respeito, sem dignidade!
Eu queria focar esse recesso na fiscalização da prefeitura, mas parece que virou competição pra ver quem trata pior a população. 
Isso aqui é crime contra a saúde pública, não é “probleminha técnico”. 
O povo de Manaus merece respeito e atendimento digno!
#JoãoLúcioAbandonado #SaúdeDoCaos #GovernadorDaPropaganda #PrefeitoDaLambança #SalazarFiscaliza #ManausMereceMais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44156770"/>
                  </a:ext>
                </a:extLst>
              </a:tr>
            </a:tbl>
          </a:graphicData>
        </a:graphic>
      </p:graphicFrame>
      <p:sp>
        <p:nvSpPr>
          <p:cNvPr id="4" name="Text Placeholder 3">
            <a:extLst>
              <a:ext uri="{FF2B5EF4-FFF2-40B4-BE49-F238E27FC236}">
                <a16:creationId xmlns:a16="http://schemas.microsoft.com/office/drawing/2014/main" id="{10E3847D-1A38-4054-B88B-BA9939480922}"/>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3190978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1A22-11FE-4322-ADD0-049F577C46CF}"/>
              </a:ext>
            </a:extLst>
          </p:cNvPr>
          <p:cNvSpPr>
            <a:spLocks noGrp="1"/>
          </p:cNvSpPr>
          <p:nvPr>
            <p:ph type="title"/>
          </p:nvPr>
        </p:nvSpPr>
        <p:spPr/>
        <p:txBody>
          <a:bodyPr/>
          <a:lstStyle/>
          <a:p>
            <a:r>
              <a:rPr lang="en-US"/>
              <a:t>Instagram Posts Table | sargento_salazaroficial - 3 of 10</a:t>
            </a:r>
          </a:p>
        </p:txBody>
      </p:sp>
      <p:graphicFrame>
        <p:nvGraphicFramePr>
          <p:cNvPr id="5" name="Table Placeholder 4">
            <a:extLst>
              <a:ext uri="{FF2B5EF4-FFF2-40B4-BE49-F238E27FC236}">
                <a16:creationId xmlns:a16="http://schemas.microsoft.com/office/drawing/2014/main" id="{7DF7B443-9E3A-469A-9573-B3C66545A7EA}"/>
              </a:ext>
            </a:extLst>
          </p:cNvPr>
          <p:cNvGraphicFramePr>
            <a:graphicFrameLocks noGrp="1"/>
          </p:cNvGraphicFramePr>
          <p:nvPr>
            <p:ph type="tbl" sz="quarter" idx="13"/>
            <p:extLst>
              <p:ext uri="{D42A27DB-BD31-4B8C-83A1-F6EECF244321}">
                <p14:modId xmlns:p14="http://schemas.microsoft.com/office/powerpoint/2010/main" val="61283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2105971"/>
                    </a:ext>
                  </a:extLst>
                </a:gridCol>
                <a:gridCol w="987552">
                  <a:extLst>
                    <a:ext uri="{9D8B030D-6E8A-4147-A177-3AD203B41FA5}">
                      <a16:colId xmlns:a16="http://schemas.microsoft.com/office/drawing/2014/main" val="652186853"/>
                    </a:ext>
                  </a:extLst>
                </a:gridCol>
                <a:gridCol w="987552">
                  <a:extLst>
                    <a:ext uri="{9D8B030D-6E8A-4147-A177-3AD203B41FA5}">
                      <a16:colId xmlns:a16="http://schemas.microsoft.com/office/drawing/2014/main" val="3974547269"/>
                    </a:ext>
                  </a:extLst>
                </a:gridCol>
                <a:gridCol w="987552">
                  <a:extLst>
                    <a:ext uri="{9D8B030D-6E8A-4147-A177-3AD203B41FA5}">
                      <a16:colId xmlns:a16="http://schemas.microsoft.com/office/drawing/2014/main" val="4245429426"/>
                    </a:ext>
                  </a:extLst>
                </a:gridCol>
                <a:gridCol w="987552">
                  <a:extLst>
                    <a:ext uri="{9D8B030D-6E8A-4147-A177-3AD203B41FA5}">
                      <a16:colId xmlns:a16="http://schemas.microsoft.com/office/drawing/2014/main" val="4198871403"/>
                    </a:ext>
                  </a:extLst>
                </a:gridCol>
                <a:gridCol w="987552">
                  <a:extLst>
                    <a:ext uri="{9D8B030D-6E8A-4147-A177-3AD203B41FA5}">
                      <a16:colId xmlns:a16="http://schemas.microsoft.com/office/drawing/2014/main" val="979810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2993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- 2025-07-15 14:28:35</a:t>
                      </a:r>
                      <a:r>
                        <a:rPr kumimoji="0" lang="pt-BR" sz="1000" b="0" i="0" u="none" strike="noStrike" kern="1200" cap="none" spc="0" normalizeH="0" baseline="0" noProof="0">
                          <a:ln>
                            <a:noFill/>
                          </a:ln>
                          <a:solidFill>
                            <a:prstClr val="black"/>
                          </a:solidFill>
                          <a:effectLst/>
                          <a:uLnTx/>
                          <a:uFillTx/>
                          <a:latin typeface="Calibri"/>
                          <a:ea typeface="+mn-ea"/>
                          <a:cs typeface="+mn-cs"/>
                        </a:rPr>
                        <a:t>
 ⚠️ DESCASO E MENTIRA: O “Padrão Sírio-Libanês” do Pior Governador do Brasil
Enquanto o governador se gaba dizendo que o Delphina Aziz é padrão Sírio-Libanês e Albert Einstein, a realidade é outra: pacientes passando horas no calor dentro de tendas, sem poder nem sentar numa cadeira com ar-condicionado. 
Chegam 6h da manhã e ficam até tarde esperando um exame! Dentro do hospital, não tem copo, não tem papel higiênico, não tem material básico. Só tem propaganda e maquiagem.
Isso é o que o pior governador do Brasil chama de hospital “referência”. 
Imagina os que ele considera de segunda linha…
O povo não aguenta mais mentira, abandono e desumanidade. 
Nós vamos continuar fiscalizando e mostrando a verdade que eles tentam esconder.
#HospitalDaMentira #DelphinaAziz #VergonhaNacional #SalazarFiscaliza #SaúdePadrãoInferno #ManausAbandonada #PiorGovernadorDoBrasil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16799609"/>
                  </a:ext>
                </a:extLst>
              </a:tr>
            </a:tbl>
          </a:graphicData>
        </a:graphic>
      </p:graphicFrame>
      <p:sp>
        <p:nvSpPr>
          <p:cNvPr id="4" name="Text Placeholder 3">
            <a:extLst>
              <a:ext uri="{FF2B5EF4-FFF2-40B4-BE49-F238E27FC236}">
                <a16:creationId xmlns:a16="http://schemas.microsoft.com/office/drawing/2014/main" id="{0B5AE187-383B-48CF-B079-7DBAFE4AD6FD}"/>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304707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BBCE4-F54C-4F47-89C6-A65D0892D7EF}"/>
              </a:ext>
            </a:extLst>
          </p:cNvPr>
          <p:cNvSpPr>
            <a:spLocks noGrp="1"/>
          </p:cNvSpPr>
          <p:nvPr>
            <p:ph type="title"/>
          </p:nvPr>
        </p:nvSpPr>
        <p:spPr/>
        <p:txBody>
          <a:bodyPr/>
          <a:lstStyle/>
          <a:p>
            <a:r>
              <a:rPr lang="en-US"/>
              <a:t>Instagram Posts Table | sargento_salazaroficial - 4 of 10</a:t>
            </a:r>
          </a:p>
        </p:txBody>
      </p:sp>
      <p:graphicFrame>
        <p:nvGraphicFramePr>
          <p:cNvPr id="5" name="Table Placeholder 4">
            <a:extLst>
              <a:ext uri="{FF2B5EF4-FFF2-40B4-BE49-F238E27FC236}">
                <a16:creationId xmlns:a16="http://schemas.microsoft.com/office/drawing/2014/main" id="{22D61906-26B1-4199-ACFA-0B595BFAB013}"/>
              </a:ext>
            </a:extLst>
          </p:cNvPr>
          <p:cNvGraphicFramePr>
            <a:graphicFrameLocks noGrp="1"/>
          </p:cNvGraphicFramePr>
          <p:nvPr>
            <p:ph type="tbl" sz="quarter" idx="13"/>
            <p:extLst>
              <p:ext uri="{D42A27DB-BD31-4B8C-83A1-F6EECF244321}">
                <p14:modId xmlns:p14="http://schemas.microsoft.com/office/powerpoint/2010/main" val="214054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86481595"/>
                    </a:ext>
                  </a:extLst>
                </a:gridCol>
                <a:gridCol w="987552">
                  <a:extLst>
                    <a:ext uri="{9D8B030D-6E8A-4147-A177-3AD203B41FA5}">
                      <a16:colId xmlns:a16="http://schemas.microsoft.com/office/drawing/2014/main" val="2539316001"/>
                    </a:ext>
                  </a:extLst>
                </a:gridCol>
                <a:gridCol w="987552">
                  <a:extLst>
                    <a:ext uri="{9D8B030D-6E8A-4147-A177-3AD203B41FA5}">
                      <a16:colId xmlns:a16="http://schemas.microsoft.com/office/drawing/2014/main" val="2598155773"/>
                    </a:ext>
                  </a:extLst>
                </a:gridCol>
                <a:gridCol w="987552">
                  <a:extLst>
                    <a:ext uri="{9D8B030D-6E8A-4147-A177-3AD203B41FA5}">
                      <a16:colId xmlns:a16="http://schemas.microsoft.com/office/drawing/2014/main" val="1260033750"/>
                    </a:ext>
                  </a:extLst>
                </a:gridCol>
                <a:gridCol w="987552">
                  <a:extLst>
                    <a:ext uri="{9D8B030D-6E8A-4147-A177-3AD203B41FA5}">
                      <a16:colId xmlns:a16="http://schemas.microsoft.com/office/drawing/2014/main" val="2868472462"/>
                    </a:ext>
                  </a:extLst>
                </a:gridCol>
                <a:gridCol w="987552">
                  <a:extLst>
                    <a:ext uri="{9D8B030D-6E8A-4147-A177-3AD203B41FA5}">
                      <a16:colId xmlns:a16="http://schemas.microsoft.com/office/drawing/2014/main" val="2028073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920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- 2025-07-13 16:17:24</a:t>
                      </a:r>
                      <a:r>
                        <a:rPr kumimoji="0" lang="pt-BR" sz="1000" b="0" i="0" u="none" strike="noStrike" kern="1200" cap="none" spc="0" normalizeH="0" baseline="0" noProof="0">
                          <a:ln>
                            <a:noFill/>
                          </a:ln>
                          <a:solidFill>
                            <a:prstClr val="black"/>
                          </a:solidFill>
                          <a:effectLst/>
                          <a:uLnTx/>
                          <a:uFillTx/>
                          <a:latin typeface="Calibri"/>
                          <a:ea typeface="+mn-ea"/>
                          <a:cs typeface="+mn-cs"/>
                        </a:rPr>
                        <a:t>
 📣 O POVO É O MEU ESCUDO! 💥💪
Pode espernear, espernear muito… Pode colocar coronel fantoche pra me atacar, pode tentar me calar com ameaça, com perseguição, com mentira, com narrativas baratas. 
Mas sabe o que vocês NUNCA vão conseguir tirar de mim? O apoio do POVO. 
E é isso que incomoda tanto.
Tá aí o meu exame toxicológico, LIMPO! Diferente do que espalharam por aí com a ajuda dos lambanceiros de plantão.
Eu não devo nada pra essa corja. 
Quem me colocou aqui foi o povo, e é por ele que eu vou continuar lutando. Quem tiver coragem, venha pra cima… mas venha com a verdade.
🎯 Enquanto vocês tentam me derrubar, eu tô aqui: firme, de pé, e com milhares de vozes junto comigo.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82037453"/>
                  </a:ext>
                </a:extLst>
              </a:tr>
            </a:tbl>
          </a:graphicData>
        </a:graphic>
      </p:graphicFrame>
      <p:sp>
        <p:nvSpPr>
          <p:cNvPr id="4" name="Text Placeholder 3">
            <a:extLst>
              <a:ext uri="{FF2B5EF4-FFF2-40B4-BE49-F238E27FC236}">
                <a16:creationId xmlns:a16="http://schemas.microsoft.com/office/drawing/2014/main" id="{A2BA06E1-2155-40A3-8D9B-7FAAA38E1BAD}"/>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1917006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6D7F-924A-4059-AA8B-174C14825FD4}"/>
              </a:ext>
            </a:extLst>
          </p:cNvPr>
          <p:cNvSpPr>
            <a:spLocks noGrp="1"/>
          </p:cNvSpPr>
          <p:nvPr>
            <p:ph type="title"/>
          </p:nvPr>
        </p:nvSpPr>
        <p:spPr/>
        <p:txBody>
          <a:bodyPr/>
          <a:lstStyle/>
          <a:p>
            <a:r>
              <a:rPr lang="en-US"/>
              <a:t>Instagram Posts Table | sargento_salazaroficial - 5 of 10</a:t>
            </a:r>
          </a:p>
        </p:txBody>
      </p:sp>
      <p:graphicFrame>
        <p:nvGraphicFramePr>
          <p:cNvPr id="5" name="Table Placeholder 4">
            <a:extLst>
              <a:ext uri="{FF2B5EF4-FFF2-40B4-BE49-F238E27FC236}">
                <a16:creationId xmlns:a16="http://schemas.microsoft.com/office/drawing/2014/main" id="{E740836C-A7BF-41A7-9F9F-BD219D0E0F92}"/>
              </a:ext>
            </a:extLst>
          </p:cNvPr>
          <p:cNvGraphicFramePr>
            <a:graphicFrameLocks noGrp="1"/>
          </p:cNvGraphicFramePr>
          <p:nvPr>
            <p:ph type="tbl" sz="quarter" idx="13"/>
            <p:extLst>
              <p:ext uri="{D42A27DB-BD31-4B8C-83A1-F6EECF244321}">
                <p14:modId xmlns:p14="http://schemas.microsoft.com/office/powerpoint/2010/main" val="345250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82880230"/>
                    </a:ext>
                  </a:extLst>
                </a:gridCol>
                <a:gridCol w="987552">
                  <a:extLst>
                    <a:ext uri="{9D8B030D-6E8A-4147-A177-3AD203B41FA5}">
                      <a16:colId xmlns:a16="http://schemas.microsoft.com/office/drawing/2014/main" val="3086745441"/>
                    </a:ext>
                  </a:extLst>
                </a:gridCol>
                <a:gridCol w="987552">
                  <a:extLst>
                    <a:ext uri="{9D8B030D-6E8A-4147-A177-3AD203B41FA5}">
                      <a16:colId xmlns:a16="http://schemas.microsoft.com/office/drawing/2014/main" val="2087934910"/>
                    </a:ext>
                  </a:extLst>
                </a:gridCol>
                <a:gridCol w="987552">
                  <a:extLst>
                    <a:ext uri="{9D8B030D-6E8A-4147-A177-3AD203B41FA5}">
                      <a16:colId xmlns:a16="http://schemas.microsoft.com/office/drawing/2014/main" val="2549956480"/>
                    </a:ext>
                  </a:extLst>
                </a:gridCol>
                <a:gridCol w="987552">
                  <a:extLst>
                    <a:ext uri="{9D8B030D-6E8A-4147-A177-3AD203B41FA5}">
                      <a16:colId xmlns:a16="http://schemas.microsoft.com/office/drawing/2014/main" val="2909882769"/>
                    </a:ext>
                  </a:extLst>
                </a:gridCol>
                <a:gridCol w="987552">
                  <a:extLst>
                    <a:ext uri="{9D8B030D-6E8A-4147-A177-3AD203B41FA5}">
                      <a16:colId xmlns:a16="http://schemas.microsoft.com/office/drawing/2014/main" val="20787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9948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- 2025-07-11 14:02:31</a:t>
                      </a:r>
                      <a:r>
                        <a:rPr kumimoji="0" lang="pt-BR" sz="1000" b="0" i="0" u="none" strike="noStrike" kern="1200" cap="none" spc="0" normalizeH="0" baseline="0" noProof="0">
                          <a:ln>
                            <a:noFill/>
                          </a:ln>
                          <a:solidFill>
                            <a:prstClr val="black"/>
                          </a:solidFill>
                          <a:effectLst/>
                          <a:uLnTx/>
                          <a:uFillTx/>
                          <a:latin typeface="Calibri"/>
                          <a:ea typeface="+mn-ea"/>
                          <a:cs typeface="+mn-cs"/>
                        </a:rPr>
                        <a:t>
 🩸A dor que nenhuma mãe deveria sentir.
Um bebê de apenas 2 meses m0rr3u por falta de atendimento digno. Médicos empurrando de um setor para outro, enquanto a vida da criança se esvaía nos braços da mãe.
O que aconteceu com essa família não é um caso isolado.
É reflexo de um sistema frio, desumano e abandonado.
E o pior governador do Brasil? Segue omisso, como se nada tivesse acontecido.
Essa mãe teve coragem de expor sua dor para que outras mães não passem pelo mesmo.
Nós não vamos nos calar.
✊🏽 Chega de desculpas!
👶🏽 A saúde do povo deve ser PRIORIDADE!
Pior Governador do Brasil, tome providências!
Não vamos nos calar!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51653316"/>
                  </a:ext>
                </a:extLst>
              </a:tr>
            </a:tbl>
          </a:graphicData>
        </a:graphic>
      </p:graphicFrame>
      <p:sp>
        <p:nvSpPr>
          <p:cNvPr id="4" name="Text Placeholder 3">
            <a:extLst>
              <a:ext uri="{FF2B5EF4-FFF2-40B4-BE49-F238E27FC236}">
                <a16:creationId xmlns:a16="http://schemas.microsoft.com/office/drawing/2014/main" id="{FBF3ABB9-2F84-47A9-A15C-600F1B8D8D77}"/>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223455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A7090-2A00-4536-906F-CA762EEF271F}"/>
              </a:ext>
            </a:extLst>
          </p:cNvPr>
          <p:cNvSpPr>
            <a:spLocks noGrp="1"/>
          </p:cNvSpPr>
          <p:nvPr>
            <p:ph type="title"/>
          </p:nvPr>
        </p:nvSpPr>
        <p:spPr/>
        <p:txBody>
          <a:bodyPr/>
          <a:lstStyle/>
          <a:p>
            <a:r>
              <a:rPr lang="en-US"/>
              <a:t>Instagram Posts Table | sargento_salazaroficial - 6 of 10</a:t>
            </a:r>
          </a:p>
        </p:txBody>
      </p:sp>
      <p:graphicFrame>
        <p:nvGraphicFramePr>
          <p:cNvPr id="5" name="Table Placeholder 4">
            <a:extLst>
              <a:ext uri="{FF2B5EF4-FFF2-40B4-BE49-F238E27FC236}">
                <a16:creationId xmlns:a16="http://schemas.microsoft.com/office/drawing/2014/main" id="{29F3B088-30AB-4104-8268-F5F565E39FAE}"/>
              </a:ext>
            </a:extLst>
          </p:cNvPr>
          <p:cNvGraphicFramePr>
            <a:graphicFrameLocks noGrp="1"/>
          </p:cNvGraphicFramePr>
          <p:nvPr>
            <p:ph type="tbl" sz="quarter" idx="13"/>
            <p:extLst>
              <p:ext uri="{D42A27DB-BD31-4B8C-83A1-F6EECF244321}">
                <p14:modId xmlns:p14="http://schemas.microsoft.com/office/powerpoint/2010/main" val="409913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14264088"/>
                    </a:ext>
                  </a:extLst>
                </a:gridCol>
                <a:gridCol w="987552">
                  <a:extLst>
                    <a:ext uri="{9D8B030D-6E8A-4147-A177-3AD203B41FA5}">
                      <a16:colId xmlns:a16="http://schemas.microsoft.com/office/drawing/2014/main" val="3096290544"/>
                    </a:ext>
                  </a:extLst>
                </a:gridCol>
                <a:gridCol w="987552">
                  <a:extLst>
                    <a:ext uri="{9D8B030D-6E8A-4147-A177-3AD203B41FA5}">
                      <a16:colId xmlns:a16="http://schemas.microsoft.com/office/drawing/2014/main" val="1836806443"/>
                    </a:ext>
                  </a:extLst>
                </a:gridCol>
                <a:gridCol w="987552">
                  <a:extLst>
                    <a:ext uri="{9D8B030D-6E8A-4147-A177-3AD203B41FA5}">
                      <a16:colId xmlns:a16="http://schemas.microsoft.com/office/drawing/2014/main" val="63177845"/>
                    </a:ext>
                  </a:extLst>
                </a:gridCol>
                <a:gridCol w="987552">
                  <a:extLst>
                    <a:ext uri="{9D8B030D-6E8A-4147-A177-3AD203B41FA5}">
                      <a16:colId xmlns:a16="http://schemas.microsoft.com/office/drawing/2014/main" val="3040601206"/>
                    </a:ext>
                  </a:extLst>
                </a:gridCol>
                <a:gridCol w="987552">
                  <a:extLst>
                    <a:ext uri="{9D8B030D-6E8A-4147-A177-3AD203B41FA5}">
                      <a16:colId xmlns:a16="http://schemas.microsoft.com/office/drawing/2014/main" val="419241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107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- 2025-07-09 17:16:11</a:t>
                      </a:r>
                      <a:r>
                        <a:rPr kumimoji="0" lang="pt-BR" sz="1000" b="0" i="0" u="none" strike="noStrike" kern="1200" cap="none" spc="0" normalizeH="0" baseline="0" noProof="0">
                          <a:ln>
                            <a:noFill/>
                          </a:ln>
                          <a:solidFill>
                            <a:prstClr val="black"/>
                          </a:solidFill>
                          <a:effectLst/>
                          <a:uLnTx/>
                          <a:uFillTx/>
                          <a:latin typeface="Calibri"/>
                          <a:ea typeface="+mn-ea"/>
                          <a:cs typeface="+mn-cs"/>
                        </a:rPr>
                        <a:t>
 🚨 FEIRA OU CENÁRIO DE GUERRA?
7 MESES DE ATRASO, OBRA ABANDONADA E VENDEDOR PASSANDO SUFOCO!
Fomos fiscalizar a feira da Betânia, que deveria estar reformada… mas virou uma mistura de improviso com abandono. O povo vendendo no meio da poeira, do calor e do caos, como se estivéssemos numa feira da Índia, só que aqui é Manaus, e a responsabilidade é da Prefeitura.
👷‍♂️ Reforma? Só no papel.
🤡 Respeito com feirante? Nenhum.
📽️ No final do vídeo, mostro com drone o vexame aéreo dessa obra que já virou piada.
Mais um capítulo da administração do “tá pago”. Só se for o sofrimento do povo mesmo.
#Fiscalização #FeiraDaBetânia #ManausAbandonada #SalazarNaRua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46158246"/>
                  </a:ext>
                </a:extLst>
              </a:tr>
            </a:tbl>
          </a:graphicData>
        </a:graphic>
      </p:graphicFrame>
      <p:sp>
        <p:nvSpPr>
          <p:cNvPr id="4" name="Text Placeholder 3">
            <a:extLst>
              <a:ext uri="{FF2B5EF4-FFF2-40B4-BE49-F238E27FC236}">
                <a16:creationId xmlns:a16="http://schemas.microsoft.com/office/drawing/2014/main" id="{3BBB0738-092B-4A00-94C2-CC7A53557C2C}"/>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154933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7101-DE3E-4389-8A27-07755C95A3DD}"/>
              </a:ext>
            </a:extLst>
          </p:cNvPr>
          <p:cNvSpPr>
            <a:spLocks noGrp="1"/>
          </p:cNvSpPr>
          <p:nvPr>
            <p:ph type="title"/>
          </p:nvPr>
        </p:nvSpPr>
        <p:spPr/>
        <p:txBody>
          <a:bodyPr/>
          <a:lstStyle/>
          <a:p>
            <a:r>
              <a:rPr lang="en-US"/>
              <a:t>Instagram Posts Table | sargento_salazaroficial - 7 of 10</a:t>
            </a:r>
          </a:p>
        </p:txBody>
      </p:sp>
      <p:graphicFrame>
        <p:nvGraphicFramePr>
          <p:cNvPr id="5" name="Table Placeholder 4">
            <a:extLst>
              <a:ext uri="{FF2B5EF4-FFF2-40B4-BE49-F238E27FC236}">
                <a16:creationId xmlns:a16="http://schemas.microsoft.com/office/drawing/2014/main" id="{B942773C-CAC3-479F-A4FD-58D5753373D4}"/>
              </a:ext>
            </a:extLst>
          </p:cNvPr>
          <p:cNvGraphicFramePr>
            <a:graphicFrameLocks noGrp="1"/>
          </p:cNvGraphicFramePr>
          <p:nvPr>
            <p:ph type="tbl" sz="quarter" idx="13"/>
            <p:extLst>
              <p:ext uri="{D42A27DB-BD31-4B8C-83A1-F6EECF244321}">
                <p14:modId xmlns:p14="http://schemas.microsoft.com/office/powerpoint/2010/main" val="1318037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40568810"/>
                    </a:ext>
                  </a:extLst>
                </a:gridCol>
                <a:gridCol w="987552">
                  <a:extLst>
                    <a:ext uri="{9D8B030D-6E8A-4147-A177-3AD203B41FA5}">
                      <a16:colId xmlns:a16="http://schemas.microsoft.com/office/drawing/2014/main" val="813387328"/>
                    </a:ext>
                  </a:extLst>
                </a:gridCol>
                <a:gridCol w="987552">
                  <a:extLst>
                    <a:ext uri="{9D8B030D-6E8A-4147-A177-3AD203B41FA5}">
                      <a16:colId xmlns:a16="http://schemas.microsoft.com/office/drawing/2014/main" val="2349007908"/>
                    </a:ext>
                  </a:extLst>
                </a:gridCol>
                <a:gridCol w="987552">
                  <a:extLst>
                    <a:ext uri="{9D8B030D-6E8A-4147-A177-3AD203B41FA5}">
                      <a16:colId xmlns:a16="http://schemas.microsoft.com/office/drawing/2014/main" val="1002772931"/>
                    </a:ext>
                  </a:extLst>
                </a:gridCol>
                <a:gridCol w="987552">
                  <a:extLst>
                    <a:ext uri="{9D8B030D-6E8A-4147-A177-3AD203B41FA5}">
                      <a16:colId xmlns:a16="http://schemas.microsoft.com/office/drawing/2014/main" val="558078863"/>
                    </a:ext>
                  </a:extLst>
                </a:gridCol>
                <a:gridCol w="987552">
                  <a:extLst>
                    <a:ext uri="{9D8B030D-6E8A-4147-A177-3AD203B41FA5}">
                      <a16:colId xmlns:a16="http://schemas.microsoft.com/office/drawing/2014/main" val="2111950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296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- 2025-07-07 09:05:08</a:t>
                      </a:r>
                      <a:r>
                        <a:rPr kumimoji="0" lang="pt-BR" sz="1000" b="0" i="0" u="none" strike="noStrike" kern="1200" cap="none" spc="0" normalizeH="0" baseline="0" noProof="0">
                          <a:ln>
                            <a:noFill/>
                          </a:ln>
                          <a:solidFill>
                            <a:prstClr val="black"/>
                          </a:solidFill>
                          <a:effectLst/>
                          <a:uLnTx/>
                          <a:uFillTx/>
                          <a:latin typeface="Calibri"/>
                          <a:ea typeface="+mn-ea"/>
                          <a:cs typeface="+mn-cs"/>
                        </a:rPr>
                        <a:t>
 ⚖️ PAU QUE BATE EM CHICO, BATE EM FRANCISCO OU VAI TER PREVARICAÇÃO comandantegeraldapmam ? 🚨
Quando eu estava na ativa, sob o comando do semideus ainda, respondi procedimento até por cobrir por completo o preso, evitando ao máximo a exposição. 
Agora o semideus posta vídeo nas redes, mostrando o preso, o nome completo e até o CPF… e tá tudo certo?
Cadê a mesma régua que usaram comigo?
Ou o semideus tá acima das leis?
To cobrando do Comandante Geral a abertura imediata de procedimento contra o semideus.
Se não abrir, fica claro: é prevaricação.
A regra tem que valer pra todo mundo, até pros de farda nova e cargo de chefia.
👀 E segura aí que no próximo vídeo tem mais:
Um contrato de consórcio pra lá de suspeito entre LogicPro e IronFence, que virou a tal IronPro.
E adivinha? Dinheiro público no meio.
#DaqueleJeitão #SóComeçando #PressãoFull #PedeP/Sair #Émelhor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33406715"/>
                  </a:ext>
                </a:extLst>
              </a:tr>
            </a:tbl>
          </a:graphicData>
        </a:graphic>
      </p:graphicFrame>
      <p:sp>
        <p:nvSpPr>
          <p:cNvPr id="4" name="Text Placeholder 3">
            <a:extLst>
              <a:ext uri="{FF2B5EF4-FFF2-40B4-BE49-F238E27FC236}">
                <a16:creationId xmlns:a16="http://schemas.microsoft.com/office/drawing/2014/main" id="{D85397B9-0DE5-485C-BC14-0C152F270A20}"/>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1522054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1A8D-2578-4B61-BEB9-0B809A57CE44}"/>
              </a:ext>
            </a:extLst>
          </p:cNvPr>
          <p:cNvSpPr>
            <a:spLocks noGrp="1"/>
          </p:cNvSpPr>
          <p:nvPr>
            <p:ph type="title"/>
          </p:nvPr>
        </p:nvSpPr>
        <p:spPr/>
        <p:txBody>
          <a:bodyPr/>
          <a:lstStyle/>
          <a:p>
            <a:r>
              <a:rPr lang="en-US"/>
              <a:t>Instagram Posts Table | sargento_salazaroficial - 8 of 10</a:t>
            </a:r>
          </a:p>
        </p:txBody>
      </p:sp>
      <p:graphicFrame>
        <p:nvGraphicFramePr>
          <p:cNvPr id="5" name="Table Placeholder 4">
            <a:extLst>
              <a:ext uri="{FF2B5EF4-FFF2-40B4-BE49-F238E27FC236}">
                <a16:creationId xmlns:a16="http://schemas.microsoft.com/office/drawing/2014/main" id="{99F6AF28-AE59-4CCC-AB0B-E154D5864500}"/>
              </a:ext>
            </a:extLst>
          </p:cNvPr>
          <p:cNvGraphicFramePr>
            <a:graphicFrameLocks noGrp="1"/>
          </p:cNvGraphicFramePr>
          <p:nvPr>
            <p:ph type="tbl" sz="quarter" idx="13"/>
            <p:extLst>
              <p:ext uri="{D42A27DB-BD31-4B8C-83A1-F6EECF244321}">
                <p14:modId xmlns:p14="http://schemas.microsoft.com/office/powerpoint/2010/main" val="3170626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1225787"/>
                    </a:ext>
                  </a:extLst>
                </a:gridCol>
                <a:gridCol w="987552">
                  <a:extLst>
                    <a:ext uri="{9D8B030D-6E8A-4147-A177-3AD203B41FA5}">
                      <a16:colId xmlns:a16="http://schemas.microsoft.com/office/drawing/2014/main" val="3183123981"/>
                    </a:ext>
                  </a:extLst>
                </a:gridCol>
                <a:gridCol w="987552">
                  <a:extLst>
                    <a:ext uri="{9D8B030D-6E8A-4147-A177-3AD203B41FA5}">
                      <a16:colId xmlns:a16="http://schemas.microsoft.com/office/drawing/2014/main" val="3252035112"/>
                    </a:ext>
                  </a:extLst>
                </a:gridCol>
                <a:gridCol w="987552">
                  <a:extLst>
                    <a:ext uri="{9D8B030D-6E8A-4147-A177-3AD203B41FA5}">
                      <a16:colId xmlns:a16="http://schemas.microsoft.com/office/drawing/2014/main" val="4034239155"/>
                    </a:ext>
                  </a:extLst>
                </a:gridCol>
                <a:gridCol w="987552">
                  <a:extLst>
                    <a:ext uri="{9D8B030D-6E8A-4147-A177-3AD203B41FA5}">
                      <a16:colId xmlns:a16="http://schemas.microsoft.com/office/drawing/2014/main" val="191706629"/>
                    </a:ext>
                  </a:extLst>
                </a:gridCol>
                <a:gridCol w="987552">
                  <a:extLst>
                    <a:ext uri="{9D8B030D-6E8A-4147-A177-3AD203B41FA5}">
                      <a16:colId xmlns:a16="http://schemas.microsoft.com/office/drawing/2014/main" val="1505196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589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- 2025-07-06 15:10:35</a:t>
                      </a:r>
                      <a:r>
                        <a:rPr kumimoji="0" lang="pt-BR" sz="1000" b="0" i="0" u="none" strike="noStrike" kern="1200" cap="none" spc="0" normalizeH="0" baseline="0" noProof="0">
                          <a:ln>
                            <a:noFill/>
                          </a:ln>
                          <a:solidFill>
                            <a:prstClr val="black"/>
                          </a:solidFill>
                          <a:effectLst/>
                          <a:uLnTx/>
                          <a:uFillTx/>
                          <a:latin typeface="Calibri"/>
                          <a:ea typeface="+mn-ea"/>
                          <a:cs typeface="+mn-cs"/>
                        </a:rPr>
                        <a:t>
 Mais um grave acidente por conta dos buracos! Lambanceiro e água de salsicha, a população vai lembrar de tudo que passou na mão de vocês na próxima eleição.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34483806"/>
                  </a:ext>
                </a:extLst>
              </a:tr>
            </a:tbl>
          </a:graphicData>
        </a:graphic>
      </p:graphicFrame>
      <p:sp>
        <p:nvSpPr>
          <p:cNvPr id="4" name="Text Placeholder 3">
            <a:extLst>
              <a:ext uri="{FF2B5EF4-FFF2-40B4-BE49-F238E27FC236}">
                <a16:creationId xmlns:a16="http://schemas.microsoft.com/office/drawing/2014/main" id="{051FE8B5-715B-4183-BC24-F68D8C9AD1FC}"/>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473554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A5D4-5D13-43F3-91F7-70C7DB2014CF}"/>
              </a:ext>
            </a:extLst>
          </p:cNvPr>
          <p:cNvSpPr>
            <a:spLocks noGrp="1"/>
          </p:cNvSpPr>
          <p:nvPr>
            <p:ph type="title"/>
          </p:nvPr>
        </p:nvSpPr>
        <p:spPr/>
        <p:txBody>
          <a:bodyPr/>
          <a:lstStyle/>
          <a:p>
            <a:r>
              <a:rPr lang="en-US"/>
              <a:t>Instagram Posts Table | sargento_salazaroficial - 9 of 10</a:t>
            </a:r>
          </a:p>
        </p:txBody>
      </p:sp>
      <p:graphicFrame>
        <p:nvGraphicFramePr>
          <p:cNvPr id="5" name="Table Placeholder 4">
            <a:extLst>
              <a:ext uri="{FF2B5EF4-FFF2-40B4-BE49-F238E27FC236}">
                <a16:creationId xmlns:a16="http://schemas.microsoft.com/office/drawing/2014/main" id="{35872F1A-8CE9-468B-A197-603A51F3E985}"/>
              </a:ext>
            </a:extLst>
          </p:cNvPr>
          <p:cNvGraphicFramePr>
            <a:graphicFrameLocks noGrp="1"/>
          </p:cNvGraphicFramePr>
          <p:nvPr>
            <p:ph type="tbl" sz="quarter" idx="13"/>
            <p:extLst>
              <p:ext uri="{D42A27DB-BD31-4B8C-83A1-F6EECF244321}">
                <p14:modId xmlns:p14="http://schemas.microsoft.com/office/powerpoint/2010/main" val="269187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44599061"/>
                    </a:ext>
                  </a:extLst>
                </a:gridCol>
                <a:gridCol w="987552">
                  <a:extLst>
                    <a:ext uri="{9D8B030D-6E8A-4147-A177-3AD203B41FA5}">
                      <a16:colId xmlns:a16="http://schemas.microsoft.com/office/drawing/2014/main" val="992258487"/>
                    </a:ext>
                  </a:extLst>
                </a:gridCol>
                <a:gridCol w="987552">
                  <a:extLst>
                    <a:ext uri="{9D8B030D-6E8A-4147-A177-3AD203B41FA5}">
                      <a16:colId xmlns:a16="http://schemas.microsoft.com/office/drawing/2014/main" val="2959177055"/>
                    </a:ext>
                  </a:extLst>
                </a:gridCol>
                <a:gridCol w="987552">
                  <a:extLst>
                    <a:ext uri="{9D8B030D-6E8A-4147-A177-3AD203B41FA5}">
                      <a16:colId xmlns:a16="http://schemas.microsoft.com/office/drawing/2014/main" val="4082092992"/>
                    </a:ext>
                  </a:extLst>
                </a:gridCol>
                <a:gridCol w="987552">
                  <a:extLst>
                    <a:ext uri="{9D8B030D-6E8A-4147-A177-3AD203B41FA5}">
                      <a16:colId xmlns:a16="http://schemas.microsoft.com/office/drawing/2014/main" val="4288485285"/>
                    </a:ext>
                  </a:extLst>
                </a:gridCol>
                <a:gridCol w="987552">
                  <a:extLst>
                    <a:ext uri="{9D8B030D-6E8A-4147-A177-3AD203B41FA5}">
                      <a16:colId xmlns:a16="http://schemas.microsoft.com/office/drawing/2014/main" val="838595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729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- 2025-07-03 16:22:44</a:t>
                      </a:r>
                      <a:r>
                        <a:rPr kumimoji="0" lang="pt-BR" sz="1000" b="0" i="0" u="none" strike="noStrike" kern="1200" cap="none" spc="0" normalizeH="0" baseline="0" noProof="0">
                          <a:ln>
                            <a:noFill/>
                          </a:ln>
                          <a:solidFill>
                            <a:prstClr val="black"/>
                          </a:solidFill>
                          <a:effectLst/>
                          <a:uLnTx/>
                          <a:uFillTx/>
                          <a:latin typeface="Calibri"/>
                          <a:ea typeface="+mn-ea"/>
                          <a:cs typeface="+mn-cs"/>
                        </a:rPr>
                        <a:t>
 🔴 QUEM TIROU VIDAS FOI A PREFEITURA! 💀🚧
Estão alardeando uma audiência pra apurar uma ação minha na época de policial, onde um bandido foi neutralizado depois de assaltar uma senhora de 65 anos.
Mas ninguém fala do viaduto assassino feito pela prefeitura, que começa com duas faixas e afunila pra uma. Resultado? Gente caiu lá de cima e morreu!
⚠️ E a jovem grávida que caiu no buraco da principal? Morreu também.
Prefeito lambanceiro e secretário água de salsicha gastam milhões com propaganda… mas deixam a cidade cheia de armadilhas mortais.
💥 Quem tá com sangue de inocente nas mãos é a gestão que brinca com a vida do povo — não quem teve coragem de enfrentar vagabundo na rua!
#SalazarFalaMesmo #ManausAbandonada #LambançaMata #PrefeituraDoBuraco #ViadutoDaMorte #ChegaDeEnrolação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94117047"/>
                  </a:ext>
                </a:extLst>
              </a:tr>
            </a:tbl>
          </a:graphicData>
        </a:graphic>
      </p:graphicFrame>
      <p:sp>
        <p:nvSpPr>
          <p:cNvPr id="4" name="Text Placeholder 3">
            <a:extLst>
              <a:ext uri="{FF2B5EF4-FFF2-40B4-BE49-F238E27FC236}">
                <a16:creationId xmlns:a16="http://schemas.microsoft.com/office/drawing/2014/main" id="{947F6A90-F606-408B-8CB5-227C26B0CA5C}"/>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926115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64E44-3B85-4775-B7CF-1305CAD9157F}"/>
              </a:ext>
            </a:extLst>
          </p:cNvPr>
          <p:cNvSpPr>
            <a:spLocks noGrp="1"/>
          </p:cNvSpPr>
          <p:nvPr>
            <p:ph type="title"/>
          </p:nvPr>
        </p:nvSpPr>
        <p:spPr/>
        <p:txBody>
          <a:bodyPr/>
          <a:lstStyle/>
          <a:p>
            <a:r>
              <a:rPr lang="en-US"/>
              <a:t>Instagram Posts Table | sargento_salazaroficial - 10 of 10</a:t>
            </a:r>
          </a:p>
        </p:txBody>
      </p:sp>
      <p:graphicFrame>
        <p:nvGraphicFramePr>
          <p:cNvPr id="5" name="Table Placeholder 4">
            <a:extLst>
              <a:ext uri="{FF2B5EF4-FFF2-40B4-BE49-F238E27FC236}">
                <a16:creationId xmlns:a16="http://schemas.microsoft.com/office/drawing/2014/main" id="{3191DAA0-DAB8-4DFC-A7DD-7D029793E4C7}"/>
              </a:ext>
            </a:extLst>
          </p:cNvPr>
          <p:cNvGraphicFramePr>
            <a:graphicFrameLocks noGrp="1"/>
          </p:cNvGraphicFramePr>
          <p:nvPr>
            <p:ph type="tbl" sz="quarter" idx="13"/>
            <p:extLst>
              <p:ext uri="{D42A27DB-BD31-4B8C-83A1-F6EECF244321}">
                <p14:modId xmlns:p14="http://schemas.microsoft.com/office/powerpoint/2010/main" val="474524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3440185"/>
                    </a:ext>
                  </a:extLst>
                </a:gridCol>
                <a:gridCol w="987552">
                  <a:extLst>
                    <a:ext uri="{9D8B030D-6E8A-4147-A177-3AD203B41FA5}">
                      <a16:colId xmlns:a16="http://schemas.microsoft.com/office/drawing/2014/main" val="2704585923"/>
                    </a:ext>
                  </a:extLst>
                </a:gridCol>
                <a:gridCol w="987552">
                  <a:extLst>
                    <a:ext uri="{9D8B030D-6E8A-4147-A177-3AD203B41FA5}">
                      <a16:colId xmlns:a16="http://schemas.microsoft.com/office/drawing/2014/main" val="4251687440"/>
                    </a:ext>
                  </a:extLst>
                </a:gridCol>
                <a:gridCol w="987552">
                  <a:extLst>
                    <a:ext uri="{9D8B030D-6E8A-4147-A177-3AD203B41FA5}">
                      <a16:colId xmlns:a16="http://schemas.microsoft.com/office/drawing/2014/main" val="739484614"/>
                    </a:ext>
                  </a:extLst>
                </a:gridCol>
                <a:gridCol w="987552">
                  <a:extLst>
                    <a:ext uri="{9D8B030D-6E8A-4147-A177-3AD203B41FA5}">
                      <a16:colId xmlns:a16="http://schemas.microsoft.com/office/drawing/2014/main" val="3500715811"/>
                    </a:ext>
                  </a:extLst>
                </a:gridCol>
                <a:gridCol w="987552">
                  <a:extLst>
                    <a:ext uri="{9D8B030D-6E8A-4147-A177-3AD203B41FA5}">
                      <a16:colId xmlns:a16="http://schemas.microsoft.com/office/drawing/2014/main" val="2856659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8961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sargento_salazaroficial - 2025-07-03 10:58:14</a:t>
                      </a:r>
                      <a:r>
                        <a:rPr kumimoji="0" lang="pt-BR" sz="1000" b="0" i="0" u="none" strike="noStrike" kern="1200" cap="none" spc="0" normalizeH="0" baseline="0" noProof="0">
                          <a:ln>
                            <a:noFill/>
                          </a:ln>
                          <a:solidFill>
                            <a:prstClr val="black"/>
                          </a:solidFill>
                          <a:effectLst/>
                          <a:uLnTx/>
                          <a:uFillTx/>
                          <a:latin typeface="Calibri"/>
                          <a:ea typeface="+mn-ea"/>
                          <a:cs typeface="+mn-cs"/>
                        </a:rPr>
                        <a:t>
 🚨 REVITALIZADO? Só se for no Photoshop.
Esse é o Hospital 28 de Agosto, do Governo do Estado: alagado, piso quebrado, estrutura caindo aos pedaços.
Dizem que “revitalizaram” — só esqueceram da parte de cuidar da saúde.
Enquanto o povo sofre nesse abandono, os marqueteiros do governador seguem mudando as placas pra enganar a população.
Nem presídio tá nessas condições.
Esse é o retrato da propaganda mentirosa e do descaso criminoso com a vida do cidadão!
📍Hospital de referência? Referência em abandono!
#SargentoSalazar #FiscalDoPovo #SaúdeDeVerdade #ChegaDeMídiaMentirosa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07/18/2025 15:15:52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62907385"/>
                  </a:ext>
                </a:extLst>
              </a:tr>
            </a:tbl>
          </a:graphicData>
        </a:graphic>
      </p:graphicFrame>
      <p:sp>
        <p:nvSpPr>
          <p:cNvPr id="4" name="Text Placeholder 3">
            <a:extLst>
              <a:ext uri="{FF2B5EF4-FFF2-40B4-BE49-F238E27FC236}">
                <a16:creationId xmlns:a16="http://schemas.microsoft.com/office/drawing/2014/main" id="{9AA7F57B-E310-4F34-A2DE-D253548D3B39}"/>
              </a:ext>
            </a:extLst>
          </p:cNvPr>
          <p:cNvSpPr>
            <a:spLocks noGrp="1"/>
          </p:cNvSpPr>
          <p:nvPr>
            <p:ph type="body" sz="quarter" idx="14"/>
          </p:nvPr>
        </p:nvSpPr>
        <p:spPr/>
        <p:txBody>
          <a:bodyPr/>
          <a:lstStyle/>
          <a:p>
            <a:r>
              <a:rPr lang="en-US"/>
              <a:t>07/03/2025 - 07/17/2025</a:t>
            </a:r>
          </a:p>
        </p:txBody>
      </p:sp>
    </p:spTree>
    <p:extLst>
      <p:ext uri="{BB962C8B-B14F-4D97-AF65-F5344CB8AC3E}">
        <p14:creationId xmlns:p14="http://schemas.microsoft.com/office/powerpoint/2010/main" val="28349818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1728</Words>
  <Application>Microsoft Office PowerPoint</Application>
  <PresentationFormat>On-screen Show (4:3)</PresentationFormat>
  <Paragraphs>134</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Instagram Posts Table | sargento_salazaroficial - 1 of 10</vt:lpstr>
      <vt:lpstr>Instagram Posts Table | sargento_salazaroficial - 2 of 10</vt:lpstr>
      <vt:lpstr>Instagram Posts Table | sargento_salazaroficial - 3 of 10</vt:lpstr>
      <vt:lpstr>Instagram Posts Table | sargento_salazaroficial - 4 of 10</vt:lpstr>
      <vt:lpstr>Instagram Posts Table | sargento_salazaroficial - 5 of 10</vt:lpstr>
      <vt:lpstr>Instagram Posts Table | sargento_salazaroficial - 6 of 10</vt:lpstr>
      <vt:lpstr>Instagram Posts Table | sargento_salazaroficial - 7 of 10</vt:lpstr>
      <vt:lpstr>Instagram Posts Table | sargento_salazaroficial - 8 of 10</vt:lpstr>
      <vt:lpstr>Instagram Posts Table | sargento_salazaroficial - 9 of 10</vt:lpstr>
      <vt:lpstr>Instagram Posts Table | sargento_salazaroficial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sargento_salazaroficial - 1 of 10</dc:title>
  <dc:creator>Frederik Born</dc:creator>
  <cp:lastModifiedBy>Frederik Born</cp:lastModifiedBy>
  <cp:revision>1</cp:revision>
  <dcterms:created xsi:type="dcterms:W3CDTF">2025-07-18T20:22:10Z</dcterms:created>
  <dcterms:modified xsi:type="dcterms:W3CDTF">2025-07-18T20:22:37Z</dcterms:modified>
</cp:coreProperties>
</file>