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45839</c:v>
                </c:pt>
                <c:pt idx="1">
                  <c:v>45870</c:v>
                </c:pt>
                <c:pt idx="2">
                  <c:v>45901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18393</c:v>
                </c:pt>
                <c:pt idx="1">
                  <c:v>16076</c:v>
                </c:pt>
                <c:pt idx="2">
                  <c:v>19112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29-4F86-8C6F-EE8981A702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122696"/>
        <c:axId val="385258432"/>
      </c:barChart>
      <c:dateAx>
        <c:axId val="10122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258432"/>
        <c:crosses val="autoZero"/>
        <c:auto val="1"/>
        <c:lblOffset val="100"/>
        <c:baseTimeUnit val="months"/>
      </c:dateAx>
      <c:valAx>
        <c:axId val="385258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22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45839</c:v>
                </c:pt>
                <c:pt idx="1">
                  <c:v>45870</c:v>
                </c:pt>
                <c:pt idx="2">
                  <c:v>45901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116</c:v>
                </c:pt>
                <c:pt idx="1">
                  <c:v>92</c:v>
                </c:pt>
                <c:pt idx="2">
                  <c:v>186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54-49DB-8E4D-118FDA7DB5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284136"/>
        <c:axId val="391284792"/>
      </c:barChart>
      <c:dateAx>
        <c:axId val="391284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284792"/>
        <c:crosses val="autoZero"/>
        <c:auto val="1"/>
        <c:lblOffset val="100"/>
        <c:baseTimeUnit val="months"/>
      </c:dateAx>
      <c:valAx>
        <c:axId val="391284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284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45839</c:v>
                </c:pt>
                <c:pt idx="1">
                  <c:v>45870</c:v>
                </c:pt>
                <c:pt idx="2">
                  <c:v>45901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593921</c:v>
                </c:pt>
                <c:pt idx="1">
                  <c:v>435924</c:v>
                </c:pt>
                <c:pt idx="2">
                  <c:v>724231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31-4AD6-A7AB-963C228921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725360"/>
        <c:axId val="391726016"/>
      </c:barChart>
      <c:dateAx>
        <c:axId val="391725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26016"/>
        <c:crosses val="autoZero"/>
        <c:auto val="1"/>
        <c:lblOffset val="100"/>
        <c:baseTimeUnit val="months"/>
      </c:dateAx>
      <c:valAx>
        <c:axId val="391726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25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 Technologies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45839</c:v>
                </c:pt>
                <c:pt idx="1">
                  <c:v>45870</c:v>
                </c:pt>
                <c:pt idx="2">
                  <c:v>45901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93</c:v>
                </c:pt>
                <c:pt idx="1">
                  <c:v>25</c:v>
                </c:pt>
                <c:pt idx="2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C8-4B59-9EE0-EF77456D90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3297016"/>
        <c:axId val="393296032"/>
      </c:barChart>
      <c:dateAx>
        <c:axId val="393297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296032"/>
        <c:crosses val="autoZero"/>
        <c:auto val="1"/>
        <c:lblOffset val="100"/>
        <c:baseTimeUnit val="months"/>
      </c:dateAx>
      <c:valAx>
        <c:axId val="393296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297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 Consulting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45839</c:v>
                </c:pt>
                <c:pt idx="1">
                  <c:v>45870</c:v>
                </c:pt>
                <c:pt idx="2">
                  <c:v>45901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204</c:v>
                </c:pt>
                <c:pt idx="1">
                  <c:v>75</c:v>
                </c:pt>
                <c:pt idx="2">
                  <c:v>171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D2-488F-8ACF-A63AC17443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0678624"/>
        <c:axId val="390678952"/>
      </c:barChart>
      <c:dateAx>
        <c:axId val="390678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678952"/>
        <c:crosses val="autoZero"/>
        <c:auto val="1"/>
        <c:lblOffset val="100"/>
        <c:baseTimeUnit val="months"/>
      </c:dateAx>
      <c:valAx>
        <c:axId val="390678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678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 Solutions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45839</c:v>
                </c:pt>
                <c:pt idx="1">
                  <c:v>45870</c:v>
                </c:pt>
                <c:pt idx="2">
                  <c:v>45901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217</c:v>
                </c:pt>
                <c:pt idx="1">
                  <c:v>130</c:v>
                </c:pt>
                <c:pt idx="2">
                  <c:v>189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2C-4CD8-974B-31DF48EF2D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7279968"/>
        <c:axId val="397281608"/>
      </c:barChart>
      <c:dateAx>
        <c:axId val="397279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281608"/>
        <c:crosses val="autoZero"/>
        <c:auto val="1"/>
        <c:lblOffset val="100"/>
        <c:baseTimeUnit val="months"/>
      </c:dateAx>
      <c:valAx>
        <c:axId val="397281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279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FabLab by 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45839</c:v>
                </c:pt>
                <c:pt idx="1">
                  <c:v>45870</c:v>
                </c:pt>
                <c:pt idx="2">
                  <c:v>45901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59</c:v>
                </c:pt>
                <c:pt idx="1">
                  <c:v>13</c:v>
                </c:pt>
                <c:pt idx="2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78-447A-A924-10EF2717B2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2605376"/>
        <c:axId val="392603080"/>
      </c:barChart>
      <c:dateAx>
        <c:axId val="392605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603080"/>
        <c:crosses val="autoZero"/>
        <c:auto val="1"/>
        <c:lblOffset val="100"/>
        <c:baseTimeUnit val="months"/>
      </c:dateAx>
      <c:valAx>
        <c:axId val="392603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605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Inetum Consulting</c:v>
                </c:pt>
                <c:pt idx="1">
                  <c:v>Inetum Solutions</c:v>
                </c:pt>
                <c:pt idx="2">
                  <c:v>FabLab by Inetum</c:v>
                </c:pt>
                <c:pt idx="3">
                  <c:v>Inetum Technologies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32696</c:v>
                </c:pt>
                <c:pt idx="1">
                  <c:v>15711</c:v>
                </c:pt>
                <c:pt idx="2">
                  <c:v>8795</c:v>
                </c:pt>
                <c:pt idx="3">
                  <c:v>3958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A3-4750-B3EB-94DF4C6E0E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FabLab by 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45839</c:v>
                </c:pt>
                <c:pt idx="1">
                  <c:v>45870</c:v>
                </c:pt>
                <c:pt idx="2">
                  <c:v>45901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11105</c:v>
                </c:pt>
                <c:pt idx="1">
                  <c:v>5885</c:v>
                </c:pt>
                <c:pt idx="2">
                  <c:v>9159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38-4DEF-BFD4-85D7AA0103B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 Consulting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45839</c:v>
                </c:pt>
                <c:pt idx="1">
                  <c:v>45870</c:v>
                </c:pt>
                <c:pt idx="2">
                  <c:v>45901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37016</c:v>
                </c:pt>
                <c:pt idx="1">
                  <c:v>2831</c:v>
                </c:pt>
                <c:pt idx="2">
                  <c:v>17507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238-4DEF-BFD4-85D7AA0103B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 Solutions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45839</c:v>
                </c:pt>
                <c:pt idx="1">
                  <c:v>45870</c:v>
                </c:pt>
                <c:pt idx="2">
                  <c:v>45901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0">
                  <c:v>40239</c:v>
                </c:pt>
                <c:pt idx="1">
                  <c:v>21733</c:v>
                </c:pt>
                <c:pt idx="2">
                  <c:v>30620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238-4DEF-BFD4-85D7AA0103B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 Technologies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45839</c:v>
                </c:pt>
                <c:pt idx="1">
                  <c:v>45870</c:v>
                </c:pt>
                <c:pt idx="2">
                  <c:v>45901</c:v>
                </c:pt>
              </c:numCache>
            </c:numRef>
          </c:cat>
          <c:val>
            <c:numRef>
              <c:f>Sheet1!$E$2:$E$4</c:f>
              <c:numCache>
                <c:formatCode>General</c:formatCode>
                <c:ptCount val="3"/>
                <c:pt idx="0">
                  <c:v>18847</c:v>
                </c:pt>
                <c:pt idx="1">
                  <c:v>6286</c:v>
                </c:pt>
                <c:pt idx="2">
                  <c:v>4719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238-4DEF-BFD4-85D7AA0103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9078080"/>
        <c:axId val="399077424"/>
      </c:barChart>
      <c:dateAx>
        <c:axId val="399078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077424"/>
        <c:crosses val="autoZero"/>
        <c:auto val="1"/>
        <c:lblOffset val="100"/>
        <c:baseTimeUnit val="months"/>
      </c:dateAx>
      <c:valAx>
        <c:axId val="399077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078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FabLab by 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45839</c:v>
                </c:pt>
                <c:pt idx="1">
                  <c:v>45870</c:v>
                </c:pt>
                <c:pt idx="2">
                  <c:v>45901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</c:v>
                </c:pt>
                <c:pt idx="1">
                  <c:v>11</c:v>
                </c:pt>
                <c:pt idx="2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58-4017-9C86-F759FEE0F8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 Consulting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45839</c:v>
                </c:pt>
                <c:pt idx="1">
                  <c:v>45870</c:v>
                </c:pt>
                <c:pt idx="2">
                  <c:v>45901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6</c:v>
                </c:pt>
                <c:pt idx="1">
                  <c:v>0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58-4017-9C86-F759FEE0F8E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 Solutions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45839</c:v>
                </c:pt>
                <c:pt idx="1">
                  <c:v>45870</c:v>
                </c:pt>
                <c:pt idx="2">
                  <c:v>45901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0">
                  <c:v>33</c:v>
                </c:pt>
                <c:pt idx="1">
                  <c:v>14</c:v>
                </c:pt>
                <c:pt idx="2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558-4017-9C86-F759FEE0F8E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 Technologies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45839</c:v>
                </c:pt>
                <c:pt idx="1">
                  <c:v>45870</c:v>
                </c:pt>
                <c:pt idx="2">
                  <c:v>45901</c:v>
                </c:pt>
              </c:numCache>
            </c:numRef>
          </c:cat>
          <c:val>
            <c:numRef>
              <c:f>Sheet1!$E$2:$E$4</c:f>
              <c:numCache>
                <c:formatCode>General</c:formatCode>
                <c:ptCount val="3"/>
                <c:pt idx="0">
                  <c:v>12</c:v>
                </c:pt>
                <c:pt idx="1">
                  <c:v>6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558-4017-9C86-F759FEE0F8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0305432"/>
        <c:axId val="400307808"/>
      </c:barChart>
      <c:dateAx>
        <c:axId val="400305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307808"/>
        <c:crosses val="autoZero"/>
        <c:auto val="1"/>
        <c:lblOffset val="100"/>
        <c:baseTimeUnit val="months"/>
      </c:dateAx>
      <c:valAx>
        <c:axId val="400307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305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13-4963-935F-708B97F56D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 Portugal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13-4963-935F-708B97F56DE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 Belgium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F13-4963-935F-708B97F56DE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 France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F13-4963-935F-708B97F56DE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 Romania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F13-4963-935F-708B97F56DE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Inetum España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F13-4963-935F-708B97F56DE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Inetum Perú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F13-4963-935F-708B97F56DE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Inetum Polska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F13-4963-935F-708B97F56DE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Inetum Maroc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F13-4963-935F-708B97F56DEC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Inetum México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Sheet1!$K$2</c:f>
              <c:numCache>
                <c:formatCode>General</c:formatCode>
                <c:ptCount val="1"/>
                <c:pt idx="0">
                  <c:v>-6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4F13-4963-935F-708B97F56DEC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Inetum Tunisie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Sheet1!$L$2</c:f>
              <c:numCache>
                <c:formatCode>General</c:formatCode>
                <c:ptCount val="1"/>
                <c:pt idx="0">
                  <c:v>-13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4F13-4963-935F-708B97F56D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824216"/>
        <c:axId val="391722984"/>
      </c:barChart>
      <c:dateAx>
        <c:axId val="391824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22984"/>
        <c:crosses val="autoZero"/>
        <c:auto val="1"/>
        <c:lblOffset val="100"/>
        <c:baseTimeUnit val="days"/>
      </c:dateAx>
      <c:valAx>
        <c:axId val="391722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824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C2-42FA-91E0-ECD8321A0ED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 Portugal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8C2-42FA-91E0-ECD8321A0ED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 Belgium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8C2-42FA-91E0-ECD8321A0ED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 France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8C2-42FA-91E0-ECD8321A0ED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 Romania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8C2-42FA-91E0-ECD8321A0ED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Inetum España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8C2-42FA-91E0-ECD8321A0ED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Inetum Perú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8C2-42FA-91E0-ECD8321A0ED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Inetum Polska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8C2-42FA-91E0-ECD8321A0ED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Inetum Maroc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8C2-42FA-91E0-ECD8321A0ED5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Inetum México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Sheet1!$K$2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8C2-42FA-91E0-ECD8321A0ED5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Inetum Tunisie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Sheet1!$L$2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8C2-42FA-91E0-ECD8321A0E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7422536"/>
        <c:axId val="487423272"/>
      </c:barChart>
      <c:dateAx>
        <c:axId val="487422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7423272"/>
        <c:crosses val="autoZero"/>
        <c:auto val="1"/>
        <c:lblOffset val="100"/>
        <c:baseTimeUnit val="days"/>
      </c:dateAx>
      <c:valAx>
        <c:axId val="487423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7422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3942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E9-46F6-947A-05DEB3F0F29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 Portugal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10842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E9-46F6-947A-05DEB3F0F29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 Belgium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1176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7E9-46F6-947A-05DEB3F0F29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 France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668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7E9-46F6-947A-05DEB3F0F29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 Romania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811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7E9-46F6-947A-05DEB3F0F29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Inetum España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3436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7E9-46F6-947A-05DEB3F0F29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Inetum Perú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5097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7E9-46F6-947A-05DEB3F0F29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Inetum Polska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1028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7E9-46F6-947A-05DEB3F0F290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Inetum Maroc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502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7E9-46F6-947A-05DEB3F0F290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Inetum México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Sheet1!$K$2</c:f>
              <c:numCache>
                <c:formatCode>General</c:formatCode>
                <c:ptCount val="1"/>
                <c:pt idx="0">
                  <c:v>1690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F7E9-46F6-947A-05DEB3F0F290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Inetum Tunisie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Sheet1!$L$2</c:f>
              <c:numCache>
                <c:formatCode>General</c:formatCode>
                <c:ptCount val="1"/>
                <c:pt idx="0">
                  <c:v>9653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7E9-46F6-947A-05DEB3F0F2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7424256"/>
        <c:axId val="397276568"/>
      </c:barChart>
      <c:dateAx>
        <c:axId val="487424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276568"/>
        <c:crosses val="autoZero"/>
        <c:auto val="1"/>
        <c:lblOffset val="100"/>
        <c:baseTimeUnit val="days"/>
      </c:dateAx>
      <c:valAx>
        <c:axId val="397276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7424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4.9872122762148301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C2-45ED-B7FF-2FA3BA271E6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 Portugal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37.424757916775697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C2-45ED-B7FF-2FA3BA271E6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 Belgium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2.6699029126213598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C2-45ED-B7FF-2FA3BA271E6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 France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2.2727272727272698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CC2-45ED-B7FF-2FA3BA271E6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 Romania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2.32558139534884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CC2-45ED-B7FF-2FA3BA271E6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Inetum España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39.021164021163997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CC2-45ED-B7FF-2FA3BA271E6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Inetum Perú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31.321084864391999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CC2-45ED-B7FF-2FA3BA271E6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Inetum Polska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2.9629629629629601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CC2-45ED-B7FF-2FA3BA271E69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Inetum Maroc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10.1010101010101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CC2-45ED-B7FF-2FA3BA271E69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Inetum México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Sheet1!$K$2</c:f>
              <c:numCache>
                <c:formatCode>General</c:formatCode>
                <c:ptCount val="1"/>
                <c:pt idx="0">
                  <c:v>53.650793650793702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CC2-45ED-B7FF-2FA3BA271E69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Inetum Tunisie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Sheet1!$L$2</c:f>
              <c:numCache>
                <c:formatCode>General</c:formatCode>
                <c:ptCount val="1"/>
                <c:pt idx="0">
                  <c:v>6.0686015831134599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CC2-45ED-B7FF-2FA3BA271E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7268504"/>
        <c:axId val="384635080"/>
      </c:barChart>
      <c:dateAx>
        <c:axId val="397268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635080"/>
        <c:crosses val="autoZero"/>
        <c:auto val="1"/>
        <c:lblOffset val="100"/>
        <c:baseTimeUnit val="days"/>
      </c:dateAx>
      <c:valAx>
        <c:axId val="384635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268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@inetum_world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45839</c:v>
                </c:pt>
                <c:pt idx="1">
                  <c:v>45870</c:v>
                </c:pt>
                <c:pt idx="2">
                  <c:v>45901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8</c:v>
                </c:pt>
                <c:pt idx="1">
                  <c:v>6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F4-46F1-90C2-1D74EADCFD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@inetum_fra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45839</c:v>
                </c:pt>
                <c:pt idx="1">
                  <c:v>45870</c:v>
                </c:pt>
                <c:pt idx="2">
                  <c:v>45901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-4</c:v>
                </c:pt>
                <c:pt idx="1">
                  <c:v>-10</c:v>
                </c:pt>
                <c:pt idx="2">
                  <c:v>-15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F4-46F1-90C2-1D74EADCFD0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@inetum_es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45839</c:v>
                </c:pt>
                <c:pt idx="1">
                  <c:v>45870</c:v>
                </c:pt>
                <c:pt idx="2">
                  <c:v>45901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0">
                  <c:v>-1</c:v>
                </c:pt>
                <c:pt idx="1">
                  <c:v>3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7F4-46F1-90C2-1D74EADCFD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8934192"/>
        <c:axId val="488929272"/>
      </c:barChart>
      <c:dateAx>
        <c:axId val="488934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8929272"/>
        <c:crosses val="autoZero"/>
        <c:auto val="1"/>
        <c:lblOffset val="100"/>
        <c:baseTimeUnit val="months"/>
      </c:dateAx>
      <c:valAx>
        <c:axId val="488929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8934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@inetum_world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45839</c:v>
                </c:pt>
                <c:pt idx="1">
                  <c:v>45870</c:v>
                </c:pt>
                <c:pt idx="2">
                  <c:v>45901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4</c:v>
                </c:pt>
                <c:pt idx="1">
                  <c:v>6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B6-4C6F-BB14-B5E15FFA72B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@inetum_fra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45839</c:v>
                </c:pt>
                <c:pt idx="1">
                  <c:v>45870</c:v>
                </c:pt>
                <c:pt idx="2">
                  <c:v>45901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2</c:v>
                </c:pt>
                <c:pt idx="1">
                  <c:v>4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B6-4C6F-BB14-B5E15FFA72B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@inetum_es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45839</c:v>
                </c:pt>
                <c:pt idx="1">
                  <c:v>45870</c:v>
                </c:pt>
                <c:pt idx="2">
                  <c:v>45901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0">
                  <c:v>39</c:v>
                </c:pt>
                <c:pt idx="1">
                  <c:v>32</c:v>
                </c:pt>
                <c:pt idx="2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9B6-4C6F-BB14-B5E15FFA72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8936160"/>
        <c:axId val="488931896"/>
      </c:barChart>
      <c:dateAx>
        <c:axId val="488936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8931896"/>
        <c:crosses val="autoZero"/>
        <c:auto val="1"/>
        <c:lblOffset val="100"/>
        <c:baseTimeUnit val="months"/>
      </c:dateAx>
      <c:valAx>
        <c:axId val="488931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8936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@inetum_world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1089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F3-4DE5-806F-44734ABD24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@inetum_fra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915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F3-4DE5-806F-44734ABD249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@inetum_es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18690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F3-4DE5-806F-44734ABD24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9267576"/>
        <c:axId val="489267248"/>
      </c:barChart>
      <c:dateAx>
        <c:axId val="489267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9267248"/>
        <c:crosses val="autoZero"/>
        <c:auto val="1"/>
        <c:lblOffset val="100"/>
        <c:baseTimeUnit val="days"/>
      </c:dateAx>
      <c:valAx>
        <c:axId val="489267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9267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@inetum_world</c:v>
                </c:pt>
                <c:pt idx="1">
                  <c:v>@inetum_fra</c:v>
                </c:pt>
                <c:pt idx="2">
                  <c:v>@inetum_es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4</c:v>
                </c:pt>
                <c:pt idx="2">
                  <c:v>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A2-4354-85AC-077EEE0796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7906336"/>
        <c:axId val="487905024"/>
      </c:barChart>
      <c:catAx>
        <c:axId val="487906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7905024"/>
        <c:crosses val="autoZero"/>
        <c:auto val="1"/>
        <c:lblAlgn val="ctr"/>
        <c:lblOffset val="100"/>
        <c:noMultiLvlLbl val="0"/>
      </c:catAx>
      <c:valAx>
        <c:axId val="487905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7906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inetum_fr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1734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85-4280-9A30-BEB01F88C9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inetum.ro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85-4280-9A30-BEB01F88C94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inetum_pt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2783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D85-4280-9A30-BEB01F88C94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inetum_be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769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D85-4280-9A30-BEB01F88C94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inetum_pl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281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D85-4280-9A30-BEB01F88C94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inetum_tn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1821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D85-4280-9A30-BEB01F88C94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inetum_es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2301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D85-4280-9A30-BEB01F88C94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inetum_ma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894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D85-4280-9A30-BEB01F88C94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inetum_pe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835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D85-4280-9A30-BEB01F88C94B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inetum_world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Sheet1!$K$2</c:f>
              <c:numCache>
                <c:formatCode>General</c:formatCode>
                <c:ptCount val="1"/>
                <c:pt idx="0">
                  <c:v>1849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1D85-4280-9A30-BEB01F88C94B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inetum_mx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Sheet1!$L$2</c:f>
              <c:numCache>
                <c:formatCode>General</c:formatCode>
                <c:ptCount val="1"/>
                <c:pt idx="0">
                  <c:v>357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D85-4280-9A30-BEB01F88C9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7899776"/>
        <c:axId val="487898136"/>
      </c:barChart>
      <c:dateAx>
        <c:axId val="487899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7898136"/>
        <c:crosses val="autoZero"/>
        <c:auto val="1"/>
        <c:lblOffset val="100"/>
        <c:baseTimeUnit val="days"/>
      </c:dateAx>
      <c:valAx>
        <c:axId val="487898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7899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inetum_fr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DD-480E-BFEA-67ED508F988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inetum.ro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DD-480E-BFEA-67ED508F988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inetum_pt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2DD-480E-BFEA-67ED508F988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inetum_be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2DD-480E-BFEA-67ED508F988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inetum_pl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2DD-480E-BFEA-67ED508F988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inetum_tn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2DD-480E-BFEA-67ED508F988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inetum_es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2DD-480E-BFEA-67ED508F988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inetum_ma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2DD-480E-BFEA-67ED508F9886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inetum_pe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2DD-480E-BFEA-67ED508F9886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inetum_world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Sheet1!$K$2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2DD-480E-BFEA-67ED508F9886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inetum_mx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45901</c:v>
                </c:pt>
              </c:numCache>
            </c:numRef>
          </c:cat>
          <c:val>
            <c:numRef>
              <c:f>Sheet1!$L$2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2DD-480E-BFEA-67ED508F98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9078736"/>
        <c:axId val="399079064"/>
      </c:barChart>
      <c:dateAx>
        <c:axId val="399078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079064"/>
        <c:crosses val="autoZero"/>
        <c:auto val="1"/>
        <c:lblOffset val="100"/>
        <c:baseTimeUnit val="days"/>
      </c:dateAx>
      <c:valAx>
        <c:axId val="399079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078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45901</c:v>
                </c:pt>
                <c:pt idx="1">
                  <c:v>45931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3250</c:v>
                </c:pt>
                <c:pt idx="1">
                  <c:v>3410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72F-4B1B-97FC-FB8CCD86B5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255960"/>
        <c:axId val="394257600"/>
      </c:lineChart>
      <c:dateAx>
        <c:axId val="394255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257600"/>
        <c:crosses val="autoZero"/>
        <c:auto val="1"/>
        <c:lblOffset val="100"/>
        <c:baseTimeUnit val="months"/>
      </c:dateAx>
      <c:valAx>
        <c:axId val="394257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255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C55CB-35D9-4C69-8194-9359D061C6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Monthly report Group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E17D9A-B506-4372-A6E8-E02F92A731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Inetum</a:t>
            </a:r>
          </a:p>
        </p:txBody>
      </p:sp>
    </p:spTree>
    <p:extLst>
      <p:ext uri="{BB962C8B-B14F-4D97-AF65-F5344CB8AC3E}">
        <p14:creationId xmlns:p14="http://schemas.microsoft.com/office/powerpoint/2010/main" val="971798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55FDE-216A-408B-8B60-F41C40E7E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Inetum | Inetum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C4BA1A-B3A9-4078-AE44-D96E15F09A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77874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F4B72B-5AA6-4A05-B47B-935A40D6F8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07/01/2025 - 09/30/2025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F5BF3C-D2F3-4655-9943-313C9AD25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802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F4BE3-2B4B-4535-8CDA-8A6C63747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Nb Post Inetum Page | Inetum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8CEF53-F270-4444-951B-250F5F6166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81496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00762C-B938-4447-B1FC-C6AF7EAEA6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07/01/2025 - 09/30/2025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874085-8B0A-48E2-ABAB-964C8A4FB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93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F2CEF-2CF8-4DEF-9485-80901B06F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Impressions Inetum page | Inetum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658B09-F0A9-4E80-B4E3-3A83480D9D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38019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53338A-B224-4ABD-A374-8471BAF790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07/01/2025 - 09/30/2025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4336D-E13A-499E-951E-0347D3119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874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75248-1614-429F-B179-493BFE8E5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by Country Table | Inetum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E93E05-4B4C-497F-99BE-F423686E66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39270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926767946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174441414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3322711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802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Inetum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220204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542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Inetum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211032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576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Inetum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134731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7473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Inetum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83450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479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Inetum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82377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2542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41E35B-62B1-4788-B84A-A0E9E0E398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09/01/2025 - 09/30/2025</a:t>
            </a:r>
          </a:p>
        </p:txBody>
      </p:sp>
    </p:spTree>
    <p:extLst>
      <p:ext uri="{BB962C8B-B14F-4D97-AF65-F5344CB8AC3E}">
        <p14:creationId xmlns:p14="http://schemas.microsoft.com/office/powerpoint/2010/main" val="1552892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4EAFC-5FF4-4D18-9E1B-AA196F1D4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Technologies | Inetum Technologies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B12281-D6D0-432A-A68F-872B947CA1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60077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B880C8-71ED-41A8-9B4E-EF9930DFA4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07/01/2025 - 09/30/2025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5716EE-595D-44CB-B032-C279218B1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022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90ED5-8380-4A28-972A-AFC63C9D8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Consulting | Inetum Consulting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01D7BB-4E3B-4A0F-9475-B1AC088CA5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44891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1EBEDD-8C8D-4B47-9334-869047C379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07/01/2025 - 09/30/2025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8E5798-873A-4AB0-8D73-51DCF7D2A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568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3171B-E77D-4FF1-B04D-7A00DD334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Solutions | Inetum Solutions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390C5D-A85B-4382-AC65-3423F611A0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32479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5B5AEC-6B21-4B64-84F6-1660C06074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07/01/2025 - 09/30/2025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16FFFB-F3C5-4A0E-A34B-555AD3E96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7506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A6064-A634-44DF-A62A-D332AF134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FabLab | FabLab by Inetum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6144BE-5168-4AC0-9AE1-D00A6CDE4B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82791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7E63A5-423C-475D-BCDE-0B246ABFA1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07/01/2025 - 09/30/2025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BF20AB-D129-43AA-AD56-C82B90574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9509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E3916-1DC2-4E44-9CFE-DB203A032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Linkedin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9A3320-F21E-4B8A-A47B-2513B21793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13777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62456609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41995464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30394849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33122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19365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64520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27962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145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09/19/2025 12:54:19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09/19/2025 12:54:19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Tunisia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70.567169151328 %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912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09/22/2025 11:15:24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09/22/2025 11:15:24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62.23969400765 %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092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09/11/2025 17:03:35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09/11/2025 17:03:35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59.698147041243 %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310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09/25/2025 11:00:14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09/25/2025 11:00:14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56.027805362463 %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641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09/23/2025 11:24:47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09/23/2025 11:24:47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55.938797814208 %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8932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B15C2E-F42F-4A23-A9FD-FFF2530743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09/01/2025 - 09/30/2025</a:t>
            </a:r>
          </a:p>
        </p:txBody>
      </p:sp>
    </p:spTree>
    <p:extLst>
      <p:ext uri="{BB962C8B-B14F-4D97-AF65-F5344CB8AC3E}">
        <p14:creationId xmlns:p14="http://schemas.microsoft.com/office/powerpoint/2010/main" val="19722018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D2CF5-640F-41A9-8018-4F3DCB474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 Distribution | 4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409DC4-5005-4024-B713-F81D28473B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21909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938A0-7C0F-4010-B24F-F0D8091F6B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09/28/2025 - 10/12/2025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3BA895-1325-4D4A-93EE-42DD829B1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4417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41DB2-716D-45AE-BE84-4ABD5DBF1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Impressions | 4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602660-1211-4019-A7A5-57A196D8A4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25596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943B9B-2F89-4320-B0F4-43E6E4E1CD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07/01/2025 - 09/30/2025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439E44-D397-4C77-AE64-A9F1C0C83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1480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8A1AB-103F-4360-A300-F9BE55EBE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Nb Posts | 4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8DD114-0801-4184-A79B-3E155FF5F9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87404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09F28F-0F96-4D68-9819-F03454A7F9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07/01/2025 - 09/30/2025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C28B7A-BD3D-4091-9A7E-23F78A627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5101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7495B-2265-463B-BBC7-7E76EC5E6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378906-5751-4C97-A6CF-96441B7F56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98060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A357CB-03BA-43BE-8812-CC2322B62E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09/01/2025 - 09/30/2025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EE82FD-EE7E-4CE0-9A6B-CB0498104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939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5C3D8-9885-4657-8345-E1CDDEF80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Nb Posts |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CE73BB-E25B-44C2-83E3-C56780D2A6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03552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0F943B-522B-4BC5-90FD-3ED3197629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09/01/2025 - 09/30/2025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28D074-5820-4AE3-B0B6-6DB9CA406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6648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D9AD6-F361-4DF9-9AE0-2B13D7E90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19AC74-7766-46C0-9868-C83610981D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06483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5344E0-413A-4B6B-8343-C10A67FC0D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09/01/2025 - 09/30/2025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050BC-266D-4F0A-A6E8-FAEA707F1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276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51B00-B048-41FE-A9AF-3153D9080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9AF50A-4A19-4496-9E5B-91AC696665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51091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B9CD48-6357-406F-B66F-2CFA359EF9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09/01/2025 - 09/30/2025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035A87-E10D-4870-A0B8-C2FC64836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4342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52F53-8F06-459D-8D7C-E81BAE74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Facebook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333A68-C038-4855-881D-12B80AB1E1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74495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58768890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1266870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936712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637352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05701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16660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15013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88282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895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09/16/2025 11:14:05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09/16/2025 11:14:05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https://quintly-eu-image-storage.s3.amazonaws.com/2fc132e393d2e2827abae521996e704b/bdd38ec06b2c6fb363d3ea464a32261d.jpg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0.5215 %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702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09/22/2025 17:17:12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09/22/2025 17:17:12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https://quintly-eu-image-storage.s3.amazonaws.com/2fc132e393d2e2827abae521996e704b/8d13ce068d94eecd485dd29dc37b3f66.jpg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246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09/09/2025 11:00:12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09/09/2025 11:00:12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https://quintly-eu-image-storage.s3.amazonaws.com/2fc132e393d2e2827abae521996e704b/892ba9d8e370c31c0373f8daa4ad4c64.jpg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8299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1E7C59-EE39-45E0-A793-F55AF0EB99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09/01/2025 - 09/30/2025</a:t>
            </a:r>
          </a:p>
        </p:txBody>
      </p:sp>
    </p:spTree>
    <p:extLst>
      <p:ext uri="{BB962C8B-B14F-4D97-AF65-F5344CB8AC3E}">
        <p14:creationId xmlns:p14="http://schemas.microsoft.com/office/powerpoint/2010/main" val="31740544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C1E28-B527-4F3A-9D9F-2DB1BE1C9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F61F6F-8542-4E31-A852-8E285F5800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94465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E80B22-3F6C-4513-BC1B-E31895AA5A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07/01/2025 - 09/30/2025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C1CDD6-0796-44E5-9AD9-C0C008042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2685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DC315-4141-44E9-8136-740C7BCD1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BD218A-9A5E-4B2C-8574-4B862565E5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97113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7FCC3F-C2C4-40AF-AC33-512259937C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07/01/2025 - 09/30/2025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E283C0-E277-49AF-9D16-63927C033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1305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166C2-8BC1-4418-8248-015C7BA2B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Impressions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258904-416D-4445-90CD-CE8B7DD53F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23777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1400C2-9C1A-4C3A-90FE-473B1690E2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09/01/2025 - 09/30/2025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8E2EDF-E510-4673-B5E5-B2650C949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3489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ACD11-A5BD-4501-B04E-D52B57BAF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1E0F08-3251-4B43-A49C-CBE7274A54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199305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9BB743-A6F9-4724-8AF7-41D4034062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09/01/2025 - 09/30/2025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460174-D4AA-4F03-A49B-AE64662C5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605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4802D-FC0F-4CD6-A59D-CB7F98903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4FC191-062C-40D1-83E8-363777B57B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31430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4009802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776703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93040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3397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65922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75332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61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@inetum_es - 2025-09-03 08:05:02</a:t>
                      </a:r>
                      <a:r>
                        <a:rPr lang="es-ES" sz="1000"/>
                        <a:t>
 RT @AMETIC_es: 🚀 Las “Tardes de Santander” de #AMETIC han analizado el papel de los ecosistemas de innovación en la construcción del futuro digital de España, en el marco del #Santander39.
El acto ha estado presidido por @TeresaRiesgo, secretaria general de innovación, que destacó el buen https://t.co/zwuI291ZJB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255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@inetum_es - 2025-09-10 11:13:16</a:t>
                      </a:r>
                      <a:r>
                        <a:rPr lang="es-ES" sz="1000"/>
                        <a:t>
 RT @RTVEaragon: En clave económica hablamos de datos y del parque tecnológico @WALQAPT.
Va a ser una de las referencias del futuro tecnológico en #Aragón. Con 84 empresas y  más de 800 empleos, su apuesta  pasa por la ciberseguridad y la captación de talento.
🎙️ @TorranBelen
📹 Manuel Pascual https://t.co/B8prlZRXDF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14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@inetum_es - 2025-09-05 11:17:41</a:t>
                      </a:r>
                      <a:r>
                        <a:rPr lang="es-ES" sz="1000"/>
                        <a:t>
 RT @AMETIC_es: 🔹 La segunda mesa, Ecosistemas de emprendimiento desde el sector privado contó con la participación de:
Con:
💻 Valle del Águila, Startups &amp;amp; ISVS Director de @MicrosoftES
🚀 Jesús Otero, Director de Innovación de @inetum_es
🏦 Maite Cordón, Directora de Santander Growth de https://t.co/z7fCLoKFOO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4216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3CFD86-5227-4E68-BBC3-920C17C2A7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09/01/2025 - 09/30/2025</a:t>
            </a:r>
          </a:p>
        </p:txBody>
      </p:sp>
    </p:spTree>
    <p:extLst>
      <p:ext uri="{BB962C8B-B14F-4D97-AF65-F5344CB8AC3E}">
        <p14:creationId xmlns:p14="http://schemas.microsoft.com/office/powerpoint/2010/main" val="37042445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A9450-75FE-48DF-ABC7-3061D050B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EDFC20-7410-4F5F-99FC-A40BC308C7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58214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B65A88-8BA6-4A54-B0E0-289A284333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09/01/2025 - 09/30/2025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F2210A-0E5F-4F52-967A-E501BBD03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1745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2D8E4-0CA2-4503-889F-8FFA5E407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C984F3-5467-4AB7-B2AA-10056551B1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37367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89B76C-66AC-4AB6-85F1-E8F2EC270C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09/01/2025 - 09/30/2025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C8DC0-1DF9-4EC7-BC7B-57320FD48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1002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11E16-0F80-40AD-872F-9A9A53CD2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Instagram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DD07A4-75DD-4BE6-AF55-3EBDAE9FA9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85445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85393457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26862559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757228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676948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095875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541130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80856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276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10/10/2025 13:04:12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10/10/2025 13:04:12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051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10/06/2025 17:33:25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10/06/2025 17:33:25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761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10/10/2025 10:15:59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10/10/2025 10:15:59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5175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18229F-4CA4-47EF-BD7B-0855C394B9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09/28/2025 - 10/12/2025</a:t>
            </a:r>
          </a:p>
        </p:txBody>
      </p:sp>
    </p:spTree>
    <p:extLst>
      <p:ext uri="{BB962C8B-B14F-4D97-AF65-F5344CB8AC3E}">
        <p14:creationId xmlns:p14="http://schemas.microsoft.com/office/powerpoint/2010/main" val="11527136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5821D-3DB9-4E08-8ABF-F169B8881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FF24D6-870D-4DF1-A9BB-947760526C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49708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0EF41E-8341-4932-9846-7AECE46D1A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09/01/2025 - 10/31/2025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4C1755-FBC9-46FD-A87A-450341346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7665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781</Words>
  <Application>Microsoft Office PowerPoint</Application>
  <PresentationFormat>On-screen Show (4:3)</PresentationFormat>
  <Paragraphs>216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Calibri</vt:lpstr>
      <vt:lpstr>Arial</vt:lpstr>
      <vt:lpstr>quintly_template</vt:lpstr>
      <vt:lpstr>Monthly report Group</vt:lpstr>
      <vt:lpstr>LinkedIn Followers Inetum | Inetum</vt:lpstr>
      <vt:lpstr>LinkedIn Nb Post Inetum Page | Inetum</vt:lpstr>
      <vt:lpstr>LinkedIn Post Impressions Inetum page | Inetum</vt:lpstr>
      <vt:lpstr>LinkedIn Followers by Country Table | Inetum</vt:lpstr>
      <vt:lpstr>LinkedIn Followers Technologies | Inetum Technologies</vt:lpstr>
      <vt:lpstr>LinkedIn Followers Consulting | Inetum Consulting</vt:lpstr>
      <vt:lpstr>LinkedIn Followers Solutions | Inetum Solutions</vt:lpstr>
      <vt:lpstr>LinkedIn Followers FabLab | FabLab by Inetum</vt:lpstr>
      <vt:lpstr>LinkedIn Posts Table | Linkedin</vt:lpstr>
      <vt:lpstr>LinkedIn Follower Distribution | 4 profiles</vt:lpstr>
      <vt:lpstr>LinkedIn Impressions | 4 profiles</vt:lpstr>
      <vt:lpstr>LinkedIn Nb Posts | 4 profiles</vt:lpstr>
      <vt:lpstr>Facebook Fans Change | All profiles</vt:lpstr>
      <vt:lpstr>Facebook Nb Posts | Facebook</vt:lpstr>
      <vt:lpstr>Facebook Impressions | All profiles</vt:lpstr>
      <vt:lpstr>Facebook Engagement Rate | All profiles</vt:lpstr>
      <vt:lpstr>Facebook Own Posts Table | Facebook</vt:lpstr>
      <vt:lpstr>Twitter Followers Change | All profiles</vt:lpstr>
      <vt:lpstr>Twitter Own Tweets | All profiles</vt:lpstr>
      <vt:lpstr>Twitter Impressions | All profiles</vt:lpstr>
      <vt:lpstr>Twitter Total Interactions | All profiles</vt:lpstr>
      <vt:lpstr>Twitter Own and Retweeted Tweets Table | All profiles</vt:lpstr>
      <vt:lpstr>Instagram Followers Total | All profiles</vt:lpstr>
      <vt:lpstr>Instagram Posts | All profiles</vt:lpstr>
      <vt:lpstr>Instagram Posts Table | Instagram</vt:lpstr>
      <vt:lpstr>Youtube Subscribers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Group</dc:title>
  <dc:creator>Frederik Born</dc:creator>
  <cp:lastModifiedBy>Frederik Born</cp:lastModifiedBy>
  <cp:revision>1</cp:revision>
  <dcterms:created xsi:type="dcterms:W3CDTF">2025-10-13T16:59:35Z</dcterms:created>
  <dcterms:modified xsi:type="dcterms:W3CDTF">2025-10-13T17:00:06Z</dcterms:modified>
</cp:coreProperties>
</file>