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17553</c:v>
                </c:pt>
                <c:pt idx="1">
                  <c:v>18393</c:v>
                </c:pt>
                <c:pt idx="2">
                  <c:v>16076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A8-4903-8E60-CA13CA401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450248"/>
        <c:axId val="391445656"/>
      </c:barChart>
      <c:dateAx>
        <c:axId val="391450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45656"/>
        <c:crosses val="autoZero"/>
        <c:auto val="1"/>
        <c:lblOffset val="100"/>
        <c:baseTimeUnit val="months"/>
      </c:dateAx>
      <c:valAx>
        <c:axId val="39144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5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137</c:v>
                </c:pt>
                <c:pt idx="1">
                  <c:v>116</c:v>
                </c:pt>
                <c:pt idx="2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77-460D-8E71-5364423325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297760"/>
        <c:axId val="77175776"/>
      </c:barChart>
      <c:dateAx>
        <c:axId val="389297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75776"/>
        <c:crosses val="autoZero"/>
        <c:auto val="1"/>
        <c:lblOffset val="100"/>
        <c:baseTimeUnit val="months"/>
      </c:dateAx>
      <c:valAx>
        <c:axId val="7717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9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692220</c:v>
                </c:pt>
                <c:pt idx="1">
                  <c:v>593921</c:v>
                </c:pt>
                <c:pt idx="2">
                  <c:v>435924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E2-4C0D-BE6A-D8A622862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687192"/>
        <c:axId val="74683912"/>
      </c:barChart>
      <c:dateAx>
        <c:axId val="74687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683912"/>
        <c:crosses val="autoZero"/>
        <c:auto val="1"/>
        <c:lblOffset val="100"/>
        <c:baseTimeUnit val="months"/>
      </c:dateAx>
      <c:valAx>
        <c:axId val="7468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68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120</c:v>
                </c:pt>
                <c:pt idx="1">
                  <c:v>93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B-46B6-B0B2-47D0958EA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813920"/>
        <c:axId val="394815560"/>
      </c:barChart>
      <c:dateAx>
        <c:axId val="394813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15560"/>
        <c:crosses val="autoZero"/>
        <c:auto val="1"/>
        <c:lblOffset val="100"/>
        <c:baseTimeUnit val="months"/>
      </c:dateAx>
      <c:valAx>
        <c:axId val="39481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1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192</c:v>
                </c:pt>
                <c:pt idx="1">
                  <c:v>204</c:v>
                </c:pt>
                <c:pt idx="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81-418B-BD5E-6B7C33F3D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223048"/>
        <c:axId val="401220424"/>
      </c:barChart>
      <c:dateAx>
        <c:axId val="401223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20424"/>
        <c:crosses val="autoZero"/>
        <c:auto val="1"/>
        <c:lblOffset val="100"/>
        <c:baseTimeUnit val="months"/>
      </c:dateAx>
      <c:valAx>
        <c:axId val="40122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2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413</c:v>
                </c:pt>
                <c:pt idx="1">
                  <c:v>217</c:v>
                </c:pt>
                <c:pt idx="2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C5-4D5F-9C6E-F4DDD7007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221736"/>
        <c:axId val="401225344"/>
      </c:barChart>
      <c:dateAx>
        <c:axId val="401221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25344"/>
        <c:crosses val="autoZero"/>
        <c:auto val="1"/>
        <c:lblOffset val="100"/>
        <c:baseTimeUnit val="months"/>
      </c:dateAx>
      <c:valAx>
        <c:axId val="40122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2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59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BD-4E3E-8460-6CA786A14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017880"/>
        <c:axId val="402012960"/>
      </c:barChart>
      <c:dateAx>
        <c:axId val="402017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12960"/>
        <c:crosses val="autoZero"/>
        <c:auto val="1"/>
        <c:lblOffset val="100"/>
        <c:baseTimeUnit val="months"/>
      </c:dateAx>
      <c:valAx>
        <c:axId val="40201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1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Inetum Consulting</c:v>
                </c:pt>
                <c:pt idx="1">
                  <c:v>Inetum Solutions</c:v>
                </c:pt>
                <c:pt idx="2">
                  <c:v>FabLab by Inetum</c:v>
                </c:pt>
                <c:pt idx="3">
                  <c:v>Inetum Technologies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32470</c:v>
                </c:pt>
                <c:pt idx="1">
                  <c:v>15480</c:v>
                </c:pt>
                <c:pt idx="2">
                  <c:v>8767</c:v>
                </c:pt>
                <c:pt idx="3">
                  <c:v>3897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DE-42DB-A1D6-882076B0A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12778</c:v>
                </c:pt>
                <c:pt idx="1">
                  <c:v>11105</c:v>
                </c:pt>
                <c:pt idx="2">
                  <c:v>5885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EB-4705-BF94-6EFDCF72DF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33477</c:v>
                </c:pt>
                <c:pt idx="1">
                  <c:v>37016</c:v>
                </c:pt>
                <c:pt idx="2">
                  <c:v>2831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EB-4705-BF94-6EFDCF72DF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89509</c:v>
                </c:pt>
                <c:pt idx="1">
                  <c:v>40239</c:v>
                </c:pt>
                <c:pt idx="2">
                  <c:v>21733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EB-4705-BF94-6EFDCF72DF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41107</c:v>
                </c:pt>
                <c:pt idx="1">
                  <c:v>18847</c:v>
                </c:pt>
                <c:pt idx="2">
                  <c:v>6286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EB-4705-BF94-6EFDCF72D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836840"/>
        <c:axId val="400832248"/>
      </c:barChart>
      <c:dateAx>
        <c:axId val="400836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32248"/>
        <c:crosses val="autoZero"/>
        <c:auto val="1"/>
        <c:lblOffset val="100"/>
        <c:baseTimeUnit val="months"/>
      </c:dateAx>
      <c:valAx>
        <c:axId val="40083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3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16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DB-429E-A583-60C06FCA56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DB-429E-A583-60C06FCA56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67</c:v>
                </c:pt>
                <c:pt idx="1">
                  <c:v>33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DB-429E-A583-60C06FCA56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21</c:v>
                </c:pt>
                <c:pt idx="1">
                  <c:v>12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DB-429E-A583-60C06FCA5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841104"/>
        <c:axId val="400844712"/>
      </c:barChart>
      <c:dateAx>
        <c:axId val="400841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44712"/>
        <c:crosses val="autoZero"/>
        <c:auto val="1"/>
        <c:lblOffset val="100"/>
        <c:baseTimeUnit val="months"/>
      </c:dateAx>
      <c:valAx>
        <c:axId val="40084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4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4B-4A19-B9C1-412DAEC994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4B-4A19-B9C1-412DAEC994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4B-4A19-B9C1-412DAEC994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4B-4A19-B9C1-412DAEC994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4B-4A19-B9C1-412DAEC994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4B-4A19-B9C1-412DAEC994B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4B-4A19-B9C1-412DAEC994B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D4B-4A19-B9C1-412DAEC994B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D4B-4A19-B9C1-412DAEC994B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-11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D4B-4A19-B9C1-412DAEC994B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D4B-4A19-B9C1-412DAEC99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844384"/>
        <c:axId val="400840776"/>
      </c:barChart>
      <c:dateAx>
        <c:axId val="400844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40776"/>
        <c:crosses val="autoZero"/>
        <c:auto val="1"/>
        <c:lblOffset val="100"/>
        <c:baseTimeUnit val="days"/>
      </c:dateAx>
      <c:valAx>
        <c:axId val="40084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4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B9-47AA-ADDB-57F2BEAD7D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B9-47AA-ADDB-57F2BEAD7D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B9-47AA-ADDB-57F2BEAD7D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B9-47AA-ADDB-57F2BEAD7D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B9-47AA-ADDB-57F2BEAD7D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B9-47AA-ADDB-57F2BEAD7D0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B9-47AA-ADDB-57F2BEAD7D0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1B9-47AA-ADDB-57F2BEAD7D0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1B9-47AA-ADDB-57F2BEAD7D0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1B9-47AA-ADDB-57F2BEAD7D0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1B9-47AA-ADDB-57F2BEAD7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5769744"/>
        <c:axId val="495765808"/>
      </c:barChart>
      <c:dateAx>
        <c:axId val="495769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765808"/>
        <c:crosses val="autoZero"/>
        <c:auto val="1"/>
        <c:lblOffset val="100"/>
        <c:baseTimeUnit val="days"/>
      </c:dateAx>
      <c:valAx>
        <c:axId val="49576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76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C3-46D5-8562-0314989868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C3-46D5-8562-0314989868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2814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C3-46D5-8562-0314989868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C3-46D5-8562-0314989868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C3-46D5-8562-0314989868E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1940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C3-46D5-8562-0314989868E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3469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C3-46D5-8562-0314989868E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1653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4C3-46D5-8562-0314989868E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C3-46D5-8562-0314989868E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2523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4C3-46D5-8562-0314989868E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4C3-46D5-8562-0314989868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5773024"/>
        <c:axId val="495772696"/>
      </c:barChart>
      <c:dateAx>
        <c:axId val="49577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772696"/>
        <c:crosses val="autoZero"/>
        <c:auto val="1"/>
        <c:lblOffset val="100"/>
        <c:baseTimeUnit val="days"/>
      </c:dateAx>
      <c:valAx>
        <c:axId val="49577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77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3.8363171355498702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12-4FAE-BF4F-40F522E293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4.41640378548896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12-4FAE-BF4F-40F522E293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31.058617672790898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12-4FAE-BF4F-40F522E293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10.7692307692308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12-4FAE-BF4F-40F522E293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2.32558139534884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12-4FAE-BF4F-40F522E293C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8.3557951482479798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12-4FAE-BF4F-40F522E293C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23.4491315136476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312-4FAE-BF4F-40F522E293C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6.6914498141263898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312-4FAE-BF4F-40F522E293C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18.3333333333333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312-4FAE-BF4F-40F522E293C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61.6666666666667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312-4FAE-BF4F-40F522E293C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7.0631970260222996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312-4FAE-BF4F-40F522E29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5773352"/>
        <c:axId val="495763840"/>
      </c:barChart>
      <c:dateAx>
        <c:axId val="495773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763840"/>
        <c:crosses val="autoZero"/>
        <c:auto val="1"/>
        <c:lblOffset val="100"/>
        <c:baseTimeUnit val="days"/>
      </c:dateAx>
      <c:valAx>
        <c:axId val="49576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77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5F-4F36-9619-61C66E1FB9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5F-4F36-9619-61C66E1FB9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5F-4F36-9619-61C66E1FB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068168"/>
        <c:axId val="402067840"/>
      </c:barChart>
      <c:dateAx>
        <c:axId val="402068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67840"/>
        <c:crosses val="autoZero"/>
        <c:auto val="1"/>
        <c:lblOffset val="100"/>
        <c:baseTimeUnit val="days"/>
      </c:dateAx>
      <c:valAx>
        <c:axId val="40206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6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45778</c:v>
                </c:pt>
                <c:pt idx="1">
                  <c:v>45809</c:v>
                </c:pt>
                <c:pt idx="2">
                  <c:v>45839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46-4659-B2D1-6D196A1CDD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45778</c:v>
                </c:pt>
                <c:pt idx="1">
                  <c:v>45809</c:v>
                </c:pt>
                <c:pt idx="2">
                  <c:v>45839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46-4659-B2D1-6D196A1CDD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45778</c:v>
                </c:pt>
                <c:pt idx="1">
                  <c:v>45809</c:v>
                </c:pt>
                <c:pt idx="2">
                  <c:v>45839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55</c:v>
                </c:pt>
                <c:pt idx="1">
                  <c:v>44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46-4659-B2D1-6D196A1CD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066528"/>
        <c:axId val="402068496"/>
      </c:barChart>
      <c:dateAx>
        <c:axId val="402066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68496"/>
        <c:crosses val="autoZero"/>
        <c:auto val="1"/>
        <c:lblOffset val="100"/>
        <c:baseTimeUnit val="months"/>
      </c:dateAx>
      <c:valAx>
        <c:axId val="40206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6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1-4714-AF0D-76FAD35200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B1-4714-AF0D-76FAD35200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B1-4714-AF0D-76FAD3520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072760"/>
        <c:axId val="402074728"/>
      </c:barChart>
      <c:dateAx>
        <c:axId val="402072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74728"/>
        <c:crosses val="autoZero"/>
        <c:auto val="1"/>
        <c:lblOffset val="100"/>
        <c:baseTimeUnit val="days"/>
      </c:dateAx>
      <c:valAx>
        <c:axId val="40207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7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@inetum_world</c:v>
                </c:pt>
                <c:pt idx="1">
                  <c:v>@inetum_fra</c:v>
                </c:pt>
                <c:pt idx="2">
                  <c:v>@inetum_es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3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AF-45C6-8F5F-53EF39326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748408"/>
        <c:axId val="396739224"/>
      </c:barChart>
      <c:catAx>
        <c:axId val="39674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39224"/>
        <c:crosses val="autoZero"/>
        <c:auto val="1"/>
        <c:lblAlgn val="ctr"/>
        <c:lblOffset val="100"/>
        <c:noMultiLvlLbl val="0"/>
      </c:catAx>
      <c:valAx>
        <c:axId val="39673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4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DF-4E3C-9704-86F3C84B46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DF-4E3C-9704-86F3C84B46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DF-4E3C-9704-86F3C84B46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DF-4E3C-9704-86F3C84B46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DF-4E3C-9704-86F3C84B46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ADF-4E3C-9704-86F3C84B467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DF-4E3C-9704-86F3C84B467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ADF-4E3C-9704-86F3C84B467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DF-4E3C-9704-86F3C84B467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ADF-4E3C-9704-86F3C84B467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ADF-4E3C-9704-86F3C84B4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750704"/>
        <c:axId val="396754968"/>
      </c:barChart>
      <c:dateAx>
        <c:axId val="396750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54968"/>
        <c:crosses val="autoZero"/>
        <c:auto val="1"/>
        <c:lblOffset val="100"/>
        <c:baseTimeUnit val="days"/>
      </c:dateAx>
      <c:valAx>
        <c:axId val="39675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5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11-4841-A686-80D25B6AE8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11-4841-A686-80D25B6AE8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11-4841-A686-80D25B6AE8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11-4841-A686-80D25B6AE8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11-4841-A686-80D25B6AE8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11-4841-A686-80D25B6AE8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C11-4841-A686-80D25B6AE82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C11-4841-A686-80D25B6AE82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C11-4841-A686-80D25B6AE82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C11-4841-A686-80D25B6AE82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45870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C11-4841-A686-80D25B6AE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748736"/>
        <c:axId val="396756608"/>
      </c:barChart>
      <c:dateAx>
        <c:axId val="396748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56608"/>
        <c:crosses val="autoZero"/>
        <c:auto val="1"/>
        <c:lblOffset val="100"/>
        <c:baseTimeUnit val="days"/>
      </c:dateAx>
      <c:valAx>
        <c:axId val="39675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4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73-439C-ADF0-7BC071D6C1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73-439C-ADF0-7BC071D6C1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17302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73-439C-ADF0-7BC071D6C1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6428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73-439C-ADF0-7BC071D6C1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1931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73-439C-ADF0-7BC071D6C1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12832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73-439C-ADF0-7BC071D6C1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23158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73-439C-ADF0-7BC071D6C1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3513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873-439C-ADF0-7BC071D6C1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2735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73-439C-ADF0-7BC071D6C1C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5534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873-439C-ADF0-7BC071D6C1C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45839</c:v>
                </c:pt>
                <c:pt idx="1">
                  <c:v>45870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0">
                  <c:v>2969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873-439C-ADF0-7BC071D6C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762184"/>
        <c:axId val="396765464"/>
      </c:barChart>
      <c:dateAx>
        <c:axId val="396762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65464"/>
        <c:crosses val="autoZero"/>
        <c:auto val="1"/>
        <c:lblOffset val="100"/>
        <c:baseTimeUnit val="months"/>
      </c:dateAx>
      <c:valAx>
        <c:axId val="39676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6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45880</c:v>
                </c:pt>
                <c:pt idx="1">
                  <c:v>45887</c:v>
                </c:pt>
                <c:pt idx="2">
                  <c:v>45894</c:v>
                </c:pt>
                <c:pt idx="3">
                  <c:v>45901</c:v>
                </c:pt>
                <c:pt idx="4">
                  <c:v>45908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3220</c:v>
                </c:pt>
                <c:pt idx="1">
                  <c:v>3230</c:v>
                </c:pt>
                <c:pt idx="2">
                  <c:v>3230</c:v>
                </c:pt>
                <c:pt idx="3">
                  <c:v>3230</c:v>
                </c:pt>
                <c:pt idx="4">
                  <c:v>3240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AE-4048-9297-36DC610B4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188288"/>
        <c:axId val="395185336"/>
      </c:lineChart>
      <c:dateAx>
        <c:axId val="39518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85336"/>
        <c:crosses val="autoZero"/>
        <c:auto val="1"/>
        <c:lblOffset val="100"/>
        <c:baseTimeUnit val="days"/>
      </c:dateAx>
      <c:valAx>
        <c:axId val="39518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8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20D0-1E11-40A0-911F-A31F0FE9FA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3D474-C12A-4C61-A97E-8DF04A689A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Inetum</a:t>
            </a:r>
          </a:p>
        </p:txBody>
      </p:sp>
    </p:spTree>
    <p:extLst>
      <p:ext uri="{BB962C8B-B14F-4D97-AF65-F5344CB8AC3E}">
        <p14:creationId xmlns:p14="http://schemas.microsoft.com/office/powerpoint/2010/main" val="819712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F0DE0-31BA-4E30-9686-F1E92DA01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Inetum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31DA1F-86FC-4324-A2A7-59B0041F86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12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E9D77-D719-4BCF-ABB7-AB2E984F3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7F33D-329A-4AD8-A369-DCB777670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722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B5D9C-FCB2-439A-919E-7B87B394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Nb Post Inetum Page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10DDF-97CD-4C6E-9456-2EB5AA1A3A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0704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3FE56-72C6-4F43-850A-6F5CC97B0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633D7-4FCE-414D-A412-18AB7B965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489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97759-0AB9-4F71-AC5B-265FCC10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Inetum page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481CCF-1C78-41FF-A0C9-2ED9041F14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5949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0AB6F-5CC4-4E1D-AADF-51CE29F46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27E31-D529-4A1A-A745-FB277BD72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351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7D5F0-89C2-42D4-AD13-B1CE9E1D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Inetum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1C217-CD8C-471B-8798-1727AC31C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6409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2832188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52616167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90681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8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1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46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38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76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278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F521E-0F30-4D60-AE70-840C62ACD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2675036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CC856-2552-48C8-A86C-C6BDA1319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Technologies | Inetum Technologies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67774D-89F0-46AC-A3D5-7D395226D6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946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A8739-AA16-4D90-9A15-87C6DA5CD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05A31-77AD-45A6-AD10-BD3D70697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60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67783-5B69-44A7-BCD2-69B64F46E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Consulting | Inetum Consulting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39BC25-9D49-430F-AA6F-8D6DA100B9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188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D8C7C-0892-4BBA-8402-26EF418E9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6A83D-EFDC-4E50-A61B-4A1B5045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148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AC37D-E176-400B-9027-E31A59F6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Solutions | Inetum Solutions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0DE261-D21E-4BF7-A90B-60E2640CB2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6154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F5C20-D745-43DD-AC76-3002E4213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C8EF8-8179-4CA2-B91A-9E9BDE0FA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659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9FB82-00C8-434E-BEE8-D2CC6F658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FabLab | FabLab by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B21BA7-8869-464D-9D74-5EAB0A080A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667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526EB-61F1-4794-B93F-C42089C7E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0A1CF-377C-47E2-A2E2-0A9CFBBB7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916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71F0-5C20-4323-82EC-4DC22D6B0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Linkedin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F4919-300B-4509-8224-97D64D6F9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61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380470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7634404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156445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8914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686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278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0503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03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08/19/2025 09:00:22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08/19/2025 09:00:22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4.3678596225462 %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9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08/06/2025 17:00:11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08/06/2025 17:00:11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6.9585987261146 %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921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08/25/2025 13:25:00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08/25/2025 13:25:00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27.258403361345 %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07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08/07/2025 09:00:32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08/07/2025 09:00:32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3.5853708650092 %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0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08/13/2025 11:08:30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08/13/2025 11:08:30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9.9689853788214 %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961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4EA97-E0D4-4C59-B872-A7ABA86DD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1576853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3B4E-3F87-43CD-A95A-189849329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B17CCE-F1C0-4DAE-889C-81BFBD1096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9046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83DBE-DB55-45F7-B03E-19C3D2554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BFE0B-5A0D-4FC4-98C5-EDD6D40A9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606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84F81-3CC4-4409-8424-75228CCCE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Impressions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503040-0293-4F0D-9276-4EF8D68928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6620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4C5F4-26A6-4D0C-A37C-F3E568437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12CEE-CB22-4857-9AEB-D8EDD3C2B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366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B5F29-CB1A-40B9-A151-370B5E1F1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Nb Posts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10DCD4-A91F-4807-B1D2-36F5D1E529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0290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91FEB-A7BE-4666-A83F-E18B0BD22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C1D57-E307-4DB8-BB5C-7DA57A7A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375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649A2-C24D-4DEE-86BB-BDA6E1831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6FD0DF-E0C5-4141-8FC9-1F1A53352A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2758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46037-771C-46A8-81C4-8F876B0FEE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F6C96-5E9C-472C-9AAF-2E1AA7CF2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562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E52A5-7B8B-4070-97A0-D9B29A81A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Nb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24F5D0-386E-40E1-9060-07905393F9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9510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6737B-35F6-46F1-998D-2AAC23393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CE041-CD5F-4C65-9C7F-EF04D11B3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655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C8E8F-1223-4F67-AA93-9333B56A4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00022E-EB2C-4CAB-8F51-725315D54F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3431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AE54E-AFBC-4259-8E6D-1939DBC19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62781-906B-446A-9107-579C22C7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104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0F910-009B-4CFD-B272-85B02A21C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5ACF37-1390-49DA-A4D8-8E3FF3CD4B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514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4F252-32E5-4EC3-B670-DECBDAE58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B710D-FE12-4460-8C57-D2F5620EA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136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7C40D-F35A-4E68-B42C-4F0ACFBDE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2FC23C-57D8-45B5-891C-5AB32C2605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4286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829978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91813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2944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1135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9709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2432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7234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2732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3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08/06/2025 17:10:01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08/06/2025 17:10:01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https://quintly-eu-image-storage.s3.amazonaws.com/c69a3a508e9d783b921a741055d59879/c6913aca6fd2caaa131f8fb53142703b.jpg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9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08/27/2025 11:00:41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08/27/2025 11:00:41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82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08/19/2025 16:48:03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08/19/2025 16:48:03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https://quintly-eu-image-storage.s3.amazonaws.com/8787635cb85e8f9d8fb933ea234de5d7/f972c5b4fe670e80ba81bfacdaa8348a.jpg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139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E4560-AC63-46AD-88E4-1A6518EC2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1100925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55AE-26F1-4928-8E7D-B23FF534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B28231-C78B-4DB5-8908-E512362DC3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7241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E167E-D6C2-4F90-A2C2-165D2D96B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C3AA-DBAD-479A-BED8-0EE7C9437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971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A0908-290C-4F5F-8891-89F7E3117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27D36E-7F73-4EC0-99D6-6B30578976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1919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F3B66-9D24-44B8-8306-9CA14C937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05/01/2025 - 07/31/2025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A316D-EFBE-4B9D-AA27-4CC10C115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803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F9ECF-ED30-4427-8E2A-6386D149E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419935-3903-4AFD-9009-3BD71E8603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4992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C083B-895C-497B-9F34-DABA47630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49D81-43C1-4C3E-84D0-2FCCAD8DC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27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42E2-B9C7-44FF-8C01-B37DD73E6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6BE2CA-7FBF-4C6E-81E3-FF75403A13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9308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7A2E9-37DD-45F2-B6A5-49BB27824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C0DC6-382C-4C19-88E9-3116428B2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536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C2ACE-DD58-4422-9515-4B807190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2074C0-5892-4664-B7CF-3FA885EBB1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359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56045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25840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5032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444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159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374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60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- 2025-08-07 09:09:29</a:t>
                      </a:r>
                      <a:r>
                        <a:rPr lang="es-ES" sz="1000"/>
                        <a:t>
 RT @RuizMKT: En el equipo DATA &amp;amp; AI de @inetum_es seguimos creciendo. 
Si quieres unirte a nuestro equipo como Arquitect@ de datos https://t.co/mdGATdTu1T 
¡Te estamos esperando!
#hiring #empleo #Trabajo #Datos #InteligenciaArtificial #Empresas #proyectos https://t.co/wXpt8AP4vZ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4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- 2025-08-29 10:27:01</a:t>
                      </a:r>
                      <a:r>
                        <a:rPr lang="es-ES" sz="1000"/>
                        <a:t>
 RT @AMETIC_es: ⏳ ¡Quedan solo 3 días para #Santander39!
Debatiremos cómo equilibrar el avance tecnológico con el bienestar humano, en un contexto donde Europa busca su “océano azul” y Latinoamérica gana protagonismo como socio estratégico.
👉 Regístrate vía streaming: https://t.co/8vZICFjOY2 https://t.co/tlm1K7Wkeg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20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- 2025-08-04 09:20:14</a:t>
                      </a:r>
                      <a:r>
                        <a:rPr lang="es-ES" sz="1000"/>
                        <a:t>
 RT @tuitAST: 🔐 ¿Quieres protegerte de fraudes y amenazas digitales?
Aprende a crear contraseñas seguras y navegar sin miedo con La Compañía.
🗓 1 dic
📍 Espacio LAAB
📧 lacompania@aragon.es
👉 ¡Comparte!
#Ciberseguridad #GeneraciónSilver #TecnologíaParaTodos con @inetum_es https://t.co/QkzqEtKa1R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495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7D3BF-187F-49A1-860E-1278D913D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2879594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6D999-2AF6-4DEE-8DA5-D75CE70EA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E7282F-F496-4520-BC02-FEC6E897CF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3712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E1748-8F68-45B6-9DF0-C2F1B5DED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0F367-757B-4528-A941-FA37F9ED8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014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58ED5-13C5-442A-BD21-FE7529053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65D7CA-3F8A-4EE8-810F-AB76DA51AB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8175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097B0-FE22-4D6B-90AA-08EE68594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F0FC5-1B10-4C69-B678-D9F0B4297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05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4FE1A-BE39-471B-81AF-B3C6959DD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Page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8EA75E-99EA-442A-A435-504E366BF2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5071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A63B7-3D2C-43AF-B617-3C95C9D64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BC34E-A7EE-43E3-9CE4-E056AB2D4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469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633A4-EB89-4172-B8B5-FD69EE805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910B9A-F27A-4561-843C-2484D74D3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829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4697908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2810992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0197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9462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0975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1946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5317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09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08/11/2025 08:01:30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08/11/2025 08:01:30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33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08/12/2025 09:01:33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08/12/2025 09:01:33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31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08/06/2025 10:11:03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08/06/2025 10:11:03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324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D847E-C0FB-47F5-AD48-28BC9B7F8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1944417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9F548-0442-4E3C-B77F-936565BD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96B3E8-B8B1-4C4B-A441-3FB5F36A2C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9670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4633B-20B7-4DA1-8C7E-0F4434DD2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08/11/2025 - 09/14/2025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50D06-4BF8-4D28-92DD-423DF2380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018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782</Words>
  <Application>Microsoft Office PowerPoint</Application>
  <PresentationFormat>On-screen Show (4:3)</PresentationFormat>
  <Paragraphs>219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Monthly report Group</vt:lpstr>
      <vt:lpstr>LinkedIn Followers Inetum | Inetum</vt:lpstr>
      <vt:lpstr>LinkedIn Nb Post Inetum Page | Inetum</vt:lpstr>
      <vt:lpstr>LinkedIn Post Impressions Inetum page | Inetum</vt:lpstr>
      <vt:lpstr>LinkedIn Followers by Country Table | Inetum</vt:lpstr>
      <vt:lpstr>LinkedIn Followers Technologies | Inetum Technologies</vt:lpstr>
      <vt:lpstr>LinkedIn Followers Consulting | Inetum Consulting</vt:lpstr>
      <vt:lpstr>LinkedIn Followers Solutions | Inetum Solutions</vt:lpstr>
      <vt:lpstr>LinkedIn Followers FabLab | FabLab by Inetum</vt:lpstr>
      <vt:lpstr>LinkedIn Posts Table | Linkedin</vt:lpstr>
      <vt:lpstr>LinkedIn Follower Distribution | 4 profiles</vt:lpstr>
      <vt:lpstr>LinkedIn Impressions | 4 profiles</vt:lpstr>
      <vt:lpstr>LinkedIn Nb Posts | 4 profiles</vt:lpstr>
      <vt:lpstr>Facebook Fans Change | All profiles</vt:lpstr>
      <vt:lpstr>Facebook Nb Posts | Facebook</vt:lpstr>
      <vt:lpstr>Facebook Impressions | All profiles</vt:lpstr>
      <vt:lpstr>Facebook Engagement Rate | All profiles</vt:lpstr>
      <vt:lpstr>Facebook Own Posts Table | Facebook</vt:lpstr>
      <vt:lpstr>Twitter Followers Change | All profiles</vt:lpstr>
      <vt:lpstr>Twitter Own Tweets | All profiles</vt:lpstr>
      <vt:lpstr>Twitter Impressions | All profiles</vt:lpstr>
      <vt:lpstr>Twitter Total Interactions | All profiles</vt:lpstr>
      <vt:lpstr>Twitter Own and Retweeted Tweets Table | All profiles</vt:lpstr>
      <vt:lpstr>Instagram Followers Total | All profiles</vt:lpstr>
      <vt:lpstr>Instagram Posts | All profiles</vt:lpstr>
      <vt:lpstr>Instagram Page Views | All profiles</vt:lpstr>
      <vt:lpstr>Instagram Posts Table | Instagram</vt:lpstr>
      <vt:lpstr>Youtube Subscribers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Group</dc:title>
  <dc:creator>Frederik Born</dc:creator>
  <cp:lastModifiedBy>Frederik Born</cp:lastModifiedBy>
  <cp:revision>1</cp:revision>
  <dcterms:created xsi:type="dcterms:W3CDTF">2025-09-14T17:23:53Z</dcterms:created>
  <dcterms:modified xsi:type="dcterms:W3CDTF">2025-09-14T17:24:25Z</dcterms:modified>
</cp:coreProperties>
</file>