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0"/>
      <p:bold r:id="rId31"/>
      <p:italic r:id="rId32"/>
      <p:boldItalic r:id="rId3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0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1.xlsx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Inetum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45748</c:v>
                </c:pt>
                <c:pt idx="1">
                  <c:v>45778</c:v>
                </c:pt>
                <c:pt idx="2">
                  <c:v>45809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1">
                  <c:v>18085</c:v>
                </c:pt>
                <c:pt idx="2">
                  <c:v>17553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D21-4835-BB11-859B7EFECC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5839056"/>
        <c:axId val="388874840"/>
      </c:barChart>
      <c:dateAx>
        <c:axId val="758390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874840"/>
        <c:crosses val="autoZero"/>
        <c:auto val="1"/>
        <c:lblOffset val="100"/>
        <c:baseTimeUnit val="months"/>
      </c:dateAx>
      <c:valAx>
        <c:axId val="388874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839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Inetum Consulting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45748</c:v>
                </c:pt>
                <c:pt idx="1">
                  <c:v>45778</c:v>
                </c:pt>
                <c:pt idx="2">
                  <c:v>45809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1">
                  <c:v>197</c:v>
                </c:pt>
                <c:pt idx="2">
                  <c:v>192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306-438E-946F-E73D80469E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7743840"/>
        <c:axId val="391116680"/>
      </c:barChart>
      <c:dateAx>
        <c:axId val="2577438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116680"/>
        <c:crosses val="autoZero"/>
        <c:auto val="1"/>
        <c:lblOffset val="100"/>
        <c:baseTimeUnit val="months"/>
      </c:dateAx>
      <c:valAx>
        <c:axId val="391116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7743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Inetum Solutions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45748</c:v>
                </c:pt>
                <c:pt idx="1">
                  <c:v>45778</c:v>
                </c:pt>
                <c:pt idx="2">
                  <c:v>45809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1">
                  <c:v>404</c:v>
                </c:pt>
                <c:pt idx="2">
                  <c:v>413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10-41A1-B0A3-8308E873DB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1113400"/>
        <c:axId val="391113072"/>
      </c:barChart>
      <c:dateAx>
        <c:axId val="3911134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113072"/>
        <c:crosses val="autoZero"/>
        <c:auto val="1"/>
        <c:lblOffset val="100"/>
        <c:baseTimeUnit val="months"/>
      </c:dateAx>
      <c:valAx>
        <c:axId val="391113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113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Inetum Technologies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45748</c:v>
                </c:pt>
                <c:pt idx="1">
                  <c:v>45778</c:v>
                </c:pt>
                <c:pt idx="2">
                  <c:v>45809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1">
                  <c:v>92</c:v>
                </c:pt>
                <c:pt idx="2">
                  <c:v>120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9B-4F95-9CE8-217D7C441D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8873856"/>
        <c:axId val="391088176"/>
      </c:barChart>
      <c:dateAx>
        <c:axId val="3888738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088176"/>
        <c:crosses val="autoZero"/>
        <c:auto val="1"/>
        <c:lblOffset val="100"/>
        <c:baseTimeUnit val="months"/>
      </c:dateAx>
      <c:valAx>
        <c:axId val="391088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873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FabLab by Inetum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45748</c:v>
                </c:pt>
                <c:pt idx="1">
                  <c:v>45778</c:v>
                </c:pt>
                <c:pt idx="2">
                  <c:v>45809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1">
                  <c:v>42</c:v>
                </c:pt>
                <c:pt idx="2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6F8-4451-9C42-EED77EB615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1090800"/>
        <c:axId val="391089160"/>
      </c:barChart>
      <c:dateAx>
        <c:axId val="3910908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089160"/>
        <c:crosses val="autoZero"/>
        <c:auto val="1"/>
        <c:lblOffset val="100"/>
        <c:baseTimeUnit val="months"/>
      </c:dateAx>
      <c:valAx>
        <c:axId val="391089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090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Inetum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45748</c:v>
                </c:pt>
                <c:pt idx="1">
                  <c:v>45778</c:v>
                </c:pt>
                <c:pt idx="2">
                  <c:v>45809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113</c:v>
                </c:pt>
                <c:pt idx="1">
                  <c:v>126</c:v>
                </c:pt>
                <c:pt idx="2">
                  <c:v>137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705-4030-A142-297F2B4759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7142600"/>
        <c:axId val="77141288"/>
      </c:barChart>
      <c:dateAx>
        <c:axId val="771426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7141288"/>
        <c:crosses val="autoZero"/>
        <c:auto val="1"/>
        <c:lblOffset val="100"/>
        <c:baseTimeUnit val="months"/>
      </c:dateAx>
      <c:valAx>
        <c:axId val="77141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7142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Inetum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45748</c:v>
                </c:pt>
                <c:pt idx="1">
                  <c:v>45778</c:v>
                </c:pt>
                <c:pt idx="2">
                  <c:v>45809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437361</c:v>
                </c:pt>
                <c:pt idx="1">
                  <c:v>675464</c:v>
                </c:pt>
                <c:pt idx="2">
                  <c:v>692220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494-4A03-87A5-8CDEBE976F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7143912"/>
        <c:axId val="77145552"/>
      </c:barChart>
      <c:dateAx>
        <c:axId val="771439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7145552"/>
        <c:crosses val="autoZero"/>
        <c:auto val="1"/>
        <c:lblOffset val="100"/>
        <c:baseTimeUnit val="months"/>
      </c:dateAx>
      <c:valAx>
        <c:axId val="77145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7143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Inetum Consulting</c:v>
                </c:pt>
                <c:pt idx="1">
                  <c:v>Inetum Solutions</c:v>
                </c:pt>
                <c:pt idx="2">
                  <c:v>FabLab by Inetum</c:v>
                </c:pt>
                <c:pt idx="3">
                  <c:v>Inetum Technologies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32191</c:v>
                </c:pt>
                <c:pt idx="1">
                  <c:v>15133</c:v>
                </c:pt>
                <c:pt idx="2">
                  <c:v>8695</c:v>
                </c:pt>
                <c:pt idx="3">
                  <c:v>3779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937-42D4-9D30-09783291CE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FabLab by Inetum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m/d/yyyy</c:formatCode>
                <c:ptCount val="4"/>
                <c:pt idx="0">
                  <c:v>45717</c:v>
                </c:pt>
                <c:pt idx="1">
                  <c:v>45748</c:v>
                </c:pt>
                <c:pt idx="2">
                  <c:v>45778</c:v>
                </c:pt>
                <c:pt idx="3">
                  <c:v>45809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14</c:v>
                </c:pt>
                <c:pt idx="1">
                  <c:v>18</c:v>
                </c:pt>
                <c:pt idx="2">
                  <c:v>15</c:v>
                </c:pt>
                <c:pt idx="3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ED8-463E-9021-BB8063DE225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Inetum Consulting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m/d/yyyy</c:formatCode>
                <c:ptCount val="4"/>
                <c:pt idx="0">
                  <c:v>45717</c:v>
                </c:pt>
                <c:pt idx="1">
                  <c:v>45748</c:v>
                </c:pt>
                <c:pt idx="2">
                  <c:v>45778</c:v>
                </c:pt>
                <c:pt idx="3">
                  <c:v>45809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16</c:v>
                </c:pt>
                <c:pt idx="1">
                  <c:v>17</c:v>
                </c:pt>
                <c:pt idx="2">
                  <c:v>12</c:v>
                </c:pt>
                <c:pt idx="3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ED8-463E-9021-BB8063DE225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Inetum Solutions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m/d/yyyy</c:formatCode>
                <c:ptCount val="4"/>
                <c:pt idx="0">
                  <c:v>45717</c:v>
                </c:pt>
                <c:pt idx="1">
                  <c:v>45748</c:v>
                </c:pt>
                <c:pt idx="2">
                  <c:v>45778</c:v>
                </c:pt>
                <c:pt idx="3">
                  <c:v>45809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71</c:v>
                </c:pt>
                <c:pt idx="1">
                  <c:v>52</c:v>
                </c:pt>
                <c:pt idx="2">
                  <c:v>84</c:v>
                </c:pt>
                <c:pt idx="3">
                  <c:v>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ED8-463E-9021-BB8063DE225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Inetum Technologies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m/d/yyyy</c:formatCode>
                <c:ptCount val="4"/>
                <c:pt idx="0">
                  <c:v>45717</c:v>
                </c:pt>
                <c:pt idx="1">
                  <c:v>45748</c:v>
                </c:pt>
                <c:pt idx="2">
                  <c:v>45778</c:v>
                </c:pt>
                <c:pt idx="3">
                  <c:v>45809</c:v>
                </c:pt>
              </c:numCache>
            </c:numRef>
          </c:cat>
          <c:val>
            <c:numRef>
              <c:f>Sheet1!$E$2:$E$5</c:f>
              <c:numCache>
                <c:formatCode>General</c:formatCode>
                <c:ptCount val="4"/>
                <c:pt idx="0">
                  <c:v>18</c:v>
                </c:pt>
                <c:pt idx="1">
                  <c:v>18</c:v>
                </c:pt>
                <c:pt idx="2">
                  <c:v>17</c:v>
                </c:pt>
                <c:pt idx="3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ED8-463E-9021-BB8063DE22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88715984"/>
        <c:axId val="488717296"/>
      </c:barChart>
      <c:dateAx>
        <c:axId val="4887159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8717296"/>
        <c:crosses val="autoZero"/>
        <c:auto val="1"/>
        <c:lblOffset val="100"/>
        <c:baseTimeUnit val="months"/>
      </c:dateAx>
      <c:valAx>
        <c:axId val="488717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8715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FabLab by Inetum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m/d/yyyy</c:formatCode>
                <c:ptCount val="4"/>
                <c:pt idx="0">
                  <c:v>45717</c:v>
                </c:pt>
                <c:pt idx="1">
                  <c:v>45748</c:v>
                </c:pt>
                <c:pt idx="2">
                  <c:v>45778</c:v>
                </c:pt>
                <c:pt idx="3">
                  <c:v>45809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9811</c:v>
                </c:pt>
                <c:pt idx="1">
                  <c:v>11496</c:v>
                </c:pt>
                <c:pt idx="2">
                  <c:v>10647</c:v>
                </c:pt>
                <c:pt idx="3">
                  <c:v>12778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6D3-4390-8920-D21ECF4E404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Inetum Consulting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m/d/yyyy</c:formatCode>
                <c:ptCount val="4"/>
                <c:pt idx="0">
                  <c:v>45717</c:v>
                </c:pt>
                <c:pt idx="1">
                  <c:v>45748</c:v>
                </c:pt>
                <c:pt idx="2">
                  <c:v>45778</c:v>
                </c:pt>
                <c:pt idx="3">
                  <c:v>45809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21107</c:v>
                </c:pt>
                <c:pt idx="1">
                  <c:v>31317</c:v>
                </c:pt>
                <c:pt idx="2">
                  <c:v>18667</c:v>
                </c:pt>
                <c:pt idx="3">
                  <c:v>33477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6D3-4390-8920-D21ECF4E404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Inetum Solutions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m/d/yyyy</c:formatCode>
                <c:ptCount val="4"/>
                <c:pt idx="0">
                  <c:v>45717</c:v>
                </c:pt>
                <c:pt idx="1">
                  <c:v>45748</c:v>
                </c:pt>
                <c:pt idx="2">
                  <c:v>45778</c:v>
                </c:pt>
                <c:pt idx="3">
                  <c:v>45809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100085</c:v>
                </c:pt>
                <c:pt idx="1">
                  <c:v>81069</c:v>
                </c:pt>
                <c:pt idx="2">
                  <c:v>130344</c:v>
                </c:pt>
                <c:pt idx="3">
                  <c:v>89509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6D3-4390-8920-D21ECF4E404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Inetum Technologies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m/d/yyyy</c:formatCode>
                <c:ptCount val="4"/>
                <c:pt idx="0">
                  <c:v>45717</c:v>
                </c:pt>
                <c:pt idx="1">
                  <c:v>45748</c:v>
                </c:pt>
                <c:pt idx="2">
                  <c:v>45778</c:v>
                </c:pt>
                <c:pt idx="3">
                  <c:v>45809</c:v>
                </c:pt>
              </c:numCache>
            </c:numRef>
          </c:cat>
          <c:val>
            <c:numRef>
              <c:f>Sheet1!$E$2:$E$5</c:f>
              <c:numCache>
                <c:formatCode>General</c:formatCode>
                <c:ptCount val="4"/>
                <c:pt idx="0">
                  <c:v>17888</c:v>
                </c:pt>
                <c:pt idx="1">
                  <c:v>14781</c:v>
                </c:pt>
                <c:pt idx="2">
                  <c:v>22245</c:v>
                </c:pt>
                <c:pt idx="3">
                  <c:v>41107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6D3-4390-8920-D21ECF4E40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88715000"/>
        <c:axId val="488711392"/>
      </c:barChart>
      <c:dateAx>
        <c:axId val="4887150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8711392"/>
        <c:crosses val="autoZero"/>
        <c:auto val="1"/>
        <c:lblOffset val="100"/>
        <c:baseTimeUnit val="months"/>
      </c:dateAx>
      <c:valAx>
        <c:axId val="488711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8715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Inetum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33A-4207-B215-4795E1BACA6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Inetum Portugal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-7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33A-4207-B215-4795E1BACA6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Inetum Belgium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33A-4207-B215-4795E1BACA6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Inetum France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-1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33A-4207-B215-4795E1BACA6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Inetum Romania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33A-4207-B215-4795E1BACA6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Inetum España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Sheet1!$G$2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33A-4207-B215-4795E1BACA6B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Inetum Perú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Sheet1!$H$2</c:f>
              <c:numCache>
                <c:formatCode>General</c:formatCode>
                <c:ptCount val="1"/>
                <c:pt idx="0">
                  <c:v>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33A-4207-B215-4795E1BACA6B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Inetum Polska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Sheet1!$I$2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33A-4207-B215-4795E1BACA6B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Inetum Maroc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Sheet1!$J$2</c:f>
              <c:numCache>
                <c:formatCode>General</c:formatCode>
                <c:ptCount val="1"/>
                <c:pt idx="0">
                  <c:v>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33A-4207-B215-4795E1BACA6B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Inetum México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Sheet1!$K$2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233A-4207-B215-4795E1BACA6B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Inetum Tunisie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Sheet1!$L$2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233A-4207-B215-4795E1BACA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88718936"/>
        <c:axId val="488719592"/>
      </c:barChart>
      <c:dateAx>
        <c:axId val="4887189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8719592"/>
        <c:crosses val="autoZero"/>
        <c:auto val="1"/>
        <c:lblOffset val="100"/>
        <c:baseTimeUnit val="days"/>
      </c:dateAx>
      <c:valAx>
        <c:axId val="488719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8718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Inetum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2B-4F58-8A9B-F6E9E1F39F1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Inetum Portugal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F2B-4F58-8A9B-F6E9E1F39F1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Inetum Belgium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F2B-4F58-8A9B-F6E9E1F39F1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Inetum France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F2B-4F58-8A9B-F6E9E1F39F1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Inetum Romania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F2B-4F58-8A9B-F6E9E1F39F1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Inetum España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Sheet1!$G$2</c:f>
              <c:numCache>
                <c:formatCode>General</c:formatCode>
                <c:ptCount val="1"/>
                <c:pt idx="0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F2B-4F58-8A9B-F6E9E1F39F14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Inetum Perú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Sheet1!$H$2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F2B-4F58-8A9B-F6E9E1F39F14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Inetum Polska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Sheet1!$I$2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BF2B-4F58-8A9B-F6E9E1F39F14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Inetum Maroc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Sheet1!$J$2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F2B-4F58-8A9B-F6E9E1F39F14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Inetum México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Sheet1!$K$2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BF2B-4F58-8A9B-F6E9E1F39F14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Inetum Tunisie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Sheet1!$L$2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BF2B-4F58-8A9B-F6E9E1F39F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88719264"/>
        <c:axId val="488720904"/>
      </c:barChart>
      <c:dateAx>
        <c:axId val="4887192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8720904"/>
        <c:crosses val="autoZero"/>
        <c:auto val="1"/>
        <c:lblOffset val="100"/>
        <c:baseTimeUnit val="days"/>
      </c:dateAx>
      <c:valAx>
        <c:axId val="488720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8719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Inetum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3411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3A-4B33-8788-C3894FD2C25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Inetum Portugal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17066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23A-4B33-8788-C3894FD2C25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Inetum Belgium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5589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23A-4B33-8788-C3894FD2C25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Inetum France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1265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23A-4B33-8788-C3894FD2C25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Inetum Romania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860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23A-4B33-8788-C3894FD2C25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Inetum España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Sheet1!$G$2</c:f>
              <c:numCache>
                <c:formatCode>General</c:formatCode>
                <c:ptCount val="1"/>
                <c:pt idx="0">
                  <c:v>4948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23A-4B33-8788-C3894FD2C25B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Inetum Perú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Sheet1!$H$2</c:f>
              <c:numCache>
                <c:formatCode>General</c:formatCode>
                <c:ptCount val="1"/>
                <c:pt idx="0">
                  <c:v>6545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23A-4B33-8788-C3894FD2C25B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Inetum Polska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Sheet1!$I$2</c:f>
              <c:numCache>
                <c:formatCode>General</c:formatCode>
                <c:ptCount val="1"/>
                <c:pt idx="0">
                  <c:v>4155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323A-4B33-8788-C3894FD2C25B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Inetum Maroc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Sheet1!$J$2</c:f>
              <c:numCache>
                <c:formatCode>General</c:formatCode>
                <c:ptCount val="1"/>
                <c:pt idx="0">
                  <c:v>1346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23A-4B33-8788-C3894FD2C25B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Inetum México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Sheet1!$K$2</c:f>
              <c:numCache>
                <c:formatCode>General</c:formatCode>
                <c:ptCount val="1"/>
                <c:pt idx="0">
                  <c:v>1419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323A-4B33-8788-C3894FD2C25B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Inetum Tunisie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Sheet1!$L$2</c:f>
              <c:numCache>
                <c:formatCode>General</c:formatCode>
                <c:ptCount val="1"/>
                <c:pt idx="0">
                  <c:v>5544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323A-4B33-8788-C3894FD2C2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8872544"/>
        <c:axId val="388871560"/>
      </c:barChart>
      <c:dateAx>
        <c:axId val="3888725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871560"/>
        <c:crosses val="autoZero"/>
        <c:auto val="1"/>
        <c:lblOffset val="100"/>
        <c:baseTimeUnit val="days"/>
      </c:dateAx>
      <c:valAx>
        <c:axId val="388871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872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Inetum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2.98165137614679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635-4AF8-A5F0-DD9024C055D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Inetum Portugal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46.902654867256601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635-4AF8-A5F0-DD9024C055D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Inetum Belgium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60.389202762084103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635-4AF8-A5F0-DD9024C055D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Inetum France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3.4246575342465801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635-4AF8-A5F0-DD9024C055D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Inetum Romania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17.8571428571429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635-4AF8-A5F0-DD9024C055D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Inetum España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Sheet1!$G$2</c:f>
              <c:numCache>
                <c:formatCode>General</c:formatCode>
                <c:ptCount val="1"/>
                <c:pt idx="0">
                  <c:v>54.629629629629598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635-4AF8-A5F0-DD9024C055D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Inetum Perú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Sheet1!$H$2</c:f>
              <c:numCache>
                <c:formatCode>General</c:formatCode>
                <c:ptCount val="1"/>
                <c:pt idx="0">
                  <c:v>62.933333333333302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635-4AF8-A5F0-DD9024C055D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Inetum Polska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Sheet1!$I$2</c:f>
              <c:numCache>
                <c:formatCode>General</c:formatCode>
                <c:ptCount val="1"/>
                <c:pt idx="0">
                  <c:v>65.174129353233795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E635-4AF8-A5F0-DD9024C055D7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Inetum Maroc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Sheet1!$J$2</c:f>
              <c:numCache>
                <c:formatCode>General</c:formatCode>
                <c:ptCount val="1"/>
                <c:pt idx="0">
                  <c:v>29.946524064171101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635-4AF8-A5F0-DD9024C055D7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Inetum México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Sheet1!$K$2</c:f>
              <c:numCache>
                <c:formatCode>General</c:formatCode>
                <c:ptCount val="1"/>
                <c:pt idx="0">
                  <c:v>31.843575418994401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E635-4AF8-A5F0-DD9024C055D7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Inetum Tunisie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Sheet1!$L$2</c:f>
              <c:numCache>
                <c:formatCode>General</c:formatCode>
                <c:ptCount val="1"/>
                <c:pt idx="0">
                  <c:v>8.7578194816800696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635-4AF8-A5F0-DD9024C055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0408400"/>
        <c:axId val="390405776"/>
      </c:barChart>
      <c:dateAx>
        <c:axId val="3904084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405776"/>
        <c:crosses val="autoZero"/>
        <c:auto val="1"/>
        <c:lblOffset val="100"/>
        <c:baseTimeUnit val="days"/>
      </c:dateAx>
      <c:valAx>
        <c:axId val="390405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408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@inetum_world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8DD-4C7C-AA8D-07B979984F1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@inetum_fra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8DD-4C7C-AA8D-07B979984F1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@inetum_es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8DD-4C7C-AA8D-07B979984F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91473168"/>
        <c:axId val="491469560"/>
      </c:barChart>
      <c:dateAx>
        <c:axId val="4914731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1469560"/>
        <c:crosses val="autoZero"/>
        <c:auto val="1"/>
        <c:lblOffset val="100"/>
        <c:baseTimeUnit val="days"/>
      </c:dateAx>
      <c:valAx>
        <c:axId val="491469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1473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@inetum_world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45748</c:v>
                </c:pt>
                <c:pt idx="1">
                  <c:v>45778</c:v>
                </c:pt>
                <c:pt idx="2">
                  <c:v>45809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4</c:v>
                </c:pt>
                <c:pt idx="1">
                  <c:v>4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D8-4B1F-9FD3-A5EF8631987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@inetum_fra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45748</c:v>
                </c:pt>
                <c:pt idx="1">
                  <c:v>45778</c:v>
                </c:pt>
                <c:pt idx="2">
                  <c:v>45809</c:v>
                </c:pt>
              </c:numCache>
            </c:numRef>
          </c:cat>
          <c:val>
            <c:numRef>
              <c:f>Sheet1!$C$2:$C$4</c:f>
              <c:numCache>
                <c:formatCode>General</c:formatCode>
                <c:ptCount val="3"/>
                <c:pt idx="0">
                  <c:v>6</c:v>
                </c:pt>
                <c:pt idx="1">
                  <c:v>3</c:v>
                </c:pt>
                <c:pt idx="2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FD8-4B1F-9FD3-A5EF8631987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@inetum_es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45748</c:v>
                </c:pt>
                <c:pt idx="1">
                  <c:v>45778</c:v>
                </c:pt>
                <c:pt idx="2">
                  <c:v>45809</c:v>
                </c:pt>
              </c:numCache>
            </c:numRef>
          </c:cat>
          <c:val>
            <c:numRef>
              <c:f>Sheet1!$D$2:$D$4</c:f>
              <c:numCache>
                <c:formatCode>General</c:formatCode>
                <c:ptCount val="3"/>
                <c:pt idx="0">
                  <c:v>46</c:v>
                </c:pt>
                <c:pt idx="1">
                  <c:v>55</c:v>
                </c:pt>
                <c:pt idx="2">
                  <c:v>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FD8-4B1F-9FD3-A5EF863198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91461360"/>
        <c:axId val="491466608"/>
      </c:barChart>
      <c:dateAx>
        <c:axId val="4914613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1466608"/>
        <c:crosses val="autoZero"/>
        <c:auto val="1"/>
        <c:lblOffset val="100"/>
        <c:baseTimeUnit val="months"/>
      </c:dateAx>
      <c:valAx>
        <c:axId val="491466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1461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@inetum_world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678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3BC-456A-88ED-315EE14402D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@inetum_fra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1653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3BC-456A-88ED-315EE14402D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@inetum_es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18237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3BC-456A-88ED-315EE14402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91463000"/>
        <c:axId val="491459720"/>
      </c:barChart>
      <c:dateAx>
        <c:axId val="4914630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1459720"/>
        <c:crosses val="autoZero"/>
        <c:auto val="1"/>
        <c:lblOffset val="100"/>
        <c:baseTimeUnit val="days"/>
      </c:dateAx>
      <c:valAx>
        <c:axId val="491459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1463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@inetum_world</c:v>
                </c:pt>
                <c:pt idx="1">
                  <c:v>@inetum_fra</c:v>
                </c:pt>
                <c:pt idx="2">
                  <c:v>@inetum_es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</c:v>
                </c:pt>
                <c:pt idx="1">
                  <c:v>1</c:v>
                </c:pt>
                <c:pt idx="2">
                  <c:v>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257-4993-AC61-6A98F85668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91460704"/>
        <c:axId val="491464968"/>
      </c:barChart>
      <c:catAx>
        <c:axId val="491460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1464968"/>
        <c:crosses val="autoZero"/>
        <c:auto val="1"/>
        <c:lblAlgn val="ctr"/>
        <c:lblOffset val="100"/>
        <c:noMultiLvlLbl val="0"/>
      </c:catAx>
      <c:valAx>
        <c:axId val="491464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1460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inetum_fr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0FC-4A9E-B15F-03FD785CDF5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inetum.ro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0FC-4A9E-B15F-03FD785CDF5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inetum_pt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0FC-4A9E-B15F-03FD785CDF5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inetum_be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0FC-4A9E-B15F-03FD785CDF5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inetum_pl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0FC-4A9E-B15F-03FD785CDF5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inetum_tn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0FC-4A9E-B15F-03FD785CDF55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inetum_es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Sheet1!$H$2</c:f>
              <c:numCache>
                <c:formatCode>General</c:formatCode>
                <c:ptCount val="1"/>
                <c:pt idx="0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0FC-4A9E-B15F-03FD785CDF55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inetum_ma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Sheet1!$I$2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0FC-4A9E-B15F-03FD785CDF55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inetum_pe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Sheet1!$J$2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0FC-4A9E-B15F-03FD785CDF55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inetum_world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Sheet1!$K$2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A0FC-4A9E-B15F-03FD785CDF55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inetum_mx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Sheet1!$L$2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A0FC-4A9E-B15F-03FD785CDF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91673024"/>
        <c:axId val="491664824"/>
      </c:barChart>
      <c:dateAx>
        <c:axId val="4916730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1664824"/>
        <c:crosses val="autoZero"/>
        <c:auto val="1"/>
        <c:lblOffset val="100"/>
        <c:baseTimeUnit val="days"/>
      </c:dateAx>
      <c:valAx>
        <c:axId val="491664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1673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inetum_fr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1728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F47-4069-9899-7C70710ECAF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inetum.ro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105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F47-4069-9899-7C70710ECAF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inetum_pt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2762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F47-4069-9899-7C70710ECAF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inetum_be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724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F47-4069-9899-7C70710ECAF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inetum_pl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279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F47-4069-9899-7C70710ECAF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inetum_tn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Sheet1!$G$2</c:f>
              <c:numCache>
                <c:formatCode>General</c:formatCode>
                <c:ptCount val="1"/>
                <c:pt idx="0">
                  <c:v>1818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F47-4069-9899-7C70710ECAF9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inetum_es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Sheet1!$H$2</c:f>
              <c:numCache>
                <c:formatCode>General</c:formatCode>
                <c:ptCount val="1"/>
                <c:pt idx="0">
                  <c:v>2247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F47-4069-9899-7C70710ECAF9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inetum_ma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Sheet1!$I$2</c:f>
              <c:numCache>
                <c:formatCode>General</c:formatCode>
                <c:ptCount val="1"/>
                <c:pt idx="0">
                  <c:v>868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7F47-4069-9899-7C70710ECAF9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inetum_pe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Sheet1!$J$2</c:f>
              <c:numCache>
                <c:formatCode>General</c:formatCode>
                <c:ptCount val="1"/>
                <c:pt idx="0">
                  <c:v>828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F47-4069-9899-7C70710ECAF9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inetum_world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Sheet1!$K$2</c:f>
              <c:numCache>
                <c:formatCode>General</c:formatCode>
                <c:ptCount val="1"/>
                <c:pt idx="0">
                  <c:v>1820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7F47-4069-9899-7C70710ECAF9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inetum_mx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45809</c:v>
                </c:pt>
              </c:numCache>
            </c:numRef>
          </c:cat>
          <c:val>
            <c:numRef>
              <c:f>Sheet1!$L$2</c:f>
              <c:numCache>
                <c:formatCode>General</c:formatCode>
                <c:ptCount val="1"/>
                <c:pt idx="0">
                  <c:v>343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7F47-4069-9899-7C70710ECA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91675320"/>
        <c:axId val="491675976"/>
      </c:barChart>
      <c:dateAx>
        <c:axId val="4916753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1675976"/>
        <c:crosses val="autoZero"/>
        <c:auto val="1"/>
        <c:lblOffset val="100"/>
        <c:baseTimeUnit val="days"/>
      </c:dateAx>
      <c:valAx>
        <c:axId val="491675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1675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inetum_fr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45717</c:v>
                </c:pt>
                <c:pt idx="1">
                  <c:v>45748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2358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F9-4982-B3C6-7F79F633917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inetum.ro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45717</c:v>
                </c:pt>
                <c:pt idx="1">
                  <c:v>45748</c:v>
                </c:pt>
              </c:numCache>
            </c:numRef>
          </c:cat>
          <c:val>
            <c:numRef>
              <c:f>Sheet1!$C$2:$C$3</c:f>
              <c:numCache>
                <c:formatCode>General</c:formatCode>
                <c:ptCount val="2"/>
                <c:pt idx="0">
                  <c:v>150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CF9-4982-B3C6-7F79F633917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inetum_pt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45717</c:v>
                </c:pt>
                <c:pt idx="1">
                  <c:v>45748</c:v>
                </c:pt>
              </c:numCache>
            </c:numRef>
          </c:cat>
          <c:val>
            <c:numRef>
              <c:f>Sheet1!$D$2:$D$3</c:f>
              <c:numCache>
                <c:formatCode>General</c:formatCode>
                <c:ptCount val="2"/>
                <c:pt idx="0">
                  <c:v>9058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CF9-4982-B3C6-7F79F633917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inetum_be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45717</c:v>
                </c:pt>
                <c:pt idx="1">
                  <c:v>45748</c:v>
                </c:pt>
              </c:numCache>
            </c:numRef>
          </c:cat>
          <c:val>
            <c:numRef>
              <c:f>Sheet1!$E$2:$E$3</c:f>
              <c:numCache>
                <c:formatCode>General</c:formatCode>
                <c:ptCount val="2"/>
                <c:pt idx="0">
                  <c:v>593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CF9-4982-B3C6-7F79F633917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inetum_pl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45717</c:v>
                </c:pt>
                <c:pt idx="1">
                  <c:v>45748</c:v>
                </c:pt>
              </c:numCache>
            </c:numRef>
          </c:cat>
          <c:val>
            <c:numRef>
              <c:f>Sheet1!$F$2:$F$3</c:f>
              <c:numCache>
                <c:formatCode>General</c:formatCode>
                <c:ptCount val="2"/>
                <c:pt idx="0">
                  <c:v>1862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CF9-4982-B3C6-7F79F633917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inetum_tn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45717</c:v>
                </c:pt>
                <c:pt idx="1">
                  <c:v>45748</c:v>
                </c:pt>
              </c:numCache>
            </c:numRef>
          </c:cat>
          <c:val>
            <c:numRef>
              <c:f>Sheet1!$G$2:$G$3</c:f>
              <c:numCache>
                <c:formatCode>General</c:formatCode>
                <c:ptCount val="2"/>
                <c:pt idx="0">
                  <c:v>2388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CF9-4982-B3C6-7F79F6339174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inetum_es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45717</c:v>
                </c:pt>
                <c:pt idx="1">
                  <c:v>45748</c:v>
                </c:pt>
              </c:numCache>
            </c:numRef>
          </c:cat>
          <c:val>
            <c:numRef>
              <c:f>Sheet1!$H$2:$H$3</c:f>
              <c:numCache>
                <c:formatCode>General</c:formatCode>
                <c:ptCount val="2"/>
                <c:pt idx="0">
                  <c:v>24489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CF9-4982-B3C6-7F79F6339174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inetum_ma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45717</c:v>
                </c:pt>
                <c:pt idx="1">
                  <c:v>45748</c:v>
                </c:pt>
              </c:numCache>
            </c:numRef>
          </c:cat>
          <c:val>
            <c:numRef>
              <c:f>Sheet1!$I$2:$I$3</c:f>
              <c:numCache>
                <c:formatCode>General</c:formatCode>
                <c:ptCount val="2"/>
                <c:pt idx="0">
                  <c:v>3875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CF9-4982-B3C6-7F79F6339174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inetum_pe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45717</c:v>
                </c:pt>
                <c:pt idx="1">
                  <c:v>45748</c:v>
                </c:pt>
              </c:numCache>
            </c:numRef>
          </c:cat>
          <c:val>
            <c:numRef>
              <c:f>Sheet1!$J$2:$J$3</c:f>
              <c:numCache>
                <c:formatCode>General</c:formatCode>
                <c:ptCount val="2"/>
                <c:pt idx="0">
                  <c:v>2195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CF9-4982-B3C6-7F79F6339174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inetum_world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45717</c:v>
                </c:pt>
                <c:pt idx="1">
                  <c:v>45748</c:v>
                </c:pt>
              </c:numCache>
            </c:numRef>
          </c:cat>
          <c:val>
            <c:numRef>
              <c:f>Sheet1!$K$2:$K$3</c:f>
              <c:numCache>
                <c:formatCode>General</c:formatCode>
                <c:ptCount val="2"/>
                <c:pt idx="0">
                  <c:v>1640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ACF9-4982-B3C6-7F79F6339174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inetum_mx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45717</c:v>
                </c:pt>
                <c:pt idx="1">
                  <c:v>45748</c:v>
                </c:pt>
              </c:numCache>
            </c:numRef>
          </c:cat>
          <c:val>
            <c:numRef>
              <c:f>Sheet1!$L$2:$L$3</c:f>
              <c:numCache>
                <c:formatCode>General</c:formatCode>
                <c:ptCount val="2"/>
              </c:numCache>
            </c:numRef>
          </c:val>
          <c:extLst>
            <c:ext xmlns:c16="http://schemas.microsoft.com/office/drawing/2014/chart" uri="{C3380CC4-5D6E-409C-BE32-E72D297353CC}">
              <c16:uniqueId val="{0000000A-ACF9-4982-B3C6-7F79F63391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0409384"/>
        <c:axId val="75841024"/>
      </c:barChart>
      <c:dateAx>
        <c:axId val="3904093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841024"/>
        <c:crosses val="autoZero"/>
        <c:auto val="1"/>
        <c:lblOffset val="100"/>
        <c:baseTimeUnit val="months"/>
      </c:dateAx>
      <c:valAx>
        <c:axId val="75841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409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Inetum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45824</c:v>
                </c:pt>
                <c:pt idx="1">
                  <c:v>45831</c:v>
                </c:pt>
                <c:pt idx="2">
                  <c:v>45838</c:v>
                </c:pt>
                <c:pt idx="3">
                  <c:v>45845</c:v>
                </c:pt>
                <c:pt idx="4">
                  <c:v>45852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3180</c:v>
                </c:pt>
                <c:pt idx="1">
                  <c:v>3180</c:v>
                </c:pt>
                <c:pt idx="2">
                  <c:v>3190</c:v>
                </c:pt>
                <c:pt idx="3">
                  <c:v>3200</c:v>
                </c:pt>
                <c:pt idx="4">
                  <c:v>3210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257-4AF7-B386-0BD9288AD3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89818296"/>
        <c:axId val="489827480"/>
      </c:lineChart>
      <c:dateAx>
        <c:axId val="4898182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9827480"/>
        <c:crosses val="autoZero"/>
        <c:auto val="1"/>
        <c:lblOffset val="100"/>
        <c:baseTimeUnit val="days"/>
      </c:dateAx>
      <c:valAx>
        <c:axId val="489827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9818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6351DD-E9C7-4FFE-9FF0-FAE815EA980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Monthly report Group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214C2A-CD1D-4B52-8DAF-E72FE1FC46C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Inetum</a:t>
            </a:r>
          </a:p>
        </p:txBody>
      </p:sp>
    </p:spTree>
    <p:extLst>
      <p:ext uri="{BB962C8B-B14F-4D97-AF65-F5344CB8AC3E}">
        <p14:creationId xmlns:p14="http://schemas.microsoft.com/office/powerpoint/2010/main" val="716969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EA5837-4121-4A89-8348-989E7FAB3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Change | Inetum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357CDD6-1015-4ABE-9AF6-5130A781ECD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952289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5E324E-BDDB-45F4-B981-DA4C99F57D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04/01/2025 - 06/30/2025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571C09-784F-4AD4-9974-7F870E79BC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41385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59723D-F523-4D75-B920-DCB5C23F87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Consulting | Inetum Consulting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292D960-2AD4-46DA-9BFF-68F63D3D93D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809285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A37FED-B852-4BE5-B8EC-0BC944BFA6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04/01/2025 - 06/30/2025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8ADFB9-9238-41EC-9058-2524B82F6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21424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961E61-C217-48D3-8EF1-119D3DBF47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Solutions | Inetum Solutions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452A0A7-8419-496E-8ED7-C5C0E32A526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773870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1052E3-9C03-43B7-9F7F-A5E3E9E587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04/01/2025 - 06/30/2025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A0E067-7B7B-4323-9547-43C52E35EF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35299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D89C93-94C7-48E9-9BEB-CDD87E63C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Technologies | Inetum Technologies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B348DF5-868A-4872-9D7D-34CB27ADA10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896378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F85323-E6FE-4942-A322-0D9A5AA463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04/01/2025 - 06/30/2025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5C5CB3-16EB-463D-A93F-F459529DF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6056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088553-DA83-4529-878B-F81C118B8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FabLab | FabLab by Inetum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91AB5A0-B1D3-4E3A-B658-6C521F0B229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112691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184447-F01E-401C-9E17-1206A4A01F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04/01/2025 - 06/30/2025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EEA650-DD8F-410E-9AFA-CE1143D182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6747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4FA1E2-41C2-420F-8077-A16BDADFB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Nb Post Inetum Page | Inetum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EF2262F-8858-4CF6-9772-187120FDC0B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777194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E6B8FD-29D0-453C-8843-059B74A2F4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04/01/2025 - 06/30/2025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9616C6-9104-4312-AF16-9DA02F87DA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12190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5AD5C1-CFDF-491F-BDE5-ABDA408A03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 Impressions Inetum page | Inetum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FD4491A-47D1-48A4-86D8-E89CDAFB5A9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740506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45341B-3D6F-422D-A764-F3A6CB5A72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04/01/2025 - 06/30/2025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7E5BA4-8E89-446B-BB72-EE52556593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05615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2029C2-07DB-41C5-8A47-9F435A61B9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Linkedin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52E5A0-2BF7-4D66-94DE-17EA178AD7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711196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77981199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934077413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42453876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962322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865477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09063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451006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Published 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2905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06/23/2025 08:30:06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06/23/2025 08:30:06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Belgium, Belgium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58.461538461538 %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4133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06/13/2025 11:56:13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06/13/2025 11:56:13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56.570155902004 %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1314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06/23/2025 13:45:55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06/23/2025 13:45:55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Morocco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53.887814313346 %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2195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06/13/2025 13:48:33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06/13/2025 13:48:33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Belgium, Belgium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51.955671447197 %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3900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06/03/2025 10:54:11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06/03/2025 10:54:11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51.039697542533 %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17147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67DABD-7A47-42AD-B62E-3BC8D30EF9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06/01/2025 - 06/30/2025</a:t>
            </a:r>
          </a:p>
        </p:txBody>
      </p:sp>
    </p:spTree>
    <p:extLst>
      <p:ext uri="{BB962C8B-B14F-4D97-AF65-F5344CB8AC3E}">
        <p14:creationId xmlns:p14="http://schemas.microsoft.com/office/powerpoint/2010/main" val="34244580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C899D3-6D34-4548-B13B-8C513AE7A4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by Country Table | Inetum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6F33F6-ADE7-4C10-8F93-25D8674BD5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365144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1819250590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2041750785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20411081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6475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Inetum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214585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3765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Inetum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209169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5687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Inetum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Colombia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125730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4109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Inetum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Morocco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80843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2472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Inetum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Portugal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78838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24896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C461FB-E952-42F7-A65F-6FE942EC47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06/01/2025 - 06/30/2025</a:t>
            </a:r>
          </a:p>
        </p:txBody>
      </p:sp>
    </p:spTree>
    <p:extLst>
      <p:ext uri="{BB962C8B-B14F-4D97-AF65-F5344CB8AC3E}">
        <p14:creationId xmlns:p14="http://schemas.microsoft.com/office/powerpoint/2010/main" val="42791634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2BC979-90C3-4369-9C1B-3719EFEB91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 Distribution | 4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5F45CE3-CFC9-4177-A88B-17EBC292ACE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371877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BAC398-0B2D-4BEC-A369-23DAB56586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06/01/2025 - 06/30/2025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25DE2E-0A56-42DD-8349-D0BD08E2AD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98245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94722B-AB6D-4180-8706-CA0956302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| 4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AD92C42-C242-4AE9-8DBF-FDD4233F839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800533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32BB10-D752-45FB-81AA-6390BA43A2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03/01/2025 - 06/30/2025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4ADD03-F96E-44FC-A67F-0AD3EC06D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57226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8C0D9D-CB88-4604-B18E-C5E458D5A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 Impressions | 4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5BA7190-C0E8-4D0B-B0EC-061F02FC2B6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433252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D57CB6-1234-454B-846C-6E9BF668FE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03/01/2025 - 06/30/2025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E47B33-9EB9-4088-95DE-37BB232476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50470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55F4F0-7A67-4C1F-968F-F9D014622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D54860B-5013-4DAB-BEE4-2D01E703ABD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756718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DBC4F0-DBFA-4B3E-82C8-EF6501FCD2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06/01/2025 - 06/30/2025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AA2872-01AB-491B-A187-E4AEEE3A0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95542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595E9-C380-42B7-AB80-F463915718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Facebook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6657624-A0CC-4850-AD42-D8434A292D7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254122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A510C2-F7BD-42D4-95DF-D2138CA516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06/01/2025 - 06/30/2025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E5603B-AC46-4FDE-9A29-33D10E6E45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32601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CC11C-9F65-42EA-946B-2A8BAE1358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Impressions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C4AB42D-F8F1-486E-A763-81636384EE3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220023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0A6FC6-DDDA-4957-839B-05EF333BDC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06/01/2025 - 06/30/2025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E98B53-E886-4AF3-A8EC-264608CD5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65752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57245A-3202-44E2-97F2-7336F9869F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Post Engagement Rate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16DFA37-56BB-4788-BFFD-91CD4F16EB9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141190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FD439C-66B5-46BF-8DD7-86AA043EAB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06/01/2025 - 06/30/2025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CBE9D8-F7F0-4400-A243-A001874B5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08896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210334-5598-4462-9422-5ED65C813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Facebook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D6FF2C-47E5-4741-B159-33E4893296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097564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45536884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10004425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828892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73555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695225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470817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070267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60299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8415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06/23/2025 08:29:54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06/23/2025 08:29:54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https://quintly-eu-image-storage.s3.amazonaws.com/091f7d0ac069717400bb58d48c406eaf/d0ae779c8d1886fb60b31508ce4dc19b.jpg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1.9068 %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478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06/04/2025 22:29:31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06/04/2025 22:29:31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https://quintly-eu-image-storage.s3.amazonaws.com/3c7dda46074469a38efdbeb000344fbe/dbbf48719d9ccee5490d1ace3d8f653f.jpg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1.4690 %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5362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06/18/2025 18:20:11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06/18/2025 18:20:11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https://quintly-eu-image-storage.s3.amazonaws.com/3c7dda46074469a38efdbeb000344fbe/43a88d0ddad0b92d1c5a73a9f149b35e.jpg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1.3627 %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526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ED5B6B-0AE6-43EC-9AD8-B14B0AF12B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06/01/2025 - 06/30/2025</a:t>
            </a:r>
          </a:p>
        </p:txBody>
      </p:sp>
    </p:spTree>
    <p:extLst>
      <p:ext uri="{BB962C8B-B14F-4D97-AF65-F5344CB8AC3E}">
        <p14:creationId xmlns:p14="http://schemas.microsoft.com/office/powerpoint/2010/main" val="2627604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901067-D18D-4620-94AA-6FDC23777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A311758-4DCB-46DD-BF27-8064BBD223F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334906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33FDB6-2EA4-408F-AC02-85BA1E9470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06/01/2025 - 06/30/2025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24A693-40E3-46F8-BF41-6D6DEEF474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37551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902E82-4FDF-4583-92E4-65A320E2DA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97D8EE6-FA3E-473C-A77E-696D69E9720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21796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910DED-A2B7-4FA3-B6D9-7520DF39C4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04/01/2025 - 06/30/2025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EE86CB-8814-4160-BBA2-B90C3B54C0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83035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081909-460B-43FD-A1C4-EBDC31C5B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Organic Impressions Trends - Publish Time Over Time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DCC3306-759E-43F0-90B0-5169E2F7B74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164521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13D0BF-6762-4D5E-9A68-49DDCB6E9A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06/01/2025 - 06/30/2025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1BB0C5-80D1-4126-B205-D92CEEA350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39149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851538-D7C8-404A-96B3-BAF890BBA8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Total Interactions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7FEF2F8-CDB5-49B5-AF7B-2951BF54599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917745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F93A15-9502-475B-AD08-CFCD3E21D4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06/01/2025 - 06/30/2025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FD386-3B8E-4937-8DDD-01AC3B6B1E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28004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6D020D-4361-4F40-A58F-B2F70FACC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2EB1291-6328-4723-80CD-D905B97EBD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825164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73415576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1378023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0728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727734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995012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520865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5103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@inetum_es - 2025-06-09 17:29:59</a:t>
                      </a:r>
                      <a:r>
                        <a:rPr lang="es-ES" sz="1000"/>
                        <a:t>
 [#España] Desde Inetum respondemos al #crowdfunding del @quebrantarugby y junto a @WALQAPT, @tuitAST y @CrowdStrike organizamos un #evento sobre gestión de equipos y #ciberseguridad con el #rugby como hilo conductor.
https://t.co/25bfvNCDas
@ferugby 
#B2B2S 
#WeAreInetum https://t.co/12croFZQ7o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https://pbs.twimg.com/media/GtAwRd2XYAAxfdO.jpg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0.1162 %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3809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@inetum_es - 2025-06-10 16:06:17</a:t>
                      </a:r>
                      <a:r>
                        <a:rPr lang="es-ES" sz="1000"/>
                        <a:t>
 [#España] 09/06, #DíaInternacionaldelosArchivos.
En #Inetum un día de celebración, son más de 30 años trabajando en su digitalización y conservación: desde el Archivo General de Indias hasta este último ejemplo, el Archivo Histórico de #GrupoHUNOSA. 
Vídeo: @La1_tve 
#Inetum https://t.co/rymHb4pQOg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0.1162 %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5411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@inetum_es - 2025-06-05 17:57:03</a:t>
                      </a:r>
                      <a:r>
                        <a:rPr lang="es-ES" sz="1000"/>
                        <a:t>
 [#España] Hoy, junto a @Celonis en su Process Intelligence Day
Durante toda la jornada hemos dispuesto de un stand en la zona de exposición donde, de la mano de nuestro equipo, hemos dado a conocer nuestras soluciones y proyectos más destacados.
#InetumWay #DigitalImpact https://t.co/Yn2jjDRqQI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https://pbs.twimg.com/media/GssPNrwWwAEcRVq.jpg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0.0871 %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05752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67FA38-AAEE-41D2-B73C-1AC8FF0799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06/01/2025 - 06/30/2025</a:t>
            </a:r>
          </a:p>
        </p:txBody>
      </p:sp>
    </p:spTree>
    <p:extLst>
      <p:ext uri="{BB962C8B-B14F-4D97-AF65-F5344CB8AC3E}">
        <p14:creationId xmlns:p14="http://schemas.microsoft.com/office/powerpoint/2010/main" val="11483536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E2BBE0-18DB-409A-B17A-7E695665A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AE5A836-D774-43CB-8725-A28AC59AAF7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45158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450BF4-60A4-401F-BECF-E495E941CB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06/01/2025 - 06/30/2025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753E50-7D88-4DE8-A0A6-B2CB4106DE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06235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7BEDC-478B-4F68-B8A6-5E4CD1CBF3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4FE53FD-F6FA-443E-B673-E8C16A4C458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656461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BD51BA-5152-4CA5-B1EF-A0EF2D4B9D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06/01/2025 - 06/30/2025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1E10A8-A7EF-4B70-9FDB-76514CDC5A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95691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8DCAE-40D1-423E-B1EA-AFB03EBC7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Impressions 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A8640D9-CAF7-4BE3-9C69-3EB418F76D3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986281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CC0AC8-9B23-4466-BC45-7A39D6057B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03/01/2025 - 04/30/2025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FF6541-3719-4F8E-A88E-28285338A1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23322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BD34F8-475F-4059-86E5-E612DC02DC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Instagram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E32FB6-FBAD-4B02-9D6F-47D8C4A1D7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250564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994174511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180345817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711851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5416722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1358703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632364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195604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6166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06/10/2025 12:02:44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06/10/2025 12:02:44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8110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06/30/2025 14:39:03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06/30/2025 14:39:03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6079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06/17/2025 13:45:36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06/17/2025 13:45:36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14303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1A8EA7-3523-407A-B5EF-185B6A7F15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06/01/2025 - 06/30/2025</a:t>
            </a:r>
          </a:p>
        </p:txBody>
      </p:sp>
    </p:spTree>
    <p:extLst>
      <p:ext uri="{BB962C8B-B14F-4D97-AF65-F5344CB8AC3E}">
        <p14:creationId xmlns:p14="http://schemas.microsoft.com/office/powerpoint/2010/main" val="26273279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FDA990-73CA-43DE-8A34-E0D03B9B60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BDDCBA4-5E80-41F4-8179-8988CFFD008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635377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232159-1337-4CA1-9A5A-FC397A443D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06/16/2025 - 07/20/2025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838599-C4DE-4049-8C0F-5EE202389E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684124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810</Words>
  <Application>Microsoft Office PowerPoint</Application>
  <PresentationFormat>On-screen Show (4:3)</PresentationFormat>
  <Paragraphs>220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Calibri</vt:lpstr>
      <vt:lpstr>Arial</vt:lpstr>
      <vt:lpstr>quintly_template</vt:lpstr>
      <vt:lpstr>Monthly report Group</vt:lpstr>
      <vt:lpstr>LinkedIn Followers Change | Inetum</vt:lpstr>
      <vt:lpstr>LinkedIn Followers Consulting | Inetum Consulting</vt:lpstr>
      <vt:lpstr>LinkedIn Followers Solutions | Inetum Solutions</vt:lpstr>
      <vt:lpstr>LinkedIn Followers Technologies | Inetum Technologies</vt:lpstr>
      <vt:lpstr>LinkedIn Followers FabLab | FabLab by Inetum</vt:lpstr>
      <vt:lpstr>LinkedIn Nb Post Inetum Page | Inetum</vt:lpstr>
      <vt:lpstr>LinkedIn Post Impressions Inetum page | Inetum</vt:lpstr>
      <vt:lpstr>LinkedIn Posts Table | Linkedin</vt:lpstr>
      <vt:lpstr>LinkedIn Followers by Country Table | Inetum</vt:lpstr>
      <vt:lpstr>LinkedIn Follower Distribution | 4 profiles</vt:lpstr>
      <vt:lpstr>LinkedIn Posts | 4 profiles</vt:lpstr>
      <vt:lpstr>LinkedIn Post Impressions | 4 profiles</vt:lpstr>
      <vt:lpstr>Facebook Fans Change | All profiles</vt:lpstr>
      <vt:lpstr>Facebook Own Posts | Facebook</vt:lpstr>
      <vt:lpstr>Facebook Impressions | All profiles</vt:lpstr>
      <vt:lpstr>Facebook Page Post Engagement Rate | All profiles</vt:lpstr>
      <vt:lpstr>Facebook Own Posts Table | Facebook</vt:lpstr>
      <vt:lpstr>Twitter Followers Change | All profiles</vt:lpstr>
      <vt:lpstr>Twitter Own Tweets | All profiles</vt:lpstr>
      <vt:lpstr>Twitter Organic Impressions Trends - Publish Time Over Time | All profiles</vt:lpstr>
      <vt:lpstr>Twitter Total Interactions | All profiles</vt:lpstr>
      <vt:lpstr>Twitter Own and Retweeted Tweets Table | All profiles</vt:lpstr>
      <vt:lpstr>Instagram Posts | All profiles</vt:lpstr>
      <vt:lpstr>Instagram Followers Total | All profiles</vt:lpstr>
      <vt:lpstr>Instagram Impressions  | All profiles</vt:lpstr>
      <vt:lpstr>Instagram Posts Table | Instagram</vt:lpstr>
      <vt:lpstr>Youtube Subscribers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Monthly report Group</dc:title>
  <dc:creator>Frederik Born</dc:creator>
  <cp:lastModifiedBy>Frederik Born</cp:lastModifiedBy>
  <cp:revision>1</cp:revision>
  <dcterms:created xsi:type="dcterms:W3CDTF">2025-07-20T19:58:12Z</dcterms:created>
  <dcterms:modified xsi:type="dcterms:W3CDTF">2025-07-20T19:58:43Z</dcterms:modified>
</cp:coreProperties>
</file>