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04AD-4196-BB8A-9C7481BD8D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04AD-4196-BB8A-9C7481BD8D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04AD-4196-BB8A-9C7481BD8D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3-04AD-4196-BB8A-9C7481BD8D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4-04AD-4196-BB8A-9C7481BD8D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396192"/>
        <c:axId val="372392912"/>
      </c:barChart>
      <c:dateAx>
        <c:axId val="372396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392912"/>
        <c:crosses val="autoZero"/>
        <c:auto val="1"/>
        <c:lblOffset val="100"/>
        <c:baseTimeUnit val="months"/>
      </c:dateAx>
      <c:valAx>
        <c:axId val="37239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39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Inetum Consulting</c:v>
                </c:pt>
                <c:pt idx="1">
                  <c:v>Inetum Solutions</c:v>
                </c:pt>
                <c:pt idx="2">
                  <c:v>FabLab by Inetum</c:v>
                </c:pt>
                <c:pt idx="3">
                  <c:v>Inetum Technologies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31802</c:v>
                </c:pt>
                <c:pt idx="1">
                  <c:v>14316</c:v>
                </c:pt>
                <c:pt idx="2">
                  <c:v>8623</c:v>
                </c:pt>
                <c:pt idx="3">
                  <c:v>3567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94-42A2-9DD1-9EFC8515F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10-4454-AED2-9D354B9DBF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51</c:v>
                </c:pt>
                <c:pt idx="1">
                  <c:v>107</c:v>
                </c:pt>
                <c:pt idx="2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10-4454-AED2-9D354B9DBF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11</c:v>
                </c:pt>
                <c:pt idx="1">
                  <c:v>16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10-4454-AED2-9D354B9DBF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54</c:v>
                </c:pt>
                <c:pt idx="1">
                  <c:v>71</c:v>
                </c:pt>
                <c:pt idx="2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10-4454-AED2-9D354B9DBF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13</c:v>
                </c:pt>
                <c:pt idx="1">
                  <c:v>18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10-4454-AED2-9D354B9DBF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4158848"/>
        <c:axId val="444161144"/>
      </c:barChart>
      <c:dateAx>
        <c:axId val="444158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161144"/>
        <c:crosses val="autoZero"/>
        <c:auto val="1"/>
        <c:lblOffset val="100"/>
        <c:baseTimeUnit val="months"/>
      </c:dateAx>
      <c:valAx>
        <c:axId val="44416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15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75-4805-93BA-6B1D1FDC25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437361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75-4805-93BA-6B1D1FDC25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31317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75-4805-93BA-6B1D1FDC25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81069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75-4805-93BA-6B1D1FDC253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14781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75-4805-93BA-6B1D1FDC2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4159176"/>
        <c:axId val="444156224"/>
      </c:barChart>
      <c:dateAx>
        <c:axId val="444159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156224"/>
        <c:crosses val="autoZero"/>
        <c:auto val="1"/>
        <c:lblOffset val="100"/>
        <c:baseTimeUnit val="days"/>
      </c:dateAx>
      <c:valAx>
        <c:axId val="44415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15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Inetum</c:v>
                </c:pt>
                <c:pt idx="1">
                  <c:v>Inetum Portugal</c:v>
                </c:pt>
                <c:pt idx="2">
                  <c:v>Inetum Belgium</c:v>
                </c:pt>
                <c:pt idx="3">
                  <c:v>Inetum France</c:v>
                </c:pt>
                <c:pt idx="4">
                  <c:v>Inetum Romania</c:v>
                </c:pt>
                <c:pt idx="5">
                  <c:v>Inetum España</c:v>
                </c:pt>
                <c:pt idx="6">
                  <c:v>Inetum Perú</c:v>
                </c:pt>
                <c:pt idx="7">
                  <c:v>Inetum Polska</c:v>
                </c:pt>
                <c:pt idx="8">
                  <c:v>Inetum Maroc</c:v>
                </c:pt>
                <c:pt idx="9">
                  <c:v>Inetum México</c:v>
                </c:pt>
                <c:pt idx="10">
                  <c:v>Inetum Tunisie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308</c:v>
                </c:pt>
                <c:pt idx="2">
                  <c:v>69</c:v>
                </c:pt>
                <c:pt idx="3">
                  <c:v>0</c:v>
                </c:pt>
                <c:pt idx="4">
                  <c:v>14</c:v>
                </c:pt>
                <c:pt idx="5">
                  <c:v>57</c:v>
                </c:pt>
                <c:pt idx="6">
                  <c:v>17</c:v>
                </c:pt>
                <c:pt idx="7">
                  <c:v>38</c:v>
                </c:pt>
                <c:pt idx="8">
                  <c:v>0</c:v>
                </c:pt>
                <c:pt idx="9">
                  <c:v>20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01-4588-A843-C7A14E379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707864"/>
        <c:axId val="455715408"/>
      </c:barChart>
      <c:catAx>
        <c:axId val="45570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15408"/>
        <c:crosses val="autoZero"/>
        <c:auto val="1"/>
        <c:lblAlgn val="ctr"/>
        <c:lblOffset val="100"/>
        <c:noMultiLvlLbl val="0"/>
      </c:catAx>
      <c:valAx>
        <c:axId val="45571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0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Sheet1!$A$1:$K$1</c:f>
              <c:strCache>
                <c:ptCount val="11"/>
                <c:pt idx="0">
                  <c:v>Inetum Tunisie</c:v>
                </c:pt>
                <c:pt idx="1">
                  <c:v>Inetum Portugal</c:v>
                </c:pt>
                <c:pt idx="2">
                  <c:v>Inetum</c:v>
                </c:pt>
                <c:pt idx="3">
                  <c:v>Inetum Perú</c:v>
                </c:pt>
                <c:pt idx="4">
                  <c:v>Inetum México</c:v>
                </c:pt>
                <c:pt idx="5">
                  <c:v>Inetum España</c:v>
                </c:pt>
                <c:pt idx="6">
                  <c:v>Inetum Belgium</c:v>
                </c:pt>
                <c:pt idx="7">
                  <c:v>Inetum Romania</c:v>
                </c:pt>
                <c:pt idx="8">
                  <c:v>Inetum Polska</c:v>
                </c:pt>
                <c:pt idx="9">
                  <c:v>Inetum Maroc</c:v>
                </c:pt>
                <c:pt idx="10">
                  <c:v>Inetum France</c:v>
                </c:pt>
              </c:strCache>
            </c:strRef>
          </c:cat>
          <c:val>
            <c:numRef>
              <c:f>Sheet1!$A$2:$K$2</c:f>
              <c:numCache>
                <c:formatCode>General</c:formatCode>
                <c:ptCount val="11"/>
                <c:pt idx="0">
                  <c:v>15149</c:v>
                </c:pt>
                <c:pt idx="1">
                  <c:v>8676</c:v>
                </c:pt>
                <c:pt idx="2">
                  <c:v>7526</c:v>
                </c:pt>
                <c:pt idx="3">
                  <c:v>3914</c:v>
                </c:pt>
                <c:pt idx="4">
                  <c:v>2859</c:v>
                </c:pt>
                <c:pt idx="5">
                  <c:v>1638</c:v>
                </c:pt>
                <c:pt idx="6">
                  <c:v>1419</c:v>
                </c:pt>
                <c:pt idx="7">
                  <c:v>1061</c:v>
                </c:pt>
                <c:pt idx="8">
                  <c:v>953</c:v>
                </c:pt>
                <c:pt idx="9">
                  <c:v>797</c:v>
                </c:pt>
                <c:pt idx="10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26-4E55-AEBE-0EC428EDC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73-492E-B5A3-60A42629CC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-1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73-492E-B5A3-60A42629CC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-1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73-492E-B5A3-60A42629CC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-1</c:v>
                </c:pt>
                <c:pt idx="1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73-492E-B5A3-60A42629CC6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66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73-492E-B5A3-60A42629CC6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D73-492E-B5A3-60A42629CC6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0</c:v>
                </c:pt>
                <c:pt idx="1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73-492E-B5A3-60A42629CC6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D73-492E-B5A3-60A42629CC6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166</c:v>
                </c:pt>
                <c:pt idx="1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73-492E-B5A3-60A42629CC6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0">
                  <c:v>2</c:v>
                </c:pt>
                <c:pt idx="1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D73-492E-B5A3-60A42629CC6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D73-492E-B5A3-60A42629C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705568"/>
        <c:axId val="455706552"/>
      </c:barChart>
      <c:dateAx>
        <c:axId val="455705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06552"/>
        <c:crosses val="autoZero"/>
        <c:auto val="1"/>
        <c:lblOffset val="100"/>
        <c:baseTimeUnit val="days"/>
      </c:dateAx>
      <c:valAx>
        <c:axId val="45570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0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@inetum_es</c:v>
                </c:pt>
                <c:pt idx="1">
                  <c:v>@inetum_fra</c:v>
                </c:pt>
                <c:pt idx="2">
                  <c:v>@inetum_world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6888</c:v>
                </c:pt>
                <c:pt idx="1">
                  <c:v>6402</c:v>
                </c:pt>
                <c:pt idx="2">
                  <c:v>1369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A5-41E7-97D9-23808B50D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2">
                  <c:v>-7.3046018991964903E-2</c:v>
                </c:pt>
                <c:pt idx="3">
                  <c:v>0.14619883040935699</c:v>
                </c:pt>
                <c:pt idx="4">
                  <c:v>-0.145985401459854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FD-42BC-960B-ED509C540E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2">
                  <c:v>-9.3559956338686995E-2</c:v>
                </c:pt>
                <c:pt idx="3">
                  <c:v>-3.12158576556891E-2</c:v>
                </c:pt>
                <c:pt idx="4">
                  <c:v>-6.2451209992193599E-2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FD-42BC-960B-ED509C540E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2">
                  <c:v>2.90402207056774E-2</c:v>
                </c:pt>
                <c:pt idx="3">
                  <c:v>-1.45158949049209E-2</c:v>
                </c:pt>
                <c:pt idx="4">
                  <c:v>-5.8072009291521502E-2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FD-42BC-960B-ED509C540E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725576"/>
        <c:axId val="455723936"/>
      </c:barChart>
      <c:dateAx>
        <c:axId val="455725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23936"/>
        <c:crosses val="autoZero"/>
        <c:auto val="1"/>
        <c:lblOffset val="100"/>
        <c:baseTimeUnit val="days"/>
      </c:dateAx>
      <c:valAx>
        <c:axId val="45572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2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AB-4C9E-BD2F-A6A751D99E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AB-4C9E-BD2F-A6A751D99E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13</c:v>
                </c:pt>
                <c:pt idx="2">
                  <c:v>7</c:v>
                </c:pt>
                <c:pt idx="3">
                  <c:v>9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AB-4C9E-BD2F-A6A751D99E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726560"/>
        <c:axId val="455726232"/>
      </c:barChart>
      <c:dateAx>
        <c:axId val="455726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26232"/>
        <c:crosses val="autoZero"/>
        <c:auto val="1"/>
        <c:lblOffset val="100"/>
        <c:baseTimeUnit val="days"/>
      </c:dateAx>
      <c:valAx>
        <c:axId val="45572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2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@inetum_world</c:v>
                </c:pt>
                <c:pt idx="1">
                  <c:v>@inetum_fra</c:v>
                </c:pt>
                <c:pt idx="2">
                  <c:v>@inetum_es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CB-44BC-9DB6-5845BD768D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695072"/>
        <c:axId val="455696384"/>
      </c:barChart>
      <c:catAx>
        <c:axId val="45569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96384"/>
        <c:crosses val="autoZero"/>
        <c:auto val="1"/>
        <c:lblAlgn val="ctr"/>
        <c:lblOffset val="100"/>
        <c:noMultiLvlLbl val="0"/>
      </c:catAx>
      <c:valAx>
        <c:axId val="45569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9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4B-45AE-8BA5-2567A4899A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4B-45AE-8BA5-2567A4899A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4.3566656985187302E-2</c:v>
                </c:pt>
                <c:pt idx="1">
                  <c:v>2.0113529700978901E-2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4B-45AE-8BA5-2567A4899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698352"/>
        <c:axId val="455700320"/>
      </c:barChart>
      <c:dateAx>
        <c:axId val="455698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00320"/>
        <c:crosses val="autoZero"/>
        <c:auto val="1"/>
        <c:lblOffset val="100"/>
        <c:baseTimeUnit val="days"/>
      </c:dateAx>
      <c:valAx>
        <c:axId val="45570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9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45754</c:v>
                </c:pt>
                <c:pt idx="1">
                  <c:v>45761</c:v>
                </c:pt>
                <c:pt idx="2">
                  <c:v>45768</c:v>
                </c:pt>
                <c:pt idx="3">
                  <c:v>45775</c:v>
                </c:pt>
                <c:pt idx="4">
                  <c:v>45782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3150</c:v>
                </c:pt>
                <c:pt idx="1">
                  <c:v>3150</c:v>
                </c:pt>
                <c:pt idx="2">
                  <c:v>3150</c:v>
                </c:pt>
                <c:pt idx="3">
                  <c:v>3150</c:v>
                </c:pt>
                <c:pt idx="4">
                  <c:v>3160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C1-4EA4-A5A6-A8BB427EF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5697040"/>
        <c:axId val="455703600"/>
      </c:lineChart>
      <c:dateAx>
        <c:axId val="455697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03600"/>
        <c:crosses val="autoZero"/>
        <c:auto val="1"/>
        <c:lblOffset val="100"/>
        <c:baseTimeUnit val="days"/>
      </c:dateAx>
      <c:valAx>
        <c:axId val="45570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9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281D-4F90-9AE0-C8AFE3B993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1-281D-4F90-9AE0-C8AFE3B993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2-281D-4F90-9AE0-C8AFE3B993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3-281D-4F90-9AE0-C8AFE3B993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4-281D-4F90-9AE0-C8AFE3B993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5-281D-4F90-9AE0-C8AFE3B993A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6-281D-4F90-9AE0-C8AFE3B993A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7-281D-4F90-9AE0-C8AFE3B993A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8-281D-4F90-9AE0-C8AFE3B993A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9-281D-4F90-9AE0-C8AFE3B993A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A-281D-4F90-9AE0-C8AFE3B99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086912"/>
        <c:axId val="372087896"/>
      </c:barChart>
      <c:dateAx>
        <c:axId val="372086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087896"/>
        <c:crosses val="autoZero"/>
        <c:auto val="1"/>
        <c:lblOffset val="100"/>
        <c:baseTimeUnit val="months"/>
      </c:dateAx>
      <c:valAx>
        <c:axId val="37208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08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A-4F8C-AA99-E6D5E56D6E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8A-4F8C-AA99-E6D5E56D6E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8A-4F8C-AA99-E6D5E56D6E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8A-4F8C-AA99-E6D5E56D6E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8A-4F8C-AA99-E6D5E56D6E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58A-4F8C-AA99-E6D5E56D6E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2188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8A-4F8C-AA99-E6D5E56D6E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58A-4F8C-AA99-E6D5E56D6E7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58A-4F8C-AA99-E6D5E56D6E7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58A-4F8C-AA99-E6D5E56D6E7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58A-4F8C-AA99-E6D5E56D6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1163480"/>
        <c:axId val="451164464"/>
      </c:barChart>
      <c:dateAx>
        <c:axId val="451163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164464"/>
        <c:crosses val="autoZero"/>
        <c:auto val="1"/>
        <c:lblOffset val="100"/>
        <c:baseTimeUnit val="days"/>
      </c:dateAx>
      <c:valAx>
        <c:axId val="45116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16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A7-44F5-8095-1B8EFCFC37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A7-44F5-8095-1B8EFCFC37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A7-44F5-8095-1B8EFCFC37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A7-44F5-8095-1B8EFCFC37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A7-44F5-8095-1B8EFCFC37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A7-44F5-8095-1B8EFCFC375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A7-44F5-8095-1B8EFCFC375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1A7-44F5-8095-1B8EFCFC375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1A7-44F5-8095-1B8EFCFC375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1A7-44F5-8095-1B8EFCFC375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1A7-44F5-8095-1B8EFCFC3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4155240"/>
        <c:axId val="444150320"/>
      </c:barChart>
      <c:dateAx>
        <c:axId val="444155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150320"/>
        <c:crosses val="autoZero"/>
        <c:auto val="1"/>
        <c:lblOffset val="100"/>
        <c:baseTimeUnit val="days"/>
      </c:dateAx>
      <c:valAx>
        <c:axId val="44415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15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DE-4EAE-A72A-AC0F97912D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DE-4EAE-A72A-AC0F97912D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9058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DE-4EAE-A72A-AC0F97912D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DE-4EAE-A72A-AC0F97912D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1862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DE-4EAE-A72A-AC0F97912DB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2388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1DE-4EAE-A72A-AC0F97912DB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24489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1DE-4EAE-A72A-AC0F97912DB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3875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1DE-4EAE-A72A-AC0F97912DB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2195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DE-4EAE-A72A-AC0F97912DB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0">
                  <c:v>1640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1DE-4EAE-A72A-AC0F97912DB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A-21DE-4EAE-A72A-AC0F97912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183664"/>
        <c:axId val="375624992"/>
      </c:barChart>
      <c:dateAx>
        <c:axId val="365183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24992"/>
        <c:crosses val="autoZero"/>
        <c:auto val="1"/>
        <c:lblOffset val="100"/>
        <c:baseTimeUnit val="months"/>
      </c:dateAx>
      <c:valAx>
        <c:axId val="37562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18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88D8F-68BB-43AE-9B6E-10EDEE89FD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81DA5-5042-4029-8EE4-50BD93D9A3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Inetum</a:t>
            </a:r>
          </a:p>
        </p:txBody>
      </p:sp>
    </p:spTree>
    <p:extLst>
      <p:ext uri="{BB962C8B-B14F-4D97-AF65-F5344CB8AC3E}">
        <p14:creationId xmlns:p14="http://schemas.microsoft.com/office/powerpoint/2010/main" val="3949644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663CB-FA35-4E35-B07F-E61BC1C07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Inetum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5D31D8-FE3E-47D6-97B6-1AB69E6F29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6377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55463545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94909201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532549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35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78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339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510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544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423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831F0-D30E-448D-A3DA-0042425D9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876344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8EF18-E9B2-4DF3-ABE8-1ABFFED53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Linkedin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E9E09C-DAE6-4025-A0BC-6BC69DF469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2252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835B9-7E5E-4B70-8C5A-435DC6CD7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D5BD9-4593-424E-B95B-CC21A03D2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39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186AC-5A51-4797-8216-95863BAD1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54B29C-34EB-4423-ABDF-2515FCB066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4040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3A1135-B330-46D8-BA98-66A551834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22C9B-4018-401A-AF15-78E7C0B68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180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50FF9-A1CF-4FEA-8587-BD8BAA148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C06D66-EA15-463E-A949-A505EB7984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0671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157215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599310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922363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95173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2079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76652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7924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9879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Punlished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01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04/01/2025 13:35:46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04/01/2025 13:35:46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94.958968347011 %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731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04/10/2025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04/10/2025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91.212338593974 %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42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04/04/2025 10:24:39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04/04/2025 10:24:39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https://media.licdn.com/dms/image/v2/D4E22AQE9oLVYtCdE7w/feedshare-shrink_2048_1536/B4EZX_5q6JHUAo-/0/1743755063861?e=1749686400&amp;v=beta&amp;t=bth_AC95SxpxqG0Gx8X9V4qUb1FAMhTF_mqKPHOybrM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87.393526405451 %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65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22:20:36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22:20:36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86.459430979979 %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139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07050-6231-4C79-8518-C0D8E24FC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877344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56A20-2C2D-43BD-A22E-C3D51B0EE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5EEA30-C583-4131-861B-1DAA898DF8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1354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352299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086112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381931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41726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2755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3066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0328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3096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Punlished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86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04/08/2025 15:25:54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04/08/2025 15:25:54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https://media.licdn.com/dms/image/v2/D4D22AQEi9lApRQj-dA/feedshare-shrink_2048_1536/B4DZYVlBB1HIAs-/0/1744118748043?e=1749686400&amp;v=beta&amp;t=3qUBxtJ7DSYbf4qz0rguuZ59Z5K9Tb-lkzwPqneCAPA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85.687323057565 %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04/03/2025 08:00:23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04/03/2025 08:00:23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74.91961414791 %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4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42F74-7740-4E58-9BD2-04A568B57A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849083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0280C-E099-4E6F-824B-29E82A3CD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DCA3CA-0959-498A-9A98-612F27CD8F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1639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964644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157361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882638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82555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0903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7049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1732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3666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Punlished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293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16:08:10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16:08:10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https://media.licdn.com/dms/image/v2/D4E22AQHBkxnIITj2sA/feedshare-shrink_2048_1536/B4EZX21K1JGYAs-/0/1743602888616?e=1749686400&amp;v=beta&amp;t=Z5Tkd9RYeU5R-SGrdMG9Mqcayd3o35jIEqaXRFLgbLo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74.137931034483 %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607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765D1-1E41-407A-B99B-23B53F0AD1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167514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C9421-BCFC-4D6E-8CC2-E487A9EB8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1F45C3-60DE-496F-BA25-05823229C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534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105310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50449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887091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9574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3525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2197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6886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1065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Punlished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69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12:03:18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12:03:18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https://media.licdn.com/dms/image/v2/D4D22AQE7GHi0wUyxfQ/feedshare-shrink_2048_1536/B4DZZsZrhOGcAo-/0/1745575396340?e=1749686400&amp;v=beta&amp;t=2B5if313IvfKmQkUhQdKVu2RRFrsOs4QAUMY2b7_8aA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71.310788149804 %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552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AA4C6-95A7-4AF5-B4C7-C4E0B69D9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703793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E6571-7653-44A2-B371-DD484CADE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CA12E1-15F5-4584-BCCE-B09D4CA1CB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4308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327894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34593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56176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37608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0710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7254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184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9595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Punlished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357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04/14/2025 14:08:48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04/14/2025 14:08:48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https://media.licdn.com/dms/image/v2/D4E22AQFrWgutshXavw/feedshare-shrink_2048_1536/B4EZY0LoZyHYAo-/0/1744632209381?e=1749686400&amp;v=beta&amp;t=x0482xGF-sp6FHknD_n2TB1QS8MUNMUppGsImFrsaCg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64.303012690109 %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15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08:00:15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08:00:15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55.353075170843 %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259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8B899-640C-4968-ABD5-7037EC3ED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195104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EF5A9-3332-46B2-9363-184EBA9AB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D43D0D-2D9F-45B7-9B8A-B6E8D0F762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7244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56EF5-7E2A-453C-B793-EFF719032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8B390-794C-40A6-AA6F-8185EC301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221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7BA14-5B73-44E4-9202-C2E82CD92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A43663-B1D7-4FAF-B423-714FFBB19F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4345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EE375-8B6E-4FC0-B871-D7492D3214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BED0D-0694-43BD-A711-8F4CC8BDE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611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7589E-7BD2-44C1-8917-86C06A1CC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AE0D0A-EF8E-4F30-B464-D2C1027C12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8165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0EAEB-D6D6-4676-9A72-123F8F0BE4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F57CF-A280-44C7-B0B7-423D47272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244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A8ADC-D258-4907-94C0-6598C3FE5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0CED55-281F-4C07-9035-5893E08C0C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9618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0C1C9-224C-490D-9703-622E8FE5E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3EF17-24B7-4F7B-AF8E-5B2B35066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459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0973B-70D3-4DB6-A298-4225669EB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B5280D-FA61-4EA2-9203-2AC5A0B9B2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5068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1EC63-8F30-42C9-83E2-6FC36BB74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04/28/2025 - 05/11/2025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7E43F-1545-4632-B832-670E2650E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975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76F6A-CCD1-40FF-A68D-5D642967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F8853E-6EA5-4C37-B087-297F04DE54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5134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1D745-4FA6-4672-9BB7-B7012DC8C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B766F-4A90-4170-9B5B-C83C084B6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70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D96B4-ED1E-4931-AEBB-FBF01421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50D3E9-F7C4-491A-9C32-26EFDCC633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1348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F542B-9763-44CE-B065-78D45AE87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03/31/2025 - 05/04/2025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6BC79-9F23-41DC-B2C2-1594EFABC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939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3C902-2385-4ED3-85B7-DEAB8CD74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C43AA8-2541-4238-A751-E3C4D902AE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1227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A8A2F-00A6-49DE-9301-2986A29AE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03/31/2025 - 05/04/2025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F12FB-EB84-4492-B067-5DEE518AE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442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3D875-CD9C-4F64-BB74-9F1A08173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A79869-4515-4E9D-AC5E-13EA76669A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7133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71B496-6929-441F-A0E7-80211CB74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5CDA5-45AB-4414-8E4E-85C4A8542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438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D222C-99FA-464F-9BBC-08C43FA3C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68BA7F-17CC-418F-86EB-191503DE2F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1872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B6FF8-A4C4-48DA-87C8-B662A5432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04/28/2025 - 05/11/2025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46E85-D20E-4C85-ABF0-FD57715E4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698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93814-73CF-43E2-BB6D-F99459A34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5D9417-C238-4B37-AD43-1E713247E0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0943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AC8CE-EC1D-4D91-A5A0-8A075FFB3C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04/07/2025 - 05/11/2025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E6B3D-10DF-4247-8121-2BEB5583B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294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101D9-7385-416E-A934-9FB8D2848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603496-02B1-4FC3-8D2E-B7E691717B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1765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94ACC-13AD-4147-8652-2B6B5A95B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F308F-CD1E-4355-9901-84800B690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636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B2A26-B305-491D-8D59-F44F8FC4F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2C68ED-5475-4FA7-BF69-53E7E4E825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5109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456F4-0CFF-47A6-8832-3B1624209C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2D3EE-B625-4BB2-94E2-F1B22A6B1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047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AB461-2D14-4F84-91C7-053827ACD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F2DCEE-2451-4449-B1A6-99AEF9C918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3122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3E986-644D-4868-8C5A-620CE14B2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CCE57-8C83-4761-9A10-90EA3F97B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90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AD0D2-6D47-4C2E-BC94-45AF78BCF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442B15-C8BA-41F0-99B5-FE8F5D9B0E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6860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C5D80-D355-4DA6-AC71-CDEBF9453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E06D7-7D8E-498D-8E49-AF70D6BA8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4051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1EEAF-A69C-4F02-877E-84F9DB53A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Instagram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EA19D9-B12E-4C55-9EDF-694EA86579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7087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9990786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24436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59103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77874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24831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62160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0936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926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04/08/2025 11:27:41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04/08/2025 11:27:41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51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04/14/2025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04/14/2025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00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04/22/2025 12:54:55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04/22/2025 12:54:55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41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04/23/2025 11:22:24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04/23/2025 11:22:24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11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04/29/2025 12:51:30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04/29/2025 12:51:30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011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AC873-4FDD-458F-84C1-B80C02638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0391134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731</Words>
  <Application>Microsoft Office PowerPoint</Application>
  <PresentationFormat>On-screen Show (4:3)</PresentationFormat>
  <Paragraphs>247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Monthly report Group</vt:lpstr>
      <vt:lpstr>LinkedIn Followers by Country Table | Inetum</vt:lpstr>
      <vt:lpstr>LinkedIn Followers Change Rate | Linkedin</vt:lpstr>
      <vt:lpstr>LinkedIn Follower Distribution | 4 profiles</vt:lpstr>
      <vt:lpstr>LinkedIn Posts Table | All profiles - 1 of 5</vt:lpstr>
      <vt:lpstr>LinkedIn Posts Table | All profiles - 2 of 5</vt:lpstr>
      <vt:lpstr>LinkedIn Posts Table | All profiles - 3 of 5</vt:lpstr>
      <vt:lpstr>LinkedIn Posts Table | All profiles - 4 of 5</vt:lpstr>
      <vt:lpstr>LinkedIn Posts Table | All profiles - 5 of 5</vt:lpstr>
      <vt:lpstr>LinkedIn Posts | All profiles</vt:lpstr>
      <vt:lpstr>LinkedIn Post Impressions | All profiles</vt:lpstr>
      <vt:lpstr>Facebook Total Interactions | All profiles</vt:lpstr>
      <vt:lpstr>Facebook Fan Distribution | All profiles</vt:lpstr>
      <vt:lpstr>Facebook Fans Change | All profiles</vt:lpstr>
      <vt:lpstr>Twitter Follower Distribution | All profiles</vt:lpstr>
      <vt:lpstr>Twitter Followers Change Rate | All profiles</vt:lpstr>
      <vt:lpstr>Twitter Own Tweets | All profiles</vt:lpstr>
      <vt:lpstr>Twitter Total Interactions | All profiles</vt:lpstr>
      <vt:lpstr>Twitter Interaction Rate | All profiles</vt:lpstr>
      <vt:lpstr>Youtube Subscribers | All profiles</vt:lpstr>
      <vt:lpstr>Instagram Followers Change Rate | All profiles</vt:lpstr>
      <vt:lpstr>Instagram Followers Total | All profiles</vt:lpstr>
      <vt:lpstr>Instagram Posts | All profiles</vt:lpstr>
      <vt:lpstr>Instagram Impressions  | All profiles</vt:lpstr>
      <vt:lpstr>Instagram Posts Table |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Group</dc:title>
  <dc:creator>Frederik Born</dc:creator>
  <cp:lastModifiedBy>Frederik Born</cp:lastModifiedBy>
  <cp:revision>1</cp:revision>
  <dcterms:created xsi:type="dcterms:W3CDTF">2025-05-11T14:39:38Z</dcterms:created>
  <dcterms:modified xsi:type="dcterms:W3CDTF">2025-05-11T14:40:03Z</dcterms:modified>
</cp:coreProperties>
</file>