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5" r:id="rId55"/>
    <p:sldId id="316" r:id="rId56"/>
    <p:sldId id="317" r:id="rId57"/>
    <p:sldId id="318" r:id="rId58"/>
    <p:sldId id="319"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Lst>
  <p:sldSz cx="9144000" cy="6858000" type="screen4x3"/>
  <p:notesSz cx="6858000" cy="9144000"/>
  <p:embeddedFontLst>
    <p:embeddedFont>
      <p:font typeface="Calibri" panose="020F0502020204030204" pitchFamily="34" charset="0"/>
      <p:regular r:id="rId72"/>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3.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DF463-7345-4787-A1CF-A8D530DCDE92}"/>
              </a:ext>
            </a:extLst>
          </p:cNvPr>
          <p:cNvSpPr>
            <a:spLocks noGrp="1"/>
          </p:cNvSpPr>
          <p:nvPr>
            <p:ph type="ctrTitle"/>
          </p:nvPr>
        </p:nvSpPr>
        <p:spPr/>
        <p:txBody>
          <a:bodyPr/>
          <a:lstStyle/>
          <a:p>
            <a:r>
              <a:rPr lang="en-US"/>
              <a:t>Rapport mensuel</a:t>
            </a:r>
          </a:p>
        </p:txBody>
      </p:sp>
      <p:sp>
        <p:nvSpPr>
          <p:cNvPr id="3" name="Subtitle 2">
            <a:extLst>
              <a:ext uri="{FF2B5EF4-FFF2-40B4-BE49-F238E27FC236}">
                <a16:creationId xmlns:a16="http://schemas.microsoft.com/office/drawing/2014/main" id="{2BB43F98-1F72-4AA1-9160-4C9372C8E568}"/>
              </a:ext>
            </a:extLst>
          </p:cNvPr>
          <p:cNvSpPr>
            <a:spLocks noGrp="1"/>
          </p:cNvSpPr>
          <p:nvPr>
            <p:ph type="subTitle" idx="1"/>
          </p:nvPr>
        </p:nvSpPr>
        <p:spPr/>
        <p:txBody>
          <a:bodyPr/>
          <a:lstStyle/>
          <a:p>
            <a:r>
              <a:rPr lang="en-US"/>
              <a:t>Onisep</a:t>
            </a:r>
          </a:p>
        </p:txBody>
      </p:sp>
    </p:spTree>
    <p:extLst>
      <p:ext uri="{BB962C8B-B14F-4D97-AF65-F5344CB8AC3E}">
        <p14:creationId xmlns:p14="http://schemas.microsoft.com/office/powerpoint/2010/main" val="3070297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6C885-AFE7-4366-9149-36712F2D4AF1}"/>
              </a:ext>
            </a:extLst>
          </p:cNvPr>
          <p:cNvSpPr>
            <a:spLocks noGrp="1"/>
          </p:cNvSpPr>
          <p:nvPr>
            <p:ph type="title"/>
          </p:nvPr>
        </p:nvSpPr>
        <p:spPr/>
        <p:txBody>
          <a:bodyPr/>
          <a:lstStyle/>
          <a:p>
            <a:r>
              <a:rPr lang="fr-FR"/>
              <a:t>Overall Chiffres clés | 5 profiles</a:t>
            </a:r>
            <a:endParaRPr lang="en-US"/>
          </a:p>
        </p:txBody>
      </p:sp>
      <p:graphicFrame>
        <p:nvGraphicFramePr>
          <p:cNvPr id="5" name="Table Placeholder 4">
            <a:extLst>
              <a:ext uri="{FF2B5EF4-FFF2-40B4-BE49-F238E27FC236}">
                <a16:creationId xmlns:a16="http://schemas.microsoft.com/office/drawing/2014/main" id="{03BF4222-9C69-4A79-A1D5-A5A3B7A7A67C}"/>
              </a:ext>
            </a:extLst>
          </p:cNvPr>
          <p:cNvGraphicFramePr>
            <a:graphicFrameLocks noGrp="1"/>
          </p:cNvGraphicFramePr>
          <p:nvPr>
            <p:ph type="tbl" sz="quarter" idx="13"/>
            <p:extLst>
              <p:ext uri="{D42A27DB-BD31-4B8C-83A1-F6EECF244321}">
                <p14:modId xmlns:p14="http://schemas.microsoft.com/office/powerpoint/2010/main" val="122564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05175158"/>
                    </a:ext>
                  </a:extLst>
                </a:gridCol>
                <a:gridCol w="1316736">
                  <a:extLst>
                    <a:ext uri="{9D8B030D-6E8A-4147-A177-3AD203B41FA5}">
                      <a16:colId xmlns:a16="http://schemas.microsoft.com/office/drawing/2014/main" val="1554862900"/>
                    </a:ext>
                  </a:extLst>
                </a:gridCol>
                <a:gridCol w="1316736">
                  <a:extLst>
                    <a:ext uri="{9D8B030D-6E8A-4147-A177-3AD203B41FA5}">
                      <a16:colId xmlns:a16="http://schemas.microsoft.com/office/drawing/2014/main" val="1282354207"/>
                    </a:ext>
                  </a:extLst>
                </a:gridCol>
                <a:gridCol w="1316736">
                  <a:extLst>
                    <a:ext uri="{9D8B030D-6E8A-4147-A177-3AD203B41FA5}">
                      <a16:colId xmlns:a16="http://schemas.microsoft.com/office/drawing/2014/main" val="157679182"/>
                    </a:ext>
                  </a:extLst>
                </a:gridCol>
                <a:gridCol w="1316736">
                  <a:extLst>
                    <a:ext uri="{9D8B030D-6E8A-4147-A177-3AD203B41FA5}">
                      <a16:colId xmlns:a16="http://schemas.microsoft.com/office/drawing/2014/main" val="2702452250"/>
                    </a:ext>
                  </a:extLst>
                </a:gridCol>
                <a:gridCol w="1316736">
                  <a:extLst>
                    <a:ext uri="{9D8B030D-6E8A-4147-A177-3AD203B41FA5}">
                      <a16:colId xmlns:a16="http://schemas.microsoft.com/office/drawing/2014/main" val="2935792867"/>
                    </a:ext>
                  </a:extLst>
                </a:gridCol>
              </a:tblGrid>
              <a:tr h="370840">
                <a:tc>
                  <a:txBody>
                    <a:bodyPr/>
                    <a:lstStyle/>
                    <a:p>
                      <a:r>
                        <a:rPr lang="en-US" sz="1000"/>
                        <a:t>Network</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extLst>
                  <a:ext uri="{0D108BD9-81ED-4DB2-BD59-A6C34878D82A}">
                    <a16:rowId xmlns:a16="http://schemas.microsoft.com/office/drawing/2014/main" val="1355469614"/>
                  </a:ext>
                </a:extLst>
              </a:tr>
              <a:tr h="370840">
                <a:tc>
                  <a:txBody>
                    <a:bodyPr/>
                    <a:lstStyle/>
                    <a:p>
                      <a:r>
                        <a:rPr lang="en-US" sz="1000"/>
                        <a:t>Facebook</a:t>
                      </a:r>
                    </a:p>
                  </a:txBody>
                  <a:tcPr/>
                </a:tc>
                <a:tc>
                  <a:txBody>
                    <a:bodyPr/>
                    <a:lstStyle/>
                    <a:p>
                      <a:r>
                        <a:rPr lang="en-US" sz="1000"/>
                        <a:t>25299</a:t>
                      </a:r>
                    </a:p>
                  </a:txBody>
                  <a:tcPr/>
                </a:tc>
                <a:tc>
                  <a:txBody>
                    <a:bodyPr/>
                    <a:lstStyle/>
                    <a:p>
                      <a:r>
                        <a:rPr lang="en-US" sz="1000"/>
                        <a:t>27</a:t>
                      </a:r>
                    </a:p>
                  </a:txBody>
                  <a:tcPr/>
                </a:tc>
                <a:tc>
                  <a:txBody>
                    <a:bodyPr/>
                    <a:lstStyle/>
                    <a:p>
                      <a:r>
                        <a:rPr lang="en-US" sz="1000"/>
                        <a:t>23</a:t>
                      </a:r>
                    </a:p>
                  </a:txBody>
                  <a:tcPr/>
                </a:tc>
                <a:tc>
                  <a:txBody>
                    <a:bodyPr/>
                    <a:lstStyle/>
                    <a:p>
                      <a:r>
                        <a:rPr lang="en-US" sz="1000"/>
                        <a:t>242</a:t>
                      </a:r>
                    </a:p>
                  </a:txBody>
                  <a:tcPr/>
                </a:tc>
                <a:tc>
                  <a:txBody>
                    <a:bodyPr/>
                    <a:lstStyle/>
                    <a:p>
                      <a:r>
                        <a:rPr lang="en-US" sz="1000"/>
                        <a:t>11</a:t>
                      </a:r>
                    </a:p>
                  </a:txBody>
                  <a:tcPr/>
                </a:tc>
                <a:extLst>
                  <a:ext uri="{0D108BD9-81ED-4DB2-BD59-A6C34878D82A}">
                    <a16:rowId xmlns:a16="http://schemas.microsoft.com/office/drawing/2014/main" val="2731142474"/>
                  </a:ext>
                </a:extLst>
              </a:tr>
              <a:tr h="370840">
                <a:tc>
                  <a:txBody>
                    <a:bodyPr/>
                    <a:lstStyle/>
                    <a:p>
                      <a:r>
                        <a:rPr lang="en-US" sz="1000"/>
                        <a:t>Twitter</a:t>
                      </a:r>
                    </a:p>
                  </a:txBody>
                  <a:tcPr/>
                </a:tc>
                <a:tc>
                  <a:txBody>
                    <a:bodyPr/>
                    <a:lstStyle/>
                    <a:p>
                      <a:r>
                        <a:rPr lang="en-US" sz="1000"/>
                        <a:t>23542</a:t>
                      </a:r>
                    </a:p>
                  </a:txBody>
                  <a:tcPr/>
                </a:tc>
                <a:tc>
                  <a:txBody>
                    <a:bodyPr/>
                    <a:lstStyle/>
                    <a:p>
                      <a:r>
                        <a:rPr lang="en-US" sz="1000"/>
                        <a:t>27</a:t>
                      </a:r>
                    </a:p>
                  </a:txBody>
                  <a:tcPr/>
                </a:tc>
                <a:tc>
                  <a:txBody>
                    <a:bodyPr/>
                    <a:lstStyle/>
                    <a:p>
                      <a:r>
                        <a:rPr lang="en-US" sz="1000"/>
                        <a:t>11</a:t>
                      </a:r>
                    </a:p>
                  </a:txBody>
                  <a:tcPr/>
                </a:tc>
                <a:tc>
                  <a:txBody>
                    <a:bodyPr/>
                    <a:lstStyle/>
                    <a:p>
                      <a:r>
                        <a:rPr lang="en-US" sz="1000"/>
                        <a:t>102</a:t>
                      </a:r>
                    </a:p>
                  </a:txBody>
                  <a:tcPr/>
                </a:tc>
                <a:tc>
                  <a:txBody>
                    <a:bodyPr/>
                    <a:lstStyle/>
                    <a:p>
                      <a:r>
                        <a:rPr lang="en-US" sz="1000"/>
                        <a:t>9</a:t>
                      </a:r>
                    </a:p>
                  </a:txBody>
                  <a:tcPr/>
                </a:tc>
                <a:extLst>
                  <a:ext uri="{0D108BD9-81ED-4DB2-BD59-A6C34878D82A}">
                    <a16:rowId xmlns:a16="http://schemas.microsoft.com/office/drawing/2014/main" val="622816722"/>
                  </a:ext>
                </a:extLst>
              </a:tr>
              <a:tr h="370840">
                <a:tc>
                  <a:txBody>
                    <a:bodyPr/>
                    <a:lstStyle/>
                    <a:p>
                      <a:r>
                        <a:rPr lang="en-US" sz="1000"/>
                        <a:t>LinkedIn</a:t>
                      </a:r>
                    </a:p>
                  </a:txBody>
                  <a:tcPr/>
                </a:tc>
                <a:tc>
                  <a:txBody>
                    <a:bodyPr/>
                    <a:lstStyle/>
                    <a:p>
                      <a:r>
                        <a:rPr lang="en-US" sz="1000"/>
                        <a:t>19672</a:t>
                      </a:r>
                    </a:p>
                  </a:txBody>
                  <a:tcPr/>
                </a:tc>
                <a:tc>
                  <a:txBody>
                    <a:bodyPr/>
                    <a:lstStyle/>
                    <a:p>
                      <a:r>
                        <a:rPr lang="en-US" sz="1000"/>
                        <a:t>207</a:t>
                      </a:r>
                    </a:p>
                  </a:txBody>
                  <a:tcPr/>
                </a:tc>
                <a:tc>
                  <a:txBody>
                    <a:bodyPr/>
                    <a:lstStyle/>
                    <a:p>
                      <a:r>
                        <a:rPr lang="en-US" sz="1000"/>
                        <a:t>24</a:t>
                      </a:r>
                    </a:p>
                  </a:txBody>
                  <a:tcPr/>
                </a:tc>
                <a:tc>
                  <a:txBody>
                    <a:bodyPr/>
                    <a:lstStyle/>
                    <a:p>
                      <a:r>
                        <a:rPr lang="en-US" sz="1000"/>
                        <a:t>339</a:t>
                      </a:r>
                    </a:p>
                  </a:txBody>
                  <a:tcPr/>
                </a:tc>
                <a:tc>
                  <a:txBody>
                    <a:bodyPr/>
                    <a:lstStyle/>
                    <a:p>
                      <a:r>
                        <a:rPr lang="en-US" sz="1000"/>
                        <a:t>14.125</a:t>
                      </a:r>
                    </a:p>
                  </a:txBody>
                  <a:tcPr/>
                </a:tc>
                <a:extLst>
                  <a:ext uri="{0D108BD9-81ED-4DB2-BD59-A6C34878D82A}">
                    <a16:rowId xmlns:a16="http://schemas.microsoft.com/office/drawing/2014/main" val="1618645579"/>
                  </a:ext>
                </a:extLst>
              </a:tr>
              <a:tr h="370840">
                <a:tc>
                  <a:txBody>
                    <a:bodyPr/>
                    <a:lstStyle/>
                    <a:p>
                      <a:r>
                        <a:rPr lang="en-US" sz="1000"/>
                        <a:t>Instagram</a:t>
                      </a:r>
                    </a:p>
                  </a:txBody>
                  <a:tcPr/>
                </a:tc>
                <a:tc>
                  <a:txBody>
                    <a:bodyPr/>
                    <a:lstStyle/>
                    <a:p>
                      <a:r>
                        <a:rPr lang="en-US" sz="1000"/>
                        <a:t>13253</a:t>
                      </a:r>
                    </a:p>
                  </a:txBody>
                  <a:tcPr/>
                </a:tc>
                <a:tc>
                  <a:txBody>
                    <a:bodyPr/>
                    <a:lstStyle/>
                    <a:p>
                      <a:r>
                        <a:rPr lang="en-US" sz="1000"/>
                        <a:t>266</a:t>
                      </a:r>
                    </a:p>
                  </a:txBody>
                  <a:tcPr/>
                </a:tc>
                <a:tc>
                  <a:txBody>
                    <a:bodyPr/>
                    <a:lstStyle/>
                    <a:p>
                      <a:r>
                        <a:rPr lang="en-US" sz="1000"/>
                        <a:t>17</a:t>
                      </a:r>
                    </a:p>
                  </a:txBody>
                  <a:tcPr/>
                </a:tc>
                <a:tc>
                  <a:txBody>
                    <a:bodyPr/>
                    <a:lstStyle/>
                    <a:p>
                      <a:r>
                        <a:rPr lang="en-US" sz="1000"/>
                        <a:t>193</a:t>
                      </a:r>
                    </a:p>
                  </a:txBody>
                  <a:tcPr/>
                </a:tc>
                <a:tc>
                  <a:txBody>
                    <a:bodyPr/>
                    <a:lstStyle/>
                    <a:p>
                      <a:r>
                        <a:rPr lang="en-US" sz="1000"/>
                        <a:t>28</a:t>
                      </a:r>
                    </a:p>
                  </a:txBody>
                  <a:tcPr/>
                </a:tc>
                <a:extLst>
                  <a:ext uri="{0D108BD9-81ED-4DB2-BD59-A6C34878D82A}">
                    <a16:rowId xmlns:a16="http://schemas.microsoft.com/office/drawing/2014/main" val="358849510"/>
                  </a:ext>
                </a:extLst>
              </a:tr>
              <a:tr h="370840">
                <a:tc>
                  <a:txBody>
                    <a:bodyPr/>
                    <a:lstStyle/>
                    <a:p>
                      <a:r>
                        <a:rPr lang="en-US" sz="1000"/>
                        <a:t>YouTube</a:t>
                      </a:r>
                    </a:p>
                  </a:txBody>
                  <a:tcPr/>
                </a:tc>
                <a:tc>
                  <a:txBody>
                    <a:bodyPr/>
                    <a:lstStyle/>
                    <a:p>
                      <a:r>
                        <a:rPr lang="en-US" sz="1000"/>
                        <a:t>4910</a:t>
                      </a:r>
                    </a:p>
                  </a:txBody>
                  <a:tcPr/>
                </a:tc>
                <a:tc>
                  <a:txBody>
                    <a:bodyPr/>
                    <a:lstStyle/>
                    <a:p>
                      <a:r>
                        <a:rPr lang="en-US" sz="1000"/>
                        <a:t>20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93957988"/>
                  </a:ext>
                </a:extLst>
              </a:tr>
            </a:tbl>
          </a:graphicData>
        </a:graphic>
      </p:graphicFrame>
      <p:sp>
        <p:nvSpPr>
          <p:cNvPr id="4" name="Text Placeholder 3">
            <a:extLst>
              <a:ext uri="{FF2B5EF4-FFF2-40B4-BE49-F238E27FC236}">
                <a16:creationId xmlns:a16="http://schemas.microsoft.com/office/drawing/2014/main" id="{61437790-D59D-40C1-BAFB-7835F782BEA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236073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5F8A4-015B-4960-9C6B-4579E4562ACB}"/>
              </a:ext>
            </a:extLst>
          </p:cNvPr>
          <p:cNvSpPr>
            <a:spLocks noGrp="1"/>
          </p:cNvSpPr>
          <p:nvPr>
            <p:ph type="title"/>
          </p:nvPr>
        </p:nvSpPr>
        <p:spPr/>
        <p:txBody>
          <a:bodyPr/>
          <a:lstStyle/>
          <a:p>
            <a:r>
              <a:rPr lang="en-US"/>
              <a:t>Facebook FACEBOOK : tableau des posts | All profiles - 1 of 4</a:t>
            </a:r>
          </a:p>
        </p:txBody>
      </p:sp>
      <p:graphicFrame>
        <p:nvGraphicFramePr>
          <p:cNvPr id="5" name="Table Placeholder 4">
            <a:extLst>
              <a:ext uri="{FF2B5EF4-FFF2-40B4-BE49-F238E27FC236}">
                <a16:creationId xmlns:a16="http://schemas.microsoft.com/office/drawing/2014/main" id="{336170D3-1B2C-47A9-8D6A-6ED57AB9A8DD}"/>
              </a:ext>
            </a:extLst>
          </p:cNvPr>
          <p:cNvGraphicFramePr>
            <a:graphicFrameLocks noGrp="1"/>
          </p:cNvGraphicFramePr>
          <p:nvPr>
            <p:ph type="tbl" sz="quarter" idx="13"/>
            <p:extLst>
              <p:ext uri="{D42A27DB-BD31-4B8C-83A1-F6EECF244321}">
                <p14:modId xmlns:p14="http://schemas.microsoft.com/office/powerpoint/2010/main" val="2365788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24040209"/>
                    </a:ext>
                  </a:extLst>
                </a:gridCol>
                <a:gridCol w="822960">
                  <a:extLst>
                    <a:ext uri="{9D8B030D-6E8A-4147-A177-3AD203B41FA5}">
                      <a16:colId xmlns:a16="http://schemas.microsoft.com/office/drawing/2014/main" val="360296177"/>
                    </a:ext>
                  </a:extLst>
                </a:gridCol>
                <a:gridCol w="1152144">
                  <a:extLst>
                    <a:ext uri="{9D8B030D-6E8A-4147-A177-3AD203B41FA5}">
                      <a16:colId xmlns:a16="http://schemas.microsoft.com/office/drawing/2014/main" val="1627298960"/>
                    </a:ext>
                  </a:extLst>
                </a:gridCol>
                <a:gridCol w="411480">
                  <a:extLst>
                    <a:ext uri="{9D8B030D-6E8A-4147-A177-3AD203B41FA5}">
                      <a16:colId xmlns:a16="http://schemas.microsoft.com/office/drawing/2014/main" val="3383440959"/>
                    </a:ext>
                  </a:extLst>
                </a:gridCol>
                <a:gridCol w="411480">
                  <a:extLst>
                    <a:ext uri="{9D8B030D-6E8A-4147-A177-3AD203B41FA5}">
                      <a16:colId xmlns:a16="http://schemas.microsoft.com/office/drawing/2014/main" val="1276443667"/>
                    </a:ext>
                  </a:extLst>
                </a:gridCol>
                <a:gridCol w="411480">
                  <a:extLst>
                    <a:ext uri="{9D8B030D-6E8A-4147-A177-3AD203B41FA5}">
                      <a16:colId xmlns:a16="http://schemas.microsoft.com/office/drawing/2014/main" val="1402859806"/>
                    </a:ext>
                  </a:extLst>
                </a:gridCol>
                <a:gridCol w="411480">
                  <a:extLst>
                    <a:ext uri="{9D8B030D-6E8A-4147-A177-3AD203B41FA5}">
                      <a16:colId xmlns:a16="http://schemas.microsoft.com/office/drawing/2014/main" val="2617401795"/>
                    </a:ext>
                  </a:extLst>
                </a:gridCol>
                <a:gridCol w="411480">
                  <a:extLst>
                    <a:ext uri="{9D8B030D-6E8A-4147-A177-3AD203B41FA5}">
                      <a16:colId xmlns:a16="http://schemas.microsoft.com/office/drawing/2014/main" val="3926150500"/>
                    </a:ext>
                  </a:extLst>
                </a:gridCol>
                <a:gridCol w="411480">
                  <a:extLst>
                    <a:ext uri="{9D8B030D-6E8A-4147-A177-3AD203B41FA5}">
                      <a16:colId xmlns:a16="http://schemas.microsoft.com/office/drawing/2014/main" val="2003740486"/>
                    </a:ext>
                  </a:extLst>
                </a:gridCol>
                <a:gridCol w="411480">
                  <a:extLst>
                    <a:ext uri="{9D8B030D-6E8A-4147-A177-3AD203B41FA5}">
                      <a16:colId xmlns:a16="http://schemas.microsoft.com/office/drawing/2014/main" val="3396712049"/>
                    </a:ext>
                  </a:extLst>
                </a:gridCol>
                <a:gridCol w="411480">
                  <a:extLst>
                    <a:ext uri="{9D8B030D-6E8A-4147-A177-3AD203B41FA5}">
                      <a16:colId xmlns:a16="http://schemas.microsoft.com/office/drawing/2014/main" val="2070323702"/>
                    </a:ext>
                  </a:extLst>
                </a:gridCol>
                <a:gridCol w="411480">
                  <a:extLst>
                    <a:ext uri="{9D8B030D-6E8A-4147-A177-3AD203B41FA5}">
                      <a16:colId xmlns:a16="http://schemas.microsoft.com/office/drawing/2014/main" val="4092086704"/>
                    </a:ext>
                  </a:extLst>
                </a:gridCol>
                <a:gridCol w="411480">
                  <a:extLst>
                    <a:ext uri="{9D8B030D-6E8A-4147-A177-3AD203B41FA5}">
                      <a16:colId xmlns:a16="http://schemas.microsoft.com/office/drawing/2014/main" val="653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0515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12:28:09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12:28:09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 PARCOURSUP, Onisep 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260983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14:28:16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14:28:16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Minute Orientation, 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0205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18:07:16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18:07:16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79720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18:01:07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18:01:07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0892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14:00:11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14:00:11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Paroles de Jeunes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5419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11:16:21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11:16:21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 TV, 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2579938638"/>
                  </a:ext>
                </a:extLst>
              </a:tr>
            </a:tbl>
          </a:graphicData>
        </a:graphic>
      </p:graphicFrame>
      <p:sp>
        <p:nvSpPr>
          <p:cNvPr id="4" name="Text Placeholder 3">
            <a:extLst>
              <a:ext uri="{FF2B5EF4-FFF2-40B4-BE49-F238E27FC236}">
                <a16:creationId xmlns:a16="http://schemas.microsoft.com/office/drawing/2014/main" id="{D51002BF-9A6A-487E-AAD9-BED1FE513A8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78921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FC33F-9D79-4B5C-A954-B7CCFCB73A3C}"/>
              </a:ext>
            </a:extLst>
          </p:cNvPr>
          <p:cNvSpPr>
            <a:spLocks noGrp="1"/>
          </p:cNvSpPr>
          <p:nvPr>
            <p:ph type="title"/>
          </p:nvPr>
        </p:nvSpPr>
        <p:spPr/>
        <p:txBody>
          <a:bodyPr/>
          <a:lstStyle/>
          <a:p>
            <a:r>
              <a:rPr lang="en-US"/>
              <a:t>Facebook FACEBOOK : tableau des posts | All profiles - 2 of 4</a:t>
            </a:r>
          </a:p>
        </p:txBody>
      </p:sp>
      <p:graphicFrame>
        <p:nvGraphicFramePr>
          <p:cNvPr id="5" name="Table Placeholder 4">
            <a:extLst>
              <a:ext uri="{FF2B5EF4-FFF2-40B4-BE49-F238E27FC236}">
                <a16:creationId xmlns:a16="http://schemas.microsoft.com/office/drawing/2014/main" id="{0D7CD8F1-7448-4A25-A4C8-96EE2C1E3EF2}"/>
              </a:ext>
            </a:extLst>
          </p:cNvPr>
          <p:cNvGraphicFramePr>
            <a:graphicFrameLocks noGrp="1"/>
          </p:cNvGraphicFramePr>
          <p:nvPr>
            <p:ph type="tbl" sz="quarter" idx="13"/>
            <p:extLst>
              <p:ext uri="{D42A27DB-BD31-4B8C-83A1-F6EECF244321}">
                <p14:modId xmlns:p14="http://schemas.microsoft.com/office/powerpoint/2010/main" val="146415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39961370"/>
                    </a:ext>
                  </a:extLst>
                </a:gridCol>
                <a:gridCol w="822960">
                  <a:extLst>
                    <a:ext uri="{9D8B030D-6E8A-4147-A177-3AD203B41FA5}">
                      <a16:colId xmlns:a16="http://schemas.microsoft.com/office/drawing/2014/main" val="700416766"/>
                    </a:ext>
                  </a:extLst>
                </a:gridCol>
                <a:gridCol w="1152144">
                  <a:extLst>
                    <a:ext uri="{9D8B030D-6E8A-4147-A177-3AD203B41FA5}">
                      <a16:colId xmlns:a16="http://schemas.microsoft.com/office/drawing/2014/main" val="3946374944"/>
                    </a:ext>
                  </a:extLst>
                </a:gridCol>
                <a:gridCol w="411480">
                  <a:extLst>
                    <a:ext uri="{9D8B030D-6E8A-4147-A177-3AD203B41FA5}">
                      <a16:colId xmlns:a16="http://schemas.microsoft.com/office/drawing/2014/main" val="75044537"/>
                    </a:ext>
                  </a:extLst>
                </a:gridCol>
                <a:gridCol w="411480">
                  <a:extLst>
                    <a:ext uri="{9D8B030D-6E8A-4147-A177-3AD203B41FA5}">
                      <a16:colId xmlns:a16="http://schemas.microsoft.com/office/drawing/2014/main" val="1789413023"/>
                    </a:ext>
                  </a:extLst>
                </a:gridCol>
                <a:gridCol w="411480">
                  <a:extLst>
                    <a:ext uri="{9D8B030D-6E8A-4147-A177-3AD203B41FA5}">
                      <a16:colId xmlns:a16="http://schemas.microsoft.com/office/drawing/2014/main" val="432249441"/>
                    </a:ext>
                  </a:extLst>
                </a:gridCol>
                <a:gridCol w="411480">
                  <a:extLst>
                    <a:ext uri="{9D8B030D-6E8A-4147-A177-3AD203B41FA5}">
                      <a16:colId xmlns:a16="http://schemas.microsoft.com/office/drawing/2014/main" val="2926624661"/>
                    </a:ext>
                  </a:extLst>
                </a:gridCol>
                <a:gridCol w="411480">
                  <a:extLst>
                    <a:ext uri="{9D8B030D-6E8A-4147-A177-3AD203B41FA5}">
                      <a16:colId xmlns:a16="http://schemas.microsoft.com/office/drawing/2014/main" val="1467357799"/>
                    </a:ext>
                  </a:extLst>
                </a:gridCol>
                <a:gridCol w="411480">
                  <a:extLst>
                    <a:ext uri="{9D8B030D-6E8A-4147-A177-3AD203B41FA5}">
                      <a16:colId xmlns:a16="http://schemas.microsoft.com/office/drawing/2014/main" val="1859009075"/>
                    </a:ext>
                  </a:extLst>
                </a:gridCol>
                <a:gridCol w="411480">
                  <a:extLst>
                    <a:ext uri="{9D8B030D-6E8A-4147-A177-3AD203B41FA5}">
                      <a16:colId xmlns:a16="http://schemas.microsoft.com/office/drawing/2014/main" val="2542703948"/>
                    </a:ext>
                  </a:extLst>
                </a:gridCol>
                <a:gridCol w="411480">
                  <a:extLst>
                    <a:ext uri="{9D8B030D-6E8A-4147-A177-3AD203B41FA5}">
                      <a16:colId xmlns:a16="http://schemas.microsoft.com/office/drawing/2014/main" val="1409414360"/>
                    </a:ext>
                  </a:extLst>
                </a:gridCol>
                <a:gridCol w="411480">
                  <a:extLst>
                    <a:ext uri="{9D8B030D-6E8A-4147-A177-3AD203B41FA5}">
                      <a16:colId xmlns:a16="http://schemas.microsoft.com/office/drawing/2014/main" val="994435160"/>
                    </a:ext>
                  </a:extLst>
                </a:gridCol>
                <a:gridCol w="411480">
                  <a:extLst>
                    <a:ext uri="{9D8B030D-6E8A-4147-A177-3AD203B41FA5}">
                      <a16:colId xmlns:a16="http://schemas.microsoft.com/office/drawing/2014/main" val="2122854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4788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06/08/2025 12:00:33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06/08/2025 12:00:33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Une Journée avec/sur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1545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19:00:38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19:00:38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2846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06/17/2025 18:08:56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06/17/2025 18:08:56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05662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09:15:03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09:15:03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AVENIRS, A / RdvO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8501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06/21/2025 09:49:00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06/21/2025 09:49:00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Portraits de 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9141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18:00:31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18:00:31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 Ressources, 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17781785"/>
                  </a:ext>
                </a:extLst>
              </a:tr>
            </a:tbl>
          </a:graphicData>
        </a:graphic>
      </p:graphicFrame>
      <p:sp>
        <p:nvSpPr>
          <p:cNvPr id="4" name="Text Placeholder 3">
            <a:extLst>
              <a:ext uri="{FF2B5EF4-FFF2-40B4-BE49-F238E27FC236}">
                <a16:creationId xmlns:a16="http://schemas.microsoft.com/office/drawing/2014/main" id="{4873D01E-0997-4ED0-94DE-3F181DD9C6E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296898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2681B-8DA2-49FA-B785-77DD0C7AAD0A}"/>
              </a:ext>
            </a:extLst>
          </p:cNvPr>
          <p:cNvSpPr>
            <a:spLocks noGrp="1"/>
          </p:cNvSpPr>
          <p:nvPr>
            <p:ph type="title"/>
          </p:nvPr>
        </p:nvSpPr>
        <p:spPr/>
        <p:txBody>
          <a:bodyPr/>
          <a:lstStyle/>
          <a:p>
            <a:r>
              <a:rPr lang="en-US"/>
              <a:t>Facebook FACEBOOK : tableau des posts | All profiles - 3 of 4</a:t>
            </a:r>
          </a:p>
        </p:txBody>
      </p:sp>
      <p:graphicFrame>
        <p:nvGraphicFramePr>
          <p:cNvPr id="5" name="Table Placeholder 4">
            <a:extLst>
              <a:ext uri="{FF2B5EF4-FFF2-40B4-BE49-F238E27FC236}">
                <a16:creationId xmlns:a16="http://schemas.microsoft.com/office/drawing/2014/main" id="{9D5EE0AA-2C6A-48D9-9BA7-8498601149F2}"/>
              </a:ext>
            </a:extLst>
          </p:cNvPr>
          <p:cNvGraphicFramePr>
            <a:graphicFrameLocks noGrp="1"/>
          </p:cNvGraphicFramePr>
          <p:nvPr>
            <p:ph type="tbl" sz="quarter" idx="13"/>
            <p:extLst>
              <p:ext uri="{D42A27DB-BD31-4B8C-83A1-F6EECF244321}">
                <p14:modId xmlns:p14="http://schemas.microsoft.com/office/powerpoint/2010/main" val="3385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62554730"/>
                    </a:ext>
                  </a:extLst>
                </a:gridCol>
                <a:gridCol w="822960">
                  <a:extLst>
                    <a:ext uri="{9D8B030D-6E8A-4147-A177-3AD203B41FA5}">
                      <a16:colId xmlns:a16="http://schemas.microsoft.com/office/drawing/2014/main" val="2992472965"/>
                    </a:ext>
                  </a:extLst>
                </a:gridCol>
                <a:gridCol w="1152144">
                  <a:extLst>
                    <a:ext uri="{9D8B030D-6E8A-4147-A177-3AD203B41FA5}">
                      <a16:colId xmlns:a16="http://schemas.microsoft.com/office/drawing/2014/main" val="1010579967"/>
                    </a:ext>
                  </a:extLst>
                </a:gridCol>
                <a:gridCol w="411480">
                  <a:extLst>
                    <a:ext uri="{9D8B030D-6E8A-4147-A177-3AD203B41FA5}">
                      <a16:colId xmlns:a16="http://schemas.microsoft.com/office/drawing/2014/main" val="1689455007"/>
                    </a:ext>
                  </a:extLst>
                </a:gridCol>
                <a:gridCol w="411480">
                  <a:extLst>
                    <a:ext uri="{9D8B030D-6E8A-4147-A177-3AD203B41FA5}">
                      <a16:colId xmlns:a16="http://schemas.microsoft.com/office/drawing/2014/main" val="2055870757"/>
                    </a:ext>
                  </a:extLst>
                </a:gridCol>
                <a:gridCol w="411480">
                  <a:extLst>
                    <a:ext uri="{9D8B030D-6E8A-4147-A177-3AD203B41FA5}">
                      <a16:colId xmlns:a16="http://schemas.microsoft.com/office/drawing/2014/main" val="508578096"/>
                    </a:ext>
                  </a:extLst>
                </a:gridCol>
                <a:gridCol w="411480">
                  <a:extLst>
                    <a:ext uri="{9D8B030D-6E8A-4147-A177-3AD203B41FA5}">
                      <a16:colId xmlns:a16="http://schemas.microsoft.com/office/drawing/2014/main" val="1472199033"/>
                    </a:ext>
                  </a:extLst>
                </a:gridCol>
                <a:gridCol w="411480">
                  <a:extLst>
                    <a:ext uri="{9D8B030D-6E8A-4147-A177-3AD203B41FA5}">
                      <a16:colId xmlns:a16="http://schemas.microsoft.com/office/drawing/2014/main" val="3839216557"/>
                    </a:ext>
                  </a:extLst>
                </a:gridCol>
                <a:gridCol w="411480">
                  <a:extLst>
                    <a:ext uri="{9D8B030D-6E8A-4147-A177-3AD203B41FA5}">
                      <a16:colId xmlns:a16="http://schemas.microsoft.com/office/drawing/2014/main" val="3491729194"/>
                    </a:ext>
                  </a:extLst>
                </a:gridCol>
                <a:gridCol w="411480">
                  <a:extLst>
                    <a:ext uri="{9D8B030D-6E8A-4147-A177-3AD203B41FA5}">
                      <a16:colId xmlns:a16="http://schemas.microsoft.com/office/drawing/2014/main" val="3808799764"/>
                    </a:ext>
                  </a:extLst>
                </a:gridCol>
                <a:gridCol w="411480">
                  <a:extLst>
                    <a:ext uri="{9D8B030D-6E8A-4147-A177-3AD203B41FA5}">
                      <a16:colId xmlns:a16="http://schemas.microsoft.com/office/drawing/2014/main" val="542108885"/>
                    </a:ext>
                  </a:extLst>
                </a:gridCol>
                <a:gridCol w="411480">
                  <a:extLst>
                    <a:ext uri="{9D8B030D-6E8A-4147-A177-3AD203B41FA5}">
                      <a16:colId xmlns:a16="http://schemas.microsoft.com/office/drawing/2014/main" val="3085139080"/>
                    </a:ext>
                  </a:extLst>
                </a:gridCol>
                <a:gridCol w="411480">
                  <a:extLst>
                    <a:ext uri="{9D8B030D-6E8A-4147-A177-3AD203B41FA5}">
                      <a16:colId xmlns:a16="http://schemas.microsoft.com/office/drawing/2014/main" val="18226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799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17:49:10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17:49:10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5457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19:30:04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19:30:04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163862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14:00:44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14:00:44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5570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12:30:01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12:30:01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8318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12:30:06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12:30:06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PARCOURSUP, Tchat,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1991761396"/>
                  </a:ext>
                </a:extLst>
              </a:tr>
            </a:tbl>
          </a:graphicData>
        </a:graphic>
      </p:graphicFrame>
      <p:sp>
        <p:nvSpPr>
          <p:cNvPr id="4" name="Text Placeholder 3">
            <a:extLst>
              <a:ext uri="{FF2B5EF4-FFF2-40B4-BE49-F238E27FC236}">
                <a16:creationId xmlns:a16="http://schemas.microsoft.com/office/drawing/2014/main" id="{FA8EE3FA-A127-4AD1-BA52-8721BF40EC0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89547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8BD8E-BF63-4FBD-980E-21811853CF49}"/>
              </a:ext>
            </a:extLst>
          </p:cNvPr>
          <p:cNvSpPr>
            <a:spLocks noGrp="1"/>
          </p:cNvSpPr>
          <p:nvPr>
            <p:ph type="title"/>
          </p:nvPr>
        </p:nvSpPr>
        <p:spPr/>
        <p:txBody>
          <a:bodyPr/>
          <a:lstStyle/>
          <a:p>
            <a:r>
              <a:rPr lang="en-US"/>
              <a:t>Facebook FACEBOOK : tableau des posts | All profiles - 4 of 4</a:t>
            </a:r>
          </a:p>
        </p:txBody>
      </p:sp>
      <p:graphicFrame>
        <p:nvGraphicFramePr>
          <p:cNvPr id="5" name="Table Placeholder 4">
            <a:extLst>
              <a:ext uri="{FF2B5EF4-FFF2-40B4-BE49-F238E27FC236}">
                <a16:creationId xmlns:a16="http://schemas.microsoft.com/office/drawing/2014/main" id="{74799BCB-000B-48BE-B5CC-F82B7BE8D851}"/>
              </a:ext>
            </a:extLst>
          </p:cNvPr>
          <p:cNvGraphicFramePr>
            <a:graphicFrameLocks noGrp="1"/>
          </p:cNvGraphicFramePr>
          <p:nvPr>
            <p:ph type="tbl" sz="quarter" idx="13"/>
            <p:extLst>
              <p:ext uri="{D42A27DB-BD31-4B8C-83A1-F6EECF244321}">
                <p14:modId xmlns:p14="http://schemas.microsoft.com/office/powerpoint/2010/main" val="3749990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21054635"/>
                    </a:ext>
                  </a:extLst>
                </a:gridCol>
                <a:gridCol w="822960">
                  <a:extLst>
                    <a:ext uri="{9D8B030D-6E8A-4147-A177-3AD203B41FA5}">
                      <a16:colId xmlns:a16="http://schemas.microsoft.com/office/drawing/2014/main" val="1605621607"/>
                    </a:ext>
                  </a:extLst>
                </a:gridCol>
                <a:gridCol w="1152144">
                  <a:extLst>
                    <a:ext uri="{9D8B030D-6E8A-4147-A177-3AD203B41FA5}">
                      <a16:colId xmlns:a16="http://schemas.microsoft.com/office/drawing/2014/main" val="3801654872"/>
                    </a:ext>
                  </a:extLst>
                </a:gridCol>
                <a:gridCol w="411480">
                  <a:extLst>
                    <a:ext uri="{9D8B030D-6E8A-4147-A177-3AD203B41FA5}">
                      <a16:colId xmlns:a16="http://schemas.microsoft.com/office/drawing/2014/main" val="394250710"/>
                    </a:ext>
                  </a:extLst>
                </a:gridCol>
                <a:gridCol w="411480">
                  <a:extLst>
                    <a:ext uri="{9D8B030D-6E8A-4147-A177-3AD203B41FA5}">
                      <a16:colId xmlns:a16="http://schemas.microsoft.com/office/drawing/2014/main" val="918048612"/>
                    </a:ext>
                  </a:extLst>
                </a:gridCol>
                <a:gridCol w="411480">
                  <a:extLst>
                    <a:ext uri="{9D8B030D-6E8A-4147-A177-3AD203B41FA5}">
                      <a16:colId xmlns:a16="http://schemas.microsoft.com/office/drawing/2014/main" val="3938810340"/>
                    </a:ext>
                  </a:extLst>
                </a:gridCol>
                <a:gridCol w="411480">
                  <a:extLst>
                    <a:ext uri="{9D8B030D-6E8A-4147-A177-3AD203B41FA5}">
                      <a16:colId xmlns:a16="http://schemas.microsoft.com/office/drawing/2014/main" val="4155770219"/>
                    </a:ext>
                  </a:extLst>
                </a:gridCol>
                <a:gridCol w="411480">
                  <a:extLst>
                    <a:ext uri="{9D8B030D-6E8A-4147-A177-3AD203B41FA5}">
                      <a16:colId xmlns:a16="http://schemas.microsoft.com/office/drawing/2014/main" val="3380035736"/>
                    </a:ext>
                  </a:extLst>
                </a:gridCol>
                <a:gridCol w="411480">
                  <a:extLst>
                    <a:ext uri="{9D8B030D-6E8A-4147-A177-3AD203B41FA5}">
                      <a16:colId xmlns:a16="http://schemas.microsoft.com/office/drawing/2014/main" val="629265124"/>
                    </a:ext>
                  </a:extLst>
                </a:gridCol>
                <a:gridCol w="411480">
                  <a:extLst>
                    <a:ext uri="{9D8B030D-6E8A-4147-A177-3AD203B41FA5}">
                      <a16:colId xmlns:a16="http://schemas.microsoft.com/office/drawing/2014/main" val="1534711860"/>
                    </a:ext>
                  </a:extLst>
                </a:gridCol>
                <a:gridCol w="411480">
                  <a:extLst>
                    <a:ext uri="{9D8B030D-6E8A-4147-A177-3AD203B41FA5}">
                      <a16:colId xmlns:a16="http://schemas.microsoft.com/office/drawing/2014/main" val="3405705863"/>
                    </a:ext>
                  </a:extLst>
                </a:gridCol>
                <a:gridCol w="411480">
                  <a:extLst>
                    <a:ext uri="{9D8B030D-6E8A-4147-A177-3AD203B41FA5}">
                      <a16:colId xmlns:a16="http://schemas.microsoft.com/office/drawing/2014/main" val="682737795"/>
                    </a:ext>
                  </a:extLst>
                </a:gridCol>
                <a:gridCol w="411480">
                  <a:extLst>
                    <a:ext uri="{9D8B030D-6E8A-4147-A177-3AD203B41FA5}">
                      <a16:colId xmlns:a16="http://schemas.microsoft.com/office/drawing/2014/main" val="3385861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748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14:00:47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14:00:47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42536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18:14:18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18:14:18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8903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17:18:35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17:18:35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604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19:10:29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19:10:29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6093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18:31:21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18:31:21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7052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10:30:28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10:30:28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00784524"/>
                  </a:ext>
                </a:extLst>
              </a:tr>
            </a:tbl>
          </a:graphicData>
        </a:graphic>
      </p:graphicFrame>
      <p:sp>
        <p:nvSpPr>
          <p:cNvPr id="4" name="Text Placeholder 3">
            <a:extLst>
              <a:ext uri="{FF2B5EF4-FFF2-40B4-BE49-F238E27FC236}">
                <a16:creationId xmlns:a16="http://schemas.microsoft.com/office/drawing/2014/main" id="{93A1BE19-F325-4FD1-88CF-50DBD85C501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05605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8B523-E157-49B0-ACF3-B54879563F98}"/>
              </a:ext>
            </a:extLst>
          </p:cNvPr>
          <p:cNvSpPr>
            <a:spLocks noGrp="1"/>
          </p:cNvSpPr>
          <p:nvPr>
            <p:ph type="title"/>
          </p:nvPr>
        </p:nvSpPr>
        <p:spPr/>
        <p:txBody>
          <a:bodyPr/>
          <a:lstStyle/>
          <a:p>
            <a:r>
              <a:rPr lang="en-US"/>
              <a:t>Facebook FACEBOOK : tableau des vidéos | All profiles - 1 of 12</a:t>
            </a:r>
          </a:p>
        </p:txBody>
      </p:sp>
      <p:graphicFrame>
        <p:nvGraphicFramePr>
          <p:cNvPr id="5" name="Table Placeholder 4">
            <a:extLst>
              <a:ext uri="{FF2B5EF4-FFF2-40B4-BE49-F238E27FC236}">
                <a16:creationId xmlns:a16="http://schemas.microsoft.com/office/drawing/2014/main" id="{817DC296-23B5-4DDD-81E1-48E2F8883635}"/>
              </a:ext>
            </a:extLst>
          </p:cNvPr>
          <p:cNvGraphicFramePr>
            <a:graphicFrameLocks noGrp="1"/>
          </p:cNvGraphicFramePr>
          <p:nvPr>
            <p:ph type="tbl" sz="quarter" idx="13"/>
            <p:extLst>
              <p:ext uri="{D42A27DB-BD31-4B8C-83A1-F6EECF244321}">
                <p14:modId xmlns:p14="http://schemas.microsoft.com/office/powerpoint/2010/main" val="2599141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34739678"/>
                    </a:ext>
                  </a:extLst>
                </a:gridCol>
                <a:gridCol w="1234440">
                  <a:extLst>
                    <a:ext uri="{9D8B030D-6E8A-4147-A177-3AD203B41FA5}">
                      <a16:colId xmlns:a16="http://schemas.microsoft.com/office/drawing/2014/main" val="876003695"/>
                    </a:ext>
                  </a:extLst>
                </a:gridCol>
                <a:gridCol w="822960">
                  <a:extLst>
                    <a:ext uri="{9D8B030D-6E8A-4147-A177-3AD203B41FA5}">
                      <a16:colId xmlns:a16="http://schemas.microsoft.com/office/drawing/2014/main" val="2803196821"/>
                    </a:ext>
                  </a:extLst>
                </a:gridCol>
                <a:gridCol w="411480">
                  <a:extLst>
                    <a:ext uri="{9D8B030D-6E8A-4147-A177-3AD203B41FA5}">
                      <a16:colId xmlns:a16="http://schemas.microsoft.com/office/drawing/2014/main" val="1058001928"/>
                    </a:ext>
                  </a:extLst>
                </a:gridCol>
                <a:gridCol w="411480">
                  <a:extLst>
                    <a:ext uri="{9D8B030D-6E8A-4147-A177-3AD203B41FA5}">
                      <a16:colId xmlns:a16="http://schemas.microsoft.com/office/drawing/2014/main" val="2501423735"/>
                    </a:ext>
                  </a:extLst>
                </a:gridCol>
                <a:gridCol w="411480">
                  <a:extLst>
                    <a:ext uri="{9D8B030D-6E8A-4147-A177-3AD203B41FA5}">
                      <a16:colId xmlns:a16="http://schemas.microsoft.com/office/drawing/2014/main" val="2248889396"/>
                    </a:ext>
                  </a:extLst>
                </a:gridCol>
                <a:gridCol w="411480">
                  <a:extLst>
                    <a:ext uri="{9D8B030D-6E8A-4147-A177-3AD203B41FA5}">
                      <a16:colId xmlns:a16="http://schemas.microsoft.com/office/drawing/2014/main" val="1518663846"/>
                    </a:ext>
                  </a:extLst>
                </a:gridCol>
                <a:gridCol w="411480">
                  <a:extLst>
                    <a:ext uri="{9D8B030D-6E8A-4147-A177-3AD203B41FA5}">
                      <a16:colId xmlns:a16="http://schemas.microsoft.com/office/drawing/2014/main" val="1695178246"/>
                    </a:ext>
                  </a:extLst>
                </a:gridCol>
                <a:gridCol w="411480">
                  <a:extLst>
                    <a:ext uri="{9D8B030D-6E8A-4147-A177-3AD203B41FA5}">
                      <a16:colId xmlns:a16="http://schemas.microsoft.com/office/drawing/2014/main" val="4066219402"/>
                    </a:ext>
                  </a:extLst>
                </a:gridCol>
                <a:gridCol w="411480">
                  <a:extLst>
                    <a:ext uri="{9D8B030D-6E8A-4147-A177-3AD203B41FA5}">
                      <a16:colId xmlns:a16="http://schemas.microsoft.com/office/drawing/2014/main" val="1081448586"/>
                    </a:ext>
                  </a:extLst>
                </a:gridCol>
                <a:gridCol w="411480">
                  <a:extLst>
                    <a:ext uri="{9D8B030D-6E8A-4147-A177-3AD203B41FA5}">
                      <a16:colId xmlns:a16="http://schemas.microsoft.com/office/drawing/2014/main" val="1373680270"/>
                    </a:ext>
                  </a:extLst>
                </a:gridCol>
                <a:gridCol w="411480">
                  <a:extLst>
                    <a:ext uri="{9D8B030D-6E8A-4147-A177-3AD203B41FA5}">
                      <a16:colId xmlns:a16="http://schemas.microsoft.com/office/drawing/2014/main" val="1609157655"/>
                    </a:ext>
                  </a:extLst>
                </a:gridCol>
                <a:gridCol w="411480">
                  <a:extLst>
                    <a:ext uri="{9D8B030D-6E8A-4147-A177-3AD203B41FA5}">
                      <a16:colId xmlns:a16="http://schemas.microsoft.com/office/drawing/2014/main" val="1745185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53255069"/>
                  </a:ext>
                </a:extLst>
              </a:tr>
            </a:tbl>
          </a:graphicData>
        </a:graphic>
      </p:graphicFrame>
      <p:sp>
        <p:nvSpPr>
          <p:cNvPr id="4" name="Text Placeholder 3">
            <a:extLst>
              <a:ext uri="{FF2B5EF4-FFF2-40B4-BE49-F238E27FC236}">
                <a16:creationId xmlns:a16="http://schemas.microsoft.com/office/drawing/2014/main" id="{0E396591-0E6C-4A3C-AD50-B802683A340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22984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52F21-222E-4244-9DC8-EB429EC8A691}"/>
              </a:ext>
            </a:extLst>
          </p:cNvPr>
          <p:cNvSpPr>
            <a:spLocks noGrp="1"/>
          </p:cNvSpPr>
          <p:nvPr>
            <p:ph type="title"/>
          </p:nvPr>
        </p:nvSpPr>
        <p:spPr/>
        <p:txBody>
          <a:bodyPr/>
          <a:lstStyle/>
          <a:p>
            <a:r>
              <a:rPr lang="en-US"/>
              <a:t>Facebook FACEBOOK : tableau des vidéos | All profiles - 2 of 12</a:t>
            </a:r>
          </a:p>
        </p:txBody>
      </p:sp>
      <p:graphicFrame>
        <p:nvGraphicFramePr>
          <p:cNvPr id="5" name="Table Placeholder 4">
            <a:extLst>
              <a:ext uri="{FF2B5EF4-FFF2-40B4-BE49-F238E27FC236}">
                <a16:creationId xmlns:a16="http://schemas.microsoft.com/office/drawing/2014/main" id="{93F0F533-7854-44D0-8FDD-9731F36E4D66}"/>
              </a:ext>
            </a:extLst>
          </p:cNvPr>
          <p:cNvGraphicFramePr>
            <a:graphicFrameLocks noGrp="1"/>
          </p:cNvGraphicFramePr>
          <p:nvPr>
            <p:ph type="tbl" sz="quarter" idx="13"/>
            <p:extLst>
              <p:ext uri="{D42A27DB-BD31-4B8C-83A1-F6EECF244321}">
                <p14:modId xmlns:p14="http://schemas.microsoft.com/office/powerpoint/2010/main" val="2875030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80284290"/>
                    </a:ext>
                  </a:extLst>
                </a:gridCol>
                <a:gridCol w="1234440">
                  <a:extLst>
                    <a:ext uri="{9D8B030D-6E8A-4147-A177-3AD203B41FA5}">
                      <a16:colId xmlns:a16="http://schemas.microsoft.com/office/drawing/2014/main" val="2629762204"/>
                    </a:ext>
                  </a:extLst>
                </a:gridCol>
                <a:gridCol w="822960">
                  <a:extLst>
                    <a:ext uri="{9D8B030D-6E8A-4147-A177-3AD203B41FA5}">
                      <a16:colId xmlns:a16="http://schemas.microsoft.com/office/drawing/2014/main" val="256464259"/>
                    </a:ext>
                  </a:extLst>
                </a:gridCol>
                <a:gridCol w="411480">
                  <a:extLst>
                    <a:ext uri="{9D8B030D-6E8A-4147-A177-3AD203B41FA5}">
                      <a16:colId xmlns:a16="http://schemas.microsoft.com/office/drawing/2014/main" val="967084425"/>
                    </a:ext>
                  </a:extLst>
                </a:gridCol>
                <a:gridCol w="411480">
                  <a:extLst>
                    <a:ext uri="{9D8B030D-6E8A-4147-A177-3AD203B41FA5}">
                      <a16:colId xmlns:a16="http://schemas.microsoft.com/office/drawing/2014/main" val="3335432053"/>
                    </a:ext>
                  </a:extLst>
                </a:gridCol>
                <a:gridCol w="411480">
                  <a:extLst>
                    <a:ext uri="{9D8B030D-6E8A-4147-A177-3AD203B41FA5}">
                      <a16:colId xmlns:a16="http://schemas.microsoft.com/office/drawing/2014/main" val="4248402444"/>
                    </a:ext>
                  </a:extLst>
                </a:gridCol>
                <a:gridCol w="411480">
                  <a:extLst>
                    <a:ext uri="{9D8B030D-6E8A-4147-A177-3AD203B41FA5}">
                      <a16:colId xmlns:a16="http://schemas.microsoft.com/office/drawing/2014/main" val="1303482105"/>
                    </a:ext>
                  </a:extLst>
                </a:gridCol>
                <a:gridCol w="411480">
                  <a:extLst>
                    <a:ext uri="{9D8B030D-6E8A-4147-A177-3AD203B41FA5}">
                      <a16:colId xmlns:a16="http://schemas.microsoft.com/office/drawing/2014/main" val="1450391879"/>
                    </a:ext>
                  </a:extLst>
                </a:gridCol>
                <a:gridCol w="411480">
                  <a:extLst>
                    <a:ext uri="{9D8B030D-6E8A-4147-A177-3AD203B41FA5}">
                      <a16:colId xmlns:a16="http://schemas.microsoft.com/office/drawing/2014/main" val="27341553"/>
                    </a:ext>
                  </a:extLst>
                </a:gridCol>
                <a:gridCol w="411480">
                  <a:extLst>
                    <a:ext uri="{9D8B030D-6E8A-4147-A177-3AD203B41FA5}">
                      <a16:colId xmlns:a16="http://schemas.microsoft.com/office/drawing/2014/main" val="2363951918"/>
                    </a:ext>
                  </a:extLst>
                </a:gridCol>
                <a:gridCol w="411480">
                  <a:extLst>
                    <a:ext uri="{9D8B030D-6E8A-4147-A177-3AD203B41FA5}">
                      <a16:colId xmlns:a16="http://schemas.microsoft.com/office/drawing/2014/main" val="1016367217"/>
                    </a:ext>
                  </a:extLst>
                </a:gridCol>
                <a:gridCol w="411480">
                  <a:extLst>
                    <a:ext uri="{9D8B030D-6E8A-4147-A177-3AD203B41FA5}">
                      <a16:colId xmlns:a16="http://schemas.microsoft.com/office/drawing/2014/main" val="2494389262"/>
                    </a:ext>
                  </a:extLst>
                </a:gridCol>
                <a:gridCol w="411480">
                  <a:extLst>
                    <a:ext uri="{9D8B030D-6E8A-4147-A177-3AD203B41FA5}">
                      <a16:colId xmlns:a16="http://schemas.microsoft.com/office/drawing/2014/main" val="2555692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8747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- 2025-06-04 14:00:11</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Chaque jour sur Parcoursup, des propositions d’admission sont envoyées aux candidats en fonction de leur rang de classement.
🎬 Cette vidéo #Onisep #Parcoursup vous dit tout sur les listes d’attente sur la plateforme 👇️
#orientation #parcoursup2025 #bac2025 #terminale #postbac #enseignementsup #formation
Parcoursup 
Ministère chargé de l'Enseignement Supérieur et de la Recherche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https://quintly-eu-image-storage.s3.amazonaws.com/5aa85b0fe3b13d9fe6d24df7c537108d/f60d91c872f6d2d304e618f0a4bfb84a.jpg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4778</a:t>
                      </a:r>
                    </a:p>
                  </a:txBody>
                  <a:tcPr/>
                </a:tc>
                <a:extLst>
                  <a:ext uri="{0D108BD9-81ED-4DB2-BD59-A6C34878D82A}">
                    <a16:rowId xmlns:a16="http://schemas.microsoft.com/office/drawing/2014/main" val="2581884143"/>
                  </a:ext>
                </a:extLst>
              </a:tr>
            </a:tbl>
          </a:graphicData>
        </a:graphic>
      </p:graphicFrame>
      <p:sp>
        <p:nvSpPr>
          <p:cNvPr id="4" name="Text Placeholder 3">
            <a:extLst>
              <a:ext uri="{FF2B5EF4-FFF2-40B4-BE49-F238E27FC236}">
                <a16:creationId xmlns:a16="http://schemas.microsoft.com/office/drawing/2014/main" id="{3CEFBF16-109D-4C3C-844D-F7D326A18CE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096379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AB7EF-0FAE-45F4-B8A0-593B8DE92338}"/>
              </a:ext>
            </a:extLst>
          </p:cNvPr>
          <p:cNvSpPr>
            <a:spLocks noGrp="1"/>
          </p:cNvSpPr>
          <p:nvPr>
            <p:ph type="title"/>
          </p:nvPr>
        </p:nvSpPr>
        <p:spPr/>
        <p:txBody>
          <a:bodyPr/>
          <a:lstStyle/>
          <a:p>
            <a:r>
              <a:rPr lang="en-US"/>
              <a:t>Facebook FACEBOOK : tableau des vidéos | All profiles - 3 of 12</a:t>
            </a:r>
          </a:p>
        </p:txBody>
      </p:sp>
      <p:graphicFrame>
        <p:nvGraphicFramePr>
          <p:cNvPr id="5" name="Table Placeholder 4">
            <a:extLst>
              <a:ext uri="{FF2B5EF4-FFF2-40B4-BE49-F238E27FC236}">
                <a16:creationId xmlns:a16="http://schemas.microsoft.com/office/drawing/2014/main" id="{482E8EE5-794F-4D06-B6D5-7972CB4F7478}"/>
              </a:ext>
            </a:extLst>
          </p:cNvPr>
          <p:cNvGraphicFramePr>
            <a:graphicFrameLocks noGrp="1"/>
          </p:cNvGraphicFramePr>
          <p:nvPr>
            <p:ph type="tbl" sz="quarter" idx="13"/>
            <p:extLst>
              <p:ext uri="{D42A27DB-BD31-4B8C-83A1-F6EECF244321}">
                <p14:modId xmlns:p14="http://schemas.microsoft.com/office/powerpoint/2010/main" val="2899322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80061646"/>
                    </a:ext>
                  </a:extLst>
                </a:gridCol>
                <a:gridCol w="1234440">
                  <a:extLst>
                    <a:ext uri="{9D8B030D-6E8A-4147-A177-3AD203B41FA5}">
                      <a16:colId xmlns:a16="http://schemas.microsoft.com/office/drawing/2014/main" val="2468098223"/>
                    </a:ext>
                  </a:extLst>
                </a:gridCol>
                <a:gridCol w="822960">
                  <a:extLst>
                    <a:ext uri="{9D8B030D-6E8A-4147-A177-3AD203B41FA5}">
                      <a16:colId xmlns:a16="http://schemas.microsoft.com/office/drawing/2014/main" val="1272050311"/>
                    </a:ext>
                  </a:extLst>
                </a:gridCol>
                <a:gridCol w="411480">
                  <a:extLst>
                    <a:ext uri="{9D8B030D-6E8A-4147-A177-3AD203B41FA5}">
                      <a16:colId xmlns:a16="http://schemas.microsoft.com/office/drawing/2014/main" val="2235670954"/>
                    </a:ext>
                  </a:extLst>
                </a:gridCol>
                <a:gridCol w="411480">
                  <a:extLst>
                    <a:ext uri="{9D8B030D-6E8A-4147-A177-3AD203B41FA5}">
                      <a16:colId xmlns:a16="http://schemas.microsoft.com/office/drawing/2014/main" val="2843277687"/>
                    </a:ext>
                  </a:extLst>
                </a:gridCol>
                <a:gridCol w="411480">
                  <a:extLst>
                    <a:ext uri="{9D8B030D-6E8A-4147-A177-3AD203B41FA5}">
                      <a16:colId xmlns:a16="http://schemas.microsoft.com/office/drawing/2014/main" val="1877396503"/>
                    </a:ext>
                  </a:extLst>
                </a:gridCol>
                <a:gridCol w="411480">
                  <a:extLst>
                    <a:ext uri="{9D8B030D-6E8A-4147-A177-3AD203B41FA5}">
                      <a16:colId xmlns:a16="http://schemas.microsoft.com/office/drawing/2014/main" val="1442406379"/>
                    </a:ext>
                  </a:extLst>
                </a:gridCol>
                <a:gridCol w="411480">
                  <a:extLst>
                    <a:ext uri="{9D8B030D-6E8A-4147-A177-3AD203B41FA5}">
                      <a16:colId xmlns:a16="http://schemas.microsoft.com/office/drawing/2014/main" val="3390643645"/>
                    </a:ext>
                  </a:extLst>
                </a:gridCol>
                <a:gridCol w="411480">
                  <a:extLst>
                    <a:ext uri="{9D8B030D-6E8A-4147-A177-3AD203B41FA5}">
                      <a16:colId xmlns:a16="http://schemas.microsoft.com/office/drawing/2014/main" val="3252344803"/>
                    </a:ext>
                  </a:extLst>
                </a:gridCol>
                <a:gridCol w="411480">
                  <a:extLst>
                    <a:ext uri="{9D8B030D-6E8A-4147-A177-3AD203B41FA5}">
                      <a16:colId xmlns:a16="http://schemas.microsoft.com/office/drawing/2014/main" val="2854550535"/>
                    </a:ext>
                  </a:extLst>
                </a:gridCol>
                <a:gridCol w="411480">
                  <a:extLst>
                    <a:ext uri="{9D8B030D-6E8A-4147-A177-3AD203B41FA5}">
                      <a16:colId xmlns:a16="http://schemas.microsoft.com/office/drawing/2014/main" val="2793115094"/>
                    </a:ext>
                  </a:extLst>
                </a:gridCol>
                <a:gridCol w="411480">
                  <a:extLst>
                    <a:ext uri="{9D8B030D-6E8A-4147-A177-3AD203B41FA5}">
                      <a16:colId xmlns:a16="http://schemas.microsoft.com/office/drawing/2014/main" val="377491623"/>
                    </a:ext>
                  </a:extLst>
                </a:gridCol>
                <a:gridCol w="411480">
                  <a:extLst>
                    <a:ext uri="{9D8B030D-6E8A-4147-A177-3AD203B41FA5}">
                      <a16:colId xmlns:a16="http://schemas.microsoft.com/office/drawing/2014/main" val="3783878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88108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- 2025-06-18 18:05:03</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#Parents #ParentsEleves 
➡️ Votre enfant a accepté une proposition sur Parcoursup ? Il lui reste encore quelques modalités à accomplir avant son inscription définitive ! 
🎬 Découvrez-les dans cette vidéo #Onisep #Parcoursup 👇️
#orientation #parcoursup2025 #lycee #lyceens #terminale #bac  #lycéens #bac2025 #postbac #enseignementsuperieur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https://quintly-eu-image-storage.s3.amazonaws.com/5aa85b0fe3b13d9fe6d24df7c537108d/1fd452b2e74373ca83d4f2ace946bec7.jpg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3899</a:t>
                      </a:r>
                    </a:p>
                  </a:txBody>
                  <a:tcPr/>
                </a:tc>
                <a:extLst>
                  <a:ext uri="{0D108BD9-81ED-4DB2-BD59-A6C34878D82A}">
                    <a16:rowId xmlns:a16="http://schemas.microsoft.com/office/drawing/2014/main" val="1938251698"/>
                  </a:ext>
                </a:extLst>
              </a:tr>
            </a:tbl>
          </a:graphicData>
        </a:graphic>
      </p:graphicFrame>
      <p:sp>
        <p:nvSpPr>
          <p:cNvPr id="4" name="Text Placeholder 3">
            <a:extLst>
              <a:ext uri="{FF2B5EF4-FFF2-40B4-BE49-F238E27FC236}">
                <a16:creationId xmlns:a16="http://schemas.microsoft.com/office/drawing/2014/main" id="{A652F82D-ACAA-4588-8268-A5C7B31772D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25215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F054A-D9D6-491E-A181-B92DFE015767}"/>
              </a:ext>
            </a:extLst>
          </p:cNvPr>
          <p:cNvSpPr>
            <a:spLocks noGrp="1"/>
          </p:cNvSpPr>
          <p:nvPr>
            <p:ph type="title"/>
          </p:nvPr>
        </p:nvSpPr>
        <p:spPr/>
        <p:txBody>
          <a:bodyPr/>
          <a:lstStyle/>
          <a:p>
            <a:r>
              <a:rPr lang="en-US"/>
              <a:t>Facebook FACEBOOK : tableau des vidéos | All profiles - 4 of 12</a:t>
            </a:r>
          </a:p>
        </p:txBody>
      </p:sp>
      <p:graphicFrame>
        <p:nvGraphicFramePr>
          <p:cNvPr id="5" name="Table Placeholder 4">
            <a:extLst>
              <a:ext uri="{FF2B5EF4-FFF2-40B4-BE49-F238E27FC236}">
                <a16:creationId xmlns:a16="http://schemas.microsoft.com/office/drawing/2014/main" id="{4953437B-CA45-437A-96EC-42FA8164EE98}"/>
              </a:ext>
            </a:extLst>
          </p:cNvPr>
          <p:cNvGraphicFramePr>
            <a:graphicFrameLocks noGrp="1"/>
          </p:cNvGraphicFramePr>
          <p:nvPr>
            <p:ph type="tbl" sz="quarter" idx="13"/>
            <p:extLst>
              <p:ext uri="{D42A27DB-BD31-4B8C-83A1-F6EECF244321}">
                <p14:modId xmlns:p14="http://schemas.microsoft.com/office/powerpoint/2010/main" val="230009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91471556"/>
                    </a:ext>
                  </a:extLst>
                </a:gridCol>
                <a:gridCol w="1234440">
                  <a:extLst>
                    <a:ext uri="{9D8B030D-6E8A-4147-A177-3AD203B41FA5}">
                      <a16:colId xmlns:a16="http://schemas.microsoft.com/office/drawing/2014/main" val="2466837877"/>
                    </a:ext>
                  </a:extLst>
                </a:gridCol>
                <a:gridCol w="822960">
                  <a:extLst>
                    <a:ext uri="{9D8B030D-6E8A-4147-A177-3AD203B41FA5}">
                      <a16:colId xmlns:a16="http://schemas.microsoft.com/office/drawing/2014/main" val="3294170917"/>
                    </a:ext>
                  </a:extLst>
                </a:gridCol>
                <a:gridCol w="411480">
                  <a:extLst>
                    <a:ext uri="{9D8B030D-6E8A-4147-A177-3AD203B41FA5}">
                      <a16:colId xmlns:a16="http://schemas.microsoft.com/office/drawing/2014/main" val="3425690434"/>
                    </a:ext>
                  </a:extLst>
                </a:gridCol>
                <a:gridCol w="411480">
                  <a:extLst>
                    <a:ext uri="{9D8B030D-6E8A-4147-A177-3AD203B41FA5}">
                      <a16:colId xmlns:a16="http://schemas.microsoft.com/office/drawing/2014/main" val="909922167"/>
                    </a:ext>
                  </a:extLst>
                </a:gridCol>
                <a:gridCol w="411480">
                  <a:extLst>
                    <a:ext uri="{9D8B030D-6E8A-4147-A177-3AD203B41FA5}">
                      <a16:colId xmlns:a16="http://schemas.microsoft.com/office/drawing/2014/main" val="2979967124"/>
                    </a:ext>
                  </a:extLst>
                </a:gridCol>
                <a:gridCol w="411480">
                  <a:extLst>
                    <a:ext uri="{9D8B030D-6E8A-4147-A177-3AD203B41FA5}">
                      <a16:colId xmlns:a16="http://schemas.microsoft.com/office/drawing/2014/main" val="2797022098"/>
                    </a:ext>
                  </a:extLst>
                </a:gridCol>
                <a:gridCol w="411480">
                  <a:extLst>
                    <a:ext uri="{9D8B030D-6E8A-4147-A177-3AD203B41FA5}">
                      <a16:colId xmlns:a16="http://schemas.microsoft.com/office/drawing/2014/main" val="1569026906"/>
                    </a:ext>
                  </a:extLst>
                </a:gridCol>
                <a:gridCol w="411480">
                  <a:extLst>
                    <a:ext uri="{9D8B030D-6E8A-4147-A177-3AD203B41FA5}">
                      <a16:colId xmlns:a16="http://schemas.microsoft.com/office/drawing/2014/main" val="474715827"/>
                    </a:ext>
                  </a:extLst>
                </a:gridCol>
                <a:gridCol w="411480">
                  <a:extLst>
                    <a:ext uri="{9D8B030D-6E8A-4147-A177-3AD203B41FA5}">
                      <a16:colId xmlns:a16="http://schemas.microsoft.com/office/drawing/2014/main" val="352658551"/>
                    </a:ext>
                  </a:extLst>
                </a:gridCol>
                <a:gridCol w="411480">
                  <a:extLst>
                    <a:ext uri="{9D8B030D-6E8A-4147-A177-3AD203B41FA5}">
                      <a16:colId xmlns:a16="http://schemas.microsoft.com/office/drawing/2014/main" val="75780879"/>
                    </a:ext>
                  </a:extLst>
                </a:gridCol>
                <a:gridCol w="411480">
                  <a:extLst>
                    <a:ext uri="{9D8B030D-6E8A-4147-A177-3AD203B41FA5}">
                      <a16:colId xmlns:a16="http://schemas.microsoft.com/office/drawing/2014/main" val="2815096029"/>
                    </a:ext>
                  </a:extLst>
                </a:gridCol>
                <a:gridCol w="411480">
                  <a:extLst>
                    <a:ext uri="{9D8B030D-6E8A-4147-A177-3AD203B41FA5}">
                      <a16:colId xmlns:a16="http://schemas.microsoft.com/office/drawing/2014/main" val="858005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2777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- 2025-06-11 18:00:44</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La phase complémentaire vient de commencer sur Parcoursup !
🔎 Le principe ? Les candidats peuvent formuler 10 nouveaux vœux pour des formations qui ont encore des places disponibles
🎬 Dans cette vidéo #Onisep, on vous dit tout sur la phase complémentaire sur #Parcoursup 👇
#orientation #parcoursup2025 #bac2025 #terminale #postbac #Enseignementsup #formation #Onisep
#Parents #ParentsDEleves
Ministère chargé de l'Enseignement Supérieur et de la Recherche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https://quintly-eu-image-storage.s3.amazonaws.com/5aa85b0fe3b13d9fe6d24df7c537108d/99e12b62fedd95abe1c50758811e09e3.jpg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a:t>
                      </a:r>
                    </a:p>
                  </a:txBody>
                  <a:tcPr/>
                </a:tc>
                <a:extLst>
                  <a:ext uri="{0D108BD9-81ED-4DB2-BD59-A6C34878D82A}">
                    <a16:rowId xmlns:a16="http://schemas.microsoft.com/office/drawing/2014/main" val="1407454246"/>
                  </a:ext>
                </a:extLst>
              </a:tr>
            </a:tbl>
          </a:graphicData>
        </a:graphic>
      </p:graphicFrame>
      <p:sp>
        <p:nvSpPr>
          <p:cNvPr id="4" name="Text Placeholder 3">
            <a:extLst>
              <a:ext uri="{FF2B5EF4-FFF2-40B4-BE49-F238E27FC236}">
                <a16:creationId xmlns:a16="http://schemas.microsoft.com/office/drawing/2014/main" id="{F5B942F6-78AF-4BFE-B553-7068FDFB9F0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63897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33983-6A08-47F4-B3EE-9AFAB0F96397}"/>
              </a:ext>
            </a:extLst>
          </p:cNvPr>
          <p:cNvSpPr>
            <a:spLocks noGrp="1"/>
          </p:cNvSpPr>
          <p:nvPr>
            <p:ph type="title"/>
          </p:nvPr>
        </p:nvSpPr>
        <p:spPr/>
        <p:txBody>
          <a:bodyPr/>
          <a:lstStyle/>
          <a:p>
            <a:r>
              <a:rPr lang="en-US"/>
              <a:t>Facebook FACEBOOK : tableau des vidéos | All profiles - 5 of 12</a:t>
            </a:r>
          </a:p>
        </p:txBody>
      </p:sp>
      <p:graphicFrame>
        <p:nvGraphicFramePr>
          <p:cNvPr id="5" name="Table Placeholder 4">
            <a:extLst>
              <a:ext uri="{FF2B5EF4-FFF2-40B4-BE49-F238E27FC236}">
                <a16:creationId xmlns:a16="http://schemas.microsoft.com/office/drawing/2014/main" id="{E3849728-8A4C-49A5-A338-AB66D9507C05}"/>
              </a:ext>
            </a:extLst>
          </p:cNvPr>
          <p:cNvGraphicFramePr>
            <a:graphicFrameLocks noGrp="1"/>
          </p:cNvGraphicFramePr>
          <p:nvPr>
            <p:ph type="tbl" sz="quarter" idx="13"/>
            <p:extLst>
              <p:ext uri="{D42A27DB-BD31-4B8C-83A1-F6EECF244321}">
                <p14:modId xmlns:p14="http://schemas.microsoft.com/office/powerpoint/2010/main" val="3408071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05522195"/>
                    </a:ext>
                  </a:extLst>
                </a:gridCol>
                <a:gridCol w="1234440">
                  <a:extLst>
                    <a:ext uri="{9D8B030D-6E8A-4147-A177-3AD203B41FA5}">
                      <a16:colId xmlns:a16="http://schemas.microsoft.com/office/drawing/2014/main" val="370848587"/>
                    </a:ext>
                  </a:extLst>
                </a:gridCol>
                <a:gridCol w="822960">
                  <a:extLst>
                    <a:ext uri="{9D8B030D-6E8A-4147-A177-3AD203B41FA5}">
                      <a16:colId xmlns:a16="http://schemas.microsoft.com/office/drawing/2014/main" val="3443331775"/>
                    </a:ext>
                  </a:extLst>
                </a:gridCol>
                <a:gridCol w="411480">
                  <a:extLst>
                    <a:ext uri="{9D8B030D-6E8A-4147-A177-3AD203B41FA5}">
                      <a16:colId xmlns:a16="http://schemas.microsoft.com/office/drawing/2014/main" val="3377963635"/>
                    </a:ext>
                  </a:extLst>
                </a:gridCol>
                <a:gridCol w="411480">
                  <a:extLst>
                    <a:ext uri="{9D8B030D-6E8A-4147-A177-3AD203B41FA5}">
                      <a16:colId xmlns:a16="http://schemas.microsoft.com/office/drawing/2014/main" val="2091475300"/>
                    </a:ext>
                  </a:extLst>
                </a:gridCol>
                <a:gridCol w="411480">
                  <a:extLst>
                    <a:ext uri="{9D8B030D-6E8A-4147-A177-3AD203B41FA5}">
                      <a16:colId xmlns:a16="http://schemas.microsoft.com/office/drawing/2014/main" val="1691101498"/>
                    </a:ext>
                  </a:extLst>
                </a:gridCol>
                <a:gridCol w="411480">
                  <a:extLst>
                    <a:ext uri="{9D8B030D-6E8A-4147-A177-3AD203B41FA5}">
                      <a16:colId xmlns:a16="http://schemas.microsoft.com/office/drawing/2014/main" val="2608571574"/>
                    </a:ext>
                  </a:extLst>
                </a:gridCol>
                <a:gridCol w="411480">
                  <a:extLst>
                    <a:ext uri="{9D8B030D-6E8A-4147-A177-3AD203B41FA5}">
                      <a16:colId xmlns:a16="http://schemas.microsoft.com/office/drawing/2014/main" val="2559651116"/>
                    </a:ext>
                  </a:extLst>
                </a:gridCol>
                <a:gridCol w="411480">
                  <a:extLst>
                    <a:ext uri="{9D8B030D-6E8A-4147-A177-3AD203B41FA5}">
                      <a16:colId xmlns:a16="http://schemas.microsoft.com/office/drawing/2014/main" val="2264704383"/>
                    </a:ext>
                  </a:extLst>
                </a:gridCol>
                <a:gridCol w="411480">
                  <a:extLst>
                    <a:ext uri="{9D8B030D-6E8A-4147-A177-3AD203B41FA5}">
                      <a16:colId xmlns:a16="http://schemas.microsoft.com/office/drawing/2014/main" val="3167123201"/>
                    </a:ext>
                  </a:extLst>
                </a:gridCol>
                <a:gridCol w="411480">
                  <a:extLst>
                    <a:ext uri="{9D8B030D-6E8A-4147-A177-3AD203B41FA5}">
                      <a16:colId xmlns:a16="http://schemas.microsoft.com/office/drawing/2014/main" val="3225084319"/>
                    </a:ext>
                  </a:extLst>
                </a:gridCol>
                <a:gridCol w="411480">
                  <a:extLst>
                    <a:ext uri="{9D8B030D-6E8A-4147-A177-3AD203B41FA5}">
                      <a16:colId xmlns:a16="http://schemas.microsoft.com/office/drawing/2014/main" val="779099290"/>
                    </a:ext>
                  </a:extLst>
                </a:gridCol>
                <a:gridCol w="411480">
                  <a:extLst>
                    <a:ext uri="{9D8B030D-6E8A-4147-A177-3AD203B41FA5}">
                      <a16:colId xmlns:a16="http://schemas.microsoft.com/office/drawing/2014/main" val="3709010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65705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- 2025-06-17 18:08:19</a:t>
                      </a:r>
                      <a:r>
                        <a:rPr kumimoji="0" lang="fr-FR" sz="1000" b="0" i="0" u="none" strike="noStrike" kern="1200" cap="none" spc="0" normalizeH="0" baseline="0" noProof="0">
                          <a:ln>
                            <a:noFill/>
                          </a:ln>
                          <a:solidFill>
                            <a:prstClr val="black"/>
                          </a:solidFill>
                          <a:effectLst/>
                          <a:uLnTx/>
                          <a:uFillTx/>
                          <a:latin typeface="Calibri"/>
                          <a:ea typeface="+mn-ea"/>
                          <a:cs typeface="+mn-cs"/>
                        </a:rPr>
                        <a:t>
 ✈️ C'est parti jusqu'à dimanche pour le Salon International de l’Aéronautique et de l'Espace - Paris Air Show au Bourget, près de Paris !
Pour l'occasion, l'Onisep vous propose de découvrir le métier d'ingénieur qualité #télécommunication et information avec Nicolas qui travaille dans un organisme public d’études spatiales en Guyane. 
🚀Sa mission ? S'assurer que tout est mis en place au niveau de l’énergie, de la climatisation... pour accueillir les satellites des différents clients qui choisissent la base spatiale. 
👨‍🚀 Son objectif : fidéliser les clients, répondre à leur besoin pour leur donner envie de revenir sur la base.
#orientation #IngénieurQualité #Télécommunications #Espace #Spatiale #Métiers #Onisep #ÉtudesSpatiales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https://quintly-eu-image-storage.s3.amazonaws.com/5aa85b0fe3b13d9fe6d24df7c537108d/e81fc865a12b3a919a511af5529a39e9.jpg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60320610"/>
                  </a:ext>
                </a:extLst>
              </a:tr>
            </a:tbl>
          </a:graphicData>
        </a:graphic>
      </p:graphicFrame>
      <p:sp>
        <p:nvSpPr>
          <p:cNvPr id="4" name="Text Placeholder 3">
            <a:extLst>
              <a:ext uri="{FF2B5EF4-FFF2-40B4-BE49-F238E27FC236}">
                <a16:creationId xmlns:a16="http://schemas.microsoft.com/office/drawing/2014/main" id="{72A1C39D-DD5D-465E-BE0B-0C217CF999D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243617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5BD66-876C-498A-AFFD-D609600C0C9F}"/>
              </a:ext>
            </a:extLst>
          </p:cNvPr>
          <p:cNvSpPr>
            <a:spLocks noGrp="1"/>
          </p:cNvSpPr>
          <p:nvPr>
            <p:ph type="title"/>
          </p:nvPr>
        </p:nvSpPr>
        <p:spPr/>
        <p:txBody>
          <a:bodyPr/>
          <a:lstStyle/>
          <a:p>
            <a:r>
              <a:rPr lang="en-US"/>
              <a:t>Facebook FACEBOOK : tableau des vidéos | All profiles - 6 of 12</a:t>
            </a:r>
          </a:p>
        </p:txBody>
      </p:sp>
      <p:graphicFrame>
        <p:nvGraphicFramePr>
          <p:cNvPr id="5" name="Table Placeholder 4">
            <a:extLst>
              <a:ext uri="{FF2B5EF4-FFF2-40B4-BE49-F238E27FC236}">
                <a16:creationId xmlns:a16="http://schemas.microsoft.com/office/drawing/2014/main" id="{BB913312-E7F0-4516-9C62-18A759CB8471}"/>
              </a:ext>
            </a:extLst>
          </p:cNvPr>
          <p:cNvGraphicFramePr>
            <a:graphicFrameLocks noGrp="1"/>
          </p:cNvGraphicFramePr>
          <p:nvPr>
            <p:ph type="tbl" sz="quarter" idx="13"/>
            <p:extLst>
              <p:ext uri="{D42A27DB-BD31-4B8C-83A1-F6EECF244321}">
                <p14:modId xmlns:p14="http://schemas.microsoft.com/office/powerpoint/2010/main" val="1407403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2037842"/>
                    </a:ext>
                  </a:extLst>
                </a:gridCol>
                <a:gridCol w="1234440">
                  <a:extLst>
                    <a:ext uri="{9D8B030D-6E8A-4147-A177-3AD203B41FA5}">
                      <a16:colId xmlns:a16="http://schemas.microsoft.com/office/drawing/2014/main" val="4136892204"/>
                    </a:ext>
                  </a:extLst>
                </a:gridCol>
                <a:gridCol w="822960">
                  <a:extLst>
                    <a:ext uri="{9D8B030D-6E8A-4147-A177-3AD203B41FA5}">
                      <a16:colId xmlns:a16="http://schemas.microsoft.com/office/drawing/2014/main" val="2357395618"/>
                    </a:ext>
                  </a:extLst>
                </a:gridCol>
                <a:gridCol w="411480">
                  <a:extLst>
                    <a:ext uri="{9D8B030D-6E8A-4147-A177-3AD203B41FA5}">
                      <a16:colId xmlns:a16="http://schemas.microsoft.com/office/drawing/2014/main" val="1326505342"/>
                    </a:ext>
                  </a:extLst>
                </a:gridCol>
                <a:gridCol w="411480">
                  <a:extLst>
                    <a:ext uri="{9D8B030D-6E8A-4147-A177-3AD203B41FA5}">
                      <a16:colId xmlns:a16="http://schemas.microsoft.com/office/drawing/2014/main" val="2231163149"/>
                    </a:ext>
                  </a:extLst>
                </a:gridCol>
                <a:gridCol w="411480">
                  <a:extLst>
                    <a:ext uri="{9D8B030D-6E8A-4147-A177-3AD203B41FA5}">
                      <a16:colId xmlns:a16="http://schemas.microsoft.com/office/drawing/2014/main" val="1558525238"/>
                    </a:ext>
                  </a:extLst>
                </a:gridCol>
                <a:gridCol w="411480">
                  <a:extLst>
                    <a:ext uri="{9D8B030D-6E8A-4147-A177-3AD203B41FA5}">
                      <a16:colId xmlns:a16="http://schemas.microsoft.com/office/drawing/2014/main" val="2661708126"/>
                    </a:ext>
                  </a:extLst>
                </a:gridCol>
                <a:gridCol w="411480">
                  <a:extLst>
                    <a:ext uri="{9D8B030D-6E8A-4147-A177-3AD203B41FA5}">
                      <a16:colId xmlns:a16="http://schemas.microsoft.com/office/drawing/2014/main" val="3942154529"/>
                    </a:ext>
                  </a:extLst>
                </a:gridCol>
                <a:gridCol w="411480">
                  <a:extLst>
                    <a:ext uri="{9D8B030D-6E8A-4147-A177-3AD203B41FA5}">
                      <a16:colId xmlns:a16="http://schemas.microsoft.com/office/drawing/2014/main" val="684810147"/>
                    </a:ext>
                  </a:extLst>
                </a:gridCol>
                <a:gridCol w="411480">
                  <a:extLst>
                    <a:ext uri="{9D8B030D-6E8A-4147-A177-3AD203B41FA5}">
                      <a16:colId xmlns:a16="http://schemas.microsoft.com/office/drawing/2014/main" val="3037061271"/>
                    </a:ext>
                  </a:extLst>
                </a:gridCol>
                <a:gridCol w="411480">
                  <a:extLst>
                    <a:ext uri="{9D8B030D-6E8A-4147-A177-3AD203B41FA5}">
                      <a16:colId xmlns:a16="http://schemas.microsoft.com/office/drawing/2014/main" val="3558842590"/>
                    </a:ext>
                  </a:extLst>
                </a:gridCol>
                <a:gridCol w="411480">
                  <a:extLst>
                    <a:ext uri="{9D8B030D-6E8A-4147-A177-3AD203B41FA5}">
                      <a16:colId xmlns:a16="http://schemas.microsoft.com/office/drawing/2014/main" val="1451037491"/>
                    </a:ext>
                  </a:extLst>
                </a:gridCol>
                <a:gridCol w="411480">
                  <a:extLst>
                    <a:ext uri="{9D8B030D-6E8A-4147-A177-3AD203B41FA5}">
                      <a16:colId xmlns:a16="http://schemas.microsoft.com/office/drawing/2014/main" val="112748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01016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- 2025-06-10 19:00:11</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J-7 pour le début de la phase complémentaire sur #MonMaster !
➡️ A partir du 17 juin, 9h, les candidats pourront formuler jusqu'à 20 nouveaux vœux pour des formations qui ont encore des places disponibles.
🎬 Tout ce qu'il faut savoir sur la phase complémentaire sur Mon Master est dans cette vidéo #Onisep 👇
#orientation #MonMaster2025 #bac2025 #Enseignementsup #formation
Ministère chargé de l'Enseignement Supérieur et de la Recherche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https://quintly-eu-image-storage.s3.amazonaws.com/5aa85b0fe3b13d9fe6d24df7c537108d/b37e5e9a0538df6ac3db8703366d9f65.jpg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3274016"/>
                  </a:ext>
                </a:extLst>
              </a:tr>
            </a:tbl>
          </a:graphicData>
        </a:graphic>
      </p:graphicFrame>
      <p:sp>
        <p:nvSpPr>
          <p:cNvPr id="4" name="Text Placeholder 3">
            <a:extLst>
              <a:ext uri="{FF2B5EF4-FFF2-40B4-BE49-F238E27FC236}">
                <a16:creationId xmlns:a16="http://schemas.microsoft.com/office/drawing/2014/main" id="{0C81CDBD-0EAA-438D-9980-12867B37C97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617672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3F107-A9F0-4A01-ACC7-6020B834ACE4}"/>
              </a:ext>
            </a:extLst>
          </p:cNvPr>
          <p:cNvSpPr>
            <a:spLocks noGrp="1"/>
          </p:cNvSpPr>
          <p:nvPr>
            <p:ph type="title"/>
          </p:nvPr>
        </p:nvSpPr>
        <p:spPr/>
        <p:txBody>
          <a:bodyPr/>
          <a:lstStyle/>
          <a:p>
            <a:r>
              <a:rPr lang="en-US"/>
              <a:t>Facebook FACEBOOK : tableau des vidéos | All profiles - 7 of 12</a:t>
            </a:r>
          </a:p>
        </p:txBody>
      </p:sp>
      <p:graphicFrame>
        <p:nvGraphicFramePr>
          <p:cNvPr id="5" name="Table Placeholder 4">
            <a:extLst>
              <a:ext uri="{FF2B5EF4-FFF2-40B4-BE49-F238E27FC236}">
                <a16:creationId xmlns:a16="http://schemas.microsoft.com/office/drawing/2014/main" id="{AD4445F5-79EA-4F2F-96E5-5086B6764CE4}"/>
              </a:ext>
            </a:extLst>
          </p:cNvPr>
          <p:cNvGraphicFramePr>
            <a:graphicFrameLocks noGrp="1"/>
          </p:cNvGraphicFramePr>
          <p:nvPr>
            <p:ph type="tbl" sz="quarter" idx="13"/>
            <p:extLst>
              <p:ext uri="{D42A27DB-BD31-4B8C-83A1-F6EECF244321}">
                <p14:modId xmlns:p14="http://schemas.microsoft.com/office/powerpoint/2010/main" val="71880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9650422"/>
                    </a:ext>
                  </a:extLst>
                </a:gridCol>
                <a:gridCol w="1234440">
                  <a:extLst>
                    <a:ext uri="{9D8B030D-6E8A-4147-A177-3AD203B41FA5}">
                      <a16:colId xmlns:a16="http://schemas.microsoft.com/office/drawing/2014/main" val="2919024322"/>
                    </a:ext>
                  </a:extLst>
                </a:gridCol>
                <a:gridCol w="822960">
                  <a:extLst>
                    <a:ext uri="{9D8B030D-6E8A-4147-A177-3AD203B41FA5}">
                      <a16:colId xmlns:a16="http://schemas.microsoft.com/office/drawing/2014/main" val="2360445646"/>
                    </a:ext>
                  </a:extLst>
                </a:gridCol>
                <a:gridCol w="411480">
                  <a:extLst>
                    <a:ext uri="{9D8B030D-6E8A-4147-A177-3AD203B41FA5}">
                      <a16:colId xmlns:a16="http://schemas.microsoft.com/office/drawing/2014/main" val="475242067"/>
                    </a:ext>
                  </a:extLst>
                </a:gridCol>
                <a:gridCol w="411480">
                  <a:extLst>
                    <a:ext uri="{9D8B030D-6E8A-4147-A177-3AD203B41FA5}">
                      <a16:colId xmlns:a16="http://schemas.microsoft.com/office/drawing/2014/main" val="3421961608"/>
                    </a:ext>
                  </a:extLst>
                </a:gridCol>
                <a:gridCol w="411480">
                  <a:extLst>
                    <a:ext uri="{9D8B030D-6E8A-4147-A177-3AD203B41FA5}">
                      <a16:colId xmlns:a16="http://schemas.microsoft.com/office/drawing/2014/main" val="1929460121"/>
                    </a:ext>
                  </a:extLst>
                </a:gridCol>
                <a:gridCol w="411480">
                  <a:extLst>
                    <a:ext uri="{9D8B030D-6E8A-4147-A177-3AD203B41FA5}">
                      <a16:colId xmlns:a16="http://schemas.microsoft.com/office/drawing/2014/main" val="652556759"/>
                    </a:ext>
                  </a:extLst>
                </a:gridCol>
                <a:gridCol w="411480">
                  <a:extLst>
                    <a:ext uri="{9D8B030D-6E8A-4147-A177-3AD203B41FA5}">
                      <a16:colId xmlns:a16="http://schemas.microsoft.com/office/drawing/2014/main" val="2577866973"/>
                    </a:ext>
                  </a:extLst>
                </a:gridCol>
                <a:gridCol w="411480">
                  <a:extLst>
                    <a:ext uri="{9D8B030D-6E8A-4147-A177-3AD203B41FA5}">
                      <a16:colId xmlns:a16="http://schemas.microsoft.com/office/drawing/2014/main" val="2466576405"/>
                    </a:ext>
                  </a:extLst>
                </a:gridCol>
                <a:gridCol w="411480">
                  <a:extLst>
                    <a:ext uri="{9D8B030D-6E8A-4147-A177-3AD203B41FA5}">
                      <a16:colId xmlns:a16="http://schemas.microsoft.com/office/drawing/2014/main" val="3670000425"/>
                    </a:ext>
                  </a:extLst>
                </a:gridCol>
                <a:gridCol w="411480">
                  <a:extLst>
                    <a:ext uri="{9D8B030D-6E8A-4147-A177-3AD203B41FA5}">
                      <a16:colId xmlns:a16="http://schemas.microsoft.com/office/drawing/2014/main" val="1364908438"/>
                    </a:ext>
                  </a:extLst>
                </a:gridCol>
                <a:gridCol w="411480">
                  <a:extLst>
                    <a:ext uri="{9D8B030D-6E8A-4147-A177-3AD203B41FA5}">
                      <a16:colId xmlns:a16="http://schemas.microsoft.com/office/drawing/2014/main" val="1418516392"/>
                    </a:ext>
                  </a:extLst>
                </a:gridCol>
                <a:gridCol w="411480">
                  <a:extLst>
                    <a:ext uri="{9D8B030D-6E8A-4147-A177-3AD203B41FA5}">
                      <a16:colId xmlns:a16="http://schemas.microsoft.com/office/drawing/2014/main" val="112125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90963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- 2025-06-03 18:31:03</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La phase d'admission sur Mon Master a commencé hier !
📅 Les candidats qui ont formulé des vœux sur la plateforme ont reçu des réponses depuis le 2 juin.
❓️ Comment réagir ? Dans quels délais...?
👀 Les réponses sont dans la vidéo #Onisep #MonMaster
☎️ Une question ? Le n° vert Mon Master au 0800 002 001 est ouvert du lundi au vendredi, de 10 h à 12 h 30 et de 13 h 30 à 17 h.
#enseignementsup #master #phaseprincipale #admission2025 #admission
@etudiantgouv @ministère chargé de l'enseignement supérieur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https://quintly-eu-image-storage.s3.amazonaws.com/5aa85b0fe3b13d9fe6d24df7c537108d/6d0bfba46613b61dbca813932593e5ec.jpg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44735018"/>
                  </a:ext>
                </a:extLst>
              </a:tr>
            </a:tbl>
          </a:graphicData>
        </a:graphic>
      </p:graphicFrame>
      <p:sp>
        <p:nvSpPr>
          <p:cNvPr id="4" name="Text Placeholder 3">
            <a:extLst>
              <a:ext uri="{FF2B5EF4-FFF2-40B4-BE49-F238E27FC236}">
                <a16:creationId xmlns:a16="http://schemas.microsoft.com/office/drawing/2014/main" id="{958C7693-E8EF-4251-8503-D12E510B923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524767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80F4-91CF-45BB-87A1-7F19B16B1FF4}"/>
              </a:ext>
            </a:extLst>
          </p:cNvPr>
          <p:cNvSpPr>
            <a:spLocks noGrp="1"/>
          </p:cNvSpPr>
          <p:nvPr>
            <p:ph type="title"/>
          </p:nvPr>
        </p:nvSpPr>
        <p:spPr/>
        <p:txBody>
          <a:bodyPr/>
          <a:lstStyle/>
          <a:p>
            <a:r>
              <a:rPr lang="en-US"/>
              <a:t>Facebook FACEBOOK : tableau des vidéos | All profiles - 8 of 12</a:t>
            </a:r>
          </a:p>
        </p:txBody>
      </p:sp>
      <p:graphicFrame>
        <p:nvGraphicFramePr>
          <p:cNvPr id="5" name="Table Placeholder 4">
            <a:extLst>
              <a:ext uri="{FF2B5EF4-FFF2-40B4-BE49-F238E27FC236}">
                <a16:creationId xmlns:a16="http://schemas.microsoft.com/office/drawing/2014/main" id="{FC4791A3-26BC-4B02-90DB-D98DDCDB732C}"/>
              </a:ext>
            </a:extLst>
          </p:cNvPr>
          <p:cNvGraphicFramePr>
            <a:graphicFrameLocks noGrp="1"/>
          </p:cNvGraphicFramePr>
          <p:nvPr>
            <p:ph type="tbl" sz="quarter" idx="13"/>
            <p:extLst>
              <p:ext uri="{D42A27DB-BD31-4B8C-83A1-F6EECF244321}">
                <p14:modId xmlns:p14="http://schemas.microsoft.com/office/powerpoint/2010/main" val="99189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86609664"/>
                    </a:ext>
                  </a:extLst>
                </a:gridCol>
                <a:gridCol w="1234440">
                  <a:extLst>
                    <a:ext uri="{9D8B030D-6E8A-4147-A177-3AD203B41FA5}">
                      <a16:colId xmlns:a16="http://schemas.microsoft.com/office/drawing/2014/main" val="2571120967"/>
                    </a:ext>
                  </a:extLst>
                </a:gridCol>
                <a:gridCol w="822960">
                  <a:extLst>
                    <a:ext uri="{9D8B030D-6E8A-4147-A177-3AD203B41FA5}">
                      <a16:colId xmlns:a16="http://schemas.microsoft.com/office/drawing/2014/main" val="3116911172"/>
                    </a:ext>
                  </a:extLst>
                </a:gridCol>
                <a:gridCol w="411480">
                  <a:extLst>
                    <a:ext uri="{9D8B030D-6E8A-4147-A177-3AD203B41FA5}">
                      <a16:colId xmlns:a16="http://schemas.microsoft.com/office/drawing/2014/main" val="4094130744"/>
                    </a:ext>
                  </a:extLst>
                </a:gridCol>
                <a:gridCol w="411480">
                  <a:extLst>
                    <a:ext uri="{9D8B030D-6E8A-4147-A177-3AD203B41FA5}">
                      <a16:colId xmlns:a16="http://schemas.microsoft.com/office/drawing/2014/main" val="3465220769"/>
                    </a:ext>
                  </a:extLst>
                </a:gridCol>
                <a:gridCol w="411480">
                  <a:extLst>
                    <a:ext uri="{9D8B030D-6E8A-4147-A177-3AD203B41FA5}">
                      <a16:colId xmlns:a16="http://schemas.microsoft.com/office/drawing/2014/main" val="3271722915"/>
                    </a:ext>
                  </a:extLst>
                </a:gridCol>
                <a:gridCol w="411480">
                  <a:extLst>
                    <a:ext uri="{9D8B030D-6E8A-4147-A177-3AD203B41FA5}">
                      <a16:colId xmlns:a16="http://schemas.microsoft.com/office/drawing/2014/main" val="1224376335"/>
                    </a:ext>
                  </a:extLst>
                </a:gridCol>
                <a:gridCol w="411480">
                  <a:extLst>
                    <a:ext uri="{9D8B030D-6E8A-4147-A177-3AD203B41FA5}">
                      <a16:colId xmlns:a16="http://schemas.microsoft.com/office/drawing/2014/main" val="2280561633"/>
                    </a:ext>
                  </a:extLst>
                </a:gridCol>
                <a:gridCol w="411480">
                  <a:extLst>
                    <a:ext uri="{9D8B030D-6E8A-4147-A177-3AD203B41FA5}">
                      <a16:colId xmlns:a16="http://schemas.microsoft.com/office/drawing/2014/main" val="2060867714"/>
                    </a:ext>
                  </a:extLst>
                </a:gridCol>
                <a:gridCol w="411480">
                  <a:extLst>
                    <a:ext uri="{9D8B030D-6E8A-4147-A177-3AD203B41FA5}">
                      <a16:colId xmlns:a16="http://schemas.microsoft.com/office/drawing/2014/main" val="3144366702"/>
                    </a:ext>
                  </a:extLst>
                </a:gridCol>
                <a:gridCol w="411480">
                  <a:extLst>
                    <a:ext uri="{9D8B030D-6E8A-4147-A177-3AD203B41FA5}">
                      <a16:colId xmlns:a16="http://schemas.microsoft.com/office/drawing/2014/main" val="849735248"/>
                    </a:ext>
                  </a:extLst>
                </a:gridCol>
                <a:gridCol w="411480">
                  <a:extLst>
                    <a:ext uri="{9D8B030D-6E8A-4147-A177-3AD203B41FA5}">
                      <a16:colId xmlns:a16="http://schemas.microsoft.com/office/drawing/2014/main" val="257670947"/>
                    </a:ext>
                  </a:extLst>
                </a:gridCol>
                <a:gridCol w="411480">
                  <a:extLst>
                    <a:ext uri="{9D8B030D-6E8A-4147-A177-3AD203B41FA5}">
                      <a16:colId xmlns:a16="http://schemas.microsoft.com/office/drawing/2014/main" val="835268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00777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- 2025-06-09 14:00:08</a:t>
                      </a:r>
                      <a:r>
                        <a:rPr kumimoji="0" lang="fr-FR" sz="1000" b="0" i="0" u="none" strike="noStrike" kern="1200" cap="none" spc="0" normalizeH="0" baseline="0" noProof="0">
                          <a:ln>
                            <a:noFill/>
                          </a:ln>
                          <a:solidFill>
                            <a:prstClr val="black"/>
                          </a:solidFill>
                          <a:effectLst/>
                          <a:uLnTx/>
                          <a:uFillTx/>
                          <a:latin typeface="Calibri"/>
                          <a:ea typeface="+mn-ea"/>
                          <a:cs typeface="+mn-cs"/>
                        </a:rPr>
                        <a:t>
 🎉 Le Festival international du film d'animation d'Annecy a ouvert ses portes hier ! C'est parti pour 7 jours de projections, de créations 🎉
🎞️ L'Onisep s'est intéressé aux pros qui fabriquent ces petits bijoux 🙂
🎬 Coup de projecteur sur le métier de réalisateur de films et de séries d'animation : un véritable pilier du film ou de la série, il en supervise tous les aspects et encadre le travail des équipes.
Découvrez le métier de François, réalisateur au studio MIAM animation dans cette vidéo Onisep 👇️
#animation #realisateur #animateur #annecyfestival #orientation #metiers #cinema #annecyfestival #FestivalCinemaAnimation #2025Annecy
#MiamAnimation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https://quintly-eu-image-storage.s3.amazonaws.com/5aa85b0fe3b13d9fe6d24df7c537108d/d31f40f6ee15fc3f161af34b0a52c259.jpg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31511724"/>
                  </a:ext>
                </a:extLst>
              </a:tr>
            </a:tbl>
          </a:graphicData>
        </a:graphic>
      </p:graphicFrame>
      <p:sp>
        <p:nvSpPr>
          <p:cNvPr id="4" name="Text Placeholder 3">
            <a:extLst>
              <a:ext uri="{FF2B5EF4-FFF2-40B4-BE49-F238E27FC236}">
                <a16:creationId xmlns:a16="http://schemas.microsoft.com/office/drawing/2014/main" id="{6B9D6040-50B1-455A-AF59-784E788C9DA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786367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BB5C3-539E-4447-841B-0443FE420169}"/>
              </a:ext>
            </a:extLst>
          </p:cNvPr>
          <p:cNvSpPr>
            <a:spLocks noGrp="1"/>
          </p:cNvSpPr>
          <p:nvPr>
            <p:ph type="title"/>
          </p:nvPr>
        </p:nvSpPr>
        <p:spPr/>
        <p:txBody>
          <a:bodyPr/>
          <a:lstStyle/>
          <a:p>
            <a:r>
              <a:rPr lang="en-US"/>
              <a:t>Facebook FACEBOOK : tableau des vidéos | All profiles - 9 of 12</a:t>
            </a:r>
          </a:p>
        </p:txBody>
      </p:sp>
      <p:graphicFrame>
        <p:nvGraphicFramePr>
          <p:cNvPr id="5" name="Table Placeholder 4">
            <a:extLst>
              <a:ext uri="{FF2B5EF4-FFF2-40B4-BE49-F238E27FC236}">
                <a16:creationId xmlns:a16="http://schemas.microsoft.com/office/drawing/2014/main" id="{2406004A-F141-4BAD-BB5D-439BBA8DEC3C}"/>
              </a:ext>
            </a:extLst>
          </p:cNvPr>
          <p:cNvGraphicFramePr>
            <a:graphicFrameLocks noGrp="1"/>
          </p:cNvGraphicFramePr>
          <p:nvPr>
            <p:ph type="tbl" sz="quarter" idx="13"/>
            <p:extLst>
              <p:ext uri="{D42A27DB-BD31-4B8C-83A1-F6EECF244321}">
                <p14:modId xmlns:p14="http://schemas.microsoft.com/office/powerpoint/2010/main" val="251613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54001781"/>
                    </a:ext>
                  </a:extLst>
                </a:gridCol>
                <a:gridCol w="1234440">
                  <a:extLst>
                    <a:ext uri="{9D8B030D-6E8A-4147-A177-3AD203B41FA5}">
                      <a16:colId xmlns:a16="http://schemas.microsoft.com/office/drawing/2014/main" val="3401031998"/>
                    </a:ext>
                  </a:extLst>
                </a:gridCol>
                <a:gridCol w="822960">
                  <a:extLst>
                    <a:ext uri="{9D8B030D-6E8A-4147-A177-3AD203B41FA5}">
                      <a16:colId xmlns:a16="http://schemas.microsoft.com/office/drawing/2014/main" val="2396935571"/>
                    </a:ext>
                  </a:extLst>
                </a:gridCol>
                <a:gridCol w="411480">
                  <a:extLst>
                    <a:ext uri="{9D8B030D-6E8A-4147-A177-3AD203B41FA5}">
                      <a16:colId xmlns:a16="http://schemas.microsoft.com/office/drawing/2014/main" val="3156369737"/>
                    </a:ext>
                  </a:extLst>
                </a:gridCol>
                <a:gridCol w="411480">
                  <a:extLst>
                    <a:ext uri="{9D8B030D-6E8A-4147-A177-3AD203B41FA5}">
                      <a16:colId xmlns:a16="http://schemas.microsoft.com/office/drawing/2014/main" val="443086957"/>
                    </a:ext>
                  </a:extLst>
                </a:gridCol>
                <a:gridCol w="411480">
                  <a:extLst>
                    <a:ext uri="{9D8B030D-6E8A-4147-A177-3AD203B41FA5}">
                      <a16:colId xmlns:a16="http://schemas.microsoft.com/office/drawing/2014/main" val="2226776430"/>
                    </a:ext>
                  </a:extLst>
                </a:gridCol>
                <a:gridCol w="411480">
                  <a:extLst>
                    <a:ext uri="{9D8B030D-6E8A-4147-A177-3AD203B41FA5}">
                      <a16:colId xmlns:a16="http://schemas.microsoft.com/office/drawing/2014/main" val="1861193787"/>
                    </a:ext>
                  </a:extLst>
                </a:gridCol>
                <a:gridCol w="411480">
                  <a:extLst>
                    <a:ext uri="{9D8B030D-6E8A-4147-A177-3AD203B41FA5}">
                      <a16:colId xmlns:a16="http://schemas.microsoft.com/office/drawing/2014/main" val="606039840"/>
                    </a:ext>
                  </a:extLst>
                </a:gridCol>
                <a:gridCol w="411480">
                  <a:extLst>
                    <a:ext uri="{9D8B030D-6E8A-4147-A177-3AD203B41FA5}">
                      <a16:colId xmlns:a16="http://schemas.microsoft.com/office/drawing/2014/main" val="3796820570"/>
                    </a:ext>
                  </a:extLst>
                </a:gridCol>
                <a:gridCol w="411480">
                  <a:extLst>
                    <a:ext uri="{9D8B030D-6E8A-4147-A177-3AD203B41FA5}">
                      <a16:colId xmlns:a16="http://schemas.microsoft.com/office/drawing/2014/main" val="1348804831"/>
                    </a:ext>
                  </a:extLst>
                </a:gridCol>
                <a:gridCol w="411480">
                  <a:extLst>
                    <a:ext uri="{9D8B030D-6E8A-4147-A177-3AD203B41FA5}">
                      <a16:colId xmlns:a16="http://schemas.microsoft.com/office/drawing/2014/main" val="2597452484"/>
                    </a:ext>
                  </a:extLst>
                </a:gridCol>
                <a:gridCol w="411480">
                  <a:extLst>
                    <a:ext uri="{9D8B030D-6E8A-4147-A177-3AD203B41FA5}">
                      <a16:colId xmlns:a16="http://schemas.microsoft.com/office/drawing/2014/main" val="1333110123"/>
                    </a:ext>
                  </a:extLst>
                </a:gridCol>
                <a:gridCol w="411480">
                  <a:extLst>
                    <a:ext uri="{9D8B030D-6E8A-4147-A177-3AD203B41FA5}">
                      <a16:colId xmlns:a16="http://schemas.microsoft.com/office/drawing/2014/main" val="405700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22449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- 2025-06-03 18:13:51</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La phase d'admission sur Mon Master a commencé hier !
📅 Les candidats qui ont formulé des vœux sur la plateforme ont reçu des réponses depuis le 2 juin.
❓️ Comment réagir ? Dans quels délais...?
👀 Les réponses sont dans la vidéo #Onisep #MonMaster
☎️ Une question ? Le n° vert Mon Master au 0800 002 001 est ouvert du lundi au vendredi, de 10 h à 12 h 30 et de 13 h 30 à 17 h.
#enseignementsup #master #phaseprincipale #admission2025 #admission
@etudiantgouv @ministère chargé de l'enseignement supérieur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https://quintly-eu-image-storage.s3.amazonaws.com/5aa85b0fe3b13d9fe6d24df7c537108d/42e816738fd302dbb2920fafc2c7e85f.jpg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19063834"/>
                  </a:ext>
                </a:extLst>
              </a:tr>
            </a:tbl>
          </a:graphicData>
        </a:graphic>
      </p:graphicFrame>
      <p:sp>
        <p:nvSpPr>
          <p:cNvPr id="4" name="Text Placeholder 3">
            <a:extLst>
              <a:ext uri="{FF2B5EF4-FFF2-40B4-BE49-F238E27FC236}">
                <a16:creationId xmlns:a16="http://schemas.microsoft.com/office/drawing/2014/main" id="{5DF95464-EB82-40FD-AAD7-F13A37A05BE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511604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9BD3-BA31-4B9D-BA4A-C9F082A4068D}"/>
              </a:ext>
            </a:extLst>
          </p:cNvPr>
          <p:cNvSpPr>
            <a:spLocks noGrp="1"/>
          </p:cNvSpPr>
          <p:nvPr>
            <p:ph type="title"/>
          </p:nvPr>
        </p:nvSpPr>
        <p:spPr/>
        <p:txBody>
          <a:bodyPr/>
          <a:lstStyle/>
          <a:p>
            <a:r>
              <a:rPr lang="en-US"/>
              <a:t>Facebook FACEBOOK : tableau des vidéos | All profiles - 10 of 12</a:t>
            </a:r>
          </a:p>
        </p:txBody>
      </p:sp>
      <p:graphicFrame>
        <p:nvGraphicFramePr>
          <p:cNvPr id="5" name="Table Placeholder 4">
            <a:extLst>
              <a:ext uri="{FF2B5EF4-FFF2-40B4-BE49-F238E27FC236}">
                <a16:creationId xmlns:a16="http://schemas.microsoft.com/office/drawing/2014/main" id="{9F1F1866-AA2D-407D-BDCE-B14E0AC3756A}"/>
              </a:ext>
            </a:extLst>
          </p:cNvPr>
          <p:cNvGraphicFramePr>
            <a:graphicFrameLocks noGrp="1"/>
          </p:cNvGraphicFramePr>
          <p:nvPr>
            <p:ph type="tbl" sz="quarter" idx="13"/>
            <p:extLst>
              <p:ext uri="{D42A27DB-BD31-4B8C-83A1-F6EECF244321}">
                <p14:modId xmlns:p14="http://schemas.microsoft.com/office/powerpoint/2010/main" val="2016653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73281465"/>
                    </a:ext>
                  </a:extLst>
                </a:gridCol>
                <a:gridCol w="1234440">
                  <a:extLst>
                    <a:ext uri="{9D8B030D-6E8A-4147-A177-3AD203B41FA5}">
                      <a16:colId xmlns:a16="http://schemas.microsoft.com/office/drawing/2014/main" val="1256490491"/>
                    </a:ext>
                  </a:extLst>
                </a:gridCol>
                <a:gridCol w="822960">
                  <a:extLst>
                    <a:ext uri="{9D8B030D-6E8A-4147-A177-3AD203B41FA5}">
                      <a16:colId xmlns:a16="http://schemas.microsoft.com/office/drawing/2014/main" val="1612715440"/>
                    </a:ext>
                  </a:extLst>
                </a:gridCol>
                <a:gridCol w="411480">
                  <a:extLst>
                    <a:ext uri="{9D8B030D-6E8A-4147-A177-3AD203B41FA5}">
                      <a16:colId xmlns:a16="http://schemas.microsoft.com/office/drawing/2014/main" val="1170358032"/>
                    </a:ext>
                  </a:extLst>
                </a:gridCol>
                <a:gridCol w="411480">
                  <a:extLst>
                    <a:ext uri="{9D8B030D-6E8A-4147-A177-3AD203B41FA5}">
                      <a16:colId xmlns:a16="http://schemas.microsoft.com/office/drawing/2014/main" val="1224005255"/>
                    </a:ext>
                  </a:extLst>
                </a:gridCol>
                <a:gridCol w="411480">
                  <a:extLst>
                    <a:ext uri="{9D8B030D-6E8A-4147-A177-3AD203B41FA5}">
                      <a16:colId xmlns:a16="http://schemas.microsoft.com/office/drawing/2014/main" val="1570904915"/>
                    </a:ext>
                  </a:extLst>
                </a:gridCol>
                <a:gridCol w="411480">
                  <a:extLst>
                    <a:ext uri="{9D8B030D-6E8A-4147-A177-3AD203B41FA5}">
                      <a16:colId xmlns:a16="http://schemas.microsoft.com/office/drawing/2014/main" val="2073334907"/>
                    </a:ext>
                  </a:extLst>
                </a:gridCol>
                <a:gridCol w="411480">
                  <a:extLst>
                    <a:ext uri="{9D8B030D-6E8A-4147-A177-3AD203B41FA5}">
                      <a16:colId xmlns:a16="http://schemas.microsoft.com/office/drawing/2014/main" val="975278290"/>
                    </a:ext>
                  </a:extLst>
                </a:gridCol>
                <a:gridCol w="411480">
                  <a:extLst>
                    <a:ext uri="{9D8B030D-6E8A-4147-A177-3AD203B41FA5}">
                      <a16:colId xmlns:a16="http://schemas.microsoft.com/office/drawing/2014/main" val="3889443642"/>
                    </a:ext>
                  </a:extLst>
                </a:gridCol>
                <a:gridCol w="411480">
                  <a:extLst>
                    <a:ext uri="{9D8B030D-6E8A-4147-A177-3AD203B41FA5}">
                      <a16:colId xmlns:a16="http://schemas.microsoft.com/office/drawing/2014/main" val="3283190845"/>
                    </a:ext>
                  </a:extLst>
                </a:gridCol>
                <a:gridCol w="411480">
                  <a:extLst>
                    <a:ext uri="{9D8B030D-6E8A-4147-A177-3AD203B41FA5}">
                      <a16:colId xmlns:a16="http://schemas.microsoft.com/office/drawing/2014/main" val="1239218673"/>
                    </a:ext>
                  </a:extLst>
                </a:gridCol>
                <a:gridCol w="411480">
                  <a:extLst>
                    <a:ext uri="{9D8B030D-6E8A-4147-A177-3AD203B41FA5}">
                      <a16:colId xmlns:a16="http://schemas.microsoft.com/office/drawing/2014/main" val="2759693795"/>
                    </a:ext>
                  </a:extLst>
                </a:gridCol>
                <a:gridCol w="411480">
                  <a:extLst>
                    <a:ext uri="{9D8B030D-6E8A-4147-A177-3AD203B41FA5}">
                      <a16:colId xmlns:a16="http://schemas.microsoft.com/office/drawing/2014/main" val="349979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48921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- 2025-06-13 19:10:00</a:t>
                      </a:r>
                      <a:r>
                        <a:rPr kumimoji="0" lang="fr-FR" sz="1000" b="0" i="0" u="none" strike="noStrike" kern="1200" cap="none" spc="0" normalizeH="0" baseline="0" noProof="0">
                          <a:ln>
                            <a:noFill/>
                          </a:ln>
                          <a:solidFill>
                            <a:prstClr val="black"/>
                          </a:solidFill>
                          <a:effectLst/>
                          <a:uLnTx/>
                          <a:uFillTx/>
                          <a:latin typeface="Calibri"/>
                          <a:ea typeface="+mn-ea"/>
                          <a:cs typeface="+mn-cs"/>
                        </a:rPr>
                        <a:t>
 🌊 A l'occasion de la 3e conférence des Nations Unies sur les #océans qui s'est tenue à Nice cette semaine, l'#Onisep vous partage le portrait de  trois professionnels engagés dans la préservation de cet indispensable écosystème. 
⛵️ Ensemble, Jean, Guilhem et Adrien ont créé une entreprise de transport maritime éco responsable.
🎬️ Cap sur la vidéo de Jean, Guilhem et Adrien sur Onisep TV 👉️https://fcld.ly/qz9w9ku 
#UNOC3 #biodiversité #métiers #transportmaritime #écologie
 France Diplomatie Ville de Nice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https://quintly-eu-image-storage.s3.amazonaws.com/5aa85b0fe3b13d9fe6d24df7c537108d/a7bf3fc302f48d95e29510d1a41013bd.jpg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16140026"/>
                  </a:ext>
                </a:extLst>
              </a:tr>
            </a:tbl>
          </a:graphicData>
        </a:graphic>
      </p:graphicFrame>
      <p:sp>
        <p:nvSpPr>
          <p:cNvPr id="4" name="Text Placeholder 3">
            <a:extLst>
              <a:ext uri="{FF2B5EF4-FFF2-40B4-BE49-F238E27FC236}">
                <a16:creationId xmlns:a16="http://schemas.microsoft.com/office/drawing/2014/main" id="{D3DA283B-268C-4E33-8991-69A2777A0C5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570724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6E39C-F1DA-4D3A-902B-031550CFB50D}"/>
              </a:ext>
            </a:extLst>
          </p:cNvPr>
          <p:cNvSpPr>
            <a:spLocks noGrp="1"/>
          </p:cNvSpPr>
          <p:nvPr>
            <p:ph type="title"/>
          </p:nvPr>
        </p:nvSpPr>
        <p:spPr/>
        <p:txBody>
          <a:bodyPr/>
          <a:lstStyle/>
          <a:p>
            <a:r>
              <a:rPr lang="en-US"/>
              <a:t>Facebook FACEBOOK : tableau des vidéos | All profiles - 11 of 12</a:t>
            </a:r>
          </a:p>
        </p:txBody>
      </p:sp>
      <p:graphicFrame>
        <p:nvGraphicFramePr>
          <p:cNvPr id="5" name="Table Placeholder 4">
            <a:extLst>
              <a:ext uri="{FF2B5EF4-FFF2-40B4-BE49-F238E27FC236}">
                <a16:creationId xmlns:a16="http://schemas.microsoft.com/office/drawing/2014/main" id="{19EAE53A-09F3-432D-9AB8-728628BEDDC7}"/>
              </a:ext>
            </a:extLst>
          </p:cNvPr>
          <p:cNvGraphicFramePr>
            <a:graphicFrameLocks noGrp="1"/>
          </p:cNvGraphicFramePr>
          <p:nvPr>
            <p:ph type="tbl" sz="quarter" idx="13"/>
            <p:extLst>
              <p:ext uri="{D42A27DB-BD31-4B8C-83A1-F6EECF244321}">
                <p14:modId xmlns:p14="http://schemas.microsoft.com/office/powerpoint/2010/main" val="2208251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8969949"/>
                    </a:ext>
                  </a:extLst>
                </a:gridCol>
                <a:gridCol w="1234440">
                  <a:extLst>
                    <a:ext uri="{9D8B030D-6E8A-4147-A177-3AD203B41FA5}">
                      <a16:colId xmlns:a16="http://schemas.microsoft.com/office/drawing/2014/main" val="2387701279"/>
                    </a:ext>
                  </a:extLst>
                </a:gridCol>
                <a:gridCol w="822960">
                  <a:extLst>
                    <a:ext uri="{9D8B030D-6E8A-4147-A177-3AD203B41FA5}">
                      <a16:colId xmlns:a16="http://schemas.microsoft.com/office/drawing/2014/main" val="785348"/>
                    </a:ext>
                  </a:extLst>
                </a:gridCol>
                <a:gridCol w="411480">
                  <a:extLst>
                    <a:ext uri="{9D8B030D-6E8A-4147-A177-3AD203B41FA5}">
                      <a16:colId xmlns:a16="http://schemas.microsoft.com/office/drawing/2014/main" val="1464141048"/>
                    </a:ext>
                  </a:extLst>
                </a:gridCol>
                <a:gridCol w="411480">
                  <a:extLst>
                    <a:ext uri="{9D8B030D-6E8A-4147-A177-3AD203B41FA5}">
                      <a16:colId xmlns:a16="http://schemas.microsoft.com/office/drawing/2014/main" val="2256401090"/>
                    </a:ext>
                  </a:extLst>
                </a:gridCol>
                <a:gridCol w="411480">
                  <a:extLst>
                    <a:ext uri="{9D8B030D-6E8A-4147-A177-3AD203B41FA5}">
                      <a16:colId xmlns:a16="http://schemas.microsoft.com/office/drawing/2014/main" val="3673771653"/>
                    </a:ext>
                  </a:extLst>
                </a:gridCol>
                <a:gridCol w="411480">
                  <a:extLst>
                    <a:ext uri="{9D8B030D-6E8A-4147-A177-3AD203B41FA5}">
                      <a16:colId xmlns:a16="http://schemas.microsoft.com/office/drawing/2014/main" val="2462921287"/>
                    </a:ext>
                  </a:extLst>
                </a:gridCol>
                <a:gridCol w="411480">
                  <a:extLst>
                    <a:ext uri="{9D8B030D-6E8A-4147-A177-3AD203B41FA5}">
                      <a16:colId xmlns:a16="http://schemas.microsoft.com/office/drawing/2014/main" val="1415480608"/>
                    </a:ext>
                  </a:extLst>
                </a:gridCol>
                <a:gridCol w="411480">
                  <a:extLst>
                    <a:ext uri="{9D8B030D-6E8A-4147-A177-3AD203B41FA5}">
                      <a16:colId xmlns:a16="http://schemas.microsoft.com/office/drawing/2014/main" val="3063874407"/>
                    </a:ext>
                  </a:extLst>
                </a:gridCol>
                <a:gridCol w="411480">
                  <a:extLst>
                    <a:ext uri="{9D8B030D-6E8A-4147-A177-3AD203B41FA5}">
                      <a16:colId xmlns:a16="http://schemas.microsoft.com/office/drawing/2014/main" val="2262126016"/>
                    </a:ext>
                  </a:extLst>
                </a:gridCol>
                <a:gridCol w="411480">
                  <a:extLst>
                    <a:ext uri="{9D8B030D-6E8A-4147-A177-3AD203B41FA5}">
                      <a16:colId xmlns:a16="http://schemas.microsoft.com/office/drawing/2014/main" val="900851045"/>
                    </a:ext>
                  </a:extLst>
                </a:gridCol>
                <a:gridCol w="411480">
                  <a:extLst>
                    <a:ext uri="{9D8B030D-6E8A-4147-A177-3AD203B41FA5}">
                      <a16:colId xmlns:a16="http://schemas.microsoft.com/office/drawing/2014/main" val="1370986575"/>
                    </a:ext>
                  </a:extLst>
                </a:gridCol>
                <a:gridCol w="411480">
                  <a:extLst>
                    <a:ext uri="{9D8B030D-6E8A-4147-A177-3AD203B41FA5}">
                      <a16:colId xmlns:a16="http://schemas.microsoft.com/office/drawing/2014/main" val="2267721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67980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- 2025-06-13 17:18:12</a:t>
                      </a:r>
                      <a:r>
                        <a:rPr kumimoji="0" lang="fr-FR" sz="1000" b="0" i="0" u="none" strike="noStrike" kern="1200" cap="none" spc="0" normalizeH="0" baseline="0" noProof="0">
                          <a:ln>
                            <a:noFill/>
                          </a:ln>
                          <a:solidFill>
                            <a:prstClr val="black"/>
                          </a:solidFill>
                          <a:effectLst/>
                          <a:uLnTx/>
                          <a:uFillTx/>
                          <a:latin typeface="Calibri"/>
                          <a:ea typeface="+mn-ea"/>
                          <a:cs typeface="+mn-cs"/>
                        </a:rPr>
                        <a:t>
 🖥️ 10 000 diplômés du numérique manquent chaque année sur le marché de l'emploi. Ce secteur recrute et permet de belles évolutions de carrière.Pour en savoir plus sur les métiers, les formations associées :
📘 "Numérique : métiers, études, emploi", collection #ParcoursOnisep, vient de paraître !
Dans ce numéro, l'#Onisep vous explique les étapes d'un projet numérique, partage avec vous une journée dans une agence digitale, le quotidien d'une vingtaine de professionnels, femmes et hommes et décrypte les formations qui mènent à ces métiers.
Disponible sur onisep-fr👉https://fcld.ly/fi26gz4 
#orientation #métiers #lycée #numérique #Onisep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https://quintly-eu-image-storage.s3.amazonaws.com/5aa85b0fe3b13d9fe6d24df7c537108d/3226bba2c6727edf1be2cbe926c8c025.jpg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20221701"/>
                  </a:ext>
                </a:extLst>
              </a:tr>
            </a:tbl>
          </a:graphicData>
        </a:graphic>
      </p:graphicFrame>
      <p:sp>
        <p:nvSpPr>
          <p:cNvPr id="4" name="Text Placeholder 3">
            <a:extLst>
              <a:ext uri="{FF2B5EF4-FFF2-40B4-BE49-F238E27FC236}">
                <a16:creationId xmlns:a16="http://schemas.microsoft.com/office/drawing/2014/main" id="{90564E50-CDE4-49B8-B534-643CDB52196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923578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47EDC-764F-4E20-8301-65A9B5DEC8CF}"/>
              </a:ext>
            </a:extLst>
          </p:cNvPr>
          <p:cNvSpPr>
            <a:spLocks noGrp="1"/>
          </p:cNvSpPr>
          <p:nvPr>
            <p:ph type="title"/>
          </p:nvPr>
        </p:nvSpPr>
        <p:spPr/>
        <p:txBody>
          <a:bodyPr/>
          <a:lstStyle/>
          <a:p>
            <a:r>
              <a:rPr lang="en-US"/>
              <a:t>Facebook FACEBOOK : tableau des vidéos | All profiles - 12 of 12</a:t>
            </a:r>
          </a:p>
        </p:txBody>
      </p:sp>
      <p:graphicFrame>
        <p:nvGraphicFramePr>
          <p:cNvPr id="5" name="Table Placeholder 4">
            <a:extLst>
              <a:ext uri="{FF2B5EF4-FFF2-40B4-BE49-F238E27FC236}">
                <a16:creationId xmlns:a16="http://schemas.microsoft.com/office/drawing/2014/main" id="{1C8AFA8C-0334-418F-A752-5874CE2C96D3}"/>
              </a:ext>
            </a:extLst>
          </p:cNvPr>
          <p:cNvGraphicFramePr>
            <a:graphicFrameLocks noGrp="1"/>
          </p:cNvGraphicFramePr>
          <p:nvPr>
            <p:ph type="tbl" sz="quarter" idx="13"/>
            <p:extLst>
              <p:ext uri="{D42A27DB-BD31-4B8C-83A1-F6EECF244321}">
                <p14:modId xmlns:p14="http://schemas.microsoft.com/office/powerpoint/2010/main" val="308604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58328203"/>
                    </a:ext>
                  </a:extLst>
                </a:gridCol>
                <a:gridCol w="1234440">
                  <a:extLst>
                    <a:ext uri="{9D8B030D-6E8A-4147-A177-3AD203B41FA5}">
                      <a16:colId xmlns:a16="http://schemas.microsoft.com/office/drawing/2014/main" val="2327230437"/>
                    </a:ext>
                  </a:extLst>
                </a:gridCol>
                <a:gridCol w="822960">
                  <a:extLst>
                    <a:ext uri="{9D8B030D-6E8A-4147-A177-3AD203B41FA5}">
                      <a16:colId xmlns:a16="http://schemas.microsoft.com/office/drawing/2014/main" val="383458311"/>
                    </a:ext>
                  </a:extLst>
                </a:gridCol>
                <a:gridCol w="411480">
                  <a:extLst>
                    <a:ext uri="{9D8B030D-6E8A-4147-A177-3AD203B41FA5}">
                      <a16:colId xmlns:a16="http://schemas.microsoft.com/office/drawing/2014/main" val="2132966745"/>
                    </a:ext>
                  </a:extLst>
                </a:gridCol>
                <a:gridCol w="411480">
                  <a:extLst>
                    <a:ext uri="{9D8B030D-6E8A-4147-A177-3AD203B41FA5}">
                      <a16:colId xmlns:a16="http://schemas.microsoft.com/office/drawing/2014/main" val="1174296838"/>
                    </a:ext>
                  </a:extLst>
                </a:gridCol>
                <a:gridCol w="411480">
                  <a:extLst>
                    <a:ext uri="{9D8B030D-6E8A-4147-A177-3AD203B41FA5}">
                      <a16:colId xmlns:a16="http://schemas.microsoft.com/office/drawing/2014/main" val="1869064783"/>
                    </a:ext>
                  </a:extLst>
                </a:gridCol>
                <a:gridCol w="411480">
                  <a:extLst>
                    <a:ext uri="{9D8B030D-6E8A-4147-A177-3AD203B41FA5}">
                      <a16:colId xmlns:a16="http://schemas.microsoft.com/office/drawing/2014/main" val="1771535581"/>
                    </a:ext>
                  </a:extLst>
                </a:gridCol>
                <a:gridCol w="411480">
                  <a:extLst>
                    <a:ext uri="{9D8B030D-6E8A-4147-A177-3AD203B41FA5}">
                      <a16:colId xmlns:a16="http://schemas.microsoft.com/office/drawing/2014/main" val="1328306549"/>
                    </a:ext>
                  </a:extLst>
                </a:gridCol>
                <a:gridCol w="411480">
                  <a:extLst>
                    <a:ext uri="{9D8B030D-6E8A-4147-A177-3AD203B41FA5}">
                      <a16:colId xmlns:a16="http://schemas.microsoft.com/office/drawing/2014/main" val="2464565567"/>
                    </a:ext>
                  </a:extLst>
                </a:gridCol>
                <a:gridCol w="411480">
                  <a:extLst>
                    <a:ext uri="{9D8B030D-6E8A-4147-A177-3AD203B41FA5}">
                      <a16:colId xmlns:a16="http://schemas.microsoft.com/office/drawing/2014/main" val="2897376821"/>
                    </a:ext>
                  </a:extLst>
                </a:gridCol>
                <a:gridCol w="411480">
                  <a:extLst>
                    <a:ext uri="{9D8B030D-6E8A-4147-A177-3AD203B41FA5}">
                      <a16:colId xmlns:a16="http://schemas.microsoft.com/office/drawing/2014/main" val="423317401"/>
                    </a:ext>
                  </a:extLst>
                </a:gridCol>
                <a:gridCol w="411480">
                  <a:extLst>
                    <a:ext uri="{9D8B030D-6E8A-4147-A177-3AD203B41FA5}">
                      <a16:colId xmlns:a16="http://schemas.microsoft.com/office/drawing/2014/main" val="3044370542"/>
                    </a:ext>
                  </a:extLst>
                </a:gridCol>
                <a:gridCol w="411480">
                  <a:extLst>
                    <a:ext uri="{9D8B030D-6E8A-4147-A177-3AD203B41FA5}">
                      <a16:colId xmlns:a16="http://schemas.microsoft.com/office/drawing/2014/main" val="2747449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3048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 - 2025-06-18 10:30:05</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#Parents #ParentsEleves 
➡️ Votre enfant a accepté une proposition sur Parcoursup ? Il lui reste encore quelques modalités à accomplir avant son inscription définitive ! 
🎬 Découvrez-les dans cette vidéo #Onisep #Parcoursup 👇️
#orientation #parcoursup2025 #lycee #lyceens #terminale #bac #orientation #lycéens #bac2025 #postbac #enseignementsuperieur #formation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https://quintly-eu-image-storage.s3.amazonaws.com/5aa85b0fe3b13d9fe6d24df7c537108d/d928910a93271522d32ac0648290cea1.jpg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98161016"/>
                  </a:ext>
                </a:extLst>
              </a:tr>
            </a:tbl>
          </a:graphicData>
        </a:graphic>
      </p:graphicFrame>
      <p:sp>
        <p:nvSpPr>
          <p:cNvPr id="4" name="Text Placeholder 3">
            <a:extLst>
              <a:ext uri="{FF2B5EF4-FFF2-40B4-BE49-F238E27FC236}">
                <a16:creationId xmlns:a16="http://schemas.microsoft.com/office/drawing/2014/main" id="{D3E8ABA0-EF2E-48AA-82CB-C6EBF1B0A86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59568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499C-607A-4707-9C4A-7C64FE4F0378}"/>
              </a:ext>
            </a:extLst>
          </p:cNvPr>
          <p:cNvSpPr>
            <a:spLocks noGrp="1"/>
          </p:cNvSpPr>
          <p:nvPr>
            <p:ph type="title"/>
          </p:nvPr>
        </p:nvSpPr>
        <p:spPr/>
        <p:txBody>
          <a:bodyPr/>
          <a:lstStyle/>
          <a:p>
            <a:r>
              <a:rPr lang="en-US"/>
              <a:t>Instagram INSTAGRAM : tableau des posts (Hors stories) | All profiles - 1 of 18</a:t>
            </a:r>
          </a:p>
        </p:txBody>
      </p:sp>
      <p:graphicFrame>
        <p:nvGraphicFramePr>
          <p:cNvPr id="5" name="Table Placeholder 4">
            <a:extLst>
              <a:ext uri="{FF2B5EF4-FFF2-40B4-BE49-F238E27FC236}">
                <a16:creationId xmlns:a16="http://schemas.microsoft.com/office/drawing/2014/main" id="{1DEB8857-9EE8-49A3-8BC3-A6F1F6DA77EE}"/>
              </a:ext>
            </a:extLst>
          </p:cNvPr>
          <p:cNvGraphicFramePr>
            <a:graphicFrameLocks noGrp="1"/>
          </p:cNvGraphicFramePr>
          <p:nvPr>
            <p:ph type="tbl" sz="quarter" idx="13"/>
            <p:extLst>
              <p:ext uri="{D42A27DB-BD31-4B8C-83A1-F6EECF244321}">
                <p14:modId xmlns:p14="http://schemas.microsoft.com/office/powerpoint/2010/main" val="119895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7832648"/>
                    </a:ext>
                  </a:extLst>
                </a:gridCol>
                <a:gridCol w="1645920">
                  <a:extLst>
                    <a:ext uri="{9D8B030D-6E8A-4147-A177-3AD203B41FA5}">
                      <a16:colId xmlns:a16="http://schemas.microsoft.com/office/drawing/2014/main" val="526945058"/>
                    </a:ext>
                  </a:extLst>
                </a:gridCol>
                <a:gridCol w="576072">
                  <a:extLst>
                    <a:ext uri="{9D8B030D-6E8A-4147-A177-3AD203B41FA5}">
                      <a16:colId xmlns:a16="http://schemas.microsoft.com/office/drawing/2014/main" val="2662976378"/>
                    </a:ext>
                  </a:extLst>
                </a:gridCol>
                <a:gridCol w="576072">
                  <a:extLst>
                    <a:ext uri="{9D8B030D-6E8A-4147-A177-3AD203B41FA5}">
                      <a16:colId xmlns:a16="http://schemas.microsoft.com/office/drawing/2014/main" val="125617293"/>
                    </a:ext>
                  </a:extLst>
                </a:gridCol>
                <a:gridCol w="576072">
                  <a:extLst>
                    <a:ext uri="{9D8B030D-6E8A-4147-A177-3AD203B41FA5}">
                      <a16:colId xmlns:a16="http://schemas.microsoft.com/office/drawing/2014/main" val="2526706023"/>
                    </a:ext>
                  </a:extLst>
                </a:gridCol>
                <a:gridCol w="576072">
                  <a:extLst>
                    <a:ext uri="{9D8B030D-6E8A-4147-A177-3AD203B41FA5}">
                      <a16:colId xmlns:a16="http://schemas.microsoft.com/office/drawing/2014/main" val="1408256919"/>
                    </a:ext>
                  </a:extLst>
                </a:gridCol>
                <a:gridCol w="576072">
                  <a:extLst>
                    <a:ext uri="{9D8B030D-6E8A-4147-A177-3AD203B41FA5}">
                      <a16:colId xmlns:a16="http://schemas.microsoft.com/office/drawing/2014/main" val="1047142274"/>
                    </a:ext>
                  </a:extLst>
                </a:gridCol>
                <a:gridCol w="576072">
                  <a:extLst>
                    <a:ext uri="{9D8B030D-6E8A-4147-A177-3AD203B41FA5}">
                      <a16:colId xmlns:a16="http://schemas.microsoft.com/office/drawing/2014/main" val="3894424645"/>
                    </a:ext>
                  </a:extLst>
                </a:gridCol>
                <a:gridCol w="576072">
                  <a:extLst>
                    <a:ext uri="{9D8B030D-6E8A-4147-A177-3AD203B41FA5}">
                      <a16:colId xmlns:a16="http://schemas.microsoft.com/office/drawing/2014/main" val="1545093892"/>
                    </a:ext>
                  </a:extLst>
                </a:gridCol>
                <a:gridCol w="576072">
                  <a:extLst>
                    <a:ext uri="{9D8B030D-6E8A-4147-A177-3AD203B41FA5}">
                      <a16:colId xmlns:a16="http://schemas.microsoft.com/office/drawing/2014/main" val="2736158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51410128"/>
                  </a:ext>
                </a:extLst>
              </a:tr>
            </a:tbl>
          </a:graphicData>
        </a:graphic>
      </p:graphicFrame>
      <p:sp>
        <p:nvSpPr>
          <p:cNvPr id="4" name="Text Placeholder 3">
            <a:extLst>
              <a:ext uri="{FF2B5EF4-FFF2-40B4-BE49-F238E27FC236}">
                <a16:creationId xmlns:a16="http://schemas.microsoft.com/office/drawing/2014/main" id="{083DC385-D2C7-4E4D-A406-F1639730F8A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638935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27C7-C39F-4F94-AD05-7351759C3895}"/>
              </a:ext>
            </a:extLst>
          </p:cNvPr>
          <p:cNvSpPr>
            <a:spLocks noGrp="1"/>
          </p:cNvSpPr>
          <p:nvPr>
            <p:ph type="title"/>
          </p:nvPr>
        </p:nvSpPr>
        <p:spPr/>
        <p:txBody>
          <a:bodyPr/>
          <a:lstStyle/>
          <a:p>
            <a:r>
              <a:rPr lang="en-US"/>
              <a:t>Instagram INSTAGRAM : tableau des posts (Hors stories) | All profiles - 2 of 18</a:t>
            </a:r>
          </a:p>
        </p:txBody>
      </p:sp>
      <p:graphicFrame>
        <p:nvGraphicFramePr>
          <p:cNvPr id="5" name="Table Placeholder 4">
            <a:extLst>
              <a:ext uri="{FF2B5EF4-FFF2-40B4-BE49-F238E27FC236}">
                <a16:creationId xmlns:a16="http://schemas.microsoft.com/office/drawing/2014/main" id="{5EFBED26-AF49-40DC-ACDF-7269DA15BC17}"/>
              </a:ext>
            </a:extLst>
          </p:cNvPr>
          <p:cNvGraphicFramePr>
            <a:graphicFrameLocks noGrp="1"/>
          </p:cNvGraphicFramePr>
          <p:nvPr>
            <p:ph type="tbl" sz="quarter" idx="13"/>
            <p:extLst>
              <p:ext uri="{D42A27DB-BD31-4B8C-83A1-F6EECF244321}">
                <p14:modId xmlns:p14="http://schemas.microsoft.com/office/powerpoint/2010/main" val="565097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1401531"/>
                    </a:ext>
                  </a:extLst>
                </a:gridCol>
                <a:gridCol w="1645920">
                  <a:extLst>
                    <a:ext uri="{9D8B030D-6E8A-4147-A177-3AD203B41FA5}">
                      <a16:colId xmlns:a16="http://schemas.microsoft.com/office/drawing/2014/main" val="1173790905"/>
                    </a:ext>
                  </a:extLst>
                </a:gridCol>
                <a:gridCol w="576072">
                  <a:extLst>
                    <a:ext uri="{9D8B030D-6E8A-4147-A177-3AD203B41FA5}">
                      <a16:colId xmlns:a16="http://schemas.microsoft.com/office/drawing/2014/main" val="325973823"/>
                    </a:ext>
                  </a:extLst>
                </a:gridCol>
                <a:gridCol w="576072">
                  <a:extLst>
                    <a:ext uri="{9D8B030D-6E8A-4147-A177-3AD203B41FA5}">
                      <a16:colId xmlns:a16="http://schemas.microsoft.com/office/drawing/2014/main" val="2506193269"/>
                    </a:ext>
                  </a:extLst>
                </a:gridCol>
                <a:gridCol w="576072">
                  <a:extLst>
                    <a:ext uri="{9D8B030D-6E8A-4147-A177-3AD203B41FA5}">
                      <a16:colId xmlns:a16="http://schemas.microsoft.com/office/drawing/2014/main" val="1617782177"/>
                    </a:ext>
                  </a:extLst>
                </a:gridCol>
                <a:gridCol w="576072">
                  <a:extLst>
                    <a:ext uri="{9D8B030D-6E8A-4147-A177-3AD203B41FA5}">
                      <a16:colId xmlns:a16="http://schemas.microsoft.com/office/drawing/2014/main" val="2695683614"/>
                    </a:ext>
                  </a:extLst>
                </a:gridCol>
                <a:gridCol w="576072">
                  <a:extLst>
                    <a:ext uri="{9D8B030D-6E8A-4147-A177-3AD203B41FA5}">
                      <a16:colId xmlns:a16="http://schemas.microsoft.com/office/drawing/2014/main" val="2043060623"/>
                    </a:ext>
                  </a:extLst>
                </a:gridCol>
                <a:gridCol w="576072">
                  <a:extLst>
                    <a:ext uri="{9D8B030D-6E8A-4147-A177-3AD203B41FA5}">
                      <a16:colId xmlns:a16="http://schemas.microsoft.com/office/drawing/2014/main" val="3249881090"/>
                    </a:ext>
                  </a:extLst>
                </a:gridCol>
                <a:gridCol w="576072">
                  <a:extLst>
                    <a:ext uri="{9D8B030D-6E8A-4147-A177-3AD203B41FA5}">
                      <a16:colId xmlns:a16="http://schemas.microsoft.com/office/drawing/2014/main" val="232568704"/>
                    </a:ext>
                  </a:extLst>
                </a:gridCol>
                <a:gridCol w="576072">
                  <a:extLst>
                    <a:ext uri="{9D8B030D-6E8A-4147-A177-3AD203B41FA5}">
                      <a16:colId xmlns:a16="http://schemas.microsoft.com/office/drawing/2014/main" val="1396944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6854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- 2025-06-11 20:02:39</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La phase complémentaire a commencé aujourd'hui sur  @parcoursupinfo !
🔎 Tu vas pouvoir formuler jusqu'à 10 nouveaux vœux pour des formations qui ont encore des places disponibles 
🎬 Tu sauras tout sur la phase complémentaire dans cette nouvelle vidéo Onisep 👇
#orientation #Onisep #Parcoursup #parcoursup2025 #lycee #lyceens #lycéens #terminale #bac #bac2025 #postbac #enseignementsuperieur #formation
 @education_gouv @etudiantgouv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Minute Orientation, PARCOURSUP,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35778</a:t>
                      </a:r>
                    </a:p>
                  </a:txBody>
                  <a:tcPr/>
                </a:tc>
                <a:extLst>
                  <a:ext uri="{0D108BD9-81ED-4DB2-BD59-A6C34878D82A}">
                    <a16:rowId xmlns:a16="http://schemas.microsoft.com/office/drawing/2014/main" val="245010884"/>
                  </a:ext>
                </a:extLst>
              </a:tr>
            </a:tbl>
          </a:graphicData>
        </a:graphic>
      </p:graphicFrame>
      <p:sp>
        <p:nvSpPr>
          <p:cNvPr id="4" name="Text Placeholder 3">
            <a:extLst>
              <a:ext uri="{FF2B5EF4-FFF2-40B4-BE49-F238E27FC236}">
                <a16:creationId xmlns:a16="http://schemas.microsoft.com/office/drawing/2014/main" id="{58720157-D48F-4FED-B1E2-FD1B096D187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78523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5B96-A57D-4AAC-B41D-8F5953450774}"/>
              </a:ext>
            </a:extLst>
          </p:cNvPr>
          <p:cNvSpPr>
            <a:spLocks noGrp="1"/>
          </p:cNvSpPr>
          <p:nvPr>
            <p:ph type="title"/>
          </p:nvPr>
        </p:nvSpPr>
        <p:spPr/>
        <p:txBody>
          <a:bodyPr/>
          <a:lstStyle/>
          <a:p>
            <a:r>
              <a:rPr lang="en-US"/>
              <a:t>Instagram INSTAGRAM : tableau des posts (Hors stories) | All profiles - 3 of 18</a:t>
            </a:r>
          </a:p>
        </p:txBody>
      </p:sp>
      <p:graphicFrame>
        <p:nvGraphicFramePr>
          <p:cNvPr id="5" name="Table Placeholder 4">
            <a:extLst>
              <a:ext uri="{FF2B5EF4-FFF2-40B4-BE49-F238E27FC236}">
                <a16:creationId xmlns:a16="http://schemas.microsoft.com/office/drawing/2014/main" id="{5FB92F49-71FE-44B9-AE63-F377BEF0FCA2}"/>
              </a:ext>
            </a:extLst>
          </p:cNvPr>
          <p:cNvGraphicFramePr>
            <a:graphicFrameLocks noGrp="1"/>
          </p:cNvGraphicFramePr>
          <p:nvPr>
            <p:ph type="tbl" sz="quarter" idx="13"/>
            <p:extLst>
              <p:ext uri="{D42A27DB-BD31-4B8C-83A1-F6EECF244321}">
                <p14:modId xmlns:p14="http://schemas.microsoft.com/office/powerpoint/2010/main" val="369330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97178828"/>
                    </a:ext>
                  </a:extLst>
                </a:gridCol>
                <a:gridCol w="1645920">
                  <a:extLst>
                    <a:ext uri="{9D8B030D-6E8A-4147-A177-3AD203B41FA5}">
                      <a16:colId xmlns:a16="http://schemas.microsoft.com/office/drawing/2014/main" val="2563281366"/>
                    </a:ext>
                  </a:extLst>
                </a:gridCol>
                <a:gridCol w="576072">
                  <a:extLst>
                    <a:ext uri="{9D8B030D-6E8A-4147-A177-3AD203B41FA5}">
                      <a16:colId xmlns:a16="http://schemas.microsoft.com/office/drawing/2014/main" val="3439411490"/>
                    </a:ext>
                  </a:extLst>
                </a:gridCol>
                <a:gridCol w="576072">
                  <a:extLst>
                    <a:ext uri="{9D8B030D-6E8A-4147-A177-3AD203B41FA5}">
                      <a16:colId xmlns:a16="http://schemas.microsoft.com/office/drawing/2014/main" val="1715311826"/>
                    </a:ext>
                  </a:extLst>
                </a:gridCol>
                <a:gridCol w="576072">
                  <a:extLst>
                    <a:ext uri="{9D8B030D-6E8A-4147-A177-3AD203B41FA5}">
                      <a16:colId xmlns:a16="http://schemas.microsoft.com/office/drawing/2014/main" val="474557870"/>
                    </a:ext>
                  </a:extLst>
                </a:gridCol>
                <a:gridCol w="576072">
                  <a:extLst>
                    <a:ext uri="{9D8B030D-6E8A-4147-A177-3AD203B41FA5}">
                      <a16:colId xmlns:a16="http://schemas.microsoft.com/office/drawing/2014/main" val="1603936363"/>
                    </a:ext>
                  </a:extLst>
                </a:gridCol>
                <a:gridCol w="576072">
                  <a:extLst>
                    <a:ext uri="{9D8B030D-6E8A-4147-A177-3AD203B41FA5}">
                      <a16:colId xmlns:a16="http://schemas.microsoft.com/office/drawing/2014/main" val="3419720838"/>
                    </a:ext>
                  </a:extLst>
                </a:gridCol>
                <a:gridCol w="576072">
                  <a:extLst>
                    <a:ext uri="{9D8B030D-6E8A-4147-A177-3AD203B41FA5}">
                      <a16:colId xmlns:a16="http://schemas.microsoft.com/office/drawing/2014/main" val="3024336291"/>
                    </a:ext>
                  </a:extLst>
                </a:gridCol>
                <a:gridCol w="576072">
                  <a:extLst>
                    <a:ext uri="{9D8B030D-6E8A-4147-A177-3AD203B41FA5}">
                      <a16:colId xmlns:a16="http://schemas.microsoft.com/office/drawing/2014/main" val="2568626169"/>
                    </a:ext>
                  </a:extLst>
                </a:gridCol>
                <a:gridCol w="576072">
                  <a:extLst>
                    <a:ext uri="{9D8B030D-6E8A-4147-A177-3AD203B41FA5}">
                      <a16:colId xmlns:a16="http://schemas.microsoft.com/office/drawing/2014/main" val="700898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506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- 2025-06-04 19:02:31</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Sur Parcoursup, tu reçois chaque jour des propositions d’admission en fonction de ton rang de classement.
❓ Tu te demandes comment fonctionnent les listes d’attente sur Parcoursup ?
🎬 La réponse est dans cette vidéo 👇
#orientation #Onisep #Parcoursup #parcoursup2025 #lycee #lyceens #lycéens #terminale #bac #bac2024 #postbac #enseignementsuperieur #formation
@education_gouv @parcoursupinfo @etudiantgouv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Minute Orientation, PARCOURSUP,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29222</a:t>
                      </a:r>
                    </a:p>
                  </a:txBody>
                  <a:tcPr/>
                </a:tc>
                <a:extLst>
                  <a:ext uri="{0D108BD9-81ED-4DB2-BD59-A6C34878D82A}">
                    <a16:rowId xmlns:a16="http://schemas.microsoft.com/office/drawing/2014/main" val="2061639926"/>
                  </a:ext>
                </a:extLst>
              </a:tr>
            </a:tbl>
          </a:graphicData>
        </a:graphic>
      </p:graphicFrame>
      <p:sp>
        <p:nvSpPr>
          <p:cNvPr id="4" name="Text Placeholder 3">
            <a:extLst>
              <a:ext uri="{FF2B5EF4-FFF2-40B4-BE49-F238E27FC236}">
                <a16:creationId xmlns:a16="http://schemas.microsoft.com/office/drawing/2014/main" id="{FDA62806-1C6C-4D41-8754-CA90661E5AD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531686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0DEB5-86A2-4B80-ACDC-283C867B17F9}"/>
              </a:ext>
            </a:extLst>
          </p:cNvPr>
          <p:cNvSpPr>
            <a:spLocks noGrp="1"/>
          </p:cNvSpPr>
          <p:nvPr>
            <p:ph type="title"/>
          </p:nvPr>
        </p:nvSpPr>
        <p:spPr/>
        <p:txBody>
          <a:bodyPr/>
          <a:lstStyle/>
          <a:p>
            <a:r>
              <a:rPr lang="en-US"/>
              <a:t>Instagram INSTAGRAM : tableau des posts (Hors stories) | All profiles - 4 of 18</a:t>
            </a:r>
          </a:p>
        </p:txBody>
      </p:sp>
      <p:graphicFrame>
        <p:nvGraphicFramePr>
          <p:cNvPr id="5" name="Table Placeholder 4">
            <a:extLst>
              <a:ext uri="{FF2B5EF4-FFF2-40B4-BE49-F238E27FC236}">
                <a16:creationId xmlns:a16="http://schemas.microsoft.com/office/drawing/2014/main" id="{89071D06-8169-43CC-B901-ADBA79BA16FC}"/>
              </a:ext>
            </a:extLst>
          </p:cNvPr>
          <p:cNvGraphicFramePr>
            <a:graphicFrameLocks noGrp="1"/>
          </p:cNvGraphicFramePr>
          <p:nvPr>
            <p:ph type="tbl" sz="quarter" idx="13"/>
            <p:extLst>
              <p:ext uri="{D42A27DB-BD31-4B8C-83A1-F6EECF244321}">
                <p14:modId xmlns:p14="http://schemas.microsoft.com/office/powerpoint/2010/main" val="3505591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2274532"/>
                    </a:ext>
                  </a:extLst>
                </a:gridCol>
                <a:gridCol w="1645920">
                  <a:extLst>
                    <a:ext uri="{9D8B030D-6E8A-4147-A177-3AD203B41FA5}">
                      <a16:colId xmlns:a16="http://schemas.microsoft.com/office/drawing/2014/main" val="2004421339"/>
                    </a:ext>
                  </a:extLst>
                </a:gridCol>
                <a:gridCol w="576072">
                  <a:extLst>
                    <a:ext uri="{9D8B030D-6E8A-4147-A177-3AD203B41FA5}">
                      <a16:colId xmlns:a16="http://schemas.microsoft.com/office/drawing/2014/main" val="1004064865"/>
                    </a:ext>
                  </a:extLst>
                </a:gridCol>
                <a:gridCol w="576072">
                  <a:extLst>
                    <a:ext uri="{9D8B030D-6E8A-4147-A177-3AD203B41FA5}">
                      <a16:colId xmlns:a16="http://schemas.microsoft.com/office/drawing/2014/main" val="1877476547"/>
                    </a:ext>
                  </a:extLst>
                </a:gridCol>
                <a:gridCol w="576072">
                  <a:extLst>
                    <a:ext uri="{9D8B030D-6E8A-4147-A177-3AD203B41FA5}">
                      <a16:colId xmlns:a16="http://schemas.microsoft.com/office/drawing/2014/main" val="171105039"/>
                    </a:ext>
                  </a:extLst>
                </a:gridCol>
                <a:gridCol w="576072">
                  <a:extLst>
                    <a:ext uri="{9D8B030D-6E8A-4147-A177-3AD203B41FA5}">
                      <a16:colId xmlns:a16="http://schemas.microsoft.com/office/drawing/2014/main" val="3867343838"/>
                    </a:ext>
                  </a:extLst>
                </a:gridCol>
                <a:gridCol w="576072">
                  <a:extLst>
                    <a:ext uri="{9D8B030D-6E8A-4147-A177-3AD203B41FA5}">
                      <a16:colId xmlns:a16="http://schemas.microsoft.com/office/drawing/2014/main" val="3737405649"/>
                    </a:ext>
                  </a:extLst>
                </a:gridCol>
                <a:gridCol w="576072">
                  <a:extLst>
                    <a:ext uri="{9D8B030D-6E8A-4147-A177-3AD203B41FA5}">
                      <a16:colId xmlns:a16="http://schemas.microsoft.com/office/drawing/2014/main" val="2387442143"/>
                    </a:ext>
                  </a:extLst>
                </a:gridCol>
                <a:gridCol w="576072">
                  <a:extLst>
                    <a:ext uri="{9D8B030D-6E8A-4147-A177-3AD203B41FA5}">
                      <a16:colId xmlns:a16="http://schemas.microsoft.com/office/drawing/2014/main" val="3237110078"/>
                    </a:ext>
                  </a:extLst>
                </a:gridCol>
                <a:gridCol w="576072">
                  <a:extLst>
                    <a:ext uri="{9D8B030D-6E8A-4147-A177-3AD203B41FA5}">
                      <a16:colId xmlns:a16="http://schemas.microsoft.com/office/drawing/2014/main" val="1898212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9806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- 2025-06-18 19:32:36</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➡️Tu as accepté une proposition sur  @parcoursupinfo ?
📑 Il te reste encore quelques modalités à accomplir avant ton inscription définitive ! 
🎬 Découvre-les cette nouvelle vidéo Onisep 👇️
#orientation #parcoursup2025 #lycee #lyceens #terminale #bac #bac2025 #postbac #enseignementsuperieur #formation #onisep #Parcoursup
 @etudiantgouv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 Minute Orientation, 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23918</a:t>
                      </a:r>
                    </a:p>
                  </a:txBody>
                  <a:tcPr/>
                </a:tc>
                <a:extLst>
                  <a:ext uri="{0D108BD9-81ED-4DB2-BD59-A6C34878D82A}">
                    <a16:rowId xmlns:a16="http://schemas.microsoft.com/office/drawing/2014/main" val="1048470527"/>
                  </a:ext>
                </a:extLst>
              </a:tr>
            </a:tbl>
          </a:graphicData>
        </a:graphic>
      </p:graphicFrame>
      <p:sp>
        <p:nvSpPr>
          <p:cNvPr id="4" name="Text Placeholder 3">
            <a:extLst>
              <a:ext uri="{FF2B5EF4-FFF2-40B4-BE49-F238E27FC236}">
                <a16:creationId xmlns:a16="http://schemas.microsoft.com/office/drawing/2014/main" id="{8A8BE491-DED2-4631-AA63-3A34D98B7EB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93612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3B356-D89E-46EE-811C-EF4DB94F7BD8}"/>
              </a:ext>
            </a:extLst>
          </p:cNvPr>
          <p:cNvSpPr>
            <a:spLocks noGrp="1"/>
          </p:cNvSpPr>
          <p:nvPr>
            <p:ph type="title"/>
          </p:nvPr>
        </p:nvSpPr>
        <p:spPr/>
        <p:txBody>
          <a:bodyPr/>
          <a:lstStyle/>
          <a:p>
            <a:r>
              <a:rPr lang="en-US"/>
              <a:t>Instagram INSTAGRAM : tableau des posts (Hors stories) | All profiles - 5 of 18</a:t>
            </a:r>
          </a:p>
        </p:txBody>
      </p:sp>
      <p:graphicFrame>
        <p:nvGraphicFramePr>
          <p:cNvPr id="5" name="Table Placeholder 4">
            <a:extLst>
              <a:ext uri="{FF2B5EF4-FFF2-40B4-BE49-F238E27FC236}">
                <a16:creationId xmlns:a16="http://schemas.microsoft.com/office/drawing/2014/main" id="{1092FD9D-4BCC-4D74-B80A-B1A555C05E9D}"/>
              </a:ext>
            </a:extLst>
          </p:cNvPr>
          <p:cNvGraphicFramePr>
            <a:graphicFrameLocks noGrp="1"/>
          </p:cNvGraphicFramePr>
          <p:nvPr>
            <p:ph type="tbl" sz="quarter" idx="13"/>
            <p:extLst>
              <p:ext uri="{D42A27DB-BD31-4B8C-83A1-F6EECF244321}">
                <p14:modId xmlns:p14="http://schemas.microsoft.com/office/powerpoint/2010/main" val="50973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4343107"/>
                    </a:ext>
                  </a:extLst>
                </a:gridCol>
                <a:gridCol w="1645920">
                  <a:extLst>
                    <a:ext uri="{9D8B030D-6E8A-4147-A177-3AD203B41FA5}">
                      <a16:colId xmlns:a16="http://schemas.microsoft.com/office/drawing/2014/main" val="2086349958"/>
                    </a:ext>
                  </a:extLst>
                </a:gridCol>
                <a:gridCol w="576072">
                  <a:extLst>
                    <a:ext uri="{9D8B030D-6E8A-4147-A177-3AD203B41FA5}">
                      <a16:colId xmlns:a16="http://schemas.microsoft.com/office/drawing/2014/main" val="1564074785"/>
                    </a:ext>
                  </a:extLst>
                </a:gridCol>
                <a:gridCol w="576072">
                  <a:extLst>
                    <a:ext uri="{9D8B030D-6E8A-4147-A177-3AD203B41FA5}">
                      <a16:colId xmlns:a16="http://schemas.microsoft.com/office/drawing/2014/main" val="3289372459"/>
                    </a:ext>
                  </a:extLst>
                </a:gridCol>
                <a:gridCol w="576072">
                  <a:extLst>
                    <a:ext uri="{9D8B030D-6E8A-4147-A177-3AD203B41FA5}">
                      <a16:colId xmlns:a16="http://schemas.microsoft.com/office/drawing/2014/main" val="2648020382"/>
                    </a:ext>
                  </a:extLst>
                </a:gridCol>
                <a:gridCol w="576072">
                  <a:extLst>
                    <a:ext uri="{9D8B030D-6E8A-4147-A177-3AD203B41FA5}">
                      <a16:colId xmlns:a16="http://schemas.microsoft.com/office/drawing/2014/main" val="999907478"/>
                    </a:ext>
                  </a:extLst>
                </a:gridCol>
                <a:gridCol w="576072">
                  <a:extLst>
                    <a:ext uri="{9D8B030D-6E8A-4147-A177-3AD203B41FA5}">
                      <a16:colId xmlns:a16="http://schemas.microsoft.com/office/drawing/2014/main" val="1819619656"/>
                    </a:ext>
                  </a:extLst>
                </a:gridCol>
                <a:gridCol w="576072">
                  <a:extLst>
                    <a:ext uri="{9D8B030D-6E8A-4147-A177-3AD203B41FA5}">
                      <a16:colId xmlns:a16="http://schemas.microsoft.com/office/drawing/2014/main" val="2410148453"/>
                    </a:ext>
                  </a:extLst>
                </a:gridCol>
                <a:gridCol w="576072">
                  <a:extLst>
                    <a:ext uri="{9D8B030D-6E8A-4147-A177-3AD203B41FA5}">
                      <a16:colId xmlns:a16="http://schemas.microsoft.com/office/drawing/2014/main" val="1061843792"/>
                    </a:ext>
                  </a:extLst>
                </a:gridCol>
                <a:gridCol w="576072">
                  <a:extLst>
                    <a:ext uri="{9D8B030D-6E8A-4147-A177-3AD203B41FA5}">
                      <a16:colId xmlns:a16="http://schemas.microsoft.com/office/drawing/2014/main" val="115147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0594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- 2025-06-10 20:01:31</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J-7 jusqu'au début de la phase complémentaire sur Mon Master !
➡️ A partir du 17 juin, 9h, tu pourras formuler jusqu’à 20 nouveaux vœux pour des formations qui auront encore des places disponibles.
🎬 Tu sauras tout sur la phase complémentaire sur Mon Master avec cette vidéo Onisep 👇
#orientation #Onisep #MonMaster #MonMaster2025 #postbac #enseignementsuperieur #formation
@monmasterinfo @education_gouv @etudiantgouv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Minute Orientation, Mon Master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15311</a:t>
                      </a:r>
                    </a:p>
                  </a:txBody>
                  <a:tcPr/>
                </a:tc>
                <a:extLst>
                  <a:ext uri="{0D108BD9-81ED-4DB2-BD59-A6C34878D82A}">
                    <a16:rowId xmlns:a16="http://schemas.microsoft.com/office/drawing/2014/main" val="823004055"/>
                  </a:ext>
                </a:extLst>
              </a:tr>
            </a:tbl>
          </a:graphicData>
        </a:graphic>
      </p:graphicFrame>
      <p:sp>
        <p:nvSpPr>
          <p:cNvPr id="4" name="Text Placeholder 3">
            <a:extLst>
              <a:ext uri="{FF2B5EF4-FFF2-40B4-BE49-F238E27FC236}">
                <a16:creationId xmlns:a16="http://schemas.microsoft.com/office/drawing/2014/main" id="{949DE9C2-AF7C-43D7-8FBF-F55521CEEAC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24024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1196-5518-4BE2-B306-88DC7BC4EA16}"/>
              </a:ext>
            </a:extLst>
          </p:cNvPr>
          <p:cNvSpPr>
            <a:spLocks noGrp="1"/>
          </p:cNvSpPr>
          <p:nvPr>
            <p:ph type="title"/>
          </p:nvPr>
        </p:nvSpPr>
        <p:spPr/>
        <p:txBody>
          <a:bodyPr/>
          <a:lstStyle/>
          <a:p>
            <a:r>
              <a:rPr lang="en-US"/>
              <a:t>Instagram INSTAGRAM : tableau des posts (Hors stories) | All profiles - 6 of 18</a:t>
            </a:r>
          </a:p>
        </p:txBody>
      </p:sp>
      <p:graphicFrame>
        <p:nvGraphicFramePr>
          <p:cNvPr id="5" name="Table Placeholder 4">
            <a:extLst>
              <a:ext uri="{FF2B5EF4-FFF2-40B4-BE49-F238E27FC236}">
                <a16:creationId xmlns:a16="http://schemas.microsoft.com/office/drawing/2014/main" id="{C8935795-D165-48A3-BF29-16BC7AF77950}"/>
              </a:ext>
            </a:extLst>
          </p:cNvPr>
          <p:cNvGraphicFramePr>
            <a:graphicFrameLocks noGrp="1"/>
          </p:cNvGraphicFramePr>
          <p:nvPr>
            <p:ph type="tbl" sz="quarter" idx="13"/>
            <p:extLst>
              <p:ext uri="{D42A27DB-BD31-4B8C-83A1-F6EECF244321}">
                <p14:modId xmlns:p14="http://schemas.microsoft.com/office/powerpoint/2010/main" val="283557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50923796"/>
                    </a:ext>
                  </a:extLst>
                </a:gridCol>
                <a:gridCol w="1645920">
                  <a:extLst>
                    <a:ext uri="{9D8B030D-6E8A-4147-A177-3AD203B41FA5}">
                      <a16:colId xmlns:a16="http://schemas.microsoft.com/office/drawing/2014/main" val="1501604584"/>
                    </a:ext>
                  </a:extLst>
                </a:gridCol>
                <a:gridCol w="576072">
                  <a:extLst>
                    <a:ext uri="{9D8B030D-6E8A-4147-A177-3AD203B41FA5}">
                      <a16:colId xmlns:a16="http://schemas.microsoft.com/office/drawing/2014/main" val="3520590841"/>
                    </a:ext>
                  </a:extLst>
                </a:gridCol>
                <a:gridCol w="576072">
                  <a:extLst>
                    <a:ext uri="{9D8B030D-6E8A-4147-A177-3AD203B41FA5}">
                      <a16:colId xmlns:a16="http://schemas.microsoft.com/office/drawing/2014/main" val="3989751697"/>
                    </a:ext>
                  </a:extLst>
                </a:gridCol>
                <a:gridCol w="576072">
                  <a:extLst>
                    <a:ext uri="{9D8B030D-6E8A-4147-A177-3AD203B41FA5}">
                      <a16:colId xmlns:a16="http://schemas.microsoft.com/office/drawing/2014/main" val="2408178948"/>
                    </a:ext>
                  </a:extLst>
                </a:gridCol>
                <a:gridCol w="576072">
                  <a:extLst>
                    <a:ext uri="{9D8B030D-6E8A-4147-A177-3AD203B41FA5}">
                      <a16:colId xmlns:a16="http://schemas.microsoft.com/office/drawing/2014/main" val="520897454"/>
                    </a:ext>
                  </a:extLst>
                </a:gridCol>
                <a:gridCol w="576072">
                  <a:extLst>
                    <a:ext uri="{9D8B030D-6E8A-4147-A177-3AD203B41FA5}">
                      <a16:colId xmlns:a16="http://schemas.microsoft.com/office/drawing/2014/main" val="270737439"/>
                    </a:ext>
                  </a:extLst>
                </a:gridCol>
                <a:gridCol w="576072">
                  <a:extLst>
                    <a:ext uri="{9D8B030D-6E8A-4147-A177-3AD203B41FA5}">
                      <a16:colId xmlns:a16="http://schemas.microsoft.com/office/drawing/2014/main" val="689699542"/>
                    </a:ext>
                  </a:extLst>
                </a:gridCol>
                <a:gridCol w="576072">
                  <a:extLst>
                    <a:ext uri="{9D8B030D-6E8A-4147-A177-3AD203B41FA5}">
                      <a16:colId xmlns:a16="http://schemas.microsoft.com/office/drawing/2014/main" val="4201592927"/>
                    </a:ext>
                  </a:extLst>
                </a:gridCol>
                <a:gridCol w="576072">
                  <a:extLst>
                    <a:ext uri="{9D8B030D-6E8A-4147-A177-3AD203B41FA5}">
                      <a16:colId xmlns:a16="http://schemas.microsoft.com/office/drawing/2014/main" val="476463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6843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- 2025-06-03 20:01:38</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La phase d'admission sur Mon Master a commencé hier !
📅 Si tu as formulé des vœux sur la plateforme, tu as reçu des réponses à tes candidatures depuis le 2 juin.
❓️ Comment réagir ? Dans quels délais...?
👀 Regarde cette vidéo #Onisep #MonMaster pour en savoir plus
☎️ Une question ? Contacte le n° vert Mon Master au 0800 002 001
#enseignementsup #master #phaseprincipale #admission2025
@etudiantgouv @monmasterinfo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Minute Orientation, Mon Master, MON MASTER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8993</a:t>
                      </a:r>
                    </a:p>
                  </a:txBody>
                  <a:tcPr/>
                </a:tc>
                <a:extLst>
                  <a:ext uri="{0D108BD9-81ED-4DB2-BD59-A6C34878D82A}">
                    <a16:rowId xmlns:a16="http://schemas.microsoft.com/office/drawing/2014/main" val="3765593396"/>
                  </a:ext>
                </a:extLst>
              </a:tr>
            </a:tbl>
          </a:graphicData>
        </a:graphic>
      </p:graphicFrame>
      <p:sp>
        <p:nvSpPr>
          <p:cNvPr id="4" name="Text Placeholder 3">
            <a:extLst>
              <a:ext uri="{FF2B5EF4-FFF2-40B4-BE49-F238E27FC236}">
                <a16:creationId xmlns:a16="http://schemas.microsoft.com/office/drawing/2014/main" id="{AB5EEE9D-1569-4711-AE29-1D0D329CB95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63487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493A7-B212-49E6-90FA-8F9BBA5A08D9}"/>
              </a:ext>
            </a:extLst>
          </p:cNvPr>
          <p:cNvSpPr>
            <a:spLocks noGrp="1"/>
          </p:cNvSpPr>
          <p:nvPr>
            <p:ph type="title"/>
          </p:nvPr>
        </p:nvSpPr>
        <p:spPr/>
        <p:txBody>
          <a:bodyPr/>
          <a:lstStyle/>
          <a:p>
            <a:r>
              <a:rPr lang="en-US"/>
              <a:t>Instagram INSTAGRAM : tableau des posts (Hors stories) | All profiles - 7 of 18</a:t>
            </a:r>
          </a:p>
        </p:txBody>
      </p:sp>
      <p:graphicFrame>
        <p:nvGraphicFramePr>
          <p:cNvPr id="5" name="Table Placeholder 4">
            <a:extLst>
              <a:ext uri="{FF2B5EF4-FFF2-40B4-BE49-F238E27FC236}">
                <a16:creationId xmlns:a16="http://schemas.microsoft.com/office/drawing/2014/main" id="{7E4945B9-398F-41FA-A170-6983B9A18D4F}"/>
              </a:ext>
            </a:extLst>
          </p:cNvPr>
          <p:cNvGraphicFramePr>
            <a:graphicFrameLocks noGrp="1"/>
          </p:cNvGraphicFramePr>
          <p:nvPr>
            <p:ph type="tbl" sz="quarter" idx="13"/>
            <p:extLst>
              <p:ext uri="{D42A27DB-BD31-4B8C-83A1-F6EECF244321}">
                <p14:modId xmlns:p14="http://schemas.microsoft.com/office/powerpoint/2010/main" val="3587540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2488437"/>
                    </a:ext>
                  </a:extLst>
                </a:gridCol>
                <a:gridCol w="1645920">
                  <a:extLst>
                    <a:ext uri="{9D8B030D-6E8A-4147-A177-3AD203B41FA5}">
                      <a16:colId xmlns:a16="http://schemas.microsoft.com/office/drawing/2014/main" val="3501701706"/>
                    </a:ext>
                  </a:extLst>
                </a:gridCol>
                <a:gridCol w="576072">
                  <a:extLst>
                    <a:ext uri="{9D8B030D-6E8A-4147-A177-3AD203B41FA5}">
                      <a16:colId xmlns:a16="http://schemas.microsoft.com/office/drawing/2014/main" val="1174926689"/>
                    </a:ext>
                  </a:extLst>
                </a:gridCol>
                <a:gridCol w="576072">
                  <a:extLst>
                    <a:ext uri="{9D8B030D-6E8A-4147-A177-3AD203B41FA5}">
                      <a16:colId xmlns:a16="http://schemas.microsoft.com/office/drawing/2014/main" val="2910652552"/>
                    </a:ext>
                  </a:extLst>
                </a:gridCol>
                <a:gridCol w="576072">
                  <a:extLst>
                    <a:ext uri="{9D8B030D-6E8A-4147-A177-3AD203B41FA5}">
                      <a16:colId xmlns:a16="http://schemas.microsoft.com/office/drawing/2014/main" val="3833447631"/>
                    </a:ext>
                  </a:extLst>
                </a:gridCol>
                <a:gridCol w="576072">
                  <a:extLst>
                    <a:ext uri="{9D8B030D-6E8A-4147-A177-3AD203B41FA5}">
                      <a16:colId xmlns:a16="http://schemas.microsoft.com/office/drawing/2014/main" val="1459555932"/>
                    </a:ext>
                  </a:extLst>
                </a:gridCol>
                <a:gridCol w="576072">
                  <a:extLst>
                    <a:ext uri="{9D8B030D-6E8A-4147-A177-3AD203B41FA5}">
                      <a16:colId xmlns:a16="http://schemas.microsoft.com/office/drawing/2014/main" val="1923253426"/>
                    </a:ext>
                  </a:extLst>
                </a:gridCol>
                <a:gridCol w="576072">
                  <a:extLst>
                    <a:ext uri="{9D8B030D-6E8A-4147-A177-3AD203B41FA5}">
                      <a16:colId xmlns:a16="http://schemas.microsoft.com/office/drawing/2014/main" val="397958915"/>
                    </a:ext>
                  </a:extLst>
                </a:gridCol>
                <a:gridCol w="576072">
                  <a:extLst>
                    <a:ext uri="{9D8B030D-6E8A-4147-A177-3AD203B41FA5}">
                      <a16:colId xmlns:a16="http://schemas.microsoft.com/office/drawing/2014/main" val="1960756473"/>
                    </a:ext>
                  </a:extLst>
                </a:gridCol>
                <a:gridCol w="576072">
                  <a:extLst>
                    <a:ext uri="{9D8B030D-6E8A-4147-A177-3AD203B41FA5}">
                      <a16:colId xmlns:a16="http://schemas.microsoft.com/office/drawing/2014/main" val="65911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8073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- 2025-06-28 15:00:59</a:t>
                      </a:r>
                      <a:r>
                        <a:rPr kumimoji="0" lang="fr-FR" sz="1000" b="0" i="0" u="none" strike="noStrike" kern="1200" cap="none" spc="0" normalizeH="0" baseline="0" noProof="0">
                          <a:ln>
                            <a:noFill/>
                          </a:ln>
                          <a:solidFill>
                            <a:prstClr val="black"/>
                          </a:solidFill>
                          <a:effectLst/>
                          <a:uLnTx/>
                          <a:uFillTx/>
                          <a:latin typeface="Calibri"/>
                          <a:ea typeface="+mn-ea"/>
                          <a:cs typeface="+mn-cs"/>
                        </a:rPr>
                        <a:t>
 #parolesdejeunes
🎞️ La fête du cinéma c'est à partir de demain, dimanche 29 juin, dans toutes les salles ! 
📽️ Un film, avant d'être projeté sur grand écran est écrit par un réalisateur ou une réalisatrice. Ce projet est soumis à un producteur ou une productrice qui se charge de trouver des financements. Puis interviennent de nombreux professionnels, femmes et hommes : directeur de casting, premier assistant, régisseur, scripte, chef opérateur, monteur, distributeur... jusqu'à l'exploitant en salle. 
🎥 C'est au métier de productrice audiovisuelle que se destine Adèle, étudiante à la Fémis (école supérieure des métiers de l'image et du son). Comment en est-elle arrivée là ?  Les réponses en images 👆️
#métiers #formations #Fémis #producteur #cinéma #réalisateur #monteur #Fêteducinéma #régisseur #scripte #monteur #distributeur #exploitant
@lafemis.paris @feteducinema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Paroles de Jeunes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3072</a:t>
                      </a:r>
                    </a:p>
                  </a:txBody>
                  <a:tcPr/>
                </a:tc>
                <a:extLst>
                  <a:ext uri="{0D108BD9-81ED-4DB2-BD59-A6C34878D82A}">
                    <a16:rowId xmlns:a16="http://schemas.microsoft.com/office/drawing/2014/main" val="2791762763"/>
                  </a:ext>
                </a:extLst>
              </a:tr>
            </a:tbl>
          </a:graphicData>
        </a:graphic>
      </p:graphicFrame>
      <p:sp>
        <p:nvSpPr>
          <p:cNvPr id="4" name="Text Placeholder 3">
            <a:extLst>
              <a:ext uri="{FF2B5EF4-FFF2-40B4-BE49-F238E27FC236}">
                <a16:creationId xmlns:a16="http://schemas.microsoft.com/office/drawing/2014/main" id="{3AF8B79E-3766-44B7-B22A-E5B90B50B9B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89196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C1459-9AD3-45B7-A96D-B8FFCE5E01F2}"/>
              </a:ext>
            </a:extLst>
          </p:cNvPr>
          <p:cNvSpPr>
            <a:spLocks noGrp="1"/>
          </p:cNvSpPr>
          <p:nvPr>
            <p:ph type="title"/>
          </p:nvPr>
        </p:nvSpPr>
        <p:spPr/>
        <p:txBody>
          <a:bodyPr/>
          <a:lstStyle/>
          <a:p>
            <a:r>
              <a:rPr lang="en-US"/>
              <a:t>Instagram INSTAGRAM : tableau des posts (Hors stories) | All profiles - 8 of 18</a:t>
            </a:r>
          </a:p>
        </p:txBody>
      </p:sp>
      <p:graphicFrame>
        <p:nvGraphicFramePr>
          <p:cNvPr id="5" name="Table Placeholder 4">
            <a:extLst>
              <a:ext uri="{FF2B5EF4-FFF2-40B4-BE49-F238E27FC236}">
                <a16:creationId xmlns:a16="http://schemas.microsoft.com/office/drawing/2014/main" id="{18CB78D4-34B1-4CF2-97FA-13D33088BFE7}"/>
              </a:ext>
            </a:extLst>
          </p:cNvPr>
          <p:cNvGraphicFramePr>
            <a:graphicFrameLocks noGrp="1"/>
          </p:cNvGraphicFramePr>
          <p:nvPr>
            <p:ph type="tbl" sz="quarter" idx="13"/>
            <p:extLst>
              <p:ext uri="{D42A27DB-BD31-4B8C-83A1-F6EECF244321}">
                <p14:modId xmlns:p14="http://schemas.microsoft.com/office/powerpoint/2010/main" val="273274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0486491"/>
                    </a:ext>
                  </a:extLst>
                </a:gridCol>
                <a:gridCol w="1645920">
                  <a:extLst>
                    <a:ext uri="{9D8B030D-6E8A-4147-A177-3AD203B41FA5}">
                      <a16:colId xmlns:a16="http://schemas.microsoft.com/office/drawing/2014/main" val="3611755256"/>
                    </a:ext>
                  </a:extLst>
                </a:gridCol>
                <a:gridCol w="576072">
                  <a:extLst>
                    <a:ext uri="{9D8B030D-6E8A-4147-A177-3AD203B41FA5}">
                      <a16:colId xmlns:a16="http://schemas.microsoft.com/office/drawing/2014/main" val="271923266"/>
                    </a:ext>
                  </a:extLst>
                </a:gridCol>
                <a:gridCol w="576072">
                  <a:extLst>
                    <a:ext uri="{9D8B030D-6E8A-4147-A177-3AD203B41FA5}">
                      <a16:colId xmlns:a16="http://schemas.microsoft.com/office/drawing/2014/main" val="2068143819"/>
                    </a:ext>
                  </a:extLst>
                </a:gridCol>
                <a:gridCol w="576072">
                  <a:extLst>
                    <a:ext uri="{9D8B030D-6E8A-4147-A177-3AD203B41FA5}">
                      <a16:colId xmlns:a16="http://schemas.microsoft.com/office/drawing/2014/main" val="894482145"/>
                    </a:ext>
                  </a:extLst>
                </a:gridCol>
                <a:gridCol w="576072">
                  <a:extLst>
                    <a:ext uri="{9D8B030D-6E8A-4147-A177-3AD203B41FA5}">
                      <a16:colId xmlns:a16="http://schemas.microsoft.com/office/drawing/2014/main" val="193682892"/>
                    </a:ext>
                  </a:extLst>
                </a:gridCol>
                <a:gridCol w="576072">
                  <a:extLst>
                    <a:ext uri="{9D8B030D-6E8A-4147-A177-3AD203B41FA5}">
                      <a16:colId xmlns:a16="http://schemas.microsoft.com/office/drawing/2014/main" val="3800214842"/>
                    </a:ext>
                  </a:extLst>
                </a:gridCol>
                <a:gridCol w="576072">
                  <a:extLst>
                    <a:ext uri="{9D8B030D-6E8A-4147-A177-3AD203B41FA5}">
                      <a16:colId xmlns:a16="http://schemas.microsoft.com/office/drawing/2014/main" val="4242953342"/>
                    </a:ext>
                  </a:extLst>
                </a:gridCol>
                <a:gridCol w="576072">
                  <a:extLst>
                    <a:ext uri="{9D8B030D-6E8A-4147-A177-3AD203B41FA5}">
                      <a16:colId xmlns:a16="http://schemas.microsoft.com/office/drawing/2014/main" val="4106824518"/>
                    </a:ext>
                  </a:extLst>
                </a:gridCol>
                <a:gridCol w="576072">
                  <a:extLst>
                    <a:ext uri="{9D8B030D-6E8A-4147-A177-3AD203B41FA5}">
                      <a16:colId xmlns:a16="http://schemas.microsoft.com/office/drawing/2014/main" val="76684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3088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- 2025-06-19 20:00:59</a:t>
                      </a:r>
                      <a:r>
                        <a:rPr kumimoji="0" lang="fr-FR" sz="1000" b="0" i="0" u="none" strike="noStrike" kern="1200" cap="none" spc="0" normalizeH="0" baseline="0" noProof="0">
                          <a:ln>
                            <a:noFill/>
                          </a:ln>
                          <a:solidFill>
                            <a:prstClr val="black"/>
                          </a:solidFill>
                          <a:effectLst/>
                          <a:uLnTx/>
                          <a:uFillTx/>
                          <a:latin typeface="Calibri"/>
                          <a:ea typeface="+mn-ea"/>
                          <a:cs typeface="+mn-cs"/>
                        </a:rPr>
                        <a:t>
 #Parolesdejeunes
Pendant le @salondubourget, l'Onisep te propose de découvrir Élio, passionné d'aviation depuis tout petit et qui, grâce à sa motivation et sa persévérance, a réussi à rejoindre le secteur de l'aéronautique.
Le parcours d'Élio est dans ces slides 👆️
#métiers #formations #aéronautique #aviation #avionique #bacSTI2D #BTSAéronautique #dys #dyspraxie
@Hanvol  @Airbus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Paroles de Jeunes, HANDICAP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a:t>
                      </a:r>
                    </a:p>
                  </a:txBody>
                  <a:tcPr/>
                </a:tc>
                <a:extLst>
                  <a:ext uri="{0D108BD9-81ED-4DB2-BD59-A6C34878D82A}">
                    <a16:rowId xmlns:a16="http://schemas.microsoft.com/office/drawing/2014/main" val="1171501514"/>
                  </a:ext>
                </a:extLst>
              </a:tr>
            </a:tbl>
          </a:graphicData>
        </a:graphic>
      </p:graphicFrame>
      <p:sp>
        <p:nvSpPr>
          <p:cNvPr id="4" name="Text Placeholder 3">
            <a:extLst>
              <a:ext uri="{FF2B5EF4-FFF2-40B4-BE49-F238E27FC236}">
                <a16:creationId xmlns:a16="http://schemas.microsoft.com/office/drawing/2014/main" id="{24456148-2969-4A6A-9090-9D3C21784B4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67365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321C-C48D-4EAF-A1F1-A4B6B5E7812D}"/>
              </a:ext>
            </a:extLst>
          </p:cNvPr>
          <p:cNvSpPr>
            <a:spLocks noGrp="1"/>
          </p:cNvSpPr>
          <p:nvPr>
            <p:ph type="title"/>
          </p:nvPr>
        </p:nvSpPr>
        <p:spPr/>
        <p:txBody>
          <a:bodyPr/>
          <a:lstStyle/>
          <a:p>
            <a:r>
              <a:rPr lang="en-US"/>
              <a:t>Instagram INSTAGRAM : tableau des posts (Hors stories) | All profiles - 9 of 18</a:t>
            </a:r>
          </a:p>
        </p:txBody>
      </p:sp>
      <p:graphicFrame>
        <p:nvGraphicFramePr>
          <p:cNvPr id="5" name="Table Placeholder 4">
            <a:extLst>
              <a:ext uri="{FF2B5EF4-FFF2-40B4-BE49-F238E27FC236}">
                <a16:creationId xmlns:a16="http://schemas.microsoft.com/office/drawing/2014/main" id="{AFACB40D-D629-498B-A425-DA17365F0964}"/>
              </a:ext>
            </a:extLst>
          </p:cNvPr>
          <p:cNvGraphicFramePr>
            <a:graphicFrameLocks noGrp="1"/>
          </p:cNvGraphicFramePr>
          <p:nvPr>
            <p:ph type="tbl" sz="quarter" idx="13"/>
            <p:extLst>
              <p:ext uri="{D42A27DB-BD31-4B8C-83A1-F6EECF244321}">
                <p14:modId xmlns:p14="http://schemas.microsoft.com/office/powerpoint/2010/main" val="335778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9279818"/>
                    </a:ext>
                  </a:extLst>
                </a:gridCol>
                <a:gridCol w="1645920">
                  <a:extLst>
                    <a:ext uri="{9D8B030D-6E8A-4147-A177-3AD203B41FA5}">
                      <a16:colId xmlns:a16="http://schemas.microsoft.com/office/drawing/2014/main" val="1534474105"/>
                    </a:ext>
                  </a:extLst>
                </a:gridCol>
                <a:gridCol w="576072">
                  <a:extLst>
                    <a:ext uri="{9D8B030D-6E8A-4147-A177-3AD203B41FA5}">
                      <a16:colId xmlns:a16="http://schemas.microsoft.com/office/drawing/2014/main" val="1313877026"/>
                    </a:ext>
                  </a:extLst>
                </a:gridCol>
                <a:gridCol w="576072">
                  <a:extLst>
                    <a:ext uri="{9D8B030D-6E8A-4147-A177-3AD203B41FA5}">
                      <a16:colId xmlns:a16="http://schemas.microsoft.com/office/drawing/2014/main" val="180798948"/>
                    </a:ext>
                  </a:extLst>
                </a:gridCol>
                <a:gridCol w="576072">
                  <a:extLst>
                    <a:ext uri="{9D8B030D-6E8A-4147-A177-3AD203B41FA5}">
                      <a16:colId xmlns:a16="http://schemas.microsoft.com/office/drawing/2014/main" val="2053585899"/>
                    </a:ext>
                  </a:extLst>
                </a:gridCol>
                <a:gridCol w="576072">
                  <a:extLst>
                    <a:ext uri="{9D8B030D-6E8A-4147-A177-3AD203B41FA5}">
                      <a16:colId xmlns:a16="http://schemas.microsoft.com/office/drawing/2014/main" val="1152524873"/>
                    </a:ext>
                  </a:extLst>
                </a:gridCol>
                <a:gridCol w="576072">
                  <a:extLst>
                    <a:ext uri="{9D8B030D-6E8A-4147-A177-3AD203B41FA5}">
                      <a16:colId xmlns:a16="http://schemas.microsoft.com/office/drawing/2014/main" val="4061689824"/>
                    </a:ext>
                  </a:extLst>
                </a:gridCol>
                <a:gridCol w="576072">
                  <a:extLst>
                    <a:ext uri="{9D8B030D-6E8A-4147-A177-3AD203B41FA5}">
                      <a16:colId xmlns:a16="http://schemas.microsoft.com/office/drawing/2014/main" val="1596283356"/>
                    </a:ext>
                  </a:extLst>
                </a:gridCol>
                <a:gridCol w="576072">
                  <a:extLst>
                    <a:ext uri="{9D8B030D-6E8A-4147-A177-3AD203B41FA5}">
                      <a16:colId xmlns:a16="http://schemas.microsoft.com/office/drawing/2014/main" val="184454541"/>
                    </a:ext>
                  </a:extLst>
                </a:gridCol>
                <a:gridCol w="576072">
                  <a:extLst>
                    <a:ext uri="{9D8B030D-6E8A-4147-A177-3AD203B41FA5}">
                      <a16:colId xmlns:a16="http://schemas.microsoft.com/office/drawing/2014/main" val="2433373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1804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- 2025-06-26 19:01:12</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Quelles formations permettent de travailler dans le numérique ? 
✔️ A quel niveau ?
✔️ Y-a-t-il de la place pour les créatifs ?
✔️ Comment choisir entre école ou université ?
✔️ Data &amp; IA, est-ce une double compétence ?
✔️ Est-ce que l’apprentissage est un atout ?
📱 L'#Onisep répond à ces questions dans ces slides 👆️
📘 Envie d'en savoir plus  sur ce secteur ? "Numérique : métiers, études, emploi" est disponible sur onisep-fr 👉️ lien en bio &gt; linktr.ee/onisep📘
#orientation #numérique #métiers #intelligenceartificielle #graphisme #designweb #alternance #université #IA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Minute Orientation, 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extLst>
                  <a:ext uri="{0D108BD9-81ED-4DB2-BD59-A6C34878D82A}">
                    <a16:rowId xmlns:a16="http://schemas.microsoft.com/office/drawing/2014/main" val="2565325454"/>
                  </a:ext>
                </a:extLst>
              </a:tr>
            </a:tbl>
          </a:graphicData>
        </a:graphic>
      </p:graphicFrame>
      <p:sp>
        <p:nvSpPr>
          <p:cNvPr id="4" name="Text Placeholder 3">
            <a:extLst>
              <a:ext uri="{FF2B5EF4-FFF2-40B4-BE49-F238E27FC236}">
                <a16:creationId xmlns:a16="http://schemas.microsoft.com/office/drawing/2014/main" id="{B9BA29FC-5F52-4739-8B0A-045E9E06013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748140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452B0-8BEB-49DB-AA46-2F1C0E8F3EC4}"/>
              </a:ext>
            </a:extLst>
          </p:cNvPr>
          <p:cNvSpPr>
            <a:spLocks noGrp="1"/>
          </p:cNvSpPr>
          <p:nvPr>
            <p:ph type="title"/>
          </p:nvPr>
        </p:nvSpPr>
        <p:spPr/>
        <p:txBody>
          <a:bodyPr/>
          <a:lstStyle/>
          <a:p>
            <a:r>
              <a:rPr lang="en-US"/>
              <a:t>Instagram INSTAGRAM : tableau des posts (Hors stories) | All profiles - 10 of 18</a:t>
            </a:r>
          </a:p>
        </p:txBody>
      </p:sp>
      <p:graphicFrame>
        <p:nvGraphicFramePr>
          <p:cNvPr id="5" name="Table Placeholder 4">
            <a:extLst>
              <a:ext uri="{FF2B5EF4-FFF2-40B4-BE49-F238E27FC236}">
                <a16:creationId xmlns:a16="http://schemas.microsoft.com/office/drawing/2014/main" id="{429511E7-37E7-47D8-A4B8-BCC977F3F36F}"/>
              </a:ext>
            </a:extLst>
          </p:cNvPr>
          <p:cNvGraphicFramePr>
            <a:graphicFrameLocks noGrp="1"/>
          </p:cNvGraphicFramePr>
          <p:nvPr>
            <p:ph type="tbl" sz="quarter" idx="13"/>
            <p:extLst>
              <p:ext uri="{D42A27DB-BD31-4B8C-83A1-F6EECF244321}">
                <p14:modId xmlns:p14="http://schemas.microsoft.com/office/powerpoint/2010/main" val="3682525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4633521"/>
                    </a:ext>
                  </a:extLst>
                </a:gridCol>
                <a:gridCol w="1645920">
                  <a:extLst>
                    <a:ext uri="{9D8B030D-6E8A-4147-A177-3AD203B41FA5}">
                      <a16:colId xmlns:a16="http://schemas.microsoft.com/office/drawing/2014/main" val="4070654547"/>
                    </a:ext>
                  </a:extLst>
                </a:gridCol>
                <a:gridCol w="576072">
                  <a:extLst>
                    <a:ext uri="{9D8B030D-6E8A-4147-A177-3AD203B41FA5}">
                      <a16:colId xmlns:a16="http://schemas.microsoft.com/office/drawing/2014/main" val="3441144856"/>
                    </a:ext>
                  </a:extLst>
                </a:gridCol>
                <a:gridCol w="576072">
                  <a:extLst>
                    <a:ext uri="{9D8B030D-6E8A-4147-A177-3AD203B41FA5}">
                      <a16:colId xmlns:a16="http://schemas.microsoft.com/office/drawing/2014/main" val="51490292"/>
                    </a:ext>
                  </a:extLst>
                </a:gridCol>
                <a:gridCol w="576072">
                  <a:extLst>
                    <a:ext uri="{9D8B030D-6E8A-4147-A177-3AD203B41FA5}">
                      <a16:colId xmlns:a16="http://schemas.microsoft.com/office/drawing/2014/main" val="1379191358"/>
                    </a:ext>
                  </a:extLst>
                </a:gridCol>
                <a:gridCol w="576072">
                  <a:extLst>
                    <a:ext uri="{9D8B030D-6E8A-4147-A177-3AD203B41FA5}">
                      <a16:colId xmlns:a16="http://schemas.microsoft.com/office/drawing/2014/main" val="3593465816"/>
                    </a:ext>
                  </a:extLst>
                </a:gridCol>
                <a:gridCol w="576072">
                  <a:extLst>
                    <a:ext uri="{9D8B030D-6E8A-4147-A177-3AD203B41FA5}">
                      <a16:colId xmlns:a16="http://schemas.microsoft.com/office/drawing/2014/main" val="3772208584"/>
                    </a:ext>
                  </a:extLst>
                </a:gridCol>
                <a:gridCol w="576072">
                  <a:extLst>
                    <a:ext uri="{9D8B030D-6E8A-4147-A177-3AD203B41FA5}">
                      <a16:colId xmlns:a16="http://schemas.microsoft.com/office/drawing/2014/main" val="3536936469"/>
                    </a:ext>
                  </a:extLst>
                </a:gridCol>
                <a:gridCol w="576072">
                  <a:extLst>
                    <a:ext uri="{9D8B030D-6E8A-4147-A177-3AD203B41FA5}">
                      <a16:colId xmlns:a16="http://schemas.microsoft.com/office/drawing/2014/main" val="1582080954"/>
                    </a:ext>
                  </a:extLst>
                </a:gridCol>
                <a:gridCol w="576072">
                  <a:extLst>
                    <a:ext uri="{9D8B030D-6E8A-4147-A177-3AD203B41FA5}">
                      <a16:colId xmlns:a16="http://schemas.microsoft.com/office/drawing/2014/main" val="1993428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8435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- 2025-06-21 12:02:06</a:t>
                      </a:r>
                      <a:r>
                        <a:rPr kumimoji="0" lang="fr-FR" sz="1000" b="0" i="0" u="none" strike="noStrike" kern="1200" cap="none" spc="0" normalizeH="0" baseline="0" noProof="0">
                          <a:ln>
                            <a:noFill/>
                          </a:ln>
                          <a:solidFill>
                            <a:prstClr val="black"/>
                          </a:solidFill>
                          <a:effectLst/>
                          <a:uLnTx/>
                          <a:uFillTx/>
                          <a:latin typeface="Calibri"/>
                          <a:ea typeface="+mn-ea"/>
                          <a:cs typeface="+mn-cs"/>
                        </a:rPr>
                        <a:t>
 #portraitsdepros
🎸Aujourd'hui, c'est la fête de la musique, partout en France 🎷
🎶 La musique se joue, s'écoute et... s'apprend !
🪘 Illustration avec Yannick, prof de percussions dans un conservatoire 🥁
#Onisep #Métiers #enseignant #conservatoire #percussions #prof #formations #FêteDeLaMusique
@culture_gouv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Portraits de 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extLst>
                  <a:ext uri="{0D108BD9-81ED-4DB2-BD59-A6C34878D82A}">
                    <a16:rowId xmlns:a16="http://schemas.microsoft.com/office/drawing/2014/main" val="3373214831"/>
                  </a:ext>
                </a:extLst>
              </a:tr>
            </a:tbl>
          </a:graphicData>
        </a:graphic>
      </p:graphicFrame>
      <p:sp>
        <p:nvSpPr>
          <p:cNvPr id="4" name="Text Placeholder 3">
            <a:extLst>
              <a:ext uri="{FF2B5EF4-FFF2-40B4-BE49-F238E27FC236}">
                <a16:creationId xmlns:a16="http://schemas.microsoft.com/office/drawing/2014/main" id="{93E931FC-8799-4C84-A4A7-865AC9C9399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9410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C3EA2-2C94-4B68-989C-B9F948F55550}"/>
              </a:ext>
            </a:extLst>
          </p:cNvPr>
          <p:cNvSpPr>
            <a:spLocks noGrp="1"/>
          </p:cNvSpPr>
          <p:nvPr>
            <p:ph type="title"/>
          </p:nvPr>
        </p:nvSpPr>
        <p:spPr/>
        <p:txBody>
          <a:bodyPr/>
          <a:lstStyle/>
          <a:p>
            <a:r>
              <a:rPr lang="en-US"/>
              <a:t>Instagram INSTAGRAM : tableau des posts (Hors stories) | All profiles - 11 of 18</a:t>
            </a:r>
          </a:p>
        </p:txBody>
      </p:sp>
      <p:graphicFrame>
        <p:nvGraphicFramePr>
          <p:cNvPr id="5" name="Table Placeholder 4">
            <a:extLst>
              <a:ext uri="{FF2B5EF4-FFF2-40B4-BE49-F238E27FC236}">
                <a16:creationId xmlns:a16="http://schemas.microsoft.com/office/drawing/2014/main" id="{2AF6385A-DD86-4478-8C20-03392E868B22}"/>
              </a:ext>
            </a:extLst>
          </p:cNvPr>
          <p:cNvGraphicFramePr>
            <a:graphicFrameLocks noGrp="1"/>
          </p:cNvGraphicFramePr>
          <p:nvPr>
            <p:ph type="tbl" sz="quarter" idx="13"/>
            <p:extLst>
              <p:ext uri="{D42A27DB-BD31-4B8C-83A1-F6EECF244321}">
                <p14:modId xmlns:p14="http://schemas.microsoft.com/office/powerpoint/2010/main" val="376956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9108469"/>
                    </a:ext>
                  </a:extLst>
                </a:gridCol>
                <a:gridCol w="1645920">
                  <a:extLst>
                    <a:ext uri="{9D8B030D-6E8A-4147-A177-3AD203B41FA5}">
                      <a16:colId xmlns:a16="http://schemas.microsoft.com/office/drawing/2014/main" val="3461172105"/>
                    </a:ext>
                  </a:extLst>
                </a:gridCol>
                <a:gridCol w="576072">
                  <a:extLst>
                    <a:ext uri="{9D8B030D-6E8A-4147-A177-3AD203B41FA5}">
                      <a16:colId xmlns:a16="http://schemas.microsoft.com/office/drawing/2014/main" val="4124688876"/>
                    </a:ext>
                  </a:extLst>
                </a:gridCol>
                <a:gridCol w="576072">
                  <a:extLst>
                    <a:ext uri="{9D8B030D-6E8A-4147-A177-3AD203B41FA5}">
                      <a16:colId xmlns:a16="http://schemas.microsoft.com/office/drawing/2014/main" val="2773102938"/>
                    </a:ext>
                  </a:extLst>
                </a:gridCol>
                <a:gridCol w="576072">
                  <a:extLst>
                    <a:ext uri="{9D8B030D-6E8A-4147-A177-3AD203B41FA5}">
                      <a16:colId xmlns:a16="http://schemas.microsoft.com/office/drawing/2014/main" val="918649440"/>
                    </a:ext>
                  </a:extLst>
                </a:gridCol>
                <a:gridCol w="576072">
                  <a:extLst>
                    <a:ext uri="{9D8B030D-6E8A-4147-A177-3AD203B41FA5}">
                      <a16:colId xmlns:a16="http://schemas.microsoft.com/office/drawing/2014/main" val="4006993795"/>
                    </a:ext>
                  </a:extLst>
                </a:gridCol>
                <a:gridCol w="576072">
                  <a:extLst>
                    <a:ext uri="{9D8B030D-6E8A-4147-A177-3AD203B41FA5}">
                      <a16:colId xmlns:a16="http://schemas.microsoft.com/office/drawing/2014/main" val="2973907715"/>
                    </a:ext>
                  </a:extLst>
                </a:gridCol>
                <a:gridCol w="576072">
                  <a:extLst>
                    <a:ext uri="{9D8B030D-6E8A-4147-A177-3AD203B41FA5}">
                      <a16:colId xmlns:a16="http://schemas.microsoft.com/office/drawing/2014/main" val="2462415836"/>
                    </a:ext>
                  </a:extLst>
                </a:gridCol>
                <a:gridCol w="576072">
                  <a:extLst>
                    <a:ext uri="{9D8B030D-6E8A-4147-A177-3AD203B41FA5}">
                      <a16:colId xmlns:a16="http://schemas.microsoft.com/office/drawing/2014/main" val="1002866893"/>
                    </a:ext>
                  </a:extLst>
                </a:gridCol>
                <a:gridCol w="576072">
                  <a:extLst>
                    <a:ext uri="{9D8B030D-6E8A-4147-A177-3AD203B41FA5}">
                      <a16:colId xmlns:a16="http://schemas.microsoft.com/office/drawing/2014/main" val="507789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725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- 2025-06-10 19:00:42</a:t>
                      </a:r>
                      <a:r>
                        <a:rPr kumimoji="0" lang="fr-FR" sz="1000" b="0" i="0" u="none" strike="noStrike" kern="1200" cap="none" spc="0" normalizeH="0" baseline="0" noProof="0">
                          <a:ln>
                            <a:noFill/>
                          </a:ln>
                          <a:solidFill>
                            <a:prstClr val="black"/>
                          </a:solidFill>
                          <a:effectLst/>
                          <a:uLnTx/>
                          <a:uFillTx/>
                          <a:latin typeface="Calibri"/>
                          <a:ea typeface="+mn-ea"/>
                          <a:cs typeface="+mn-cs"/>
                        </a:rPr>
                        <a:t>
 #Tchatonisep
❓️ Tu as fait des vœux sur Parcoursup et tu as des questions sur la phase d'admission ? 
🔎 Retrouve les réponses des conseillers Onisep et du n° vert Parcoursup aux questions posées par les candidats lors du tchat spécial sur la phase d'admission 👉️ lien en bio &gt; linktr.ee/onisep
#tchat #orientation #bac2025 #Onisep #alternance #phaseadmission #Parcoursup
@parcoursupinfo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PARCOURSUP, Tchat,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a:t>
                      </a:r>
                    </a:p>
                  </a:txBody>
                  <a:tcPr/>
                </a:tc>
                <a:extLst>
                  <a:ext uri="{0D108BD9-81ED-4DB2-BD59-A6C34878D82A}">
                    <a16:rowId xmlns:a16="http://schemas.microsoft.com/office/drawing/2014/main" val="2557576407"/>
                  </a:ext>
                </a:extLst>
              </a:tr>
            </a:tbl>
          </a:graphicData>
        </a:graphic>
      </p:graphicFrame>
      <p:sp>
        <p:nvSpPr>
          <p:cNvPr id="4" name="Text Placeholder 3">
            <a:extLst>
              <a:ext uri="{FF2B5EF4-FFF2-40B4-BE49-F238E27FC236}">
                <a16:creationId xmlns:a16="http://schemas.microsoft.com/office/drawing/2014/main" id="{193414B0-B7CE-4397-B103-B642FBE03C1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36715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77D12-0E9B-44C7-9731-65ADAEA2E92B}"/>
              </a:ext>
            </a:extLst>
          </p:cNvPr>
          <p:cNvSpPr>
            <a:spLocks noGrp="1"/>
          </p:cNvSpPr>
          <p:nvPr>
            <p:ph type="title"/>
          </p:nvPr>
        </p:nvSpPr>
        <p:spPr/>
        <p:txBody>
          <a:bodyPr/>
          <a:lstStyle/>
          <a:p>
            <a:r>
              <a:rPr lang="en-US"/>
              <a:t>Instagram INSTAGRAM : tableau des posts (Hors stories) | All profiles - 12 of 18</a:t>
            </a:r>
          </a:p>
        </p:txBody>
      </p:sp>
      <p:graphicFrame>
        <p:nvGraphicFramePr>
          <p:cNvPr id="5" name="Table Placeholder 4">
            <a:extLst>
              <a:ext uri="{FF2B5EF4-FFF2-40B4-BE49-F238E27FC236}">
                <a16:creationId xmlns:a16="http://schemas.microsoft.com/office/drawing/2014/main" id="{055CB19D-5FC1-4C30-9F3A-413C46736A6A}"/>
              </a:ext>
            </a:extLst>
          </p:cNvPr>
          <p:cNvGraphicFramePr>
            <a:graphicFrameLocks noGrp="1"/>
          </p:cNvGraphicFramePr>
          <p:nvPr>
            <p:ph type="tbl" sz="quarter" idx="13"/>
            <p:extLst>
              <p:ext uri="{D42A27DB-BD31-4B8C-83A1-F6EECF244321}">
                <p14:modId xmlns:p14="http://schemas.microsoft.com/office/powerpoint/2010/main" val="253633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75665348"/>
                    </a:ext>
                  </a:extLst>
                </a:gridCol>
                <a:gridCol w="1645920">
                  <a:extLst>
                    <a:ext uri="{9D8B030D-6E8A-4147-A177-3AD203B41FA5}">
                      <a16:colId xmlns:a16="http://schemas.microsoft.com/office/drawing/2014/main" val="1209156184"/>
                    </a:ext>
                  </a:extLst>
                </a:gridCol>
                <a:gridCol w="576072">
                  <a:extLst>
                    <a:ext uri="{9D8B030D-6E8A-4147-A177-3AD203B41FA5}">
                      <a16:colId xmlns:a16="http://schemas.microsoft.com/office/drawing/2014/main" val="2097570870"/>
                    </a:ext>
                  </a:extLst>
                </a:gridCol>
                <a:gridCol w="576072">
                  <a:extLst>
                    <a:ext uri="{9D8B030D-6E8A-4147-A177-3AD203B41FA5}">
                      <a16:colId xmlns:a16="http://schemas.microsoft.com/office/drawing/2014/main" val="537009627"/>
                    </a:ext>
                  </a:extLst>
                </a:gridCol>
                <a:gridCol w="576072">
                  <a:extLst>
                    <a:ext uri="{9D8B030D-6E8A-4147-A177-3AD203B41FA5}">
                      <a16:colId xmlns:a16="http://schemas.microsoft.com/office/drawing/2014/main" val="2618145661"/>
                    </a:ext>
                  </a:extLst>
                </a:gridCol>
                <a:gridCol w="576072">
                  <a:extLst>
                    <a:ext uri="{9D8B030D-6E8A-4147-A177-3AD203B41FA5}">
                      <a16:colId xmlns:a16="http://schemas.microsoft.com/office/drawing/2014/main" val="520932581"/>
                    </a:ext>
                  </a:extLst>
                </a:gridCol>
                <a:gridCol w="576072">
                  <a:extLst>
                    <a:ext uri="{9D8B030D-6E8A-4147-A177-3AD203B41FA5}">
                      <a16:colId xmlns:a16="http://schemas.microsoft.com/office/drawing/2014/main" val="1924234391"/>
                    </a:ext>
                  </a:extLst>
                </a:gridCol>
                <a:gridCol w="576072">
                  <a:extLst>
                    <a:ext uri="{9D8B030D-6E8A-4147-A177-3AD203B41FA5}">
                      <a16:colId xmlns:a16="http://schemas.microsoft.com/office/drawing/2014/main" val="2928699443"/>
                    </a:ext>
                  </a:extLst>
                </a:gridCol>
                <a:gridCol w="576072">
                  <a:extLst>
                    <a:ext uri="{9D8B030D-6E8A-4147-A177-3AD203B41FA5}">
                      <a16:colId xmlns:a16="http://schemas.microsoft.com/office/drawing/2014/main" val="851924323"/>
                    </a:ext>
                  </a:extLst>
                </a:gridCol>
                <a:gridCol w="576072">
                  <a:extLst>
                    <a:ext uri="{9D8B030D-6E8A-4147-A177-3AD203B41FA5}">
                      <a16:colId xmlns:a16="http://schemas.microsoft.com/office/drawing/2014/main" val="930229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1282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- 2025-06-06 19:28:42</a:t>
                      </a:r>
                      <a:r>
                        <a:rPr kumimoji="0" lang="fr-FR" sz="1000" b="0" i="0" u="none" strike="noStrike" kern="1200" cap="none" spc="0" normalizeH="0" baseline="0" noProof="0">
                          <a:ln>
                            <a:noFill/>
                          </a:ln>
                          <a:solidFill>
                            <a:prstClr val="black"/>
                          </a:solidFill>
                          <a:effectLst/>
                          <a:uLnTx/>
                          <a:uFillTx/>
                          <a:latin typeface="Calibri"/>
                          <a:ea typeface="+mn-ea"/>
                          <a:cs typeface="+mn-cs"/>
                        </a:rPr>
                        <a:t>
 #Avenirs
📢 Tu es en terminale cette année et tu viens de recevoir les réponses des formations sur ton dossier Parcoursup ?
➡️ L'Onisep a préparé une fiche pratique pour t'aider à faire le point sur ton projet 👉 linktr.ee/onisep
#orientation #Parcoursup #postbac #Parcoursup2025 #bac2025 #terminales #Onisep
@parcoursupinfo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 AVENIRS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extLst>
                  <a:ext uri="{0D108BD9-81ED-4DB2-BD59-A6C34878D82A}">
                    <a16:rowId xmlns:a16="http://schemas.microsoft.com/office/drawing/2014/main" val="1597348027"/>
                  </a:ext>
                </a:extLst>
              </a:tr>
            </a:tbl>
          </a:graphicData>
        </a:graphic>
      </p:graphicFrame>
      <p:sp>
        <p:nvSpPr>
          <p:cNvPr id="4" name="Text Placeholder 3">
            <a:extLst>
              <a:ext uri="{FF2B5EF4-FFF2-40B4-BE49-F238E27FC236}">
                <a16:creationId xmlns:a16="http://schemas.microsoft.com/office/drawing/2014/main" id="{D48C8C4C-B9AC-401E-AED7-DD10E37BF93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417045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C5EBF-FE8E-46E7-B8E2-B1080535D623}"/>
              </a:ext>
            </a:extLst>
          </p:cNvPr>
          <p:cNvSpPr>
            <a:spLocks noGrp="1"/>
          </p:cNvSpPr>
          <p:nvPr>
            <p:ph type="title"/>
          </p:nvPr>
        </p:nvSpPr>
        <p:spPr/>
        <p:txBody>
          <a:bodyPr/>
          <a:lstStyle/>
          <a:p>
            <a:r>
              <a:rPr lang="en-US"/>
              <a:t>Instagram INSTAGRAM : tableau des posts (Hors stories) | All profiles - 13 of 18</a:t>
            </a:r>
          </a:p>
        </p:txBody>
      </p:sp>
      <p:graphicFrame>
        <p:nvGraphicFramePr>
          <p:cNvPr id="5" name="Table Placeholder 4">
            <a:extLst>
              <a:ext uri="{FF2B5EF4-FFF2-40B4-BE49-F238E27FC236}">
                <a16:creationId xmlns:a16="http://schemas.microsoft.com/office/drawing/2014/main" id="{F7E76822-0330-4FDB-98CC-6B60B15DA432}"/>
              </a:ext>
            </a:extLst>
          </p:cNvPr>
          <p:cNvGraphicFramePr>
            <a:graphicFrameLocks noGrp="1"/>
          </p:cNvGraphicFramePr>
          <p:nvPr>
            <p:ph type="tbl" sz="quarter" idx="13"/>
            <p:extLst>
              <p:ext uri="{D42A27DB-BD31-4B8C-83A1-F6EECF244321}">
                <p14:modId xmlns:p14="http://schemas.microsoft.com/office/powerpoint/2010/main" val="402018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7100333"/>
                    </a:ext>
                  </a:extLst>
                </a:gridCol>
                <a:gridCol w="1645920">
                  <a:extLst>
                    <a:ext uri="{9D8B030D-6E8A-4147-A177-3AD203B41FA5}">
                      <a16:colId xmlns:a16="http://schemas.microsoft.com/office/drawing/2014/main" val="4099805924"/>
                    </a:ext>
                  </a:extLst>
                </a:gridCol>
                <a:gridCol w="576072">
                  <a:extLst>
                    <a:ext uri="{9D8B030D-6E8A-4147-A177-3AD203B41FA5}">
                      <a16:colId xmlns:a16="http://schemas.microsoft.com/office/drawing/2014/main" val="4122685475"/>
                    </a:ext>
                  </a:extLst>
                </a:gridCol>
                <a:gridCol w="576072">
                  <a:extLst>
                    <a:ext uri="{9D8B030D-6E8A-4147-A177-3AD203B41FA5}">
                      <a16:colId xmlns:a16="http://schemas.microsoft.com/office/drawing/2014/main" val="2728261749"/>
                    </a:ext>
                  </a:extLst>
                </a:gridCol>
                <a:gridCol w="576072">
                  <a:extLst>
                    <a:ext uri="{9D8B030D-6E8A-4147-A177-3AD203B41FA5}">
                      <a16:colId xmlns:a16="http://schemas.microsoft.com/office/drawing/2014/main" val="1145206042"/>
                    </a:ext>
                  </a:extLst>
                </a:gridCol>
                <a:gridCol w="576072">
                  <a:extLst>
                    <a:ext uri="{9D8B030D-6E8A-4147-A177-3AD203B41FA5}">
                      <a16:colId xmlns:a16="http://schemas.microsoft.com/office/drawing/2014/main" val="4066418951"/>
                    </a:ext>
                  </a:extLst>
                </a:gridCol>
                <a:gridCol w="576072">
                  <a:extLst>
                    <a:ext uri="{9D8B030D-6E8A-4147-A177-3AD203B41FA5}">
                      <a16:colId xmlns:a16="http://schemas.microsoft.com/office/drawing/2014/main" val="695549781"/>
                    </a:ext>
                  </a:extLst>
                </a:gridCol>
                <a:gridCol w="576072">
                  <a:extLst>
                    <a:ext uri="{9D8B030D-6E8A-4147-A177-3AD203B41FA5}">
                      <a16:colId xmlns:a16="http://schemas.microsoft.com/office/drawing/2014/main" val="1254488056"/>
                    </a:ext>
                  </a:extLst>
                </a:gridCol>
                <a:gridCol w="576072">
                  <a:extLst>
                    <a:ext uri="{9D8B030D-6E8A-4147-A177-3AD203B41FA5}">
                      <a16:colId xmlns:a16="http://schemas.microsoft.com/office/drawing/2014/main" val="3221047318"/>
                    </a:ext>
                  </a:extLst>
                </a:gridCol>
                <a:gridCol w="576072">
                  <a:extLst>
                    <a:ext uri="{9D8B030D-6E8A-4147-A177-3AD203B41FA5}">
                      <a16:colId xmlns:a16="http://schemas.microsoft.com/office/drawing/2014/main" val="2192790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3052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- 2025-06-17 20:00:28</a:t>
                      </a:r>
                      <a:r>
                        <a:rPr kumimoji="0" lang="fr-FR" sz="1000" b="0" i="0" u="none" strike="noStrike" kern="1200" cap="none" spc="0" normalizeH="0" baseline="0" noProof="0">
                          <a:ln>
                            <a:noFill/>
                          </a:ln>
                          <a:solidFill>
                            <a:prstClr val="black"/>
                          </a:solidFill>
                          <a:effectLst/>
                          <a:uLnTx/>
                          <a:uFillTx/>
                          <a:latin typeface="Calibri"/>
                          <a:ea typeface="+mn-ea"/>
                          <a:cs typeface="+mn-cs"/>
                        </a:rPr>
                        <a:t>
 #Portraitsdepros
✈️ C'est parti jusqu'à dimanche pour le @salondubourget près de Paris !
🚀 Tu t'intéresses à celles et ceux qui travaillent au bon déroulement des lancements de fusées de Kourou, en Guyane ?
🎞️ Regarde la vidéo de Nicolas : il est ingénieur qualité télécommunication et information dans un organisme public d’études spatiales. 
✔️ Sa mission ? S'assurer que tout est mis en place au niveau de l’énergie, de la climatisation... pour accueillir les satellites des différents clients qui choisissent la base spatiale. 
✔️Son objectif : fidéliser les clients, répondre à leur besoin pour leur donner envie de revenir sur la base.
La vidéo en entier est sur Onisep TV &gt; lien en bio 👉️ linktr.ee/onisep
#orientation #IngénieurQualité #Télécommunications #Espace #Spatiale #Métiers #Onisep #ÉtudesSpatiales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Portraits de Pro, Onisep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a:t>
                      </a:r>
                    </a:p>
                  </a:txBody>
                  <a:tcPr/>
                </a:tc>
                <a:extLst>
                  <a:ext uri="{0D108BD9-81ED-4DB2-BD59-A6C34878D82A}">
                    <a16:rowId xmlns:a16="http://schemas.microsoft.com/office/drawing/2014/main" val="3880572872"/>
                  </a:ext>
                </a:extLst>
              </a:tr>
            </a:tbl>
          </a:graphicData>
        </a:graphic>
      </p:graphicFrame>
      <p:sp>
        <p:nvSpPr>
          <p:cNvPr id="4" name="Text Placeholder 3">
            <a:extLst>
              <a:ext uri="{FF2B5EF4-FFF2-40B4-BE49-F238E27FC236}">
                <a16:creationId xmlns:a16="http://schemas.microsoft.com/office/drawing/2014/main" id="{27FEDCC6-A452-4B58-A00F-6D0904A78EA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51275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47FD3-263E-40AD-B5E9-2FC1A09F6ECB}"/>
              </a:ext>
            </a:extLst>
          </p:cNvPr>
          <p:cNvSpPr>
            <a:spLocks noGrp="1"/>
          </p:cNvSpPr>
          <p:nvPr>
            <p:ph type="title"/>
          </p:nvPr>
        </p:nvSpPr>
        <p:spPr/>
        <p:txBody>
          <a:bodyPr/>
          <a:lstStyle/>
          <a:p>
            <a:r>
              <a:rPr lang="en-US"/>
              <a:t>Instagram INSTAGRAM : tableau des posts (Hors stories) | All profiles - 14 of 18</a:t>
            </a:r>
          </a:p>
        </p:txBody>
      </p:sp>
      <p:graphicFrame>
        <p:nvGraphicFramePr>
          <p:cNvPr id="5" name="Table Placeholder 4">
            <a:extLst>
              <a:ext uri="{FF2B5EF4-FFF2-40B4-BE49-F238E27FC236}">
                <a16:creationId xmlns:a16="http://schemas.microsoft.com/office/drawing/2014/main" id="{B773E379-4F87-4ACB-924D-9CE48AB29449}"/>
              </a:ext>
            </a:extLst>
          </p:cNvPr>
          <p:cNvGraphicFramePr>
            <a:graphicFrameLocks noGrp="1"/>
          </p:cNvGraphicFramePr>
          <p:nvPr>
            <p:ph type="tbl" sz="quarter" idx="13"/>
            <p:extLst>
              <p:ext uri="{D42A27DB-BD31-4B8C-83A1-F6EECF244321}">
                <p14:modId xmlns:p14="http://schemas.microsoft.com/office/powerpoint/2010/main" val="2082034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19825506"/>
                    </a:ext>
                  </a:extLst>
                </a:gridCol>
                <a:gridCol w="1645920">
                  <a:extLst>
                    <a:ext uri="{9D8B030D-6E8A-4147-A177-3AD203B41FA5}">
                      <a16:colId xmlns:a16="http://schemas.microsoft.com/office/drawing/2014/main" val="1763505840"/>
                    </a:ext>
                  </a:extLst>
                </a:gridCol>
                <a:gridCol w="576072">
                  <a:extLst>
                    <a:ext uri="{9D8B030D-6E8A-4147-A177-3AD203B41FA5}">
                      <a16:colId xmlns:a16="http://schemas.microsoft.com/office/drawing/2014/main" val="3472192112"/>
                    </a:ext>
                  </a:extLst>
                </a:gridCol>
                <a:gridCol w="576072">
                  <a:extLst>
                    <a:ext uri="{9D8B030D-6E8A-4147-A177-3AD203B41FA5}">
                      <a16:colId xmlns:a16="http://schemas.microsoft.com/office/drawing/2014/main" val="890087700"/>
                    </a:ext>
                  </a:extLst>
                </a:gridCol>
                <a:gridCol w="576072">
                  <a:extLst>
                    <a:ext uri="{9D8B030D-6E8A-4147-A177-3AD203B41FA5}">
                      <a16:colId xmlns:a16="http://schemas.microsoft.com/office/drawing/2014/main" val="797606138"/>
                    </a:ext>
                  </a:extLst>
                </a:gridCol>
                <a:gridCol w="576072">
                  <a:extLst>
                    <a:ext uri="{9D8B030D-6E8A-4147-A177-3AD203B41FA5}">
                      <a16:colId xmlns:a16="http://schemas.microsoft.com/office/drawing/2014/main" val="676700816"/>
                    </a:ext>
                  </a:extLst>
                </a:gridCol>
                <a:gridCol w="576072">
                  <a:extLst>
                    <a:ext uri="{9D8B030D-6E8A-4147-A177-3AD203B41FA5}">
                      <a16:colId xmlns:a16="http://schemas.microsoft.com/office/drawing/2014/main" val="4002970854"/>
                    </a:ext>
                  </a:extLst>
                </a:gridCol>
                <a:gridCol w="576072">
                  <a:extLst>
                    <a:ext uri="{9D8B030D-6E8A-4147-A177-3AD203B41FA5}">
                      <a16:colId xmlns:a16="http://schemas.microsoft.com/office/drawing/2014/main" val="3002824569"/>
                    </a:ext>
                  </a:extLst>
                </a:gridCol>
                <a:gridCol w="576072">
                  <a:extLst>
                    <a:ext uri="{9D8B030D-6E8A-4147-A177-3AD203B41FA5}">
                      <a16:colId xmlns:a16="http://schemas.microsoft.com/office/drawing/2014/main" val="1517774194"/>
                    </a:ext>
                  </a:extLst>
                </a:gridCol>
                <a:gridCol w="576072">
                  <a:extLst>
                    <a:ext uri="{9D8B030D-6E8A-4147-A177-3AD203B41FA5}">
                      <a16:colId xmlns:a16="http://schemas.microsoft.com/office/drawing/2014/main" val="127654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1976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- 2025-06-13 20:00:32</a:t>
                      </a:r>
                      <a:r>
                        <a:rPr kumimoji="0" lang="fr-FR" sz="1000" b="0" i="0" u="none" strike="noStrike" kern="1200" cap="none" spc="0" normalizeH="0" baseline="0" noProof="0">
                          <a:ln>
                            <a:noFill/>
                          </a:ln>
                          <a:solidFill>
                            <a:prstClr val="black"/>
                          </a:solidFill>
                          <a:effectLst/>
                          <a:uLnTx/>
                          <a:uFillTx/>
                          <a:latin typeface="Calibri"/>
                          <a:ea typeface="+mn-ea"/>
                          <a:cs typeface="+mn-cs"/>
                        </a:rPr>
                        <a:t>
 📱Tu cherches un métier dans un secteur qui innove et recrute ? 
Le numérique est la bonne adresse ! Voici quelques-unes des missions des pros qui travaillent dans ce secteur.
Elles et ils :
🔐 traitent et sécurisent nos données,
💡 conçoivent des applications, 
💻 veillent à l'identité visuelle des applis et à l'expérience utilisateur...
👩‍🎓 Tu peux te former à ces métiers dès le bac pro, jusqu'au bac +5 !
🔍 Envie d’en savoir plus sur les métiers, les formations, les débouchés du numérique ?
👉️ Clique sur le lien en bio linktr.ee/onisep
#numérique #Orientation #Formation #Lycéen #Onisep #bacpro #UXdesign #UIdesign #applications #HTML #développeur #ingenieurcloud #dataanlayst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extLst>
                  <a:ext uri="{0D108BD9-81ED-4DB2-BD59-A6C34878D82A}">
                    <a16:rowId xmlns:a16="http://schemas.microsoft.com/office/drawing/2014/main" val="4229338670"/>
                  </a:ext>
                </a:extLst>
              </a:tr>
            </a:tbl>
          </a:graphicData>
        </a:graphic>
      </p:graphicFrame>
      <p:sp>
        <p:nvSpPr>
          <p:cNvPr id="4" name="Text Placeholder 3">
            <a:extLst>
              <a:ext uri="{FF2B5EF4-FFF2-40B4-BE49-F238E27FC236}">
                <a16:creationId xmlns:a16="http://schemas.microsoft.com/office/drawing/2014/main" id="{20CABB86-B671-4A8C-8CFD-8E236364F45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104934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02FCD-17C2-488D-9E72-55EC6095DF80}"/>
              </a:ext>
            </a:extLst>
          </p:cNvPr>
          <p:cNvSpPr>
            <a:spLocks noGrp="1"/>
          </p:cNvSpPr>
          <p:nvPr>
            <p:ph type="title"/>
          </p:nvPr>
        </p:nvSpPr>
        <p:spPr/>
        <p:txBody>
          <a:bodyPr/>
          <a:lstStyle/>
          <a:p>
            <a:r>
              <a:rPr lang="en-US"/>
              <a:t>Instagram INSTAGRAM : tableau des posts (Hors stories) | All profiles - 15 of 18</a:t>
            </a:r>
          </a:p>
        </p:txBody>
      </p:sp>
      <p:graphicFrame>
        <p:nvGraphicFramePr>
          <p:cNvPr id="5" name="Table Placeholder 4">
            <a:extLst>
              <a:ext uri="{FF2B5EF4-FFF2-40B4-BE49-F238E27FC236}">
                <a16:creationId xmlns:a16="http://schemas.microsoft.com/office/drawing/2014/main" id="{CF618EE8-AA30-45E6-959B-14A61F73EBDE}"/>
              </a:ext>
            </a:extLst>
          </p:cNvPr>
          <p:cNvGraphicFramePr>
            <a:graphicFrameLocks noGrp="1"/>
          </p:cNvGraphicFramePr>
          <p:nvPr>
            <p:ph type="tbl" sz="quarter" idx="13"/>
            <p:extLst>
              <p:ext uri="{D42A27DB-BD31-4B8C-83A1-F6EECF244321}">
                <p14:modId xmlns:p14="http://schemas.microsoft.com/office/powerpoint/2010/main" val="367242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0783832"/>
                    </a:ext>
                  </a:extLst>
                </a:gridCol>
                <a:gridCol w="1645920">
                  <a:extLst>
                    <a:ext uri="{9D8B030D-6E8A-4147-A177-3AD203B41FA5}">
                      <a16:colId xmlns:a16="http://schemas.microsoft.com/office/drawing/2014/main" val="1098223671"/>
                    </a:ext>
                  </a:extLst>
                </a:gridCol>
                <a:gridCol w="576072">
                  <a:extLst>
                    <a:ext uri="{9D8B030D-6E8A-4147-A177-3AD203B41FA5}">
                      <a16:colId xmlns:a16="http://schemas.microsoft.com/office/drawing/2014/main" val="1536562911"/>
                    </a:ext>
                  </a:extLst>
                </a:gridCol>
                <a:gridCol w="576072">
                  <a:extLst>
                    <a:ext uri="{9D8B030D-6E8A-4147-A177-3AD203B41FA5}">
                      <a16:colId xmlns:a16="http://schemas.microsoft.com/office/drawing/2014/main" val="4028994320"/>
                    </a:ext>
                  </a:extLst>
                </a:gridCol>
                <a:gridCol w="576072">
                  <a:extLst>
                    <a:ext uri="{9D8B030D-6E8A-4147-A177-3AD203B41FA5}">
                      <a16:colId xmlns:a16="http://schemas.microsoft.com/office/drawing/2014/main" val="3147050754"/>
                    </a:ext>
                  </a:extLst>
                </a:gridCol>
                <a:gridCol w="576072">
                  <a:extLst>
                    <a:ext uri="{9D8B030D-6E8A-4147-A177-3AD203B41FA5}">
                      <a16:colId xmlns:a16="http://schemas.microsoft.com/office/drawing/2014/main" val="958974415"/>
                    </a:ext>
                  </a:extLst>
                </a:gridCol>
                <a:gridCol w="576072">
                  <a:extLst>
                    <a:ext uri="{9D8B030D-6E8A-4147-A177-3AD203B41FA5}">
                      <a16:colId xmlns:a16="http://schemas.microsoft.com/office/drawing/2014/main" val="2718676836"/>
                    </a:ext>
                  </a:extLst>
                </a:gridCol>
                <a:gridCol w="576072">
                  <a:extLst>
                    <a:ext uri="{9D8B030D-6E8A-4147-A177-3AD203B41FA5}">
                      <a16:colId xmlns:a16="http://schemas.microsoft.com/office/drawing/2014/main" val="2186728208"/>
                    </a:ext>
                  </a:extLst>
                </a:gridCol>
                <a:gridCol w="576072">
                  <a:extLst>
                    <a:ext uri="{9D8B030D-6E8A-4147-A177-3AD203B41FA5}">
                      <a16:colId xmlns:a16="http://schemas.microsoft.com/office/drawing/2014/main" val="863514682"/>
                    </a:ext>
                  </a:extLst>
                </a:gridCol>
                <a:gridCol w="576072">
                  <a:extLst>
                    <a:ext uri="{9D8B030D-6E8A-4147-A177-3AD203B41FA5}">
                      <a16:colId xmlns:a16="http://schemas.microsoft.com/office/drawing/2014/main" val="214015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4750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- 2025-06-08 21:03:21</a:t>
                      </a:r>
                      <a:r>
                        <a:rPr kumimoji="0" lang="fr-FR" sz="1000" b="0" i="0" u="none" strike="noStrike" kern="1200" cap="none" spc="0" normalizeH="0" baseline="0" noProof="0">
                          <a:ln>
                            <a:noFill/>
                          </a:ln>
                          <a:solidFill>
                            <a:prstClr val="black"/>
                          </a:solidFill>
                          <a:effectLst/>
                          <a:uLnTx/>
                          <a:uFillTx/>
                          <a:latin typeface="Calibri"/>
                          <a:ea typeface="+mn-ea"/>
                          <a:cs typeface="+mn-cs"/>
                        </a:rPr>
                        <a:t>
 #UneJournéeavec
🌊 Le 8 juin, c'est la journée mondiale des océans !
🦭 Tu aimerais travailler auprès des animaux marins ? 
🔎 L'Onisep décrypte pour toi 7 métiers dédiés à la préservation des ressources marines.
🤿 Plonge avec nous dans les bassins d'Oceanopolis à Brest 👇️
#orientation #ressourcesmarines #mer #biodiversité #métiers #océans #Onisep #soigneuranimalier
@oceanopolisbrest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Une Journée avec/sur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extLst>
                  <a:ext uri="{0D108BD9-81ED-4DB2-BD59-A6C34878D82A}">
                    <a16:rowId xmlns:a16="http://schemas.microsoft.com/office/drawing/2014/main" val="3353896463"/>
                  </a:ext>
                </a:extLst>
              </a:tr>
            </a:tbl>
          </a:graphicData>
        </a:graphic>
      </p:graphicFrame>
      <p:sp>
        <p:nvSpPr>
          <p:cNvPr id="4" name="Text Placeholder 3">
            <a:extLst>
              <a:ext uri="{FF2B5EF4-FFF2-40B4-BE49-F238E27FC236}">
                <a16:creationId xmlns:a16="http://schemas.microsoft.com/office/drawing/2014/main" id="{4AF62730-776E-4E26-A94C-C58F481FD8E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976335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D191A-1075-4FB9-BECB-049E9E0FFDC6}"/>
              </a:ext>
            </a:extLst>
          </p:cNvPr>
          <p:cNvSpPr>
            <a:spLocks noGrp="1"/>
          </p:cNvSpPr>
          <p:nvPr>
            <p:ph type="title"/>
          </p:nvPr>
        </p:nvSpPr>
        <p:spPr/>
        <p:txBody>
          <a:bodyPr/>
          <a:lstStyle/>
          <a:p>
            <a:r>
              <a:rPr lang="en-US"/>
              <a:t>Instagram INSTAGRAM : tableau des posts (Hors stories) | All profiles - 16 of 18</a:t>
            </a:r>
          </a:p>
        </p:txBody>
      </p:sp>
      <p:graphicFrame>
        <p:nvGraphicFramePr>
          <p:cNvPr id="5" name="Table Placeholder 4">
            <a:extLst>
              <a:ext uri="{FF2B5EF4-FFF2-40B4-BE49-F238E27FC236}">
                <a16:creationId xmlns:a16="http://schemas.microsoft.com/office/drawing/2014/main" id="{3A7E4AE7-EBBE-44DB-ACBF-910AB1F3CFBC}"/>
              </a:ext>
            </a:extLst>
          </p:cNvPr>
          <p:cNvGraphicFramePr>
            <a:graphicFrameLocks noGrp="1"/>
          </p:cNvGraphicFramePr>
          <p:nvPr>
            <p:ph type="tbl" sz="quarter" idx="13"/>
            <p:extLst>
              <p:ext uri="{D42A27DB-BD31-4B8C-83A1-F6EECF244321}">
                <p14:modId xmlns:p14="http://schemas.microsoft.com/office/powerpoint/2010/main" val="324642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9061014"/>
                    </a:ext>
                  </a:extLst>
                </a:gridCol>
                <a:gridCol w="1645920">
                  <a:extLst>
                    <a:ext uri="{9D8B030D-6E8A-4147-A177-3AD203B41FA5}">
                      <a16:colId xmlns:a16="http://schemas.microsoft.com/office/drawing/2014/main" val="1921119039"/>
                    </a:ext>
                  </a:extLst>
                </a:gridCol>
                <a:gridCol w="576072">
                  <a:extLst>
                    <a:ext uri="{9D8B030D-6E8A-4147-A177-3AD203B41FA5}">
                      <a16:colId xmlns:a16="http://schemas.microsoft.com/office/drawing/2014/main" val="4230148652"/>
                    </a:ext>
                  </a:extLst>
                </a:gridCol>
                <a:gridCol w="576072">
                  <a:extLst>
                    <a:ext uri="{9D8B030D-6E8A-4147-A177-3AD203B41FA5}">
                      <a16:colId xmlns:a16="http://schemas.microsoft.com/office/drawing/2014/main" val="2910567443"/>
                    </a:ext>
                  </a:extLst>
                </a:gridCol>
                <a:gridCol w="576072">
                  <a:extLst>
                    <a:ext uri="{9D8B030D-6E8A-4147-A177-3AD203B41FA5}">
                      <a16:colId xmlns:a16="http://schemas.microsoft.com/office/drawing/2014/main" val="2408205578"/>
                    </a:ext>
                  </a:extLst>
                </a:gridCol>
                <a:gridCol w="576072">
                  <a:extLst>
                    <a:ext uri="{9D8B030D-6E8A-4147-A177-3AD203B41FA5}">
                      <a16:colId xmlns:a16="http://schemas.microsoft.com/office/drawing/2014/main" val="3806691093"/>
                    </a:ext>
                  </a:extLst>
                </a:gridCol>
                <a:gridCol w="576072">
                  <a:extLst>
                    <a:ext uri="{9D8B030D-6E8A-4147-A177-3AD203B41FA5}">
                      <a16:colId xmlns:a16="http://schemas.microsoft.com/office/drawing/2014/main" val="2452277527"/>
                    </a:ext>
                  </a:extLst>
                </a:gridCol>
                <a:gridCol w="576072">
                  <a:extLst>
                    <a:ext uri="{9D8B030D-6E8A-4147-A177-3AD203B41FA5}">
                      <a16:colId xmlns:a16="http://schemas.microsoft.com/office/drawing/2014/main" val="1550036904"/>
                    </a:ext>
                  </a:extLst>
                </a:gridCol>
                <a:gridCol w="576072">
                  <a:extLst>
                    <a:ext uri="{9D8B030D-6E8A-4147-A177-3AD203B41FA5}">
                      <a16:colId xmlns:a16="http://schemas.microsoft.com/office/drawing/2014/main" val="60342153"/>
                    </a:ext>
                  </a:extLst>
                </a:gridCol>
                <a:gridCol w="576072">
                  <a:extLst>
                    <a:ext uri="{9D8B030D-6E8A-4147-A177-3AD203B41FA5}">
                      <a16:colId xmlns:a16="http://schemas.microsoft.com/office/drawing/2014/main" val="4106083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28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- 2025-06-09 19:31:27</a:t>
                      </a:r>
                      <a:r>
                        <a:rPr kumimoji="0" lang="fr-FR" sz="1000" b="0" i="0" u="none" strike="noStrike" kern="1200" cap="none" spc="0" normalizeH="0" baseline="0" noProof="0">
                          <a:ln>
                            <a:noFill/>
                          </a:ln>
                          <a:solidFill>
                            <a:prstClr val="black"/>
                          </a:solidFill>
                          <a:effectLst/>
                          <a:uLnTx/>
                          <a:uFillTx/>
                          <a:latin typeface="Calibri"/>
                          <a:ea typeface="+mn-ea"/>
                          <a:cs typeface="+mn-cs"/>
                        </a:rPr>
                        <a:t>
 🎉 Le Festival international du film d'animation d'Annecy a ouvert ses portes hier : c'est parti pour 7 jours de projections, de créations 🎉 
🎞️ L'Onisep s'est intéressé aux pros qui fabriquent ces petits bijoux 🙂
🎬 Coup de projecteur sur le métier de réalisateur de films et de séries d'animation : un véritable pilier du film ou de la série, il en supervise tous les aspects et encadre le travail des équipes.
Découvre le métier de François, réalisateur au studio @miam_animation, dans cette vidéo Onisep 👇️
#animation #realisateur #animateur #annecyfestival #orientation #metiers #cinema #cinemaanimation #annecyfestival #FestivalCinemaAnimation #2025Annecy
@annecyfestival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Portraits de Pro, Onisep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extLst>
                  <a:ext uri="{0D108BD9-81ED-4DB2-BD59-A6C34878D82A}">
                    <a16:rowId xmlns:a16="http://schemas.microsoft.com/office/drawing/2014/main" val="4191011971"/>
                  </a:ext>
                </a:extLst>
              </a:tr>
            </a:tbl>
          </a:graphicData>
        </a:graphic>
      </p:graphicFrame>
      <p:sp>
        <p:nvSpPr>
          <p:cNvPr id="4" name="Text Placeholder 3">
            <a:extLst>
              <a:ext uri="{FF2B5EF4-FFF2-40B4-BE49-F238E27FC236}">
                <a16:creationId xmlns:a16="http://schemas.microsoft.com/office/drawing/2014/main" id="{F95B7015-AE73-40DF-A098-29262BECBC8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41714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C6FA6-E003-47B2-854E-2C97B25307A2}"/>
              </a:ext>
            </a:extLst>
          </p:cNvPr>
          <p:cNvSpPr>
            <a:spLocks noGrp="1"/>
          </p:cNvSpPr>
          <p:nvPr>
            <p:ph type="title"/>
          </p:nvPr>
        </p:nvSpPr>
        <p:spPr/>
        <p:txBody>
          <a:bodyPr/>
          <a:lstStyle/>
          <a:p>
            <a:r>
              <a:rPr lang="en-US"/>
              <a:t>Instagram INSTAGRAM : tableau des posts (Hors stories) | All profiles - 17 of 18</a:t>
            </a:r>
          </a:p>
        </p:txBody>
      </p:sp>
      <p:graphicFrame>
        <p:nvGraphicFramePr>
          <p:cNvPr id="5" name="Table Placeholder 4">
            <a:extLst>
              <a:ext uri="{FF2B5EF4-FFF2-40B4-BE49-F238E27FC236}">
                <a16:creationId xmlns:a16="http://schemas.microsoft.com/office/drawing/2014/main" id="{5B06266F-0ED0-4541-BA8F-05490F5C2E06}"/>
              </a:ext>
            </a:extLst>
          </p:cNvPr>
          <p:cNvGraphicFramePr>
            <a:graphicFrameLocks noGrp="1"/>
          </p:cNvGraphicFramePr>
          <p:nvPr>
            <p:ph type="tbl" sz="quarter" idx="13"/>
            <p:extLst>
              <p:ext uri="{D42A27DB-BD31-4B8C-83A1-F6EECF244321}">
                <p14:modId xmlns:p14="http://schemas.microsoft.com/office/powerpoint/2010/main" val="1564992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29762526"/>
                    </a:ext>
                  </a:extLst>
                </a:gridCol>
                <a:gridCol w="1645920">
                  <a:extLst>
                    <a:ext uri="{9D8B030D-6E8A-4147-A177-3AD203B41FA5}">
                      <a16:colId xmlns:a16="http://schemas.microsoft.com/office/drawing/2014/main" val="3264851673"/>
                    </a:ext>
                  </a:extLst>
                </a:gridCol>
                <a:gridCol w="576072">
                  <a:extLst>
                    <a:ext uri="{9D8B030D-6E8A-4147-A177-3AD203B41FA5}">
                      <a16:colId xmlns:a16="http://schemas.microsoft.com/office/drawing/2014/main" val="3152830249"/>
                    </a:ext>
                  </a:extLst>
                </a:gridCol>
                <a:gridCol w="576072">
                  <a:extLst>
                    <a:ext uri="{9D8B030D-6E8A-4147-A177-3AD203B41FA5}">
                      <a16:colId xmlns:a16="http://schemas.microsoft.com/office/drawing/2014/main" val="270717686"/>
                    </a:ext>
                  </a:extLst>
                </a:gridCol>
                <a:gridCol w="576072">
                  <a:extLst>
                    <a:ext uri="{9D8B030D-6E8A-4147-A177-3AD203B41FA5}">
                      <a16:colId xmlns:a16="http://schemas.microsoft.com/office/drawing/2014/main" val="974303384"/>
                    </a:ext>
                  </a:extLst>
                </a:gridCol>
                <a:gridCol w="576072">
                  <a:extLst>
                    <a:ext uri="{9D8B030D-6E8A-4147-A177-3AD203B41FA5}">
                      <a16:colId xmlns:a16="http://schemas.microsoft.com/office/drawing/2014/main" val="3464009426"/>
                    </a:ext>
                  </a:extLst>
                </a:gridCol>
                <a:gridCol w="576072">
                  <a:extLst>
                    <a:ext uri="{9D8B030D-6E8A-4147-A177-3AD203B41FA5}">
                      <a16:colId xmlns:a16="http://schemas.microsoft.com/office/drawing/2014/main" val="899728356"/>
                    </a:ext>
                  </a:extLst>
                </a:gridCol>
                <a:gridCol w="576072">
                  <a:extLst>
                    <a:ext uri="{9D8B030D-6E8A-4147-A177-3AD203B41FA5}">
                      <a16:colId xmlns:a16="http://schemas.microsoft.com/office/drawing/2014/main" val="216876912"/>
                    </a:ext>
                  </a:extLst>
                </a:gridCol>
                <a:gridCol w="576072">
                  <a:extLst>
                    <a:ext uri="{9D8B030D-6E8A-4147-A177-3AD203B41FA5}">
                      <a16:colId xmlns:a16="http://schemas.microsoft.com/office/drawing/2014/main" val="101836468"/>
                    </a:ext>
                  </a:extLst>
                </a:gridCol>
                <a:gridCol w="576072">
                  <a:extLst>
                    <a:ext uri="{9D8B030D-6E8A-4147-A177-3AD203B41FA5}">
                      <a16:colId xmlns:a16="http://schemas.microsoft.com/office/drawing/2014/main" val="188242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1468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- 2025-06-28 14:00:33</a:t>
                      </a:r>
                      <a:r>
                        <a:rPr kumimoji="0" lang="fr-FR" sz="1000" b="0" i="0" u="none" strike="noStrike" kern="1200" cap="none" spc="0" normalizeH="0" baseline="0" noProof="0">
                          <a:ln>
                            <a:noFill/>
                          </a:ln>
                          <a:solidFill>
                            <a:prstClr val="black"/>
                          </a:solidFill>
                          <a:effectLst/>
                          <a:uLnTx/>
                          <a:uFillTx/>
                          <a:latin typeface="Calibri"/>
                          <a:ea typeface="+mn-ea"/>
                          <a:cs typeface="+mn-cs"/>
                        </a:rPr>
                        <a:t>
 ✨Du 29/06 au 02/07, c'est la @feteducinema dans toutes les salles de France !
🎟️ L'univers du cinéma te fait rêver ?
Les pros du cinéma travaillent toujours en équipe. Elles et ils :
✍️ écrivent des scénarios, jouent des rôles, peaufinent la lumière...
⚡️ créent des effets spéciaux et donnent vie à des images...
🎙️ imaginent et fabriquent les costumes, s'occupent du son...
🎬️ gèrent le temps sur le plateau, veillent à la distribution des films en salles...
👨‍🎓 Tu peux te former à certains métiers techniques dès le BTS ! 
🔍 Envie d’en savoir plus sur les métiers et les formations du cinéma ? 
👉️ Clique sur le lien en bio linktr.ee/onisep
#cinéma #Orientation #Formation #Lycéen #Onisep #réalisateur #réalisatrice #scénariste #producteur #productrice #audiovisuel #scripte #FêteduCinéma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 TV, 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extLst>
                  <a:ext uri="{0D108BD9-81ED-4DB2-BD59-A6C34878D82A}">
                    <a16:rowId xmlns:a16="http://schemas.microsoft.com/office/drawing/2014/main" val="3292826480"/>
                  </a:ext>
                </a:extLst>
              </a:tr>
            </a:tbl>
          </a:graphicData>
        </a:graphic>
      </p:graphicFrame>
      <p:sp>
        <p:nvSpPr>
          <p:cNvPr id="4" name="Text Placeholder 3">
            <a:extLst>
              <a:ext uri="{FF2B5EF4-FFF2-40B4-BE49-F238E27FC236}">
                <a16:creationId xmlns:a16="http://schemas.microsoft.com/office/drawing/2014/main" id="{E52E786E-47D7-4A7F-A66D-58FA06A3983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028319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2BD9-CB23-4ED3-8899-68CB2C6F4A3E}"/>
              </a:ext>
            </a:extLst>
          </p:cNvPr>
          <p:cNvSpPr>
            <a:spLocks noGrp="1"/>
          </p:cNvSpPr>
          <p:nvPr>
            <p:ph type="title"/>
          </p:nvPr>
        </p:nvSpPr>
        <p:spPr/>
        <p:txBody>
          <a:bodyPr/>
          <a:lstStyle/>
          <a:p>
            <a:r>
              <a:rPr lang="en-US"/>
              <a:t>Instagram INSTAGRAM : tableau des posts (Hors stories) | All profiles - 18 of 18</a:t>
            </a:r>
          </a:p>
        </p:txBody>
      </p:sp>
      <p:graphicFrame>
        <p:nvGraphicFramePr>
          <p:cNvPr id="5" name="Table Placeholder 4">
            <a:extLst>
              <a:ext uri="{FF2B5EF4-FFF2-40B4-BE49-F238E27FC236}">
                <a16:creationId xmlns:a16="http://schemas.microsoft.com/office/drawing/2014/main" id="{C384F878-CCDA-47C3-A98D-6FD721D758D6}"/>
              </a:ext>
            </a:extLst>
          </p:cNvPr>
          <p:cNvGraphicFramePr>
            <a:graphicFrameLocks noGrp="1"/>
          </p:cNvGraphicFramePr>
          <p:nvPr>
            <p:ph type="tbl" sz="quarter" idx="13"/>
            <p:extLst>
              <p:ext uri="{D42A27DB-BD31-4B8C-83A1-F6EECF244321}">
                <p14:modId xmlns:p14="http://schemas.microsoft.com/office/powerpoint/2010/main" val="300150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8167399"/>
                    </a:ext>
                  </a:extLst>
                </a:gridCol>
                <a:gridCol w="1645920">
                  <a:extLst>
                    <a:ext uri="{9D8B030D-6E8A-4147-A177-3AD203B41FA5}">
                      <a16:colId xmlns:a16="http://schemas.microsoft.com/office/drawing/2014/main" val="3025351136"/>
                    </a:ext>
                  </a:extLst>
                </a:gridCol>
                <a:gridCol w="576072">
                  <a:extLst>
                    <a:ext uri="{9D8B030D-6E8A-4147-A177-3AD203B41FA5}">
                      <a16:colId xmlns:a16="http://schemas.microsoft.com/office/drawing/2014/main" val="1202538890"/>
                    </a:ext>
                  </a:extLst>
                </a:gridCol>
                <a:gridCol w="576072">
                  <a:extLst>
                    <a:ext uri="{9D8B030D-6E8A-4147-A177-3AD203B41FA5}">
                      <a16:colId xmlns:a16="http://schemas.microsoft.com/office/drawing/2014/main" val="215411253"/>
                    </a:ext>
                  </a:extLst>
                </a:gridCol>
                <a:gridCol w="576072">
                  <a:extLst>
                    <a:ext uri="{9D8B030D-6E8A-4147-A177-3AD203B41FA5}">
                      <a16:colId xmlns:a16="http://schemas.microsoft.com/office/drawing/2014/main" val="1493889789"/>
                    </a:ext>
                  </a:extLst>
                </a:gridCol>
                <a:gridCol w="576072">
                  <a:extLst>
                    <a:ext uri="{9D8B030D-6E8A-4147-A177-3AD203B41FA5}">
                      <a16:colId xmlns:a16="http://schemas.microsoft.com/office/drawing/2014/main" val="3137562421"/>
                    </a:ext>
                  </a:extLst>
                </a:gridCol>
                <a:gridCol w="576072">
                  <a:extLst>
                    <a:ext uri="{9D8B030D-6E8A-4147-A177-3AD203B41FA5}">
                      <a16:colId xmlns:a16="http://schemas.microsoft.com/office/drawing/2014/main" val="150326952"/>
                    </a:ext>
                  </a:extLst>
                </a:gridCol>
                <a:gridCol w="576072">
                  <a:extLst>
                    <a:ext uri="{9D8B030D-6E8A-4147-A177-3AD203B41FA5}">
                      <a16:colId xmlns:a16="http://schemas.microsoft.com/office/drawing/2014/main" val="2545059318"/>
                    </a:ext>
                  </a:extLst>
                </a:gridCol>
                <a:gridCol w="576072">
                  <a:extLst>
                    <a:ext uri="{9D8B030D-6E8A-4147-A177-3AD203B41FA5}">
                      <a16:colId xmlns:a16="http://schemas.microsoft.com/office/drawing/2014/main" val="514659627"/>
                    </a:ext>
                  </a:extLst>
                </a:gridCol>
                <a:gridCol w="576072">
                  <a:extLst>
                    <a:ext uri="{9D8B030D-6E8A-4147-A177-3AD203B41FA5}">
                      <a16:colId xmlns:a16="http://schemas.microsoft.com/office/drawing/2014/main" val="1874519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5857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onisep_officiel - 2025-06-13 19:40:46</a:t>
                      </a:r>
                      <a:r>
                        <a:rPr kumimoji="0" lang="fr-FR" sz="1000" b="0" i="0" u="none" strike="noStrike" kern="1200" cap="none" spc="0" normalizeH="0" baseline="0" noProof="0">
                          <a:ln>
                            <a:noFill/>
                          </a:ln>
                          <a:solidFill>
                            <a:prstClr val="black"/>
                          </a:solidFill>
                          <a:effectLst/>
                          <a:uLnTx/>
                          <a:uFillTx/>
                          <a:latin typeface="Calibri"/>
                          <a:ea typeface="+mn-ea"/>
                          <a:cs typeface="+mn-cs"/>
                        </a:rPr>
                        <a:t>
 🌊 Cette semaine, s'est déroulée à Nice la 3e conférence sur les océans, organisée par les @nations_unies.
⛵️ La préservation des océans t'intéresse ? Dans cette vidéo Onisep, tu découvriras 3 pros qui ont créé ensemble une entreprise de transport maritime éco responsable.
🎬️ Pour voir la vidéo entière sur le projet de Jean, Guilhem et Adrien sur Onisep TV 👉️lien en bio &gt; linktr.ee/onisep
#UNOC3 #biodiversité #métiers #transportmaritime #écologie #métiers #Onisep #oceans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extLst>
                  <a:ext uri="{0D108BD9-81ED-4DB2-BD59-A6C34878D82A}">
                    <a16:rowId xmlns:a16="http://schemas.microsoft.com/office/drawing/2014/main" val="1471214318"/>
                  </a:ext>
                </a:extLst>
              </a:tr>
            </a:tbl>
          </a:graphicData>
        </a:graphic>
      </p:graphicFrame>
      <p:sp>
        <p:nvSpPr>
          <p:cNvPr id="4" name="Text Placeholder 3">
            <a:extLst>
              <a:ext uri="{FF2B5EF4-FFF2-40B4-BE49-F238E27FC236}">
                <a16:creationId xmlns:a16="http://schemas.microsoft.com/office/drawing/2014/main" id="{37EF0F98-5853-4B17-8EF1-B1E2EAD2886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172803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925D6-8C76-42C8-9A0E-7FB61B1570AB}"/>
              </a:ext>
            </a:extLst>
          </p:cNvPr>
          <p:cNvSpPr>
            <a:spLocks noGrp="1"/>
          </p:cNvSpPr>
          <p:nvPr>
            <p:ph type="title"/>
          </p:nvPr>
        </p:nvSpPr>
        <p:spPr/>
        <p:txBody>
          <a:bodyPr/>
          <a:lstStyle/>
          <a:p>
            <a:r>
              <a:rPr lang="fr-FR"/>
              <a:t>Instagram INSTAGRAM : focus sur les réels | All profiles - 1 of 5</a:t>
            </a:r>
            <a:endParaRPr lang="en-US"/>
          </a:p>
        </p:txBody>
      </p:sp>
      <p:graphicFrame>
        <p:nvGraphicFramePr>
          <p:cNvPr id="5" name="Table Placeholder 4">
            <a:extLst>
              <a:ext uri="{FF2B5EF4-FFF2-40B4-BE49-F238E27FC236}">
                <a16:creationId xmlns:a16="http://schemas.microsoft.com/office/drawing/2014/main" id="{5C6F3750-CB21-4786-AEDE-41C5DF133ACA}"/>
              </a:ext>
            </a:extLst>
          </p:cNvPr>
          <p:cNvGraphicFramePr>
            <a:graphicFrameLocks noGrp="1"/>
          </p:cNvGraphicFramePr>
          <p:nvPr>
            <p:ph type="tbl" sz="quarter" idx="13"/>
            <p:extLst>
              <p:ext uri="{D42A27DB-BD31-4B8C-83A1-F6EECF244321}">
                <p14:modId xmlns:p14="http://schemas.microsoft.com/office/powerpoint/2010/main" val="1588990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4082251943"/>
                    </a:ext>
                  </a:extLst>
                </a:gridCol>
                <a:gridCol w="740665">
                  <a:extLst>
                    <a:ext uri="{9D8B030D-6E8A-4147-A177-3AD203B41FA5}">
                      <a16:colId xmlns:a16="http://schemas.microsoft.com/office/drawing/2014/main" val="3685445217"/>
                    </a:ext>
                  </a:extLst>
                </a:gridCol>
                <a:gridCol w="493776">
                  <a:extLst>
                    <a:ext uri="{9D8B030D-6E8A-4147-A177-3AD203B41FA5}">
                      <a16:colId xmlns:a16="http://schemas.microsoft.com/office/drawing/2014/main" val="2185680328"/>
                    </a:ext>
                  </a:extLst>
                </a:gridCol>
                <a:gridCol w="493776">
                  <a:extLst>
                    <a:ext uri="{9D8B030D-6E8A-4147-A177-3AD203B41FA5}">
                      <a16:colId xmlns:a16="http://schemas.microsoft.com/office/drawing/2014/main" val="2318278269"/>
                    </a:ext>
                  </a:extLst>
                </a:gridCol>
                <a:gridCol w="493776">
                  <a:extLst>
                    <a:ext uri="{9D8B030D-6E8A-4147-A177-3AD203B41FA5}">
                      <a16:colId xmlns:a16="http://schemas.microsoft.com/office/drawing/2014/main" val="1560125208"/>
                    </a:ext>
                  </a:extLst>
                </a:gridCol>
                <a:gridCol w="493776">
                  <a:extLst>
                    <a:ext uri="{9D8B030D-6E8A-4147-A177-3AD203B41FA5}">
                      <a16:colId xmlns:a16="http://schemas.microsoft.com/office/drawing/2014/main" val="2819250660"/>
                    </a:ext>
                  </a:extLst>
                </a:gridCol>
                <a:gridCol w="493776">
                  <a:extLst>
                    <a:ext uri="{9D8B030D-6E8A-4147-A177-3AD203B41FA5}">
                      <a16:colId xmlns:a16="http://schemas.microsoft.com/office/drawing/2014/main" val="879372626"/>
                    </a:ext>
                  </a:extLst>
                </a:gridCol>
                <a:gridCol w="493776">
                  <a:extLst>
                    <a:ext uri="{9D8B030D-6E8A-4147-A177-3AD203B41FA5}">
                      <a16:colId xmlns:a16="http://schemas.microsoft.com/office/drawing/2014/main" val="4097360597"/>
                    </a:ext>
                  </a:extLst>
                </a:gridCol>
                <a:gridCol w="493776">
                  <a:extLst>
                    <a:ext uri="{9D8B030D-6E8A-4147-A177-3AD203B41FA5}">
                      <a16:colId xmlns:a16="http://schemas.microsoft.com/office/drawing/2014/main" val="3751875280"/>
                    </a:ext>
                  </a:extLst>
                </a:gridCol>
                <a:gridCol w="493776">
                  <a:extLst>
                    <a:ext uri="{9D8B030D-6E8A-4147-A177-3AD203B41FA5}">
                      <a16:colId xmlns:a16="http://schemas.microsoft.com/office/drawing/2014/main" val="1602756365"/>
                    </a:ext>
                  </a:extLst>
                </a:gridCol>
                <a:gridCol w="493776">
                  <a:extLst>
                    <a:ext uri="{9D8B030D-6E8A-4147-A177-3AD203B41FA5}">
                      <a16:colId xmlns:a16="http://schemas.microsoft.com/office/drawing/2014/main" val="1875758158"/>
                    </a:ext>
                  </a:extLst>
                </a:gridCol>
                <a:gridCol w="493776">
                  <a:extLst>
                    <a:ext uri="{9D8B030D-6E8A-4147-A177-3AD203B41FA5}">
                      <a16:colId xmlns:a16="http://schemas.microsoft.com/office/drawing/2014/main" val="3339342746"/>
                    </a:ext>
                  </a:extLst>
                </a:gridCol>
                <a:gridCol w="493776">
                  <a:extLst>
                    <a:ext uri="{9D8B030D-6E8A-4147-A177-3AD203B41FA5}">
                      <a16:colId xmlns:a16="http://schemas.microsoft.com/office/drawing/2014/main" val="942733689"/>
                    </a:ext>
                  </a:extLst>
                </a:gridCol>
                <a:gridCol w="493776">
                  <a:extLst>
                    <a:ext uri="{9D8B030D-6E8A-4147-A177-3AD203B41FA5}">
                      <a16:colId xmlns:a16="http://schemas.microsoft.com/office/drawing/2014/main" val="422708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92404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20:02:39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20:02:39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Minute Orientation, PARCOURSUP,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2959.1656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47539</a:t>
                      </a:r>
                    </a:p>
                  </a:txBody>
                  <a:tcPr/>
                </a:tc>
                <a:extLst>
                  <a:ext uri="{0D108BD9-81ED-4DB2-BD59-A6C34878D82A}">
                    <a16:rowId xmlns:a16="http://schemas.microsoft.com/office/drawing/2014/main" val="695726019"/>
                  </a:ext>
                </a:extLst>
              </a:tr>
            </a:tbl>
          </a:graphicData>
        </a:graphic>
      </p:graphicFrame>
      <p:sp>
        <p:nvSpPr>
          <p:cNvPr id="4" name="Text Placeholder 3">
            <a:extLst>
              <a:ext uri="{FF2B5EF4-FFF2-40B4-BE49-F238E27FC236}">
                <a16:creationId xmlns:a16="http://schemas.microsoft.com/office/drawing/2014/main" id="{3FE63C9B-69B5-4255-8F12-8038B1851FC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45076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F87DE-5AB3-47AC-B17B-5A7F5F538836}"/>
              </a:ext>
            </a:extLst>
          </p:cNvPr>
          <p:cNvSpPr>
            <a:spLocks noGrp="1"/>
          </p:cNvSpPr>
          <p:nvPr>
            <p:ph type="title"/>
          </p:nvPr>
        </p:nvSpPr>
        <p:spPr/>
        <p:txBody>
          <a:bodyPr/>
          <a:lstStyle/>
          <a:p>
            <a:r>
              <a:rPr lang="fr-FR"/>
              <a:t>Instagram INSTAGRAM : focus sur les réels | All profiles - 2 of 5</a:t>
            </a:r>
            <a:endParaRPr lang="en-US"/>
          </a:p>
        </p:txBody>
      </p:sp>
      <p:graphicFrame>
        <p:nvGraphicFramePr>
          <p:cNvPr id="5" name="Table Placeholder 4">
            <a:extLst>
              <a:ext uri="{FF2B5EF4-FFF2-40B4-BE49-F238E27FC236}">
                <a16:creationId xmlns:a16="http://schemas.microsoft.com/office/drawing/2014/main" id="{AD3087E8-D2EE-499A-811D-F4AE683D5203}"/>
              </a:ext>
            </a:extLst>
          </p:cNvPr>
          <p:cNvGraphicFramePr>
            <a:graphicFrameLocks noGrp="1"/>
          </p:cNvGraphicFramePr>
          <p:nvPr>
            <p:ph type="tbl" sz="quarter" idx="13"/>
            <p:extLst>
              <p:ext uri="{D42A27DB-BD31-4B8C-83A1-F6EECF244321}">
                <p14:modId xmlns:p14="http://schemas.microsoft.com/office/powerpoint/2010/main" val="893909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563909045"/>
                    </a:ext>
                  </a:extLst>
                </a:gridCol>
                <a:gridCol w="740665">
                  <a:extLst>
                    <a:ext uri="{9D8B030D-6E8A-4147-A177-3AD203B41FA5}">
                      <a16:colId xmlns:a16="http://schemas.microsoft.com/office/drawing/2014/main" val="2341430833"/>
                    </a:ext>
                  </a:extLst>
                </a:gridCol>
                <a:gridCol w="493776">
                  <a:extLst>
                    <a:ext uri="{9D8B030D-6E8A-4147-A177-3AD203B41FA5}">
                      <a16:colId xmlns:a16="http://schemas.microsoft.com/office/drawing/2014/main" val="736988006"/>
                    </a:ext>
                  </a:extLst>
                </a:gridCol>
                <a:gridCol w="493776">
                  <a:extLst>
                    <a:ext uri="{9D8B030D-6E8A-4147-A177-3AD203B41FA5}">
                      <a16:colId xmlns:a16="http://schemas.microsoft.com/office/drawing/2014/main" val="258381105"/>
                    </a:ext>
                  </a:extLst>
                </a:gridCol>
                <a:gridCol w="493776">
                  <a:extLst>
                    <a:ext uri="{9D8B030D-6E8A-4147-A177-3AD203B41FA5}">
                      <a16:colId xmlns:a16="http://schemas.microsoft.com/office/drawing/2014/main" val="2910646978"/>
                    </a:ext>
                  </a:extLst>
                </a:gridCol>
                <a:gridCol w="493776">
                  <a:extLst>
                    <a:ext uri="{9D8B030D-6E8A-4147-A177-3AD203B41FA5}">
                      <a16:colId xmlns:a16="http://schemas.microsoft.com/office/drawing/2014/main" val="1231152563"/>
                    </a:ext>
                  </a:extLst>
                </a:gridCol>
                <a:gridCol w="493776">
                  <a:extLst>
                    <a:ext uri="{9D8B030D-6E8A-4147-A177-3AD203B41FA5}">
                      <a16:colId xmlns:a16="http://schemas.microsoft.com/office/drawing/2014/main" val="1099730572"/>
                    </a:ext>
                  </a:extLst>
                </a:gridCol>
                <a:gridCol w="493776">
                  <a:extLst>
                    <a:ext uri="{9D8B030D-6E8A-4147-A177-3AD203B41FA5}">
                      <a16:colId xmlns:a16="http://schemas.microsoft.com/office/drawing/2014/main" val="753903259"/>
                    </a:ext>
                  </a:extLst>
                </a:gridCol>
                <a:gridCol w="493776">
                  <a:extLst>
                    <a:ext uri="{9D8B030D-6E8A-4147-A177-3AD203B41FA5}">
                      <a16:colId xmlns:a16="http://schemas.microsoft.com/office/drawing/2014/main" val="1694794306"/>
                    </a:ext>
                  </a:extLst>
                </a:gridCol>
                <a:gridCol w="493776">
                  <a:extLst>
                    <a:ext uri="{9D8B030D-6E8A-4147-A177-3AD203B41FA5}">
                      <a16:colId xmlns:a16="http://schemas.microsoft.com/office/drawing/2014/main" val="3672780963"/>
                    </a:ext>
                  </a:extLst>
                </a:gridCol>
                <a:gridCol w="493776">
                  <a:extLst>
                    <a:ext uri="{9D8B030D-6E8A-4147-A177-3AD203B41FA5}">
                      <a16:colId xmlns:a16="http://schemas.microsoft.com/office/drawing/2014/main" val="1112820973"/>
                    </a:ext>
                  </a:extLst>
                </a:gridCol>
                <a:gridCol w="493776">
                  <a:extLst>
                    <a:ext uri="{9D8B030D-6E8A-4147-A177-3AD203B41FA5}">
                      <a16:colId xmlns:a16="http://schemas.microsoft.com/office/drawing/2014/main" val="3525500925"/>
                    </a:ext>
                  </a:extLst>
                </a:gridCol>
                <a:gridCol w="493776">
                  <a:extLst>
                    <a:ext uri="{9D8B030D-6E8A-4147-A177-3AD203B41FA5}">
                      <a16:colId xmlns:a16="http://schemas.microsoft.com/office/drawing/2014/main" val="1573784724"/>
                    </a:ext>
                  </a:extLst>
                </a:gridCol>
                <a:gridCol w="493776">
                  <a:extLst>
                    <a:ext uri="{9D8B030D-6E8A-4147-A177-3AD203B41FA5}">
                      <a16:colId xmlns:a16="http://schemas.microsoft.com/office/drawing/2014/main" val="1961995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07113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19:02:31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19:02:31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Minute Orientation, PARCOURSUP,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4329.2274666667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44532</a:t>
                      </a:r>
                    </a:p>
                  </a:txBody>
                  <a:tcPr/>
                </a:tc>
                <a:extLst>
                  <a:ext uri="{0D108BD9-81ED-4DB2-BD59-A6C34878D82A}">
                    <a16:rowId xmlns:a16="http://schemas.microsoft.com/office/drawing/2014/main" val="2834166196"/>
                  </a:ext>
                </a:extLst>
              </a:tr>
            </a:tbl>
          </a:graphicData>
        </a:graphic>
      </p:graphicFrame>
      <p:sp>
        <p:nvSpPr>
          <p:cNvPr id="4" name="Text Placeholder 3">
            <a:extLst>
              <a:ext uri="{FF2B5EF4-FFF2-40B4-BE49-F238E27FC236}">
                <a16:creationId xmlns:a16="http://schemas.microsoft.com/office/drawing/2014/main" id="{256F3ABA-E597-4C1A-A74C-F47C9C511F3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19099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943C-9B03-4A28-8C51-5D7BF897E73A}"/>
              </a:ext>
            </a:extLst>
          </p:cNvPr>
          <p:cNvSpPr>
            <a:spLocks noGrp="1"/>
          </p:cNvSpPr>
          <p:nvPr>
            <p:ph type="title"/>
          </p:nvPr>
        </p:nvSpPr>
        <p:spPr/>
        <p:txBody>
          <a:bodyPr/>
          <a:lstStyle/>
          <a:p>
            <a:r>
              <a:rPr lang="fr-FR"/>
              <a:t>Instagram INSTAGRAM : focus sur les réels | All profiles - 3 of 5</a:t>
            </a:r>
            <a:endParaRPr lang="en-US"/>
          </a:p>
        </p:txBody>
      </p:sp>
      <p:graphicFrame>
        <p:nvGraphicFramePr>
          <p:cNvPr id="5" name="Table Placeholder 4">
            <a:extLst>
              <a:ext uri="{FF2B5EF4-FFF2-40B4-BE49-F238E27FC236}">
                <a16:creationId xmlns:a16="http://schemas.microsoft.com/office/drawing/2014/main" id="{42858101-833E-431F-B43D-B2FF76414053}"/>
              </a:ext>
            </a:extLst>
          </p:cNvPr>
          <p:cNvGraphicFramePr>
            <a:graphicFrameLocks noGrp="1"/>
          </p:cNvGraphicFramePr>
          <p:nvPr>
            <p:ph type="tbl" sz="quarter" idx="13"/>
            <p:extLst>
              <p:ext uri="{D42A27DB-BD31-4B8C-83A1-F6EECF244321}">
                <p14:modId xmlns:p14="http://schemas.microsoft.com/office/powerpoint/2010/main" val="1666757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622152111"/>
                    </a:ext>
                  </a:extLst>
                </a:gridCol>
                <a:gridCol w="740665">
                  <a:extLst>
                    <a:ext uri="{9D8B030D-6E8A-4147-A177-3AD203B41FA5}">
                      <a16:colId xmlns:a16="http://schemas.microsoft.com/office/drawing/2014/main" val="717428233"/>
                    </a:ext>
                  </a:extLst>
                </a:gridCol>
                <a:gridCol w="493776">
                  <a:extLst>
                    <a:ext uri="{9D8B030D-6E8A-4147-A177-3AD203B41FA5}">
                      <a16:colId xmlns:a16="http://schemas.microsoft.com/office/drawing/2014/main" val="934896461"/>
                    </a:ext>
                  </a:extLst>
                </a:gridCol>
                <a:gridCol w="493776">
                  <a:extLst>
                    <a:ext uri="{9D8B030D-6E8A-4147-A177-3AD203B41FA5}">
                      <a16:colId xmlns:a16="http://schemas.microsoft.com/office/drawing/2014/main" val="2157780303"/>
                    </a:ext>
                  </a:extLst>
                </a:gridCol>
                <a:gridCol w="493776">
                  <a:extLst>
                    <a:ext uri="{9D8B030D-6E8A-4147-A177-3AD203B41FA5}">
                      <a16:colId xmlns:a16="http://schemas.microsoft.com/office/drawing/2014/main" val="823506551"/>
                    </a:ext>
                  </a:extLst>
                </a:gridCol>
                <a:gridCol w="493776">
                  <a:extLst>
                    <a:ext uri="{9D8B030D-6E8A-4147-A177-3AD203B41FA5}">
                      <a16:colId xmlns:a16="http://schemas.microsoft.com/office/drawing/2014/main" val="2284488265"/>
                    </a:ext>
                  </a:extLst>
                </a:gridCol>
                <a:gridCol w="493776">
                  <a:extLst>
                    <a:ext uri="{9D8B030D-6E8A-4147-A177-3AD203B41FA5}">
                      <a16:colId xmlns:a16="http://schemas.microsoft.com/office/drawing/2014/main" val="2539658104"/>
                    </a:ext>
                  </a:extLst>
                </a:gridCol>
                <a:gridCol w="493776">
                  <a:extLst>
                    <a:ext uri="{9D8B030D-6E8A-4147-A177-3AD203B41FA5}">
                      <a16:colId xmlns:a16="http://schemas.microsoft.com/office/drawing/2014/main" val="2470544503"/>
                    </a:ext>
                  </a:extLst>
                </a:gridCol>
                <a:gridCol w="493776">
                  <a:extLst>
                    <a:ext uri="{9D8B030D-6E8A-4147-A177-3AD203B41FA5}">
                      <a16:colId xmlns:a16="http://schemas.microsoft.com/office/drawing/2014/main" val="3539974863"/>
                    </a:ext>
                  </a:extLst>
                </a:gridCol>
                <a:gridCol w="493776">
                  <a:extLst>
                    <a:ext uri="{9D8B030D-6E8A-4147-A177-3AD203B41FA5}">
                      <a16:colId xmlns:a16="http://schemas.microsoft.com/office/drawing/2014/main" val="926013894"/>
                    </a:ext>
                  </a:extLst>
                </a:gridCol>
                <a:gridCol w="493776">
                  <a:extLst>
                    <a:ext uri="{9D8B030D-6E8A-4147-A177-3AD203B41FA5}">
                      <a16:colId xmlns:a16="http://schemas.microsoft.com/office/drawing/2014/main" val="3654244804"/>
                    </a:ext>
                  </a:extLst>
                </a:gridCol>
                <a:gridCol w="493776">
                  <a:extLst>
                    <a:ext uri="{9D8B030D-6E8A-4147-A177-3AD203B41FA5}">
                      <a16:colId xmlns:a16="http://schemas.microsoft.com/office/drawing/2014/main" val="693828988"/>
                    </a:ext>
                  </a:extLst>
                </a:gridCol>
                <a:gridCol w="493776">
                  <a:extLst>
                    <a:ext uri="{9D8B030D-6E8A-4147-A177-3AD203B41FA5}">
                      <a16:colId xmlns:a16="http://schemas.microsoft.com/office/drawing/2014/main" val="2310644613"/>
                    </a:ext>
                  </a:extLst>
                </a:gridCol>
                <a:gridCol w="493776">
                  <a:extLst>
                    <a:ext uri="{9D8B030D-6E8A-4147-A177-3AD203B41FA5}">
                      <a16:colId xmlns:a16="http://schemas.microsoft.com/office/drawing/2014/main" val="24667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91469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19:32:36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19:32:36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 Minute Orientation, 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3615.7897666667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35610</a:t>
                      </a:r>
                    </a:p>
                  </a:txBody>
                  <a:tcPr/>
                </a:tc>
                <a:extLst>
                  <a:ext uri="{0D108BD9-81ED-4DB2-BD59-A6C34878D82A}">
                    <a16:rowId xmlns:a16="http://schemas.microsoft.com/office/drawing/2014/main" val="394276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20:01:31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20:01:31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Minute Orientation, Mon Master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3318.35465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23441</a:t>
                      </a:r>
                    </a:p>
                  </a:txBody>
                  <a:tcPr/>
                </a:tc>
                <a:extLst>
                  <a:ext uri="{0D108BD9-81ED-4DB2-BD59-A6C34878D82A}">
                    <a16:rowId xmlns:a16="http://schemas.microsoft.com/office/drawing/2014/main" val="2929359958"/>
                  </a:ext>
                </a:extLst>
              </a:tr>
            </a:tbl>
          </a:graphicData>
        </a:graphic>
      </p:graphicFrame>
      <p:sp>
        <p:nvSpPr>
          <p:cNvPr id="4" name="Text Placeholder 3">
            <a:extLst>
              <a:ext uri="{FF2B5EF4-FFF2-40B4-BE49-F238E27FC236}">
                <a16:creationId xmlns:a16="http://schemas.microsoft.com/office/drawing/2014/main" id="{D51085BD-6933-45A6-AF84-0DD9356AE1B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331807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364F0-5AD1-4F2C-8579-A4A97602159E}"/>
              </a:ext>
            </a:extLst>
          </p:cNvPr>
          <p:cNvSpPr>
            <a:spLocks noGrp="1"/>
          </p:cNvSpPr>
          <p:nvPr>
            <p:ph type="title"/>
          </p:nvPr>
        </p:nvSpPr>
        <p:spPr/>
        <p:txBody>
          <a:bodyPr/>
          <a:lstStyle/>
          <a:p>
            <a:r>
              <a:rPr lang="fr-FR"/>
              <a:t>Instagram INSTAGRAM : focus sur les réels | All profiles - 4 of 5</a:t>
            </a:r>
            <a:endParaRPr lang="en-US"/>
          </a:p>
        </p:txBody>
      </p:sp>
      <p:graphicFrame>
        <p:nvGraphicFramePr>
          <p:cNvPr id="5" name="Table Placeholder 4">
            <a:extLst>
              <a:ext uri="{FF2B5EF4-FFF2-40B4-BE49-F238E27FC236}">
                <a16:creationId xmlns:a16="http://schemas.microsoft.com/office/drawing/2014/main" id="{3A9FF4E7-8BEC-4665-AB1C-30F451E12A1F}"/>
              </a:ext>
            </a:extLst>
          </p:cNvPr>
          <p:cNvGraphicFramePr>
            <a:graphicFrameLocks noGrp="1"/>
          </p:cNvGraphicFramePr>
          <p:nvPr>
            <p:ph type="tbl" sz="quarter" idx="13"/>
            <p:extLst>
              <p:ext uri="{D42A27DB-BD31-4B8C-83A1-F6EECF244321}">
                <p14:modId xmlns:p14="http://schemas.microsoft.com/office/powerpoint/2010/main" val="176332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552882179"/>
                    </a:ext>
                  </a:extLst>
                </a:gridCol>
                <a:gridCol w="740665">
                  <a:extLst>
                    <a:ext uri="{9D8B030D-6E8A-4147-A177-3AD203B41FA5}">
                      <a16:colId xmlns:a16="http://schemas.microsoft.com/office/drawing/2014/main" val="3685938994"/>
                    </a:ext>
                  </a:extLst>
                </a:gridCol>
                <a:gridCol w="493776">
                  <a:extLst>
                    <a:ext uri="{9D8B030D-6E8A-4147-A177-3AD203B41FA5}">
                      <a16:colId xmlns:a16="http://schemas.microsoft.com/office/drawing/2014/main" val="785789453"/>
                    </a:ext>
                  </a:extLst>
                </a:gridCol>
                <a:gridCol w="493776">
                  <a:extLst>
                    <a:ext uri="{9D8B030D-6E8A-4147-A177-3AD203B41FA5}">
                      <a16:colId xmlns:a16="http://schemas.microsoft.com/office/drawing/2014/main" val="173508236"/>
                    </a:ext>
                  </a:extLst>
                </a:gridCol>
                <a:gridCol w="493776">
                  <a:extLst>
                    <a:ext uri="{9D8B030D-6E8A-4147-A177-3AD203B41FA5}">
                      <a16:colId xmlns:a16="http://schemas.microsoft.com/office/drawing/2014/main" val="2968539095"/>
                    </a:ext>
                  </a:extLst>
                </a:gridCol>
                <a:gridCol w="493776">
                  <a:extLst>
                    <a:ext uri="{9D8B030D-6E8A-4147-A177-3AD203B41FA5}">
                      <a16:colId xmlns:a16="http://schemas.microsoft.com/office/drawing/2014/main" val="717013447"/>
                    </a:ext>
                  </a:extLst>
                </a:gridCol>
                <a:gridCol w="493776">
                  <a:extLst>
                    <a:ext uri="{9D8B030D-6E8A-4147-A177-3AD203B41FA5}">
                      <a16:colId xmlns:a16="http://schemas.microsoft.com/office/drawing/2014/main" val="3847607546"/>
                    </a:ext>
                  </a:extLst>
                </a:gridCol>
                <a:gridCol w="493776">
                  <a:extLst>
                    <a:ext uri="{9D8B030D-6E8A-4147-A177-3AD203B41FA5}">
                      <a16:colId xmlns:a16="http://schemas.microsoft.com/office/drawing/2014/main" val="3887870145"/>
                    </a:ext>
                  </a:extLst>
                </a:gridCol>
                <a:gridCol w="493776">
                  <a:extLst>
                    <a:ext uri="{9D8B030D-6E8A-4147-A177-3AD203B41FA5}">
                      <a16:colId xmlns:a16="http://schemas.microsoft.com/office/drawing/2014/main" val="3370393989"/>
                    </a:ext>
                  </a:extLst>
                </a:gridCol>
                <a:gridCol w="493776">
                  <a:extLst>
                    <a:ext uri="{9D8B030D-6E8A-4147-A177-3AD203B41FA5}">
                      <a16:colId xmlns:a16="http://schemas.microsoft.com/office/drawing/2014/main" val="1368700846"/>
                    </a:ext>
                  </a:extLst>
                </a:gridCol>
                <a:gridCol w="493776">
                  <a:extLst>
                    <a:ext uri="{9D8B030D-6E8A-4147-A177-3AD203B41FA5}">
                      <a16:colId xmlns:a16="http://schemas.microsoft.com/office/drawing/2014/main" val="3707178579"/>
                    </a:ext>
                  </a:extLst>
                </a:gridCol>
                <a:gridCol w="493776">
                  <a:extLst>
                    <a:ext uri="{9D8B030D-6E8A-4147-A177-3AD203B41FA5}">
                      <a16:colId xmlns:a16="http://schemas.microsoft.com/office/drawing/2014/main" val="3696914699"/>
                    </a:ext>
                  </a:extLst>
                </a:gridCol>
                <a:gridCol w="493776">
                  <a:extLst>
                    <a:ext uri="{9D8B030D-6E8A-4147-A177-3AD203B41FA5}">
                      <a16:colId xmlns:a16="http://schemas.microsoft.com/office/drawing/2014/main" val="1024953118"/>
                    </a:ext>
                  </a:extLst>
                </a:gridCol>
                <a:gridCol w="493776">
                  <a:extLst>
                    <a:ext uri="{9D8B030D-6E8A-4147-A177-3AD203B41FA5}">
                      <a16:colId xmlns:a16="http://schemas.microsoft.com/office/drawing/2014/main" val="3957784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11630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20:01:38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20:01:38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Minute Orientation, Mon Master, MON MASTER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1288.1519833333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12652</a:t>
                      </a:r>
                    </a:p>
                  </a:txBody>
                  <a:tcPr/>
                </a:tc>
                <a:extLst>
                  <a:ext uri="{0D108BD9-81ED-4DB2-BD59-A6C34878D82A}">
                    <a16:rowId xmlns:a16="http://schemas.microsoft.com/office/drawing/2014/main" val="221210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06/17/2025 20:00:28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06/17/2025 20:00:28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Portraits de Pro, Onisep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a:t>
                      </a:r>
                    </a:p>
                  </a:txBody>
                  <a:tcPr/>
                </a:tc>
                <a:extLst>
                  <a:ext uri="{0D108BD9-81ED-4DB2-BD59-A6C34878D82A}">
                    <a16:rowId xmlns:a16="http://schemas.microsoft.com/office/drawing/2014/main" val="192689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20:00:32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20:00:32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extLst>
                  <a:ext uri="{0D108BD9-81ED-4DB2-BD59-A6C34878D82A}">
                    <a16:rowId xmlns:a16="http://schemas.microsoft.com/office/drawing/2014/main" val="29858139"/>
                  </a:ext>
                </a:extLst>
              </a:tr>
            </a:tbl>
          </a:graphicData>
        </a:graphic>
      </p:graphicFrame>
      <p:sp>
        <p:nvSpPr>
          <p:cNvPr id="4" name="Text Placeholder 3">
            <a:extLst>
              <a:ext uri="{FF2B5EF4-FFF2-40B4-BE49-F238E27FC236}">
                <a16:creationId xmlns:a16="http://schemas.microsoft.com/office/drawing/2014/main" id="{84CDBA6D-19B1-45C8-92D4-51247043B9C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782721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DAC30-2C1D-4C09-8E2E-B4348729B0EF}"/>
              </a:ext>
            </a:extLst>
          </p:cNvPr>
          <p:cNvSpPr>
            <a:spLocks noGrp="1"/>
          </p:cNvSpPr>
          <p:nvPr>
            <p:ph type="title"/>
          </p:nvPr>
        </p:nvSpPr>
        <p:spPr/>
        <p:txBody>
          <a:bodyPr/>
          <a:lstStyle/>
          <a:p>
            <a:r>
              <a:rPr lang="fr-FR"/>
              <a:t>Instagram INSTAGRAM : focus sur les réels | All profiles - 5 of 5</a:t>
            </a:r>
            <a:endParaRPr lang="en-US"/>
          </a:p>
        </p:txBody>
      </p:sp>
      <p:graphicFrame>
        <p:nvGraphicFramePr>
          <p:cNvPr id="5" name="Table Placeholder 4">
            <a:extLst>
              <a:ext uri="{FF2B5EF4-FFF2-40B4-BE49-F238E27FC236}">
                <a16:creationId xmlns:a16="http://schemas.microsoft.com/office/drawing/2014/main" id="{52E76434-EEB1-4D73-836B-FFDE1FF2716C}"/>
              </a:ext>
            </a:extLst>
          </p:cNvPr>
          <p:cNvGraphicFramePr>
            <a:graphicFrameLocks noGrp="1"/>
          </p:cNvGraphicFramePr>
          <p:nvPr>
            <p:ph type="tbl" sz="quarter" idx="13"/>
            <p:extLst>
              <p:ext uri="{D42A27DB-BD31-4B8C-83A1-F6EECF244321}">
                <p14:modId xmlns:p14="http://schemas.microsoft.com/office/powerpoint/2010/main" val="3182191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354710847"/>
                    </a:ext>
                  </a:extLst>
                </a:gridCol>
                <a:gridCol w="740665">
                  <a:extLst>
                    <a:ext uri="{9D8B030D-6E8A-4147-A177-3AD203B41FA5}">
                      <a16:colId xmlns:a16="http://schemas.microsoft.com/office/drawing/2014/main" val="2444066412"/>
                    </a:ext>
                  </a:extLst>
                </a:gridCol>
                <a:gridCol w="493776">
                  <a:extLst>
                    <a:ext uri="{9D8B030D-6E8A-4147-A177-3AD203B41FA5}">
                      <a16:colId xmlns:a16="http://schemas.microsoft.com/office/drawing/2014/main" val="470993974"/>
                    </a:ext>
                  </a:extLst>
                </a:gridCol>
                <a:gridCol w="493776">
                  <a:extLst>
                    <a:ext uri="{9D8B030D-6E8A-4147-A177-3AD203B41FA5}">
                      <a16:colId xmlns:a16="http://schemas.microsoft.com/office/drawing/2014/main" val="2702008375"/>
                    </a:ext>
                  </a:extLst>
                </a:gridCol>
                <a:gridCol w="493776">
                  <a:extLst>
                    <a:ext uri="{9D8B030D-6E8A-4147-A177-3AD203B41FA5}">
                      <a16:colId xmlns:a16="http://schemas.microsoft.com/office/drawing/2014/main" val="1279665186"/>
                    </a:ext>
                  </a:extLst>
                </a:gridCol>
                <a:gridCol w="493776">
                  <a:extLst>
                    <a:ext uri="{9D8B030D-6E8A-4147-A177-3AD203B41FA5}">
                      <a16:colId xmlns:a16="http://schemas.microsoft.com/office/drawing/2014/main" val="2096905840"/>
                    </a:ext>
                  </a:extLst>
                </a:gridCol>
                <a:gridCol w="493776">
                  <a:extLst>
                    <a:ext uri="{9D8B030D-6E8A-4147-A177-3AD203B41FA5}">
                      <a16:colId xmlns:a16="http://schemas.microsoft.com/office/drawing/2014/main" val="3105657891"/>
                    </a:ext>
                  </a:extLst>
                </a:gridCol>
                <a:gridCol w="493776">
                  <a:extLst>
                    <a:ext uri="{9D8B030D-6E8A-4147-A177-3AD203B41FA5}">
                      <a16:colId xmlns:a16="http://schemas.microsoft.com/office/drawing/2014/main" val="4267461453"/>
                    </a:ext>
                  </a:extLst>
                </a:gridCol>
                <a:gridCol w="493776">
                  <a:extLst>
                    <a:ext uri="{9D8B030D-6E8A-4147-A177-3AD203B41FA5}">
                      <a16:colId xmlns:a16="http://schemas.microsoft.com/office/drawing/2014/main" val="3957168848"/>
                    </a:ext>
                  </a:extLst>
                </a:gridCol>
                <a:gridCol w="493776">
                  <a:extLst>
                    <a:ext uri="{9D8B030D-6E8A-4147-A177-3AD203B41FA5}">
                      <a16:colId xmlns:a16="http://schemas.microsoft.com/office/drawing/2014/main" val="2785109842"/>
                    </a:ext>
                  </a:extLst>
                </a:gridCol>
                <a:gridCol w="493776">
                  <a:extLst>
                    <a:ext uri="{9D8B030D-6E8A-4147-A177-3AD203B41FA5}">
                      <a16:colId xmlns:a16="http://schemas.microsoft.com/office/drawing/2014/main" val="138568547"/>
                    </a:ext>
                  </a:extLst>
                </a:gridCol>
                <a:gridCol w="493776">
                  <a:extLst>
                    <a:ext uri="{9D8B030D-6E8A-4147-A177-3AD203B41FA5}">
                      <a16:colId xmlns:a16="http://schemas.microsoft.com/office/drawing/2014/main" val="3762992405"/>
                    </a:ext>
                  </a:extLst>
                </a:gridCol>
                <a:gridCol w="493776">
                  <a:extLst>
                    <a:ext uri="{9D8B030D-6E8A-4147-A177-3AD203B41FA5}">
                      <a16:colId xmlns:a16="http://schemas.microsoft.com/office/drawing/2014/main" val="1551881932"/>
                    </a:ext>
                  </a:extLst>
                </a:gridCol>
                <a:gridCol w="493776">
                  <a:extLst>
                    <a:ext uri="{9D8B030D-6E8A-4147-A177-3AD203B41FA5}">
                      <a16:colId xmlns:a16="http://schemas.microsoft.com/office/drawing/2014/main" val="118306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26520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19:31:27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19:31:27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Portraits de Pro, Onisep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70.522383333333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extLst>
                  <a:ext uri="{0D108BD9-81ED-4DB2-BD59-A6C34878D82A}">
                    <a16:rowId xmlns:a16="http://schemas.microsoft.com/office/drawing/2014/main" val="404131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14:00:33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14:00:33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 TV, 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43.381766666667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extLst>
                  <a:ext uri="{0D108BD9-81ED-4DB2-BD59-A6C34878D82A}">
                    <a16:rowId xmlns:a16="http://schemas.microsoft.com/office/drawing/2014/main" val="237146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19:40:46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19:40:46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59.788033333333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extLst>
                  <a:ext uri="{0D108BD9-81ED-4DB2-BD59-A6C34878D82A}">
                    <a16:rowId xmlns:a16="http://schemas.microsoft.com/office/drawing/2014/main" val="19771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170642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1989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1356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319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274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15892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170642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803504842"/>
                  </a:ext>
                </a:extLst>
              </a:tr>
            </a:tbl>
          </a:graphicData>
        </a:graphic>
      </p:graphicFrame>
      <p:sp>
        <p:nvSpPr>
          <p:cNvPr id="4" name="Text Placeholder 3">
            <a:extLst>
              <a:ext uri="{FF2B5EF4-FFF2-40B4-BE49-F238E27FC236}">
                <a16:creationId xmlns:a16="http://schemas.microsoft.com/office/drawing/2014/main" id="{90A77A0E-6F65-48ED-8FB3-7A5135940AF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718966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2D2DA-3C68-4000-8776-0DE893B9FDE9}"/>
              </a:ext>
            </a:extLst>
          </p:cNvPr>
          <p:cNvSpPr>
            <a:spLocks noGrp="1"/>
          </p:cNvSpPr>
          <p:nvPr>
            <p:ph type="title"/>
          </p:nvPr>
        </p:nvSpPr>
        <p:spPr/>
        <p:txBody>
          <a:bodyPr/>
          <a:lstStyle/>
          <a:p>
            <a:r>
              <a:rPr lang="en-US"/>
              <a:t>Instagram INSTAGRAM : tableau des stories | All profiles - 1 of 12</a:t>
            </a:r>
          </a:p>
        </p:txBody>
      </p:sp>
      <p:graphicFrame>
        <p:nvGraphicFramePr>
          <p:cNvPr id="5" name="Table Placeholder 4">
            <a:extLst>
              <a:ext uri="{FF2B5EF4-FFF2-40B4-BE49-F238E27FC236}">
                <a16:creationId xmlns:a16="http://schemas.microsoft.com/office/drawing/2014/main" id="{C36C8A5F-DA82-4C10-BDE0-5DC7630A3571}"/>
              </a:ext>
            </a:extLst>
          </p:cNvPr>
          <p:cNvGraphicFramePr>
            <a:graphicFrameLocks noGrp="1"/>
          </p:cNvGraphicFramePr>
          <p:nvPr>
            <p:ph type="tbl" sz="quarter" idx="13"/>
            <p:extLst>
              <p:ext uri="{D42A27DB-BD31-4B8C-83A1-F6EECF244321}">
                <p14:modId xmlns:p14="http://schemas.microsoft.com/office/powerpoint/2010/main" val="2901176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86689249"/>
                    </a:ext>
                  </a:extLst>
                </a:gridCol>
                <a:gridCol w="1069848">
                  <a:extLst>
                    <a:ext uri="{9D8B030D-6E8A-4147-A177-3AD203B41FA5}">
                      <a16:colId xmlns:a16="http://schemas.microsoft.com/office/drawing/2014/main" val="2491402383"/>
                    </a:ext>
                  </a:extLst>
                </a:gridCol>
                <a:gridCol w="1316736">
                  <a:extLst>
                    <a:ext uri="{9D8B030D-6E8A-4147-A177-3AD203B41FA5}">
                      <a16:colId xmlns:a16="http://schemas.microsoft.com/office/drawing/2014/main" val="1851813177"/>
                    </a:ext>
                  </a:extLst>
                </a:gridCol>
                <a:gridCol w="1481328">
                  <a:extLst>
                    <a:ext uri="{9D8B030D-6E8A-4147-A177-3AD203B41FA5}">
                      <a16:colId xmlns:a16="http://schemas.microsoft.com/office/drawing/2014/main" val="3129519667"/>
                    </a:ext>
                  </a:extLst>
                </a:gridCol>
                <a:gridCol w="493776">
                  <a:extLst>
                    <a:ext uri="{9D8B030D-6E8A-4147-A177-3AD203B41FA5}">
                      <a16:colId xmlns:a16="http://schemas.microsoft.com/office/drawing/2014/main" val="41411734"/>
                    </a:ext>
                  </a:extLst>
                </a:gridCol>
                <a:gridCol w="493776">
                  <a:extLst>
                    <a:ext uri="{9D8B030D-6E8A-4147-A177-3AD203B41FA5}">
                      <a16:colId xmlns:a16="http://schemas.microsoft.com/office/drawing/2014/main" val="1288017441"/>
                    </a:ext>
                  </a:extLst>
                </a:gridCol>
                <a:gridCol w="493776">
                  <a:extLst>
                    <a:ext uri="{9D8B030D-6E8A-4147-A177-3AD203B41FA5}">
                      <a16:colId xmlns:a16="http://schemas.microsoft.com/office/drawing/2014/main" val="1735437590"/>
                    </a:ext>
                  </a:extLst>
                </a:gridCol>
                <a:gridCol w="493776">
                  <a:extLst>
                    <a:ext uri="{9D8B030D-6E8A-4147-A177-3AD203B41FA5}">
                      <a16:colId xmlns:a16="http://schemas.microsoft.com/office/drawing/2014/main" val="293386407"/>
                    </a:ext>
                  </a:extLst>
                </a:gridCol>
                <a:gridCol w="493776">
                  <a:extLst>
                    <a:ext uri="{9D8B030D-6E8A-4147-A177-3AD203B41FA5}">
                      <a16:colId xmlns:a16="http://schemas.microsoft.com/office/drawing/2014/main" val="3693628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5686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06/17/2025 14:39:20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06/17/2025 14:39:20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DISCOURS
Christelle LANDFRIED
Présidente de l'association Droit au savoir
cidj
ATOUTS
pour TOUS
ONISEP
La édition des Rencontres
professionnelles de l'orientation des
jeunes en situation de handicap
est lancée!
en partenariat
avec @le_cidj et @onisep_officiel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0.6622 %</a:t>
                      </a:r>
                    </a:p>
                  </a:txBody>
                  <a:tcPr/>
                </a:tc>
                <a:extLst>
                  <a:ext uri="{0D108BD9-81ED-4DB2-BD59-A6C34878D82A}">
                    <a16:rowId xmlns:a16="http://schemas.microsoft.com/office/drawing/2014/main" val="3371021647"/>
                  </a:ext>
                </a:extLst>
              </a:tr>
            </a:tbl>
          </a:graphicData>
        </a:graphic>
      </p:graphicFrame>
      <p:sp>
        <p:nvSpPr>
          <p:cNvPr id="4" name="Text Placeholder 3">
            <a:extLst>
              <a:ext uri="{FF2B5EF4-FFF2-40B4-BE49-F238E27FC236}">
                <a16:creationId xmlns:a16="http://schemas.microsoft.com/office/drawing/2014/main" id="{0BA25B5C-FD54-4DB2-B8F7-415DC9E575E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8412611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02D86-C61F-4F35-9B44-792ED260ABFA}"/>
              </a:ext>
            </a:extLst>
          </p:cNvPr>
          <p:cNvSpPr>
            <a:spLocks noGrp="1"/>
          </p:cNvSpPr>
          <p:nvPr>
            <p:ph type="title"/>
          </p:nvPr>
        </p:nvSpPr>
        <p:spPr/>
        <p:txBody>
          <a:bodyPr/>
          <a:lstStyle/>
          <a:p>
            <a:r>
              <a:rPr lang="en-US"/>
              <a:t>Instagram INSTAGRAM : tableau des stories | All profiles - 2 of 12</a:t>
            </a:r>
          </a:p>
        </p:txBody>
      </p:sp>
      <p:graphicFrame>
        <p:nvGraphicFramePr>
          <p:cNvPr id="5" name="Table Placeholder 4">
            <a:extLst>
              <a:ext uri="{FF2B5EF4-FFF2-40B4-BE49-F238E27FC236}">
                <a16:creationId xmlns:a16="http://schemas.microsoft.com/office/drawing/2014/main" id="{8F3C1786-55C0-44C3-A9D5-F36D9ABEC445}"/>
              </a:ext>
            </a:extLst>
          </p:cNvPr>
          <p:cNvGraphicFramePr>
            <a:graphicFrameLocks noGrp="1"/>
          </p:cNvGraphicFramePr>
          <p:nvPr>
            <p:ph type="tbl" sz="quarter" idx="13"/>
            <p:extLst>
              <p:ext uri="{D42A27DB-BD31-4B8C-83A1-F6EECF244321}">
                <p14:modId xmlns:p14="http://schemas.microsoft.com/office/powerpoint/2010/main" val="3427650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7575309"/>
                    </a:ext>
                  </a:extLst>
                </a:gridCol>
                <a:gridCol w="1069848">
                  <a:extLst>
                    <a:ext uri="{9D8B030D-6E8A-4147-A177-3AD203B41FA5}">
                      <a16:colId xmlns:a16="http://schemas.microsoft.com/office/drawing/2014/main" val="1242829089"/>
                    </a:ext>
                  </a:extLst>
                </a:gridCol>
                <a:gridCol w="1316736">
                  <a:extLst>
                    <a:ext uri="{9D8B030D-6E8A-4147-A177-3AD203B41FA5}">
                      <a16:colId xmlns:a16="http://schemas.microsoft.com/office/drawing/2014/main" val="2454592581"/>
                    </a:ext>
                  </a:extLst>
                </a:gridCol>
                <a:gridCol w="1481328">
                  <a:extLst>
                    <a:ext uri="{9D8B030D-6E8A-4147-A177-3AD203B41FA5}">
                      <a16:colId xmlns:a16="http://schemas.microsoft.com/office/drawing/2014/main" val="1311067423"/>
                    </a:ext>
                  </a:extLst>
                </a:gridCol>
                <a:gridCol w="493776">
                  <a:extLst>
                    <a:ext uri="{9D8B030D-6E8A-4147-A177-3AD203B41FA5}">
                      <a16:colId xmlns:a16="http://schemas.microsoft.com/office/drawing/2014/main" val="3588687891"/>
                    </a:ext>
                  </a:extLst>
                </a:gridCol>
                <a:gridCol w="493776">
                  <a:extLst>
                    <a:ext uri="{9D8B030D-6E8A-4147-A177-3AD203B41FA5}">
                      <a16:colId xmlns:a16="http://schemas.microsoft.com/office/drawing/2014/main" val="1766295848"/>
                    </a:ext>
                  </a:extLst>
                </a:gridCol>
                <a:gridCol w="493776">
                  <a:extLst>
                    <a:ext uri="{9D8B030D-6E8A-4147-A177-3AD203B41FA5}">
                      <a16:colId xmlns:a16="http://schemas.microsoft.com/office/drawing/2014/main" val="2979288001"/>
                    </a:ext>
                  </a:extLst>
                </a:gridCol>
                <a:gridCol w="493776">
                  <a:extLst>
                    <a:ext uri="{9D8B030D-6E8A-4147-A177-3AD203B41FA5}">
                      <a16:colId xmlns:a16="http://schemas.microsoft.com/office/drawing/2014/main" val="3707320303"/>
                    </a:ext>
                  </a:extLst>
                </a:gridCol>
                <a:gridCol w="493776">
                  <a:extLst>
                    <a:ext uri="{9D8B030D-6E8A-4147-A177-3AD203B41FA5}">
                      <a16:colId xmlns:a16="http://schemas.microsoft.com/office/drawing/2014/main" val="3691598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1219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16:07:27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16:07:27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TCHAT ONISEP
&gt;
2 3 : 2 3 : 2 1
minutes
secondes
heures
Mercredi 04 juin
de 14h à 15h30
Comment bien aborder
la phase
TCHAT
parcoursup
ONISEP.FR
@onisep_officiel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0.7866 %</a:t>
                      </a:r>
                    </a:p>
                  </a:txBody>
                  <a:tcPr/>
                </a:tc>
                <a:extLst>
                  <a:ext uri="{0D108BD9-81ED-4DB2-BD59-A6C34878D82A}">
                    <a16:rowId xmlns:a16="http://schemas.microsoft.com/office/drawing/2014/main" val="315490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16:28:37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16:28:37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REPUBLIQUE
ONISEP
FRANCAISE
NUMÉRIQUE
MÉTIERS ÉTUDES EMPLOI
Librairie.onisep.fr
ONISEP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0.7621 %</a:t>
                      </a:r>
                    </a:p>
                  </a:txBody>
                  <a:tcPr/>
                </a:tc>
                <a:extLst>
                  <a:ext uri="{0D108BD9-81ED-4DB2-BD59-A6C34878D82A}">
                    <a16:rowId xmlns:a16="http://schemas.microsoft.com/office/drawing/2014/main" val="3945943393"/>
                  </a:ext>
                </a:extLst>
              </a:tr>
            </a:tbl>
          </a:graphicData>
        </a:graphic>
      </p:graphicFrame>
      <p:sp>
        <p:nvSpPr>
          <p:cNvPr id="4" name="Text Placeholder 3">
            <a:extLst>
              <a:ext uri="{FF2B5EF4-FFF2-40B4-BE49-F238E27FC236}">
                <a16:creationId xmlns:a16="http://schemas.microsoft.com/office/drawing/2014/main" id="{DDC7F955-D486-42F0-B88F-E1972C27211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700203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F4CFF-6D15-4A81-9EEF-3884FD29A02D}"/>
              </a:ext>
            </a:extLst>
          </p:cNvPr>
          <p:cNvSpPr>
            <a:spLocks noGrp="1"/>
          </p:cNvSpPr>
          <p:nvPr>
            <p:ph type="title"/>
          </p:nvPr>
        </p:nvSpPr>
        <p:spPr/>
        <p:txBody>
          <a:bodyPr/>
          <a:lstStyle/>
          <a:p>
            <a:r>
              <a:rPr lang="en-US"/>
              <a:t>Instagram INSTAGRAM : tableau des stories | All profiles - 3 of 12</a:t>
            </a:r>
          </a:p>
        </p:txBody>
      </p:sp>
      <p:graphicFrame>
        <p:nvGraphicFramePr>
          <p:cNvPr id="5" name="Table Placeholder 4">
            <a:extLst>
              <a:ext uri="{FF2B5EF4-FFF2-40B4-BE49-F238E27FC236}">
                <a16:creationId xmlns:a16="http://schemas.microsoft.com/office/drawing/2014/main" id="{71918613-F327-4B17-8D9D-B96FABE3E01B}"/>
              </a:ext>
            </a:extLst>
          </p:cNvPr>
          <p:cNvGraphicFramePr>
            <a:graphicFrameLocks noGrp="1"/>
          </p:cNvGraphicFramePr>
          <p:nvPr>
            <p:ph type="tbl" sz="quarter" idx="13"/>
            <p:extLst>
              <p:ext uri="{D42A27DB-BD31-4B8C-83A1-F6EECF244321}">
                <p14:modId xmlns:p14="http://schemas.microsoft.com/office/powerpoint/2010/main" val="219449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47076160"/>
                    </a:ext>
                  </a:extLst>
                </a:gridCol>
                <a:gridCol w="1069848">
                  <a:extLst>
                    <a:ext uri="{9D8B030D-6E8A-4147-A177-3AD203B41FA5}">
                      <a16:colId xmlns:a16="http://schemas.microsoft.com/office/drawing/2014/main" val="1020559438"/>
                    </a:ext>
                  </a:extLst>
                </a:gridCol>
                <a:gridCol w="1316736">
                  <a:extLst>
                    <a:ext uri="{9D8B030D-6E8A-4147-A177-3AD203B41FA5}">
                      <a16:colId xmlns:a16="http://schemas.microsoft.com/office/drawing/2014/main" val="427836302"/>
                    </a:ext>
                  </a:extLst>
                </a:gridCol>
                <a:gridCol w="1481328">
                  <a:extLst>
                    <a:ext uri="{9D8B030D-6E8A-4147-A177-3AD203B41FA5}">
                      <a16:colId xmlns:a16="http://schemas.microsoft.com/office/drawing/2014/main" val="783896661"/>
                    </a:ext>
                  </a:extLst>
                </a:gridCol>
                <a:gridCol w="493776">
                  <a:extLst>
                    <a:ext uri="{9D8B030D-6E8A-4147-A177-3AD203B41FA5}">
                      <a16:colId xmlns:a16="http://schemas.microsoft.com/office/drawing/2014/main" val="2832987130"/>
                    </a:ext>
                  </a:extLst>
                </a:gridCol>
                <a:gridCol w="493776">
                  <a:extLst>
                    <a:ext uri="{9D8B030D-6E8A-4147-A177-3AD203B41FA5}">
                      <a16:colId xmlns:a16="http://schemas.microsoft.com/office/drawing/2014/main" val="534094356"/>
                    </a:ext>
                  </a:extLst>
                </a:gridCol>
                <a:gridCol w="493776">
                  <a:extLst>
                    <a:ext uri="{9D8B030D-6E8A-4147-A177-3AD203B41FA5}">
                      <a16:colId xmlns:a16="http://schemas.microsoft.com/office/drawing/2014/main" val="3956274828"/>
                    </a:ext>
                  </a:extLst>
                </a:gridCol>
                <a:gridCol w="493776">
                  <a:extLst>
                    <a:ext uri="{9D8B030D-6E8A-4147-A177-3AD203B41FA5}">
                      <a16:colId xmlns:a16="http://schemas.microsoft.com/office/drawing/2014/main" val="909318733"/>
                    </a:ext>
                  </a:extLst>
                </a:gridCol>
                <a:gridCol w="493776">
                  <a:extLst>
                    <a:ext uri="{9D8B030D-6E8A-4147-A177-3AD203B41FA5}">
                      <a16:colId xmlns:a16="http://schemas.microsoft.com/office/drawing/2014/main" val="4114712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4519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18:47:31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18:47:31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Vous avez reçu une
proposition d'admission
sur Parcoursup le 2, le 3
le 4 juin ?
Vous devez répondre
avant jeudi 5 juin 23h59
(heure de Paris).
Si vous avez reçu
plusieurs propositions,
vous devez faire un
choix.
Rassurez-vous, même en
acceptant une proposition
d'admission avez toujours
la possibilité de garder les vœux
en attente qui intéressent.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0.7577 %</a:t>
                      </a:r>
                    </a:p>
                  </a:txBody>
                  <a:tcPr/>
                </a:tc>
                <a:extLst>
                  <a:ext uri="{0D108BD9-81ED-4DB2-BD59-A6C34878D82A}">
                    <a16:rowId xmlns:a16="http://schemas.microsoft.com/office/drawing/2014/main" val="47349314"/>
                  </a:ext>
                </a:extLst>
              </a:tr>
            </a:tbl>
          </a:graphicData>
        </a:graphic>
      </p:graphicFrame>
      <p:sp>
        <p:nvSpPr>
          <p:cNvPr id="4" name="Text Placeholder 3">
            <a:extLst>
              <a:ext uri="{FF2B5EF4-FFF2-40B4-BE49-F238E27FC236}">
                <a16:creationId xmlns:a16="http://schemas.microsoft.com/office/drawing/2014/main" id="{16E44055-665F-4BEB-93CB-D1DC5513051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040614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BF0BE-1130-4466-A0E2-D9575EDCAC99}"/>
              </a:ext>
            </a:extLst>
          </p:cNvPr>
          <p:cNvSpPr>
            <a:spLocks noGrp="1"/>
          </p:cNvSpPr>
          <p:nvPr>
            <p:ph type="title"/>
          </p:nvPr>
        </p:nvSpPr>
        <p:spPr/>
        <p:txBody>
          <a:bodyPr/>
          <a:lstStyle/>
          <a:p>
            <a:r>
              <a:rPr lang="en-US"/>
              <a:t>Instagram INSTAGRAM : tableau des stories | All profiles - 4 of 12</a:t>
            </a:r>
          </a:p>
        </p:txBody>
      </p:sp>
      <p:graphicFrame>
        <p:nvGraphicFramePr>
          <p:cNvPr id="5" name="Table Placeholder 4">
            <a:extLst>
              <a:ext uri="{FF2B5EF4-FFF2-40B4-BE49-F238E27FC236}">
                <a16:creationId xmlns:a16="http://schemas.microsoft.com/office/drawing/2014/main" id="{0AFD63E0-F546-4EA4-A6B9-FF74E251F84D}"/>
              </a:ext>
            </a:extLst>
          </p:cNvPr>
          <p:cNvGraphicFramePr>
            <a:graphicFrameLocks noGrp="1"/>
          </p:cNvGraphicFramePr>
          <p:nvPr>
            <p:ph type="tbl" sz="quarter" idx="13"/>
            <p:extLst>
              <p:ext uri="{D42A27DB-BD31-4B8C-83A1-F6EECF244321}">
                <p14:modId xmlns:p14="http://schemas.microsoft.com/office/powerpoint/2010/main" val="240159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75859211"/>
                    </a:ext>
                  </a:extLst>
                </a:gridCol>
                <a:gridCol w="1069848">
                  <a:extLst>
                    <a:ext uri="{9D8B030D-6E8A-4147-A177-3AD203B41FA5}">
                      <a16:colId xmlns:a16="http://schemas.microsoft.com/office/drawing/2014/main" val="3381166695"/>
                    </a:ext>
                  </a:extLst>
                </a:gridCol>
                <a:gridCol w="1316736">
                  <a:extLst>
                    <a:ext uri="{9D8B030D-6E8A-4147-A177-3AD203B41FA5}">
                      <a16:colId xmlns:a16="http://schemas.microsoft.com/office/drawing/2014/main" val="1769254907"/>
                    </a:ext>
                  </a:extLst>
                </a:gridCol>
                <a:gridCol w="1481328">
                  <a:extLst>
                    <a:ext uri="{9D8B030D-6E8A-4147-A177-3AD203B41FA5}">
                      <a16:colId xmlns:a16="http://schemas.microsoft.com/office/drawing/2014/main" val="2126141509"/>
                    </a:ext>
                  </a:extLst>
                </a:gridCol>
                <a:gridCol w="493776">
                  <a:extLst>
                    <a:ext uri="{9D8B030D-6E8A-4147-A177-3AD203B41FA5}">
                      <a16:colId xmlns:a16="http://schemas.microsoft.com/office/drawing/2014/main" val="3477198047"/>
                    </a:ext>
                  </a:extLst>
                </a:gridCol>
                <a:gridCol w="493776">
                  <a:extLst>
                    <a:ext uri="{9D8B030D-6E8A-4147-A177-3AD203B41FA5}">
                      <a16:colId xmlns:a16="http://schemas.microsoft.com/office/drawing/2014/main" val="2044699802"/>
                    </a:ext>
                  </a:extLst>
                </a:gridCol>
                <a:gridCol w="493776">
                  <a:extLst>
                    <a:ext uri="{9D8B030D-6E8A-4147-A177-3AD203B41FA5}">
                      <a16:colId xmlns:a16="http://schemas.microsoft.com/office/drawing/2014/main" val="3743614931"/>
                    </a:ext>
                  </a:extLst>
                </a:gridCol>
                <a:gridCol w="493776">
                  <a:extLst>
                    <a:ext uri="{9D8B030D-6E8A-4147-A177-3AD203B41FA5}">
                      <a16:colId xmlns:a16="http://schemas.microsoft.com/office/drawing/2014/main" val="3960043248"/>
                    </a:ext>
                  </a:extLst>
                </a:gridCol>
                <a:gridCol w="493776">
                  <a:extLst>
                    <a:ext uri="{9D8B030D-6E8A-4147-A177-3AD203B41FA5}">
                      <a16:colId xmlns:a16="http://schemas.microsoft.com/office/drawing/2014/main" val="3799877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5839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19:38:57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19:38:57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dans
Fiche élève
Faire le point sur mon
projet après réception des
réponses des formations
dans Parcoursup
@onisep_officiel
ONISEP.FR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0.6600 %</a:t>
                      </a:r>
                    </a:p>
                  </a:txBody>
                  <a:tcPr/>
                </a:tc>
                <a:extLst>
                  <a:ext uri="{0D108BD9-81ED-4DB2-BD59-A6C34878D82A}">
                    <a16:rowId xmlns:a16="http://schemas.microsoft.com/office/drawing/2014/main" val="250386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11:25:21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11:25:21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Adèle
Étudiante en production
à la Fémis
@onisep_officiel
@lafemis.paris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0.7645 %</a:t>
                      </a:r>
                    </a:p>
                  </a:txBody>
                  <a:tcPr/>
                </a:tc>
                <a:extLst>
                  <a:ext uri="{0D108BD9-81ED-4DB2-BD59-A6C34878D82A}">
                    <a16:rowId xmlns:a16="http://schemas.microsoft.com/office/drawing/2014/main" val="4225314315"/>
                  </a:ext>
                </a:extLst>
              </a:tr>
            </a:tbl>
          </a:graphicData>
        </a:graphic>
      </p:graphicFrame>
      <p:sp>
        <p:nvSpPr>
          <p:cNvPr id="4" name="Text Placeholder 3">
            <a:extLst>
              <a:ext uri="{FF2B5EF4-FFF2-40B4-BE49-F238E27FC236}">
                <a16:creationId xmlns:a16="http://schemas.microsoft.com/office/drawing/2014/main" id="{ACFBDDF5-1F63-4A95-8284-D17357B5482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7415182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80F66-B467-4C96-B175-912D5A7E8F4A}"/>
              </a:ext>
            </a:extLst>
          </p:cNvPr>
          <p:cNvSpPr>
            <a:spLocks noGrp="1"/>
          </p:cNvSpPr>
          <p:nvPr>
            <p:ph type="title"/>
          </p:nvPr>
        </p:nvSpPr>
        <p:spPr/>
        <p:txBody>
          <a:bodyPr/>
          <a:lstStyle/>
          <a:p>
            <a:r>
              <a:rPr lang="en-US"/>
              <a:t>Instagram INSTAGRAM : tableau des stories | All profiles - 5 of 12</a:t>
            </a:r>
          </a:p>
        </p:txBody>
      </p:sp>
      <p:graphicFrame>
        <p:nvGraphicFramePr>
          <p:cNvPr id="5" name="Table Placeholder 4">
            <a:extLst>
              <a:ext uri="{FF2B5EF4-FFF2-40B4-BE49-F238E27FC236}">
                <a16:creationId xmlns:a16="http://schemas.microsoft.com/office/drawing/2014/main" id="{27528829-640D-44D7-985B-D1FEA56EC37B}"/>
              </a:ext>
            </a:extLst>
          </p:cNvPr>
          <p:cNvGraphicFramePr>
            <a:graphicFrameLocks noGrp="1"/>
          </p:cNvGraphicFramePr>
          <p:nvPr>
            <p:ph type="tbl" sz="quarter" idx="13"/>
            <p:extLst>
              <p:ext uri="{D42A27DB-BD31-4B8C-83A1-F6EECF244321}">
                <p14:modId xmlns:p14="http://schemas.microsoft.com/office/powerpoint/2010/main" val="197688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66676006"/>
                    </a:ext>
                  </a:extLst>
                </a:gridCol>
                <a:gridCol w="1069848">
                  <a:extLst>
                    <a:ext uri="{9D8B030D-6E8A-4147-A177-3AD203B41FA5}">
                      <a16:colId xmlns:a16="http://schemas.microsoft.com/office/drawing/2014/main" val="421234465"/>
                    </a:ext>
                  </a:extLst>
                </a:gridCol>
                <a:gridCol w="1316736">
                  <a:extLst>
                    <a:ext uri="{9D8B030D-6E8A-4147-A177-3AD203B41FA5}">
                      <a16:colId xmlns:a16="http://schemas.microsoft.com/office/drawing/2014/main" val="1443682365"/>
                    </a:ext>
                  </a:extLst>
                </a:gridCol>
                <a:gridCol w="1481328">
                  <a:extLst>
                    <a:ext uri="{9D8B030D-6E8A-4147-A177-3AD203B41FA5}">
                      <a16:colId xmlns:a16="http://schemas.microsoft.com/office/drawing/2014/main" val="3883141797"/>
                    </a:ext>
                  </a:extLst>
                </a:gridCol>
                <a:gridCol w="493776">
                  <a:extLst>
                    <a:ext uri="{9D8B030D-6E8A-4147-A177-3AD203B41FA5}">
                      <a16:colId xmlns:a16="http://schemas.microsoft.com/office/drawing/2014/main" val="797763407"/>
                    </a:ext>
                  </a:extLst>
                </a:gridCol>
                <a:gridCol w="493776">
                  <a:extLst>
                    <a:ext uri="{9D8B030D-6E8A-4147-A177-3AD203B41FA5}">
                      <a16:colId xmlns:a16="http://schemas.microsoft.com/office/drawing/2014/main" val="3455134955"/>
                    </a:ext>
                  </a:extLst>
                </a:gridCol>
                <a:gridCol w="493776">
                  <a:extLst>
                    <a:ext uri="{9D8B030D-6E8A-4147-A177-3AD203B41FA5}">
                      <a16:colId xmlns:a16="http://schemas.microsoft.com/office/drawing/2014/main" val="452351998"/>
                    </a:ext>
                  </a:extLst>
                </a:gridCol>
                <a:gridCol w="493776">
                  <a:extLst>
                    <a:ext uri="{9D8B030D-6E8A-4147-A177-3AD203B41FA5}">
                      <a16:colId xmlns:a16="http://schemas.microsoft.com/office/drawing/2014/main" val="2696069148"/>
                    </a:ext>
                  </a:extLst>
                </a:gridCol>
                <a:gridCol w="493776">
                  <a:extLst>
                    <a:ext uri="{9D8B030D-6E8A-4147-A177-3AD203B41FA5}">
                      <a16:colId xmlns:a16="http://schemas.microsoft.com/office/drawing/2014/main" val="4283400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678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16:48:57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16:48:57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Numéro vert
800 400 070
Ouverture
exceptionnelle
mardi 3, mercredi 4
et jeudi 5 juin
de 10h à 20h
@onisep officiel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1.0222 %</a:t>
                      </a:r>
                    </a:p>
                  </a:txBody>
                  <a:tcPr/>
                </a:tc>
                <a:extLst>
                  <a:ext uri="{0D108BD9-81ED-4DB2-BD59-A6C34878D82A}">
                    <a16:rowId xmlns:a16="http://schemas.microsoft.com/office/drawing/2014/main" val="374720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15:01:01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15:01:01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Conseil
N'attendez pas le
dernier moment
pour classer
voeux en attente !
Vous avez jusqu'au
mardi 10 juin 23h59
(heure de Paris).
NOS CONSEILS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0.8261 %</a:t>
                      </a:r>
                    </a:p>
                  </a:txBody>
                  <a:tcPr/>
                </a:tc>
                <a:extLst>
                  <a:ext uri="{0D108BD9-81ED-4DB2-BD59-A6C34878D82A}">
                    <a16:rowId xmlns:a16="http://schemas.microsoft.com/office/drawing/2014/main" val="241945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09:21:37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09:21:37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onisep_officiel
1:09
patagonia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0.7166 %</a:t>
                      </a:r>
                    </a:p>
                  </a:txBody>
                  <a:tcPr/>
                </a:tc>
                <a:extLst>
                  <a:ext uri="{0D108BD9-81ED-4DB2-BD59-A6C34878D82A}">
                    <a16:rowId xmlns:a16="http://schemas.microsoft.com/office/drawing/2014/main" val="2399287934"/>
                  </a:ext>
                </a:extLst>
              </a:tr>
            </a:tbl>
          </a:graphicData>
        </a:graphic>
      </p:graphicFrame>
      <p:sp>
        <p:nvSpPr>
          <p:cNvPr id="4" name="Text Placeholder 3">
            <a:extLst>
              <a:ext uri="{FF2B5EF4-FFF2-40B4-BE49-F238E27FC236}">
                <a16:creationId xmlns:a16="http://schemas.microsoft.com/office/drawing/2014/main" id="{8D3FBF1D-1BEF-45C7-BEC7-D4DDCF40BF7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3798641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0C178-3EE8-4930-A009-93D84046D192}"/>
              </a:ext>
            </a:extLst>
          </p:cNvPr>
          <p:cNvSpPr>
            <a:spLocks noGrp="1"/>
          </p:cNvSpPr>
          <p:nvPr>
            <p:ph type="title"/>
          </p:nvPr>
        </p:nvSpPr>
        <p:spPr/>
        <p:txBody>
          <a:bodyPr/>
          <a:lstStyle/>
          <a:p>
            <a:r>
              <a:rPr lang="en-US"/>
              <a:t>Instagram INSTAGRAM : tableau des stories | All profiles - 6 of 12</a:t>
            </a:r>
          </a:p>
        </p:txBody>
      </p:sp>
      <p:graphicFrame>
        <p:nvGraphicFramePr>
          <p:cNvPr id="5" name="Table Placeholder 4">
            <a:extLst>
              <a:ext uri="{FF2B5EF4-FFF2-40B4-BE49-F238E27FC236}">
                <a16:creationId xmlns:a16="http://schemas.microsoft.com/office/drawing/2014/main" id="{065A1821-10F9-47D3-BF76-0DDE4792EBB6}"/>
              </a:ext>
            </a:extLst>
          </p:cNvPr>
          <p:cNvGraphicFramePr>
            <a:graphicFrameLocks noGrp="1"/>
          </p:cNvGraphicFramePr>
          <p:nvPr>
            <p:ph type="tbl" sz="quarter" idx="13"/>
            <p:extLst>
              <p:ext uri="{D42A27DB-BD31-4B8C-83A1-F6EECF244321}">
                <p14:modId xmlns:p14="http://schemas.microsoft.com/office/powerpoint/2010/main" val="911789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27253424"/>
                    </a:ext>
                  </a:extLst>
                </a:gridCol>
                <a:gridCol w="1069848">
                  <a:extLst>
                    <a:ext uri="{9D8B030D-6E8A-4147-A177-3AD203B41FA5}">
                      <a16:colId xmlns:a16="http://schemas.microsoft.com/office/drawing/2014/main" val="690494338"/>
                    </a:ext>
                  </a:extLst>
                </a:gridCol>
                <a:gridCol w="1316736">
                  <a:extLst>
                    <a:ext uri="{9D8B030D-6E8A-4147-A177-3AD203B41FA5}">
                      <a16:colId xmlns:a16="http://schemas.microsoft.com/office/drawing/2014/main" val="719800259"/>
                    </a:ext>
                  </a:extLst>
                </a:gridCol>
                <a:gridCol w="1481328">
                  <a:extLst>
                    <a:ext uri="{9D8B030D-6E8A-4147-A177-3AD203B41FA5}">
                      <a16:colId xmlns:a16="http://schemas.microsoft.com/office/drawing/2014/main" val="2070340522"/>
                    </a:ext>
                  </a:extLst>
                </a:gridCol>
                <a:gridCol w="493776">
                  <a:extLst>
                    <a:ext uri="{9D8B030D-6E8A-4147-A177-3AD203B41FA5}">
                      <a16:colId xmlns:a16="http://schemas.microsoft.com/office/drawing/2014/main" val="2355717741"/>
                    </a:ext>
                  </a:extLst>
                </a:gridCol>
                <a:gridCol w="493776">
                  <a:extLst>
                    <a:ext uri="{9D8B030D-6E8A-4147-A177-3AD203B41FA5}">
                      <a16:colId xmlns:a16="http://schemas.microsoft.com/office/drawing/2014/main" val="2201766072"/>
                    </a:ext>
                  </a:extLst>
                </a:gridCol>
                <a:gridCol w="493776">
                  <a:extLst>
                    <a:ext uri="{9D8B030D-6E8A-4147-A177-3AD203B41FA5}">
                      <a16:colId xmlns:a16="http://schemas.microsoft.com/office/drawing/2014/main" val="1076665990"/>
                    </a:ext>
                  </a:extLst>
                </a:gridCol>
                <a:gridCol w="493776">
                  <a:extLst>
                    <a:ext uri="{9D8B030D-6E8A-4147-A177-3AD203B41FA5}">
                      <a16:colId xmlns:a16="http://schemas.microsoft.com/office/drawing/2014/main" val="3195049227"/>
                    </a:ext>
                  </a:extLst>
                </a:gridCol>
                <a:gridCol w="493776">
                  <a:extLst>
                    <a:ext uri="{9D8B030D-6E8A-4147-A177-3AD203B41FA5}">
                      <a16:colId xmlns:a16="http://schemas.microsoft.com/office/drawing/2014/main" val="156622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0134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09:54:39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09:54:39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Revivez le tchat
Comment bien aborder la
phase
TCHAT
parcoursup
ONISEP.FR
@onisep_officiel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0.7815 %</a:t>
                      </a:r>
                    </a:p>
                  </a:txBody>
                  <a:tcPr/>
                </a:tc>
                <a:extLst>
                  <a:ext uri="{0D108BD9-81ED-4DB2-BD59-A6C34878D82A}">
                    <a16:rowId xmlns:a16="http://schemas.microsoft.com/office/drawing/2014/main" val="321787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06/27/2025 11:54:31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06/27/2025 11:54:31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Vous avez passé
les épreuves
écrites du bac
Si avez reçu une
proposition d'admission
entre le mardi 24 et le
vendredi 27 juin
avez jusqu'au samedi
28 juin (23h59 heure de
Paris) pour répondre.
N'attendez pas le
dernier 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0.7807 %</a:t>
                      </a:r>
                    </a:p>
                  </a:txBody>
                  <a:tcPr/>
                </a:tc>
                <a:extLst>
                  <a:ext uri="{0D108BD9-81ED-4DB2-BD59-A6C34878D82A}">
                    <a16:rowId xmlns:a16="http://schemas.microsoft.com/office/drawing/2014/main" val="2197221638"/>
                  </a:ext>
                </a:extLst>
              </a:tr>
            </a:tbl>
          </a:graphicData>
        </a:graphic>
      </p:graphicFrame>
      <p:sp>
        <p:nvSpPr>
          <p:cNvPr id="4" name="Text Placeholder 3">
            <a:extLst>
              <a:ext uri="{FF2B5EF4-FFF2-40B4-BE49-F238E27FC236}">
                <a16:creationId xmlns:a16="http://schemas.microsoft.com/office/drawing/2014/main" id="{52639725-13C5-4BED-A1B3-12E8071360E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3844053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503E1-A411-450A-AF46-A66072649DB1}"/>
              </a:ext>
            </a:extLst>
          </p:cNvPr>
          <p:cNvSpPr>
            <a:spLocks noGrp="1"/>
          </p:cNvSpPr>
          <p:nvPr>
            <p:ph type="title"/>
          </p:nvPr>
        </p:nvSpPr>
        <p:spPr/>
        <p:txBody>
          <a:bodyPr/>
          <a:lstStyle/>
          <a:p>
            <a:r>
              <a:rPr lang="en-US"/>
              <a:t>Instagram INSTAGRAM : tableau des stories | All profiles - 7 of 12</a:t>
            </a:r>
          </a:p>
        </p:txBody>
      </p:sp>
      <p:graphicFrame>
        <p:nvGraphicFramePr>
          <p:cNvPr id="5" name="Table Placeholder 4">
            <a:extLst>
              <a:ext uri="{FF2B5EF4-FFF2-40B4-BE49-F238E27FC236}">
                <a16:creationId xmlns:a16="http://schemas.microsoft.com/office/drawing/2014/main" id="{728AA490-3876-4076-ADC2-F46BD060ADC7}"/>
              </a:ext>
            </a:extLst>
          </p:cNvPr>
          <p:cNvGraphicFramePr>
            <a:graphicFrameLocks noGrp="1"/>
          </p:cNvGraphicFramePr>
          <p:nvPr>
            <p:ph type="tbl" sz="quarter" idx="13"/>
            <p:extLst>
              <p:ext uri="{D42A27DB-BD31-4B8C-83A1-F6EECF244321}">
                <p14:modId xmlns:p14="http://schemas.microsoft.com/office/powerpoint/2010/main" val="3586275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50970439"/>
                    </a:ext>
                  </a:extLst>
                </a:gridCol>
                <a:gridCol w="1069848">
                  <a:extLst>
                    <a:ext uri="{9D8B030D-6E8A-4147-A177-3AD203B41FA5}">
                      <a16:colId xmlns:a16="http://schemas.microsoft.com/office/drawing/2014/main" val="3927680804"/>
                    </a:ext>
                  </a:extLst>
                </a:gridCol>
                <a:gridCol w="1316736">
                  <a:extLst>
                    <a:ext uri="{9D8B030D-6E8A-4147-A177-3AD203B41FA5}">
                      <a16:colId xmlns:a16="http://schemas.microsoft.com/office/drawing/2014/main" val="1572597141"/>
                    </a:ext>
                  </a:extLst>
                </a:gridCol>
                <a:gridCol w="1481328">
                  <a:extLst>
                    <a:ext uri="{9D8B030D-6E8A-4147-A177-3AD203B41FA5}">
                      <a16:colId xmlns:a16="http://schemas.microsoft.com/office/drawing/2014/main" val="2311510541"/>
                    </a:ext>
                  </a:extLst>
                </a:gridCol>
                <a:gridCol w="493776">
                  <a:extLst>
                    <a:ext uri="{9D8B030D-6E8A-4147-A177-3AD203B41FA5}">
                      <a16:colId xmlns:a16="http://schemas.microsoft.com/office/drawing/2014/main" val="1888614114"/>
                    </a:ext>
                  </a:extLst>
                </a:gridCol>
                <a:gridCol w="493776">
                  <a:extLst>
                    <a:ext uri="{9D8B030D-6E8A-4147-A177-3AD203B41FA5}">
                      <a16:colId xmlns:a16="http://schemas.microsoft.com/office/drawing/2014/main" val="1758978540"/>
                    </a:ext>
                  </a:extLst>
                </a:gridCol>
                <a:gridCol w="493776">
                  <a:extLst>
                    <a:ext uri="{9D8B030D-6E8A-4147-A177-3AD203B41FA5}">
                      <a16:colId xmlns:a16="http://schemas.microsoft.com/office/drawing/2014/main" val="3749809631"/>
                    </a:ext>
                  </a:extLst>
                </a:gridCol>
                <a:gridCol w="493776">
                  <a:extLst>
                    <a:ext uri="{9D8B030D-6E8A-4147-A177-3AD203B41FA5}">
                      <a16:colId xmlns:a16="http://schemas.microsoft.com/office/drawing/2014/main" val="311666852"/>
                    </a:ext>
                  </a:extLst>
                </a:gridCol>
                <a:gridCol w="493776">
                  <a:extLst>
                    <a:ext uri="{9D8B030D-6E8A-4147-A177-3AD203B41FA5}">
                      <a16:colId xmlns:a16="http://schemas.microsoft.com/office/drawing/2014/main" val="872592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2530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06/20/2025 14:12:58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06/20/2025 14:12:58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Élio
Étudiant en
BTS aéronautique
AIRBUS
BUS
© Airbus
@onisep_officiel
SALONDUBOURGET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0.8630 %</a:t>
                      </a:r>
                    </a:p>
                  </a:txBody>
                  <a:tcPr/>
                </a:tc>
                <a:extLst>
                  <a:ext uri="{0D108BD9-81ED-4DB2-BD59-A6C34878D82A}">
                    <a16:rowId xmlns:a16="http://schemas.microsoft.com/office/drawing/2014/main" val="135747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20:16:26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20:16:26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parcoursupinfo and
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0.8779 %</a:t>
                      </a:r>
                    </a:p>
                  </a:txBody>
                  <a:tcPr/>
                </a:tc>
                <a:extLst>
                  <a:ext uri="{0D108BD9-81ED-4DB2-BD59-A6C34878D82A}">
                    <a16:rowId xmlns:a16="http://schemas.microsoft.com/office/drawing/2014/main" val="215674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09:49:09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09:49:09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onisep_officiel
0:55
cnes
RE SPATIAL
@salondubourget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0.7349 %</a:t>
                      </a:r>
                    </a:p>
                  </a:txBody>
                  <a:tcPr/>
                </a:tc>
                <a:extLst>
                  <a:ext uri="{0D108BD9-81ED-4DB2-BD59-A6C34878D82A}">
                    <a16:rowId xmlns:a16="http://schemas.microsoft.com/office/drawing/2014/main" val="51518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10:28:47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10:28:47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
onisep_officiel and monmasterinfo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0.6988 %</a:t>
                      </a:r>
                    </a:p>
                  </a:txBody>
                  <a:tcPr/>
                </a:tc>
                <a:extLst>
                  <a:ext uri="{0D108BD9-81ED-4DB2-BD59-A6C34878D82A}">
                    <a16:rowId xmlns:a16="http://schemas.microsoft.com/office/drawing/2014/main" val="146003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09:53:51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09:53:51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onisep_officiel and monmasterinfo
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0.8112 %</a:t>
                      </a:r>
                    </a:p>
                  </a:txBody>
                  <a:tcPr/>
                </a:tc>
                <a:extLst>
                  <a:ext uri="{0D108BD9-81ED-4DB2-BD59-A6C34878D82A}">
                    <a16:rowId xmlns:a16="http://schemas.microsoft.com/office/drawing/2014/main" val="1703059302"/>
                  </a:ext>
                </a:extLst>
              </a:tr>
            </a:tbl>
          </a:graphicData>
        </a:graphic>
      </p:graphicFrame>
      <p:sp>
        <p:nvSpPr>
          <p:cNvPr id="4" name="Text Placeholder 3">
            <a:extLst>
              <a:ext uri="{FF2B5EF4-FFF2-40B4-BE49-F238E27FC236}">
                <a16:creationId xmlns:a16="http://schemas.microsoft.com/office/drawing/2014/main" id="{02887339-9AD6-4295-B700-52FC329848D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508604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59AED-07F2-4CA1-933E-774B42279739}"/>
              </a:ext>
            </a:extLst>
          </p:cNvPr>
          <p:cNvSpPr>
            <a:spLocks noGrp="1"/>
          </p:cNvSpPr>
          <p:nvPr>
            <p:ph type="title"/>
          </p:nvPr>
        </p:nvSpPr>
        <p:spPr/>
        <p:txBody>
          <a:bodyPr/>
          <a:lstStyle/>
          <a:p>
            <a:r>
              <a:rPr lang="en-US"/>
              <a:t>Instagram INSTAGRAM : tableau des stories | All profiles - 8 of 12</a:t>
            </a:r>
          </a:p>
        </p:txBody>
      </p:sp>
      <p:graphicFrame>
        <p:nvGraphicFramePr>
          <p:cNvPr id="5" name="Table Placeholder 4">
            <a:extLst>
              <a:ext uri="{FF2B5EF4-FFF2-40B4-BE49-F238E27FC236}">
                <a16:creationId xmlns:a16="http://schemas.microsoft.com/office/drawing/2014/main" id="{CA17D302-F178-412A-99BC-3BEB02EC326C}"/>
              </a:ext>
            </a:extLst>
          </p:cNvPr>
          <p:cNvGraphicFramePr>
            <a:graphicFrameLocks noGrp="1"/>
          </p:cNvGraphicFramePr>
          <p:nvPr>
            <p:ph type="tbl" sz="quarter" idx="13"/>
            <p:extLst>
              <p:ext uri="{D42A27DB-BD31-4B8C-83A1-F6EECF244321}">
                <p14:modId xmlns:p14="http://schemas.microsoft.com/office/powerpoint/2010/main" val="2031711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87180206"/>
                    </a:ext>
                  </a:extLst>
                </a:gridCol>
                <a:gridCol w="1069848">
                  <a:extLst>
                    <a:ext uri="{9D8B030D-6E8A-4147-A177-3AD203B41FA5}">
                      <a16:colId xmlns:a16="http://schemas.microsoft.com/office/drawing/2014/main" val="495521347"/>
                    </a:ext>
                  </a:extLst>
                </a:gridCol>
                <a:gridCol w="1316736">
                  <a:extLst>
                    <a:ext uri="{9D8B030D-6E8A-4147-A177-3AD203B41FA5}">
                      <a16:colId xmlns:a16="http://schemas.microsoft.com/office/drawing/2014/main" val="4007005234"/>
                    </a:ext>
                  </a:extLst>
                </a:gridCol>
                <a:gridCol w="1481328">
                  <a:extLst>
                    <a:ext uri="{9D8B030D-6E8A-4147-A177-3AD203B41FA5}">
                      <a16:colId xmlns:a16="http://schemas.microsoft.com/office/drawing/2014/main" val="219200275"/>
                    </a:ext>
                  </a:extLst>
                </a:gridCol>
                <a:gridCol w="493776">
                  <a:extLst>
                    <a:ext uri="{9D8B030D-6E8A-4147-A177-3AD203B41FA5}">
                      <a16:colId xmlns:a16="http://schemas.microsoft.com/office/drawing/2014/main" val="953811383"/>
                    </a:ext>
                  </a:extLst>
                </a:gridCol>
                <a:gridCol w="493776">
                  <a:extLst>
                    <a:ext uri="{9D8B030D-6E8A-4147-A177-3AD203B41FA5}">
                      <a16:colId xmlns:a16="http://schemas.microsoft.com/office/drawing/2014/main" val="3210639951"/>
                    </a:ext>
                  </a:extLst>
                </a:gridCol>
                <a:gridCol w="493776">
                  <a:extLst>
                    <a:ext uri="{9D8B030D-6E8A-4147-A177-3AD203B41FA5}">
                      <a16:colId xmlns:a16="http://schemas.microsoft.com/office/drawing/2014/main" val="886319490"/>
                    </a:ext>
                  </a:extLst>
                </a:gridCol>
                <a:gridCol w="493776">
                  <a:extLst>
                    <a:ext uri="{9D8B030D-6E8A-4147-A177-3AD203B41FA5}">
                      <a16:colId xmlns:a16="http://schemas.microsoft.com/office/drawing/2014/main" val="3713170281"/>
                    </a:ext>
                  </a:extLst>
                </a:gridCol>
                <a:gridCol w="493776">
                  <a:extLst>
                    <a:ext uri="{9D8B030D-6E8A-4147-A177-3AD203B41FA5}">
                      <a16:colId xmlns:a16="http://schemas.microsoft.com/office/drawing/2014/main" val="1485221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8495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14:18:04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14:18:04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rebatirnotredamedeparis et onisep_officiel
0:54
a
13-15 juin journées européennes
de l'archéologie
@INRAP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0.7778 %</a:t>
                      </a:r>
                    </a:p>
                  </a:txBody>
                  <a:tcPr/>
                </a:tc>
                <a:extLst>
                  <a:ext uri="{0D108BD9-81ED-4DB2-BD59-A6C34878D82A}">
                    <a16:rowId xmlns:a16="http://schemas.microsoft.com/office/drawing/2014/main" val="25810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17:14:41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17:14:41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
onisep_officiel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0.6473 %</a:t>
                      </a:r>
                    </a:p>
                  </a:txBody>
                  <a:tcPr/>
                </a:tc>
                <a:extLst>
                  <a:ext uri="{0D108BD9-81ED-4DB2-BD59-A6C34878D82A}">
                    <a16:rowId xmlns:a16="http://schemas.microsoft.com/office/drawing/2014/main" val="3923529123"/>
                  </a:ext>
                </a:extLst>
              </a:tr>
            </a:tbl>
          </a:graphicData>
        </a:graphic>
      </p:graphicFrame>
      <p:sp>
        <p:nvSpPr>
          <p:cNvPr id="4" name="Text Placeholder 3">
            <a:extLst>
              <a:ext uri="{FF2B5EF4-FFF2-40B4-BE49-F238E27FC236}">
                <a16:creationId xmlns:a16="http://schemas.microsoft.com/office/drawing/2014/main" id="{2F3EA683-44EF-4539-B5A3-F91DFADC291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184689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7277-D960-4907-B0D2-945D604B351B}"/>
              </a:ext>
            </a:extLst>
          </p:cNvPr>
          <p:cNvSpPr>
            <a:spLocks noGrp="1"/>
          </p:cNvSpPr>
          <p:nvPr>
            <p:ph type="title"/>
          </p:nvPr>
        </p:nvSpPr>
        <p:spPr/>
        <p:txBody>
          <a:bodyPr/>
          <a:lstStyle/>
          <a:p>
            <a:r>
              <a:rPr lang="en-US"/>
              <a:t>Instagram INSTAGRAM : tableau des stories | All profiles - 9 of 12</a:t>
            </a:r>
          </a:p>
        </p:txBody>
      </p:sp>
      <p:graphicFrame>
        <p:nvGraphicFramePr>
          <p:cNvPr id="5" name="Table Placeholder 4">
            <a:extLst>
              <a:ext uri="{FF2B5EF4-FFF2-40B4-BE49-F238E27FC236}">
                <a16:creationId xmlns:a16="http://schemas.microsoft.com/office/drawing/2014/main" id="{9724F398-4F6B-4DCA-965B-844E469B053E}"/>
              </a:ext>
            </a:extLst>
          </p:cNvPr>
          <p:cNvGraphicFramePr>
            <a:graphicFrameLocks noGrp="1"/>
          </p:cNvGraphicFramePr>
          <p:nvPr>
            <p:ph type="tbl" sz="quarter" idx="13"/>
            <p:extLst>
              <p:ext uri="{D42A27DB-BD31-4B8C-83A1-F6EECF244321}">
                <p14:modId xmlns:p14="http://schemas.microsoft.com/office/powerpoint/2010/main" val="1232887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82986028"/>
                    </a:ext>
                  </a:extLst>
                </a:gridCol>
                <a:gridCol w="1069848">
                  <a:extLst>
                    <a:ext uri="{9D8B030D-6E8A-4147-A177-3AD203B41FA5}">
                      <a16:colId xmlns:a16="http://schemas.microsoft.com/office/drawing/2014/main" val="4271188509"/>
                    </a:ext>
                  </a:extLst>
                </a:gridCol>
                <a:gridCol w="1316736">
                  <a:extLst>
                    <a:ext uri="{9D8B030D-6E8A-4147-A177-3AD203B41FA5}">
                      <a16:colId xmlns:a16="http://schemas.microsoft.com/office/drawing/2014/main" val="1830155450"/>
                    </a:ext>
                  </a:extLst>
                </a:gridCol>
                <a:gridCol w="1481328">
                  <a:extLst>
                    <a:ext uri="{9D8B030D-6E8A-4147-A177-3AD203B41FA5}">
                      <a16:colId xmlns:a16="http://schemas.microsoft.com/office/drawing/2014/main" val="4284277489"/>
                    </a:ext>
                  </a:extLst>
                </a:gridCol>
                <a:gridCol w="493776">
                  <a:extLst>
                    <a:ext uri="{9D8B030D-6E8A-4147-A177-3AD203B41FA5}">
                      <a16:colId xmlns:a16="http://schemas.microsoft.com/office/drawing/2014/main" val="1423768488"/>
                    </a:ext>
                  </a:extLst>
                </a:gridCol>
                <a:gridCol w="493776">
                  <a:extLst>
                    <a:ext uri="{9D8B030D-6E8A-4147-A177-3AD203B41FA5}">
                      <a16:colId xmlns:a16="http://schemas.microsoft.com/office/drawing/2014/main" val="3839341607"/>
                    </a:ext>
                  </a:extLst>
                </a:gridCol>
                <a:gridCol w="493776">
                  <a:extLst>
                    <a:ext uri="{9D8B030D-6E8A-4147-A177-3AD203B41FA5}">
                      <a16:colId xmlns:a16="http://schemas.microsoft.com/office/drawing/2014/main" val="2163342605"/>
                    </a:ext>
                  </a:extLst>
                </a:gridCol>
                <a:gridCol w="493776">
                  <a:extLst>
                    <a:ext uri="{9D8B030D-6E8A-4147-A177-3AD203B41FA5}">
                      <a16:colId xmlns:a16="http://schemas.microsoft.com/office/drawing/2014/main" val="2041350488"/>
                    </a:ext>
                  </a:extLst>
                </a:gridCol>
                <a:gridCol w="493776">
                  <a:extLst>
                    <a:ext uri="{9D8B030D-6E8A-4147-A177-3AD203B41FA5}">
                      <a16:colId xmlns:a16="http://schemas.microsoft.com/office/drawing/2014/main" val="53604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2251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23:31:22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23:31:22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épreuves écrites
pour les candidats du
baccalauréat général
et technologique sont
terminées !
N'oubliez
si vous avez reçu une
proposition d'admission
sur Parcoursup entre
le 13 et le 20 juin
devez y répondre avant
samedi 21 juin 23h59
heure de Paris.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0.8167 %</a:t>
                      </a:r>
                    </a:p>
                  </a:txBody>
                  <a:tcPr/>
                </a:tc>
                <a:extLst>
                  <a:ext uri="{0D108BD9-81ED-4DB2-BD59-A6C34878D82A}">
                    <a16:rowId xmlns:a16="http://schemas.microsoft.com/office/drawing/2014/main" val="81367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06/21/2025 08:11:37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06/21/2025 08:11:37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onisep_officiel
1:00
21 juin: fête de la musique
@cnsmdp
onisep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0.7269 %</a:t>
                      </a:r>
                    </a:p>
                  </a:txBody>
                  <a:tcPr/>
                </a:tc>
                <a:extLst>
                  <a:ext uri="{0D108BD9-81ED-4DB2-BD59-A6C34878D82A}">
                    <a16:rowId xmlns:a16="http://schemas.microsoft.com/office/drawing/2014/main" val="1782804699"/>
                  </a:ext>
                </a:extLst>
              </a:tr>
            </a:tbl>
          </a:graphicData>
        </a:graphic>
      </p:graphicFrame>
      <p:sp>
        <p:nvSpPr>
          <p:cNvPr id="4" name="Text Placeholder 3">
            <a:extLst>
              <a:ext uri="{FF2B5EF4-FFF2-40B4-BE49-F238E27FC236}">
                <a16:creationId xmlns:a16="http://schemas.microsoft.com/office/drawing/2014/main" id="{46AB9A7B-3BB2-40AE-908E-9888AEA23CF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6741012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292DA-EB01-4729-857D-16041C710C7D}"/>
              </a:ext>
            </a:extLst>
          </p:cNvPr>
          <p:cNvSpPr>
            <a:spLocks noGrp="1"/>
          </p:cNvSpPr>
          <p:nvPr>
            <p:ph type="title"/>
          </p:nvPr>
        </p:nvSpPr>
        <p:spPr/>
        <p:txBody>
          <a:bodyPr/>
          <a:lstStyle/>
          <a:p>
            <a:r>
              <a:rPr lang="en-US"/>
              <a:t>Instagram INSTAGRAM : tableau des stories | All profiles - 10 of 12</a:t>
            </a:r>
          </a:p>
        </p:txBody>
      </p:sp>
      <p:graphicFrame>
        <p:nvGraphicFramePr>
          <p:cNvPr id="5" name="Table Placeholder 4">
            <a:extLst>
              <a:ext uri="{FF2B5EF4-FFF2-40B4-BE49-F238E27FC236}">
                <a16:creationId xmlns:a16="http://schemas.microsoft.com/office/drawing/2014/main" id="{831BA71F-C14A-4AAB-A264-BA3B0CEEBBE8}"/>
              </a:ext>
            </a:extLst>
          </p:cNvPr>
          <p:cNvGraphicFramePr>
            <a:graphicFrameLocks noGrp="1"/>
          </p:cNvGraphicFramePr>
          <p:nvPr>
            <p:ph type="tbl" sz="quarter" idx="13"/>
            <p:extLst>
              <p:ext uri="{D42A27DB-BD31-4B8C-83A1-F6EECF244321}">
                <p14:modId xmlns:p14="http://schemas.microsoft.com/office/powerpoint/2010/main" val="1943253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47835227"/>
                    </a:ext>
                  </a:extLst>
                </a:gridCol>
                <a:gridCol w="1069848">
                  <a:extLst>
                    <a:ext uri="{9D8B030D-6E8A-4147-A177-3AD203B41FA5}">
                      <a16:colId xmlns:a16="http://schemas.microsoft.com/office/drawing/2014/main" val="3557872455"/>
                    </a:ext>
                  </a:extLst>
                </a:gridCol>
                <a:gridCol w="1316736">
                  <a:extLst>
                    <a:ext uri="{9D8B030D-6E8A-4147-A177-3AD203B41FA5}">
                      <a16:colId xmlns:a16="http://schemas.microsoft.com/office/drawing/2014/main" val="2726948689"/>
                    </a:ext>
                  </a:extLst>
                </a:gridCol>
                <a:gridCol w="1481328">
                  <a:extLst>
                    <a:ext uri="{9D8B030D-6E8A-4147-A177-3AD203B41FA5}">
                      <a16:colId xmlns:a16="http://schemas.microsoft.com/office/drawing/2014/main" val="3050936705"/>
                    </a:ext>
                  </a:extLst>
                </a:gridCol>
                <a:gridCol w="493776">
                  <a:extLst>
                    <a:ext uri="{9D8B030D-6E8A-4147-A177-3AD203B41FA5}">
                      <a16:colId xmlns:a16="http://schemas.microsoft.com/office/drawing/2014/main" val="820784142"/>
                    </a:ext>
                  </a:extLst>
                </a:gridCol>
                <a:gridCol w="493776">
                  <a:extLst>
                    <a:ext uri="{9D8B030D-6E8A-4147-A177-3AD203B41FA5}">
                      <a16:colId xmlns:a16="http://schemas.microsoft.com/office/drawing/2014/main" val="1944436053"/>
                    </a:ext>
                  </a:extLst>
                </a:gridCol>
                <a:gridCol w="493776">
                  <a:extLst>
                    <a:ext uri="{9D8B030D-6E8A-4147-A177-3AD203B41FA5}">
                      <a16:colId xmlns:a16="http://schemas.microsoft.com/office/drawing/2014/main" val="2411298409"/>
                    </a:ext>
                  </a:extLst>
                </a:gridCol>
                <a:gridCol w="493776">
                  <a:extLst>
                    <a:ext uri="{9D8B030D-6E8A-4147-A177-3AD203B41FA5}">
                      <a16:colId xmlns:a16="http://schemas.microsoft.com/office/drawing/2014/main" val="2586167081"/>
                    </a:ext>
                  </a:extLst>
                </a:gridCol>
                <a:gridCol w="493776">
                  <a:extLst>
                    <a:ext uri="{9D8B030D-6E8A-4147-A177-3AD203B41FA5}">
                      <a16:colId xmlns:a16="http://schemas.microsoft.com/office/drawing/2014/main" val="197953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2076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11:28:19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11:28:19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onisep_officiel
0:41
a Librairie.onisep.fr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0.8279 %</a:t>
                      </a:r>
                    </a:p>
                  </a:txBody>
                  <a:tcPr/>
                </a:tc>
                <a:extLst>
                  <a:ext uri="{0D108BD9-81ED-4DB2-BD59-A6C34878D82A}">
                    <a16:rowId xmlns:a16="http://schemas.microsoft.com/office/drawing/2014/main" val="108190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06/27/2025 12:00:25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06/27/2025 12:00:25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LA MINUTE
ORIENTATION
5 questions à se poser
avant de se former au
numérique
@onisep_officiel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0.9145 %</a:t>
                      </a:r>
                    </a:p>
                  </a:txBody>
                  <a:tcPr/>
                </a:tc>
                <a:extLst>
                  <a:ext uri="{0D108BD9-81ED-4DB2-BD59-A6C34878D82A}">
                    <a16:rowId xmlns:a16="http://schemas.microsoft.com/office/drawing/2014/main" val="1018505889"/>
                  </a:ext>
                </a:extLst>
              </a:tr>
            </a:tbl>
          </a:graphicData>
        </a:graphic>
      </p:graphicFrame>
      <p:sp>
        <p:nvSpPr>
          <p:cNvPr id="4" name="Text Placeholder 3">
            <a:extLst>
              <a:ext uri="{FF2B5EF4-FFF2-40B4-BE49-F238E27FC236}">
                <a16:creationId xmlns:a16="http://schemas.microsoft.com/office/drawing/2014/main" id="{1AF36D6F-0F30-4115-89BD-621D55AF846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456544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27FD8-5791-4C40-91BC-E477BABC230F}"/>
              </a:ext>
            </a:extLst>
          </p:cNvPr>
          <p:cNvSpPr>
            <a:spLocks noGrp="1"/>
          </p:cNvSpPr>
          <p:nvPr>
            <p:ph type="title"/>
          </p:nvPr>
        </p:nvSpPr>
        <p:spPr/>
        <p:txBody>
          <a:bodyPr/>
          <a:lstStyle/>
          <a:p>
            <a:r>
              <a:rPr lang="en-US"/>
              <a:t>Instagram INSTAGRAM : tableau des stories | All profiles - 11 of 12</a:t>
            </a:r>
          </a:p>
        </p:txBody>
      </p:sp>
      <p:graphicFrame>
        <p:nvGraphicFramePr>
          <p:cNvPr id="5" name="Table Placeholder 4">
            <a:extLst>
              <a:ext uri="{FF2B5EF4-FFF2-40B4-BE49-F238E27FC236}">
                <a16:creationId xmlns:a16="http://schemas.microsoft.com/office/drawing/2014/main" id="{6186C158-CA9B-4511-9912-522C9547CE00}"/>
              </a:ext>
            </a:extLst>
          </p:cNvPr>
          <p:cNvGraphicFramePr>
            <a:graphicFrameLocks noGrp="1"/>
          </p:cNvGraphicFramePr>
          <p:nvPr>
            <p:ph type="tbl" sz="quarter" idx="13"/>
            <p:extLst>
              <p:ext uri="{D42A27DB-BD31-4B8C-83A1-F6EECF244321}">
                <p14:modId xmlns:p14="http://schemas.microsoft.com/office/powerpoint/2010/main" val="2422390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56713522"/>
                    </a:ext>
                  </a:extLst>
                </a:gridCol>
                <a:gridCol w="1069848">
                  <a:extLst>
                    <a:ext uri="{9D8B030D-6E8A-4147-A177-3AD203B41FA5}">
                      <a16:colId xmlns:a16="http://schemas.microsoft.com/office/drawing/2014/main" val="655473968"/>
                    </a:ext>
                  </a:extLst>
                </a:gridCol>
                <a:gridCol w="1316736">
                  <a:extLst>
                    <a:ext uri="{9D8B030D-6E8A-4147-A177-3AD203B41FA5}">
                      <a16:colId xmlns:a16="http://schemas.microsoft.com/office/drawing/2014/main" val="4071978221"/>
                    </a:ext>
                  </a:extLst>
                </a:gridCol>
                <a:gridCol w="1481328">
                  <a:extLst>
                    <a:ext uri="{9D8B030D-6E8A-4147-A177-3AD203B41FA5}">
                      <a16:colId xmlns:a16="http://schemas.microsoft.com/office/drawing/2014/main" val="1491062740"/>
                    </a:ext>
                  </a:extLst>
                </a:gridCol>
                <a:gridCol w="493776">
                  <a:extLst>
                    <a:ext uri="{9D8B030D-6E8A-4147-A177-3AD203B41FA5}">
                      <a16:colId xmlns:a16="http://schemas.microsoft.com/office/drawing/2014/main" val="1093758957"/>
                    </a:ext>
                  </a:extLst>
                </a:gridCol>
                <a:gridCol w="493776">
                  <a:extLst>
                    <a:ext uri="{9D8B030D-6E8A-4147-A177-3AD203B41FA5}">
                      <a16:colId xmlns:a16="http://schemas.microsoft.com/office/drawing/2014/main" val="1073061269"/>
                    </a:ext>
                  </a:extLst>
                </a:gridCol>
                <a:gridCol w="493776">
                  <a:extLst>
                    <a:ext uri="{9D8B030D-6E8A-4147-A177-3AD203B41FA5}">
                      <a16:colId xmlns:a16="http://schemas.microsoft.com/office/drawing/2014/main" val="605018194"/>
                    </a:ext>
                  </a:extLst>
                </a:gridCol>
                <a:gridCol w="493776">
                  <a:extLst>
                    <a:ext uri="{9D8B030D-6E8A-4147-A177-3AD203B41FA5}">
                      <a16:colId xmlns:a16="http://schemas.microsoft.com/office/drawing/2014/main" val="4246072449"/>
                    </a:ext>
                  </a:extLst>
                </a:gridCol>
                <a:gridCol w="493776">
                  <a:extLst>
                    <a:ext uri="{9D8B030D-6E8A-4147-A177-3AD203B41FA5}">
                      <a16:colId xmlns:a16="http://schemas.microsoft.com/office/drawing/2014/main" val="671486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7729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18:25:13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18:25:13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MON
MASTER
Comment ça se passe ?
Pour participer à la phase
complémentaire, vous devez
impérativement classer
par ordre de préférence
toutes vos candidatures,
qu'elles soient nouvelles
issues de la phase principale.
Vous avez jusqu'au 23 juin,
23h59, pour faire de nouvelles
candidatures et classer toutes
vos candidatures par ordre de
préférence.
@monmasterinfo et etudiantgouv
don't
forget!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0.9567 %</a:t>
                      </a:r>
                    </a:p>
                  </a:txBody>
                  <a:tcPr/>
                </a:tc>
                <a:extLst>
                  <a:ext uri="{0D108BD9-81ED-4DB2-BD59-A6C34878D82A}">
                    <a16:rowId xmlns:a16="http://schemas.microsoft.com/office/drawing/2014/main" val="1571375462"/>
                  </a:ext>
                </a:extLst>
              </a:tr>
            </a:tbl>
          </a:graphicData>
        </a:graphic>
      </p:graphicFrame>
      <p:sp>
        <p:nvSpPr>
          <p:cNvPr id="4" name="Text Placeholder 3">
            <a:extLst>
              <a:ext uri="{FF2B5EF4-FFF2-40B4-BE49-F238E27FC236}">
                <a16:creationId xmlns:a16="http://schemas.microsoft.com/office/drawing/2014/main" id="{D45AE5EC-D0D4-4EA4-8050-3D35D8C2020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3434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D5FFF-283E-49A7-A8C7-AA0A8F7C7B18}"/>
              </a:ext>
            </a:extLst>
          </p:cNvPr>
          <p:cNvSpPr>
            <a:spLocks noGrp="1"/>
          </p:cNvSpPr>
          <p:nvPr>
            <p:ph type="title"/>
          </p:nvPr>
        </p:nvSpPr>
        <p:spPr/>
        <p:txBody>
          <a:bodyPr/>
          <a:lstStyle/>
          <a:p>
            <a:r>
              <a:rPr lang="en-US"/>
              <a:t>Instagram INSTAGRAM : tableau des stories | All profiles - 12 of 12</a:t>
            </a:r>
          </a:p>
        </p:txBody>
      </p:sp>
      <p:graphicFrame>
        <p:nvGraphicFramePr>
          <p:cNvPr id="5" name="Table Placeholder 4">
            <a:extLst>
              <a:ext uri="{FF2B5EF4-FFF2-40B4-BE49-F238E27FC236}">
                <a16:creationId xmlns:a16="http://schemas.microsoft.com/office/drawing/2014/main" id="{9B767682-D12B-4789-9068-E6446319564A}"/>
              </a:ext>
            </a:extLst>
          </p:cNvPr>
          <p:cNvGraphicFramePr>
            <a:graphicFrameLocks noGrp="1"/>
          </p:cNvGraphicFramePr>
          <p:nvPr>
            <p:ph type="tbl" sz="quarter" idx="13"/>
            <p:extLst>
              <p:ext uri="{D42A27DB-BD31-4B8C-83A1-F6EECF244321}">
                <p14:modId xmlns:p14="http://schemas.microsoft.com/office/powerpoint/2010/main" val="1422156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91606848"/>
                    </a:ext>
                  </a:extLst>
                </a:gridCol>
                <a:gridCol w="1069848">
                  <a:extLst>
                    <a:ext uri="{9D8B030D-6E8A-4147-A177-3AD203B41FA5}">
                      <a16:colId xmlns:a16="http://schemas.microsoft.com/office/drawing/2014/main" val="1675400114"/>
                    </a:ext>
                  </a:extLst>
                </a:gridCol>
                <a:gridCol w="1316736">
                  <a:extLst>
                    <a:ext uri="{9D8B030D-6E8A-4147-A177-3AD203B41FA5}">
                      <a16:colId xmlns:a16="http://schemas.microsoft.com/office/drawing/2014/main" val="1899450975"/>
                    </a:ext>
                  </a:extLst>
                </a:gridCol>
                <a:gridCol w="1481328">
                  <a:extLst>
                    <a:ext uri="{9D8B030D-6E8A-4147-A177-3AD203B41FA5}">
                      <a16:colId xmlns:a16="http://schemas.microsoft.com/office/drawing/2014/main" val="500485095"/>
                    </a:ext>
                  </a:extLst>
                </a:gridCol>
                <a:gridCol w="493776">
                  <a:extLst>
                    <a:ext uri="{9D8B030D-6E8A-4147-A177-3AD203B41FA5}">
                      <a16:colId xmlns:a16="http://schemas.microsoft.com/office/drawing/2014/main" val="2936977206"/>
                    </a:ext>
                  </a:extLst>
                </a:gridCol>
                <a:gridCol w="493776">
                  <a:extLst>
                    <a:ext uri="{9D8B030D-6E8A-4147-A177-3AD203B41FA5}">
                      <a16:colId xmlns:a16="http://schemas.microsoft.com/office/drawing/2014/main" val="1628687862"/>
                    </a:ext>
                  </a:extLst>
                </a:gridCol>
                <a:gridCol w="493776">
                  <a:extLst>
                    <a:ext uri="{9D8B030D-6E8A-4147-A177-3AD203B41FA5}">
                      <a16:colId xmlns:a16="http://schemas.microsoft.com/office/drawing/2014/main" val="1730925682"/>
                    </a:ext>
                  </a:extLst>
                </a:gridCol>
                <a:gridCol w="493776">
                  <a:extLst>
                    <a:ext uri="{9D8B030D-6E8A-4147-A177-3AD203B41FA5}">
                      <a16:colId xmlns:a16="http://schemas.microsoft.com/office/drawing/2014/main" val="3949476466"/>
                    </a:ext>
                  </a:extLst>
                </a:gridCol>
                <a:gridCol w="493776">
                  <a:extLst>
                    <a:ext uri="{9D8B030D-6E8A-4147-A177-3AD203B41FA5}">
                      <a16:colId xmlns:a16="http://schemas.microsoft.com/office/drawing/2014/main" val="28670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407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11:28:38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11:28:38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Lequel de ces métiers s'exerce dans la
logistique ?
?
A
chaudronnier
demand planner
monteur-câbleur
@francetravail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0.7906 %</a:t>
                      </a:r>
                    </a:p>
                  </a:txBody>
                  <a:tcPr/>
                </a:tc>
                <a:extLst>
                  <a:ext uri="{0D108BD9-81ED-4DB2-BD59-A6C34878D82A}">
                    <a16:rowId xmlns:a16="http://schemas.microsoft.com/office/drawing/2014/main" val="293779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09:43:20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09:43:20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rebatirnotredamedeparis et onisep_officiel
0:54
13-15 juin: : Journées européennes
de l'archéologie
@INRAP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0.2500 %</a:t>
                      </a:r>
                    </a:p>
                  </a:txBody>
                  <a:tcPr/>
                </a:tc>
                <a:extLst>
                  <a:ext uri="{0D108BD9-81ED-4DB2-BD59-A6C34878D82A}">
                    <a16:rowId xmlns:a16="http://schemas.microsoft.com/office/drawing/2014/main" val="364132535"/>
                  </a:ext>
                </a:extLst>
              </a:tr>
            </a:tbl>
          </a:graphicData>
        </a:graphic>
      </p:graphicFrame>
      <p:sp>
        <p:nvSpPr>
          <p:cNvPr id="4" name="Text Placeholder 3">
            <a:extLst>
              <a:ext uri="{FF2B5EF4-FFF2-40B4-BE49-F238E27FC236}">
                <a16:creationId xmlns:a16="http://schemas.microsoft.com/office/drawing/2014/main" id="{23D3B419-BD9C-4A70-97C6-9E57CAC6A8C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223233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6885D-E05F-4F2D-8BC6-DB74F759488C}"/>
              </a:ext>
            </a:extLst>
          </p:cNvPr>
          <p:cNvSpPr>
            <a:spLocks noGrp="1"/>
          </p:cNvSpPr>
          <p:nvPr>
            <p:ph type="title"/>
          </p:nvPr>
        </p:nvSpPr>
        <p:spPr/>
        <p:txBody>
          <a:bodyPr/>
          <a:lstStyle/>
          <a:p>
            <a:r>
              <a:rPr lang="en-US"/>
              <a:t>LinkedIn LINKEDIN : tableau des posts | All profiles - 1 of 5</a:t>
            </a:r>
          </a:p>
        </p:txBody>
      </p:sp>
      <p:graphicFrame>
        <p:nvGraphicFramePr>
          <p:cNvPr id="5" name="Table Placeholder 4">
            <a:extLst>
              <a:ext uri="{FF2B5EF4-FFF2-40B4-BE49-F238E27FC236}">
                <a16:creationId xmlns:a16="http://schemas.microsoft.com/office/drawing/2014/main" id="{E4D19BB1-9C6A-4797-901A-65F3F2E09D4F}"/>
              </a:ext>
            </a:extLst>
          </p:cNvPr>
          <p:cNvGraphicFramePr>
            <a:graphicFrameLocks noGrp="1"/>
          </p:cNvGraphicFramePr>
          <p:nvPr>
            <p:ph type="tbl" sz="quarter" idx="13"/>
            <p:extLst>
              <p:ext uri="{D42A27DB-BD31-4B8C-83A1-F6EECF244321}">
                <p14:modId xmlns:p14="http://schemas.microsoft.com/office/powerpoint/2010/main" val="2603161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38495575"/>
                    </a:ext>
                  </a:extLst>
                </a:gridCol>
                <a:gridCol w="740664">
                  <a:extLst>
                    <a:ext uri="{9D8B030D-6E8A-4147-A177-3AD203B41FA5}">
                      <a16:colId xmlns:a16="http://schemas.microsoft.com/office/drawing/2014/main" val="1790197012"/>
                    </a:ext>
                  </a:extLst>
                </a:gridCol>
                <a:gridCol w="1399032">
                  <a:extLst>
                    <a:ext uri="{9D8B030D-6E8A-4147-A177-3AD203B41FA5}">
                      <a16:colId xmlns:a16="http://schemas.microsoft.com/office/drawing/2014/main" val="559917151"/>
                    </a:ext>
                  </a:extLst>
                </a:gridCol>
                <a:gridCol w="493776">
                  <a:extLst>
                    <a:ext uri="{9D8B030D-6E8A-4147-A177-3AD203B41FA5}">
                      <a16:colId xmlns:a16="http://schemas.microsoft.com/office/drawing/2014/main" val="28985514"/>
                    </a:ext>
                  </a:extLst>
                </a:gridCol>
                <a:gridCol w="493776">
                  <a:extLst>
                    <a:ext uri="{9D8B030D-6E8A-4147-A177-3AD203B41FA5}">
                      <a16:colId xmlns:a16="http://schemas.microsoft.com/office/drawing/2014/main" val="3707379328"/>
                    </a:ext>
                  </a:extLst>
                </a:gridCol>
                <a:gridCol w="493776">
                  <a:extLst>
                    <a:ext uri="{9D8B030D-6E8A-4147-A177-3AD203B41FA5}">
                      <a16:colId xmlns:a16="http://schemas.microsoft.com/office/drawing/2014/main" val="1928144552"/>
                    </a:ext>
                  </a:extLst>
                </a:gridCol>
                <a:gridCol w="493776">
                  <a:extLst>
                    <a:ext uri="{9D8B030D-6E8A-4147-A177-3AD203B41FA5}">
                      <a16:colId xmlns:a16="http://schemas.microsoft.com/office/drawing/2014/main" val="1743912099"/>
                    </a:ext>
                  </a:extLst>
                </a:gridCol>
                <a:gridCol w="493776">
                  <a:extLst>
                    <a:ext uri="{9D8B030D-6E8A-4147-A177-3AD203B41FA5}">
                      <a16:colId xmlns:a16="http://schemas.microsoft.com/office/drawing/2014/main" val="5004356"/>
                    </a:ext>
                  </a:extLst>
                </a:gridCol>
                <a:gridCol w="493776">
                  <a:extLst>
                    <a:ext uri="{9D8B030D-6E8A-4147-A177-3AD203B41FA5}">
                      <a16:colId xmlns:a16="http://schemas.microsoft.com/office/drawing/2014/main" val="1687625301"/>
                    </a:ext>
                  </a:extLst>
                </a:gridCol>
                <a:gridCol w="493776">
                  <a:extLst>
                    <a:ext uri="{9D8B030D-6E8A-4147-A177-3AD203B41FA5}">
                      <a16:colId xmlns:a16="http://schemas.microsoft.com/office/drawing/2014/main" val="2694766011"/>
                    </a:ext>
                  </a:extLst>
                </a:gridCol>
                <a:gridCol w="493776">
                  <a:extLst>
                    <a:ext uri="{9D8B030D-6E8A-4147-A177-3AD203B41FA5}">
                      <a16:colId xmlns:a16="http://schemas.microsoft.com/office/drawing/2014/main" val="1753531957"/>
                    </a:ext>
                  </a:extLst>
                </a:gridCol>
                <a:gridCol w="493776">
                  <a:extLst>
                    <a:ext uri="{9D8B030D-6E8A-4147-A177-3AD203B41FA5}">
                      <a16:colId xmlns:a16="http://schemas.microsoft.com/office/drawing/2014/main" val="1326653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4927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18:00:48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18:00:48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AVENIRS, A / Région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5.6285437698797 %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153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09:15:08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09:15:08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AVENIRS, A / RdvO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6.9178082191781 %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359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12:20:11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12:20:11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PARCOURSUP, Onisep Outside,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5.379746835443 %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1905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06/17/2025 11:22:13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06/17/2025 11:22:13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14.567614625653 %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0976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15:00:53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15:00:53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Minute Orientation, PARCOURSUP,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7.6876513317191 %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extLst>
                  <a:ext uri="{0D108BD9-81ED-4DB2-BD59-A6C34878D82A}">
                    <a16:rowId xmlns:a16="http://schemas.microsoft.com/office/drawing/2014/main" val="4162524196"/>
                  </a:ext>
                </a:extLst>
              </a:tr>
            </a:tbl>
          </a:graphicData>
        </a:graphic>
      </p:graphicFrame>
      <p:sp>
        <p:nvSpPr>
          <p:cNvPr id="4" name="Text Placeholder 3">
            <a:extLst>
              <a:ext uri="{FF2B5EF4-FFF2-40B4-BE49-F238E27FC236}">
                <a16:creationId xmlns:a16="http://schemas.microsoft.com/office/drawing/2014/main" id="{4B1E46D5-7C7A-4013-B4B5-29738F1C4DF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0735510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8CD34-8BF3-48FB-B834-C22D42093B3E}"/>
              </a:ext>
            </a:extLst>
          </p:cNvPr>
          <p:cNvSpPr>
            <a:spLocks noGrp="1"/>
          </p:cNvSpPr>
          <p:nvPr>
            <p:ph type="title"/>
          </p:nvPr>
        </p:nvSpPr>
        <p:spPr/>
        <p:txBody>
          <a:bodyPr/>
          <a:lstStyle/>
          <a:p>
            <a:r>
              <a:rPr lang="en-US"/>
              <a:t>LinkedIn LINKEDIN : tableau des posts | All profiles - 2 of 5</a:t>
            </a:r>
          </a:p>
        </p:txBody>
      </p:sp>
      <p:graphicFrame>
        <p:nvGraphicFramePr>
          <p:cNvPr id="5" name="Table Placeholder 4">
            <a:extLst>
              <a:ext uri="{FF2B5EF4-FFF2-40B4-BE49-F238E27FC236}">
                <a16:creationId xmlns:a16="http://schemas.microsoft.com/office/drawing/2014/main" id="{D3990A79-2461-4C7B-BE09-580A62AAA7C7}"/>
              </a:ext>
            </a:extLst>
          </p:cNvPr>
          <p:cNvGraphicFramePr>
            <a:graphicFrameLocks noGrp="1"/>
          </p:cNvGraphicFramePr>
          <p:nvPr>
            <p:ph type="tbl" sz="quarter" idx="13"/>
            <p:extLst>
              <p:ext uri="{D42A27DB-BD31-4B8C-83A1-F6EECF244321}">
                <p14:modId xmlns:p14="http://schemas.microsoft.com/office/powerpoint/2010/main" val="2070751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96006270"/>
                    </a:ext>
                  </a:extLst>
                </a:gridCol>
                <a:gridCol w="740664">
                  <a:extLst>
                    <a:ext uri="{9D8B030D-6E8A-4147-A177-3AD203B41FA5}">
                      <a16:colId xmlns:a16="http://schemas.microsoft.com/office/drawing/2014/main" val="566685906"/>
                    </a:ext>
                  </a:extLst>
                </a:gridCol>
                <a:gridCol w="1399032">
                  <a:extLst>
                    <a:ext uri="{9D8B030D-6E8A-4147-A177-3AD203B41FA5}">
                      <a16:colId xmlns:a16="http://schemas.microsoft.com/office/drawing/2014/main" val="2207684153"/>
                    </a:ext>
                  </a:extLst>
                </a:gridCol>
                <a:gridCol w="493776">
                  <a:extLst>
                    <a:ext uri="{9D8B030D-6E8A-4147-A177-3AD203B41FA5}">
                      <a16:colId xmlns:a16="http://schemas.microsoft.com/office/drawing/2014/main" val="3553152220"/>
                    </a:ext>
                  </a:extLst>
                </a:gridCol>
                <a:gridCol w="493776">
                  <a:extLst>
                    <a:ext uri="{9D8B030D-6E8A-4147-A177-3AD203B41FA5}">
                      <a16:colId xmlns:a16="http://schemas.microsoft.com/office/drawing/2014/main" val="3121668084"/>
                    </a:ext>
                  </a:extLst>
                </a:gridCol>
                <a:gridCol w="493776">
                  <a:extLst>
                    <a:ext uri="{9D8B030D-6E8A-4147-A177-3AD203B41FA5}">
                      <a16:colId xmlns:a16="http://schemas.microsoft.com/office/drawing/2014/main" val="1041637913"/>
                    </a:ext>
                  </a:extLst>
                </a:gridCol>
                <a:gridCol w="493776">
                  <a:extLst>
                    <a:ext uri="{9D8B030D-6E8A-4147-A177-3AD203B41FA5}">
                      <a16:colId xmlns:a16="http://schemas.microsoft.com/office/drawing/2014/main" val="2448092920"/>
                    </a:ext>
                  </a:extLst>
                </a:gridCol>
                <a:gridCol w="493776">
                  <a:extLst>
                    <a:ext uri="{9D8B030D-6E8A-4147-A177-3AD203B41FA5}">
                      <a16:colId xmlns:a16="http://schemas.microsoft.com/office/drawing/2014/main" val="3281809941"/>
                    </a:ext>
                  </a:extLst>
                </a:gridCol>
                <a:gridCol w="493776">
                  <a:extLst>
                    <a:ext uri="{9D8B030D-6E8A-4147-A177-3AD203B41FA5}">
                      <a16:colId xmlns:a16="http://schemas.microsoft.com/office/drawing/2014/main" val="259137152"/>
                    </a:ext>
                  </a:extLst>
                </a:gridCol>
                <a:gridCol w="493776">
                  <a:extLst>
                    <a:ext uri="{9D8B030D-6E8A-4147-A177-3AD203B41FA5}">
                      <a16:colId xmlns:a16="http://schemas.microsoft.com/office/drawing/2014/main" val="2451847632"/>
                    </a:ext>
                  </a:extLst>
                </a:gridCol>
                <a:gridCol w="493776">
                  <a:extLst>
                    <a:ext uri="{9D8B030D-6E8A-4147-A177-3AD203B41FA5}">
                      <a16:colId xmlns:a16="http://schemas.microsoft.com/office/drawing/2014/main" val="2464306151"/>
                    </a:ext>
                  </a:extLst>
                </a:gridCol>
                <a:gridCol w="493776">
                  <a:extLst>
                    <a:ext uri="{9D8B030D-6E8A-4147-A177-3AD203B41FA5}">
                      <a16:colId xmlns:a16="http://schemas.microsoft.com/office/drawing/2014/main" val="827992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3390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19:00:13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19:00:13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A / Partenaire, A / MeD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4.5685279187817 %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8559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18:01:04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18:01:04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Minute Orientation, PARCOURSUP,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6.5595716198126 %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extLst>
                  <a:ext uri="{0D108BD9-81ED-4DB2-BD59-A6C34878D82A}">
                    <a16:rowId xmlns:a16="http://schemas.microsoft.com/office/drawing/2014/main" val="173760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06/20/2025 17:00:18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06/20/2025 17:00:18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Repéré Pour Vous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9.4744633604737 %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0970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20:00:11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20:00:11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4.4709388971684 %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8207610"/>
                  </a:ext>
                </a:extLst>
              </a:tr>
            </a:tbl>
          </a:graphicData>
        </a:graphic>
      </p:graphicFrame>
      <p:sp>
        <p:nvSpPr>
          <p:cNvPr id="4" name="Text Placeholder 3">
            <a:extLst>
              <a:ext uri="{FF2B5EF4-FFF2-40B4-BE49-F238E27FC236}">
                <a16:creationId xmlns:a16="http://schemas.microsoft.com/office/drawing/2014/main" id="{671E7185-015C-43E0-BBB2-9089A6797F2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02391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3D039-30A8-494B-98FC-297AAE404EF0}"/>
              </a:ext>
            </a:extLst>
          </p:cNvPr>
          <p:cNvSpPr>
            <a:spLocks noGrp="1"/>
          </p:cNvSpPr>
          <p:nvPr>
            <p:ph type="title"/>
          </p:nvPr>
        </p:nvSpPr>
        <p:spPr/>
        <p:txBody>
          <a:bodyPr/>
          <a:lstStyle/>
          <a:p>
            <a:r>
              <a:rPr lang="en-US"/>
              <a:t>LinkedIn LINKEDIN : tableau des posts | All profiles - 3 of 5</a:t>
            </a:r>
          </a:p>
        </p:txBody>
      </p:sp>
      <p:graphicFrame>
        <p:nvGraphicFramePr>
          <p:cNvPr id="5" name="Table Placeholder 4">
            <a:extLst>
              <a:ext uri="{FF2B5EF4-FFF2-40B4-BE49-F238E27FC236}">
                <a16:creationId xmlns:a16="http://schemas.microsoft.com/office/drawing/2014/main" id="{2B61B47A-E24E-4800-8439-08301BFAE1C3}"/>
              </a:ext>
            </a:extLst>
          </p:cNvPr>
          <p:cNvGraphicFramePr>
            <a:graphicFrameLocks noGrp="1"/>
          </p:cNvGraphicFramePr>
          <p:nvPr>
            <p:ph type="tbl" sz="quarter" idx="13"/>
            <p:extLst>
              <p:ext uri="{D42A27DB-BD31-4B8C-83A1-F6EECF244321}">
                <p14:modId xmlns:p14="http://schemas.microsoft.com/office/powerpoint/2010/main" val="2003989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68867792"/>
                    </a:ext>
                  </a:extLst>
                </a:gridCol>
                <a:gridCol w="740664">
                  <a:extLst>
                    <a:ext uri="{9D8B030D-6E8A-4147-A177-3AD203B41FA5}">
                      <a16:colId xmlns:a16="http://schemas.microsoft.com/office/drawing/2014/main" val="1204902560"/>
                    </a:ext>
                  </a:extLst>
                </a:gridCol>
                <a:gridCol w="1399032">
                  <a:extLst>
                    <a:ext uri="{9D8B030D-6E8A-4147-A177-3AD203B41FA5}">
                      <a16:colId xmlns:a16="http://schemas.microsoft.com/office/drawing/2014/main" val="3247703530"/>
                    </a:ext>
                  </a:extLst>
                </a:gridCol>
                <a:gridCol w="493776">
                  <a:extLst>
                    <a:ext uri="{9D8B030D-6E8A-4147-A177-3AD203B41FA5}">
                      <a16:colId xmlns:a16="http://schemas.microsoft.com/office/drawing/2014/main" val="3375031664"/>
                    </a:ext>
                  </a:extLst>
                </a:gridCol>
                <a:gridCol w="493776">
                  <a:extLst>
                    <a:ext uri="{9D8B030D-6E8A-4147-A177-3AD203B41FA5}">
                      <a16:colId xmlns:a16="http://schemas.microsoft.com/office/drawing/2014/main" val="795648420"/>
                    </a:ext>
                  </a:extLst>
                </a:gridCol>
                <a:gridCol w="493776">
                  <a:extLst>
                    <a:ext uri="{9D8B030D-6E8A-4147-A177-3AD203B41FA5}">
                      <a16:colId xmlns:a16="http://schemas.microsoft.com/office/drawing/2014/main" val="3960964773"/>
                    </a:ext>
                  </a:extLst>
                </a:gridCol>
                <a:gridCol w="493776">
                  <a:extLst>
                    <a:ext uri="{9D8B030D-6E8A-4147-A177-3AD203B41FA5}">
                      <a16:colId xmlns:a16="http://schemas.microsoft.com/office/drawing/2014/main" val="1018303202"/>
                    </a:ext>
                  </a:extLst>
                </a:gridCol>
                <a:gridCol w="493776">
                  <a:extLst>
                    <a:ext uri="{9D8B030D-6E8A-4147-A177-3AD203B41FA5}">
                      <a16:colId xmlns:a16="http://schemas.microsoft.com/office/drawing/2014/main" val="1747481025"/>
                    </a:ext>
                  </a:extLst>
                </a:gridCol>
                <a:gridCol w="493776">
                  <a:extLst>
                    <a:ext uri="{9D8B030D-6E8A-4147-A177-3AD203B41FA5}">
                      <a16:colId xmlns:a16="http://schemas.microsoft.com/office/drawing/2014/main" val="2072321426"/>
                    </a:ext>
                  </a:extLst>
                </a:gridCol>
                <a:gridCol w="493776">
                  <a:extLst>
                    <a:ext uri="{9D8B030D-6E8A-4147-A177-3AD203B41FA5}">
                      <a16:colId xmlns:a16="http://schemas.microsoft.com/office/drawing/2014/main" val="4252077486"/>
                    </a:ext>
                  </a:extLst>
                </a:gridCol>
                <a:gridCol w="493776">
                  <a:extLst>
                    <a:ext uri="{9D8B030D-6E8A-4147-A177-3AD203B41FA5}">
                      <a16:colId xmlns:a16="http://schemas.microsoft.com/office/drawing/2014/main" val="1102256143"/>
                    </a:ext>
                  </a:extLst>
                </a:gridCol>
                <a:gridCol w="493776">
                  <a:extLst>
                    <a:ext uri="{9D8B030D-6E8A-4147-A177-3AD203B41FA5}">
                      <a16:colId xmlns:a16="http://schemas.microsoft.com/office/drawing/2014/main" val="196963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0478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08:30:37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08:30:37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Minute Orientation, PARCOURSUP, Mon Master - Phase principale d'admission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4.8979591836735 %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extLst>
                  <a:ext uri="{0D108BD9-81ED-4DB2-BD59-A6C34878D82A}">
                    <a16:rowId xmlns:a16="http://schemas.microsoft.com/office/drawing/2014/main" val="370935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09:17:03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09:17:03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13.268892794376 %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6914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19:00:26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19:00:26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Repéré Pour Vous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16.783831282953 %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7720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18:38:38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18:38:38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Minute Orientation, Mon Master, Mon Master - Phase complémentaire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4.8603929679421 %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extLst>
                  <a:ext uri="{0D108BD9-81ED-4DB2-BD59-A6C34878D82A}">
                    <a16:rowId xmlns:a16="http://schemas.microsoft.com/office/drawing/2014/main" val="4273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17:09:08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17:09:08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6.0103626943005 %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extLst>
                  <a:ext uri="{0D108BD9-81ED-4DB2-BD59-A6C34878D82A}">
                    <a16:rowId xmlns:a16="http://schemas.microsoft.com/office/drawing/2014/main" val="1601065820"/>
                  </a:ext>
                </a:extLst>
              </a:tr>
            </a:tbl>
          </a:graphicData>
        </a:graphic>
      </p:graphicFrame>
      <p:sp>
        <p:nvSpPr>
          <p:cNvPr id="4" name="Text Placeholder 3">
            <a:extLst>
              <a:ext uri="{FF2B5EF4-FFF2-40B4-BE49-F238E27FC236}">
                <a16:creationId xmlns:a16="http://schemas.microsoft.com/office/drawing/2014/main" id="{A1BDFB1E-8351-4A77-A2AE-B1FE80FFF5A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167581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60CD4-08C8-48EA-A40D-1FBF92805873}"/>
              </a:ext>
            </a:extLst>
          </p:cNvPr>
          <p:cNvSpPr>
            <a:spLocks noGrp="1"/>
          </p:cNvSpPr>
          <p:nvPr>
            <p:ph type="title"/>
          </p:nvPr>
        </p:nvSpPr>
        <p:spPr/>
        <p:txBody>
          <a:bodyPr/>
          <a:lstStyle/>
          <a:p>
            <a:r>
              <a:rPr lang="en-US"/>
              <a:t>LinkedIn LINKEDIN : tableau des posts | All profiles - 4 of 5</a:t>
            </a:r>
          </a:p>
        </p:txBody>
      </p:sp>
      <p:graphicFrame>
        <p:nvGraphicFramePr>
          <p:cNvPr id="5" name="Table Placeholder 4">
            <a:extLst>
              <a:ext uri="{FF2B5EF4-FFF2-40B4-BE49-F238E27FC236}">
                <a16:creationId xmlns:a16="http://schemas.microsoft.com/office/drawing/2014/main" id="{2A4EB3DF-D56D-4472-B289-BF310D96A511}"/>
              </a:ext>
            </a:extLst>
          </p:cNvPr>
          <p:cNvGraphicFramePr>
            <a:graphicFrameLocks noGrp="1"/>
          </p:cNvGraphicFramePr>
          <p:nvPr>
            <p:ph type="tbl" sz="quarter" idx="13"/>
            <p:extLst>
              <p:ext uri="{D42A27DB-BD31-4B8C-83A1-F6EECF244321}">
                <p14:modId xmlns:p14="http://schemas.microsoft.com/office/powerpoint/2010/main" val="532760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20978646"/>
                    </a:ext>
                  </a:extLst>
                </a:gridCol>
                <a:gridCol w="740664">
                  <a:extLst>
                    <a:ext uri="{9D8B030D-6E8A-4147-A177-3AD203B41FA5}">
                      <a16:colId xmlns:a16="http://schemas.microsoft.com/office/drawing/2014/main" val="2237165199"/>
                    </a:ext>
                  </a:extLst>
                </a:gridCol>
                <a:gridCol w="1399032">
                  <a:extLst>
                    <a:ext uri="{9D8B030D-6E8A-4147-A177-3AD203B41FA5}">
                      <a16:colId xmlns:a16="http://schemas.microsoft.com/office/drawing/2014/main" val="657149746"/>
                    </a:ext>
                  </a:extLst>
                </a:gridCol>
                <a:gridCol w="493776">
                  <a:extLst>
                    <a:ext uri="{9D8B030D-6E8A-4147-A177-3AD203B41FA5}">
                      <a16:colId xmlns:a16="http://schemas.microsoft.com/office/drawing/2014/main" val="1900297229"/>
                    </a:ext>
                  </a:extLst>
                </a:gridCol>
                <a:gridCol w="493776">
                  <a:extLst>
                    <a:ext uri="{9D8B030D-6E8A-4147-A177-3AD203B41FA5}">
                      <a16:colId xmlns:a16="http://schemas.microsoft.com/office/drawing/2014/main" val="3078444220"/>
                    </a:ext>
                  </a:extLst>
                </a:gridCol>
                <a:gridCol w="493776">
                  <a:extLst>
                    <a:ext uri="{9D8B030D-6E8A-4147-A177-3AD203B41FA5}">
                      <a16:colId xmlns:a16="http://schemas.microsoft.com/office/drawing/2014/main" val="3188826136"/>
                    </a:ext>
                  </a:extLst>
                </a:gridCol>
                <a:gridCol w="493776">
                  <a:extLst>
                    <a:ext uri="{9D8B030D-6E8A-4147-A177-3AD203B41FA5}">
                      <a16:colId xmlns:a16="http://schemas.microsoft.com/office/drawing/2014/main" val="1875756353"/>
                    </a:ext>
                  </a:extLst>
                </a:gridCol>
                <a:gridCol w="493776">
                  <a:extLst>
                    <a:ext uri="{9D8B030D-6E8A-4147-A177-3AD203B41FA5}">
                      <a16:colId xmlns:a16="http://schemas.microsoft.com/office/drawing/2014/main" val="594227618"/>
                    </a:ext>
                  </a:extLst>
                </a:gridCol>
                <a:gridCol w="493776">
                  <a:extLst>
                    <a:ext uri="{9D8B030D-6E8A-4147-A177-3AD203B41FA5}">
                      <a16:colId xmlns:a16="http://schemas.microsoft.com/office/drawing/2014/main" val="4170915745"/>
                    </a:ext>
                  </a:extLst>
                </a:gridCol>
                <a:gridCol w="493776">
                  <a:extLst>
                    <a:ext uri="{9D8B030D-6E8A-4147-A177-3AD203B41FA5}">
                      <a16:colId xmlns:a16="http://schemas.microsoft.com/office/drawing/2014/main" val="3647907737"/>
                    </a:ext>
                  </a:extLst>
                </a:gridCol>
                <a:gridCol w="493776">
                  <a:extLst>
                    <a:ext uri="{9D8B030D-6E8A-4147-A177-3AD203B41FA5}">
                      <a16:colId xmlns:a16="http://schemas.microsoft.com/office/drawing/2014/main" val="1311227447"/>
                    </a:ext>
                  </a:extLst>
                </a:gridCol>
                <a:gridCol w="493776">
                  <a:extLst>
                    <a:ext uri="{9D8B030D-6E8A-4147-A177-3AD203B41FA5}">
                      <a16:colId xmlns:a16="http://schemas.microsoft.com/office/drawing/2014/main" val="69102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7563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18:31:18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18:31:18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Minute Orientation, Mon Master, MON MASTER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6.9060773480663 %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extLst>
                  <a:ext uri="{0D108BD9-81ED-4DB2-BD59-A6C34878D82A}">
                    <a16:rowId xmlns:a16="http://schemas.microsoft.com/office/drawing/2014/main" val="222384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06/20/2025 19:00:17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06/20/2025 19:00:17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 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20.596590909091 %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2872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15:37:07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15:37:07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PARCOURSUP, Tchat,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3.5612535612536 %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518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11:24:27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11:24:27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 TV, 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5.1056338028169 %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extLst>
                  <a:ext uri="{0D108BD9-81ED-4DB2-BD59-A6C34878D82A}">
                    <a16:rowId xmlns:a16="http://schemas.microsoft.com/office/drawing/2014/main" val="80015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16:31:41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16:31:41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4.7882136279926 %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62576355"/>
                  </a:ext>
                </a:extLst>
              </a:tr>
            </a:tbl>
          </a:graphicData>
        </a:graphic>
      </p:graphicFrame>
      <p:sp>
        <p:nvSpPr>
          <p:cNvPr id="4" name="Text Placeholder 3">
            <a:extLst>
              <a:ext uri="{FF2B5EF4-FFF2-40B4-BE49-F238E27FC236}">
                <a16:creationId xmlns:a16="http://schemas.microsoft.com/office/drawing/2014/main" id="{A565CD18-AD2E-4FDD-AE59-CA2E8BE423C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9799253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227B1-F6FE-4FFF-85F5-0A79CBD37659}"/>
              </a:ext>
            </a:extLst>
          </p:cNvPr>
          <p:cNvSpPr>
            <a:spLocks noGrp="1"/>
          </p:cNvSpPr>
          <p:nvPr>
            <p:ph type="title"/>
          </p:nvPr>
        </p:nvSpPr>
        <p:spPr/>
        <p:txBody>
          <a:bodyPr/>
          <a:lstStyle/>
          <a:p>
            <a:r>
              <a:rPr lang="en-US"/>
              <a:t>LinkedIn LINKEDIN : tableau des posts | All profiles - 5 of 5</a:t>
            </a:r>
          </a:p>
        </p:txBody>
      </p:sp>
      <p:graphicFrame>
        <p:nvGraphicFramePr>
          <p:cNvPr id="5" name="Table Placeholder 4">
            <a:extLst>
              <a:ext uri="{FF2B5EF4-FFF2-40B4-BE49-F238E27FC236}">
                <a16:creationId xmlns:a16="http://schemas.microsoft.com/office/drawing/2014/main" id="{FE2B0F65-B0F5-4407-9AA2-45F4D9E018B2}"/>
              </a:ext>
            </a:extLst>
          </p:cNvPr>
          <p:cNvGraphicFramePr>
            <a:graphicFrameLocks noGrp="1"/>
          </p:cNvGraphicFramePr>
          <p:nvPr>
            <p:ph type="tbl" sz="quarter" idx="13"/>
            <p:extLst>
              <p:ext uri="{D42A27DB-BD31-4B8C-83A1-F6EECF244321}">
                <p14:modId xmlns:p14="http://schemas.microsoft.com/office/powerpoint/2010/main" val="251273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9949115"/>
                    </a:ext>
                  </a:extLst>
                </a:gridCol>
                <a:gridCol w="740664">
                  <a:extLst>
                    <a:ext uri="{9D8B030D-6E8A-4147-A177-3AD203B41FA5}">
                      <a16:colId xmlns:a16="http://schemas.microsoft.com/office/drawing/2014/main" val="372879980"/>
                    </a:ext>
                  </a:extLst>
                </a:gridCol>
                <a:gridCol w="1399032">
                  <a:extLst>
                    <a:ext uri="{9D8B030D-6E8A-4147-A177-3AD203B41FA5}">
                      <a16:colId xmlns:a16="http://schemas.microsoft.com/office/drawing/2014/main" val="1388699645"/>
                    </a:ext>
                  </a:extLst>
                </a:gridCol>
                <a:gridCol w="493776">
                  <a:extLst>
                    <a:ext uri="{9D8B030D-6E8A-4147-A177-3AD203B41FA5}">
                      <a16:colId xmlns:a16="http://schemas.microsoft.com/office/drawing/2014/main" val="3455450404"/>
                    </a:ext>
                  </a:extLst>
                </a:gridCol>
                <a:gridCol w="493776">
                  <a:extLst>
                    <a:ext uri="{9D8B030D-6E8A-4147-A177-3AD203B41FA5}">
                      <a16:colId xmlns:a16="http://schemas.microsoft.com/office/drawing/2014/main" val="3930320353"/>
                    </a:ext>
                  </a:extLst>
                </a:gridCol>
                <a:gridCol w="493776">
                  <a:extLst>
                    <a:ext uri="{9D8B030D-6E8A-4147-A177-3AD203B41FA5}">
                      <a16:colId xmlns:a16="http://schemas.microsoft.com/office/drawing/2014/main" val="3319089971"/>
                    </a:ext>
                  </a:extLst>
                </a:gridCol>
                <a:gridCol w="493776">
                  <a:extLst>
                    <a:ext uri="{9D8B030D-6E8A-4147-A177-3AD203B41FA5}">
                      <a16:colId xmlns:a16="http://schemas.microsoft.com/office/drawing/2014/main" val="2758892597"/>
                    </a:ext>
                  </a:extLst>
                </a:gridCol>
                <a:gridCol w="493776">
                  <a:extLst>
                    <a:ext uri="{9D8B030D-6E8A-4147-A177-3AD203B41FA5}">
                      <a16:colId xmlns:a16="http://schemas.microsoft.com/office/drawing/2014/main" val="4244499630"/>
                    </a:ext>
                  </a:extLst>
                </a:gridCol>
                <a:gridCol w="493776">
                  <a:extLst>
                    <a:ext uri="{9D8B030D-6E8A-4147-A177-3AD203B41FA5}">
                      <a16:colId xmlns:a16="http://schemas.microsoft.com/office/drawing/2014/main" val="3010964834"/>
                    </a:ext>
                  </a:extLst>
                </a:gridCol>
                <a:gridCol w="493776">
                  <a:extLst>
                    <a:ext uri="{9D8B030D-6E8A-4147-A177-3AD203B41FA5}">
                      <a16:colId xmlns:a16="http://schemas.microsoft.com/office/drawing/2014/main" val="1976534851"/>
                    </a:ext>
                  </a:extLst>
                </a:gridCol>
                <a:gridCol w="493776">
                  <a:extLst>
                    <a:ext uri="{9D8B030D-6E8A-4147-A177-3AD203B41FA5}">
                      <a16:colId xmlns:a16="http://schemas.microsoft.com/office/drawing/2014/main" val="388077055"/>
                    </a:ext>
                  </a:extLst>
                </a:gridCol>
                <a:gridCol w="493776">
                  <a:extLst>
                    <a:ext uri="{9D8B030D-6E8A-4147-A177-3AD203B41FA5}">
                      <a16:colId xmlns:a16="http://schemas.microsoft.com/office/drawing/2014/main" val="364359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0347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18:00:16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06/26/2025 18:00:16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 Ressources, 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6.5384615384615 %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407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06/21/2025 10:00:15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06/21/2025 10:00:15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 Partenaire, Onisep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5.0104384133612 %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668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18:00:32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18:00:32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PARTENARIAT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3.030303030303 %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2895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17:00:44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17:00:44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Onisep 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15.061728395062 %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2505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12:10:46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12:10:46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PARCOURSUP, Tchat,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6.7375886524823 %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41034916"/>
                  </a:ext>
                </a:extLst>
              </a:tr>
            </a:tbl>
          </a:graphicData>
        </a:graphic>
      </p:graphicFrame>
      <p:sp>
        <p:nvSpPr>
          <p:cNvPr id="4" name="Text Placeholder 3">
            <a:extLst>
              <a:ext uri="{FF2B5EF4-FFF2-40B4-BE49-F238E27FC236}">
                <a16:creationId xmlns:a16="http://schemas.microsoft.com/office/drawing/2014/main" id="{FE96E5A5-4554-4700-B7E8-09D69974380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0578393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4EC90-07A5-4925-9F72-32E741CABF28}"/>
              </a:ext>
            </a:extLst>
          </p:cNvPr>
          <p:cNvSpPr>
            <a:spLocks noGrp="1"/>
          </p:cNvSpPr>
          <p:nvPr>
            <p:ph type="title"/>
          </p:nvPr>
        </p:nvSpPr>
        <p:spPr/>
        <p:txBody>
          <a:bodyPr/>
          <a:lstStyle/>
          <a:p>
            <a:r>
              <a:rPr lang="en-US"/>
              <a:t>Overall X (Twitter) : tableau des posts | @Onisep - 1 of 12</a:t>
            </a:r>
          </a:p>
        </p:txBody>
      </p:sp>
      <p:graphicFrame>
        <p:nvGraphicFramePr>
          <p:cNvPr id="5" name="Table Placeholder 4">
            <a:extLst>
              <a:ext uri="{FF2B5EF4-FFF2-40B4-BE49-F238E27FC236}">
                <a16:creationId xmlns:a16="http://schemas.microsoft.com/office/drawing/2014/main" id="{C722782E-9366-4A20-876A-F65CEFE2D492}"/>
              </a:ext>
            </a:extLst>
          </p:cNvPr>
          <p:cNvGraphicFramePr>
            <a:graphicFrameLocks noGrp="1"/>
          </p:cNvGraphicFramePr>
          <p:nvPr>
            <p:ph type="tbl" sz="quarter" idx="13"/>
            <p:extLst>
              <p:ext uri="{D42A27DB-BD31-4B8C-83A1-F6EECF244321}">
                <p14:modId xmlns:p14="http://schemas.microsoft.com/office/powerpoint/2010/main" val="2896878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3129690"/>
                    </a:ext>
                  </a:extLst>
                </a:gridCol>
                <a:gridCol w="1069848">
                  <a:extLst>
                    <a:ext uri="{9D8B030D-6E8A-4147-A177-3AD203B41FA5}">
                      <a16:colId xmlns:a16="http://schemas.microsoft.com/office/drawing/2014/main" val="4270749314"/>
                    </a:ext>
                  </a:extLst>
                </a:gridCol>
                <a:gridCol w="1645920">
                  <a:extLst>
                    <a:ext uri="{9D8B030D-6E8A-4147-A177-3AD203B41FA5}">
                      <a16:colId xmlns:a16="http://schemas.microsoft.com/office/drawing/2014/main" val="1232200265"/>
                    </a:ext>
                  </a:extLst>
                </a:gridCol>
                <a:gridCol w="576072">
                  <a:extLst>
                    <a:ext uri="{9D8B030D-6E8A-4147-A177-3AD203B41FA5}">
                      <a16:colId xmlns:a16="http://schemas.microsoft.com/office/drawing/2014/main" val="878727501"/>
                    </a:ext>
                  </a:extLst>
                </a:gridCol>
                <a:gridCol w="576072">
                  <a:extLst>
                    <a:ext uri="{9D8B030D-6E8A-4147-A177-3AD203B41FA5}">
                      <a16:colId xmlns:a16="http://schemas.microsoft.com/office/drawing/2014/main" val="3026498504"/>
                    </a:ext>
                  </a:extLst>
                </a:gridCol>
                <a:gridCol w="576072">
                  <a:extLst>
                    <a:ext uri="{9D8B030D-6E8A-4147-A177-3AD203B41FA5}">
                      <a16:colId xmlns:a16="http://schemas.microsoft.com/office/drawing/2014/main" val="2086153359"/>
                    </a:ext>
                  </a:extLst>
                </a:gridCol>
                <a:gridCol w="576072">
                  <a:extLst>
                    <a:ext uri="{9D8B030D-6E8A-4147-A177-3AD203B41FA5}">
                      <a16:colId xmlns:a16="http://schemas.microsoft.com/office/drawing/2014/main" val="3474004693"/>
                    </a:ext>
                  </a:extLst>
                </a:gridCol>
                <a:gridCol w="576072">
                  <a:extLst>
                    <a:ext uri="{9D8B030D-6E8A-4147-A177-3AD203B41FA5}">
                      <a16:colId xmlns:a16="http://schemas.microsoft.com/office/drawing/2014/main" val="2292895507"/>
                    </a:ext>
                  </a:extLst>
                </a:gridCol>
                <a:gridCol w="576072">
                  <a:extLst>
                    <a:ext uri="{9D8B030D-6E8A-4147-A177-3AD203B41FA5}">
                      <a16:colId xmlns:a16="http://schemas.microsoft.com/office/drawing/2014/main" val="2486921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5280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Twitter Own Tweets @Onisep - 2025-06-10 19:00:00</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📢J-7 pour le début de la phase complémentaire sur #MonMaster !
📌Les candidats pourront formuler 20 nvx vœux pour des formations qui ont des places disponibles.
🎬Tout savoir sur la phase complémentaire dans cette vidéo 👇
#Orientation
@monmasterinfo pic.x.com/uMEyN48BGN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1.7731 %</a:t>
                      </a:r>
                    </a:p>
                  </a:txBody>
                  <a:tcPr/>
                </a:tc>
                <a:extLst>
                  <a:ext uri="{0D108BD9-81ED-4DB2-BD59-A6C34878D82A}">
                    <a16:rowId xmlns:a16="http://schemas.microsoft.com/office/drawing/2014/main" val="789624498"/>
                  </a:ext>
                </a:extLst>
              </a:tr>
            </a:tbl>
          </a:graphicData>
        </a:graphic>
      </p:graphicFrame>
      <p:sp>
        <p:nvSpPr>
          <p:cNvPr id="4" name="Text Placeholder 3">
            <a:extLst>
              <a:ext uri="{FF2B5EF4-FFF2-40B4-BE49-F238E27FC236}">
                <a16:creationId xmlns:a16="http://schemas.microsoft.com/office/drawing/2014/main" id="{95B4C85D-F013-4986-9074-8BB340DD4CC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5394671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A7B26-B762-4484-B381-14B6AFC95194}"/>
              </a:ext>
            </a:extLst>
          </p:cNvPr>
          <p:cNvSpPr>
            <a:spLocks noGrp="1"/>
          </p:cNvSpPr>
          <p:nvPr>
            <p:ph type="title"/>
          </p:nvPr>
        </p:nvSpPr>
        <p:spPr/>
        <p:txBody>
          <a:bodyPr/>
          <a:lstStyle/>
          <a:p>
            <a:r>
              <a:rPr lang="en-US"/>
              <a:t>Overall X (Twitter) : tableau des posts | @Onisep - 2 of 12</a:t>
            </a:r>
          </a:p>
        </p:txBody>
      </p:sp>
      <p:graphicFrame>
        <p:nvGraphicFramePr>
          <p:cNvPr id="5" name="Table Placeholder 4">
            <a:extLst>
              <a:ext uri="{FF2B5EF4-FFF2-40B4-BE49-F238E27FC236}">
                <a16:creationId xmlns:a16="http://schemas.microsoft.com/office/drawing/2014/main" id="{4F16ECC4-F3BB-4813-8DAB-D2E4519C668B}"/>
              </a:ext>
            </a:extLst>
          </p:cNvPr>
          <p:cNvGraphicFramePr>
            <a:graphicFrameLocks noGrp="1"/>
          </p:cNvGraphicFramePr>
          <p:nvPr>
            <p:ph type="tbl" sz="quarter" idx="13"/>
            <p:extLst>
              <p:ext uri="{D42A27DB-BD31-4B8C-83A1-F6EECF244321}">
                <p14:modId xmlns:p14="http://schemas.microsoft.com/office/powerpoint/2010/main" val="2956205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5537649"/>
                    </a:ext>
                  </a:extLst>
                </a:gridCol>
                <a:gridCol w="1069848">
                  <a:extLst>
                    <a:ext uri="{9D8B030D-6E8A-4147-A177-3AD203B41FA5}">
                      <a16:colId xmlns:a16="http://schemas.microsoft.com/office/drawing/2014/main" val="3645179210"/>
                    </a:ext>
                  </a:extLst>
                </a:gridCol>
                <a:gridCol w="1645920">
                  <a:extLst>
                    <a:ext uri="{9D8B030D-6E8A-4147-A177-3AD203B41FA5}">
                      <a16:colId xmlns:a16="http://schemas.microsoft.com/office/drawing/2014/main" val="1257709032"/>
                    </a:ext>
                  </a:extLst>
                </a:gridCol>
                <a:gridCol w="576072">
                  <a:extLst>
                    <a:ext uri="{9D8B030D-6E8A-4147-A177-3AD203B41FA5}">
                      <a16:colId xmlns:a16="http://schemas.microsoft.com/office/drawing/2014/main" val="1278734730"/>
                    </a:ext>
                  </a:extLst>
                </a:gridCol>
                <a:gridCol w="576072">
                  <a:extLst>
                    <a:ext uri="{9D8B030D-6E8A-4147-A177-3AD203B41FA5}">
                      <a16:colId xmlns:a16="http://schemas.microsoft.com/office/drawing/2014/main" val="307144915"/>
                    </a:ext>
                  </a:extLst>
                </a:gridCol>
                <a:gridCol w="576072">
                  <a:extLst>
                    <a:ext uri="{9D8B030D-6E8A-4147-A177-3AD203B41FA5}">
                      <a16:colId xmlns:a16="http://schemas.microsoft.com/office/drawing/2014/main" val="741475956"/>
                    </a:ext>
                  </a:extLst>
                </a:gridCol>
                <a:gridCol w="576072">
                  <a:extLst>
                    <a:ext uri="{9D8B030D-6E8A-4147-A177-3AD203B41FA5}">
                      <a16:colId xmlns:a16="http://schemas.microsoft.com/office/drawing/2014/main" val="305491005"/>
                    </a:ext>
                  </a:extLst>
                </a:gridCol>
                <a:gridCol w="576072">
                  <a:extLst>
                    <a:ext uri="{9D8B030D-6E8A-4147-A177-3AD203B41FA5}">
                      <a16:colId xmlns:a16="http://schemas.microsoft.com/office/drawing/2014/main" val="1505439524"/>
                    </a:ext>
                  </a:extLst>
                </a:gridCol>
                <a:gridCol w="576072">
                  <a:extLst>
                    <a:ext uri="{9D8B030D-6E8A-4147-A177-3AD203B41FA5}">
                      <a16:colId xmlns:a16="http://schemas.microsoft.com/office/drawing/2014/main" val="948879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9977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@Onisep - 2025-06-03 20:00:01</a:t>
                      </a:r>
                      <a:r>
                        <a:rPr kumimoji="0" lang="en-US" sz="1000" b="0" i="0" u="none" strike="noStrike" kern="1200" cap="none" spc="0" normalizeH="0" baseline="0" noProof="0">
                          <a:ln>
                            <a:noFill/>
                          </a:ln>
                          <a:solidFill>
                            <a:prstClr val="black"/>
                          </a:solidFill>
                          <a:effectLst/>
                          <a:uLnTx/>
                          <a:uFillTx/>
                          <a:latin typeface="Calibri"/>
                          <a:ea typeface="+mn-ea"/>
                          <a:cs typeface="+mn-cs"/>
                        </a:rPr>
                        <a:t>
 #LaMinuteOrientation 
📢Les candidats qui ont formulé des vœux de #master sur Mon Master ont reçu des réponses. 
❓Comment réagir ? Dans quels délais...? 
👀En savoir + dans la vidéo #Onisep #MonMaster👇
☎️n° vert : 0800 002 001 
#phaseprincipale #admission2025 
@monmasterinfo pic.x.com/Oem59pUGLE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2.6111 %</a:t>
                      </a:r>
                    </a:p>
                  </a:txBody>
                  <a:tcPr/>
                </a:tc>
                <a:extLst>
                  <a:ext uri="{0D108BD9-81ED-4DB2-BD59-A6C34878D82A}">
                    <a16:rowId xmlns:a16="http://schemas.microsoft.com/office/drawing/2014/main" val="2958173770"/>
                  </a:ext>
                </a:extLst>
              </a:tr>
            </a:tbl>
          </a:graphicData>
        </a:graphic>
      </p:graphicFrame>
      <p:sp>
        <p:nvSpPr>
          <p:cNvPr id="4" name="Text Placeholder 3">
            <a:extLst>
              <a:ext uri="{FF2B5EF4-FFF2-40B4-BE49-F238E27FC236}">
                <a16:creationId xmlns:a16="http://schemas.microsoft.com/office/drawing/2014/main" id="{30E2978C-D95C-474A-B827-711A2B21C97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3429919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0C4E-E43E-4055-950C-B484A56DC4CB}"/>
              </a:ext>
            </a:extLst>
          </p:cNvPr>
          <p:cNvSpPr>
            <a:spLocks noGrp="1"/>
          </p:cNvSpPr>
          <p:nvPr>
            <p:ph type="title"/>
          </p:nvPr>
        </p:nvSpPr>
        <p:spPr/>
        <p:txBody>
          <a:bodyPr/>
          <a:lstStyle/>
          <a:p>
            <a:r>
              <a:rPr lang="en-US"/>
              <a:t>Overall X (Twitter) : tableau des posts | @Onisep - 3 of 12</a:t>
            </a:r>
          </a:p>
        </p:txBody>
      </p:sp>
      <p:graphicFrame>
        <p:nvGraphicFramePr>
          <p:cNvPr id="5" name="Table Placeholder 4">
            <a:extLst>
              <a:ext uri="{FF2B5EF4-FFF2-40B4-BE49-F238E27FC236}">
                <a16:creationId xmlns:a16="http://schemas.microsoft.com/office/drawing/2014/main" id="{1DC03728-06F6-49C7-95E7-24EAE16A05FD}"/>
              </a:ext>
            </a:extLst>
          </p:cNvPr>
          <p:cNvGraphicFramePr>
            <a:graphicFrameLocks noGrp="1"/>
          </p:cNvGraphicFramePr>
          <p:nvPr>
            <p:ph type="tbl" sz="quarter" idx="13"/>
            <p:extLst>
              <p:ext uri="{D42A27DB-BD31-4B8C-83A1-F6EECF244321}">
                <p14:modId xmlns:p14="http://schemas.microsoft.com/office/powerpoint/2010/main" val="2952823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6814678"/>
                    </a:ext>
                  </a:extLst>
                </a:gridCol>
                <a:gridCol w="1069848">
                  <a:extLst>
                    <a:ext uri="{9D8B030D-6E8A-4147-A177-3AD203B41FA5}">
                      <a16:colId xmlns:a16="http://schemas.microsoft.com/office/drawing/2014/main" val="3175375225"/>
                    </a:ext>
                  </a:extLst>
                </a:gridCol>
                <a:gridCol w="1645920">
                  <a:extLst>
                    <a:ext uri="{9D8B030D-6E8A-4147-A177-3AD203B41FA5}">
                      <a16:colId xmlns:a16="http://schemas.microsoft.com/office/drawing/2014/main" val="1399467684"/>
                    </a:ext>
                  </a:extLst>
                </a:gridCol>
                <a:gridCol w="576072">
                  <a:extLst>
                    <a:ext uri="{9D8B030D-6E8A-4147-A177-3AD203B41FA5}">
                      <a16:colId xmlns:a16="http://schemas.microsoft.com/office/drawing/2014/main" val="2701308302"/>
                    </a:ext>
                  </a:extLst>
                </a:gridCol>
                <a:gridCol w="576072">
                  <a:extLst>
                    <a:ext uri="{9D8B030D-6E8A-4147-A177-3AD203B41FA5}">
                      <a16:colId xmlns:a16="http://schemas.microsoft.com/office/drawing/2014/main" val="2957456095"/>
                    </a:ext>
                  </a:extLst>
                </a:gridCol>
                <a:gridCol w="576072">
                  <a:extLst>
                    <a:ext uri="{9D8B030D-6E8A-4147-A177-3AD203B41FA5}">
                      <a16:colId xmlns:a16="http://schemas.microsoft.com/office/drawing/2014/main" val="1944629047"/>
                    </a:ext>
                  </a:extLst>
                </a:gridCol>
                <a:gridCol w="576072">
                  <a:extLst>
                    <a:ext uri="{9D8B030D-6E8A-4147-A177-3AD203B41FA5}">
                      <a16:colId xmlns:a16="http://schemas.microsoft.com/office/drawing/2014/main" val="2777481363"/>
                    </a:ext>
                  </a:extLst>
                </a:gridCol>
                <a:gridCol w="576072">
                  <a:extLst>
                    <a:ext uri="{9D8B030D-6E8A-4147-A177-3AD203B41FA5}">
                      <a16:colId xmlns:a16="http://schemas.microsoft.com/office/drawing/2014/main" val="2410876313"/>
                    </a:ext>
                  </a:extLst>
                </a:gridCol>
                <a:gridCol w="576072">
                  <a:extLst>
                    <a:ext uri="{9D8B030D-6E8A-4147-A177-3AD203B41FA5}">
                      <a16:colId xmlns:a16="http://schemas.microsoft.com/office/drawing/2014/main" val="2808498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3720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@Onisep - 2025-06-18 19:00:03</a:t>
                      </a:r>
                      <a:r>
                        <a:rPr kumimoji="0" lang="en-US" sz="1000" b="0" i="0" u="none" strike="noStrike" kern="1200" cap="none" spc="0" normalizeH="0" baseline="0" noProof="0">
                          <a:ln>
                            <a:noFill/>
                          </a:ln>
                          <a:solidFill>
                            <a:prstClr val="black"/>
                          </a:solidFill>
                          <a:effectLst/>
                          <a:uLnTx/>
                          <a:uFillTx/>
                          <a:latin typeface="Calibri"/>
                          <a:ea typeface="+mn-ea"/>
                          <a:cs typeface="+mn-cs"/>
                        </a:rPr>
                        <a:t>
 #LaMinuteOrientation 
➡️ Les candidats qui ont accepté une proposition sur @parcoursup_info ont encore quelques modalités à accomplir avant leur inscription définitive ! 
🎬 A découvrir dans cette vidéo #Onisep 👇️
#orientation #lycee #lyceens #terminale #bac2025 #Parcoursup2025 pic.x.com/yGrAzds6bm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2.1904 %</a:t>
                      </a:r>
                    </a:p>
                  </a:txBody>
                  <a:tcPr/>
                </a:tc>
                <a:extLst>
                  <a:ext uri="{0D108BD9-81ED-4DB2-BD59-A6C34878D82A}">
                    <a16:rowId xmlns:a16="http://schemas.microsoft.com/office/drawing/2014/main" val="2825818466"/>
                  </a:ext>
                </a:extLst>
              </a:tr>
            </a:tbl>
          </a:graphicData>
        </a:graphic>
      </p:graphicFrame>
      <p:sp>
        <p:nvSpPr>
          <p:cNvPr id="4" name="Text Placeholder 3">
            <a:extLst>
              <a:ext uri="{FF2B5EF4-FFF2-40B4-BE49-F238E27FC236}">
                <a16:creationId xmlns:a16="http://schemas.microsoft.com/office/drawing/2014/main" id="{F63349A6-4918-4163-A4D8-1AE3615B064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5480999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E8FA0-D3D4-4084-8143-3EA2C467D2D1}"/>
              </a:ext>
            </a:extLst>
          </p:cNvPr>
          <p:cNvSpPr>
            <a:spLocks noGrp="1"/>
          </p:cNvSpPr>
          <p:nvPr>
            <p:ph type="title"/>
          </p:nvPr>
        </p:nvSpPr>
        <p:spPr/>
        <p:txBody>
          <a:bodyPr/>
          <a:lstStyle/>
          <a:p>
            <a:r>
              <a:rPr lang="en-US"/>
              <a:t>Overall X (Twitter) : tableau des posts | @Onisep - 4 of 12</a:t>
            </a:r>
          </a:p>
        </p:txBody>
      </p:sp>
      <p:graphicFrame>
        <p:nvGraphicFramePr>
          <p:cNvPr id="5" name="Table Placeholder 4">
            <a:extLst>
              <a:ext uri="{FF2B5EF4-FFF2-40B4-BE49-F238E27FC236}">
                <a16:creationId xmlns:a16="http://schemas.microsoft.com/office/drawing/2014/main" id="{D38667DC-2296-4FFA-BF36-A25812401675}"/>
              </a:ext>
            </a:extLst>
          </p:cNvPr>
          <p:cNvGraphicFramePr>
            <a:graphicFrameLocks noGrp="1"/>
          </p:cNvGraphicFramePr>
          <p:nvPr>
            <p:ph type="tbl" sz="quarter" idx="13"/>
            <p:extLst>
              <p:ext uri="{D42A27DB-BD31-4B8C-83A1-F6EECF244321}">
                <p14:modId xmlns:p14="http://schemas.microsoft.com/office/powerpoint/2010/main" val="1418750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5282354"/>
                    </a:ext>
                  </a:extLst>
                </a:gridCol>
                <a:gridCol w="1069848">
                  <a:extLst>
                    <a:ext uri="{9D8B030D-6E8A-4147-A177-3AD203B41FA5}">
                      <a16:colId xmlns:a16="http://schemas.microsoft.com/office/drawing/2014/main" val="2724854011"/>
                    </a:ext>
                  </a:extLst>
                </a:gridCol>
                <a:gridCol w="1645920">
                  <a:extLst>
                    <a:ext uri="{9D8B030D-6E8A-4147-A177-3AD203B41FA5}">
                      <a16:colId xmlns:a16="http://schemas.microsoft.com/office/drawing/2014/main" val="3228888864"/>
                    </a:ext>
                  </a:extLst>
                </a:gridCol>
                <a:gridCol w="576072">
                  <a:extLst>
                    <a:ext uri="{9D8B030D-6E8A-4147-A177-3AD203B41FA5}">
                      <a16:colId xmlns:a16="http://schemas.microsoft.com/office/drawing/2014/main" val="2532790523"/>
                    </a:ext>
                  </a:extLst>
                </a:gridCol>
                <a:gridCol w="576072">
                  <a:extLst>
                    <a:ext uri="{9D8B030D-6E8A-4147-A177-3AD203B41FA5}">
                      <a16:colId xmlns:a16="http://schemas.microsoft.com/office/drawing/2014/main" val="164720831"/>
                    </a:ext>
                  </a:extLst>
                </a:gridCol>
                <a:gridCol w="576072">
                  <a:extLst>
                    <a:ext uri="{9D8B030D-6E8A-4147-A177-3AD203B41FA5}">
                      <a16:colId xmlns:a16="http://schemas.microsoft.com/office/drawing/2014/main" val="2302528094"/>
                    </a:ext>
                  </a:extLst>
                </a:gridCol>
                <a:gridCol w="576072">
                  <a:extLst>
                    <a:ext uri="{9D8B030D-6E8A-4147-A177-3AD203B41FA5}">
                      <a16:colId xmlns:a16="http://schemas.microsoft.com/office/drawing/2014/main" val="1620248356"/>
                    </a:ext>
                  </a:extLst>
                </a:gridCol>
                <a:gridCol w="576072">
                  <a:extLst>
                    <a:ext uri="{9D8B030D-6E8A-4147-A177-3AD203B41FA5}">
                      <a16:colId xmlns:a16="http://schemas.microsoft.com/office/drawing/2014/main" val="49585523"/>
                    </a:ext>
                  </a:extLst>
                </a:gridCol>
                <a:gridCol w="576072">
                  <a:extLst>
                    <a:ext uri="{9D8B030D-6E8A-4147-A177-3AD203B41FA5}">
                      <a16:colId xmlns:a16="http://schemas.microsoft.com/office/drawing/2014/main" val="3213672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8660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Twitter Own Tweets @Onisep - 2025-06-11 20:00:00</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 La phase complémentaire sur #Parcoursup vient de commencer !
📌Les candidats peuvent formuler 10 nouveaux vœux pour des formations qui ont des places disponibles.
🎬Tout savoir sur la phase complémentaire avec cette vidéo 👇
#orientation
@parcoursup_info pic.x.com/OJW4arrZd0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5.4711 %</a:t>
                      </a:r>
                    </a:p>
                  </a:txBody>
                  <a:tcPr/>
                </a:tc>
                <a:extLst>
                  <a:ext uri="{0D108BD9-81ED-4DB2-BD59-A6C34878D82A}">
                    <a16:rowId xmlns:a16="http://schemas.microsoft.com/office/drawing/2014/main" val="1104398716"/>
                  </a:ext>
                </a:extLst>
              </a:tr>
            </a:tbl>
          </a:graphicData>
        </a:graphic>
      </p:graphicFrame>
      <p:sp>
        <p:nvSpPr>
          <p:cNvPr id="4" name="Text Placeholder 3">
            <a:extLst>
              <a:ext uri="{FF2B5EF4-FFF2-40B4-BE49-F238E27FC236}">
                <a16:creationId xmlns:a16="http://schemas.microsoft.com/office/drawing/2014/main" id="{09EB95AD-D7A6-4808-9F40-E0ABE909748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0770180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B263-1150-478D-B2FE-36E3DC4B3637}"/>
              </a:ext>
            </a:extLst>
          </p:cNvPr>
          <p:cNvSpPr>
            <a:spLocks noGrp="1"/>
          </p:cNvSpPr>
          <p:nvPr>
            <p:ph type="title"/>
          </p:nvPr>
        </p:nvSpPr>
        <p:spPr/>
        <p:txBody>
          <a:bodyPr/>
          <a:lstStyle/>
          <a:p>
            <a:r>
              <a:rPr lang="en-US"/>
              <a:t>Overall X (Twitter) : tableau des posts | @Onisep - 5 of 12</a:t>
            </a:r>
          </a:p>
        </p:txBody>
      </p:sp>
      <p:graphicFrame>
        <p:nvGraphicFramePr>
          <p:cNvPr id="5" name="Table Placeholder 4">
            <a:extLst>
              <a:ext uri="{FF2B5EF4-FFF2-40B4-BE49-F238E27FC236}">
                <a16:creationId xmlns:a16="http://schemas.microsoft.com/office/drawing/2014/main" id="{A23D9CC7-39BE-43DE-A40D-1D60687CA825}"/>
              </a:ext>
            </a:extLst>
          </p:cNvPr>
          <p:cNvGraphicFramePr>
            <a:graphicFrameLocks noGrp="1"/>
          </p:cNvGraphicFramePr>
          <p:nvPr>
            <p:ph type="tbl" sz="quarter" idx="13"/>
            <p:extLst>
              <p:ext uri="{D42A27DB-BD31-4B8C-83A1-F6EECF244321}">
                <p14:modId xmlns:p14="http://schemas.microsoft.com/office/powerpoint/2010/main" val="296873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2551320"/>
                    </a:ext>
                  </a:extLst>
                </a:gridCol>
                <a:gridCol w="1069848">
                  <a:extLst>
                    <a:ext uri="{9D8B030D-6E8A-4147-A177-3AD203B41FA5}">
                      <a16:colId xmlns:a16="http://schemas.microsoft.com/office/drawing/2014/main" val="4019486448"/>
                    </a:ext>
                  </a:extLst>
                </a:gridCol>
                <a:gridCol w="1645920">
                  <a:extLst>
                    <a:ext uri="{9D8B030D-6E8A-4147-A177-3AD203B41FA5}">
                      <a16:colId xmlns:a16="http://schemas.microsoft.com/office/drawing/2014/main" val="3134035274"/>
                    </a:ext>
                  </a:extLst>
                </a:gridCol>
                <a:gridCol w="576072">
                  <a:extLst>
                    <a:ext uri="{9D8B030D-6E8A-4147-A177-3AD203B41FA5}">
                      <a16:colId xmlns:a16="http://schemas.microsoft.com/office/drawing/2014/main" val="3737454282"/>
                    </a:ext>
                  </a:extLst>
                </a:gridCol>
                <a:gridCol w="576072">
                  <a:extLst>
                    <a:ext uri="{9D8B030D-6E8A-4147-A177-3AD203B41FA5}">
                      <a16:colId xmlns:a16="http://schemas.microsoft.com/office/drawing/2014/main" val="3919633179"/>
                    </a:ext>
                  </a:extLst>
                </a:gridCol>
                <a:gridCol w="576072">
                  <a:extLst>
                    <a:ext uri="{9D8B030D-6E8A-4147-A177-3AD203B41FA5}">
                      <a16:colId xmlns:a16="http://schemas.microsoft.com/office/drawing/2014/main" val="3866755057"/>
                    </a:ext>
                  </a:extLst>
                </a:gridCol>
                <a:gridCol w="576072">
                  <a:extLst>
                    <a:ext uri="{9D8B030D-6E8A-4147-A177-3AD203B41FA5}">
                      <a16:colId xmlns:a16="http://schemas.microsoft.com/office/drawing/2014/main" val="2133416507"/>
                    </a:ext>
                  </a:extLst>
                </a:gridCol>
                <a:gridCol w="576072">
                  <a:extLst>
                    <a:ext uri="{9D8B030D-6E8A-4147-A177-3AD203B41FA5}">
                      <a16:colId xmlns:a16="http://schemas.microsoft.com/office/drawing/2014/main" val="3503967998"/>
                    </a:ext>
                  </a:extLst>
                </a:gridCol>
                <a:gridCol w="576072">
                  <a:extLst>
                    <a:ext uri="{9D8B030D-6E8A-4147-A177-3AD203B41FA5}">
                      <a16:colId xmlns:a16="http://schemas.microsoft.com/office/drawing/2014/main" val="1550280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0682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Twitter Own Tweets @Onisep - 2025-06-04 14:38:20</a:t>
                      </a:r>
                      <a:r>
                        <a:rPr kumimoji="0" lang="fr-FR" sz="1000" b="0" i="0" u="none" strike="noStrike" kern="1200" cap="none" spc="0" normalizeH="0" baseline="0" noProof="0">
                          <a:ln>
                            <a:noFill/>
                          </a:ln>
                          <a:solidFill>
                            <a:prstClr val="black"/>
                          </a:solidFill>
                          <a:effectLst/>
                          <a:uLnTx/>
                          <a:uFillTx/>
                          <a:latin typeface="Calibri"/>
                          <a:ea typeface="+mn-ea"/>
                          <a:cs typeface="+mn-cs"/>
                        </a:rPr>
                        <a:t>
 #LaMinuteOrientation
➡️Chaque jour sur Parcoursup, des propositions d’admission sont envoyées aux candidats en fonction de leur rang de classement.
🎬Toute l'info sur les listes d’attente sur #Parcoursup dans cette vidéo #Onisep 👇️
@parcoursup_info 
#bac2025 #Parcoursup2025 pic.x.com/xMvotMXgs2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1.8868 %</a:t>
                      </a:r>
                    </a:p>
                  </a:txBody>
                  <a:tcPr/>
                </a:tc>
                <a:extLst>
                  <a:ext uri="{0D108BD9-81ED-4DB2-BD59-A6C34878D82A}">
                    <a16:rowId xmlns:a16="http://schemas.microsoft.com/office/drawing/2014/main" val="1693421104"/>
                  </a:ext>
                </a:extLst>
              </a:tr>
            </a:tbl>
          </a:graphicData>
        </a:graphic>
      </p:graphicFrame>
      <p:sp>
        <p:nvSpPr>
          <p:cNvPr id="4" name="Text Placeholder 3">
            <a:extLst>
              <a:ext uri="{FF2B5EF4-FFF2-40B4-BE49-F238E27FC236}">
                <a16:creationId xmlns:a16="http://schemas.microsoft.com/office/drawing/2014/main" id="{9CC3DF2D-1B88-4F08-8E50-05955FE9A2FC}"/>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9321972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9A9BE-B702-4061-908A-FE17EB938CA0}"/>
              </a:ext>
            </a:extLst>
          </p:cNvPr>
          <p:cNvSpPr>
            <a:spLocks noGrp="1"/>
          </p:cNvSpPr>
          <p:nvPr>
            <p:ph type="title"/>
          </p:nvPr>
        </p:nvSpPr>
        <p:spPr/>
        <p:txBody>
          <a:bodyPr/>
          <a:lstStyle/>
          <a:p>
            <a:r>
              <a:rPr lang="en-US"/>
              <a:t>Overall X (Twitter) : tableau des posts | @Onisep - 6 of 12</a:t>
            </a:r>
          </a:p>
        </p:txBody>
      </p:sp>
      <p:graphicFrame>
        <p:nvGraphicFramePr>
          <p:cNvPr id="5" name="Table Placeholder 4">
            <a:extLst>
              <a:ext uri="{FF2B5EF4-FFF2-40B4-BE49-F238E27FC236}">
                <a16:creationId xmlns:a16="http://schemas.microsoft.com/office/drawing/2014/main" id="{0CC90063-4041-4986-845B-36216AE8E7C3}"/>
              </a:ext>
            </a:extLst>
          </p:cNvPr>
          <p:cNvGraphicFramePr>
            <a:graphicFrameLocks noGrp="1"/>
          </p:cNvGraphicFramePr>
          <p:nvPr>
            <p:ph type="tbl" sz="quarter" idx="13"/>
            <p:extLst>
              <p:ext uri="{D42A27DB-BD31-4B8C-83A1-F6EECF244321}">
                <p14:modId xmlns:p14="http://schemas.microsoft.com/office/powerpoint/2010/main" val="2969079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72695890"/>
                    </a:ext>
                  </a:extLst>
                </a:gridCol>
                <a:gridCol w="1069848">
                  <a:extLst>
                    <a:ext uri="{9D8B030D-6E8A-4147-A177-3AD203B41FA5}">
                      <a16:colId xmlns:a16="http://schemas.microsoft.com/office/drawing/2014/main" val="982000164"/>
                    </a:ext>
                  </a:extLst>
                </a:gridCol>
                <a:gridCol w="1645920">
                  <a:extLst>
                    <a:ext uri="{9D8B030D-6E8A-4147-A177-3AD203B41FA5}">
                      <a16:colId xmlns:a16="http://schemas.microsoft.com/office/drawing/2014/main" val="2850941166"/>
                    </a:ext>
                  </a:extLst>
                </a:gridCol>
                <a:gridCol w="576072">
                  <a:extLst>
                    <a:ext uri="{9D8B030D-6E8A-4147-A177-3AD203B41FA5}">
                      <a16:colId xmlns:a16="http://schemas.microsoft.com/office/drawing/2014/main" val="2577922761"/>
                    </a:ext>
                  </a:extLst>
                </a:gridCol>
                <a:gridCol w="576072">
                  <a:extLst>
                    <a:ext uri="{9D8B030D-6E8A-4147-A177-3AD203B41FA5}">
                      <a16:colId xmlns:a16="http://schemas.microsoft.com/office/drawing/2014/main" val="884633196"/>
                    </a:ext>
                  </a:extLst>
                </a:gridCol>
                <a:gridCol w="576072">
                  <a:extLst>
                    <a:ext uri="{9D8B030D-6E8A-4147-A177-3AD203B41FA5}">
                      <a16:colId xmlns:a16="http://schemas.microsoft.com/office/drawing/2014/main" val="320014421"/>
                    </a:ext>
                  </a:extLst>
                </a:gridCol>
                <a:gridCol w="576072">
                  <a:extLst>
                    <a:ext uri="{9D8B030D-6E8A-4147-A177-3AD203B41FA5}">
                      <a16:colId xmlns:a16="http://schemas.microsoft.com/office/drawing/2014/main" val="1257387970"/>
                    </a:ext>
                  </a:extLst>
                </a:gridCol>
                <a:gridCol w="576072">
                  <a:extLst>
                    <a:ext uri="{9D8B030D-6E8A-4147-A177-3AD203B41FA5}">
                      <a16:colId xmlns:a16="http://schemas.microsoft.com/office/drawing/2014/main" val="3632647838"/>
                    </a:ext>
                  </a:extLst>
                </a:gridCol>
                <a:gridCol w="576072">
                  <a:extLst>
                    <a:ext uri="{9D8B030D-6E8A-4147-A177-3AD203B41FA5}">
                      <a16:colId xmlns:a16="http://schemas.microsoft.com/office/drawing/2014/main" val="754930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7850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@Onisep - 2025-06-10 13:00:12</a:t>
                      </a:r>
                      <a:r>
                        <a:rPr kumimoji="0" lang="en-US" sz="1000" b="0" i="0" u="none" strike="noStrike" kern="1200" cap="none" spc="0" normalizeH="0" baseline="0" noProof="0">
                          <a:ln>
                            <a:noFill/>
                          </a:ln>
                          <a:solidFill>
                            <a:prstClr val="black"/>
                          </a:solidFill>
                          <a:effectLst/>
                          <a:uLnTx/>
                          <a:uFillTx/>
                          <a:latin typeface="Calibri"/>
                          <a:ea typeface="+mn-ea"/>
                          <a:cs typeface="+mn-cs"/>
                        </a:rPr>
                        <a:t>
 #TchatOnisep spécial "phase d'admission sur #Parcoursup "
Les conseillers @Parcoursup_info et #Onisep ont répondu aux questions des candidats
💬 Accédez à l'intégralité du tchat sur onisep.fr 👉fcld.ly/s6wl6p3 
#orientation #bac2025  #Parcoursup2025 pic.x.com/79rpDFQ5kY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Parcoursup, PARCOURSUP, Tchat, Parcoursup - Réponse voeux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1.9573 %</a:t>
                      </a:r>
                    </a:p>
                  </a:txBody>
                  <a:tcPr/>
                </a:tc>
                <a:extLst>
                  <a:ext uri="{0D108BD9-81ED-4DB2-BD59-A6C34878D82A}">
                    <a16:rowId xmlns:a16="http://schemas.microsoft.com/office/drawing/2014/main" val="3232266031"/>
                  </a:ext>
                </a:extLst>
              </a:tr>
            </a:tbl>
          </a:graphicData>
        </a:graphic>
      </p:graphicFrame>
      <p:sp>
        <p:nvSpPr>
          <p:cNvPr id="4" name="Text Placeholder 3">
            <a:extLst>
              <a:ext uri="{FF2B5EF4-FFF2-40B4-BE49-F238E27FC236}">
                <a16:creationId xmlns:a16="http://schemas.microsoft.com/office/drawing/2014/main" id="{9F449E44-661D-47CA-83DA-F81BF81D687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5267461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ECC1-E18B-4464-BAB5-ABEE56BAA4E8}"/>
              </a:ext>
            </a:extLst>
          </p:cNvPr>
          <p:cNvSpPr>
            <a:spLocks noGrp="1"/>
          </p:cNvSpPr>
          <p:nvPr>
            <p:ph type="title"/>
          </p:nvPr>
        </p:nvSpPr>
        <p:spPr/>
        <p:txBody>
          <a:bodyPr/>
          <a:lstStyle/>
          <a:p>
            <a:r>
              <a:rPr lang="en-US"/>
              <a:t>Overall X (Twitter) : tableau des posts | @Onisep - 7 of 12</a:t>
            </a:r>
          </a:p>
        </p:txBody>
      </p:sp>
      <p:graphicFrame>
        <p:nvGraphicFramePr>
          <p:cNvPr id="5" name="Table Placeholder 4">
            <a:extLst>
              <a:ext uri="{FF2B5EF4-FFF2-40B4-BE49-F238E27FC236}">
                <a16:creationId xmlns:a16="http://schemas.microsoft.com/office/drawing/2014/main" id="{37559D4B-9323-4F11-9AE5-29280984D609}"/>
              </a:ext>
            </a:extLst>
          </p:cNvPr>
          <p:cNvGraphicFramePr>
            <a:graphicFrameLocks noGrp="1"/>
          </p:cNvGraphicFramePr>
          <p:nvPr>
            <p:ph type="tbl" sz="quarter" idx="13"/>
            <p:extLst>
              <p:ext uri="{D42A27DB-BD31-4B8C-83A1-F6EECF244321}">
                <p14:modId xmlns:p14="http://schemas.microsoft.com/office/powerpoint/2010/main" val="414841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7526901"/>
                    </a:ext>
                  </a:extLst>
                </a:gridCol>
                <a:gridCol w="1069848">
                  <a:extLst>
                    <a:ext uri="{9D8B030D-6E8A-4147-A177-3AD203B41FA5}">
                      <a16:colId xmlns:a16="http://schemas.microsoft.com/office/drawing/2014/main" val="3180023800"/>
                    </a:ext>
                  </a:extLst>
                </a:gridCol>
                <a:gridCol w="1645920">
                  <a:extLst>
                    <a:ext uri="{9D8B030D-6E8A-4147-A177-3AD203B41FA5}">
                      <a16:colId xmlns:a16="http://schemas.microsoft.com/office/drawing/2014/main" val="360048856"/>
                    </a:ext>
                  </a:extLst>
                </a:gridCol>
                <a:gridCol w="576072">
                  <a:extLst>
                    <a:ext uri="{9D8B030D-6E8A-4147-A177-3AD203B41FA5}">
                      <a16:colId xmlns:a16="http://schemas.microsoft.com/office/drawing/2014/main" val="3233621718"/>
                    </a:ext>
                  </a:extLst>
                </a:gridCol>
                <a:gridCol w="576072">
                  <a:extLst>
                    <a:ext uri="{9D8B030D-6E8A-4147-A177-3AD203B41FA5}">
                      <a16:colId xmlns:a16="http://schemas.microsoft.com/office/drawing/2014/main" val="2909495470"/>
                    </a:ext>
                  </a:extLst>
                </a:gridCol>
                <a:gridCol w="576072">
                  <a:extLst>
                    <a:ext uri="{9D8B030D-6E8A-4147-A177-3AD203B41FA5}">
                      <a16:colId xmlns:a16="http://schemas.microsoft.com/office/drawing/2014/main" val="531854420"/>
                    </a:ext>
                  </a:extLst>
                </a:gridCol>
                <a:gridCol w="576072">
                  <a:extLst>
                    <a:ext uri="{9D8B030D-6E8A-4147-A177-3AD203B41FA5}">
                      <a16:colId xmlns:a16="http://schemas.microsoft.com/office/drawing/2014/main" val="3406158911"/>
                    </a:ext>
                  </a:extLst>
                </a:gridCol>
                <a:gridCol w="576072">
                  <a:extLst>
                    <a:ext uri="{9D8B030D-6E8A-4147-A177-3AD203B41FA5}">
                      <a16:colId xmlns:a16="http://schemas.microsoft.com/office/drawing/2014/main" val="3575826281"/>
                    </a:ext>
                  </a:extLst>
                </a:gridCol>
                <a:gridCol w="576072">
                  <a:extLst>
                    <a:ext uri="{9D8B030D-6E8A-4147-A177-3AD203B41FA5}">
                      <a16:colId xmlns:a16="http://schemas.microsoft.com/office/drawing/2014/main" val="4031515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5888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@Onisep - 2025-06-27 08:48:59</a:t>
                      </a:r>
                      <a:r>
                        <a:rPr kumimoji="0" lang="en-US" sz="1000" b="0" i="0" u="none" strike="noStrike" kern="1200" cap="none" spc="0" normalizeH="0" baseline="0" noProof="0">
                          <a:ln>
                            <a:noFill/>
                          </a:ln>
                          <a:solidFill>
                            <a:prstClr val="black"/>
                          </a:solidFill>
                          <a:effectLst/>
                          <a:uLnTx/>
                          <a:uFillTx/>
                          <a:latin typeface="Calibri"/>
                          <a:ea typeface="+mn-ea"/>
                          <a:cs typeface="+mn-cs"/>
                        </a:rPr>
                        <a:t>
 📌Vient de paraître : #CINEMA, coll. Parcours #Onisep🔎Des interviews de pros, des infos sur les #métiers, #formations et #emploi
📙En bonus : 3 cahiers d'activités pour les élèves #collège #LEGT #voiepro
💻À découvrir sur onisep-fr 👉 librairie.onisep.fr 
#orientation pic.x.com/fvENPEOgZm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A / Ressources, Portraits de Pro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2.4943 %</a:t>
                      </a:r>
                    </a:p>
                  </a:txBody>
                  <a:tcPr/>
                </a:tc>
                <a:extLst>
                  <a:ext uri="{0D108BD9-81ED-4DB2-BD59-A6C34878D82A}">
                    <a16:rowId xmlns:a16="http://schemas.microsoft.com/office/drawing/2014/main" val="3338131"/>
                  </a:ext>
                </a:extLst>
              </a:tr>
            </a:tbl>
          </a:graphicData>
        </a:graphic>
      </p:graphicFrame>
      <p:sp>
        <p:nvSpPr>
          <p:cNvPr id="4" name="Text Placeholder 3">
            <a:extLst>
              <a:ext uri="{FF2B5EF4-FFF2-40B4-BE49-F238E27FC236}">
                <a16:creationId xmlns:a16="http://schemas.microsoft.com/office/drawing/2014/main" id="{56E635C4-D7DB-4035-813C-6ECCDE2A296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6968474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24D8D-1DB8-432B-8FCF-4F219A93DE07}"/>
              </a:ext>
            </a:extLst>
          </p:cNvPr>
          <p:cNvSpPr>
            <a:spLocks noGrp="1"/>
          </p:cNvSpPr>
          <p:nvPr>
            <p:ph type="title"/>
          </p:nvPr>
        </p:nvSpPr>
        <p:spPr/>
        <p:txBody>
          <a:bodyPr/>
          <a:lstStyle/>
          <a:p>
            <a:r>
              <a:rPr lang="en-US"/>
              <a:t>Overall X (Twitter) : tableau des posts | @Onisep - 8 of 12</a:t>
            </a:r>
          </a:p>
        </p:txBody>
      </p:sp>
      <p:graphicFrame>
        <p:nvGraphicFramePr>
          <p:cNvPr id="5" name="Table Placeholder 4">
            <a:extLst>
              <a:ext uri="{FF2B5EF4-FFF2-40B4-BE49-F238E27FC236}">
                <a16:creationId xmlns:a16="http://schemas.microsoft.com/office/drawing/2014/main" id="{241342F5-1B69-44B6-A2BF-8C838D549BE3}"/>
              </a:ext>
            </a:extLst>
          </p:cNvPr>
          <p:cNvGraphicFramePr>
            <a:graphicFrameLocks noGrp="1"/>
          </p:cNvGraphicFramePr>
          <p:nvPr>
            <p:ph type="tbl" sz="quarter" idx="13"/>
            <p:extLst>
              <p:ext uri="{D42A27DB-BD31-4B8C-83A1-F6EECF244321}">
                <p14:modId xmlns:p14="http://schemas.microsoft.com/office/powerpoint/2010/main" val="401530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3168191"/>
                    </a:ext>
                  </a:extLst>
                </a:gridCol>
                <a:gridCol w="1069848">
                  <a:extLst>
                    <a:ext uri="{9D8B030D-6E8A-4147-A177-3AD203B41FA5}">
                      <a16:colId xmlns:a16="http://schemas.microsoft.com/office/drawing/2014/main" val="1452330969"/>
                    </a:ext>
                  </a:extLst>
                </a:gridCol>
                <a:gridCol w="1645920">
                  <a:extLst>
                    <a:ext uri="{9D8B030D-6E8A-4147-A177-3AD203B41FA5}">
                      <a16:colId xmlns:a16="http://schemas.microsoft.com/office/drawing/2014/main" val="2130904060"/>
                    </a:ext>
                  </a:extLst>
                </a:gridCol>
                <a:gridCol w="576072">
                  <a:extLst>
                    <a:ext uri="{9D8B030D-6E8A-4147-A177-3AD203B41FA5}">
                      <a16:colId xmlns:a16="http://schemas.microsoft.com/office/drawing/2014/main" val="523572278"/>
                    </a:ext>
                  </a:extLst>
                </a:gridCol>
                <a:gridCol w="576072">
                  <a:extLst>
                    <a:ext uri="{9D8B030D-6E8A-4147-A177-3AD203B41FA5}">
                      <a16:colId xmlns:a16="http://schemas.microsoft.com/office/drawing/2014/main" val="1838738700"/>
                    </a:ext>
                  </a:extLst>
                </a:gridCol>
                <a:gridCol w="576072">
                  <a:extLst>
                    <a:ext uri="{9D8B030D-6E8A-4147-A177-3AD203B41FA5}">
                      <a16:colId xmlns:a16="http://schemas.microsoft.com/office/drawing/2014/main" val="4221942067"/>
                    </a:ext>
                  </a:extLst>
                </a:gridCol>
                <a:gridCol w="576072">
                  <a:extLst>
                    <a:ext uri="{9D8B030D-6E8A-4147-A177-3AD203B41FA5}">
                      <a16:colId xmlns:a16="http://schemas.microsoft.com/office/drawing/2014/main" val="898034247"/>
                    </a:ext>
                  </a:extLst>
                </a:gridCol>
                <a:gridCol w="576072">
                  <a:extLst>
                    <a:ext uri="{9D8B030D-6E8A-4147-A177-3AD203B41FA5}">
                      <a16:colId xmlns:a16="http://schemas.microsoft.com/office/drawing/2014/main" val="3401127371"/>
                    </a:ext>
                  </a:extLst>
                </a:gridCol>
                <a:gridCol w="576072">
                  <a:extLst>
                    <a:ext uri="{9D8B030D-6E8A-4147-A177-3AD203B41FA5}">
                      <a16:colId xmlns:a16="http://schemas.microsoft.com/office/drawing/2014/main" val="1246589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6834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@Onisep - 2025-06-14 10:00:00</a:t>
                      </a:r>
                      <a:r>
                        <a:rPr kumimoji="0" lang="en-US" sz="1000" b="0" i="0" u="none" strike="noStrike" kern="1200" cap="none" spc="0" normalizeH="0" baseline="0" noProof="0">
                          <a:ln>
                            <a:noFill/>
                          </a:ln>
                          <a:solidFill>
                            <a:prstClr val="black"/>
                          </a:solidFill>
                          <a:effectLst/>
                          <a:uLnTx/>
                          <a:uFillTx/>
                          <a:latin typeface="Calibri"/>
                          <a:ea typeface="+mn-ea"/>
                          <a:cs typeface="+mn-cs"/>
                        </a:rPr>
                        <a:t>
 🖥️ Un projet #numérique mobilise bcp de pros : conception du produit, design graphique et utilisateur,  sécurisation des données, vente...
Pour tout savoir sur le secteur  : Numérique, coll. #ParcoursOnisep 
Disponible sur onisep-fr 👉fcld.ly/fi26gz4
#orientation #Onisep pic.x.com/HRf6VxBQuj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2.2792 %</a:t>
                      </a:r>
                    </a:p>
                  </a:txBody>
                  <a:tcPr/>
                </a:tc>
                <a:extLst>
                  <a:ext uri="{0D108BD9-81ED-4DB2-BD59-A6C34878D82A}">
                    <a16:rowId xmlns:a16="http://schemas.microsoft.com/office/drawing/2014/main" val="4140059216"/>
                  </a:ext>
                </a:extLst>
              </a:tr>
            </a:tbl>
          </a:graphicData>
        </a:graphic>
      </p:graphicFrame>
      <p:sp>
        <p:nvSpPr>
          <p:cNvPr id="4" name="Text Placeholder 3">
            <a:extLst>
              <a:ext uri="{FF2B5EF4-FFF2-40B4-BE49-F238E27FC236}">
                <a16:creationId xmlns:a16="http://schemas.microsoft.com/office/drawing/2014/main" id="{5B6ED5E4-9D3C-4F99-B951-C68B6BE1C68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171939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EDF1F-4466-442F-B48C-3698D3607AAF}"/>
              </a:ext>
            </a:extLst>
          </p:cNvPr>
          <p:cNvSpPr>
            <a:spLocks noGrp="1"/>
          </p:cNvSpPr>
          <p:nvPr>
            <p:ph type="title"/>
          </p:nvPr>
        </p:nvSpPr>
        <p:spPr/>
        <p:txBody>
          <a:bodyPr/>
          <a:lstStyle/>
          <a:p>
            <a:r>
              <a:rPr lang="en-US"/>
              <a:t>Overall X (Twitter) : tableau des posts | @Onisep - 9 of 12</a:t>
            </a:r>
          </a:p>
        </p:txBody>
      </p:sp>
      <p:graphicFrame>
        <p:nvGraphicFramePr>
          <p:cNvPr id="5" name="Table Placeholder 4">
            <a:extLst>
              <a:ext uri="{FF2B5EF4-FFF2-40B4-BE49-F238E27FC236}">
                <a16:creationId xmlns:a16="http://schemas.microsoft.com/office/drawing/2014/main" id="{6BAE18AF-F5BD-45FC-8924-C665266013BC}"/>
              </a:ext>
            </a:extLst>
          </p:cNvPr>
          <p:cNvGraphicFramePr>
            <a:graphicFrameLocks noGrp="1"/>
          </p:cNvGraphicFramePr>
          <p:nvPr>
            <p:ph type="tbl" sz="quarter" idx="13"/>
            <p:extLst>
              <p:ext uri="{D42A27DB-BD31-4B8C-83A1-F6EECF244321}">
                <p14:modId xmlns:p14="http://schemas.microsoft.com/office/powerpoint/2010/main" val="2353021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2062667"/>
                    </a:ext>
                  </a:extLst>
                </a:gridCol>
                <a:gridCol w="1069848">
                  <a:extLst>
                    <a:ext uri="{9D8B030D-6E8A-4147-A177-3AD203B41FA5}">
                      <a16:colId xmlns:a16="http://schemas.microsoft.com/office/drawing/2014/main" val="2730687914"/>
                    </a:ext>
                  </a:extLst>
                </a:gridCol>
                <a:gridCol w="1645920">
                  <a:extLst>
                    <a:ext uri="{9D8B030D-6E8A-4147-A177-3AD203B41FA5}">
                      <a16:colId xmlns:a16="http://schemas.microsoft.com/office/drawing/2014/main" val="2416980661"/>
                    </a:ext>
                  </a:extLst>
                </a:gridCol>
                <a:gridCol w="576072">
                  <a:extLst>
                    <a:ext uri="{9D8B030D-6E8A-4147-A177-3AD203B41FA5}">
                      <a16:colId xmlns:a16="http://schemas.microsoft.com/office/drawing/2014/main" val="1689019214"/>
                    </a:ext>
                  </a:extLst>
                </a:gridCol>
                <a:gridCol w="576072">
                  <a:extLst>
                    <a:ext uri="{9D8B030D-6E8A-4147-A177-3AD203B41FA5}">
                      <a16:colId xmlns:a16="http://schemas.microsoft.com/office/drawing/2014/main" val="3814776538"/>
                    </a:ext>
                  </a:extLst>
                </a:gridCol>
                <a:gridCol w="576072">
                  <a:extLst>
                    <a:ext uri="{9D8B030D-6E8A-4147-A177-3AD203B41FA5}">
                      <a16:colId xmlns:a16="http://schemas.microsoft.com/office/drawing/2014/main" val="2788225720"/>
                    </a:ext>
                  </a:extLst>
                </a:gridCol>
                <a:gridCol w="576072">
                  <a:extLst>
                    <a:ext uri="{9D8B030D-6E8A-4147-A177-3AD203B41FA5}">
                      <a16:colId xmlns:a16="http://schemas.microsoft.com/office/drawing/2014/main" val="4273065697"/>
                    </a:ext>
                  </a:extLst>
                </a:gridCol>
                <a:gridCol w="576072">
                  <a:extLst>
                    <a:ext uri="{9D8B030D-6E8A-4147-A177-3AD203B41FA5}">
                      <a16:colId xmlns:a16="http://schemas.microsoft.com/office/drawing/2014/main" val="3439829132"/>
                    </a:ext>
                  </a:extLst>
                </a:gridCol>
                <a:gridCol w="576072">
                  <a:extLst>
                    <a:ext uri="{9D8B030D-6E8A-4147-A177-3AD203B41FA5}">
                      <a16:colId xmlns:a16="http://schemas.microsoft.com/office/drawing/2014/main" val="2021027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2622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@Onisep - 2025-06-12 13:00:14</a:t>
                      </a:r>
                      <a:r>
                        <a:rPr kumimoji="0" lang="en-US" sz="1000" b="0" i="0" u="none" strike="noStrike" kern="1200" cap="none" spc="0" normalizeH="0" baseline="0" noProof="0">
                          <a:ln>
                            <a:noFill/>
                          </a:ln>
                          <a:solidFill>
                            <a:prstClr val="black"/>
                          </a:solidFill>
                          <a:effectLst/>
                          <a:uLnTx/>
                          <a:uFillTx/>
                          <a:latin typeface="Calibri"/>
                          <a:ea typeface="+mn-ea"/>
                          <a:cs typeface="+mn-cs"/>
                        </a:rPr>
                        <a:t>
 📌Vient de paraître : #NUMERIQUE, coll. Parcours #Onisep
🔎Des interviews de pros, des infos sur les #métiers, les #formations et l'#emploi
📙 en bonus : 3 cahiers d'activités pour élèves #collège #LEGT #voiepro
💻À découvrir sur onisep-fr 👉 fcld.ly/5uu2omu 
#orientation pic.x.com/4O1Eb6edNe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4.6595 %</a:t>
                      </a:r>
                    </a:p>
                  </a:txBody>
                  <a:tcPr/>
                </a:tc>
                <a:extLst>
                  <a:ext uri="{0D108BD9-81ED-4DB2-BD59-A6C34878D82A}">
                    <a16:rowId xmlns:a16="http://schemas.microsoft.com/office/drawing/2014/main" val="1428786035"/>
                  </a:ext>
                </a:extLst>
              </a:tr>
            </a:tbl>
          </a:graphicData>
        </a:graphic>
      </p:graphicFrame>
      <p:sp>
        <p:nvSpPr>
          <p:cNvPr id="4" name="Text Placeholder 3">
            <a:extLst>
              <a:ext uri="{FF2B5EF4-FFF2-40B4-BE49-F238E27FC236}">
                <a16:creationId xmlns:a16="http://schemas.microsoft.com/office/drawing/2014/main" id="{2DDCC1B0-F434-47D3-8496-7BB40FAA1DC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151212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C6D83-43B1-4711-9C16-2FD019A68BC5}"/>
              </a:ext>
            </a:extLst>
          </p:cNvPr>
          <p:cNvSpPr>
            <a:spLocks noGrp="1"/>
          </p:cNvSpPr>
          <p:nvPr>
            <p:ph type="title"/>
          </p:nvPr>
        </p:nvSpPr>
        <p:spPr/>
        <p:txBody>
          <a:bodyPr/>
          <a:lstStyle/>
          <a:p>
            <a:r>
              <a:rPr lang="en-US"/>
              <a:t>Overall X (Twitter) : tableau des posts | @Onisep - 10 of 12</a:t>
            </a:r>
          </a:p>
        </p:txBody>
      </p:sp>
      <p:graphicFrame>
        <p:nvGraphicFramePr>
          <p:cNvPr id="5" name="Table Placeholder 4">
            <a:extLst>
              <a:ext uri="{FF2B5EF4-FFF2-40B4-BE49-F238E27FC236}">
                <a16:creationId xmlns:a16="http://schemas.microsoft.com/office/drawing/2014/main" id="{B9369C93-84AC-4464-BE28-76CDCA54D8AF}"/>
              </a:ext>
            </a:extLst>
          </p:cNvPr>
          <p:cNvGraphicFramePr>
            <a:graphicFrameLocks noGrp="1"/>
          </p:cNvGraphicFramePr>
          <p:nvPr>
            <p:ph type="tbl" sz="quarter" idx="13"/>
            <p:extLst>
              <p:ext uri="{D42A27DB-BD31-4B8C-83A1-F6EECF244321}">
                <p14:modId xmlns:p14="http://schemas.microsoft.com/office/powerpoint/2010/main" val="353294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3770534"/>
                    </a:ext>
                  </a:extLst>
                </a:gridCol>
                <a:gridCol w="1069848">
                  <a:extLst>
                    <a:ext uri="{9D8B030D-6E8A-4147-A177-3AD203B41FA5}">
                      <a16:colId xmlns:a16="http://schemas.microsoft.com/office/drawing/2014/main" val="2018486793"/>
                    </a:ext>
                  </a:extLst>
                </a:gridCol>
                <a:gridCol w="1645920">
                  <a:extLst>
                    <a:ext uri="{9D8B030D-6E8A-4147-A177-3AD203B41FA5}">
                      <a16:colId xmlns:a16="http://schemas.microsoft.com/office/drawing/2014/main" val="1686024059"/>
                    </a:ext>
                  </a:extLst>
                </a:gridCol>
                <a:gridCol w="576072">
                  <a:extLst>
                    <a:ext uri="{9D8B030D-6E8A-4147-A177-3AD203B41FA5}">
                      <a16:colId xmlns:a16="http://schemas.microsoft.com/office/drawing/2014/main" val="1192635131"/>
                    </a:ext>
                  </a:extLst>
                </a:gridCol>
                <a:gridCol w="576072">
                  <a:extLst>
                    <a:ext uri="{9D8B030D-6E8A-4147-A177-3AD203B41FA5}">
                      <a16:colId xmlns:a16="http://schemas.microsoft.com/office/drawing/2014/main" val="2954181461"/>
                    </a:ext>
                  </a:extLst>
                </a:gridCol>
                <a:gridCol w="576072">
                  <a:extLst>
                    <a:ext uri="{9D8B030D-6E8A-4147-A177-3AD203B41FA5}">
                      <a16:colId xmlns:a16="http://schemas.microsoft.com/office/drawing/2014/main" val="2063615563"/>
                    </a:ext>
                  </a:extLst>
                </a:gridCol>
                <a:gridCol w="576072">
                  <a:extLst>
                    <a:ext uri="{9D8B030D-6E8A-4147-A177-3AD203B41FA5}">
                      <a16:colId xmlns:a16="http://schemas.microsoft.com/office/drawing/2014/main" val="858221304"/>
                    </a:ext>
                  </a:extLst>
                </a:gridCol>
                <a:gridCol w="576072">
                  <a:extLst>
                    <a:ext uri="{9D8B030D-6E8A-4147-A177-3AD203B41FA5}">
                      <a16:colId xmlns:a16="http://schemas.microsoft.com/office/drawing/2014/main" val="402977256"/>
                    </a:ext>
                  </a:extLst>
                </a:gridCol>
                <a:gridCol w="576072">
                  <a:extLst>
                    <a:ext uri="{9D8B030D-6E8A-4147-A177-3AD203B41FA5}">
                      <a16:colId xmlns:a16="http://schemas.microsoft.com/office/drawing/2014/main" val="852186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305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Twitter Own Tweets @Onisep - 2025-06-27 14:21:00</a:t>
                      </a:r>
                      <a:r>
                        <a:rPr kumimoji="0" lang="fr-FR" sz="1000" b="0" i="0" u="none" strike="noStrike" kern="1200" cap="none" spc="0" normalizeH="0" baseline="0" noProof="0">
                          <a:ln>
                            <a:noFill/>
                          </a:ln>
                          <a:solidFill>
                            <a:prstClr val="black"/>
                          </a:solidFill>
                          <a:effectLst/>
                          <a:uLnTx/>
                          <a:uFillTx/>
                          <a:latin typeface="Calibri"/>
                          <a:ea typeface="+mn-ea"/>
                          <a:cs typeface="+mn-cs"/>
                        </a:rPr>
                        <a:t>
 🎬️Un projet de court, long métrage ou de série mobilise de nombreux pros. Pour tout savoir sur les métiers et les formations du #cinéma, le dernier titre de la coll. #ParcoursOnisep vient de paraître ! 
Disponible sur onisep-fr👉librairie.onisep.fr
#orientation #Onisep pic.x.com/LtTxE4LiLu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3.4043 %</a:t>
                      </a:r>
                    </a:p>
                  </a:txBody>
                  <a:tcPr/>
                </a:tc>
                <a:extLst>
                  <a:ext uri="{0D108BD9-81ED-4DB2-BD59-A6C34878D82A}">
                    <a16:rowId xmlns:a16="http://schemas.microsoft.com/office/drawing/2014/main" val="2047884414"/>
                  </a:ext>
                </a:extLst>
              </a:tr>
            </a:tbl>
          </a:graphicData>
        </a:graphic>
      </p:graphicFrame>
      <p:sp>
        <p:nvSpPr>
          <p:cNvPr id="4" name="Text Placeholder 3">
            <a:extLst>
              <a:ext uri="{FF2B5EF4-FFF2-40B4-BE49-F238E27FC236}">
                <a16:creationId xmlns:a16="http://schemas.microsoft.com/office/drawing/2014/main" id="{48F6AF3D-ECF4-43F5-AB30-CC70BD426D4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7672792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9D5B1-8998-43B9-8696-D71442A8639D}"/>
              </a:ext>
            </a:extLst>
          </p:cNvPr>
          <p:cNvSpPr>
            <a:spLocks noGrp="1"/>
          </p:cNvSpPr>
          <p:nvPr>
            <p:ph type="title"/>
          </p:nvPr>
        </p:nvSpPr>
        <p:spPr/>
        <p:txBody>
          <a:bodyPr/>
          <a:lstStyle/>
          <a:p>
            <a:r>
              <a:rPr lang="en-US"/>
              <a:t>Overall X (Twitter) : tableau des posts | @Onisep - 11 of 12</a:t>
            </a:r>
          </a:p>
        </p:txBody>
      </p:sp>
      <p:graphicFrame>
        <p:nvGraphicFramePr>
          <p:cNvPr id="5" name="Table Placeholder 4">
            <a:extLst>
              <a:ext uri="{FF2B5EF4-FFF2-40B4-BE49-F238E27FC236}">
                <a16:creationId xmlns:a16="http://schemas.microsoft.com/office/drawing/2014/main" id="{1718490A-5ABD-423C-9D02-68583CAB3216}"/>
              </a:ext>
            </a:extLst>
          </p:cNvPr>
          <p:cNvGraphicFramePr>
            <a:graphicFrameLocks noGrp="1"/>
          </p:cNvGraphicFramePr>
          <p:nvPr>
            <p:ph type="tbl" sz="quarter" idx="13"/>
            <p:extLst>
              <p:ext uri="{D42A27DB-BD31-4B8C-83A1-F6EECF244321}">
                <p14:modId xmlns:p14="http://schemas.microsoft.com/office/powerpoint/2010/main" val="152492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8340118"/>
                    </a:ext>
                  </a:extLst>
                </a:gridCol>
                <a:gridCol w="1069848">
                  <a:extLst>
                    <a:ext uri="{9D8B030D-6E8A-4147-A177-3AD203B41FA5}">
                      <a16:colId xmlns:a16="http://schemas.microsoft.com/office/drawing/2014/main" val="1053883149"/>
                    </a:ext>
                  </a:extLst>
                </a:gridCol>
                <a:gridCol w="1645920">
                  <a:extLst>
                    <a:ext uri="{9D8B030D-6E8A-4147-A177-3AD203B41FA5}">
                      <a16:colId xmlns:a16="http://schemas.microsoft.com/office/drawing/2014/main" val="3918020848"/>
                    </a:ext>
                  </a:extLst>
                </a:gridCol>
                <a:gridCol w="576072">
                  <a:extLst>
                    <a:ext uri="{9D8B030D-6E8A-4147-A177-3AD203B41FA5}">
                      <a16:colId xmlns:a16="http://schemas.microsoft.com/office/drawing/2014/main" val="504557400"/>
                    </a:ext>
                  </a:extLst>
                </a:gridCol>
                <a:gridCol w="576072">
                  <a:extLst>
                    <a:ext uri="{9D8B030D-6E8A-4147-A177-3AD203B41FA5}">
                      <a16:colId xmlns:a16="http://schemas.microsoft.com/office/drawing/2014/main" val="3773926305"/>
                    </a:ext>
                  </a:extLst>
                </a:gridCol>
                <a:gridCol w="576072">
                  <a:extLst>
                    <a:ext uri="{9D8B030D-6E8A-4147-A177-3AD203B41FA5}">
                      <a16:colId xmlns:a16="http://schemas.microsoft.com/office/drawing/2014/main" val="2778033206"/>
                    </a:ext>
                  </a:extLst>
                </a:gridCol>
                <a:gridCol w="576072">
                  <a:extLst>
                    <a:ext uri="{9D8B030D-6E8A-4147-A177-3AD203B41FA5}">
                      <a16:colId xmlns:a16="http://schemas.microsoft.com/office/drawing/2014/main" val="3159509383"/>
                    </a:ext>
                  </a:extLst>
                </a:gridCol>
                <a:gridCol w="576072">
                  <a:extLst>
                    <a:ext uri="{9D8B030D-6E8A-4147-A177-3AD203B41FA5}">
                      <a16:colId xmlns:a16="http://schemas.microsoft.com/office/drawing/2014/main" val="108560273"/>
                    </a:ext>
                  </a:extLst>
                </a:gridCol>
                <a:gridCol w="576072">
                  <a:extLst>
                    <a:ext uri="{9D8B030D-6E8A-4147-A177-3AD203B41FA5}">
                      <a16:colId xmlns:a16="http://schemas.microsoft.com/office/drawing/2014/main" val="3661100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35864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@Onisep - 2025-06-19 17:32:44</a:t>
                      </a:r>
                      <a:r>
                        <a:rPr kumimoji="0" lang="en-US" sz="1000" b="0" i="0" u="none" strike="noStrike" kern="1200" cap="none" spc="0" normalizeH="0" baseline="0" noProof="0">
                          <a:ln>
                            <a:noFill/>
                          </a:ln>
                          <a:solidFill>
                            <a:prstClr val="black"/>
                          </a:solidFill>
                          <a:effectLst/>
                          <a:uLnTx/>
                          <a:uFillTx/>
                          <a:latin typeface="Calibri"/>
                          <a:ea typeface="+mn-ea"/>
                          <a:cs typeface="+mn-cs"/>
                        </a:rPr>
                        <a:t>
 🎯 Participez à notre atelier de co-conception ! #Equipeséducatives, pros de l'#orientation, #parents… Votre avis compte !
📌 Vous voulez aider l’Onisep à repenser son site internet pour répondre au mieux à vos attentes ? Venez échanger avec nous 📅2 juil 🕑14h/16h📍à l'#onisep pic.x.com/NwKuN6wvA0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3.5176 %</a:t>
                      </a:r>
                    </a:p>
                  </a:txBody>
                  <a:tcPr/>
                </a:tc>
                <a:extLst>
                  <a:ext uri="{0D108BD9-81ED-4DB2-BD59-A6C34878D82A}">
                    <a16:rowId xmlns:a16="http://schemas.microsoft.com/office/drawing/2014/main" val="263029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Twitter Own Tweets @Onisep - 2025-06-19 16:43:58</a:t>
                      </a:r>
                      <a:r>
                        <a:rPr kumimoji="0" lang="fr-FR" sz="1000" b="0" i="0" u="none" strike="noStrike" kern="1200" cap="none" spc="0" normalizeH="0" baseline="0" noProof="0">
                          <a:ln>
                            <a:noFill/>
                          </a:ln>
                          <a:solidFill>
                            <a:prstClr val="black"/>
                          </a:solidFill>
                          <a:effectLst/>
                          <a:uLnTx/>
                          <a:uFillTx/>
                          <a:latin typeface="Calibri"/>
                          <a:ea typeface="+mn-ea"/>
                          <a:cs typeface="+mn-cs"/>
                        </a:rPr>
                        <a:t>
 RT @parcoursup_info: La phase complémentaire vous permet de formuler jusqu'à 10 nouveaux vœux pour des formations qui ont des places dispon…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73482858"/>
                  </a:ext>
                </a:extLst>
              </a:tr>
            </a:tbl>
          </a:graphicData>
        </a:graphic>
      </p:graphicFrame>
      <p:sp>
        <p:nvSpPr>
          <p:cNvPr id="4" name="Text Placeholder 3">
            <a:extLst>
              <a:ext uri="{FF2B5EF4-FFF2-40B4-BE49-F238E27FC236}">
                <a16:creationId xmlns:a16="http://schemas.microsoft.com/office/drawing/2014/main" id="{D0821D53-AA14-4322-BCB3-00026C59D9D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2547311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D657C-3706-4BC4-ACA4-1FD6E07314BD}"/>
              </a:ext>
            </a:extLst>
          </p:cNvPr>
          <p:cNvSpPr>
            <a:spLocks noGrp="1"/>
          </p:cNvSpPr>
          <p:nvPr>
            <p:ph type="title"/>
          </p:nvPr>
        </p:nvSpPr>
        <p:spPr/>
        <p:txBody>
          <a:bodyPr/>
          <a:lstStyle/>
          <a:p>
            <a:r>
              <a:rPr lang="en-US"/>
              <a:t>Overall X (Twitter) : tableau des posts | @Onisep - 12 of 12</a:t>
            </a:r>
          </a:p>
        </p:txBody>
      </p:sp>
      <p:graphicFrame>
        <p:nvGraphicFramePr>
          <p:cNvPr id="5" name="Table Placeholder 4">
            <a:extLst>
              <a:ext uri="{FF2B5EF4-FFF2-40B4-BE49-F238E27FC236}">
                <a16:creationId xmlns:a16="http://schemas.microsoft.com/office/drawing/2014/main" id="{32E5BB9C-8467-44B8-B2C4-41ED5044226D}"/>
              </a:ext>
            </a:extLst>
          </p:cNvPr>
          <p:cNvGraphicFramePr>
            <a:graphicFrameLocks noGrp="1"/>
          </p:cNvGraphicFramePr>
          <p:nvPr>
            <p:ph type="tbl" sz="quarter" idx="13"/>
            <p:extLst>
              <p:ext uri="{D42A27DB-BD31-4B8C-83A1-F6EECF244321}">
                <p14:modId xmlns:p14="http://schemas.microsoft.com/office/powerpoint/2010/main" val="3788259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5187996"/>
                    </a:ext>
                  </a:extLst>
                </a:gridCol>
                <a:gridCol w="1069848">
                  <a:extLst>
                    <a:ext uri="{9D8B030D-6E8A-4147-A177-3AD203B41FA5}">
                      <a16:colId xmlns:a16="http://schemas.microsoft.com/office/drawing/2014/main" val="44932087"/>
                    </a:ext>
                  </a:extLst>
                </a:gridCol>
                <a:gridCol w="1645920">
                  <a:extLst>
                    <a:ext uri="{9D8B030D-6E8A-4147-A177-3AD203B41FA5}">
                      <a16:colId xmlns:a16="http://schemas.microsoft.com/office/drawing/2014/main" val="1129568717"/>
                    </a:ext>
                  </a:extLst>
                </a:gridCol>
                <a:gridCol w="576072">
                  <a:extLst>
                    <a:ext uri="{9D8B030D-6E8A-4147-A177-3AD203B41FA5}">
                      <a16:colId xmlns:a16="http://schemas.microsoft.com/office/drawing/2014/main" val="2640469343"/>
                    </a:ext>
                  </a:extLst>
                </a:gridCol>
                <a:gridCol w="576072">
                  <a:extLst>
                    <a:ext uri="{9D8B030D-6E8A-4147-A177-3AD203B41FA5}">
                      <a16:colId xmlns:a16="http://schemas.microsoft.com/office/drawing/2014/main" val="3754837181"/>
                    </a:ext>
                  </a:extLst>
                </a:gridCol>
                <a:gridCol w="576072">
                  <a:extLst>
                    <a:ext uri="{9D8B030D-6E8A-4147-A177-3AD203B41FA5}">
                      <a16:colId xmlns:a16="http://schemas.microsoft.com/office/drawing/2014/main" val="3031835924"/>
                    </a:ext>
                  </a:extLst>
                </a:gridCol>
                <a:gridCol w="576072">
                  <a:extLst>
                    <a:ext uri="{9D8B030D-6E8A-4147-A177-3AD203B41FA5}">
                      <a16:colId xmlns:a16="http://schemas.microsoft.com/office/drawing/2014/main" val="2655686399"/>
                    </a:ext>
                  </a:extLst>
                </a:gridCol>
                <a:gridCol w="576072">
                  <a:extLst>
                    <a:ext uri="{9D8B030D-6E8A-4147-A177-3AD203B41FA5}">
                      <a16:colId xmlns:a16="http://schemas.microsoft.com/office/drawing/2014/main" val="1427037228"/>
                    </a:ext>
                  </a:extLst>
                </a:gridCol>
                <a:gridCol w="576072">
                  <a:extLst>
                    <a:ext uri="{9D8B030D-6E8A-4147-A177-3AD203B41FA5}">
                      <a16:colId xmlns:a16="http://schemas.microsoft.com/office/drawing/2014/main" val="270630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2599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Twitter Own Tweets @Onisep - 2025-06-26 16:23:25</a:t>
                      </a:r>
                      <a:r>
                        <a:rPr kumimoji="0" lang="fr-FR" sz="1000" b="0" i="0" u="none" strike="noStrike" kern="1200" cap="none" spc="0" normalizeH="0" baseline="0" noProof="0">
                          <a:ln>
                            <a:noFill/>
                          </a:ln>
                          <a:solidFill>
                            <a:prstClr val="black"/>
                          </a:solidFill>
                          <a:effectLst/>
                          <a:uLnTx/>
                          <a:uFillTx/>
                          <a:latin typeface="Calibri"/>
                          <a:ea typeface="+mn-ea"/>
                          <a:cs typeface="+mn-cs"/>
                        </a:rPr>
                        <a:t>
 RT @Eduscol: 📍Le film annuel des directeurs d’école : un outil d’aide à l’organisation et au suivi des activités et missions du directeur 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77982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Twitter Own Tweets @Onisep - 2025-06-27 13:35:54</a:t>
                      </a:r>
                      <a:r>
                        <a:rPr kumimoji="0" lang="fr-FR" sz="1000" b="0" i="0" u="none" strike="noStrike" kern="1200" cap="none" spc="0" normalizeH="0" baseline="0" noProof="0">
                          <a:ln>
                            <a:noFill/>
                          </a:ln>
                          <a:solidFill>
                            <a:prstClr val="black"/>
                          </a:solidFill>
                          <a:effectLst/>
                          <a:uLnTx/>
                          <a:uFillTx/>
                          <a:latin typeface="Calibri"/>
                          <a:ea typeface="+mn-ea"/>
                          <a:cs typeface="+mn-cs"/>
                        </a:rPr>
                        <a:t>
 RT @parcoursup_info: Pour les candidats qui ont passé les épreuves écrites du baccalauréat professionnel :
➡️ Si vous avez reçu une proposi…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Parcoursup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83881518"/>
                  </a:ext>
                </a:extLst>
              </a:tr>
            </a:tbl>
          </a:graphicData>
        </a:graphic>
      </p:graphicFrame>
      <p:sp>
        <p:nvSpPr>
          <p:cNvPr id="4" name="Text Placeholder 3">
            <a:extLst>
              <a:ext uri="{FF2B5EF4-FFF2-40B4-BE49-F238E27FC236}">
                <a16:creationId xmlns:a16="http://schemas.microsoft.com/office/drawing/2014/main" id="{9888C2E0-33D8-4A3E-8E2F-EFE3100764E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0472289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9795</Words>
  <Application>Microsoft Office PowerPoint</Application>
  <PresentationFormat>On-screen Show (4:3)</PresentationFormat>
  <Paragraphs>2268</Paragraphs>
  <Slides>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70</vt:i4>
      </vt:variant>
    </vt:vector>
  </HeadingPairs>
  <TitlesOfParts>
    <vt:vector size="73" baseType="lpstr">
      <vt:lpstr>Calibri</vt:lpstr>
      <vt:lpstr>Arial</vt:lpstr>
      <vt:lpstr>quintly_template</vt:lpstr>
      <vt:lpstr>Rapport mensuel</vt:lpstr>
      <vt:lpstr>Overall Chiffres clés | 5 profiles</vt:lpstr>
      <vt:lpstr>Facebook FACEBOOK : tableau des posts | All profiles - 1 of 4</vt:lpstr>
      <vt:lpstr>Facebook FACEBOOK : tableau des posts | All profiles - 2 of 4</vt:lpstr>
      <vt:lpstr>Facebook FACEBOOK : tableau des posts | All profiles - 3 of 4</vt:lpstr>
      <vt:lpstr>Facebook FACEBOOK : tableau des posts | All profiles - 4 of 4</vt:lpstr>
      <vt:lpstr>Facebook FACEBOOK : tableau des vidéos | All profiles - 1 of 12</vt:lpstr>
      <vt:lpstr>Facebook FACEBOOK : tableau des vidéos | All profiles - 2 of 12</vt:lpstr>
      <vt:lpstr>Facebook FACEBOOK : tableau des vidéos | All profiles - 3 of 12</vt:lpstr>
      <vt:lpstr>Facebook FACEBOOK : tableau des vidéos | All profiles - 4 of 12</vt:lpstr>
      <vt:lpstr>Facebook FACEBOOK : tableau des vidéos | All profiles - 5 of 12</vt:lpstr>
      <vt:lpstr>Facebook FACEBOOK : tableau des vidéos | All profiles - 6 of 12</vt:lpstr>
      <vt:lpstr>Facebook FACEBOOK : tableau des vidéos | All profiles - 7 of 12</vt:lpstr>
      <vt:lpstr>Facebook FACEBOOK : tableau des vidéos | All profiles - 8 of 12</vt:lpstr>
      <vt:lpstr>Facebook FACEBOOK : tableau des vidéos | All profiles - 9 of 12</vt:lpstr>
      <vt:lpstr>Facebook FACEBOOK : tableau des vidéos | All profiles - 10 of 12</vt:lpstr>
      <vt:lpstr>Facebook FACEBOOK : tableau des vidéos | All profiles - 11 of 12</vt:lpstr>
      <vt:lpstr>Facebook FACEBOOK : tableau des vidéos | All profiles - 12 of 12</vt:lpstr>
      <vt:lpstr>Instagram INSTAGRAM : tableau des posts (Hors stories) | All profiles - 1 of 18</vt:lpstr>
      <vt:lpstr>Instagram INSTAGRAM : tableau des posts (Hors stories) | All profiles - 2 of 18</vt:lpstr>
      <vt:lpstr>Instagram INSTAGRAM : tableau des posts (Hors stories) | All profiles - 3 of 18</vt:lpstr>
      <vt:lpstr>Instagram INSTAGRAM : tableau des posts (Hors stories) | All profiles - 4 of 18</vt:lpstr>
      <vt:lpstr>Instagram INSTAGRAM : tableau des posts (Hors stories) | All profiles - 5 of 18</vt:lpstr>
      <vt:lpstr>Instagram INSTAGRAM : tableau des posts (Hors stories) | All profiles - 6 of 18</vt:lpstr>
      <vt:lpstr>Instagram INSTAGRAM : tableau des posts (Hors stories) | All profiles - 7 of 18</vt:lpstr>
      <vt:lpstr>Instagram INSTAGRAM : tableau des posts (Hors stories) | All profiles - 8 of 18</vt:lpstr>
      <vt:lpstr>Instagram INSTAGRAM : tableau des posts (Hors stories) | All profiles - 9 of 18</vt:lpstr>
      <vt:lpstr>Instagram INSTAGRAM : tableau des posts (Hors stories) | All profiles - 10 of 18</vt:lpstr>
      <vt:lpstr>Instagram INSTAGRAM : tableau des posts (Hors stories) | All profiles - 11 of 18</vt:lpstr>
      <vt:lpstr>Instagram INSTAGRAM : tableau des posts (Hors stories) | All profiles - 12 of 18</vt:lpstr>
      <vt:lpstr>Instagram INSTAGRAM : tableau des posts (Hors stories) | All profiles - 13 of 18</vt:lpstr>
      <vt:lpstr>Instagram INSTAGRAM : tableau des posts (Hors stories) | All profiles - 14 of 18</vt:lpstr>
      <vt:lpstr>Instagram INSTAGRAM : tableau des posts (Hors stories) | All profiles - 15 of 18</vt:lpstr>
      <vt:lpstr>Instagram INSTAGRAM : tableau des posts (Hors stories) | All profiles - 16 of 18</vt:lpstr>
      <vt:lpstr>Instagram INSTAGRAM : tableau des posts (Hors stories) | All profiles - 17 of 18</vt:lpstr>
      <vt:lpstr>Instagram INSTAGRAM : tableau des posts (Hors stories) | All profiles - 18 of 18</vt:lpstr>
      <vt:lpstr>Instagram INSTAGRAM : focus sur les réels | All profiles - 1 of 5</vt:lpstr>
      <vt:lpstr>Instagram INSTAGRAM : focus sur les réels | All profiles - 2 of 5</vt:lpstr>
      <vt:lpstr>Instagram INSTAGRAM : focus sur les réels | All profiles - 3 of 5</vt:lpstr>
      <vt:lpstr>Instagram INSTAGRAM : focus sur les réels | All profiles - 4 of 5</vt:lpstr>
      <vt:lpstr>Instagram INSTAGRAM : focus sur les réels | All profiles - 5 of 5</vt:lpstr>
      <vt:lpstr>Instagram INSTAGRAM : tableau des stories | All profiles - 1 of 12</vt:lpstr>
      <vt:lpstr>Instagram INSTAGRAM : tableau des stories | All profiles - 2 of 12</vt:lpstr>
      <vt:lpstr>Instagram INSTAGRAM : tableau des stories | All profiles - 3 of 12</vt:lpstr>
      <vt:lpstr>Instagram INSTAGRAM : tableau des stories | All profiles - 4 of 12</vt:lpstr>
      <vt:lpstr>Instagram INSTAGRAM : tableau des stories | All profiles - 5 of 12</vt:lpstr>
      <vt:lpstr>Instagram INSTAGRAM : tableau des stories | All profiles - 6 of 12</vt:lpstr>
      <vt:lpstr>Instagram INSTAGRAM : tableau des stories | All profiles - 7 of 12</vt:lpstr>
      <vt:lpstr>Instagram INSTAGRAM : tableau des stories | All profiles - 8 of 12</vt:lpstr>
      <vt:lpstr>Instagram INSTAGRAM : tableau des stories | All profiles - 9 of 12</vt:lpstr>
      <vt:lpstr>Instagram INSTAGRAM : tableau des stories | All profiles - 10 of 12</vt:lpstr>
      <vt:lpstr>Instagram INSTAGRAM : tableau des stories | All profiles - 11 of 12</vt:lpstr>
      <vt:lpstr>Instagram INSTAGRAM : tableau des stories | All profiles - 12 of 12</vt:lpstr>
      <vt:lpstr>LinkedIn LINKEDIN : tableau des posts | All profiles - 1 of 5</vt:lpstr>
      <vt:lpstr>LinkedIn LINKEDIN : tableau des posts | All profiles - 2 of 5</vt:lpstr>
      <vt:lpstr>LinkedIn LINKEDIN : tableau des posts | All profiles - 3 of 5</vt:lpstr>
      <vt:lpstr>LinkedIn LINKEDIN : tableau des posts | All profiles - 4 of 5</vt:lpstr>
      <vt:lpstr>LinkedIn LINKEDIN : tableau des posts | All profiles - 5 of 5</vt:lpstr>
      <vt:lpstr>Overall X (Twitter) : tableau des posts | @Onisep - 1 of 12</vt:lpstr>
      <vt:lpstr>Overall X (Twitter) : tableau des posts | @Onisep - 2 of 12</vt:lpstr>
      <vt:lpstr>Overall X (Twitter) : tableau des posts | @Onisep - 3 of 12</vt:lpstr>
      <vt:lpstr>Overall X (Twitter) : tableau des posts | @Onisep - 4 of 12</vt:lpstr>
      <vt:lpstr>Overall X (Twitter) : tableau des posts | @Onisep - 5 of 12</vt:lpstr>
      <vt:lpstr>Overall X (Twitter) : tableau des posts | @Onisep - 6 of 12</vt:lpstr>
      <vt:lpstr>Overall X (Twitter) : tableau des posts | @Onisep - 7 of 12</vt:lpstr>
      <vt:lpstr>Overall X (Twitter) : tableau des posts | @Onisep - 8 of 12</vt:lpstr>
      <vt:lpstr>Overall X (Twitter) : tableau des posts | @Onisep - 9 of 12</vt:lpstr>
      <vt:lpstr>Overall X (Twitter) : tableau des posts | @Onisep - 10 of 12</vt:lpstr>
      <vt:lpstr>Overall X (Twitter) : tableau des posts | @Onisep - 11 of 12</vt:lpstr>
      <vt:lpstr>Overall X (Twitter) : tableau des posts | @Onisep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 mensuel</dc:title>
  <dc:creator>Frederik Born</dc:creator>
  <cp:lastModifiedBy>Frederik Born</cp:lastModifiedBy>
  <cp:revision>1</cp:revision>
  <dcterms:created xsi:type="dcterms:W3CDTF">2025-07-21T08:30:25Z</dcterms:created>
  <dcterms:modified xsi:type="dcterms:W3CDTF">2025-07-21T08:39:31Z</dcterms:modified>
</cp:coreProperties>
</file>