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49805-9110-454C-BD1A-F7E59C5C7918}"/>
              </a:ext>
            </a:extLst>
          </p:cNvPr>
          <p:cNvSpPr>
            <a:spLocks noGrp="1"/>
          </p:cNvSpPr>
          <p:nvPr>
            <p:ph type="title"/>
          </p:nvPr>
        </p:nvSpPr>
        <p:spPr/>
        <p:txBody>
          <a:bodyPr/>
          <a:lstStyle/>
          <a:p>
            <a:r>
              <a:rPr lang="en-US"/>
              <a:t>Instagram INSTAGRAM : tableau des stories | All profiles - 1 of 12</a:t>
            </a:r>
          </a:p>
        </p:txBody>
      </p:sp>
      <p:graphicFrame>
        <p:nvGraphicFramePr>
          <p:cNvPr id="5" name="Table Placeholder 4">
            <a:extLst>
              <a:ext uri="{FF2B5EF4-FFF2-40B4-BE49-F238E27FC236}">
                <a16:creationId xmlns:a16="http://schemas.microsoft.com/office/drawing/2014/main" id="{5191A456-E1C9-4E00-8D5C-A6866BC9317A}"/>
              </a:ext>
            </a:extLst>
          </p:cNvPr>
          <p:cNvGraphicFramePr>
            <a:graphicFrameLocks noGrp="1"/>
          </p:cNvGraphicFramePr>
          <p:nvPr>
            <p:ph type="tbl" sz="quarter" idx="13"/>
            <p:extLst>
              <p:ext uri="{D42A27DB-BD31-4B8C-83A1-F6EECF244321}">
                <p14:modId xmlns:p14="http://schemas.microsoft.com/office/powerpoint/2010/main" val="2690655507"/>
              </p:ext>
            </p:extLst>
          </p:nvPr>
        </p:nvGraphicFramePr>
        <p:xfrm>
          <a:off x="457200" y="1731963"/>
          <a:ext cx="7653528" cy="107188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75970553"/>
                    </a:ext>
                  </a:extLst>
                </a:gridCol>
                <a:gridCol w="1069848">
                  <a:extLst>
                    <a:ext uri="{9D8B030D-6E8A-4147-A177-3AD203B41FA5}">
                      <a16:colId xmlns:a16="http://schemas.microsoft.com/office/drawing/2014/main" val="2395824827"/>
                    </a:ext>
                  </a:extLst>
                </a:gridCol>
                <a:gridCol w="1316736">
                  <a:extLst>
                    <a:ext uri="{9D8B030D-6E8A-4147-A177-3AD203B41FA5}">
                      <a16:colId xmlns:a16="http://schemas.microsoft.com/office/drawing/2014/main" val="3059057655"/>
                    </a:ext>
                  </a:extLst>
                </a:gridCol>
                <a:gridCol w="1481328">
                  <a:extLst>
                    <a:ext uri="{9D8B030D-6E8A-4147-A177-3AD203B41FA5}">
                      <a16:colId xmlns:a16="http://schemas.microsoft.com/office/drawing/2014/main" val="2847379336"/>
                    </a:ext>
                  </a:extLst>
                </a:gridCol>
                <a:gridCol w="493776">
                  <a:extLst>
                    <a:ext uri="{9D8B030D-6E8A-4147-A177-3AD203B41FA5}">
                      <a16:colId xmlns:a16="http://schemas.microsoft.com/office/drawing/2014/main" val="3780291311"/>
                    </a:ext>
                  </a:extLst>
                </a:gridCol>
                <a:gridCol w="493776">
                  <a:extLst>
                    <a:ext uri="{9D8B030D-6E8A-4147-A177-3AD203B41FA5}">
                      <a16:colId xmlns:a16="http://schemas.microsoft.com/office/drawing/2014/main" val="3178421581"/>
                    </a:ext>
                  </a:extLst>
                </a:gridCol>
                <a:gridCol w="493776">
                  <a:extLst>
                    <a:ext uri="{9D8B030D-6E8A-4147-A177-3AD203B41FA5}">
                      <a16:colId xmlns:a16="http://schemas.microsoft.com/office/drawing/2014/main" val="3641646183"/>
                    </a:ext>
                  </a:extLst>
                </a:gridCol>
                <a:gridCol w="493776">
                  <a:extLst>
                    <a:ext uri="{9D8B030D-6E8A-4147-A177-3AD203B41FA5}">
                      <a16:colId xmlns:a16="http://schemas.microsoft.com/office/drawing/2014/main" val="1920294952"/>
                    </a:ext>
                  </a:extLst>
                </a:gridCol>
                <a:gridCol w="493776">
                  <a:extLst>
                    <a:ext uri="{9D8B030D-6E8A-4147-A177-3AD203B41FA5}">
                      <a16:colId xmlns:a16="http://schemas.microsoft.com/office/drawing/2014/main" val="3566738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0832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05/20/2025 14:52:33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05/20/2025 14:52:33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@monmasterinfo
Mercredi 21 mai
de 14h00 à 15h30
MON
MASTER
Préparer la phase
d'admission
TCHAT
TCHAT MON MASTER
0
@onisep_officiel
jours
heures
minutes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0.0799 %</a:t>
                      </a:r>
                    </a:p>
                  </a:txBody>
                  <a:tcPr/>
                </a:tc>
                <a:extLst>
                  <a:ext uri="{0D108BD9-81ED-4DB2-BD59-A6C34878D82A}">
                    <a16:rowId xmlns:a16="http://schemas.microsoft.com/office/drawing/2014/main" val="1262896123"/>
                  </a:ext>
                </a:extLst>
              </a:tr>
            </a:tbl>
          </a:graphicData>
        </a:graphic>
      </p:graphicFrame>
      <p:sp>
        <p:nvSpPr>
          <p:cNvPr id="4" name="Text Placeholder 3">
            <a:extLst>
              <a:ext uri="{FF2B5EF4-FFF2-40B4-BE49-F238E27FC236}">
                <a16:creationId xmlns:a16="http://schemas.microsoft.com/office/drawing/2014/main" id="{8E5F99EC-9BC4-457E-8CD9-85C6D31A510B}"/>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95654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881E7-1C10-4ABA-853E-382191EC1F0E}"/>
              </a:ext>
            </a:extLst>
          </p:cNvPr>
          <p:cNvSpPr>
            <a:spLocks noGrp="1"/>
          </p:cNvSpPr>
          <p:nvPr>
            <p:ph type="title"/>
          </p:nvPr>
        </p:nvSpPr>
        <p:spPr/>
        <p:txBody>
          <a:bodyPr/>
          <a:lstStyle/>
          <a:p>
            <a:r>
              <a:rPr lang="en-US"/>
              <a:t>Instagram INSTAGRAM : tableau des stories | All profiles - 2 of 12</a:t>
            </a:r>
          </a:p>
        </p:txBody>
      </p:sp>
      <p:graphicFrame>
        <p:nvGraphicFramePr>
          <p:cNvPr id="5" name="Table Placeholder 4">
            <a:extLst>
              <a:ext uri="{FF2B5EF4-FFF2-40B4-BE49-F238E27FC236}">
                <a16:creationId xmlns:a16="http://schemas.microsoft.com/office/drawing/2014/main" id="{DA25DA9F-8B1F-4F07-B4FE-60F7370B8DDC}"/>
              </a:ext>
            </a:extLst>
          </p:cNvPr>
          <p:cNvGraphicFramePr>
            <a:graphicFrameLocks noGrp="1"/>
          </p:cNvGraphicFramePr>
          <p:nvPr>
            <p:ph type="tbl" sz="quarter" idx="13"/>
            <p:extLst>
              <p:ext uri="{D42A27DB-BD31-4B8C-83A1-F6EECF244321}">
                <p14:modId xmlns:p14="http://schemas.microsoft.com/office/powerpoint/2010/main" val="296377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45597772"/>
                    </a:ext>
                  </a:extLst>
                </a:gridCol>
                <a:gridCol w="1069848">
                  <a:extLst>
                    <a:ext uri="{9D8B030D-6E8A-4147-A177-3AD203B41FA5}">
                      <a16:colId xmlns:a16="http://schemas.microsoft.com/office/drawing/2014/main" val="778435281"/>
                    </a:ext>
                  </a:extLst>
                </a:gridCol>
                <a:gridCol w="1316736">
                  <a:extLst>
                    <a:ext uri="{9D8B030D-6E8A-4147-A177-3AD203B41FA5}">
                      <a16:colId xmlns:a16="http://schemas.microsoft.com/office/drawing/2014/main" val="4079629178"/>
                    </a:ext>
                  </a:extLst>
                </a:gridCol>
                <a:gridCol w="1481328">
                  <a:extLst>
                    <a:ext uri="{9D8B030D-6E8A-4147-A177-3AD203B41FA5}">
                      <a16:colId xmlns:a16="http://schemas.microsoft.com/office/drawing/2014/main" val="1536146847"/>
                    </a:ext>
                  </a:extLst>
                </a:gridCol>
                <a:gridCol w="493776">
                  <a:extLst>
                    <a:ext uri="{9D8B030D-6E8A-4147-A177-3AD203B41FA5}">
                      <a16:colId xmlns:a16="http://schemas.microsoft.com/office/drawing/2014/main" val="2167675112"/>
                    </a:ext>
                  </a:extLst>
                </a:gridCol>
                <a:gridCol w="493776">
                  <a:extLst>
                    <a:ext uri="{9D8B030D-6E8A-4147-A177-3AD203B41FA5}">
                      <a16:colId xmlns:a16="http://schemas.microsoft.com/office/drawing/2014/main" val="3269551546"/>
                    </a:ext>
                  </a:extLst>
                </a:gridCol>
                <a:gridCol w="493776">
                  <a:extLst>
                    <a:ext uri="{9D8B030D-6E8A-4147-A177-3AD203B41FA5}">
                      <a16:colId xmlns:a16="http://schemas.microsoft.com/office/drawing/2014/main" val="1696504294"/>
                    </a:ext>
                  </a:extLst>
                </a:gridCol>
                <a:gridCol w="493776">
                  <a:extLst>
                    <a:ext uri="{9D8B030D-6E8A-4147-A177-3AD203B41FA5}">
                      <a16:colId xmlns:a16="http://schemas.microsoft.com/office/drawing/2014/main" val="3270528186"/>
                    </a:ext>
                  </a:extLst>
                </a:gridCol>
                <a:gridCol w="493776">
                  <a:extLst>
                    <a:ext uri="{9D8B030D-6E8A-4147-A177-3AD203B41FA5}">
                      <a16:colId xmlns:a16="http://schemas.microsoft.com/office/drawing/2014/main" val="3546059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4850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05/19/2025 22:47:28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05/19/2025 22:47:28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Mercredi 21 mai
de 14h00 à 15h30
MON
MASTER
Préparer la phase
d'admission
TCHAT
?
?
@onisep_officiel
?
Rendez-vous mercredi pour un
live tchat @onisep_officiel où
notre équipe répondra à toutes
vos questions sur la phase
d'admission #MonMaster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0.5965 %</a:t>
                      </a:r>
                    </a:p>
                  </a:txBody>
                  <a:tcPr/>
                </a:tc>
                <a:extLst>
                  <a:ext uri="{0D108BD9-81ED-4DB2-BD59-A6C34878D82A}">
                    <a16:rowId xmlns:a16="http://schemas.microsoft.com/office/drawing/2014/main" val="759947253"/>
                  </a:ext>
                </a:extLst>
              </a:tr>
            </a:tbl>
          </a:graphicData>
        </a:graphic>
      </p:graphicFrame>
      <p:sp>
        <p:nvSpPr>
          <p:cNvPr id="4" name="Text Placeholder 3">
            <a:extLst>
              <a:ext uri="{FF2B5EF4-FFF2-40B4-BE49-F238E27FC236}">
                <a16:creationId xmlns:a16="http://schemas.microsoft.com/office/drawing/2014/main" id="{38169B1F-9D4F-4C1C-BD0D-F255097C6EFB}"/>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663798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0600D-9A1F-4B10-A76A-97885D86C4AF}"/>
              </a:ext>
            </a:extLst>
          </p:cNvPr>
          <p:cNvSpPr>
            <a:spLocks noGrp="1"/>
          </p:cNvSpPr>
          <p:nvPr>
            <p:ph type="title"/>
          </p:nvPr>
        </p:nvSpPr>
        <p:spPr/>
        <p:txBody>
          <a:bodyPr/>
          <a:lstStyle/>
          <a:p>
            <a:r>
              <a:rPr lang="en-US"/>
              <a:t>Instagram INSTAGRAM : tableau des stories | All profiles - 3 of 12</a:t>
            </a:r>
          </a:p>
        </p:txBody>
      </p:sp>
      <p:graphicFrame>
        <p:nvGraphicFramePr>
          <p:cNvPr id="5" name="Table Placeholder 4">
            <a:extLst>
              <a:ext uri="{FF2B5EF4-FFF2-40B4-BE49-F238E27FC236}">
                <a16:creationId xmlns:a16="http://schemas.microsoft.com/office/drawing/2014/main" id="{966C75BC-097B-4F56-BB91-F6BCFF40CB9C}"/>
              </a:ext>
            </a:extLst>
          </p:cNvPr>
          <p:cNvGraphicFramePr>
            <a:graphicFrameLocks noGrp="1"/>
          </p:cNvGraphicFramePr>
          <p:nvPr>
            <p:ph type="tbl" sz="quarter" idx="13"/>
            <p:extLst>
              <p:ext uri="{D42A27DB-BD31-4B8C-83A1-F6EECF244321}">
                <p14:modId xmlns:p14="http://schemas.microsoft.com/office/powerpoint/2010/main" val="1229611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48202840"/>
                    </a:ext>
                  </a:extLst>
                </a:gridCol>
                <a:gridCol w="1069848">
                  <a:extLst>
                    <a:ext uri="{9D8B030D-6E8A-4147-A177-3AD203B41FA5}">
                      <a16:colId xmlns:a16="http://schemas.microsoft.com/office/drawing/2014/main" val="39410347"/>
                    </a:ext>
                  </a:extLst>
                </a:gridCol>
                <a:gridCol w="1316736">
                  <a:extLst>
                    <a:ext uri="{9D8B030D-6E8A-4147-A177-3AD203B41FA5}">
                      <a16:colId xmlns:a16="http://schemas.microsoft.com/office/drawing/2014/main" val="1965965983"/>
                    </a:ext>
                  </a:extLst>
                </a:gridCol>
                <a:gridCol w="1481328">
                  <a:extLst>
                    <a:ext uri="{9D8B030D-6E8A-4147-A177-3AD203B41FA5}">
                      <a16:colId xmlns:a16="http://schemas.microsoft.com/office/drawing/2014/main" val="1287266043"/>
                    </a:ext>
                  </a:extLst>
                </a:gridCol>
                <a:gridCol w="493776">
                  <a:extLst>
                    <a:ext uri="{9D8B030D-6E8A-4147-A177-3AD203B41FA5}">
                      <a16:colId xmlns:a16="http://schemas.microsoft.com/office/drawing/2014/main" val="3913947564"/>
                    </a:ext>
                  </a:extLst>
                </a:gridCol>
                <a:gridCol w="493776">
                  <a:extLst>
                    <a:ext uri="{9D8B030D-6E8A-4147-A177-3AD203B41FA5}">
                      <a16:colId xmlns:a16="http://schemas.microsoft.com/office/drawing/2014/main" val="2095558122"/>
                    </a:ext>
                  </a:extLst>
                </a:gridCol>
                <a:gridCol w="493776">
                  <a:extLst>
                    <a:ext uri="{9D8B030D-6E8A-4147-A177-3AD203B41FA5}">
                      <a16:colId xmlns:a16="http://schemas.microsoft.com/office/drawing/2014/main" val="716750287"/>
                    </a:ext>
                  </a:extLst>
                </a:gridCol>
                <a:gridCol w="493776">
                  <a:extLst>
                    <a:ext uri="{9D8B030D-6E8A-4147-A177-3AD203B41FA5}">
                      <a16:colId xmlns:a16="http://schemas.microsoft.com/office/drawing/2014/main" val="4106559199"/>
                    </a:ext>
                  </a:extLst>
                </a:gridCol>
                <a:gridCol w="493776">
                  <a:extLst>
                    <a:ext uri="{9D8B030D-6E8A-4147-A177-3AD203B41FA5}">
                      <a16:colId xmlns:a16="http://schemas.microsoft.com/office/drawing/2014/main" val="2590245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6257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05/05/2025 16:38:41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05/05/2025 16:38:41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C'est quoi votre définition
du de rêve
Un bon équilibre vie pro/
vie perso
Un bon salaire
Le bien être avant tout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0.7043 %</a:t>
                      </a:r>
                    </a:p>
                  </a:txBody>
                  <a:tcPr/>
                </a:tc>
                <a:extLst>
                  <a:ext uri="{0D108BD9-81ED-4DB2-BD59-A6C34878D82A}">
                    <a16:rowId xmlns:a16="http://schemas.microsoft.com/office/drawing/2014/main" val="2994800370"/>
                  </a:ext>
                </a:extLst>
              </a:tr>
            </a:tbl>
          </a:graphicData>
        </a:graphic>
      </p:graphicFrame>
      <p:sp>
        <p:nvSpPr>
          <p:cNvPr id="4" name="Text Placeholder 3">
            <a:extLst>
              <a:ext uri="{FF2B5EF4-FFF2-40B4-BE49-F238E27FC236}">
                <a16:creationId xmlns:a16="http://schemas.microsoft.com/office/drawing/2014/main" id="{D30261B1-A636-4253-93D6-2B20B0778788}"/>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368497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BC45F-2997-4514-913D-768C8DA7CE02}"/>
              </a:ext>
            </a:extLst>
          </p:cNvPr>
          <p:cNvSpPr>
            <a:spLocks noGrp="1"/>
          </p:cNvSpPr>
          <p:nvPr>
            <p:ph type="title"/>
          </p:nvPr>
        </p:nvSpPr>
        <p:spPr/>
        <p:txBody>
          <a:bodyPr/>
          <a:lstStyle/>
          <a:p>
            <a:r>
              <a:rPr lang="en-US"/>
              <a:t>Instagram INSTAGRAM : tableau des stories | All profiles - 4 of 12</a:t>
            </a:r>
          </a:p>
        </p:txBody>
      </p:sp>
      <p:graphicFrame>
        <p:nvGraphicFramePr>
          <p:cNvPr id="5" name="Table Placeholder 4">
            <a:extLst>
              <a:ext uri="{FF2B5EF4-FFF2-40B4-BE49-F238E27FC236}">
                <a16:creationId xmlns:a16="http://schemas.microsoft.com/office/drawing/2014/main" id="{83772CDC-4696-47A7-9E01-AB3D127B3CDB}"/>
              </a:ext>
            </a:extLst>
          </p:cNvPr>
          <p:cNvGraphicFramePr>
            <a:graphicFrameLocks noGrp="1"/>
          </p:cNvGraphicFramePr>
          <p:nvPr>
            <p:ph type="tbl" sz="quarter" idx="13"/>
            <p:extLst>
              <p:ext uri="{D42A27DB-BD31-4B8C-83A1-F6EECF244321}">
                <p14:modId xmlns:p14="http://schemas.microsoft.com/office/powerpoint/2010/main" val="2129339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78113765"/>
                    </a:ext>
                  </a:extLst>
                </a:gridCol>
                <a:gridCol w="1069848">
                  <a:extLst>
                    <a:ext uri="{9D8B030D-6E8A-4147-A177-3AD203B41FA5}">
                      <a16:colId xmlns:a16="http://schemas.microsoft.com/office/drawing/2014/main" val="2920443055"/>
                    </a:ext>
                  </a:extLst>
                </a:gridCol>
                <a:gridCol w="1316736">
                  <a:extLst>
                    <a:ext uri="{9D8B030D-6E8A-4147-A177-3AD203B41FA5}">
                      <a16:colId xmlns:a16="http://schemas.microsoft.com/office/drawing/2014/main" val="2581832687"/>
                    </a:ext>
                  </a:extLst>
                </a:gridCol>
                <a:gridCol w="1481328">
                  <a:extLst>
                    <a:ext uri="{9D8B030D-6E8A-4147-A177-3AD203B41FA5}">
                      <a16:colId xmlns:a16="http://schemas.microsoft.com/office/drawing/2014/main" val="1601444416"/>
                    </a:ext>
                  </a:extLst>
                </a:gridCol>
                <a:gridCol w="493776">
                  <a:extLst>
                    <a:ext uri="{9D8B030D-6E8A-4147-A177-3AD203B41FA5}">
                      <a16:colId xmlns:a16="http://schemas.microsoft.com/office/drawing/2014/main" val="862405135"/>
                    </a:ext>
                  </a:extLst>
                </a:gridCol>
                <a:gridCol w="493776">
                  <a:extLst>
                    <a:ext uri="{9D8B030D-6E8A-4147-A177-3AD203B41FA5}">
                      <a16:colId xmlns:a16="http://schemas.microsoft.com/office/drawing/2014/main" val="4290950238"/>
                    </a:ext>
                  </a:extLst>
                </a:gridCol>
                <a:gridCol w="493776">
                  <a:extLst>
                    <a:ext uri="{9D8B030D-6E8A-4147-A177-3AD203B41FA5}">
                      <a16:colId xmlns:a16="http://schemas.microsoft.com/office/drawing/2014/main" val="674005795"/>
                    </a:ext>
                  </a:extLst>
                </a:gridCol>
                <a:gridCol w="493776">
                  <a:extLst>
                    <a:ext uri="{9D8B030D-6E8A-4147-A177-3AD203B41FA5}">
                      <a16:colId xmlns:a16="http://schemas.microsoft.com/office/drawing/2014/main" val="4268273883"/>
                    </a:ext>
                  </a:extLst>
                </a:gridCol>
                <a:gridCol w="493776">
                  <a:extLst>
                    <a:ext uri="{9D8B030D-6E8A-4147-A177-3AD203B41FA5}">
                      <a16:colId xmlns:a16="http://schemas.microsoft.com/office/drawing/2014/main" val="87195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9685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05/17/2025 10:37:10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05/17/2025 10:37:10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@nuitdesmusees
NUIT DES MUSÉES
8 : 2 2 : 5
8
heures
minutes
secondes
Quel est le rôle principal d'un régisseur
d'une régisseuse de collections dans
un musée ?
Organiser les
conférences
Gérer le transport, la
sécurité et l'inventaire..
Concevoir les supports
de médiations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0.7041 %</a:t>
                      </a:r>
                    </a:p>
                  </a:txBody>
                  <a:tcPr/>
                </a:tc>
                <a:extLst>
                  <a:ext uri="{0D108BD9-81ED-4DB2-BD59-A6C34878D82A}">
                    <a16:rowId xmlns:a16="http://schemas.microsoft.com/office/drawing/2014/main" val="2974403246"/>
                  </a:ext>
                </a:extLst>
              </a:tr>
            </a:tbl>
          </a:graphicData>
        </a:graphic>
      </p:graphicFrame>
      <p:sp>
        <p:nvSpPr>
          <p:cNvPr id="4" name="Text Placeholder 3">
            <a:extLst>
              <a:ext uri="{FF2B5EF4-FFF2-40B4-BE49-F238E27FC236}">
                <a16:creationId xmlns:a16="http://schemas.microsoft.com/office/drawing/2014/main" id="{C36312D8-FFE7-44C8-98B8-6F3010C12D31}"/>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376349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01232-79CB-4FCD-8812-374309FEA598}"/>
              </a:ext>
            </a:extLst>
          </p:cNvPr>
          <p:cNvSpPr>
            <a:spLocks noGrp="1"/>
          </p:cNvSpPr>
          <p:nvPr>
            <p:ph type="title"/>
          </p:nvPr>
        </p:nvSpPr>
        <p:spPr/>
        <p:txBody>
          <a:bodyPr/>
          <a:lstStyle/>
          <a:p>
            <a:r>
              <a:rPr lang="en-US"/>
              <a:t>Instagram INSTAGRAM : tableau des stories | All profiles - 5 of 12</a:t>
            </a:r>
          </a:p>
        </p:txBody>
      </p:sp>
      <p:graphicFrame>
        <p:nvGraphicFramePr>
          <p:cNvPr id="5" name="Table Placeholder 4">
            <a:extLst>
              <a:ext uri="{FF2B5EF4-FFF2-40B4-BE49-F238E27FC236}">
                <a16:creationId xmlns:a16="http://schemas.microsoft.com/office/drawing/2014/main" id="{03F1391B-2943-4757-A4BD-F62564D07857}"/>
              </a:ext>
            </a:extLst>
          </p:cNvPr>
          <p:cNvGraphicFramePr>
            <a:graphicFrameLocks noGrp="1"/>
          </p:cNvGraphicFramePr>
          <p:nvPr>
            <p:ph type="tbl" sz="quarter" idx="13"/>
            <p:extLst>
              <p:ext uri="{D42A27DB-BD31-4B8C-83A1-F6EECF244321}">
                <p14:modId xmlns:p14="http://schemas.microsoft.com/office/powerpoint/2010/main" val="780657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27146725"/>
                    </a:ext>
                  </a:extLst>
                </a:gridCol>
                <a:gridCol w="1069848">
                  <a:extLst>
                    <a:ext uri="{9D8B030D-6E8A-4147-A177-3AD203B41FA5}">
                      <a16:colId xmlns:a16="http://schemas.microsoft.com/office/drawing/2014/main" val="2136620982"/>
                    </a:ext>
                  </a:extLst>
                </a:gridCol>
                <a:gridCol w="1316736">
                  <a:extLst>
                    <a:ext uri="{9D8B030D-6E8A-4147-A177-3AD203B41FA5}">
                      <a16:colId xmlns:a16="http://schemas.microsoft.com/office/drawing/2014/main" val="984735010"/>
                    </a:ext>
                  </a:extLst>
                </a:gridCol>
                <a:gridCol w="1481328">
                  <a:extLst>
                    <a:ext uri="{9D8B030D-6E8A-4147-A177-3AD203B41FA5}">
                      <a16:colId xmlns:a16="http://schemas.microsoft.com/office/drawing/2014/main" val="2336063238"/>
                    </a:ext>
                  </a:extLst>
                </a:gridCol>
                <a:gridCol w="493776">
                  <a:extLst>
                    <a:ext uri="{9D8B030D-6E8A-4147-A177-3AD203B41FA5}">
                      <a16:colId xmlns:a16="http://schemas.microsoft.com/office/drawing/2014/main" val="1414311911"/>
                    </a:ext>
                  </a:extLst>
                </a:gridCol>
                <a:gridCol w="493776">
                  <a:extLst>
                    <a:ext uri="{9D8B030D-6E8A-4147-A177-3AD203B41FA5}">
                      <a16:colId xmlns:a16="http://schemas.microsoft.com/office/drawing/2014/main" val="3974861795"/>
                    </a:ext>
                  </a:extLst>
                </a:gridCol>
                <a:gridCol w="493776">
                  <a:extLst>
                    <a:ext uri="{9D8B030D-6E8A-4147-A177-3AD203B41FA5}">
                      <a16:colId xmlns:a16="http://schemas.microsoft.com/office/drawing/2014/main" val="350479661"/>
                    </a:ext>
                  </a:extLst>
                </a:gridCol>
                <a:gridCol w="493776">
                  <a:extLst>
                    <a:ext uri="{9D8B030D-6E8A-4147-A177-3AD203B41FA5}">
                      <a16:colId xmlns:a16="http://schemas.microsoft.com/office/drawing/2014/main" val="3168673016"/>
                    </a:ext>
                  </a:extLst>
                </a:gridCol>
                <a:gridCol w="493776">
                  <a:extLst>
                    <a:ext uri="{9D8B030D-6E8A-4147-A177-3AD203B41FA5}">
                      <a16:colId xmlns:a16="http://schemas.microsoft.com/office/drawing/2014/main" val="87493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4508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15:09:12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15:09:12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William
Étudiant en BTS bioqualité
@onisep_officiel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0.8303 %</a:t>
                      </a:r>
                    </a:p>
                  </a:txBody>
                  <a:tcPr/>
                </a:tc>
                <a:extLst>
                  <a:ext uri="{0D108BD9-81ED-4DB2-BD59-A6C34878D82A}">
                    <a16:rowId xmlns:a16="http://schemas.microsoft.com/office/drawing/2014/main" val="4160367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05/05/2025 16:38:50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05/05/2025 16:38:50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Plus de la moitié des 18-24 ans
veulent concilier carrière et
bien-être personnel.
La rémunération est une
priorité pour 47 % d'entre eux.
Et 38 % recherchent un
environnement sain
et épanouissant.
Source : baromètre ISC Paris &amp; BVA Xsight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0.9394 %</a:t>
                      </a:r>
                    </a:p>
                  </a:txBody>
                  <a:tcPr/>
                </a:tc>
                <a:extLst>
                  <a:ext uri="{0D108BD9-81ED-4DB2-BD59-A6C34878D82A}">
                    <a16:rowId xmlns:a16="http://schemas.microsoft.com/office/drawing/2014/main" val="1353502466"/>
                  </a:ext>
                </a:extLst>
              </a:tr>
            </a:tbl>
          </a:graphicData>
        </a:graphic>
      </p:graphicFrame>
      <p:sp>
        <p:nvSpPr>
          <p:cNvPr id="4" name="Text Placeholder 3">
            <a:extLst>
              <a:ext uri="{FF2B5EF4-FFF2-40B4-BE49-F238E27FC236}">
                <a16:creationId xmlns:a16="http://schemas.microsoft.com/office/drawing/2014/main" id="{48AEFB3E-0DBE-4D66-8049-3E165CD241C3}"/>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192738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2672C-4CF9-4582-9EA6-6DD91F6AB9E4}"/>
              </a:ext>
            </a:extLst>
          </p:cNvPr>
          <p:cNvSpPr>
            <a:spLocks noGrp="1"/>
          </p:cNvSpPr>
          <p:nvPr>
            <p:ph type="title"/>
          </p:nvPr>
        </p:nvSpPr>
        <p:spPr/>
        <p:txBody>
          <a:bodyPr/>
          <a:lstStyle/>
          <a:p>
            <a:r>
              <a:rPr lang="en-US"/>
              <a:t>Instagram INSTAGRAM : tableau des stories | All profiles - 6 of 12</a:t>
            </a:r>
          </a:p>
        </p:txBody>
      </p:sp>
      <p:graphicFrame>
        <p:nvGraphicFramePr>
          <p:cNvPr id="5" name="Table Placeholder 4">
            <a:extLst>
              <a:ext uri="{FF2B5EF4-FFF2-40B4-BE49-F238E27FC236}">
                <a16:creationId xmlns:a16="http://schemas.microsoft.com/office/drawing/2014/main" id="{FEB89809-4CFE-4EC7-A3E5-E714E64C9E58}"/>
              </a:ext>
            </a:extLst>
          </p:cNvPr>
          <p:cNvGraphicFramePr>
            <a:graphicFrameLocks noGrp="1"/>
          </p:cNvGraphicFramePr>
          <p:nvPr>
            <p:ph type="tbl" sz="quarter" idx="13"/>
            <p:extLst>
              <p:ext uri="{D42A27DB-BD31-4B8C-83A1-F6EECF244321}">
                <p14:modId xmlns:p14="http://schemas.microsoft.com/office/powerpoint/2010/main" val="3278882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7160050"/>
                    </a:ext>
                  </a:extLst>
                </a:gridCol>
                <a:gridCol w="1069848">
                  <a:extLst>
                    <a:ext uri="{9D8B030D-6E8A-4147-A177-3AD203B41FA5}">
                      <a16:colId xmlns:a16="http://schemas.microsoft.com/office/drawing/2014/main" val="2613640946"/>
                    </a:ext>
                  </a:extLst>
                </a:gridCol>
                <a:gridCol w="1316736">
                  <a:extLst>
                    <a:ext uri="{9D8B030D-6E8A-4147-A177-3AD203B41FA5}">
                      <a16:colId xmlns:a16="http://schemas.microsoft.com/office/drawing/2014/main" val="2594544602"/>
                    </a:ext>
                  </a:extLst>
                </a:gridCol>
                <a:gridCol w="1481328">
                  <a:extLst>
                    <a:ext uri="{9D8B030D-6E8A-4147-A177-3AD203B41FA5}">
                      <a16:colId xmlns:a16="http://schemas.microsoft.com/office/drawing/2014/main" val="3372689339"/>
                    </a:ext>
                  </a:extLst>
                </a:gridCol>
                <a:gridCol w="493776">
                  <a:extLst>
                    <a:ext uri="{9D8B030D-6E8A-4147-A177-3AD203B41FA5}">
                      <a16:colId xmlns:a16="http://schemas.microsoft.com/office/drawing/2014/main" val="1008199823"/>
                    </a:ext>
                  </a:extLst>
                </a:gridCol>
                <a:gridCol w="493776">
                  <a:extLst>
                    <a:ext uri="{9D8B030D-6E8A-4147-A177-3AD203B41FA5}">
                      <a16:colId xmlns:a16="http://schemas.microsoft.com/office/drawing/2014/main" val="2769677617"/>
                    </a:ext>
                  </a:extLst>
                </a:gridCol>
                <a:gridCol w="493776">
                  <a:extLst>
                    <a:ext uri="{9D8B030D-6E8A-4147-A177-3AD203B41FA5}">
                      <a16:colId xmlns:a16="http://schemas.microsoft.com/office/drawing/2014/main" val="754513212"/>
                    </a:ext>
                  </a:extLst>
                </a:gridCol>
                <a:gridCol w="493776">
                  <a:extLst>
                    <a:ext uri="{9D8B030D-6E8A-4147-A177-3AD203B41FA5}">
                      <a16:colId xmlns:a16="http://schemas.microsoft.com/office/drawing/2014/main" val="2963071849"/>
                    </a:ext>
                  </a:extLst>
                </a:gridCol>
                <a:gridCol w="493776">
                  <a:extLst>
                    <a:ext uri="{9D8B030D-6E8A-4147-A177-3AD203B41FA5}">
                      <a16:colId xmlns:a16="http://schemas.microsoft.com/office/drawing/2014/main" val="67157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7858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05/17/2025 10:37:22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05/17/2025 10:37:22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Gérer le transport, la sécurité
et l'inventaire des
Le régisseur (F/H) garantit le bon
déplacement et de la bonne
conservation physique des
en lien avec les assurances et les normes
climatiques.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0.9359 %</a:t>
                      </a:r>
                    </a:p>
                  </a:txBody>
                  <a:tcPr/>
                </a:tc>
                <a:extLst>
                  <a:ext uri="{0D108BD9-81ED-4DB2-BD59-A6C34878D82A}">
                    <a16:rowId xmlns:a16="http://schemas.microsoft.com/office/drawing/2014/main" val="331092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05/17/2025 10:38:09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05/17/2025 10:38:09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Environ combien de personnes travaillent
dans les musées de France ?
5 000
12 000
20 000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0.9176 %</a:t>
                      </a:r>
                    </a:p>
                  </a:txBody>
                  <a:tcPr/>
                </a:tc>
                <a:extLst>
                  <a:ext uri="{0D108BD9-81ED-4DB2-BD59-A6C34878D82A}">
                    <a16:rowId xmlns:a16="http://schemas.microsoft.com/office/drawing/2014/main" val="696279532"/>
                  </a:ext>
                </a:extLst>
              </a:tr>
            </a:tbl>
          </a:graphicData>
        </a:graphic>
      </p:graphicFrame>
      <p:sp>
        <p:nvSpPr>
          <p:cNvPr id="4" name="Text Placeholder 3">
            <a:extLst>
              <a:ext uri="{FF2B5EF4-FFF2-40B4-BE49-F238E27FC236}">
                <a16:creationId xmlns:a16="http://schemas.microsoft.com/office/drawing/2014/main" id="{3690AC9E-96BA-405C-A5A4-6AAB1AEF602D}"/>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755688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F3E63-3BDF-4BDE-9019-0EBE35CB2159}"/>
              </a:ext>
            </a:extLst>
          </p:cNvPr>
          <p:cNvSpPr>
            <a:spLocks noGrp="1"/>
          </p:cNvSpPr>
          <p:nvPr>
            <p:ph type="title"/>
          </p:nvPr>
        </p:nvSpPr>
        <p:spPr/>
        <p:txBody>
          <a:bodyPr/>
          <a:lstStyle/>
          <a:p>
            <a:r>
              <a:rPr lang="en-US"/>
              <a:t>Instagram INSTAGRAM : tableau des stories | All profiles - 7 of 12</a:t>
            </a:r>
          </a:p>
        </p:txBody>
      </p:sp>
      <p:graphicFrame>
        <p:nvGraphicFramePr>
          <p:cNvPr id="5" name="Table Placeholder 4">
            <a:extLst>
              <a:ext uri="{FF2B5EF4-FFF2-40B4-BE49-F238E27FC236}">
                <a16:creationId xmlns:a16="http://schemas.microsoft.com/office/drawing/2014/main" id="{A8103490-4716-494E-96B9-6FBA21EFF065}"/>
              </a:ext>
            </a:extLst>
          </p:cNvPr>
          <p:cNvGraphicFramePr>
            <a:graphicFrameLocks noGrp="1"/>
          </p:cNvGraphicFramePr>
          <p:nvPr>
            <p:ph type="tbl" sz="quarter" idx="13"/>
            <p:extLst>
              <p:ext uri="{D42A27DB-BD31-4B8C-83A1-F6EECF244321}">
                <p14:modId xmlns:p14="http://schemas.microsoft.com/office/powerpoint/2010/main" val="2108287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8484197"/>
                    </a:ext>
                  </a:extLst>
                </a:gridCol>
                <a:gridCol w="1069848">
                  <a:extLst>
                    <a:ext uri="{9D8B030D-6E8A-4147-A177-3AD203B41FA5}">
                      <a16:colId xmlns:a16="http://schemas.microsoft.com/office/drawing/2014/main" val="2194642628"/>
                    </a:ext>
                  </a:extLst>
                </a:gridCol>
                <a:gridCol w="1316736">
                  <a:extLst>
                    <a:ext uri="{9D8B030D-6E8A-4147-A177-3AD203B41FA5}">
                      <a16:colId xmlns:a16="http://schemas.microsoft.com/office/drawing/2014/main" val="210381464"/>
                    </a:ext>
                  </a:extLst>
                </a:gridCol>
                <a:gridCol w="1481328">
                  <a:extLst>
                    <a:ext uri="{9D8B030D-6E8A-4147-A177-3AD203B41FA5}">
                      <a16:colId xmlns:a16="http://schemas.microsoft.com/office/drawing/2014/main" val="1244510542"/>
                    </a:ext>
                  </a:extLst>
                </a:gridCol>
                <a:gridCol w="493776">
                  <a:extLst>
                    <a:ext uri="{9D8B030D-6E8A-4147-A177-3AD203B41FA5}">
                      <a16:colId xmlns:a16="http://schemas.microsoft.com/office/drawing/2014/main" val="1762346320"/>
                    </a:ext>
                  </a:extLst>
                </a:gridCol>
                <a:gridCol w="493776">
                  <a:extLst>
                    <a:ext uri="{9D8B030D-6E8A-4147-A177-3AD203B41FA5}">
                      <a16:colId xmlns:a16="http://schemas.microsoft.com/office/drawing/2014/main" val="299135384"/>
                    </a:ext>
                  </a:extLst>
                </a:gridCol>
                <a:gridCol w="493776">
                  <a:extLst>
                    <a:ext uri="{9D8B030D-6E8A-4147-A177-3AD203B41FA5}">
                      <a16:colId xmlns:a16="http://schemas.microsoft.com/office/drawing/2014/main" val="1517324834"/>
                    </a:ext>
                  </a:extLst>
                </a:gridCol>
                <a:gridCol w="493776">
                  <a:extLst>
                    <a:ext uri="{9D8B030D-6E8A-4147-A177-3AD203B41FA5}">
                      <a16:colId xmlns:a16="http://schemas.microsoft.com/office/drawing/2014/main" val="182374813"/>
                    </a:ext>
                  </a:extLst>
                </a:gridCol>
                <a:gridCol w="493776">
                  <a:extLst>
                    <a:ext uri="{9D8B030D-6E8A-4147-A177-3AD203B41FA5}">
                      <a16:colId xmlns:a16="http://schemas.microsoft.com/office/drawing/2014/main" val="1319735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4217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16:50:43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16:50:43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onisep_officiel
1:11
Mon métier,
c'est le métier d'infirmière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0.6942 %</a:t>
                      </a:r>
                    </a:p>
                  </a:txBody>
                  <a:tcPr/>
                </a:tc>
                <a:extLst>
                  <a:ext uri="{0D108BD9-81ED-4DB2-BD59-A6C34878D82A}">
                    <a16:rowId xmlns:a16="http://schemas.microsoft.com/office/drawing/2014/main" val="7084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09:25:17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09:25:17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Faut-il être enfant d'agriculteur
pour le devenir ?
Oui
Non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0.7516 %</a:t>
                      </a:r>
                    </a:p>
                  </a:txBody>
                  <a:tcPr/>
                </a:tc>
                <a:extLst>
                  <a:ext uri="{0D108BD9-81ED-4DB2-BD59-A6C34878D82A}">
                    <a16:rowId xmlns:a16="http://schemas.microsoft.com/office/drawing/2014/main" val="452532976"/>
                  </a:ext>
                </a:extLst>
              </a:tr>
            </a:tbl>
          </a:graphicData>
        </a:graphic>
      </p:graphicFrame>
      <p:sp>
        <p:nvSpPr>
          <p:cNvPr id="4" name="Text Placeholder 3">
            <a:extLst>
              <a:ext uri="{FF2B5EF4-FFF2-40B4-BE49-F238E27FC236}">
                <a16:creationId xmlns:a16="http://schemas.microsoft.com/office/drawing/2014/main" id="{07672916-ADDC-42D9-8220-B8C87E140897}"/>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673139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CB14F-0E38-4757-BF2E-A74957060560}"/>
              </a:ext>
            </a:extLst>
          </p:cNvPr>
          <p:cNvSpPr>
            <a:spLocks noGrp="1"/>
          </p:cNvSpPr>
          <p:nvPr>
            <p:ph type="title"/>
          </p:nvPr>
        </p:nvSpPr>
        <p:spPr/>
        <p:txBody>
          <a:bodyPr/>
          <a:lstStyle/>
          <a:p>
            <a:r>
              <a:rPr lang="en-US"/>
              <a:t>Instagram INSTAGRAM : tableau des stories | All profiles - 8 of 12</a:t>
            </a:r>
          </a:p>
        </p:txBody>
      </p:sp>
      <p:graphicFrame>
        <p:nvGraphicFramePr>
          <p:cNvPr id="5" name="Table Placeholder 4">
            <a:extLst>
              <a:ext uri="{FF2B5EF4-FFF2-40B4-BE49-F238E27FC236}">
                <a16:creationId xmlns:a16="http://schemas.microsoft.com/office/drawing/2014/main" id="{5781E80C-BD57-437A-BE7E-677CEAEB4059}"/>
              </a:ext>
            </a:extLst>
          </p:cNvPr>
          <p:cNvGraphicFramePr>
            <a:graphicFrameLocks noGrp="1"/>
          </p:cNvGraphicFramePr>
          <p:nvPr>
            <p:ph type="tbl" sz="quarter" idx="13"/>
            <p:extLst>
              <p:ext uri="{D42A27DB-BD31-4B8C-83A1-F6EECF244321}">
                <p14:modId xmlns:p14="http://schemas.microsoft.com/office/powerpoint/2010/main" val="3588942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05293059"/>
                    </a:ext>
                  </a:extLst>
                </a:gridCol>
                <a:gridCol w="1069848">
                  <a:extLst>
                    <a:ext uri="{9D8B030D-6E8A-4147-A177-3AD203B41FA5}">
                      <a16:colId xmlns:a16="http://schemas.microsoft.com/office/drawing/2014/main" val="973077912"/>
                    </a:ext>
                  </a:extLst>
                </a:gridCol>
                <a:gridCol w="1316736">
                  <a:extLst>
                    <a:ext uri="{9D8B030D-6E8A-4147-A177-3AD203B41FA5}">
                      <a16:colId xmlns:a16="http://schemas.microsoft.com/office/drawing/2014/main" val="3155413102"/>
                    </a:ext>
                  </a:extLst>
                </a:gridCol>
                <a:gridCol w="1481328">
                  <a:extLst>
                    <a:ext uri="{9D8B030D-6E8A-4147-A177-3AD203B41FA5}">
                      <a16:colId xmlns:a16="http://schemas.microsoft.com/office/drawing/2014/main" val="2849944289"/>
                    </a:ext>
                  </a:extLst>
                </a:gridCol>
                <a:gridCol w="493776">
                  <a:extLst>
                    <a:ext uri="{9D8B030D-6E8A-4147-A177-3AD203B41FA5}">
                      <a16:colId xmlns:a16="http://schemas.microsoft.com/office/drawing/2014/main" val="3613413459"/>
                    </a:ext>
                  </a:extLst>
                </a:gridCol>
                <a:gridCol w="493776">
                  <a:extLst>
                    <a:ext uri="{9D8B030D-6E8A-4147-A177-3AD203B41FA5}">
                      <a16:colId xmlns:a16="http://schemas.microsoft.com/office/drawing/2014/main" val="3808357777"/>
                    </a:ext>
                  </a:extLst>
                </a:gridCol>
                <a:gridCol w="493776">
                  <a:extLst>
                    <a:ext uri="{9D8B030D-6E8A-4147-A177-3AD203B41FA5}">
                      <a16:colId xmlns:a16="http://schemas.microsoft.com/office/drawing/2014/main" val="1422937216"/>
                    </a:ext>
                  </a:extLst>
                </a:gridCol>
                <a:gridCol w="493776">
                  <a:extLst>
                    <a:ext uri="{9D8B030D-6E8A-4147-A177-3AD203B41FA5}">
                      <a16:colId xmlns:a16="http://schemas.microsoft.com/office/drawing/2014/main" val="3221831251"/>
                    </a:ext>
                  </a:extLst>
                </a:gridCol>
                <a:gridCol w="493776">
                  <a:extLst>
                    <a:ext uri="{9D8B030D-6E8A-4147-A177-3AD203B41FA5}">
                      <a16:colId xmlns:a16="http://schemas.microsoft.com/office/drawing/2014/main" val="3365266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5922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05/17/2025 10:38:16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05/17/2025 10:38:16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Entre les conservateurs, médiateurs,
agents d'accueil, restaurateurs, guides
et techniciens, les musées emploient
environ 20 000 personnes en France.
Assises des métiers des musées 2023
(Ministère de la Culture)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0.8903 %</a:t>
                      </a:r>
                    </a:p>
                  </a:txBody>
                  <a:tcPr/>
                </a:tc>
                <a:extLst>
                  <a:ext uri="{0D108BD9-81ED-4DB2-BD59-A6C34878D82A}">
                    <a16:rowId xmlns:a16="http://schemas.microsoft.com/office/drawing/2014/main" val="3265594412"/>
                  </a:ext>
                </a:extLst>
              </a:tr>
            </a:tbl>
          </a:graphicData>
        </a:graphic>
      </p:graphicFrame>
      <p:sp>
        <p:nvSpPr>
          <p:cNvPr id="4" name="Text Placeholder 3">
            <a:extLst>
              <a:ext uri="{FF2B5EF4-FFF2-40B4-BE49-F238E27FC236}">
                <a16:creationId xmlns:a16="http://schemas.microsoft.com/office/drawing/2014/main" id="{72B1A31C-59C7-4A5C-B4BF-CC8DB66E7AAE}"/>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276467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8B70-2C29-41B7-B59A-79CD9D54D22B}"/>
              </a:ext>
            </a:extLst>
          </p:cNvPr>
          <p:cNvSpPr>
            <a:spLocks noGrp="1"/>
          </p:cNvSpPr>
          <p:nvPr>
            <p:ph type="title"/>
          </p:nvPr>
        </p:nvSpPr>
        <p:spPr/>
        <p:txBody>
          <a:bodyPr/>
          <a:lstStyle/>
          <a:p>
            <a:r>
              <a:rPr lang="en-US"/>
              <a:t>Instagram INSTAGRAM : tableau des stories | All profiles - 9 of 12</a:t>
            </a:r>
          </a:p>
        </p:txBody>
      </p:sp>
      <p:graphicFrame>
        <p:nvGraphicFramePr>
          <p:cNvPr id="5" name="Table Placeholder 4">
            <a:extLst>
              <a:ext uri="{FF2B5EF4-FFF2-40B4-BE49-F238E27FC236}">
                <a16:creationId xmlns:a16="http://schemas.microsoft.com/office/drawing/2014/main" id="{EE5ED4D7-CABC-4116-9D43-7067DA7F59B7}"/>
              </a:ext>
            </a:extLst>
          </p:cNvPr>
          <p:cNvGraphicFramePr>
            <a:graphicFrameLocks noGrp="1"/>
          </p:cNvGraphicFramePr>
          <p:nvPr>
            <p:ph type="tbl" sz="quarter" idx="13"/>
            <p:extLst>
              <p:ext uri="{D42A27DB-BD31-4B8C-83A1-F6EECF244321}">
                <p14:modId xmlns:p14="http://schemas.microsoft.com/office/powerpoint/2010/main" val="4001879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23825876"/>
                    </a:ext>
                  </a:extLst>
                </a:gridCol>
                <a:gridCol w="1069848">
                  <a:extLst>
                    <a:ext uri="{9D8B030D-6E8A-4147-A177-3AD203B41FA5}">
                      <a16:colId xmlns:a16="http://schemas.microsoft.com/office/drawing/2014/main" val="522471968"/>
                    </a:ext>
                  </a:extLst>
                </a:gridCol>
                <a:gridCol w="1316736">
                  <a:extLst>
                    <a:ext uri="{9D8B030D-6E8A-4147-A177-3AD203B41FA5}">
                      <a16:colId xmlns:a16="http://schemas.microsoft.com/office/drawing/2014/main" val="2936666963"/>
                    </a:ext>
                  </a:extLst>
                </a:gridCol>
                <a:gridCol w="1481328">
                  <a:extLst>
                    <a:ext uri="{9D8B030D-6E8A-4147-A177-3AD203B41FA5}">
                      <a16:colId xmlns:a16="http://schemas.microsoft.com/office/drawing/2014/main" val="84330090"/>
                    </a:ext>
                  </a:extLst>
                </a:gridCol>
                <a:gridCol w="493776">
                  <a:extLst>
                    <a:ext uri="{9D8B030D-6E8A-4147-A177-3AD203B41FA5}">
                      <a16:colId xmlns:a16="http://schemas.microsoft.com/office/drawing/2014/main" val="3701527307"/>
                    </a:ext>
                  </a:extLst>
                </a:gridCol>
                <a:gridCol w="493776">
                  <a:extLst>
                    <a:ext uri="{9D8B030D-6E8A-4147-A177-3AD203B41FA5}">
                      <a16:colId xmlns:a16="http://schemas.microsoft.com/office/drawing/2014/main" val="438971406"/>
                    </a:ext>
                  </a:extLst>
                </a:gridCol>
                <a:gridCol w="493776">
                  <a:extLst>
                    <a:ext uri="{9D8B030D-6E8A-4147-A177-3AD203B41FA5}">
                      <a16:colId xmlns:a16="http://schemas.microsoft.com/office/drawing/2014/main" val="3613786398"/>
                    </a:ext>
                  </a:extLst>
                </a:gridCol>
                <a:gridCol w="493776">
                  <a:extLst>
                    <a:ext uri="{9D8B030D-6E8A-4147-A177-3AD203B41FA5}">
                      <a16:colId xmlns:a16="http://schemas.microsoft.com/office/drawing/2014/main" val="3530624741"/>
                    </a:ext>
                  </a:extLst>
                </a:gridCol>
                <a:gridCol w="493776">
                  <a:extLst>
                    <a:ext uri="{9D8B030D-6E8A-4147-A177-3AD203B41FA5}">
                      <a16:colId xmlns:a16="http://schemas.microsoft.com/office/drawing/2014/main" val="96867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59027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09:25:21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05/07/2025 09:25:21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Près d'1 agriculteur sur 2 n'est pas
issu de parents agriculteurs
25 % sont en reconversion sans
lien avec le milieu agricole
35 % ont choisi de créer leur
exploitation plutôt que d'en
reprendre une
Source enquête ESA menee auprès de
26 nouveaux agriculteurs.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0.8239 %</a:t>
                      </a:r>
                    </a:p>
                  </a:txBody>
                  <a:tcPr/>
                </a:tc>
                <a:extLst>
                  <a:ext uri="{0D108BD9-81ED-4DB2-BD59-A6C34878D82A}">
                    <a16:rowId xmlns:a16="http://schemas.microsoft.com/office/drawing/2014/main" val="3898151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05/21/2025 17:06:21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05/21/2025 17:06:21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education_gouv
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0.5978 %</a:t>
                      </a:r>
                    </a:p>
                  </a:txBody>
                  <a:tcPr/>
                </a:tc>
                <a:extLst>
                  <a:ext uri="{0D108BD9-81ED-4DB2-BD59-A6C34878D82A}">
                    <a16:rowId xmlns:a16="http://schemas.microsoft.com/office/drawing/2014/main" val="295824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05/28/2025 23:51:44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05/28/2025 23:51:44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education_gouv
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0.6250 %</a:t>
                      </a:r>
                    </a:p>
                  </a:txBody>
                  <a:tcPr/>
                </a:tc>
                <a:extLst>
                  <a:ext uri="{0D108BD9-81ED-4DB2-BD59-A6C34878D82A}">
                    <a16:rowId xmlns:a16="http://schemas.microsoft.com/office/drawing/2014/main" val="1482428783"/>
                  </a:ext>
                </a:extLst>
              </a:tr>
            </a:tbl>
          </a:graphicData>
        </a:graphic>
      </p:graphicFrame>
      <p:sp>
        <p:nvSpPr>
          <p:cNvPr id="4" name="Text Placeholder 3">
            <a:extLst>
              <a:ext uri="{FF2B5EF4-FFF2-40B4-BE49-F238E27FC236}">
                <a16:creationId xmlns:a16="http://schemas.microsoft.com/office/drawing/2014/main" id="{C6EDB46A-A709-43BC-89D4-4180CDD9534A}"/>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668332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B5F26-2110-48E9-93D3-1463DEC3BE28}"/>
              </a:ext>
            </a:extLst>
          </p:cNvPr>
          <p:cNvSpPr>
            <a:spLocks noGrp="1"/>
          </p:cNvSpPr>
          <p:nvPr>
            <p:ph type="title"/>
          </p:nvPr>
        </p:nvSpPr>
        <p:spPr/>
        <p:txBody>
          <a:bodyPr/>
          <a:lstStyle/>
          <a:p>
            <a:r>
              <a:rPr lang="en-US"/>
              <a:t>Instagram INSTAGRAM : tableau des stories | All profiles - 10 of 12</a:t>
            </a:r>
          </a:p>
        </p:txBody>
      </p:sp>
      <p:graphicFrame>
        <p:nvGraphicFramePr>
          <p:cNvPr id="5" name="Table Placeholder 4">
            <a:extLst>
              <a:ext uri="{FF2B5EF4-FFF2-40B4-BE49-F238E27FC236}">
                <a16:creationId xmlns:a16="http://schemas.microsoft.com/office/drawing/2014/main" id="{C93E9307-F29D-449C-A596-8853394C7DD8}"/>
              </a:ext>
            </a:extLst>
          </p:cNvPr>
          <p:cNvGraphicFramePr>
            <a:graphicFrameLocks noGrp="1"/>
          </p:cNvGraphicFramePr>
          <p:nvPr>
            <p:ph type="tbl" sz="quarter" idx="13"/>
            <p:extLst>
              <p:ext uri="{D42A27DB-BD31-4B8C-83A1-F6EECF244321}">
                <p14:modId xmlns:p14="http://schemas.microsoft.com/office/powerpoint/2010/main" val="3815488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72784764"/>
                    </a:ext>
                  </a:extLst>
                </a:gridCol>
                <a:gridCol w="1069848">
                  <a:extLst>
                    <a:ext uri="{9D8B030D-6E8A-4147-A177-3AD203B41FA5}">
                      <a16:colId xmlns:a16="http://schemas.microsoft.com/office/drawing/2014/main" val="1066545473"/>
                    </a:ext>
                  </a:extLst>
                </a:gridCol>
                <a:gridCol w="1316736">
                  <a:extLst>
                    <a:ext uri="{9D8B030D-6E8A-4147-A177-3AD203B41FA5}">
                      <a16:colId xmlns:a16="http://schemas.microsoft.com/office/drawing/2014/main" val="2904802602"/>
                    </a:ext>
                  </a:extLst>
                </a:gridCol>
                <a:gridCol w="1481328">
                  <a:extLst>
                    <a:ext uri="{9D8B030D-6E8A-4147-A177-3AD203B41FA5}">
                      <a16:colId xmlns:a16="http://schemas.microsoft.com/office/drawing/2014/main" val="1459051461"/>
                    </a:ext>
                  </a:extLst>
                </a:gridCol>
                <a:gridCol w="493776">
                  <a:extLst>
                    <a:ext uri="{9D8B030D-6E8A-4147-A177-3AD203B41FA5}">
                      <a16:colId xmlns:a16="http://schemas.microsoft.com/office/drawing/2014/main" val="3988086830"/>
                    </a:ext>
                  </a:extLst>
                </a:gridCol>
                <a:gridCol w="493776">
                  <a:extLst>
                    <a:ext uri="{9D8B030D-6E8A-4147-A177-3AD203B41FA5}">
                      <a16:colId xmlns:a16="http://schemas.microsoft.com/office/drawing/2014/main" val="2686495499"/>
                    </a:ext>
                  </a:extLst>
                </a:gridCol>
                <a:gridCol w="493776">
                  <a:extLst>
                    <a:ext uri="{9D8B030D-6E8A-4147-A177-3AD203B41FA5}">
                      <a16:colId xmlns:a16="http://schemas.microsoft.com/office/drawing/2014/main" val="1410391158"/>
                    </a:ext>
                  </a:extLst>
                </a:gridCol>
                <a:gridCol w="493776">
                  <a:extLst>
                    <a:ext uri="{9D8B030D-6E8A-4147-A177-3AD203B41FA5}">
                      <a16:colId xmlns:a16="http://schemas.microsoft.com/office/drawing/2014/main" val="2964013133"/>
                    </a:ext>
                  </a:extLst>
                </a:gridCol>
                <a:gridCol w="493776">
                  <a:extLst>
                    <a:ext uri="{9D8B030D-6E8A-4147-A177-3AD203B41FA5}">
                      <a16:colId xmlns:a16="http://schemas.microsoft.com/office/drawing/2014/main" val="925762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1202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05/12/2025 16:50:31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05/12/2025 16:50:31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onisep_officiel
1:26
12 mai:
Journée internationale des
femmes en mathématiques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0.6806 %</a:t>
                      </a:r>
                    </a:p>
                  </a:txBody>
                  <a:tcPr/>
                </a:tc>
                <a:extLst>
                  <a:ext uri="{0D108BD9-81ED-4DB2-BD59-A6C34878D82A}">
                    <a16:rowId xmlns:a16="http://schemas.microsoft.com/office/drawing/2014/main" val="285895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05/23/2025 18:08:37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05/23/2025 18:08:37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onisep_officiel and parcoursupinfo
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0.7424 %</a:t>
                      </a:r>
                    </a:p>
                  </a:txBody>
                  <a:tcPr/>
                </a:tc>
                <a:extLst>
                  <a:ext uri="{0D108BD9-81ED-4DB2-BD59-A6C34878D82A}">
                    <a16:rowId xmlns:a16="http://schemas.microsoft.com/office/drawing/2014/main" val="757609776"/>
                  </a:ext>
                </a:extLst>
              </a:tr>
            </a:tbl>
          </a:graphicData>
        </a:graphic>
      </p:graphicFrame>
      <p:sp>
        <p:nvSpPr>
          <p:cNvPr id="4" name="Text Placeholder 3">
            <a:extLst>
              <a:ext uri="{FF2B5EF4-FFF2-40B4-BE49-F238E27FC236}">
                <a16:creationId xmlns:a16="http://schemas.microsoft.com/office/drawing/2014/main" id="{D70B1D87-00E4-40DD-9A77-75C6E0C1181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649409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DCB43-31CE-44E1-88DD-B0A255177217}"/>
              </a:ext>
            </a:extLst>
          </p:cNvPr>
          <p:cNvSpPr>
            <a:spLocks noGrp="1"/>
          </p:cNvSpPr>
          <p:nvPr>
            <p:ph type="title"/>
          </p:nvPr>
        </p:nvSpPr>
        <p:spPr/>
        <p:txBody>
          <a:bodyPr/>
          <a:lstStyle/>
          <a:p>
            <a:r>
              <a:rPr lang="en-US"/>
              <a:t>Instagram INSTAGRAM : tableau des stories | All profiles - 11 of 12</a:t>
            </a:r>
          </a:p>
        </p:txBody>
      </p:sp>
      <p:graphicFrame>
        <p:nvGraphicFramePr>
          <p:cNvPr id="5" name="Table Placeholder 4">
            <a:extLst>
              <a:ext uri="{FF2B5EF4-FFF2-40B4-BE49-F238E27FC236}">
                <a16:creationId xmlns:a16="http://schemas.microsoft.com/office/drawing/2014/main" id="{C5CD36C3-A995-4122-B784-C8F7E71F79CF}"/>
              </a:ext>
            </a:extLst>
          </p:cNvPr>
          <p:cNvGraphicFramePr>
            <a:graphicFrameLocks noGrp="1"/>
          </p:cNvGraphicFramePr>
          <p:nvPr>
            <p:ph type="tbl" sz="quarter" idx="13"/>
            <p:extLst>
              <p:ext uri="{D42A27DB-BD31-4B8C-83A1-F6EECF244321}">
                <p14:modId xmlns:p14="http://schemas.microsoft.com/office/powerpoint/2010/main" val="1953066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0548491"/>
                    </a:ext>
                  </a:extLst>
                </a:gridCol>
                <a:gridCol w="1069848">
                  <a:extLst>
                    <a:ext uri="{9D8B030D-6E8A-4147-A177-3AD203B41FA5}">
                      <a16:colId xmlns:a16="http://schemas.microsoft.com/office/drawing/2014/main" val="2875865504"/>
                    </a:ext>
                  </a:extLst>
                </a:gridCol>
                <a:gridCol w="1316736">
                  <a:extLst>
                    <a:ext uri="{9D8B030D-6E8A-4147-A177-3AD203B41FA5}">
                      <a16:colId xmlns:a16="http://schemas.microsoft.com/office/drawing/2014/main" val="4286438396"/>
                    </a:ext>
                  </a:extLst>
                </a:gridCol>
                <a:gridCol w="1481328">
                  <a:extLst>
                    <a:ext uri="{9D8B030D-6E8A-4147-A177-3AD203B41FA5}">
                      <a16:colId xmlns:a16="http://schemas.microsoft.com/office/drawing/2014/main" val="492593716"/>
                    </a:ext>
                  </a:extLst>
                </a:gridCol>
                <a:gridCol w="493776">
                  <a:extLst>
                    <a:ext uri="{9D8B030D-6E8A-4147-A177-3AD203B41FA5}">
                      <a16:colId xmlns:a16="http://schemas.microsoft.com/office/drawing/2014/main" val="3936510233"/>
                    </a:ext>
                  </a:extLst>
                </a:gridCol>
                <a:gridCol w="493776">
                  <a:extLst>
                    <a:ext uri="{9D8B030D-6E8A-4147-A177-3AD203B41FA5}">
                      <a16:colId xmlns:a16="http://schemas.microsoft.com/office/drawing/2014/main" val="2161344281"/>
                    </a:ext>
                  </a:extLst>
                </a:gridCol>
                <a:gridCol w="493776">
                  <a:extLst>
                    <a:ext uri="{9D8B030D-6E8A-4147-A177-3AD203B41FA5}">
                      <a16:colId xmlns:a16="http://schemas.microsoft.com/office/drawing/2014/main" val="1549023711"/>
                    </a:ext>
                  </a:extLst>
                </a:gridCol>
                <a:gridCol w="493776">
                  <a:extLst>
                    <a:ext uri="{9D8B030D-6E8A-4147-A177-3AD203B41FA5}">
                      <a16:colId xmlns:a16="http://schemas.microsoft.com/office/drawing/2014/main" val="2952055251"/>
                    </a:ext>
                  </a:extLst>
                </a:gridCol>
                <a:gridCol w="493776">
                  <a:extLst>
                    <a:ext uri="{9D8B030D-6E8A-4147-A177-3AD203B41FA5}">
                      <a16:colId xmlns:a16="http://schemas.microsoft.com/office/drawing/2014/main" val="77363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96915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05/15/2025 09:40:39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05/15/2025 09:40:39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 78e Festival international du film de
Cannes a déroulé son tapis rouge mardi
TSF
Une journée
sur le tournage d'une série
Pour réaliser Montmartre, une série qui suit la vie
d'une famille au 19e siècle, toute une équipe
s'active sur le plateau. Immersion au du
tournage de la nouvelle série événement de TF1
produite par Authentic Prod.
@onisep_officiel
Découvre notre nouveau reportage!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0.6512 %</a:t>
                      </a:r>
                    </a:p>
                  </a:txBody>
                  <a:tcPr/>
                </a:tc>
                <a:extLst>
                  <a:ext uri="{0D108BD9-81ED-4DB2-BD59-A6C34878D82A}">
                    <a16:rowId xmlns:a16="http://schemas.microsoft.com/office/drawing/2014/main" val="3010633626"/>
                  </a:ext>
                </a:extLst>
              </a:tr>
            </a:tbl>
          </a:graphicData>
        </a:graphic>
      </p:graphicFrame>
      <p:sp>
        <p:nvSpPr>
          <p:cNvPr id="4" name="Text Placeholder 3">
            <a:extLst>
              <a:ext uri="{FF2B5EF4-FFF2-40B4-BE49-F238E27FC236}">
                <a16:creationId xmlns:a16="http://schemas.microsoft.com/office/drawing/2014/main" id="{F2778462-9802-4CFE-902D-3A01492A5F9D}"/>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733900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B80FE-13ED-432F-8CA4-E0B878467C07}"/>
              </a:ext>
            </a:extLst>
          </p:cNvPr>
          <p:cNvSpPr>
            <a:spLocks noGrp="1"/>
          </p:cNvSpPr>
          <p:nvPr>
            <p:ph type="title"/>
          </p:nvPr>
        </p:nvSpPr>
        <p:spPr/>
        <p:txBody>
          <a:bodyPr/>
          <a:lstStyle/>
          <a:p>
            <a:r>
              <a:rPr lang="en-US"/>
              <a:t>Instagram INSTAGRAM : tableau des stories | All profiles - 12 of 12</a:t>
            </a:r>
          </a:p>
        </p:txBody>
      </p:sp>
      <p:graphicFrame>
        <p:nvGraphicFramePr>
          <p:cNvPr id="5" name="Table Placeholder 4">
            <a:extLst>
              <a:ext uri="{FF2B5EF4-FFF2-40B4-BE49-F238E27FC236}">
                <a16:creationId xmlns:a16="http://schemas.microsoft.com/office/drawing/2014/main" id="{AC61550C-7867-40A3-8118-05516160C660}"/>
              </a:ext>
            </a:extLst>
          </p:cNvPr>
          <p:cNvGraphicFramePr>
            <a:graphicFrameLocks noGrp="1"/>
          </p:cNvGraphicFramePr>
          <p:nvPr>
            <p:ph type="tbl" sz="quarter" idx="13"/>
            <p:extLst>
              <p:ext uri="{D42A27DB-BD31-4B8C-83A1-F6EECF244321}">
                <p14:modId xmlns:p14="http://schemas.microsoft.com/office/powerpoint/2010/main" val="51221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86183965"/>
                    </a:ext>
                  </a:extLst>
                </a:gridCol>
                <a:gridCol w="1069848">
                  <a:extLst>
                    <a:ext uri="{9D8B030D-6E8A-4147-A177-3AD203B41FA5}">
                      <a16:colId xmlns:a16="http://schemas.microsoft.com/office/drawing/2014/main" val="1356602001"/>
                    </a:ext>
                  </a:extLst>
                </a:gridCol>
                <a:gridCol w="1316736">
                  <a:extLst>
                    <a:ext uri="{9D8B030D-6E8A-4147-A177-3AD203B41FA5}">
                      <a16:colId xmlns:a16="http://schemas.microsoft.com/office/drawing/2014/main" val="2812562583"/>
                    </a:ext>
                  </a:extLst>
                </a:gridCol>
                <a:gridCol w="1481328">
                  <a:extLst>
                    <a:ext uri="{9D8B030D-6E8A-4147-A177-3AD203B41FA5}">
                      <a16:colId xmlns:a16="http://schemas.microsoft.com/office/drawing/2014/main" val="1669857432"/>
                    </a:ext>
                  </a:extLst>
                </a:gridCol>
                <a:gridCol w="493776">
                  <a:extLst>
                    <a:ext uri="{9D8B030D-6E8A-4147-A177-3AD203B41FA5}">
                      <a16:colId xmlns:a16="http://schemas.microsoft.com/office/drawing/2014/main" val="3313559870"/>
                    </a:ext>
                  </a:extLst>
                </a:gridCol>
                <a:gridCol w="493776">
                  <a:extLst>
                    <a:ext uri="{9D8B030D-6E8A-4147-A177-3AD203B41FA5}">
                      <a16:colId xmlns:a16="http://schemas.microsoft.com/office/drawing/2014/main" val="4177299363"/>
                    </a:ext>
                  </a:extLst>
                </a:gridCol>
                <a:gridCol w="493776">
                  <a:extLst>
                    <a:ext uri="{9D8B030D-6E8A-4147-A177-3AD203B41FA5}">
                      <a16:colId xmlns:a16="http://schemas.microsoft.com/office/drawing/2014/main" val="1764614100"/>
                    </a:ext>
                  </a:extLst>
                </a:gridCol>
                <a:gridCol w="493776">
                  <a:extLst>
                    <a:ext uri="{9D8B030D-6E8A-4147-A177-3AD203B41FA5}">
                      <a16:colId xmlns:a16="http://schemas.microsoft.com/office/drawing/2014/main" val="2919417607"/>
                    </a:ext>
                  </a:extLst>
                </a:gridCol>
                <a:gridCol w="493776">
                  <a:extLst>
                    <a:ext uri="{9D8B030D-6E8A-4147-A177-3AD203B41FA5}">
                      <a16:colId xmlns:a16="http://schemas.microsoft.com/office/drawing/2014/main" val="1092569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3006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05/29/2025 23:07:08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05/29/2025 23:07:08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onisep_officiel
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0.6255 %</a:t>
                      </a:r>
                    </a:p>
                  </a:txBody>
                  <a:tcPr/>
                </a:tc>
                <a:extLst>
                  <a:ext uri="{0D108BD9-81ED-4DB2-BD59-A6C34878D82A}">
                    <a16:rowId xmlns:a16="http://schemas.microsoft.com/office/drawing/2014/main" val="374759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05/12/2025 14:18:27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05/12/2025 14:18:27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onisep_officiel
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0.6667 %</a:t>
                      </a:r>
                    </a:p>
                  </a:txBody>
                  <a:tcPr/>
                </a:tc>
                <a:extLst>
                  <a:ext uri="{0D108BD9-81ED-4DB2-BD59-A6C34878D82A}">
                    <a16:rowId xmlns:a16="http://schemas.microsoft.com/office/drawing/2014/main" val="1070617172"/>
                  </a:ext>
                </a:extLst>
              </a:tr>
            </a:tbl>
          </a:graphicData>
        </a:graphic>
      </p:graphicFrame>
      <p:sp>
        <p:nvSpPr>
          <p:cNvPr id="4" name="Text Placeholder 3">
            <a:extLst>
              <a:ext uri="{FF2B5EF4-FFF2-40B4-BE49-F238E27FC236}">
                <a16:creationId xmlns:a16="http://schemas.microsoft.com/office/drawing/2014/main" id="{A6635D80-2169-4B35-84D8-DCBAB8E2FBBF}"/>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3772107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1127</Words>
  <Application>Microsoft Office PowerPoint</Application>
  <PresentationFormat>On-screen Show (4:3)</PresentationFormat>
  <Paragraphs>285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Instagram INSTAGRAM : tableau des stories | All profiles - 1 of 12</vt:lpstr>
      <vt:lpstr>Instagram INSTAGRAM : tableau des stories | All profiles - 2 of 12</vt:lpstr>
      <vt:lpstr>Instagram INSTAGRAM : tableau des stories | All profiles - 3 of 12</vt:lpstr>
      <vt:lpstr>Instagram INSTAGRAM : tableau des stories | All profiles - 4 of 12</vt:lpstr>
      <vt:lpstr>Instagram INSTAGRAM : tableau des stories | All profiles - 5 of 12</vt:lpstr>
      <vt:lpstr>Instagram INSTAGRAM : tableau des stories | All profiles - 6 of 12</vt:lpstr>
      <vt:lpstr>Instagram INSTAGRAM : tableau des stories | All profiles - 7 of 12</vt:lpstr>
      <vt:lpstr>Instagram INSTAGRAM : tableau des stories | All profiles - 8 of 12</vt:lpstr>
      <vt:lpstr>Instagram INSTAGRAM : tableau des stories | All profiles - 9 of 12</vt:lpstr>
      <vt:lpstr>Instagram INSTAGRAM : tableau des stories | All profiles - 10 of 12</vt:lpstr>
      <vt:lpstr>Instagram INSTAGRAM : tableau des stories | All profiles - 11 of 12</vt:lpstr>
      <vt:lpstr>Instagram INSTAGRAM : tableau des stories | All profiles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INSTAGRAM : tableau des stories | All profiles - 1 of 12</dc:title>
  <dc:creator>Frederik Born</dc:creator>
  <cp:lastModifiedBy>Frederik Born</cp:lastModifiedBy>
  <cp:revision>1</cp:revision>
  <dcterms:created xsi:type="dcterms:W3CDTF">2025-06-17T14:00:06Z</dcterms:created>
  <dcterms:modified xsi:type="dcterms:W3CDTF">2025-06-17T14:01:26Z</dcterms:modified>
</cp:coreProperties>
</file>