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3" autoAdjust="0"/>
    <p:restoredTop sz="94692" autoAdjust="0"/>
  </p:normalViewPr>
  <p:slideViewPr>
    <p:cSldViewPr snapToGrid="0">
      <p:cViewPr varScale="1">
        <p:scale>
          <a:sx n="95" d="100"/>
          <a:sy n="95" d="100"/>
        </p:scale>
        <p:origin x="102" y="37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FA5D8-5231-41BC-A01C-830B2E790376}"/>
              </a:ext>
            </a:extLst>
          </p:cNvPr>
          <p:cNvSpPr>
            <a:spLocks noGrp="1"/>
          </p:cNvSpPr>
          <p:nvPr>
            <p:ph type="title"/>
          </p:nvPr>
        </p:nvSpPr>
        <p:spPr/>
        <p:txBody>
          <a:bodyPr/>
          <a:lstStyle/>
          <a:p>
            <a:r>
              <a:rPr lang="fr-FR"/>
              <a:t>Overall Interactions des posts, impression des posts (en général) | creches_lpcr - 1 of 25</a:t>
            </a:r>
            <a:endParaRPr lang="en-US"/>
          </a:p>
        </p:txBody>
      </p:sp>
      <p:graphicFrame>
        <p:nvGraphicFramePr>
          <p:cNvPr id="5" name="Table Placeholder 4">
            <a:extLst>
              <a:ext uri="{FF2B5EF4-FFF2-40B4-BE49-F238E27FC236}">
                <a16:creationId xmlns:a16="http://schemas.microsoft.com/office/drawing/2014/main" id="{7C722013-2B36-48D3-AA97-E97A2E701491}"/>
              </a:ext>
            </a:extLst>
          </p:cNvPr>
          <p:cNvGraphicFramePr>
            <a:graphicFrameLocks noGrp="1"/>
          </p:cNvGraphicFramePr>
          <p:nvPr>
            <p:ph type="tbl" sz="quarter" idx="13"/>
            <p:extLst>
              <p:ext uri="{D42A27DB-BD31-4B8C-83A1-F6EECF244321}">
                <p14:modId xmlns:p14="http://schemas.microsoft.com/office/powerpoint/2010/main" val="2505688497"/>
              </p:ext>
            </p:extLst>
          </p:nvPr>
        </p:nvGraphicFramePr>
        <p:xfrm>
          <a:off x="457200" y="1731963"/>
          <a:ext cx="8147304" cy="74168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12258837"/>
                    </a:ext>
                  </a:extLst>
                </a:gridCol>
                <a:gridCol w="2221992">
                  <a:extLst>
                    <a:ext uri="{9D8B030D-6E8A-4147-A177-3AD203B41FA5}">
                      <a16:colId xmlns:a16="http://schemas.microsoft.com/office/drawing/2014/main" val="804156580"/>
                    </a:ext>
                  </a:extLst>
                </a:gridCol>
                <a:gridCol w="1152144">
                  <a:extLst>
                    <a:ext uri="{9D8B030D-6E8A-4147-A177-3AD203B41FA5}">
                      <a16:colId xmlns:a16="http://schemas.microsoft.com/office/drawing/2014/main" val="891901199"/>
                    </a:ext>
                  </a:extLst>
                </a:gridCol>
                <a:gridCol w="1152144">
                  <a:extLst>
                    <a:ext uri="{9D8B030D-6E8A-4147-A177-3AD203B41FA5}">
                      <a16:colId xmlns:a16="http://schemas.microsoft.com/office/drawing/2014/main" val="235627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761590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Instagram creches_lpcr - 2026-09-04 18:01:29</a:t>
                      </a:r>
                      <a:r>
                        <a:rPr kumimoji="0" lang="fr-FR" sz="1000" b="0" i="0" u="none" strike="noStrike" kern="1200" cap="none" spc="0" normalizeH="0" baseline="0" noProof="0">
                          <a:ln>
                            <a:noFill/>
                          </a:ln>
                          <a:solidFill>
                            <a:prstClr val="black"/>
                          </a:solidFill>
                          <a:effectLst/>
                          <a:uLnTx/>
                          <a:uFillTx/>
                          <a:latin typeface="Calibri"/>
                          <a:ea typeface="+mn-ea"/>
                          <a:cs typeface="+mn-cs"/>
                        </a:rPr>
                        <a:t>
 ✨ Une journée à la crèche Janneyrias Crémieux 
Avec les enfants, chaque jour est une nouvelle aventure !
🎨 Jeux et activités d'éveil
🌱 Découvertes et explorations
🍽️ Apprentissage de l'autonomie au moment des repas
📚 Histoires et lecture pour développer l'imaginaire
🤝 Partage, rires et moments de complicité
Nous accompagnons chaque enfant à son rythme pour grandir, s'épanouir et apprendre en s'amusant ! 
#Creche #PetiteEnfance #Janneyrias #LPCR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https://quintly-eu-image-storage.s3.amazonaws.com/66d9a102b900e9ab2508b99a34fa89d2/c0e28b120ca506e0ff63013f8794118d.jpg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768848538"/>
                  </a:ext>
                </a:extLst>
              </a:tr>
            </a:tbl>
          </a:graphicData>
        </a:graphic>
      </p:graphicFrame>
      <p:sp>
        <p:nvSpPr>
          <p:cNvPr id="4" name="Text Placeholder 3">
            <a:extLst>
              <a:ext uri="{FF2B5EF4-FFF2-40B4-BE49-F238E27FC236}">
                <a16:creationId xmlns:a16="http://schemas.microsoft.com/office/drawing/2014/main" id="{DAE1CC9B-80B2-483D-AEF8-8B10A07DFF16}"/>
              </a:ext>
            </a:extLst>
          </p:cNvPr>
          <p:cNvSpPr>
            <a:spLocks noGrp="1"/>
          </p:cNvSpPr>
          <p:nvPr>
            <p:ph type="body" sz="quarter" idx="14"/>
          </p:nvPr>
        </p:nvSpPr>
        <p:spPr/>
        <p:txBody>
          <a:bodyPr/>
          <a:lstStyle/>
          <a:p>
            <a:r>
              <a:rPr lang="en-US"/>
              <a:t>07/01/2026 - 09/30/2026</a:t>
            </a:r>
          </a:p>
        </p:txBody>
      </p:sp>
    </p:spTree>
    <p:extLst>
      <p:ext uri="{BB962C8B-B14F-4D97-AF65-F5344CB8AC3E}">
        <p14:creationId xmlns:p14="http://schemas.microsoft.com/office/powerpoint/2010/main" val="410830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953DF-C046-48C6-A707-670DA479E2DC}"/>
              </a:ext>
            </a:extLst>
          </p:cNvPr>
          <p:cNvSpPr>
            <a:spLocks noGrp="1"/>
          </p:cNvSpPr>
          <p:nvPr>
            <p:ph type="title"/>
          </p:nvPr>
        </p:nvSpPr>
        <p:spPr/>
        <p:txBody>
          <a:bodyPr/>
          <a:lstStyle/>
          <a:p>
            <a:r>
              <a:rPr lang="fr-FR"/>
              <a:t>Overall Interactions des posts, impression des posts (en général) | creches_lpcr - 2 of 25</a:t>
            </a:r>
            <a:endParaRPr lang="en-US"/>
          </a:p>
        </p:txBody>
      </p:sp>
      <p:graphicFrame>
        <p:nvGraphicFramePr>
          <p:cNvPr id="5" name="Table Placeholder 4">
            <a:extLst>
              <a:ext uri="{FF2B5EF4-FFF2-40B4-BE49-F238E27FC236}">
                <a16:creationId xmlns:a16="http://schemas.microsoft.com/office/drawing/2014/main" id="{C7BA8A69-6CEC-477F-BB1C-572245B1B131}"/>
              </a:ext>
            </a:extLst>
          </p:cNvPr>
          <p:cNvGraphicFramePr>
            <a:graphicFrameLocks noGrp="1"/>
          </p:cNvGraphicFramePr>
          <p:nvPr>
            <p:ph type="tbl" sz="quarter" idx="13"/>
            <p:extLst>
              <p:ext uri="{D42A27DB-BD31-4B8C-83A1-F6EECF244321}">
                <p14:modId xmlns:p14="http://schemas.microsoft.com/office/powerpoint/2010/main" val="2908506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72203335"/>
                    </a:ext>
                  </a:extLst>
                </a:gridCol>
                <a:gridCol w="2221992">
                  <a:extLst>
                    <a:ext uri="{9D8B030D-6E8A-4147-A177-3AD203B41FA5}">
                      <a16:colId xmlns:a16="http://schemas.microsoft.com/office/drawing/2014/main" val="3413914734"/>
                    </a:ext>
                  </a:extLst>
                </a:gridCol>
                <a:gridCol w="1152144">
                  <a:extLst>
                    <a:ext uri="{9D8B030D-6E8A-4147-A177-3AD203B41FA5}">
                      <a16:colId xmlns:a16="http://schemas.microsoft.com/office/drawing/2014/main" val="1683791848"/>
                    </a:ext>
                  </a:extLst>
                </a:gridCol>
                <a:gridCol w="1152144">
                  <a:extLst>
                    <a:ext uri="{9D8B030D-6E8A-4147-A177-3AD203B41FA5}">
                      <a16:colId xmlns:a16="http://schemas.microsoft.com/office/drawing/2014/main" val="679847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057860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Instagram creches_lpcr - 2026-08-26 18:00:39</a:t>
                      </a:r>
                      <a:r>
                        <a:rPr kumimoji="0" lang="fr-FR" sz="1000" b="0" i="0" u="none" strike="noStrike" kern="1200" cap="none" spc="0" normalizeH="0" baseline="0" noProof="0">
                          <a:ln>
                            <a:noFill/>
                          </a:ln>
                          <a:solidFill>
                            <a:prstClr val="black"/>
                          </a:solidFill>
                          <a:effectLst/>
                          <a:uLnTx/>
                          <a:uFillTx/>
                          <a:latin typeface="Calibri"/>
                          <a:ea typeface="+mn-ea"/>
                          <a:cs typeface="+mn-cs"/>
                        </a:rPr>
                        <a:t>
 🦶 Les enfants sont-ils toujours pieds nus à la crèche ?
Marie-Céline, notre Responsable Qualité Petite Enfance, répond à cette question que se posent certains parents.
Oui, il est fréquent que les enfants soient pieds nus à la crèche… et ce n’est pas un hasard ! 👣
Être pieds nus présente plusieurs avantages pour le développement de l’enfant : cela lui permet de mieux ressentir ses appuis, de trouver plus facilement son équilibre, de se déplacer, de se relever et de développer sa motricité en toute confiance.
Bien sûr, cela se fait toujours dans un environnement adapté, sécurisé et selon les besoins de chaque enfant !.
#Crèche #PetiteEnfance #MotricitéLibre #Parentalité #ConseilsParents #LPCR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https://quintly-eu-image-storage.s3.amazonaws.com/66d9a102b900e9ab2508b99a34fa89d2/d24b8526ac0696686dab295d0a480c10.jpg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099150564"/>
                  </a:ext>
                </a:extLst>
              </a:tr>
            </a:tbl>
          </a:graphicData>
        </a:graphic>
      </p:graphicFrame>
      <p:sp>
        <p:nvSpPr>
          <p:cNvPr id="4" name="Text Placeholder 3">
            <a:extLst>
              <a:ext uri="{FF2B5EF4-FFF2-40B4-BE49-F238E27FC236}">
                <a16:creationId xmlns:a16="http://schemas.microsoft.com/office/drawing/2014/main" id="{F65354B3-45D1-435C-8E98-07C71F4FF65D}"/>
              </a:ext>
            </a:extLst>
          </p:cNvPr>
          <p:cNvSpPr>
            <a:spLocks noGrp="1"/>
          </p:cNvSpPr>
          <p:nvPr>
            <p:ph type="body" sz="quarter" idx="14"/>
          </p:nvPr>
        </p:nvSpPr>
        <p:spPr/>
        <p:txBody>
          <a:bodyPr/>
          <a:lstStyle/>
          <a:p>
            <a:r>
              <a:rPr lang="en-US"/>
              <a:t>07/01/2026 - 09/30/2026</a:t>
            </a:r>
          </a:p>
        </p:txBody>
      </p:sp>
    </p:spTree>
    <p:extLst>
      <p:ext uri="{BB962C8B-B14F-4D97-AF65-F5344CB8AC3E}">
        <p14:creationId xmlns:p14="http://schemas.microsoft.com/office/powerpoint/2010/main" val="29101981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FE154-BAA0-4EA8-8EC6-B12D3413AF26}"/>
              </a:ext>
            </a:extLst>
          </p:cNvPr>
          <p:cNvSpPr>
            <a:spLocks noGrp="1"/>
          </p:cNvSpPr>
          <p:nvPr>
            <p:ph type="title"/>
          </p:nvPr>
        </p:nvSpPr>
        <p:spPr/>
        <p:txBody>
          <a:bodyPr/>
          <a:lstStyle/>
          <a:p>
            <a:r>
              <a:rPr lang="fr-FR"/>
              <a:t>Overall Interactions des posts, impression des posts (en général) | creches_lpcr - 3 of 25</a:t>
            </a:r>
            <a:endParaRPr lang="en-US"/>
          </a:p>
        </p:txBody>
      </p:sp>
      <p:graphicFrame>
        <p:nvGraphicFramePr>
          <p:cNvPr id="5" name="Table Placeholder 4">
            <a:extLst>
              <a:ext uri="{FF2B5EF4-FFF2-40B4-BE49-F238E27FC236}">
                <a16:creationId xmlns:a16="http://schemas.microsoft.com/office/drawing/2014/main" id="{BF3B852C-8EC3-4EDB-A2F3-88E107D46C16}"/>
              </a:ext>
            </a:extLst>
          </p:cNvPr>
          <p:cNvGraphicFramePr>
            <a:graphicFrameLocks noGrp="1"/>
          </p:cNvGraphicFramePr>
          <p:nvPr>
            <p:ph type="tbl" sz="quarter" idx="13"/>
            <p:extLst>
              <p:ext uri="{D42A27DB-BD31-4B8C-83A1-F6EECF244321}">
                <p14:modId xmlns:p14="http://schemas.microsoft.com/office/powerpoint/2010/main" val="1484275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82838375"/>
                    </a:ext>
                  </a:extLst>
                </a:gridCol>
                <a:gridCol w="2221992">
                  <a:extLst>
                    <a:ext uri="{9D8B030D-6E8A-4147-A177-3AD203B41FA5}">
                      <a16:colId xmlns:a16="http://schemas.microsoft.com/office/drawing/2014/main" val="2898113843"/>
                    </a:ext>
                  </a:extLst>
                </a:gridCol>
                <a:gridCol w="1152144">
                  <a:extLst>
                    <a:ext uri="{9D8B030D-6E8A-4147-A177-3AD203B41FA5}">
                      <a16:colId xmlns:a16="http://schemas.microsoft.com/office/drawing/2014/main" val="2724663788"/>
                    </a:ext>
                  </a:extLst>
                </a:gridCol>
                <a:gridCol w="1152144">
                  <a:extLst>
                    <a:ext uri="{9D8B030D-6E8A-4147-A177-3AD203B41FA5}">
                      <a16:colId xmlns:a16="http://schemas.microsoft.com/office/drawing/2014/main" val="1924752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936824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Instagram creches_lpcr - 2026-08-27 18:15:56</a:t>
                      </a:r>
                      <a:r>
                        <a:rPr kumimoji="0" lang="fr-FR" sz="1000" b="0" i="0" u="none" strike="noStrike" kern="1200" cap="none" spc="0" normalizeH="0" baseline="0" noProof="0">
                          <a:ln>
                            <a:noFill/>
                          </a:ln>
                          <a:solidFill>
                            <a:prstClr val="black"/>
                          </a:solidFill>
                          <a:effectLst/>
                          <a:uLnTx/>
                          <a:uFillTx/>
                          <a:latin typeface="Calibri"/>
                          <a:ea typeface="+mn-ea"/>
                          <a:cs typeface="+mn-cs"/>
                        </a:rPr>
                        <a:t>
 Des bulles colorées à souffler à la crèche Bordeaux Famatina ! 🎨
Une activité pleine de poésie qui invite les enfants à explorer le lien entre leur souffle et les créations qui apparaissent ✨ Chaque bulle est unique : une belle occasion de laisser place à l’expérimentation, à la curiosité et à la créativité, sans chercher un résultat précis 💛
Souffler, observer, recommencer… et surtout prendre plaisir à créer librement 🌈
Un atelier tout en douceur pour développer l’autonomie, la motricité fine et l’imaginaire des petits artistes 🎨
#LPCR #Creche #PetiteEnfance #Activité #Éveil #Activiteenfant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https://quintly-eu-image-storage.s3.amazonaws.com/66d9a102b900e9ab2508b99a34fa89d2/f9ad943b4dd51cefbc82d783ac72992e.jpg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823696032"/>
                  </a:ext>
                </a:extLst>
              </a:tr>
            </a:tbl>
          </a:graphicData>
        </a:graphic>
      </p:graphicFrame>
      <p:sp>
        <p:nvSpPr>
          <p:cNvPr id="4" name="Text Placeholder 3">
            <a:extLst>
              <a:ext uri="{FF2B5EF4-FFF2-40B4-BE49-F238E27FC236}">
                <a16:creationId xmlns:a16="http://schemas.microsoft.com/office/drawing/2014/main" id="{E54D13AF-5E05-43EF-9438-3D87A9FB4182}"/>
              </a:ext>
            </a:extLst>
          </p:cNvPr>
          <p:cNvSpPr>
            <a:spLocks noGrp="1"/>
          </p:cNvSpPr>
          <p:nvPr>
            <p:ph type="body" sz="quarter" idx="14"/>
          </p:nvPr>
        </p:nvSpPr>
        <p:spPr/>
        <p:txBody>
          <a:bodyPr/>
          <a:lstStyle/>
          <a:p>
            <a:r>
              <a:rPr lang="en-US"/>
              <a:t>07/01/2026 - 09/30/2026</a:t>
            </a:r>
          </a:p>
        </p:txBody>
      </p:sp>
    </p:spTree>
    <p:extLst>
      <p:ext uri="{BB962C8B-B14F-4D97-AF65-F5344CB8AC3E}">
        <p14:creationId xmlns:p14="http://schemas.microsoft.com/office/powerpoint/2010/main" val="23788995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1D93E-A209-42E0-8CC0-3B02E5F36523}"/>
              </a:ext>
            </a:extLst>
          </p:cNvPr>
          <p:cNvSpPr>
            <a:spLocks noGrp="1"/>
          </p:cNvSpPr>
          <p:nvPr>
            <p:ph type="title"/>
          </p:nvPr>
        </p:nvSpPr>
        <p:spPr/>
        <p:txBody>
          <a:bodyPr/>
          <a:lstStyle/>
          <a:p>
            <a:r>
              <a:rPr lang="fr-FR"/>
              <a:t>Overall Interactions des posts, impression des posts (en général) | creches_lpcr - 4 of 25</a:t>
            </a:r>
            <a:endParaRPr lang="en-US"/>
          </a:p>
        </p:txBody>
      </p:sp>
      <p:graphicFrame>
        <p:nvGraphicFramePr>
          <p:cNvPr id="5" name="Table Placeholder 4">
            <a:extLst>
              <a:ext uri="{FF2B5EF4-FFF2-40B4-BE49-F238E27FC236}">
                <a16:creationId xmlns:a16="http://schemas.microsoft.com/office/drawing/2014/main" id="{578F56FD-31D4-4318-9544-71394BEE0A3E}"/>
              </a:ext>
            </a:extLst>
          </p:cNvPr>
          <p:cNvGraphicFramePr>
            <a:graphicFrameLocks noGrp="1"/>
          </p:cNvGraphicFramePr>
          <p:nvPr>
            <p:ph type="tbl" sz="quarter" idx="13"/>
            <p:extLst>
              <p:ext uri="{D42A27DB-BD31-4B8C-83A1-F6EECF244321}">
                <p14:modId xmlns:p14="http://schemas.microsoft.com/office/powerpoint/2010/main" val="3255146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89156148"/>
                    </a:ext>
                  </a:extLst>
                </a:gridCol>
                <a:gridCol w="2221992">
                  <a:extLst>
                    <a:ext uri="{9D8B030D-6E8A-4147-A177-3AD203B41FA5}">
                      <a16:colId xmlns:a16="http://schemas.microsoft.com/office/drawing/2014/main" val="761860523"/>
                    </a:ext>
                  </a:extLst>
                </a:gridCol>
                <a:gridCol w="1152144">
                  <a:extLst>
                    <a:ext uri="{9D8B030D-6E8A-4147-A177-3AD203B41FA5}">
                      <a16:colId xmlns:a16="http://schemas.microsoft.com/office/drawing/2014/main" val="2199048193"/>
                    </a:ext>
                  </a:extLst>
                </a:gridCol>
                <a:gridCol w="1152144">
                  <a:extLst>
                    <a:ext uri="{9D8B030D-6E8A-4147-A177-3AD203B41FA5}">
                      <a16:colId xmlns:a16="http://schemas.microsoft.com/office/drawing/2014/main" val="3588232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078393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Instagram creches_lpcr - 2026-07-10 18:31:15</a:t>
                      </a:r>
                      <a:r>
                        <a:rPr kumimoji="0" lang="fr-FR" sz="1000" b="0" i="0" u="none" strike="noStrike" kern="1200" cap="none" spc="0" normalizeH="0" baseline="0" noProof="0">
                          <a:ln>
                            <a:noFill/>
                          </a:ln>
                          <a:solidFill>
                            <a:prstClr val="black"/>
                          </a:solidFill>
                          <a:effectLst/>
                          <a:uLnTx/>
                          <a:uFillTx/>
                          <a:latin typeface="Calibri"/>
                          <a:ea typeface="+mn-ea"/>
                          <a:cs typeface="+mn-cs"/>
                        </a:rPr>
                        <a:t>
 💦À la micro-crèche de Lingolsheim Maréchal Foch, les enfants profitent pleinement de l'été !
Avant les grandes chaleurs, place aux jeux d'eau en extérieur pour se rafraîchir, s'amuser et partager de jolis moments sous le soleil !
Lorsque les températures deviennent trop élevées, les activités se poursuivent bien au frais avec des ateliers de bricolage en intérieur. 🎨✂️
Parce que chaque journée est l'occasion de découvrir, créer et s'épanouir, quel que soit le temps ! 🌼
#lpcr #creche #eveil #petiteenfance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https://quintly-eu-image-storage.s3.amazonaws.com/66d9a102b900e9ab2508b99a34fa89d2/6a6bfcc2bae4cc22817dca4704634cbd.jpg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962525636"/>
                  </a:ext>
                </a:extLst>
              </a:tr>
            </a:tbl>
          </a:graphicData>
        </a:graphic>
      </p:graphicFrame>
      <p:sp>
        <p:nvSpPr>
          <p:cNvPr id="4" name="Text Placeholder 3">
            <a:extLst>
              <a:ext uri="{FF2B5EF4-FFF2-40B4-BE49-F238E27FC236}">
                <a16:creationId xmlns:a16="http://schemas.microsoft.com/office/drawing/2014/main" id="{55E0411F-2E7A-4E73-98BE-07DFA127A0FB}"/>
              </a:ext>
            </a:extLst>
          </p:cNvPr>
          <p:cNvSpPr>
            <a:spLocks noGrp="1"/>
          </p:cNvSpPr>
          <p:nvPr>
            <p:ph type="body" sz="quarter" idx="14"/>
          </p:nvPr>
        </p:nvSpPr>
        <p:spPr/>
        <p:txBody>
          <a:bodyPr/>
          <a:lstStyle/>
          <a:p>
            <a:r>
              <a:rPr lang="en-US"/>
              <a:t>07/01/2026 - 09/30/2026</a:t>
            </a:r>
          </a:p>
        </p:txBody>
      </p:sp>
    </p:spTree>
    <p:extLst>
      <p:ext uri="{BB962C8B-B14F-4D97-AF65-F5344CB8AC3E}">
        <p14:creationId xmlns:p14="http://schemas.microsoft.com/office/powerpoint/2010/main" val="5072061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1309A-00E3-47A2-944C-C9A6D13CD2CB}"/>
              </a:ext>
            </a:extLst>
          </p:cNvPr>
          <p:cNvSpPr>
            <a:spLocks noGrp="1"/>
          </p:cNvSpPr>
          <p:nvPr>
            <p:ph type="title"/>
          </p:nvPr>
        </p:nvSpPr>
        <p:spPr/>
        <p:txBody>
          <a:bodyPr/>
          <a:lstStyle/>
          <a:p>
            <a:r>
              <a:rPr lang="fr-FR"/>
              <a:t>Overall Interactions des posts, impression des posts (en général) | creches_lpcr - 5 of 25</a:t>
            </a:r>
            <a:endParaRPr lang="en-US"/>
          </a:p>
        </p:txBody>
      </p:sp>
      <p:graphicFrame>
        <p:nvGraphicFramePr>
          <p:cNvPr id="5" name="Table Placeholder 4">
            <a:extLst>
              <a:ext uri="{FF2B5EF4-FFF2-40B4-BE49-F238E27FC236}">
                <a16:creationId xmlns:a16="http://schemas.microsoft.com/office/drawing/2014/main" id="{8E973B5E-D831-4482-BDA1-77DB1AFEA68D}"/>
              </a:ext>
            </a:extLst>
          </p:cNvPr>
          <p:cNvGraphicFramePr>
            <a:graphicFrameLocks noGrp="1"/>
          </p:cNvGraphicFramePr>
          <p:nvPr>
            <p:ph type="tbl" sz="quarter" idx="13"/>
            <p:extLst>
              <p:ext uri="{D42A27DB-BD31-4B8C-83A1-F6EECF244321}">
                <p14:modId xmlns:p14="http://schemas.microsoft.com/office/powerpoint/2010/main" val="1012400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82191828"/>
                    </a:ext>
                  </a:extLst>
                </a:gridCol>
                <a:gridCol w="2221992">
                  <a:extLst>
                    <a:ext uri="{9D8B030D-6E8A-4147-A177-3AD203B41FA5}">
                      <a16:colId xmlns:a16="http://schemas.microsoft.com/office/drawing/2014/main" val="4153481046"/>
                    </a:ext>
                  </a:extLst>
                </a:gridCol>
                <a:gridCol w="1152144">
                  <a:extLst>
                    <a:ext uri="{9D8B030D-6E8A-4147-A177-3AD203B41FA5}">
                      <a16:colId xmlns:a16="http://schemas.microsoft.com/office/drawing/2014/main" val="4150364263"/>
                    </a:ext>
                  </a:extLst>
                </a:gridCol>
                <a:gridCol w="1152144">
                  <a:extLst>
                    <a:ext uri="{9D8B030D-6E8A-4147-A177-3AD203B41FA5}">
                      <a16:colId xmlns:a16="http://schemas.microsoft.com/office/drawing/2014/main" val="3971422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4268290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Instagram creches_lpcr - 2026-07-20 18:30:56</a:t>
                      </a:r>
                      <a:r>
                        <a:rPr kumimoji="0" lang="fr-FR" sz="1000" b="0" i="0" u="none" strike="noStrike" kern="1200" cap="none" spc="0" normalizeH="0" baseline="0" noProof="0">
                          <a:ln>
                            <a:noFill/>
                          </a:ln>
                          <a:solidFill>
                            <a:prstClr val="black"/>
                          </a:solidFill>
                          <a:effectLst/>
                          <a:uLnTx/>
                          <a:uFillTx/>
                          <a:latin typeface="Calibri"/>
                          <a:ea typeface="+mn-ea"/>
                          <a:cs typeface="+mn-cs"/>
                        </a:rPr>
                        <a:t>
 🌿🐴 Une belle fête de fin d'année pour nos micro-crèches du Taillan et de Blanquefort ! ☀️
Pour célébrer ensemble cette belle année, les familles, les enfants et les professionnelles se sont retrouvés dans un centre équestre à proximité des crèches pour partager un moment convivial et riche en découvertes.
Au programme : balade en forêt, soins apportés aux poneys et pique-nique en plein air. Une journée placée sous le signe de la nature, du partage et de la complicité, offrant aux enfants de nouvelles expériences au contact des animaux.
Merci à toutes les familles pour leur présence et leur confiance tout au long de l'année 💚
#LPCR #PetiteEnfance #Creche #Nature #eveil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https://quintly-eu-image-storage.s3.amazonaws.com/66d9a102b900e9ab2508b99a34fa89d2/d4f8cc387b515b58f2d77d06a1200c95.jpg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225539419"/>
                  </a:ext>
                </a:extLst>
              </a:tr>
            </a:tbl>
          </a:graphicData>
        </a:graphic>
      </p:graphicFrame>
      <p:sp>
        <p:nvSpPr>
          <p:cNvPr id="4" name="Text Placeholder 3">
            <a:extLst>
              <a:ext uri="{FF2B5EF4-FFF2-40B4-BE49-F238E27FC236}">
                <a16:creationId xmlns:a16="http://schemas.microsoft.com/office/drawing/2014/main" id="{1E190DA2-2EBA-4BEA-9FE7-23DCBDB1FC04}"/>
              </a:ext>
            </a:extLst>
          </p:cNvPr>
          <p:cNvSpPr>
            <a:spLocks noGrp="1"/>
          </p:cNvSpPr>
          <p:nvPr>
            <p:ph type="body" sz="quarter" idx="14"/>
          </p:nvPr>
        </p:nvSpPr>
        <p:spPr/>
        <p:txBody>
          <a:bodyPr/>
          <a:lstStyle/>
          <a:p>
            <a:r>
              <a:rPr lang="en-US"/>
              <a:t>07/01/2026 - 09/30/2026</a:t>
            </a:r>
          </a:p>
        </p:txBody>
      </p:sp>
    </p:spTree>
    <p:extLst>
      <p:ext uri="{BB962C8B-B14F-4D97-AF65-F5344CB8AC3E}">
        <p14:creationId xmlns:p14="http://schemas.microsoft.com/office/powerpoint/2010/main" val="1025378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0C8EE-78D7-4CD5-B3E2-7C30F2210221}"/>
              </a:ext>
            </a:extLst>
          </p:cNvPr>
          <p:cNvSpPr>
            <a:spLocks noGrp="1"/>
          </p:cNvSpPr>
          <p:nvPr>
            <p:ph type="title"/>
          </p:nvPr>
        </p:nvSpPr>
        <p:spPr/>
        <p:txBody>
          <a:bodyPr/>
          <a:lstStyle/>
          <a:p>
            <a:r>
              <a:rPr lang="fr-FR"/>
              <a:t>Overall Interactions des posts, impression des posts (en général) | creches_lpcr - 6 of 25</a:t>
            </a:r>
            <a:endParaRPr lang="en-US"/>
          </a:p>
        </p:txBody>
      </p:sp>
      <p:graphicFrame>
        <p:nvGraphicFramePr>
          <p:cNvPr id="5" name="Table Placeholder 4">
            <a:extLst>
              <a:ext uri="{FF2B5EF4-FFF2-40B4-BE49-F238E27FC236}">
                <a16:creationId xmlns:a16="http://schemas.microsoft.com/office/drawing/2014/main" id="{3C860737-A972-482F-8361-73B42810452B}"/>
              </a:ext>
            </a:extLst>
          </p:cNvPr>
          <p:cNvGraphicFramePr>
            <a:graphicFrameLocks noGrp="1"/>
          </p:cNvGraphicFramePr>
          <p:nvPr>
            <p:ph type="tbl" sz="quarter" idx="13"/>
            <p:extLst>
              <p:ext uri="{D42A27DB-BD31-4B8C-83A1-F6EECF244321}">
                <p14:modId xmlns:p14="http://schemas.microsoft.com/office/powerpoint/2010/main" val="1897025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66165166"/>
                    </a:ext>
                  </a:extLst>
                </a:gridCol>
                <a:gridCol w="2221992">
                  <a:extLst>
                    <a:ext uri="{9D8B030D-6E8A-4147-A177-3AD203B41FA5}">
                      <a16:colId xmlns:a16="http://schemas.microsoft.com/office/drawing/2014/main" val="1548815363"/>
                    </a:ext>
                  </a:extLst>
                </a:gridCol>
                <a:gridCol w="1152144">
                  <a:extLst>
                    <a:ext uri="{9D8B030D-6E8A-4147-A177-3AD203B41FA5}">
                      <a16:colId xmlns:a16="http://schemas.microsoft.com/office/drawing/2014/main" val="703705043"/>
                    </a:ext>
                  </a:extLst>
                </a:gridCol>
                <a:gridCol w="1152144">
                  <a:extLst>
                    <a:ext uri="{9D8B030D-6E8A-4147-A177-3AD203B41FA5}">
                      <a16:colId xmlns:a16="http://schemas.microsoft.com/office/drawing/2014/main" val="65085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507802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Instagram creches_lpcr - 2026-08-31 18:01:15</a:t>
                      </a:r>
                      <a:r>
                        <a:rPr kumimoji="0" lang="fr-FR" sz="1000" b="0" i="0" u="none" strike="noStrike" kern="1200" cap="none" spc="0" normalizeH="0" baseline="0" noProof="0">
                          <a:ln>
                            <a:noFill/>
                          </a:ln>
                          <a:solidFill>
                            <a:prstClr val="black"/>
                          </a:solidFill>
                          <a:effectLst/>
                          <a:uLnTx/>
                          <a:uFillTx/>
                          <a:latin typeface="Calibri"/>
                          <a:ea typeface="+mn-ea"/>
                          <a:cs typeface="+mn-cs"/>
                        </a:rPr>
                        <a:t>
 💍 Les bijoux sont-ils autorisés à la crèche ?
Clarisse, notre Responsable Santé et Prévention, répond à une question fréquente des parents.
La réponse est non. Colliers, bracelets, boucles d'oreilles, barrettes ou tout autre petit accessoire sont interdits à la crèche.
Pourquoi ? Tout simplement pour garantir la sécurité de votre enfant, mais aussi celle des autres enfants. Ces petits objets peuvent présenter des risques d'accident, d'accrochage ou d'ingestion.
💚 Dans nos crèches, chaque règle est pensée pour offrir un environnement sûr et serein à tous !
#Crèche #PetiteEnfance #LPCR #Parentalité #ConseilsParents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https://quintly-eu-image-storage.s3.amazonaws.com/66d9a102b900e9ab2508b99a34fa89d2/3699dddea2d2fb2ad60b3d0dab70d0f1.jpg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874564782"/>
                  </a:ext>
                </a:extLst>
              </a:tr>
            </a:tbl>
          </a:graphicData>
        </a:graphic>
      </p:graphicFrame>
      <p:sp>
        <p:nvSpPr>
          <p:cNvPr id="4" name="Text Placeholder 3">
            <a:extLst>
              <a:ext uri="{FF2B5EF4-FFF2-40B4-BE49-F238E27FC236}">
                <a16:creationId xmlns:a16="http://schemas.microsoft.com/office/drawing/2014/main" id="{858010C3-CEC7-45EA-93D9-9FD25FBD6D4A}"/>
              </a:ext>
            </a:extLst>
          </p:cNvPr>
          <p:cNvSpPr>
            <a:spLocks noGrp="1"/>
          </p:cNvSpPr>
          <p:nvPr>
            <p:ph type="body" sz="quarter" idx="14"/>
          </p:nvPr>
        </p:nvSpPr>
        <p:spPr/>
        <p:txBody>
          <a:bodyPr/>
          <a:lstStyle/>
          <a:p>
            <a:r>
              <a:rPr lang="en-US"/>
              <a:t>07/01/2026 - 09/30/2026</a:t>
            </a:r>
          </a:p>
        </p:txBody>
      </p:sp>
    </p:spTree>
    <p:extLst>
      <p:ext uri="{BB962C8B-B14F-4D97-AF65-F5344CB8AC3E}">
        <p14:creationId xmlns:p14="http://schemas.microsoft.com/office/powerpoint/2010/main" val="1428186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4EE51-6B04-461F-A1C4-F5E5A6963004}"/>
              </a:ext>
            </a:extLst>
          </p:cNvPr>
          <p:cNvSpPr>
            <a:spLocks noGrp="1"/>
          </p:cNvSpPr>
          <p:nvPr>
            <p:ph type="title"/>
          </p:nvPr>
        </p:nvSpPr>
        <p:spPr/>
        <p:txBody>
          <a:bodyPr/>
          <a:lstStyle/>
          <a:p>
            <a:r>
              <a:rPr lang="fr-FR"/>
              <a:t>Overall Interactions des posts, impression des posts (en général) | creches_lpcr - 7 of 25</a:t>
            </a:r>
            <a:endParaRPr lang="en-US"/>
          </a:p>
        </p:txBody>
      </p:sp>
      <p:graphicFrame>
        <p:nvGraphicFramePr>
          <p:cNvPr id="5" name="Table Placeholder 4">
            <a:extLst>
              <a:ext uri="{FF2B5EF4-FFF2-40B4-BE49-F238E27FC236}">
                <a16:creationId xmlns:a16="http://schemas.microsoft.com/office/drawing/2014/main" id="{A0E097CD-6679-4E11-AD29-363306583D2B}"/>
              </a:ext>
            </a:extLst>
          </p:cNvPr>
          <p:cNvGraphicFramePr>
            <a:graphicFrameLocks noGrp="1"/>
          </p:cNvGraphicFramePr>
          <p:nvPr>
            <p:ph type="tbl" sz="quarter" idx="13"/>
            <p:extLst>
              <p:ext uri="{D42A27DB-BD31-4B8C-83A1-F6EECF244321}">
                <p14:modId xmlns:p14="http://schemas.microsoft.com/office/powerpoint/2010/main" val="3097142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59425577"/>
                    </a:ext>
                  </a:extLst>
                </a:gridCol>
                <a:gridCol w="2221992">
                  <a:extLst>
                    <a:ext uri="{9D8B030D-6E8A-4147-A177-3AD203B41FA5}">
                      <a16:colId xmlns:a16="http://schemas.microsoft.com/office/drawing/2014/main" val="3001108760"/>
                    </a:ext>
                  </a:extLst>
                </a:gridCol>
                <a:gridCol w="1152144">
                  <a:extLst>
                    <a:ext uri="{9D8B030D-6E8A-4147-A177-3AD203B41FA5}">
                      <a16:colId xmlns:a16="http://schemas.microsoft.com/office/drawing/2014/main" val="379222011"/>
                    </a:ext>
                  </a:extLst>
                </a:gridCol>
                <a:gridCol w="1152144">
                  <a:extLst>
                    <a:ext uri="{9D8B030D-6E8A-4147-A177-3AD203B41FA5}">
                      <a16:colId xmlns:a16="http://schemas.microsoft.com/office/drawing/2014/main" val="887202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39882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Instagram creches_lpcr - 2026-08-10 17:46:29</a:t>
                      </a:r>
                      <a:r>
                        <a:rPr kumimoji="0" lang="fr-FR" sz="1000" b="0" i="0" u="none" strike="noStrike" kern="1200" cap="none" spc="0" normalizeH="0" baseline="0" noProof="0">
                          <a:ln>
                            <a:noFill/>
                          </a:ln>
                          <a:solidFill>
                            <a:prstClr val="black"/>
                          </a:solidFill>
                          <a:effectLst/>
                          <a:uLnTx/>
                          <a:uFillTx/>
                          <a:latin typeface="Calibri"/>
                          <a:ea typeface="+mn-ea"/>
                          <a:cs typeface="+mn-cs"/>
                        </a:rPr>
                        <a:t>
 La familiarisation en crèche, ce n'est pas apprendre à se séparer… 💛
Pour Anne-Claude, notre Directrice Qualité Petite Enfance, cette période a un tout autre objectif : permettre à l'enfant de se sentir en sécurité, de créer un lien de confiance avec les professionnels et de découvrir progressivement son nouvel environnement.
Chaque enfant avance à son rythme, accompagné par ses parents et notre équipe, pour vivre cette étape en toute sérénité !
Et vous, comment avez-vous vécu la période de familiarisation de votre enfant ? 💬
#Familiarisation #Crèche #PetiteEnfance #Parentalité #LPCR #Conseilparent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https://quintly-eu-image-storage.s3.amazonaws.com/66d9a102b900e9ab2508b99a34fa89d2/2efb987bff47fd9604d1e08970739999.jpg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895232027"/>
                  </a:ext>
                </a:extLst>
              </a:tr>
            </a:tbl>
          </a:graphicData>
        </a:graphic>
      </p:graphicFrame>
      <p:sp>
        <p:nvSpPr>
          <p:cNvPr id="4" name="Text Placeholder 3">
            <a:extLst>
              <a:ext uri="{FF2B5EF4-FFF2-40B4-BE49-F238E27FC236}">
                <a16:creationId xmlns:a16="http://schemas.microsoft.com/office/drawing/2014/main" id="{8E55CBA8-3DA4-47FE-98AD-2A595AE0CA6D}"/>
              </a:ext>
            </a:extLst>
          </p:cNvPr>
          <p:cNvSpPr>
            <a:spLocks noGrp="1"/>
          </p:cNvSpPr>
          <p:nvPr>
            <p:ph type="body" sz="quarter" idx="14"/>
          </p:nvPr>
        </p:nvSpPr>
        <p:spPr/>
        <p:txBody>
          <a:bodyPr/>
          <a:lstStyle/>
          <a:p>
            <a:r>
              <a:rPr lang="en-US"/>
              <a:t>07/01/2026 - 09/30/2026</a:t>
            </a:r>
          </a:p>
        </p:txBody>
      </p:sp>
    </p:spTree>
    <p:extLst>
      <p:ext uri="{BB962C8B-B14F-4D97-AF65-F5344CB8AC3E}">
        <p14:creationId xmlns:p14="http://schemas.microsoft.com/office/powerpoint/2010/main" val="17708816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D941D-10AD-4F72-98DF-C4C4AC91434F}"/>
              </a:ext>
            </a:extLst>
          </p:cNvPr>
          <p:cNvSpPr>
            <a:spLocks noGrp="1"/>
          </p:cNvSpPr>
          <p:nvPr>
            <p:ph type="title"/>
          </p:nvPr>
        </p:nvSpPr>
        <p:spPr/>
        <p:txBody>
          <a:bodyPr/>
          <a:lstStyle/>
          <a:p>
            <a:r>
              <a:rPr lang="fr-FR"/>
              <a:t>Overall Interactions des posts, impression des posts (en général) | creches_lpcr - 8 of 25</a:t>
            </a:r>
            <a:endParaRPr lang="en-US"/>
          </a:p>
        </p:txBody>
      </p:sp>
      <p:graphicFrame>
        <p:nvGraphicFramePr>
          <p:cNvPr id="5" name="Table Placeholder 4">
            <a:extLst>
              <a:ext uri="{FF2B5EF4-FFF2-40B4-BE49-F238E27FC236}">
                <a16:creationId xmlns:a16="http://schemas.microsoft.com/office/drawing/2014/main" id="{A0C97904-8A25-4114-BD9A-788EAE83A36C}"/>
              </a:ext>
            </a:extLst>
          </p:cNvPr>
          <p:cNvGraphicFramePr>
            <a:graphicFrameLocks noGrp="1"/>
          </p:cNvGraphicFramePr>
          <p:nvPr>
            <p:ph type="tbl" sz="quarter" idx="13"/>
            <p:extLst>
              <p:ext uri="{D42A27DB-BD31-4B8C-83A1-F6EECF244321}">
                <p14:modId xmlns:p14="http://schemas.microsoft.com/office/powerpoint/2010/main" val="3257791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3709529"/>
                    </a:ext>
                  </a:extLst>
                </a:gridCol>
                <a:gridCol w="2221992">
                  <a:extLst>
                    <a:ext uri="{9D8B030D-6E8A-4147-A177-3AD203B41FA5}">
                      <a16:colId xmlns:a16="http://schemas.microsoft.com/office/drawing/2014/main" val="1288012593"/>
                    </a:ext>
                  </a:extLst>
                </a:gridCol>
                <a:gridCol w="1152144">
                  <a:extLst>
                    <a:ext uri="{9D8B030D-6E8A-4147-A177-3AD203B41FA5}">
                      <a16:colId xmlns:a16="http://schemas.microsoft.com/office/drawing/2014/main" val="2375614298"/>
                    </a:ext>
                  </a:extLst>
                </a:gridCol>
                <a:gridCol w="1152144">
                  <a:extLst>
                    <a:ext uri="{9D8B030D-6E8A-4147-A177-3AD203B41FA5}">
                      <a16:colId xmlns:a16="http://schemas.microsoft.com/office/drawing/2014/main" val="1085181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217168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Instagram creches_lpcr - 2026-09-29 18:30:34</a:t>
                      </a:r>
                      <a:r>
                        <a:rPr kumimoji="0" lang="fr-FR" sz="1000" b="0" i="0" u="none" strike="noStrike" kern="1200" cap="none" spc="0" normalizeH="0" baseline="0" noProof="0">
                          <a:ln>
                            <a:noFill/>
                          </a:ln>
                          <a:solidFill>
                            <a:prstClr val="black"/>
                          </a:solidFill>
                          <a:effectLst/>
                          <a:uLnTx/>
                          <a:uFillTx/>
                          <a:latin typeface="Calibri"/>
                          <a:ea typeface="+mn-ea"/>
                          <a:cs typeface="+mn-cs"/>
                        </a:rPr>
                        <a:t>
 À la crèche Lyon 6 Or, Clara, notre nouvelle recrue, a proposé aux enfants une activité créative et écoresponsable à partir d'un carton de récupération 🐑💚
Le défi du jour ? Redonner sa jolie toison à un petit mouton en collant du coton tout doux. Les enfants se sont amusés à coller, décoller... puis recoller encore et encore, développant ainsi leur motricité fine, leur concentration et leur créativité ✨
Une belle activité qui montre que de simples matériaux peuvent devenir de véritables supports de découverte et d'apprentissage ! 
#LPCR #ActiviteRecup #Motricite #Eveil #Creche #Lyon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https://quintly-eu-image-storage.s3.amazonaws.com/66d9a102b900e9ab2508b99a34fa89d2/340ab247b405c7c269f7de13ddfbde95.jpg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917529974"/>
                  </a:ext>
                </a:extLst>
              </a:tr>
            </a:tbl>
          </a:graphicData>
        </a:graphic>
      </p:graphicFrame>
      <p:sp>
        <p:nvSpPr>
          <p:cNvPr id="4" name="Text Placeholder 3">
            <a:extLst>
              <a:ext uri="{FF2B5EF4-FFF2-40B4-BE49-F238E27FC236}">
                <a16:creationId xmlns:a16="http://schemas.microsoft.com/office/drawing/2014/main" id="{59221F90-21F4-413F-AFE9-5C0632B4DA9B}"/>
              </a:ext>
            </a:extLst>
          </p:cNvPr>
          <p:cNvSpPr>
            <a:spLocks noGrp="1"/>
          </p:cNvSpPr>
          <p:nvPr>
            <p:ph type="body" sz="quarter" idx="14"/>
          </p:nvPr>
        </p:nvSpPr>
        <p:spPr/>
        <p:txBody>
          <a:bodyPr/>
          <a:lstStyle/>
          <a:p>
            <a:r>
              <a:rPr lang="en-US"/>
              <a:t>07/01/2026 - 09/30/2026</a:t>
            </a:r>
          </a:p>
        </p:txBody>
      </p:sp>
    </p:spTree>
    <p:extLst>
      <p:ext uri="{BB962C8B-B14F-4D97-AF65-F5344CB8AC3E}">
        <p14:creationId xmlns:p14="http://schemas.microsoft.com/office/powerpoint/2010/main" val="18659591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779A0-C922-4227-8453-983A2BDA57F5}"/>
              </a:ext>
            </a:extLst>
          </p:cNvPr>
          <p:cNvSpPr>
            <a:spLocks noGrp="1"/>
          </p:cNvSpPr>
          <p:nvPr>
            <p:ph type="title"/>
          </p:nvPr>
        </p:nvSpPr>
        <p:spPr/>
        <p:txBody>
          <a:bodyPr/>
          <a:lstStyle/>
          <a:p>
            <a:r>
              <a:rPr lang="fr-FR"/>
              <a:t>Overall Interactions des posts, impression des posts (en général) | creches_lpcr - 9 of 25</a:t>
            </a:r>
            <a:endParaRPr lang="en-US"/>
          </a:p>
        </p:txBody>
      </p:sp>
      <p:graphicFrame>
        <p:nvGraphicFramePr>
          <p:cNvPr id="5" name="Table Placeholder 4">
            <a:extLst>
              <a:ext uri="{FF2B5EF4-FFF2-40B4-BE49-F238E27FC236}">
                <a16:creationId xmlns:a16="http://schemas.microsoft.com/office/drawing/2014/main" id="{F5567FEA-84D3-4397-8A33-1696C0B9325E}"/>
              </a:ext>
            </a:extLst>
          </p:cNvPr>
          <p:cNvGraphicFramePr>
            <a:graphicFrameLocks noGrp="1"/>
          </p:cNvGraphicFramePr>
          <p:nvPr>
            <p:ph type="tbl" sz="quarter" idx="13"/>
            <p:extLst>
              <p:ext uri="{D42A27DB-BD31-4B8C-83A1-F6EECF244321}">
                <p14:modId xmlns:p14="http://schemas.microsoft.com/office/powerpoint/2010/main" val="1415783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02994508"/>
                    </a:ext>
                  </a:extLst>
                </a:gridCol>
                <a:gridCol w="2221992">
                  <a:extLst>
                    <a:ext uri="{9D8B030D-6E8A-4147-A177-3AD203B41FA5}">
                      <a16:colId xmlns:a16="http://schemas.microsoft.com/office/drawing/2014/main" val="4045315114"/>
                    </a:ext>
                  </a:extLst>
                </a:gridCol>
                <a:gridCol w="1152144">
                  <a:extLst>
                    <a:ext uri="{9D8B030D-6E8A-4147-A177-3AD203B41FA5}">
                      <a16:colId xmlns:a16="http://schemas.microsoft.com/office/drawing/2014/main" val="1384954887"/>
                    </a:ext>
                  </a:extLst>
                </a:gridCol>
                <a:gridCol w="1152144">
                  <a:extLst>
                    <a:ext uri="{9D8B030D-6E8A-4147-A177-3AD203B41FA5}">
                      <a16:colId xmlns:a16="http://schemas.microsoft.com/office/drawing/2014/main" val="756202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446250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Instagram creches_lpcr - 2026-08-11 18:02:03</a:t>
                      </a:r>
                      <a:r>
                        <a:rPr kumimoji="0" lang="fr-FR" sz="1000" b="0" i="0" u="none" strike="noStrike" kern="1200" cap="none" spc="0" normalizeH="0" baseline="0" noProof="0">
                          <a:ln>
                            <a:noFill/>
                          </a:ln>
                          <a:solidFill>
                            <a:prstClr val="black"/>
                          </a:solidFill>
                          <a:effectLst/>
                          <a:uLnTx/>
                          <a:uFillTx/>
                          <a:latin typeface="Calibri"/>
                          <a:ea typeface="+mn-ea"/>
                          <a:cs typeface="+mn-cs"/>
                        </a:rPr>
                        <a:t>
 🌊💙 Une fête de l’été tout en douceur aux Grains de Sable 💙🌊
À l’occasion de notre fête de l’été, les familles ont été invitées à découvrir un espace immersif inspiré de l’album jeunesse *« La Vague »* 📖
Accompagnés par notre intervenante en éveil artistique et corporel, enfants et parents ont plongé dans un univers sensoriel autour de la couleur bleue, du sable, du mouvement et du doux bruit des vagues 🏖️🐚
Un joli moment de partage et d’exploration pour éveiller les sens, stimuler l’imaginaire et créer de précieux souvenirs en famille 💛
Bravo à toute l’équipe des Grains de Sable pour cette belle parenthèse estivale ☀️
#LPCR #Crèche #PetiteEnfance #Éveil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https://quintly-eu-image-storage.s3.amazonaws.com/66d9a102b900e9ab2508b99a34fa89d2/1587fa26f54c2e98c822db775148592a.jpg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888244352"/>
                  </a:ext>
                </a:extLst>
              </a:tr>
            </a:tbl>
          </a:graphicData>
        </a:graphic>
      </p:graphicFrame>
      <p:sp>
        <p:nvSpPr>
          <p:cNvPr id="4" name="Text Placeholder 3">
            <a:extLst>
              <a:ext uri="{FF2B5EF4-FFF2-40B4-BE49-F238E27FC236}">
                <a16:creationId xmlns:a16="http://schemas.microsoft.com/office/drawing/2014/main" id="{2E0F511D-2D4E-40F8-B569-D197C6424E93}"/>
              </a:ext>
            </a:extLst>
          </p:cNvPr>
          <p:cNvSpPr>
            <a:spLocks noGrp="1"/>
          </p:cNvSpPr>
          <p:nvPr>
            <p:ph type="body" sz="quarter" idx="14"/>
          </p:nvPr>
        </p:nvSpPr>
        <p:spPr/>
        <p:txBody>
          <a:bodyPr/>
          <a:lstStyle/>
          <a:p>
            <a:r>
              <a:rPr lang="en-US"/>
              <a:t>07/01/2026 - 09/30/2026</a:t>
            </a:r>
          </a:p>
        </p:txBody>
      </p:sp>
    </p:spTree>
    <p:extLst>
      <p:ext uri="{BB962C8B-B14F-4D97-AF65-F5344CB8AC3E}">
        <p14:creationId xmlns:p14="http://schemas.microsoft.com/office/powerpoint/2010/main" val="13657528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A4CD4-4F68-416D-9B7D-B0782F68995A}"/>
              </a:ext>
            </a:extLst>
          </p:cNvPr>
          <p:cNvSpPr>
            <a:spLocks noGrp="1"/>
          </p:cNvSpPr>
          <p:nvPr>
            <p:ph type="title"/>
          </p:nvPr>
        </p:nvSpPr>
        <p:spPr/>
        <p:txBody>
          <a:bodyPr/>
          <a:lstStyle/>
          <a:p>
            <a:r>
              <a:rPr lang="fr-FR"/>
              <a:t>Overall Interactions des posts, impression des posts (en général) | creches_lpcr - 10 of 25</a:t>
            </a:r>
            <a:endParaRPr lang="en-US"/>
          </a:p>
        </p:txBody>
      </p:sp>
      <p:graphicFrame>
        <p:nvGraphicFramePr>
          <p:cNvPr id="5" name="Table Placeholder 4">
            <a:extLst>
              <a:ext uri="{FF2B5EF4-FFF2-40B4-BE49-F238E27FC236}">
                <a16:creationId xmlns:a16="http://schemas.microsoft.com/office/drawing/2014/main" id="{A6D9DC64-727D-48C9-A507-0C2D65F5E48D}"/>
              </a:ext>
            </a:extLst>
          </p:cNvPr>
          <p:cNvGraphicFramePr>
            <a:graphicFrameLocks noGrp="1"/>
          </p:cNvGraphicFramePr>
          <p:nvPr>
            <p:ph type="tbl" sz="quarter" idx="13"/>
            <p:extLst>
              <p:ext uri="{D42A27DB-BD31-4B8C-83A1-F6EECF244321}">
                <p14:modId xmlns:p14="http://schemas.microsoft.com/office/powerpoint/2010/main" val="3778296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4307502"/>
                    </a:ext>
                  </a:extLst>
                </a:gridCol>
                <a:gridCol w="2221992">
                  <a:extLst>
                    <a:ext uri="{9D8B030D-6E8A-4147-A177-3AD203B41FA5}">
                      <a16:colId xmlns:a16="http://schemas.microsoft.com/office/drawing/2014/main" val="481185712"/>
                    </a:ext>
                  </a:extLst>
                </a:gridCol>
                <a:gridCol w="1152144">
                  <a:extLst>
                    <a:ext uri="{9D8B030D-6E8A-4147-A177-3AD203B41FA5}">
                      <a16:colId xmlns:a16="http://schemas.microsoft.com/office/drawing/2014/main" val="3859022893"/>
                    </a:ext>
                  </a:extLst>
                </a:gridCol>
                <a:gridCol w="1152144">
                  <a:extLst>
                    <a:ext uri="{9D8B030D-6E8A-4147-A177-3AD203B41FA5}">
                      <a16:colId xmlns:a16="http://schemas.microsoft.com/office/drawing/2014/main" val="3224404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315969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Instagram creches_lpcr - 2026-07-23 18:30:56</a:t>
                      </a:r>
                      <a:r>
                        <a:rPr kumimoji="0" lang="fr-FR" sz="1000" b="0" i="0" u="none" strike="noStrike" kern="1200" cap="none" spc="0" normalizeH="0" baseline="0" noProof="0">
                          <a:ln>
                            <a:noFill/>
                          </a:ln>
                          <a:solidFill>
                            <a:prstClr val="black"/>
                          </a:solidFill>
                          <a:effectLst/>
                          <a:uLnTx/>
                          <a:uFillTx/>
                          <a:latin typeface="Calibri"/>
                          <a:ea typeface="+mn-ea"/>
                          <a:cs typeface="+mn-cs"/>
                        </a:rPr>
                        <a:t>
 🎉✨ Une belle fête de fin d'année dans les crèches Tassin Novembre et Novembre Bis ! ✨🎉
La célébration a débuté en douceur avec un spectacle mêlant comptines, jeux de doigts et une jolie histoire, pour le plus grand plaisir des enfants et de leurs familles. 📖🎶
Petits et grands ont ensuite exploré un parcours sensoriel composé de différents bacs de découverte ainsi qu'un parcours de motricité, favorisant l'éveil, l'expérimentation et le partage. 🌈👣
Cette belle journée s'est déroulée dans une ambiance festive et conviviale, ponctuée de rires, de découvertes et de moments de complicité, avant de se terminer en musique et en danse ! 💃🕺
#LPCR #Crcehe #FêteDeFinDAnnée #PetiteEnfance #Éveil #Motricité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https://quintly-eu-image-storage.s3.amazonaws.com/66d9a102b900e9ab2508b99a34fa89d2/78d517d8999321a9e08a66804c686591.jpg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19032331"/>
                  </a:ext>
                </a:extLst>
              </a:tr>
            </a:tbl>
          </a:graphicData>
        </a:graphic>
      </p:graphicFrame>
      <p:sp>
        <p:nvSpPr>
          <p:cNvPr id="4" name="Text Placeholder 3">
            <a:extLst>
              <a:ext uri="{FF2B5EF4-FFF2-40B4-BE49-F238E27FC236}">
                <a16:creationId xmlns:a16="http://schemas.microsoft.com/office/drawing/2014/main" id="{59B1EF2D-537D-42DD-8624-03A8CD5EEFAE}"/>
              </a:ext>
            </a:extLst>
          </p:cNvPr>
          <p:cNvSpPr>
            <a:spLocks noGrp="1"/>
          </p:cNvSpPr>
          <p:nvPr>
            <p:ph type="body" sz="quarter" idx="14"/>
          </p:nvPr>
        </p:nvSpPr>
        <p:spPr/>
        <p:txBody>
          <a:bodyPr/>
          <a:lstStyle/>
          <a:p>
            <a:r>
              <a:rPr lang="en-US"/>
              <a:t>07/01/2026 - 09/30/2026</a:t>
            </a:r>
          </a:p>
        </p:txBody>
      </p:sp>
    </p:spTree>
    <p:extLst>
      <p:ext uri="{BB962C8B-B14F-4D97-AF65-F5344CB8AC3E}">
        <p14:creationId xmlns:p14="http://schemas.microsoft.com/office/powerpoint/2010/main" val="41396801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C94C9-48B2-4086-8B6C-716E372BAD3C}"/>
              </a:ext>
            </a:extLst>
          </p:cNvPr>
          <p:cNvSpPr>
            <a:spLocks noGrp="1"/>
          </p:cNvSpPr>
          <p:nvPr>
            <p:ph type="title"/>
          </p:nvPr>
        </p:nvSpPr>
        <p:spPr/>
        <p:txBody>
          <a:bodyPr/>
          <a:lstStyle/>
          <a:p>
            <a:r>
              <a:rPr lang="fr-FR"/>
              <a:t>Overall Interactions des posts, impression des posts (en général) | creches_lpcr - 11 of 25</a:t>
            </a:r>
            <a:endParaRPr lang="en-US"/>
          </a:p>
        </p:txBody>
      </p:sp>
      <p:graphicFrame>
        <p:nvGraphicFramePr>
          <p:cNvPr id="5" name="Table Placeholder 4">
            <a:extLst>
              <a:ext uri="{FF2B5EF4-FFF2-40B4-BE49-F238E27FC236}">
                <a16:creationId xmlns:a16="http://schemas.microsoft.com/office/drawing/2014/main" id="{6EC767E7-F567-4355-9336-33F6AA9D9311}"/>
              </a:ext>
            </a:extLst>
          </p:cNvPr>
          <p:cNvGraphicFramePr>
            <a:graphicFrameLocks noGrp="1"/>
          </p:cNvGraphicFramePr>
          <p:nvPr>
            <p:ph type="tbl" sz="quarter" idx="13"/>
            <p:extLst>
              <p:ext uri="{D42A27DB-BD31-4B8C-83A1-F6EECF244321}">
                <p14:modId xmlns:p14="http://schemas.microsoft.com/office/powerpoint/2010/main" val="1815489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03421969"/>
                    </a:ext>
                  </a:extLst>
                </a:gridCol>
                <a:gridCol w="2221992">
                  <a:extLst>
                    <a:ext uri="{9D8B030D-6E8A-4147-A177-3AD203B41FA5}">
                      <a16:colId xmlns:a16="http://schemas.microsoft.com/office/drawing/2014/main" val="2702630084"/>
                    </a:ext>
                  </a:extLst>
                </a:gridCol>
                <a:gridCol w="1152144">
                  <a:extLst>
                    <a:ext uri="{9D8B030D-6E8A-4147-A177-3AD203B41FA5}">
                      <a16:colId xmlns:a16="http://schemas.microsoft.com/office/drawing/2014/main" val="2633855175"/>
                    </a:ext>
                  </a:extLst>
                </a:gridCol>
                <a:gridCol w="1152144">
                  <a:extLst>
                    <a:ext uri="{9D8B030D-6E8A-4147-A177-3AD203B41FA5}">
                      <a16:colId xmlns:a16="http://schemas.microsoft.com/office/drawing/2014/main" val="3932205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921380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Instagram creches_lpcr - 2026-09-11 18:31:07</a:t>
                      </a:r>
                      <a:r>
                        <a:rPr kumimoji="0" lang="fr-FR" sz="1000" b="0" i="0" u="none" strike="noStrike" kern="1200" cap="none" spc="0" normalizeH="0" baseline="0" noProof="0">
                          <a:ln>
                            <a:noFill/>
                          </a:ln>
                          <a:solidFill>
                            <a:prstClr val="black"/>
                          </a:solidFill>
                          <a:effectLst/>
                          <a:uLnTx/>
                          <a:uFillTx/>
                          <a:latin typeface="Calibri"/>
                          <a:ea typeface="+mn-ea"/>
                          <a:cs typeface="+mn-cs"/>
                        </a:rPr>
                        <a:t>
 🎶✨ La musique s'est invitée à la crèche Lingolsheim Marechal Foch !
Grâce à l'intervention du papy de Juliette et de Florian, notre stagiaire du mois de juillet, les enfants ont vécu un joli moment de découverte musicale pour leur plus grand bonheur. 🎵
Au son des mélodies et instruments les tout-petits ont pu écouter, observer, chanter et s'émerveiller dans une ambiance chaleureuse et conviviale. Une expérience riche en émotions qui a éveillé leur curiosité et stimulé leurs sens !
Un grand merci à eux pour ce beau partage et ce moment de joie qui a rythmé la journée des enfants ! 
#Crèche #LPCR #ÉveilMusical #PetiteEnfance #Musique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https://quintly-eu-image-storage.s3.amazonaws.com/66d9a102b900e9ab2508b99a34fa89d2/b6030a176abd5892ebe40cfa074d93e8.jpg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408509975"/>
                  </a:ext>
                </a:extLst>
              </a:tr>
            </a:tbl>
          </a:graphicData>
        </a:graphic>
      </p:graphicFrame>
      <p:sp>
        <p:nvSpPr>
          <p:cNvPr id="4" name="Text Placeholder 3">
            <a:extLst>
              <a:ext uri="{FF2B5EF4-FFF2-40B4-BE49-F238E27FC236}">
                <a16:creationId xmlns:a16="http://schemas.microsoft.com/office/drawing/2014/main" id="{1A42A69E-1DB5-469A-8479-8D0C0879DF12}"/>
              </a:ext>
            </a:extLst>
          </p:cNvPr>
          <p:cNvSpPr>
            <a:spLocks noGrp="1"/>
          </p:cNvSpPr>
          <p:nvPr>
            <p:ph type="body" sz="quarter" idx="14"/>
          </p:nvPr>
        </p:nvSpPr>
        <p:spPr/>
        <p:txBody>
          <a:bodyPr/>
          <a:lstStyle/>
          <a:p>
            <a:r>
              <a:rPr lang="en-US"/>
              <a:t>07/01/2026 - 09/30/2026</a:t>
            </a:r>
          </a:p>
        </p:txBody>
      </p:sp>
    </p:spTree>
    <p:extLst>
      <p:ext uri="{BB962C8B-B14F-4D97-AF65-F5344CB8AC3E}">
        <p14:creationId xmlns:p14="http://schemas.microsoft.com/office/powerpoint/2010/main" val="24574170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279CB-8893-4E2B-802C-89E9F3C3604C}"/>
              </a:ext>
            </a:extLst>
          </p:cNvPr>
          <p:cNvSpPr>
            <a:spLocks noGrp="1"/>
          </p:cNvSpPr>
          <p:nvPr>
            <p:ph type="title"/>
          </p:nvPr>
        </p:nvSpPr>
        <p:spPr/>
        <p:txBody>
          <a:bodyPr/>
          <a:lstStyle/>
          <a:p>
            <a:r>
              <a:rPr lang="fr-FR"/>
              <a:t>Overall Interactions des posts, impression des posts (en général) | creches_lpcr - 12 of 25</a:t>
            </a:r>
            <a:endParaRPr lang="en-US"/>
          </a:p>
        </p:txBody>
      </p:sp>
      <p:graphicFrame>
        <p:nvGraphicFramePr>
          <p:cNvPr id="5" name="Table Placeholder 4">
            <a:extLst>
              <a:ext uri="{FF2B5EF4-FFF2-40B4-BE49-F238E27FC236}">
                <a16:creationId xmlns:a16="http://schemas.microsoft.com/office/drawing/2014/main" id="{D2BD5A53-F6A8-47D5-AF04-2136058332F3}"/>
              </a:ext>
            </a:extLst>
          </p:cNvPr>
          <p:cNvGraphicFramePr>
            <a:graphicFrameLocks noGrp="1"/>
          </p:cNvGraphicFramePr>
          <p:nvPr>
            <p:ph type="tbl" sz="quarter" idx="13"/>
            <p:extLst>
              <p:ext uri="{D42A27DB-BD31-4B8C-83A1-F6EECF244321}">
                <p14:modId xmlns:p14="http://schemas.microsoft.com/office/powerpoint/2010/main" val="1006811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9267919"/>
                    </a:ext>
                  </a:extLst>
                </a:gridCol>
                <a:gridCol w="2221992">
                  <a:extLst>
                    <a:ext uri="{9D8B030D-6E8A-4147-A177-3AD203B41FA5}">
                      <a16:colId xmlns:a16="http://schemas.microsoft.com/office/drawing/2014/main" val="606725213"/>
                    </a:ext>
                  </a:extLst>
                </a:gridCol>
                <a:gridCol w="1152144">
                  <a:extLst>
                    <a:ext uri="{9D8B030D-6E8A-4147-A177-3AD203B41FA5}">
                      <a16:colId xmlns:a16="http://schemas.microsoft.com/office/drawing/2014/main" val="2249251619"/>
                    </a:ext>
                  </a:extLst>
                </a:gridCol>
                <a:gridCol w="1152144">
                  <a:extLst>
                    <a:ext uri="{9D8B030D-6E8A-4147-A177-3AD203B41FA5}">
                      <a16:colId xmlns:a16="http://schemas.microsoft.com/office/drawing/2014/main" val="2632366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684611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Instagram creches_lpcr - 2026-07-08 18:31:58</a:t>
                      </a:r>
                      <a:r>
                        <a:rPr kumimoji="0" lang="fr-FR" sz="1000" b="0" i="0" u="none" strike="noStrike" kern="1200" cap="none" spc="0" normalizeH="0" baseline="0" noProof="0">
                          <a:ln>
                            <a:noFill/>
                          </a:ln>
                          <a:solidFill>
                            <a:prstClr val="black"/>
                          </a:solidFill>
                          <a:effectLst/>
                          <a:uLnTx/>
                          <a:uFillTx/>
                          <a:latin typeface="Calibri"/>
                          <a:ea typeface="+mn-ea"/>
                          <a:cs typeface="+mn-cs"/>
                        </a:rPr>
                        <a:t>
 ☀️ Grand soleil à la crèche de Cassi Bregadan ! 
Rien de mieux qu'un parcours de motricité en extérieur pour s'amuser, bouger et profiter du beau temps ! 🤸‍♀️🌼
Entre rires, équilibre et petits défis, les enfants développent leur motricité tout en partageant de beaux moments de joie. 💚
Une belle journée en plein air dans notre crèche ! 🌞
#lpcr #motricite #creche #petiteenfance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https://quintly-eu-image-storage.s3.amazonaws.com/66d9a102b900e9ab2508b99a34fa89d2/2d664f8b9261d54dcf9ddf282d54bf8c.jpg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522937186"/>
                  </a:ext>
                </a:extLst>
              </a:tr>
            </a:tbl>
          </a:graphicData>
        </a:graphic>
      </p:graphicFrame>
      <p:sp>
        <p:nvSpPr>
          <p:cNvPr id="4" name="Text Placeholder 3">
            <a:extLst>
              <a:ext uri="{FF2B5EF4-FFF2-40B4-BE49-F238E27FC236}">
                <a16:creationId xmlns:a16="http://schemas.microsoft.com/office/drawing/2014/main" id="{4DD860C2-D51E-4600-AB9B-259E26B3E1E5}"/>
              </a:ext>
            </a:extLst>
          </p:cNvPr>
          <p:cNvSpPr>
            <a:spLocks noGrp="1"/>
          </p:cNvSpPr>
          <p:nvPr>
            <p:ph type="body" sz="quarter" idx="14"/>
          </p:nvPr>
        </p:nvSpPr>
        <p:spPr/>
        <p:txBody>
          <a:bodyPr/>
          <a:lstStyle/>
          <a:p>
            <a:r>
              <a:rPr lang="en-US"/>
              <a:t>07/01/2026 - 09/30/2026</a:t>
            </a:r>
          </a:p>
        </p:txBody>
      </p:sp>
    </p:spTree>
    <p:extLst>
      <p:ext uri="{BB962C8B-B14F-4D97-AF65-F5344CB8AC3E}">
        <p14:creationId xmlns:p14="http://schemas.microsoft.com/office/powerpoint/2010/main" val="37075958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8D1DA-7948-4ECF-816E-79C660952EAD}"/>
              </a:ext>
            </a:extLst>
          </p:cNvPr>
          <p:cNvSpPr>
            <a:spLocks noGrp="1"/>
          </p:cNvSpPr>
          <p:nvPr>
            <p:ph type="title"/>
          </p:nvPr>
        </p:nvSpPr>
        <p:spPr/>
        <p:txBody>
          <a:bodyPr/>
          <a:lstStyle/>
          <a:p>
            <a:r>
              <a:rPr lang="fr-FR"/>
              <a:t>Overall Interactions des posts, impression des posts (en général) | creches_lpcr - 13 of 25</a:t>
            </a:r>
            <a:endParaRPr lang="en-US"/>
          </a:p>
        </p:txBody>
      </p:sp>
      <p:graphicFrame>
        <p:nvGraphicFramePr>
          <p:cNvPr id="5" name="Table Placeholder 4">
            <a:extLst>
              <a:ext uri="{FF2B5EF4-FFF2-40B4-BE49-F238E27FC236}">
                <a16:creationId xmlns:a16="http://schemas.microsoft.com/office/drawing/2014/main" id="{3BB3325A-6374-495D-A40E-2D8E0BB44BCD}"/>
              </a:ext>
            </a:extLst>
          </p:cNvPr>
          <p:cNvGraphicFramePr>
            <a:graphicFrameLocks noGrp="1"/>
          </p:cNvGraphicFramePr>
          <p:nvPr>
            <p:ph type="tbl" sz="quarter" idx="13"/>
            <p:extLst>
              <p:ext uri="{D42A27DB-BD31-4B8C-83A1-F6EECF244321}">
                <p14:modId xmlns:p14="http://schemas.microsoft.com/office/powerpoint/2010/main" val="3402749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342642"/>
                    </a:ext>
                  </a:extLst>
                </a:gridCol>
                <a:gridCol w="2221992">
                  <a:extLst>
                    <a:ext uri="{9D8B030D-6E8A-4147-A177-3AD203B41FA5}">
                      <a16:colId xmlns:a16="http://schemas.microsoft.com/office/drawing/2014/main" val="4074546952"/>
                    </a:ext>
                  </a:extLst>
                </a:gridCol>
                <a:gridCol w="1152144">
                  <a:extLst>
                    <a:ext uri="{9D8B030D-6E8A-4147-A177-3AD203B41FA5}">
                      <a16:colId xmlns:a16="http://schemas.microsoft.com/office/drawing/2014/main" val="815099185"/>
                    </a:ext>
                  </a:extLst>
                </a:gridCol>
                <a:gridCol w="1152144">
                  <a:extLst>
                    <a:ext uri="{9D8B030D-6E8A-4147-A177-3AD203B41FA5}">
                      <a16:colId xmlns:a16="http://schemas.microsoft.com/office/drawing/2014/main" val="1092297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09832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Instagram creches_lpcr - 2026-09-28 18:16:08</a:t>
                      </a:r>
                      <a:r>
                        <a:rPr kumimoji="0" lang="fr-FR" sz="1000" b="0" i="0" u="none" strike="noStrike" kern="1200" cap="none" spc="0" normalizeH="0" baseline="0" noProof="0">
                          <a:ln>
                            <a:noFill/>
                          </a:ln>
                          <a:solidFill>
                            <a:prstClr val="black"/>
                          </a:solidFill>
                          <a:effectLst/>
                          <a:uLnTx/>
                          <a:uFillTx/>
                          <a:latin typeface="Calibri"/>
                          <a:ea typeface="+mn-ea"/>
                          <a:cs typeface="+mn-cs"/>
                        </a:rPr>
                        <a:t>
 ✨ J'aime explorer à mon rythme ✨
À la crèche Labège Enova, les bébés ont vécu un joli moment de découverte lors d'une séance Snoezelen, une expérience sensorielle placée sous le signe de l'éveil et de l'apaisement. 🌙
Jeux de lumières, sons délicats, textures variées... chacun a pu observer, toucher, écouter et s'émerveiller à son rythme, dans un environnement rassurant et bienveillant 💛
Cette approche favorise le développement des sens, la curiosité, la détente et le bien-être des tout-petits, tout en respectant le rythme de chacun !
Parce qu'apprendre, c'est aussi explorer, ressentir et s'émerveiller.
#Crcehe #LPCR #EveilSensoriel #Snoezelen #PetiteEnfance #LabègeEnova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https://quintly-eu-image-storage.s3.amazonaws.com/66d9a102b900e9ab2508b99a34fa89d2/5d859a454df1695bf41384c4b99d1498.jpg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390055059"/>
                  </a:ext>
                </a:extLst>
              </a:tr>
            </a:tbl>
          </a:graphicData>
        </a:graphic>
      </p:graphicFrame>
      <p:sp>
        <p:nvSpPr>
          <p:cNvPr id="4" name="Text Placeholder 3">
            <a:extLst>
              <a:ext uri="{FF2B5EF4-FFF2-40B4-BE49-F238E27FC236}">
                <a16:creationId xmlns:a16="http://schemas.microsoft.com/office/drawing/2014/main" id="{7CC2DFBC-DBAA-40B0-B8E4-1672DBE361EE}"/>
              </a:ext>
            </a:extLst>
          </p:cNvPr>
          <p:cNvSpPr>
            <a:spLocks noGrp="1"/>
          </p:cNvSpPr>
          <p:nvPr>
            <p:ph type="body" sz="quarter" idx="14"/>
          </p:nvPr>
        </p:nvSpPr>
        <p:spPr/>
        <p:txBody>
          <a:bodyPr/>
          <a:lstStyle/>
          <a:p>
            <a:r>
              <a:rPr lang="en-US"/>
              <a:t>07/01/2026 - 09/30/2026</a:t>
            </a:r>
          </a:p>
        </p:txBody>
      </p:sp>
    </p:spTree>
    <p:extLst>
      <p:ext uri="{BB962C8B-B14F-4D97-AF65-F5344CB8AC3E}">
        <p14:creationId xmlns:p14="http://schemas.microsoft.com/office/powerpoint/2010/main" val="6789340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40A7E-C044-42C3-AECA-D624AEA63151}"/>
              </a:ext>
            </a:extLst>
          </p:cNvPr>
          <p:cNvSpPr>
            <a:spLocks noGrp="1"/>
          </p:cNvSpPr>
          <p:nvPr>
            <p:ph type="title"/>
          </p:nvPr>
        </p:nvSpPr>
        <p:spPr/>
        <p:txBody>
          <a:bodyPr/>
          <a:lstStyle/>
          <a:p>
            <a:r>
              <a:rPr lang="fr-FR"/>
              <a:t>Overall Interactions des posts, impression des posts (en général) | creches_lpcr - 14 of 25</a:t>
            </a:r>
            <a:endParaRPr lang="en-US"/>
          </a:p>
        </p:txBody>
      </p:sp>
      <p:graphicFrame>
        <p:nvGraphicFramePr>
          <p:cNvPr id="5" name="Table Placeholder 4">
            <a:extLst>
              <a:ext uri="{FF2B5EF4-FFF2-40B4-BE49-F238E27FC236}">
                <a16:creationId xmlns:a16="http://schemas.microsoft.com/office/drawing/2014/main" id="{835ED7CE-C543-4273-9BA8-39C4E735A1B7}"/>
              </a:ext>
            </a:extLst>
          </p:cNvPr>
          <p:cNvGraphicFramePr>
            <a:graphicFrameLocks noGrp="1"/>
          </p:cNvGraphicFramePr>
          <p:nvPr>
            <p:ph type="tbl" sz="quarter" idx="13"/>
            <p:extLst>
              <p:ext uri="{D42A27DB-BD31-4B8C-83A1-F6EECF244321}">
                <p14:modId xmlns:p14="http://schemas.microsoft.com/office/powerpoint/2010/main" val="3594525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82529489"/>
                    </a:ext>
                  </a:extLst>
                </a:gridCol>
                <a:gridCol w="2221992">
                  <a:extLst>
                    <a:ext uri="{9D8B030D-6E8A-4147-A177-3AD203B41FA5}">
                      <a16:colId xmlns:a16="http://schemas.microsoft.com/office/drawing/2014/main" val="1160977814"/>
                    </a:ext>
                  </a:extLst>
                </a:gridCol>
                <a:gridCol w="1152144">
                  <a:extLst>
                    <a:ext uri="{9D8B030D-6E8A-4147-A177-3AD203B41FA5}">
                      <a16:colId xmlns:a16="http://schemas.microsoft.com/office/drawing/2014/main" val="1923361362"/>
                    </a:ext>
                  </a:extLst>
                </a:gridCol>
                <a:gridCol w="1152144">
                  <a:extLst>
                    <a:ext uri="{9D8B030D-6E8A-4147-A177-3AD203B41FA5}">
                      <a16:colId xmlns:a16="http://schemas.microsoft.com/office/drawing/2014/main" val="1011535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762458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Instagram creches_lpcr - 2026-09-08 18:31:07</a:t>
                      </a:r>
                      <a:r>
                        <a:rPr kumimoji="0" lang="fr-FR" sz="1000" b="0" i="0" u="none" strike="noStrike" kern="1200" cap="none" spc="0" normalizeH="0" baseline="0" noProof="0">
                          <a:ln>
                            <a:noFill/>
                          </a:ln>
                          <a:solidFill>
                            <a:prstClr val="black"/>
                          </a:solidFill>
                          <a:effectLst/>
                          <a:uLnTx/>
                          <a:uFillTx/>
                          <a:latin typeface="Calibri"/>
                          <a:ea typeface="+mn-ea"/>
                          <a:cs typeface="+mn-cs"/>
                        </a:rPr>
                        <a:t>
 📚✨ La rentrée en crèche approche et les émotions sont au rendez-vous ?
Pour aider les tout-petits à appréhender cette nouvelle étape avec douceur, nous avons sélectionné 5 livres parfaits pour parler de la séparation, de la découverte de la crèche et des nouvelles aventures qui les attendent !
À travers des histoires rassurantes, des personnages attachants et des mots adaptés à leur âge, ces lectures permettent aux enfants de mieux comprendre ce changement et de gagner en confiance.
💬 Et vous, quel livre a aidé votre enfant à vivre sereinement sa rentrée en crèche ?
#RentréeCrèche #LectureEnfant #LivresJeunesse #PetiteEnfance #LPCR #Parents #Crèche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https://quintly-eu-image-storage.s3.amazonaws.com/66d9a102b900e9ab2508b99a34fa89d2/edd73a6873adeff60e36b45135c68b37.jpg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067416112"/>
                  </a:ext>
                </a:extLst>
              </a:tr>
            </a:tbl>
          </a:graphicData>
        </a:graphic>
      </p:graphicFrame>
      <p:sp>
        <p:nvSpPr>
          <p:cNvPr id="4" name="Text Placeholder 3">
            <a:extLst>
              <a:ext uri="{FF2B5EF4-FFF2-40B4-BE49-F238E27FC236}">
                <a16:creationId xmlns:a16="http://schemas.microsoft.com/office/drawing/2014/main" id="{203C7E32-0AE5-4FF5-B8FB-AE432E7C2BD8}"/>
              </a:ext>
            </a:extLst>
          </p:cNvPr>
          <p:cNvSpPr>
            <a:spLocks noGrp="1"/>
          </p:cNvSpPr>
          <p:nvPr>
            <p:ph type="body" sz="quarter" idx="14"/>
          </p:nvPr>
        </p:nvSpPr>
        <p:spPr/>
        <p:txBody>
          <a:bodyPr/>
          <a:lstStyle/>
          <a:p>
            <a:r>
              <a:rPr lang="en-US"/>
              <a:t>07/01/2026 - 09/30/2026</a:t>
            </a:r>
          </a:p>
        </p:txBody>
      </p:sp>
    </p:spTree>
    <p:extLst>
      <p:ext uri="{BB962C8B-B14F-4D97-AF65-F5344CB8AC3E}">
        <p14:creationId xmlns:p14="http://schemas.microsoft.com/office/powerpoint/2010/main" val="6595265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341C9-573E-4019-B235-3363785A6A1D}"/>
              </a:ext>
            </a:extLst>
          </p:cNvPr>
          <p:cNvSpPr>
            <a:spLocks noGrp="1"/>
          </p:cNvSpPr>
          <p:nvPr>
            <p:ph type="title"/>
          </p:nvPr>
        </p:nvSpPr>
        <p:spPr/>
        <p:txBody>
          <a:bodyPr/>
          <a:lstStyle/>
          <a:p>
            <a:r>
              <a:rPr lang="fr-FR"/>
              <a:t>Overall Interactions des posts, impression des posts (en général) | creches_lpcr - 15 of 25</a:t>
            </a:r>
            <a:endParaRPr lang="en-US"/>
          </a:p>
        </p:txBody>
      </p:sp>
      <p:graphicFrame>
        <p:nvGraphicFramePr>
          <p:cNvPr id="5" name="Table Placeholder 4">
            <a:extLst>
              <a:ext uri="{FF2B5EF4-FFF2-40B4-BE49-F238E27FC236}">
                <a16:creationId xmlns:a16="http://schemas.microsoft.com/office/drawing/2014/main" id="{298391AD-E88B-46C2-8E1C-F3170B519081}"/>
              </a:ext>
            </a:extLst>
          </p:cNvPr>
          <p:cNvGraphicFramePr>
            <a:graphicFrameLocks noGrp="1"/>
          </p:cNvGraphicFramePr>
          <p:nvPr>
            <p:ph type="tbl" sz="quarter" idx="13"/>
            <p:extLst>
              <p:ext uri="{D42A27DB-BD31-4B8C-83A1-F6EECF244321}">
                <p14:modId xmlns:p14="http://schemas.microsoft.com/office/powerpoint/2010/main" val="405891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86241127"/>
                    </a:ext>
                  </a:extLst>
                </a:gridCol>
                <a:gridCol w="2221992">
                  <a:extLst>
                    <a:ext uri="{9D8B030D-6E8A-4147-A177-3AD203B41FA5}">
                      <a16:colId xmlns:a16="http://schemas.microsoft.com/office/drawing/2014/main" val="277922547"/>
                    </a:ext>
                  </a:extLst>
                </a:gridCol>
                <a:gridCol w="1152144">
                  <a:extLst>
                    <a:ext uri="{9D8B030D-6E8A-4147-A177-3AD203B41FA5}">
                      <a16:colId xmlns:a16="http://schemas.microsoft.com/office/drawing/2014/main" val="427761738"/>
                    </a:ext>
                  </a:extLst>
                </a:gridCol>
                <a:gridCol w="1152144">
                  <a:extLst>
                    <a:ext uri="{9D8B030D-6E8A-4147-A177-3AD203B41FA5}">
                      <a16:colId xmlns:a16="http://schemas.microsoft.com/office/drawing/2014/main" val="2469355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635893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Instagram creches_lpcr - 2026-08-17 18:01:08</a:t>
                      </a:r>
                      <a:r>
                        <a:rPr kumimoji="0" lang="fr-FR" sz="1000" b="0" i="0" u="none" strike="noStrike" kern="1200" cap="none" spc="0" normalizeH="0" baseline="0" noProof="0">
                          <a:ln>
                            <a:noFill/>
                          </a:ln>
                          <a:solidFill>
                            <a:prstClr val="black"/>
                          </a:solidFill>
                          <a:effectLst/>
                          <a:uLnTx/>
                          <a:uFillTx/>
                          <a:latin typeface="Calibri"/>
                          <a:ea typeface="+mn-ea"/>
                          <a:cs typeface="+mn-cs"/>
                        </a:rPr>
                        <a:t>
 🤒 Mon enfant est malade… peut-il être accueilli à la crèche ?
Clarisse, notre Responsable Santé et Prévention, répond à cette question que se posent de nombreux parents.
La réponse est oui, dans certains cas. L'accueil de votre enfant dépend avant tout de son état général : s'il est en mesure de participer à la vie de la crèche et que son état est compatible avec un accueil en collectivité, il pourra être accueilli.
Chaque situation est évaluée avec attention, dans le respect du bien-être de votre enfant, des autres enfants et des recommandations sanitaires 💚
#Crèche #PetiteEnfance #SantéEnfant #Parentalité #ConseilsParents #LPCR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https://quintly-eu-image-storage.s3.amazonaws.com/66d9a102b900e9ab2508b99a34fa89d2/3699dddea2d2fb2ad60b3d0dab70d0f1.jpg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656858266"/>
                  </a:ext>
                </a:extLst>
              </a:tr>
            </a:tbl>
          </a:graphicData>
        </a:graphic>
      </p:graphicFrame>
      <p:sp>
        <p:nvSpPr>
          <p:cNvPr id="4" name="Text Placeholder 3">
            <a:extLst>
              <a:ext uri="{FF2B5EF4-FFF2-40B4-BE49-F238E27FC236}">
                <a16:creationId xmlns:a16="http://schemas.microsoft.com/office/drawing/2014/main" id="{B3244059-093A-48F4-A64C-E90F4DBAB3F3}"/>
              </a:ext>
            </a:extLst>
          </p:cNvPr>
          <p:cNvSpPr>
            <a:spLocks noGrp="1"/>
          </p:cNvSpPr>
          <p:nvPr>
            <p:ph type="body" sz="quarter" idx="14"/>
          </p:nvPr>
        </p:nvSpPr>
        <p:spPr/>
        <p:txBody>
          <a:bodyPr/>
          <a:lstStyle/>
          <a:p>
            <a:r>
              <a:rPr lang="en-US"/>
              <a:t>07/01/2026 - 09/30/2026</a:t>
            </a:r>
          </a:p>
        </p:txBody>
      </p:sp>
    </p:spTree>
    <p:extLst>
      <p:ext uri="{BB962C8B-B14F-4D97-AF65-F5344CB8AC3E}">
        <p14:creationId xmlns:p14="http://schemas.microsoft.com/office/powerpoint/2010/main" val="26130687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0E4AF-96D0-4D04-889C-244C29312F1B}"/>
              </a:ext>
            </a:extLst>
          </p:cNvPr>
          <p:cNvSpPr>
            <a:spLocks noGrp="1"/>
          </p:cNvSpPr>
          <p:nvPr>
            <p:ph type="title"/>
          </p:nvPr>
        </p:nvSpPr>
        <p:spPr/>
        <p:txBody>
          <a:bodyPr/>
          <a:lstStyle/>
          <a:p>
            <a:r>
              <a:rPr lang="fr-FR"/>
              <a:t>Overall Interactions des posts, impression des posts (en général) | creches_lpcr - 16 of 25</a:t>
            </a:r>
            <a:endParaRPr lang="en-US"/>
          </a:p>
        </p:txBody>
      </p:sp>
      <p:graphicFrame>
        <p:nvGraphicFramePr>
          <p:cNvPr id="5" name="Table Placeholder 4">
            <a:extLst>
              <a:ext uri="{FF2B5EF4-FFF2-40B4-BE49-F238E27FC236}">
                <a16:creationId xmlns:a16="http://schemas.microsoft.com/office/drawing/2014/main" id="{2AF000B5-A91A-4BD7-8296-69EC05FE46DE}"/>
              </a:ext>
            </a:extLst>
          </p:cNvPr>
          <p:cNvGraphicFramePr>
            <a:graphicFrameLocks noGrp="1"/>
          </p:cNvGraphicFramePr>
          <p:nvPr>
            <p:ph type="tbl" sz="quarter" idx="13"/>
            <p:extLst>
              <p:ext uri="{D42A27DB-BD31-4B8C-83A1-F6EECF244321}">
                <p14:modId xmlns:p14="http://schemas.microsoft.com/office/powerpoint/2010/main" val="2219090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17874034"/>
                    </a:ext>
                  </a:extLst>
                </a:gridCol>
                <a:gridCol w="2221992">
                  <a:extLst>
                    <a:ext uri="{9D8B030D-6E8A-4147-A177-3AD203B41FA5}">
                      <a16:colId xmlns:a16="http://schemas.microsoft.com/office/drawing/2014/main" val="778175018"/>
                    </a:ext>
                  </a:extLst>
                </a:gridCol>
                <a:gridCol w="1152144">
                  <a:extLst>
                    <a:ext uri="{9D8B030D-6E8A-4147-A177-3AD203B41FA5}">
                      <a16:colId xmlns:a16="http://schemas.microsoft.com/office/drawing/2014/main" val="3279527946"/>
                    </a:ext>
                  </a:extLst>
                </a:gridCol>
                <a:gridCol w="1152144">
                  <a:extLst>
                    <a:ext uri="{9D8B030D-6E8A-4147-A177-3AD203B41FA5}">
                      <a16:colId xmlns:a16="http://schemas.microsoft.com/office/drawing/2014/main" val="3774916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115175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Instagram creches_lpcr - 2026-07-13 18:30:58</a:t>
                      </a:r>
                      <a:r>
                        <a:rPr kumimoji="0" lang="fr-FR" sz="1000" b="0" i="0" u="none" strike="noStrike" kern="1200" cap="none" spc="0" normalizeH="0" baseline="0" noProof="0">
                          <a:ln>
                            <a:noFill/>
                          </a:ln>
                          <a:solidFill>
                            <a:prstClr val="black"/>
                          </a:solidFill>
                          <a:effectLst/>
                          <a:uLnTx/>
                          <a:uFillTx/>
                          <a:latin typeface="Calibri"/>
                          <a:ea typeface="+mn-ea"/>
                          <a:cs typeface="+mn-cs"/>
                        </a:rPr>
                        <a:t>
 Une année de partage qui se termine en beauté à la crèche de Cernay l'étoile! 🐴🌳
Depuis 5 ans, la crèche Cernay Étoile tisse des liens précieux avec les résidents de la Maison de Retraite Spécialisée de Saint-André. Bien plus qu'un partenariat, ce sont de vraies relations qui se créent au fil des rencontres 👶👵
Pour clôturer cette belle année, petits et grands ont vécu une journée inoubliable : balade en calèche avec les mulets Sigmund et Izhia, pique-nique partagé, promenade en forêt, courses, rires… 
Ces moments intergénérationnels sont une véritable richesse pour tous. Merci à Anne, à toute l'équipe de la MRS, à Jean-Sébastien et à l'Association Adèle de Glaubitz pour leur engagement et leur confiance. 
#LPCR #Intergénérationnel #PetiteEnfance #Creche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https://quintly-eu-image-storage.s3.amazonaws.com/66d9a102b900e9ab2508b99a34fa89d2/16b67e3b71fb7903a72b6336f2782589.jpg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762441817"/>
                  </a:ext>
                </a:extLst>
              </a:tr>
            </a:tbl>
          </a:graphicData>
        </a:graphic>
      </p:graphicFrame>
      <p:sp>
        <p:nvSpPr>
          <p:cNvPr id="4" name="Text Placeholder 3">
            <a:extLst>
              <a:ext uri="{FF2B5EF4-FFF2-40B4-BE49-F238E27FC236}">
                <a16:creationId xmlns:a16="http://schemas.microsoft.com/office/drawing/2014/main" id="{115B399A-283E-4D48-9C9A-D667086002FF}"/>
              </a:ext>
            </a:extLst>
          </p:cNvPr>
          <p:cNvSpPr>
            <a:spLocks noGrp="1"/>
          </p:cNvSpPr>
          <p:nvPr>
            <p:ph type="body" sz="quarter" idx="14"/>
          </p:nvPr>
        </p:nvSpPr>
        <p:spPr/>
        <p:txBody>
          <a:bodyPr/>
          <a:lstStyle/>
          <a:p>
            <a:r>
              <a:rPr lang="en-US"/>
              <a:t>07/01/2026 - 09/30/2026</a:t>
            </a:r>
          </a:p>
        </p:txBody>
      </p:sp>
    </p:spTree>
    <p:extLst>
      <p:ext uri="{BB962C8B-B14F-4D97-AF65-F5344CB8AC3E}">
        <p14:creationId xmlns:p14="http://schemas.microsoft.com/office/powerpoint/2010/main" val="4497573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D759-B03C-423E-994D-E6DBFA85A8CB}"/>
              </a:ext>
            </a:extLst>
          </p:cNvPr>
          <p:cNvSpPr>
            <a:spLocks noGrp="1"/>
          </p:cNvSpPr>
          <p:nvPr>
            <p:ph type="title"/>
          </p:nvPr>
        </p:nvSpPr>
        <p:spPr/>
        <p:txBody>
          <a:bodyPr/>
          <a:lstStyle/>
          <a:p>
            <a:r>
              <a:rPr lang="fr-FR"/>
              <a:t>Overall Interactions des posts, impression des posts (en général) | creches_lpcr - 17 of 25</a:t>
            </a:r>
            <a:endParaRPr lang="en-US"/>
          </a:p>
        </p:txBody>
      </p:sp>
      <p:graphicFrame>
        <p:nvGraphicFramePr>
          <p:cNvPr id="5" name="Table Placeholder 4">
            <a:extLst>
              <a:ext uri="{FF2B5EF4-FFF2-40B4-BE49-F238E27FC236}">
                <a16:creationId xmlns:a16="http://schemas.microsoft.com/office/drawing/2014/main" id="{277FACE8-2224-444D-B10A-6E6D5B81F738}"/>
              </a:ext>
            </a:extLst>
          </p:cNvPr>
          <p:cNvGraphicFramePr>
            <a:graphicFrameLocks noGrp="1"/>
          </p:cNvGraphicFramePr>
          <p:nvPr>
            <p:ph type="tbl" sz="quarter" idx="13"/>
            <p:extLst>
              <p:ext uri="{D42A27DB-BD31-4B8C-83A1-F6EECF244321}">
                <p14:modId xmlns:p14="http://schemas.microsoft.com/office/powerpoint/2010/main" val="3896336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00208269"/>
                    </a:ext>
                  </a:extLst>
                </a:gridCol>
                <a:gridCol w="2221992">
                  <a:extLst>
                    <a:ext uri="{9D8B030D-6E8A-4147-A177-3AD203B41FA5}">
                      <a16:colId xmlns:a16="http://schemas.microsoft.com/office/drawing/2014/main" val="3705251553"/>
                    </a:ext>
                  </a:extLst>
                </a:gridCol>
                <a:gridCol w="1152144">
                  <a:extLst>
                    <a:ext uri="{9D8B030D-6E8A-4147-A177-3AD203B41FA5}">
                      <a16:colId xmlns:a16="http://schemas.microsoft.com/office/drawing/2014/main" val="1713016521"/>
                    </a:ext>
                  </a:extLst>
                </a:gridCol>
                <a:gridCol w="1152144">
                  <a:extLst>
                    <a:ext uri="{9D8B030D-6E8A-4147-A177-3AD203B41FA5}">
                      <a16:colId xmlns:a16="http://schemas.microsoft.com/office/drawing/2014/main" val="2584457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475453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Instagram creches_lpcr - 2026-07-09 18:31:05</a:t>
                      </a:r>
                      <a:r>
                        <a:rPr kumimoji="0" lang="fr-FR" sz="1000" b="0" i="0" u="none" strike="noStrike" kern="1200" cap="none" spc="0" normalizeH="0" baseline="0" noProof="0">
                          <a:ln>
                            <a:noFill/>
                          </a:ln>
                          <a:solidFill>
                            <a:prstClr val="black"/>
                          </a:solidFill>
                          <a:effectLst/>
                          <a:uLnTx/>
                          <a:uFillTx/>
                          <a:latin typeface="Calibri"/>
                          <a:ea typeface="+mn-ea"/>
                          <a:cs typeface="+mn-cs"/>
                        </a:rPr>
                        <a:t>
 🐶✨ Médiation animale à la crèche de La Tour Les Ptit's Loups !
La section des grands a eu le plaisir d’accueillir Django 🐕 et son maître Jean-Baptiste, Dogteacher 🐾
Pour commencer, Jean-Baptiste a présenté Django aux enfants à l’aide de photos et d’explications sur ses attitudes et son comportement. Un temps d’échange précieux pour apprendre à bien approcher un chien et comprendre ses réactions 👀💬
Puis, place à la rencontre 🤍
Un par un, les enfants ont pu dire bonjour à Django en douceur : d’abord en lui faisant sentir leur main, puis en le caressant délicatement sur le côté 🖐️🐾 Un beau moment de découverte, de respect et de confiance partagé entre les enfants et l’animal !
#lpcr #creche #mediationanimale #eveil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https://quintly-eu-image-storage.s3.amazonaws.com/66d9a102b900e9ab2508b99a34fa89d2/28f7f02e295f90eda028ee88db42186e.jpg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44227994"/>
                  </a:ext>
                </a:extLst>
              </a:tr>
            </a:tbl>
          </a:graphicData>
        </a:graphic>
      </p:graphicFrame>
      <p:sp>
        <p:nvSpPr>
          <p:cNvPr id="4" name="Text Placeholder 3">
            <a:extLst>
              <a:ext uri="{FF2B5EF4-FFF2-40B4-BE49-F238E27FC236}">
                <a16:creationId xmlns:a16="http://schemas.microsoft.com/office/drawing/2014/main" id="{7B2E6A99-CD45-47A5-954E-E63B53CF721C}"/>
              </a:ext>
            </a:extLst>
          </p:cNvPr>
          <p:cNvSpPr>
            <a:spLocks noGrp="1"/>
          </p:cNvSpPr>
          <p:nvPr>
            <p:ph type="body" sz="quarter" idx="14"/>
          </p:nvPr>
        </p:nvSpPr>
        <p:spPr/>
        <p:txBody>
          <a:bodyPr/>
          <a:lstStyle/>
          <a:p>
            <a:r>
              <a:rPr lang="en-US"/>
              <a:t>07/01/2026 - 09/30/2026</a:t>
            </a:r>
          </a:p>
        </p:txBody>
      </p:sp>
    </p:spTree>
    <p:extLst>
      <p:ext uri="{BB962C8B-B14F-4D97-AF65-F5344CB8AC3E}">
        <p14:creationId xmlns:p14="http://schemas.microsoft.com/office/powerpoint/2010/main" val="31230093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81AA2-125B-427B-BE25-402407942913}"/>
              </a:ext>
            </a:extLst>
          </p:cNvPr>
          <p:cNvSpPr>
            <a:spLocks noGrp="1"/>
          </p:cNvSpPr>
          <p:nvPr>
            <p:ph type="title"/>
          </p:nvPr>
        </p:nvSpPr>
        <p:spPr/>
        <p:txBody>
          <a:bodyPr/>
          <a:lstStyle/>
          <a:p>
            <a:r>
              <a:rPr lang="fr-FR"/>
              <a:t>Overall Interactions des posts, impression des posts (en général) | creches_lpcr - 18 of 25</a:t>
            </a:r>
            <a:endParaRPr lang="en-US"/>
          </a:p>
        </p:txBody>
      </p:sp>
      <p:graphicFrame>
        <p:nvGraphicFramePr>
          <p:cNvPr id="5" name="Table Placeholder 4">
            <a:extLst>
              <a:ext uri="{FF2B5EF4-FFF2-40B4-BE49-F238E27FC236}">
                <a16:creationId xmlns:a16="http://schemas.microsoft.com/office/drawing/2014/main" id="{6E56AB71-180D-4B41-8E6D-069222E3C40E}"/>
              </a:ext>
            </a:extLst>
          </p:cNvPr>
          <p:cNvGraphicFramePr>
            <a:graphicFrameLocks noGrp="1"/>
          </p:cNvGraphicFramePr>
          <p:nvPr>
            <p:ph type="tbl" sz="quarter" idx="13"/>
            <p:extLst>
              <p:ext uri="{D42A27DB-BD31-4B8C-83A1-F6EECF244321}">
                <p14:modId xmlns:p14="http://schemas.microsoft.com/office/powerpoint/2010/main" val="3206797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40686509"/>
                    </a:ext>
                  </a:extLst>
                </a:gridCol>
                <a:gridCol w="2221992">
                  <a:extLst>
                    <a:ext uri="{9D8B030D-6E8A-4147-A177-3AD203B41FA5}">
                      <a16:colId xmlns:a16="http://schemas.microsoft.com/office/drawing/2014/main" val="903897725"/>
                    </a:ext>
                  </a:extLst>
                </a:gridCol>
                <a:gridCol w="1152144">
                  <a:extLst>
                    <a:ext uri="{9D8B030D-6E8A-4147-A177-3AD203B41FA5}">
                      <a16:colId xmlns:a16="http://schemas.microsoft.com/office/drawing/2014/main" val="893715448"/>
                    </a:ext>
                  </a:extLst>
                </a:gridCol>
                <a:gridCol w="1152144">
                  <a:extLst>
                    <a:ext uri="{9D8B030D-6E8A-4147-A177-3AD203B41FA5}">
                      <a16:colId xmlns:a16="http://schemas.microsoft.com/office/drawing/2014/main" val="1574209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992170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Instagram creches_lpcr - 2026-08-12 18:00:40</a:t>
                      </a:r>
                      <a:r>
                        <a:rPr kumimoji="0" lang="fr-FR" sz="1000" b="0" i="0" u="none" strike="noStrike" kern="1200" cap="none" spc="0" normalizeH="0" baseline="0" noProof="0">
                          <a:ln>
                            <a:noFill/>
                          </a:ln>
                          <a:solidFill>
                            <a:prstClr val="black"/>
                          </a:solidFill>
                          <a:effectLst/>
                          <a:uLnTx/>
                          <a:uFillTx/>
                          <a:latin typeface="Calibri"/>
                          <a:ea typeface="+mn-ea"/>
                          <a:cs typeface="+mn-cs"/>
                        </a:rPr>
                        <a:t>
 ☀️ La crèche Les 3 P'Tites Fées (DSP) vous emmène en vacances avec une journée sur le thème du camping ! 
Au programme : 
🏖️ Construction de châteaux et découverte des coquillages
🤝 Le coin des copains pour partager et jouer ensemble
🧽 Atelier "Frotte Mousse" pour expérimenter, manipuler et s'amuser
Une journée riche en explorations, en créativité et en moments de complicité pour relever le défi de l'été ! 🌞
#LPCR #Creche #PetiteEnfance #ActivitesEnfants #JeuxSensoriels #Eveil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https://quintly-eu-image-storage.s3.amazonaws.com/66d9a102b900e9ab2508b99a34fa89d2/f43ed70cae12cfb5588d7841b70e77f8.jpg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743004373"/>
                  </a:ext>
                </a:extLst>
              </a:tr>
            </a:tbl>
          </a:graphicData>
        </a:graphic>
      </p:graphicFrame>
      <p:sp>
        <p:nvSpPr>
          <p:cNvPr id="4" name="Text Placeholder 3">
            <a:extLst>
              <a:ext uri="{FF2B5EF4-FFF2-40B4-BE49-F238E27FC236}">
                <a16:creationId xmlns:a16="http://schemas.microsoft.com/office/drawing/2014/main" id="{AF9C9ECE-5C2C-4ABE-A71F-EA335E14CAA3}"/>
              </a:ext>
            </a:extLst>
          </p:cNvPr>
          <p:cNvSpPr>
            <a:spLocks noGrp="1"/>
          </p:cNvSpPr>
          <p:nvPr>
            <p:ph type="body" sz="quarter" idx="14"/>
          </p:nvPr>
        </p:nvSpPr>
        <p:spPr/>
        <p:txBody>
          <a:bodyPr/>
          <a:lstStyle/>
          <a:p>
            <a:r>
              <a:rPr lang="en-US"/>
              <a:t>07/01/2026 - 09/30/2026</a:t>
            </a:r>
          </a:p>
        </p:txBody>
      </p:sp>
    </p:spTree>
    <p:extLst>
      <p:ext uri="{BB962C8B-B14F-4D97-AF65-F5344CB8AC3E}">
        <p14:creationId xmlns:p14="http://schemas.microsoft.com/office/powerpoint/2010/main" val="15783546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6B3F6-B0B9-4BE7-8ED1-217B23FE2510}"/>
              </a:ext>
            </a:extLst>
          </p:cNvPr>
          <p:cNvSpPr>
            <a:spLocks noGrp="1"/>
          </p:cNvSpPr>
          <p:nvPr>
            <p:ph type="title"/>
          </p:nvPr>
        </p:nvSpPr>
        <p:spPr/>
        <p:txBody>
          <a:bodyPr/>
          <a:lstStyle/>
          <a:p>
            <a:r>
              <a:rPr lang="fr-FR"/>
              <a:t>Overall Interactions des posts, impression des posts (en général) | creches_lpcr - 19 of 25</a:t>
            </a:r>
            <a:endParaRPr lang="en-US"/>
          </a:p>
        </p:txBody>
      </p:sp>
      <p:graphicFrame>
        <p:nvGraphicFramePr>
          <p:cNvPr id="5" name="Table Placeholder 4">
            <a:extLst>
              <a:ext uri="{FF2B5EF4-FFF2-40B4-BE49-F238E27FC236}">
                <a16:creationId xmlns:a16="http://schemas.microsoft.com/office/drawing/2014/main" id="{EB04E13C-F794-4D88-9158-8229561B5CD5}"/>
              </a:ext>
            </a:extLst>
          </p:cNvPr>
          <p:cNvGraphicFramePr>
            <a:graphicFrameLocks noGrp="1"/>
          </p:cNvGraphicFramePr>
          <p:nvPr>
            <p:ph type="tbl" sz="quarter" idx="13"/>
            <p:extLst>
              <p:ext uri="{D42A27DB-BD31-4B8C-83A1-F6EECF244321}">
                <p14:modId xmlns:p14="http://schemas.microsoft.com/office/powerpoint/2010/main" val="4205108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23438243"/>
                    </a:ext>
                  </a:extLst>
                </a:gridCol>
                <a:gridCol w="2221992">
                  <a:extLst>
                    <a:ext uri="{9D8B030D-6E8A-4147-A177-3AD203B41FA5}">
                      <a16:colId xmlns:a16="http://schemas.microsoft.com/office/drawing/2014/main" val="163162628"/>
                    </a:ext>
                  </a:extLst>
                </a:gridCol>
                <a:gridCol w="1152144">
                  <a:extLst>
                    <a:ext uri="{9D8B030D-6E8A-4147-A177-3AD203B41FA5}">
                      <a16:colId xmlns:a16="http://schemas.microsoft.com/office/drawing/2014/main" val="3424108892"/>
                    </a:ext>
                  </a:extLst>
                </a:gridCol>
                <a:gridCol w="1152144">
                  <a:extLst>
                    <a:ext uri="{9D8B030D-6E8A-4147-A177-3AD203B41FA5}">
                      <a16:colId xmlns:a16="http://schemas.microsoft.com/office/drawing/2014/main" val="1046650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308455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Instagram creches_lpcr - 2026-09-24 18:31:16</a:t>
                      </a:r>
                      <a:r>
                        <a:rPr kumimoji="0" lang="fr-FR" sz="1000" b="0" i="0" u="none" strike="noStrike" kern="1200" cap="none" spc="0" normalizeH="0" baseline="0" noProof="0">
                          <a:ln>
                            <a:noFill/>
                          </a:ln>
                          <a:solidFill>
                            <a:prstClr val="black"/>
                          </a:solidFill>
                          <a:effectLst/>
                          <a:uLnTx/>
                          <a:uFillTx/>
                          <a:latin typeface="Calibri"/>
                          <a:ea typeface="+mn-ea"/>
                          <a:cs typeface="+mn-cs"/>
                        </a:rPr>
                        <a:t>
 🍁 À la crèche Houilles Gabriel Péri, les enfants ont exploré les trésors de l’automne !
Au fil de cette activité créative, ils ont manipulé des feuilles naturelles aux couleurs de saison pour réaliser de jolies décorations automnales. Une belle occasion de développer leur motricité fine, leur créativité et leur curiosité tout en découvrant les richesses de la nature. 🌿
Entre découvertes, imagination et émerveillement, l’automne s’invite à la crèche !
#LPCR #Creche #Activiteenfant #PetiteEnfance #Motricite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https://quintly-eu-image-storage.s3.amazonaws.com/66d9a102b900e9ab2508b99a34fa89d2/f5795a949a2e1df45584914ab41136c3.jpg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666158694"/>
                  </a:ext>
                </a:extLst>
              </a:tr>
            </a:tbl>
          </a:graphicData>
        </a:graphic>
      </p:graphicFrame>
      <p:sp>
        <p:nvSpPr>
          <p:cNvPr id="4" name="Text Placeholder 3">
            <a:extLst>
              <a:ext uri="{FF2B5EF4-FFF2-40B4-BE49-F238E27FC236}">
                <a16:creationId xmlns:a16="http://schemas.microsoft.com/office/drawing/2014/main" id="{C8192EF5-E629-4BAA-ADB0-B8386253AC62}"/>
              </a:ext>
            </a:extLst>
          </p:cNvPr>
          <p:cNvSpPr>
            <a:spLocks noGrp="1"/>
          </p:cNvSpPr>
          <p:nvPr>
            <p:ph type="body" sz="quarter" idx="14"/>
          </p:nvPr>
        </p:nvSpPr>
        <p:spPr/>
        <p:txBody>
          <a:bodyPr/>
          <a:lstStyle/>
          <a:p>
            <a:r>
              <a:rPr lang="en-US"/>
              <a:t>07/01/2026 - 09/30/2026</a:t>
            </a:r>
          </a:p>
        </p:txBody>
      </p:sp>
    </p:spTree>
    <p:extLst>
      <p:ext uri="{BB962C8B-B14F-4D97-AF65-F5344CB8AC3E}">
        <p14:creationId xmlns:p14="http://schemas.microsoft.com/office/powerpoint/2010/main" val="30511412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E4451-1FD1-4F02-9A48-F531D6817952}"/>
              </a:ext>
            </a:extLst>
          </p:cNvPr>
          <p:cNvSpPr>
            <a:spLocks noGrp="1"/>
          </p:cNvSpPr>
          <p:nvPr>
            <p:ph type="title"/>
          </p:nvPr>
        </p:nvSpPr>
        <p:spPr/>
        <p:txBody>
          <a:bodyPr/>
          <a:lstStyle/>
          <a:p>
            <a:r>
              <a:rPr lang="fr-FR"/>
              <a:t>Overall Interactions des posts, impression des posts (en général) | creches_lpcr - 20 of 25</a:t>
            </a:r>
            <a:endParaRPr lang="en-US"/>
          </a:p>
        </p:txBody>
      </p:sp>
      <p:graphicFrame>
        <p:nvGraphicFramePr>
          <p:cNvPr id="5" name="Table Placeholder 4">
            <a:extLst>
              <a:ext uri="{FF2B5EF4-FFF2-40B4-BE49-F238E27FC236}">
                <a16:creationId xmlns:a16="http://schemas.microsoft.com/office/drawing/2014/main" id="{4FDC266A-6997-4F5A-B7FE-844E8308F1AA}"/>
              </a:ext>
            </a:extLst>
          </p:cNvPr>
          <p:cNvGraphicFramePr>
            <a:graphicFrameLocks noGrp="1"/>
          </p:cNvGraphicFramePr>
          <p:nvPr>
            <p:ph type="tbl" sz="quarter" idx="13"/>
            <p:extLst>
              <p:ext uri="{D42A27DB-BD31-4B8C-83A1-F6EECF244321}">
                <p14:modId xmlns:p14="http://schemas.microsoft.com/office/powerpoint/2010/main" val="2097961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08396247"/>
                    </a:ext>
                  </a:extLst>
                </a:gridCol>
                <a:gridCol w="2221992">
                  <a:extLst>
                    <a:ext uri="{9D8B030D-6E8A-4147-A177-3AD203B41FA5}">
                      <a16:colId xmlns:a16="http://schemas.microsoft.com/office/drawing/2014/main" val="257206616"/>
                    </a:ext>
                  </a:extLst>
                </a:gridCol>
                <a:gridCol w="1152144">
                  <a:extLst>
                    <a:ext uri="{9D8B030D-6E8A-4147-A177-3AD203B41FA5}">
                      <a16:colId xmlns:a16="http://schemas.microsoft.com/office/drawing/2014/main" val="3002614781"/>
                    </a:ext>
                  </a:extLst>
                </a:gridCol>
                <a:gridCol w="1152144">
                  <a:extLst>
                    <a:ext uri="{9D8B030D-6E8A-4147-A177-3AD203B41FA5}">
                      <a16:colId xmlns:a16="http://schemas.microsoft.com/office/drawing/2014/main" val="3297314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445781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Instagram creches_lpcr - 2026-07-17 18:30:54</a:t>
                      </a:r>
                      <a:r>
                        <a:rPr kumimoji="0" lang="fr-FR" sz="1000" b="0" i="0" u="none" strike="noStrike" kern="1200" cap="none" spc="0" normalizeH="0" baseline="0" noProof="0">
                          <a:ln>
                            <a:noFill/>
                          </a:ln>
                          <a:solidFill>
                            <a:prstClr val="black"/>
                          </a:solidFill>
                          <a:effectLst/>
                          <a:uLnTx/>
                          <a:uFillTx/>
                          <a:latin typeface="Calibri"/>
                          <a:ea typeface="+mn-ea"/>
                          <a:cs typeface="+mn-cs"/>
                        </a:rPr>
                        <a:t>
 🌍Embarquement pour un délicieux voyage autour du monde !
À la micro-crèche Tassin Novembre, les enfants et les professionnelles ont exploré différentes cultures… à travers la cuisine ! 👩‍🍳
Du Maroc aux États-Unis, en passant par la Finlande, le Mexique, l'Italie et la France, chaque escale a été l'occasion de préparer et de déguster des spécialités emblématiques : cornes de gazelle, cookies, korvapuusti, guacamole, pizzas, pain… 
Une belle aventure sensorielle qui a éveillé la curiosité des enfants, stimulé leurs cinq sens et leur a permis de découvrir les saveurs du monde tout en partageant un moment gourmand et convivial. Une façon ludique de s'ouvrir à d'autres cultures dès le plus jeune âge ! 💛
#LPCR #Creche #Tassin #Éveil #PetiteEnfance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https://quintly-eu-image-storage.s3.amazonaws.com/66d9a102b900e9ab2508b99a34fa89d2/315bffa43f8930f1ea533a27bf2b3bd6.jpg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731218052"/>
                  </a:ext>
                </a:extLst>
              </a:tr>
            </a:tbl>
          </a:graphicData>
        </a:graphic>
      </p:graphicFrame>
      <p:sp>
        <p:nvSpPr>
          <p:cNvPr id="4" name="Text Placeholder 3">
            <a:extLst>
              <a:ext uri="{FF2B5EF4-FFF2-40B4-BE49-F238E27FC236}">
                <a16:creationId xmlns:a16="http://schemas.microsoft.com/office/drawing/2014/main" id="{2B95C2D4-F5E7-4AA2-A7E1-F2B28350242C}"/>
              </a:ext>
            </a:extLst>
          </p:cNvPr>
          <p:cNvSpPr>
            <a:spLocks noGrp="1"/>
          </p:cNvSpPr>
          <p:nvPr>
            <p:ph type="body" sz="quarter" idx="14"/>
          </p:nvPr>
        </p:nvSpPr>
        <p:spPr/>
        <p:txBody>
          <a:bodyPr/>
          <a:lstStyle/>
          <a:p>
            <a:r>
              <a:rPr lang="en-US"/>
              <a:t>07/01/2026 - 09/30/2026</a:t>
            </a:r>
          </a:p>
        </p:txBody>
      </p:sp>
    </p:spTree>
    <p:extLst>
      <p:ext uri="{BB962C8B-B14F-4D97-AF65-F5344CB8AC3E}">
        <p14:creationId xmlns:p14="http://schemas.microsoft.com/office/powerpoint/2010/main" val="3505575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3C144-129B-4D1E-B745-0C43966ADC45}"/>
              </a:ext>
            </a:extLst>
          </p:cNvPr>
          <p:cNvSpPr>
            <a:spLocks noGrp="1"/>
          </p:cNvSpPr>
          <p:nvPr>
            <p:ph type="title"/>
          </p:nvPr>
        </p:nvSpPr>
        <p:spPr/>
        <p:txBody>
          <a:bodyPr/>
          <a:lstStyle/>
          <a:p>
            <a:r>
              <a:rPr lang="fr-FR"/>
              <a:t>Overall Interactions des posts, impression des posts (en général) | creches_lpcr - 21 of 25</a:t>
            </a:r>
            <a:endParaRPr lang="en-US"/>
          </a:p>
        </p:txBody>
      </p:sp>
      <p:graphicFrame>
        <p:nvGraphicFramePr>
          <p:cNvPr id="5" name="Table Placeholder 4">
            <a:extLst>
              <a:ext uri="{FF2B5EF4-FFF2-40B4-BE49-F238E27FC236}">
                <a16:creationId xmlns:a16="http://schemas.microsoft.com/office/drawing/2014/main" id="{E4F4110D-8AF2-43E2-9132-7ACC9F8D9C70}"/>
              </a:ext>
            </a:extLst>
          </p:cNvPr>
          <p:cNvGraphicFramePr>
            <a:graphicFrameLocks noGrp="1"/>
          </p:cNvGraphicFramePr>
          <p:nvPr>
            <p:ph type="tbl" sz="quarter" idx="13"/>
            <p:extLst>
              <p:ext uri="{D42A27DB-BD31-4B8C-83A1-F6EECF244321}">
                <p14:modId xmlns:p14="http://schemas.microsoft.com/office/powerpoint/2010/main" val="1032879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26526538"/>
                    </a:ext>
                  </a:extLst>
                </a:gridCol>
                <a:gridCol w="2221992">
                  <a:extLst>
                    <a:ext uri="{9D8B030D-6E8A-4147-A177-3AD203B41FA5}">
                      <a16:colId xmlns:a16="http://schemas.microsoft.com/office/drawing/2014/main" val="2551353532"/>
                    </a:ext>
                  </a:extLst>
                </a:gridCol>
                <a:gridCol w="1152144">
                  <a:extLst>
                    <a:ext uri="{9D8B030D-6E8A-4147-A177-3AD203B41FA5}">
                      <a16:colId xmlns:a16="http://schemas.microsoft.com/office/drawing/2014/main" val="2498999821"/>
                    </a:ext>
                  </a:extLst>
                </a:gridCol>
                <a:gridCol w="1152144">
                  <a:extLst>
                    <a:ext uri="{9D8B030D-6E8A-4147-A177-3AD203B41FA5}">
                      <a16:colId xmlns:a16="http://schemas.microsoft.com/office/drawing/2014/main" val="3227800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028767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Instagram creches_lpcr - 2026-07-27 18:30:58</a:t>
                      </a:r>
                      <a:r>
                        <a:rPr kumimoji="0" lang="fr-FR" sz="1000" b="0" i="0" u="none" strike="noStrike" kern="1200" cap="none" spc="0" normalizeH="0" baseline="0" noProof="0">
                          <a:ln>
                            <a:noFill/>
                          </a:ln>
                          <a:solidFill>
                            <a:prstClr val="black"/>
                          </a:solidFill>
                          <a:effectLst/>
                          <a:uLnTx/>
                          <a:uFillTx/>
                          <a:latin typeface="Calibri"/>
                          <a:ea typeface="+mn-ea"/>
                          <a:cs typeface="+mn-cs"/>
                        </a:rPr>
                        <a:t>
 🎨✨ À la crèche Tibidochig, les enfants ont découvert les joies de la peinture en relief !
Cette activité artistique et sensorielle leur permet d'explorer les couleurs, les matières et les textures tout en laissant libre cours à leur imagination. En manipulant la peinture, ils développent leur motricité fine, stimulent leur créativité et renforcent leur éveil sensoriel.
Créer, expérimenter, toucher et s'exprimer : autant d'expériences qui participent au développement de leur autonomie, de leur concentration et de leur confiance en eux, tout en s'amusant. 
#Crèche #LPCR #Éveil #Créativité #Peinture #ActivitéSensorielle #MotricitéFine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https://quintly-eu-image-storage.s3.amazonaws.com/66d9a102b900e9ab2508b99a34fa89d2/ce3f20e4c03acf9b36ce37e4583c6621.jpg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481887432"/>
                  </a:ext>
                </a:extLst>
              </a:tr>
            </a:tbl>
          </a:graphicData>
        </a:graphic>
      </p:graphicFrame>
      <p:sp>
        <p:nvSpPr>
          <p:cNvPr id="4" name="Text Placeholder 3">
            <a:extLst>
              <a:ext uri="{FF2B5EF4-FFF2-40B4-BE49-F238E27FC236}">
                <a16:creationId xmlns:a16="http://schemas.microsoft.com/office/drawing/2014/main" id="{80D624D9-D35A-49D5-9B3A-F3D6F973FBC2}"/>
              </a:ext>
            </a:extLst>
          </p:cNvPr>
          <p:cNvSpPr>
            <a:spLocks noGrp="1"/>
          </p:cNvSpPr>
          <p:nvPr>
            <p:ph type="body" sz="quarter" idx="14"/>
          </p:nvPr>
        </p:nvSpPr>
        <p:spPr/>
        <p:txBody>
          <a:bodyPr/>
          <a:lstStyle/>
          <a:p>
            <a:r>
              <a:rPr lang="en-US"/>
              <a:t>07/01/2026 - 09/30/2026</a:t>
            </a:r>
          </a:p>
        </p:txBody>
      </p:sp>
    </p:spTree>
    <p:extLst>
      <p:ext uri="{BB962C8B-B14F-4D97-AF65-F5344CB8AC3E}">
        <p14:creationId xmlns:p14="http://schemas.microsoft.com/office/powerpoint/2010/main" val="12354678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AA53A-E933-47FB-ADBD-960F4DD4352A}"/>
              </a:ext>
            </a:extLst>
          </p:cNvPr>
          <p:cNvSpPr>
            <a:spLocks noGrp="1"/>
          </p:cNvSpPr>
          <p:nvPr>
            <p:ph type="title"/>
          </p:nvPr>
        </p:nvSpPr>
        <p:spPr/>
        <p:txBody>
          <a:bodyPr/>
          <a:lstStyle/>
          <a:p>
            <a:r>
              <a:rPr lang="fr-FR"/>
              <a:t>Overall Interactions des posts, impression des posts (en général) | creches_lpcr - 22 of 25</a:t>
            </a:r>
            <a:endParaRPr lang="en-US"/>
          </a:p>
        </p:txBody>
      </p:sp>
      <p:graphicFrame>
        <p:nvGraphicFramePr>
          <p:cNvPr id="5" name="Table Placeholder 4">
            <a:extLst>
              <a:ext uri="{FF2B5EF4-FFF2-40B4-BE49-F238E27FC236}">
                <a16:creationId xmlns:a16="http://schemas.microsoft.com/office/drawing/2014/main" id="{3C9FCAF8-8A2E-4CE2-BDF6-41D09C0ED9A5}"/>
              </a:ext>
            </a:extLst>
          </p:cNvPr>
          <p:cNvGraphicFramePr>
            <a:graphicFrameLocks noGrp="1"/>
          </p:cNvGraphicFramePr>
          <p:nvPr>
            <p:ph type="tbl" sz="quarter" idx="13"/>
            <p:extLst>
              <p:ext uri="{D42A27DB-BD31-4B8C-83A1-F6EECF244321}">
                <p14:modId xmlns:p14="http://schemas.microsoft.com/office/powerpoint/2010/main" val="2965062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77041510"/>
                    </a:ext>
                  </a:extLst>
                </a:gridCol>
                <a:gridCol w="2221992">
                  <a:extLst>
                    <a:ext uri="{9D8B030D-6E8A-4147-A177-3AD203B41FA5}">
                      <a16:colId xmlns:a16="http://schemas.microsoft.com/office/drawing/2014/main" val="900849205"/>
                    </a:ext>
                  </a:extLst>
                </a:gridCol>
                <a:gridCol w="1152144">
                  <a:extLst>
                    <a:ext uri="{9D8B030D-6E8A-4147-A177-3AD203B41FA5}">
                      <a16:colId xmlns:a16="http://schemas.microsoft.com/office/drawing/2014/main" val="3117918219"/>
                    </a:ext>
                  </a:extLst>
                </a:gridCol>
                <a:gridCol w="1152144">
                  <a:extLst>
                    <a:ext uri="{9D8B030D-6E8A-4147-A177-3AD203B41FA5}">
                      <a16:colId xmlns:a16="http://schemas.microsoft.com/office/drawing/2014/main" val="4125792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183434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Instagram creches_lpcr - 2026-09-15 18:02:14</a:t>
                      </a:r>
                      <a:r>
                        <a:rPr kumimoji="0" lang="fr-FR" sz="1000" b="0" i="0" u="none" strike="noStrike" kern="1200" cap="none" spc="0" normalizeH="0" baseline="0" noProof="0">
                          <a:ln>
                            <a:noFill/>
                          </a:ln>
                          <a:solidFill>
                            <a:prstClr val="black"/>
                          </a:solidFill>
                          <a:effectLst/>
                          <a:uLnTx/>
                          <a:uFillTx/>
                          <a:latin typeface="Calibri"/>
                          <a:ea typeface="+mn-ea"/>
                          <a:cs typeface="+mn-cs"/>
                        </a:rPr>
                        <a:t>
 🐰 Atelier parents-enfants : "Petit Fermier" à la crèche Pusignan Frères Lumière 🐮🐑
Quel bonheur de partager ce moment en famille ! 
À l'occasion de notre atelier sur le thème "Petit Fermier", les enfants ont découvert les joies de la ferme à travers plusieurs activités ludiques et sensorielles :
🐑 Tonte d'un mouton avec de la mousse à raser
 🐮 Traite de la vache comme de vrais petits fermiers
 🌾 Jeux de transvasement avec la paille pour éveiller les sens et développer la motricité
 🐰 Séance photo avec papa et maman dans notre adorable décor lapin
Des instants de complicité, de découvertes et de sourires que nous avons été ravis de partager avec les familles ! 
#Creche #Pusignan #AtelierParentsEnfants #PetitFermier #Eveil #MotriciteFine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https://quintly-eu-image-storage.s3.amazonaws.com/66d9a102b900e9ab2508b99a34fa89d2/2aad88852fab38f55d77f92deb692816.jpg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046286984"/>
                  </a:ext>
                </a:extLst>
              </a:tr>
            </a:tbl>
          </a:graphicData>
        </a:graphic>
      </p:graphicFrame>
      <p:sp>
        <p:nvSpPr>
          <p:cNvPr id="4" name="Text Placeholder 3">
            <a:extLst>
              <a:ext uri="{FF2B5EF4-FFF2-40B4-BE49-F238E27FC236}">
                <a16:creationId xmlns:a16="http://schemas.microsoft.com/office/drawing/2014/main" id="{D8828ECE-D95E-4CC5-AFE5-09C28FB0E255}"/>
              </a:ext>
            </a:extLst>
          </p:cNvPr>
          <p:cNvSpPr>
            <a:spLocks noGrp="1"/>
          </p:cNvSpPr>
          <p:nvPr>
            <p:ph type="body" sz="quarter" idx="14"/>
          </p:nvPr>
        </p:nvSpPr>
        <p:spPr/>
        <p:txBody>
          <a:bodyPr/>
          <a:lstStyle/>
          <a:p>
            <a:r>
              <a:rPr lang="en-US"/>
              <a:t>07/01/2026 - 09/30/2026</a:t>
            </a:r>
          </a:p>
        </p:txBody>
      </p:sp>
    </p:spTree>
    <p:extLst>
      <p:ext uri="{BB962C8B-B14F-4D97-AF65-F5344CB8AC3E}">
        <p14:creationId xmlns:p14="http://schemas.microsoft.com/office/powerpoint/2010/main" val="24145464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3818A-28CF-4E2B-8CEF-AFA310430BC8}"/>
              </a:ext>
            </a:extLst>
          </p:cNvPr>
          <p:cNvSpPr>
            <a:spLocks noGrp="1"/>
          </p:cNvSpPr>
          <p:nvPr>
            <p:ph type="title"/>
          </p:nvPr>
        </p:nvSpPr>
        <p:spPr/>
        <p:txBody>
          <a:bodyPr/>
          <a:lstStyle/>
          <a:p>
            <a:r>
              <a:rPr lang="fr-FR"/>
              <a:t>Overall Interactions des posts, impression des posts (en général) | creches_lpcr - 23 of 25</a:t>
            </a:r>
            <a:endParaRPr lang="en-US"/>
          </a:p>
        </p:txBody>
      </p:sp>
      <p:graphicFrame>
        <p:nvGraphicFramePr>
          <p:cNvPr id="5" name="Table Placeholder 4">
            <a:extLst>
              <a:ext uri="{FF2B5EF4-FFF2-40B4-BE49-F238E27FC236}">
                <a16:creationId xmlns:a16="http://schemas.microsoft.com/office/drawing/2014/main" id="{C7A4E1A8-FD34-4D90-9DCC-46ABF1D43FF8}"/>
              </a:ext>
            </a:extLst>
          </p:cNvPr>
          <p:cNvGraphicFramePr>
            <a:graphicFrameLocks noGrp="1"/>
          </p:cNvGraphicFramePr>
          <p:nvPr>
            <p:ph type="tbl" sz="quarter" idx="13"/>
            <p:extLst>
              <p:ext uri="{D42A27DB-BD31-4B8C-83A1-F6EECF244321}">
                <p14:modId xmlns:p14="http://schemas.microsoft.com/office/powerpoint/2010/main" val="978327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96306078"/>
                    </a:ext>
                  </a:extLst>
                </a:gridCol>
                <a:gridCol w="2221992">
                  <a:extLst>
                    <a:ext uri="{9D8B030D-6E8A-4147-A177-3AD203B41FA5}">
                      <a16:colId xmlns:a16="http://schemas.microsoft.com/office/drawing/2014/main" val="1008236877"/>
                    </a:ext>
                  </a:extLst>
                </a:gridCol>
                <a:gridCol w="1152144">
                  <a:extLst>
                    <a:ext uri="{9D8B030D-6E8A-4147-A177-3AD203B41FA5}">
                      <a16:colId xmlns:a16="http://schemas.microsoft.com/office/drawing/2014/main" val="1554402663"/>
                    </a:ext>
                  </a:extLst>
                </a:gridCol>
                <a:gridCol w="1152144">
                  <a:extLst>
                    <a:ext uri="{9D8B030D-6E8A-4147-A177-3AD203B41FA5}">
                      <a16:colId xmlns:a16="http://schemas.microsoft.com/office/drawing/2014/main" val="3476219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484581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Instagram creches_lpcr - 2026-09-21 18:31:27</a:t>
                      </a:r>
                      <a:r>
                        <a:rPr kumimoji="0" lang="fr-FR" sz="1000" b="0" i="0" u="none" strike="noStrike" kern="1200" cap="none" spc="0" normalizeH="0" baseline="0" noProof="0">
                          <a:ln>
                            <a:noFill/>
                          </a:ln>
                          <a:solidFill>
                            <a:prstClr val="black"/>
                          </a:solidFill>
                          <a:effectLst/>
                          <a:uLnTx/>
                          <a:uFillTx/>
                          <a:latin typeface="Calibri"/>
                          <a:ea typeface="+mn-ea"/>
                          <a:cs typeface="+mn-cs"/>
                        </a:rPr>
                        <a:t>
 🌱🌿 Les petites mains au jardin !
À la crèche Lyon 5 Jean Fauconnet, nos enfants ont enfilé leurs tabliers de jardiniers pour découvrir les joies du jardinage ! 
Planter, arroser, toucher la terre, observer la nature grandir... autant d'expériences qui éveillent leur curiosité et leur permettent d'apprendre en s'amusant. 🌱✨
Le jardinage est une activité riche en découvertes qui favorise le développement de nombreuses compétences : 
🌿 La motricité fine grâce à la manipulation de la terre et des outils adaptés
 🌿 La patience et l'observation en suivant l'évolution des plantations
 🌿 La sensibilisation à la nature et au respect de l'environnement
 🌿 Le langage et l'éveil sensoriel à travers les textures, les couleurs et les odeurs
Une belle activité qui permet à chacun de grandir au rythme de la nature ! 💚
#Eveil #LPCR #Crèche #Lyon5 #Jardinage #Petiteenfance #activiteenfant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https://quintly-eu-image-storage.s3.amazonaws.com/66d9a102b900e9ab2508b99a34fa89d2/69e70da2b6492b76e92642edcf0ddb64.jpg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55267295"/>
                  </a:ext>
                </a:extLst>
              </a:tr>
            </a:tbl>
          </a:graphicData>
        </a:graphic>
      </p:graphicFrame>
      <p:sp>
        <p:nvSpPr>
          <p:cNvPr id="4" name="Text Placeholder 3">
            <a:extLst>
              <a:ext uri="{FF2B5EF4-FFF2-40B4-BE49-F238E27FC236}">
                <a16:creationId xmlns:a16="http://schemas.microsoft.com/office/drawing/2014/main" id="{D95E69C1-6294-4C51-ABBD-F185E6969CE9}"/>
              </a:ext>
            </a:extLst>
          </p:cNvPr>
          <p:cNvSpPr>
            <a:spLocks noGrp="1"/>
          </p:cNvSpPr>
          <p:nvPr>
            <p:ph type="body" sz="quarter" idx="14"/>
          </p:nvPr>
        </p:nvSpPr>
        <p:spPr/>
        <p:txBody>
          <a:bodyPr/>
          <a:lstStyle/>
          <a:p>
            <a:r>
              <a:rPr lang="en-US"/>
              <a:t>07/01/2026 - 09/30/2026</a:t>
            </a:r>
          </a:p>
        </p:txBody>
      </p:sp>
    </p:spTree>
    <p:extLst>
      <p:ext uri="{BB962C8B-B14F-4D97-AF65-F5344CB8AC3E}">
        <p14:creationId xmlns:p14="http://schemas.microsoft.com/office/powerpoint/2010/main" val="1476242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34993-C279-4FB2-AA8B-F62C6479A3E4}"/>
              </a:ext>
            </a:extLst>
          </p:cNvPr>
          <p:cNvSpPr>
            <a:spLocks noGrp="1"/>
          </p:cNvSpPr>
          <p:nvPr>
            <p:ph type="title"/>
          </p:nvPr>
        </p:nvSpPr>
        <p:spPr/>
        <p:txBody>
          <a:bodyPr/>
          <a:lstStyle/>
          <a:p>
            <a:r>
              <a:rPr lang="fr-FR"/>
              <a:t>Overall Interactions des posts, impression des posts (en général) | creches_lpcr - 24 of 25</a:t>
            </a:r>
            <a:endParaRPr lang="en-US"/>
          </a:p>
        </p:txBody>
      </p:sp>
      <p:graphicFrame>
        <p:nvGraphicFramePr>
          <p:cNvPr id="5" name="Table Placeholder 4">
            <a:extLst>
              <a:ext uri="{FF2B5EF4-FFF2-40B4-BE49-F238E27FC236}">
                <a16:creationId xmlns:a16="http://schemas.microsoft.com/office/drawing/2014/main" id="{5C4E66DE-D2CF-46C8-ACCD-1C62E4CB9AAD}"/>
              </a:ext>
            </a:extLst>
          </p:cNvPr>
          <p:cNvGraphicFramePr>
            <a:graphicFrameLocks noGrp="1"/>
          </p:cNvGraphicFramePr>
          <p:nvPr>
            <p:ph type="tbl" sz="quarter" idx="13"/>
            <p:extLst>
              <p:ext uri="{D42A27DB-BD31-4B8C-83A1-F6EECF244321}">
                <p14:modId xmlns:p14="http://schemas.microsoft.com/office/powerpoint/2010/main" val="1413866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23147241"/>
                    </a:ext>
                  </a:extLst>
                </a:gridCol>
                <a:gridCol w="2221992">
                  <a:extLst>
                    <a:ext uri="{9D8B030D-6E8A-4147-A177-3AD203B41FA5}">
                      <a16:colId xmlns:a16="http://schemas.microsoft.com/office/drawing/2014/main" val="1793538503"/>
                    </a:ext>
                  </a:extLst>
                </a:gridCol>
                <a:gridCol w="1152144">
                  <a:extLst>
                    <a:ext uri="{9D8B030D-6E8A-4147-A177-3AD203B41FA5}">
                      <a16:colId xmlns:a16="http://schemas.microsoft.com/office/drawing/2014/main" val="258303302"/>
                    </a:ext>
                  </a:extLst>
                </a:gridCol>
                <a:gridCol w="1152144">
                  <a:extLst>
                    <a:ext uri="{9D8B030D-6E8A-4147-A177-3AD203B41FA5}">
                      <a16:colId xmlns:a16="http://schemas.microsoft.com/office/drawing/2014/main" val="2342751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542266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Instagram creches_lpcr - 2026-08-07 18:01:13</a:t>
                      </a:r>
                      <a:r>
                        <a:rPr kumimoji="0" lang="fr-FR" sz="1000" b="0" i="0" u="none" strike="noStrike" kern="1200" cap="none" spc="0" normalizeH="0" baseline="0" noProof="0">
                          <a:ln>
                            <a:noFill/>
                          </a:ln>
                          <a:solidFill>
                            <a:prstClr val="black"/>
                          </a:solidFill>
                          <a:effectLst/>
                          <a:uLnTx/>
                          <a:uFillTx/>
                          <a:latin typeface="Calibri"/>
                          <a:ea typeface="+mn-ea"/>
                          <a:cs typeface="+mn-cs"/>
                        </a:rPr>
                        <a:t>
 ☀️🌴 La fête de l’été à Valenciennes Gare ! 🌴☀️
Un petit air de vacances s’est invité à la crèche pour le plus grand bonheur des enfants et des familles ✨
Au programme : des ateliers ludiques, des moments de partage et beaucoup de sourires pour célébrer ensemble l’arrivée de l’été 🌊🎨
Bravo à toute l’équipe pour cette belle animation qui a permis aux petits et aux grands de profiter d’un joli moment convivial 💛
#LPCR #Creche #FêteDeLEté #PetiteEnfance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https://quintly-eu-image-storage.s3.amazonaws.com/66d9a102b900e9ab2508b99a34fa89d2/1ab3d7b4fe677d009dda13c6aa5f8196.jpg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75540394"/>
                  </a:ext>
                </a:extLst>
              </a:tr>
            </a:tbl>
          </a:graphicData>
        </a:graphic>
      </p:graphicFrame>
      <p:sp>
        <p:nvSpPr>
          <p:cNvPr id="4" name="Text Placeholder 3">
            <a:extLst>
              <a:ext uri="{FF2B5EF4-FFF2-40B4-BE49-F238E27FC236}">
                <a16:creationId xmlns:a16="http://schemas.microsoft.com/office/drawing/2014/main" id="{B0F76BF6-0047-4E41-B7AD-527D51F619B6}"/>
              </a:ext>
            </a:extLst>
          </p:cNvPr>
          <p:cNvSpPr>
            <a:spLocks noGrp="1"/>
          </p:cNvSpPr>
          <p:nvPr>
            <p:ph type="body" sz="quarter" idx="14"/>
          </p:nvPr>
        </p:nvSpPr>
        <p:spPr/>
        <p:txBody>
          <a:bodyPr/>
          <a:lstStyle/>
          <a:p>
            <a:r>
              <a:rPr lang="en-US"/>
              <a:t>07/01/2026 - 09/30/2026</a:t>
            </a:r>
          </a:p>
        </p:txBody>
      </p:sp>
    </p:spTree>
    <p:extLst>
      <p:ext uri="{BB962C8B-B14F-4D97-AF65-F5344CB8AC3E}">
        <p14:creationId xmlns:p14="http://schemas.microsoft.com/office/powerpoint/2010/main" val="10146578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5205D-6A79-47CB-A194-AA0BBF0DC4E6}"/>
              </a:ext>
            </a:extLst>
          </p:cNvPr>
          <p:cNvSpPr>
            <a:spLocks noGrp="1"/>
          </p:cNvSpPr>
          <p:nvPr>
            <p:ph type="title"/>
          </p:nvPr>
        </p:nvSpPr>
        <p:spPr/>
        <p:txBody>
          <a:bodyPr/>
          <a:lstStyle/>
          <a:p>
            <a:r>
              <a:rPr lang="fr-FR"/>
              <a:t>Overall Interactions des posts, impression des posts (en général) | creches_lpcr - 25 of 25</a:t>
            </a:r>
            <a:endParaRPr lang="en-US"/>
          </a:p>
        </p:txBody>
      </p:sp>
      <p:graphicFrame>
        <p:nvGraphicFramePr>
          <p:cNvPr id="5" name="Table Placeholder 4">
            <a:extLst>
              <a:ext uri="{FF2B5EF4-FFF2-40B4-BE49-F238E27FC236}">
                <a16:creationId xmlns:a16="http://schemas.microsoft.com/office/drawing/2014/main" id="{55528726-4D4D-4705-B9D1-F47AF7D835F0}"/>
              </a:ext>
            </a:extLst>
          </p:cNvPr>
          <p:cNvGraphicFramePr>
            <a:graphicFrameLocks noGrp="1"/>
          </p:cNvGraphicFramePr>
          <p:nvPr>
            <p:ph type="tbl" sz="quarter" idx="13"/>
            <p:extLst>
              <p:ext uri="{D42A27DB-BD31-4B8C-83A1-F6EECF244321}">
                <p14:modId xmlns:p14="http://schemas.microsoft.com/office/powerpoint/2010/main" val="357406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56251728"/>
                    </a:ext>
                  </a:extLst>
                </a:gridCol>
                <a:gridCol w="2221992">
                  <a:extLst>
                    <a:ext uri="{9D8B030D-6E8A-4147-A177-3AD203B41FA5}">
                      <a16:colId xmlns:a16="http://schemas.microsoft.com/office/drawing/2014/main" val="4281158167"/>
                    </a:ext>
                  </a:extLst>
                </a:gridCol>
                <a:gridCol w="1152144">
                  <a:extLst>
                    <a:ext uri="{9D8B030D-6E8A-4147-A177-3AD203B41FA5}">
                      <a16:colId xmlns:a16="http://schemas.microsoft.com/office/drawing/2014/main" val="1953218884"/>
                    </a:ext>
                  </a:extLst>
                </a:gridCol>
                <a:gridCol w="1152144">
                  <a:extLst>
                    <a:ext uri="{9D8B030D-6E8A-4147-A177-3AD203B41FA5}">
                      <a16:colId xmlns:a16="http://schemas.microsoft.com/office/drawing/2014/main" val="1278270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616135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Instagram creches_lpcr - 2026-09-17 18:31:32</a:t>
                      </a:r>
                      <a:r>
                        <a:rPr kumimoji="0" lang="fr-FR" sz="1000" b="0" i="0" u="none" strike="noStrike" kern="1200" cap="none" spc="0" normalizeH="0" baseline="0" noProof="0">
                          <a:ln>
                            <a:noFill/>
                          </a:ln>
                          <a:solidFill>
                            <a:prstClr val="black"/>
                          </a:solidFill>
                          <a:effectLst/>
                          <a:uLnTx/>
                          <a:uFillTx/>
                          <a:latin typeface="Calibri"/>
                          <a:ea typeface="+mn-ea"/>
                          <a:cs typeface="+mn-cs"/>
                        </a:rPr>
                        <a:t>
 🌿☀️ Le bonheur d'aller dehors ! 
À la micro-crèche de Wasquehal, chaque sortie est une nouvelle aventure ✨
Observer la nature, courir, explorer, sentir le vent sur son visage, partager des éclats de rire avec les copains... Les moments passés en extérieur sont précieux pour le développement et l'épanouissement des enfants. 💚
Aujourd'hui encore, nos petits explorateurs ont profité d'un beau moment au grand air, entre découvertes, jeux et liberté !
#Wasquehal #LPCR #Creche #eveil #petiteenfance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https://quintly-eu-image-storage.s3.amazonaws.com/66d9a102b900e9ab2508b99a34fa89d2/a3eff6c5afcf3bec9cc204a1e33ac30a.jpg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070453415"/>
                  </a:ext>
                </a:extLst>
              </a:tr>
            </a:tbl>
          </a:graphicData>
        </a:graphic>
      </p:graphicFrame>
      <p:sp>
        <p:nvSpPr>
          <p:cNvPr id="4" name="Text Placeholder 3">
            <a:extLst>
              <a:ext uri="{FF2B5EF4-FFF2-40B4-BE49-F238E27FC236}">
                <a16:creationId xmlns:a16="http://schemas.microsoft.com/office/drawing/2014/main" id="{19F55EC3-BC40-4BA2-B8B6-ED7F2D92DB39}"/>
              </a:ext>
            </a:extLst>
          </p:cNvPr>
          <p:cNvSpPr>
            <a:spLocks noGrp="1"/>
          </p:cNvSpPr>
          <p:nvPr>
            <p:ph type="body" sz="quarter" idx="14"/>
          </p:nvPr>
        </p:nvSpPr>
        <p:spPr/>
        <p:txBody>
          <a:bodyPr/>
          <a:lstStyle/>
          <a:p>
            <a:r>
              <a:rPr lang="en-US"/>
              <a:t>07/01/2026 - 09/30/2026</a:t>
            </a:r>
          </a:p>
        </p:txBody>
      </p:sp>
    </p:spTree>
    <p:extLst>
      <p:ext uri="{BB962C8B-B14F-4D97-AF65-F5344CB8AC3E}">
        <p14:creationId xmlns:p14="http://schemas.microsoft.com/office/powerpoint/2010/main" val="401148832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4348</Words>
  <Application>Microsoft Office PowerPoint</Application>
  <PresentationFormat>On-screen Show (4:3)</PresentationFormat>
  <Paragraphs>250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Overall Interactions des posts, impression des posts (en général) | creches_lpcr - 1 of 25</vt:lpstr>
      <vt:lpstr>Overall Interactions des posts, impression des posts (en général) | creches_lpcr - 2 of 25</vt:lpstr>
      <vt:lpstr>Overall Interactions des posts, impression des posts (en général) | creches_lpcr - 3 of 25</vt:lpstr>
      <vt:lpstr>Overall Interactions des posts, impression des posts (en général) | creches_lpcr - 4 of 25</vt:lpstr>
      <vt:lpstr>Overall Interactions des posts, impression des posts (en général) | creches_lpcr - 5 of 25</vt:lpstr>
      <vt:lpstr>Overall Interactions des posts, impression des posts (en général) | creches_lpcr - 6 of 25</vt:lpstr>
      <vt:lpstr>Overall Interactions des posts, impression des posts (en général) | creches_lpcr - 7 of 25</vt:lpstr>
      <vt:lpstr>Overall Interactions des posts, impression des posts (en général) | creches_lpcr - 8 of 25</vt:lpstr>
      <vt:lpstr>Overall Interactions des posts, impression des posts (en général) | creches_lpcr - 9 of 25</vt:lpstr>
      <vt:lpstr>Overall Interactions des posts, impression des posts (en général) | creches_lpcr - 10 of 25</vt:lpstr>
      <vt:lpstr>Overall Interactions des posts, impression des posts (en général) | creches_lpcr - 11 of 25</vt:lpstr>
      <vt:lpstr>Overall Interactions des posts, impression des posts (en général) | creches_lpcr - 12 of 25</vt:lpstr>
      <vt:lpstr>Overall Interactions des posts, impression des posts (en général) | creches_lpcr - 13 of 25</vt:lpstr>
      <vt:lpstr>Overall Interactions des posts, impression des posts (en général) | creches_lpcr - 14 of 25</vt:lpstr>
      <vt:lpstr>Overall Interactions des posts, impression des posts (en général) | creches_lpcr - 15 of 25</vt:lpstr>
      <vt:lpstr>Overall Interactions des posts, impression des posts (en général) | creches_lpcr - 16 of 25</vt:lpstr>
      <vt:lpstr>Overall Interactions des posts, impression des posts (en général) | creches_lpcr - 17 of 25</vt:lpstr>
      <vt:lpstr>Overall Interactions des posts, impression des posts (en général) | creches_lpcr - 18 of 25</vt:lpstr>
      <vt:lpstr>Overall Interactions des posts, impression des posts (en général) | creches_lpcr - 19 of 25</vt:lpstr>
      <vt:lpstr>Overall Interactions des posts, impression des posts (en général) | creches_lpcr - 20 of 25</vt:lpstr>
      <vt:lpstr>Overall Interactions des posts, impression des posts (en général) | creches_lpcr - 21 of 25</vt:lpstr>
      <vt:lpstr>Overall Interactions des posts, impression des posts (en général) | creches_lpcr - 22 of 25</vt:lpstr>
      <vt:lpstr>Overall Interactions des posts, impression des posts (en général) | creches_lpcr - 23 of 25</vt:lpstr>
      <vt:lpstr>Overall Interactions des posts, impression des posts (en général) | creches_lpcr - 24 of 25</vt:lpstr>
      <vt:lpstr>Overall Interactions des posts, impression des posts (en général) | creches_lpcr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Overall Interactions des posts, impression des posts (en général) | creches_lpcr - 1 of 25</dc:title>
  <dc:creator>Frederik Born</dc:creator>
  <cp:lastModifiedBy>Frederik Born</cp:lastModifiedBy>
  <cp:revision>1</cp:revision>
  <dcterms:created xsi:type="dcterms:W3CDTF">2026-10-07T07:13:07Z</dcterms:created>
  <dcterms:modified xsi:type="dcterms:W3CDTF">2026-10-07T07:14:20Z</dcterms:modified>
</cp:coreProperties>
</file>