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4" r:id="rId8"/>
    <p:sldId id="265" r:id="rId9"/>
    <p:sldId id="266" r:id="rId10"/>
    <p:sldId id="268" r:id="rId11"/>
    <p:sldId id="269" r:id="rId12"/>
    <p:sldId id="270" r:id="rId13"/>
    <p:sldId id="271" r:id="rId14"/>
    <p:sldId id="272" r:id="rId15"/>
    <p:sldId id="274" r:id="rId16"/>
    <p:sldId id="275" r:id="rId17"/>
    <p:sldId id="276" r:id="rId18"/>
    <p:sldId id="277" r:id="rId19"/>
    <p:sldId id="278" r:id="rId20"/>
    <p:sldId id="279" r:id="rId21"/>
    <p:sldId id="281" r:id="rId22"/>
    <p:sldId id="282" r:id="rId23"/>
    <p:sldId id="283" r:id="rId24"/>
    <p:sldId id="284" r:id="rId25"/>
    <p:sldId id="286" r:id="rId26"/>
    <p:sldId id="287" r:id="rId27"/>
    <p:sldId id="288" r:id="rId28"/>
    <p:sldId id="289" r:id="rId29"/>
    <p:sldId id="290" r:id="rId30"/>
    <p:sldId id="292" r:id="rId31"/>
    <p:sldId id="293" r:id="rId32"/>
    <p:sldId id="294" r:id="rId33"/>
    <p:sldId id="295" r:id="rId34"/>
    <p:sldId id="296" r:id="rId35"/>
    <p:sldId id="297" r:id="rId36"/>
    <p:sldId id="298" r:id="rId37"/>
    <p:sldId id="300" r:id="rId38"/>
    <p:sldId id="301" r:id="rId39"/>
    <p:sldId id="302" r:id="rId40"/>
    <p:sldId id="303" r:id="rId41"/>
    <p:sldId id="304" r:id="rId42"/>
    <p:sldId id="305" r:id="rId43"/>
    <p:sldId id="306" r:id="rId44"/>
    <p:sldId id="307"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0" r:id="rId58"/>
    <p:sldId id="321" r:id="rId59"/>
    <p:sldId id="322" r:id="rId60"/>
    <p:sldId id="323" r:id="rId61"/>
    <p:sldId id="324" r:id="rId62"/>
    <p:sldId id="325" r:id="rId63"/>
    <p:sldId id="327" r:id="rId64"/>
    <p:sldId id="328" r:id="rId65"/>
    <p:sldId id="329" r:id="rId66"/>
    <p:sldId id="330" r:id="rId67"/>
    <p:sldId id="331" r:id="rId68"/>
    <p:sldId id="332" r:id="rId69"/>
    <p:sldId id="333" r:id="rId70"/>
    <p:sldId id="334" r:id="rId71"/>
    <p:sldId id="335" r:id="rId72"/>
    <p:sldId id="336" r:id="rId73"/>
    <p:sldId id="337" r:id="rId74"/>
    <p:sldId id="338" r:id="rId75"/>
    <p:sldId id="339" r:id="rId76"/>
    <p:sldId id="341" r:id="rId77"/>
    <p:sldId id="342" r:id="rId78"/>
    <p:sldId id="343" r:id="rId79"/>
    <p:sldId id="345" r:id="rId80"/>
    <p:sldId id="346" r:id="rId81"/>
    <p:sldId id="347" r:id="rId82"/>
    <p:sldId id="348" r:id="rId83"/>
    <p:sldId id="349" r:id="rId84"/>
    <p:sldId id="350" r:id="rId85"/>
    <p:sldId id="351" r:id="rId86"/>
    <p:sldId id="352" r:id="rId87"/>
    <p:sldId id="353" r:id="rId88"/>
  </p:sldIdLst>
  <p:sldSz cx="9144000" cy="6858000" type="screen4x3"/>
  <p:notesSz cx="6858000" cy="9144000"/>
  <p:embeddedFontLst>
    <p:embeddedFont>
      <p:font typeface="Calibri" panose="020F0502020204030204" pitchFamily="34" charset="0"/>
      <p:regular r:id="rId89"/>
      <p:bold r:id="rId90"/>
      <p:italic r:id="rId91"/>
      <p:boldItalic r:id="rId9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2.fntdata"/><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font" Target="fonts/font3.fntdata"/><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cat>
            <c:strRef>
              <c:f>Sheet1!$A$1:$J$1</c:f>
              <c:strCache>
                <c:ptCount val="10"/>
                <c:pt idx="0">
                  <c:v>CXO</c:v>
                </c:pt>
                <c:pt idx="1">
                  <c:v>Director</c:v>
                </c:pt>
                <c:pt idx="2">
                  <c:v>Entry</c:v>
                </c:pt>
                <c:pt idx="3">
                  <c:v>Manager</c:v>
                </c:pt>
                <c:pt idx="4">
                  <c:v>Owner</c:v>
                </c:pt>
                <c:pt idx="5">
                  <c:v>Partner</c:v>
                </c:pt>
                <c:pt idx="6">
                  <c:v>Senior</c:v>
                </c:pt>
                <c:pt idx="7">
                  <c:v>Training</c:v>
                </c:pt>
                <c:pt idx="8">
                  <c:v>Unpaid</c:v>
                </c:pt>
                <c:pt idx="9">
                  <c:v>VP</c:v>
                </c:pt>
              </c:strCache>
            </c:strRef>
          </c:cat>
          <c:val>
            <c:numRef>
              <c:f>Sheet1!$A$2:$J$2</c:f>
              <c:numCache>
                <c:formatCode>General</c:formatCode>
                <c:ptCount val="10"/>
                <c:pt idx="0">
                  <c:v>135</c:v>
                </c:pt>
                <c:pt idx="1">
                  <c:v>430</c:v>
                </c:pt>
                <c:pt idx="2">
                  <c:v>690</c:v>
                </c:pt>
                <c:pt idx="3">
                  <c:v>272</c:v>
                </c:pt>
                <c:pt idx="4">
                  <c:v>118</c:v>
                </c:pt>
                <c:pt idx="5">
                  <c:v>25</c:v>
                </c:pt>
                <c:pt idx="6">
                  <c:v>853</c:v>
                </c:pt>
                <c:pt idx="7">
                  <c:v>21</c:v>
                </c:pt>
                <c:pt idx="8">
                  <c:v>8</c:v>
                </c:pt>
                <c:pt idx="9">
                  <c:v>98</c:v>
                </c:pt>
              </c:numCache>
            </c:numRef>
          </c:val>
          <c:extLst>
            <c:ext xmlns:c16="http://schemas.microsoft.com/office/drawing/2014/chart" uri="{C3380CC4-5D6E-409C-BE32-E72D297353CC}">
              <c16:uniqueId val="{00000000-E782-494E-870D-AAF69BEEA45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E.Leclerc énergies</c:v>
                </c:pt>
              </c:strCache>
            </c:strRef>
          </c:tx>
          <c:spPr>
            <a:solidFill>
              <a:schemeClr val="accent1"/>
            </a:solidFill>
            <a:ln>
              <a:noFill/>
            </a:ln>
            <a:effectLst/>
          </c:spPr>
          <c:invertIfNegative val="0"/>
          <c:cat>
            <c:strRef>
              <c:f>Sheet1!$A$2:$A$7</c:f>
              <c:strCache>
                <c:ptCount val="6"/>
                <c:pt idx="0">
                  <c:v>Document</c:v>
                </c:pt>
                <c:pt idx="1">
                  <c:v>Gallery</c:v>
                </c:pt>
                <c:pt idx="2">
                  <c:v>Image</c:v>
                </c:pt>
                <c:pt idx="3">
                  <c:v>Poll</c:v>
                </c:pt>
                <c:pt idx="4">
                  <c:v>Status</c:v>
                </c:pt>
                <c:pt idx="5">
                  <c:v>Video</c:v>
                </c:pt>
              </c:strCache>
            </c:strRef>
          </c:cat>
          <c:val>
            <c:numRef>
              <c:f>Sheet1!$B$2:$B$7</c:f>
              <c:numCache>
                <c:formatCode>General</c:formatCode>
                <c:ptCount val="6"/>
                <c:pt idx="0">
                  <c:v>1.0126629420347599</c:v>
                </c:pt>
                <c:pt idx="1">
                  <c:v>3.8602201834419501</c:v>
                </c:pt>
                <c:pt idx="2">
                  <c:v>1.07506417049548</c:v>
                </c:pt>
                <c:pt idx="3">
                  <c:v>0.32672710016593198</c:v>
                </c:pt>
                <c:pt idx="4">
                  <c:v>1.1818646956619501</c:v>
                </c:pt>
                <c:pt idx="5">
                  <c:v>3.2513884342901598</c:v>
                </c:pt>
              </c:numCache>
            </c:numRef>
          </c:val>
          <c:extLst>
            <c:ext xmlns:c16="http://schemas.microsoft.com/office/drawing/2014/chart" uri="{C3380CC4-5D6E-409C-BE32-E72D297353CC}">
              <c16:uniqueId val="{00000000-41B2-46F5-A4F8-5534D34147FE}"/>
            </c:ext>
          </c:extLst>
        </c:ser>
        <c:dLbls>
          <c:showLegendKey val="0"/>
          <c:showVal val="0"/>
          <c:showCatName val="0"/>
          <c:showSerName val="0"/>
          <c:showPercent val="0"/>
          <c:showBubbleSize val="0"/>
        </c:dLbls>
        <c:gapWidth val="219"/>
        <c:overlap val="-27"/>
        <c:axId val="498256968"/>
        <c:axId val="498254672"/>
      </c:barChart>
      <c:catAx>
        <c:axId val="498256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254672"/>
        <c:crosses val="autoZero"/>
        <c:auto val="1"/>
        <c:lblAlgn val="ctr"/>
        <c:lblOffset val="100"/>
        <c:noMultiLvlLbl val="0"/>
      </c:catAx>
      <c:valAx>
        <c:axId val="49825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25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E.Leclerc énergies</c:v>
                </c:pt>
              </c:strCache>
            </c:strRef>
          </c:tx>
          <c:spPr>
            <a:ln w="28575" cap="rnd">
              <a:solidFill>
                <a:schemeClr val="accent1"/>
              </a:solidFill>
              <a:round/>
            </a:ln>
            <a:effectLst/>
          </c:spPr>
          <c:marker>
            <c:symbol val="none"/>
          </c:marker>
          <c:cat>
            <c:numRef>
              <c:f>Sheet1!$A$2:$A$365</c:f>
              <c:numCache>
                <c:formatCode>m/d/yyyy</c:formatCode>
                <c:ptCount val="364"/>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numCache>
            </c:numRef>
          </c:cat>
          <c:val>
            <c:numRef>
              <c:f>Sheet1!$B$2:$B$365</c:f>
              <c:numCache>
                <c:formatCode>General</c:formatCode>
                <c:ptCount val="36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81863</c:v>
                </c:pt>
                <c:pt idx="29">
                  <c:v>0</c:v>
                </c:pt>
                <c:pt idx="30">
                  <c:v>0</c:v>
                </c:pt>
                <c:pt idx="31">
                  <c:v>0</c:v>
                </c:pt>
                <c:pt idx="32">
                  <c:v>0</c:v>
                </c:pt>
                <c:pt idx="33">
                  <c:v>45066</c:v>
                </c:pt>
                <c:pt idx="34">
                  <c:v>0</c:v>
                </c:pt>
                <c:pt idx="35">
                  <c:v>0</c:v>
                </c:pt>
                <c:pt idx="36">
                  <c:v>1262</c:v>
                </c:pt>
                <c:pt idx="37">
                  <c:v>0</c:v>
                </c:pt>
                <c:pt idx="38">
                  <c:v>0</c:v>
                </c:pt>
                <c:pt idx="39">
                  <c:v>0</c:v>
                </c:pt>
                <c:pt idx="40">
                  <c:v>0</c:v>
                </c:pt>
                <c:pt idx="41">
                  <c:v>764</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462</c:v>
                </c:pt>
                <c:pt idx="59">
                  <c:v>0</c:v>
                </c:pt>
                <c:pt idx="60">
                  <c:v>0</c:v>
                </c:pt>
                <c:pt idx="61">
                  <c:v>0</c:v>
                </c:pt>
                <c:pt idx="62">
                  <c:v>0</c:v>
                </c:pt>
                <c:pt idx="63">
                  <c:v>0</c:v>
                </c:pt>
                <c:pt idx="64">
                  <c:v>0</c:v>
                </c:pt>
                <c:pt idx="65">
                  <c:v>298</c:v>
                </c:pt>
                <c:pt idx="66">
                  <c:v>0</c:v>
                </c:pt>
                <c:pt idx="67">
                  <c:v>0</c:v>
                </c:pt>
                <c:pt idx="68">
                  <c:v>0</c:v>
                </c:pt>
                <c:pt idx="69">
                  <c:v>0</c:v>
                </c:pt>
                <c:pt idx="70">
                  <c:v>29</c:v>
                </c:pt>
                <c:pt idx="71">
                  <c:v>1330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1434</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31003</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37075</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1464</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627</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2572</c:v>
                </c:pt>
                <c:pt idx="188">
                  <c:v>0</c:v>
                </c:pt>
                <c:pt idx="189">
                  <c:v>0</c:v>
                </c:pt>
                <c:pt idx="190">
                  <c:v>0</c:v>
                </c:pt>
                <c:pt idx="191">
                  <c:v>21457</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280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numCache>
            </c:numRef>
          </c:val>
          <c:smooth val="0"/>
          <c:extLst>
            <c:ext xmlns:c16="http://schemas.microsoft.com/office/drawing/2014/chart" uri="{C3380CC4-5D6E-409C-BE32-E72D297353CC}">
              <c16:uniqueId val="{00000000-76E2-4613-A886-65CACC1FD938}"/>
            </c:ext>
          </c:extLst>
        </c:ser>
        <c:dLbls>
          <c:showLegendKey val="0"/>
          <c:showVal val="0"/>
          <c:showCatName val="0"/>
          <c:showSerName val="0"/>
          <c:showPercent val="0"/>
          <c:showBubbleSize val="0"/>
        </c:dLbls>
        <c:smooth val="0"/>
        <c:axId val="300306352"/>
        <c:axId val="300298808"/>
      </c:lineChart>
      <c:dateAx>
        <c:axId val="300306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98808"/>
        <c:crosses val="autoZero"/>
        <c:auto val="1"/>
        <c:lblOffset val="100"/>
        <c:baseTimeUnit val="days"/>
      </c:dateAx>
      <c:valAx>
        <c:axId val="30029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30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Biocarburants</c:v>
                </c:pt>
                <c:pt idx="1">
                  <c:v>Carte carburant pro</c:v>
                </c:pt>
                <c:pt idx="2">
                  <c:v>Certificats éco d'énergie</c:v>
                </c:pt>
                <c:pt idx="3">
                  <c:v>Energies nouvelles</c:v>
                </c:pt>
                <c:pt idx="4">
                  <c:v>Energies renouvelables</c:v>
                </c:pt>
                <c:pt idx="5">
                  <c:v>Mobilité électrique</c:v>
                </c:pt>
                <c:pt idx="6">
                  <c:v>Transition énergétique</c:v>
                </c:pt>
              </c:strCache>
            </c:strRef>
          </c:cat>
          <c:val>
            <c:numRef>
              <c:f>Sheet1!$A$2:$G$2</c:f>
              <c:numCache>
                <c:formatCode>General</c:formatCode>
                <c:ptCount val="7"/>
                <c:pt idx="0">
                  <c:v>18</c:v>
                </c:pt>
                <c:pt idx="1">
                  <c:v>14</c:v>
                </c:pt>
                <c:pt idx="2">
                  <c:v>16</c:v>
                </c:pt>
                <c:pt idx="3">
                  <c:v>5</c:v>
                </c:pt>
                <c:pt idx="4">
                  <c:v>20</c:v>
                </c:pt>
                <c:pt idx="5">
                  <c:v>17</c:v>
                </c:pt>
                <c:pt idx="6">
                  <c:v>47</c:v>
                </c:pt>
              </c:numCache>
            </c:numRef>
          </c:val>
          <c:extLst>
            <c:ext xmlns:c16="http://schemas.microsoft.com/office/drawing/2014/chart" uri="{C3380CC4-5D6E-409C-BE32-E72D297353CC}">
              <c16:uniqueId val="{00000000-6651-4141-9AEB-763872B1B0F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E.Leclerc énergies</c:v>
                </c:pt>
              </c:strCache>
            </c:strRef>
          </c:tx>
          <c:spPr>
            <a:ln w="28575" cap="rnd">
              <a:solidFill>
                <a:schemeClr val="accent1"/>
              </a:solidFill>
              <a:round/>
            </a:ln>
            <a:effectLst/>
          </c:spPr>
          <c:marker>
            <c:symbol val="none"/>
          </c:marker>
          <c:cat>
            <c:numRef>
              <c:f>Sheet1!$A$2:$A$365</c:f>
              <c:numCache>
                <c:formatCode>m/d/yyyy</c:formatCode>
                <c:ptCount val="364"/>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numCache>
            </c:numRef>
          </c:cat>
          <c:val>
            <c:numRef>
              <c:f>Sheet1!$B$2:$B$365</c:f>
              <c:numCache>
                <c:formatCode>General</c:formatCode>
                <c:ptCount val="364"/>
                <c:pt idx="0">
                  <c:v>7287</c:v>
                </c:pt>
                <c:pt idx="1">
                  <c:v>7288</c:v>
                </c:pt>
                <c:pt idx="2">
                  <c:v>7287</c:v>
                </c:pt>
                <c:pt idx="3">
                  <c:v>7286</c:v>
                </c:pt>
                <c:pt idx="4">
                  <c:v>7286</c:v>
                </c:pt>
                <c:pt idx="5">
                  <c:v>7285</c:v>
                </c:pt>
                <c:pt idx="6">
                  <c:v>7285</c:v>
                </c:pt>
                <c:pt idx="7">
                  <c:v>7285</c:v>
                </c:pt>
                <c:pt idx="8">
                  <c:v>7285</c:v>
                </c:pt>
                <c:pt idx="9">
                  <c:v>7284</c:v>
                </c:pt>
                <c:pt idx="10">
                  <c:v>7283</c:v>
                </c:pt>
                <c:pt idx="11">
                  <c:v>7284</c:v>
                </c:pt>
                <c:pt idx="12">
                  <c:v>7285</c:v>
                </c:pt>
                <c:pt idx="13">
                  <c:v>7287</c:v>
                </c:pt>
                <c:pt idx="14">
                  <c:v>7287</c:v>
                </c:pt>
                <c:pt idx="15">
                  <c:v>7286</c:v>
                </c:pt>
                <c:pt idx="16">
                  <c:v>7287</c:v>
                </c:pt>
                <c:pt idx="17">
                  <c:v>7286</c:v>
                </c:pt>
                <c:pt idx="18">
                  <c:v>7285</c:v>
                </c:pt>
                <c:pt idx="19">
                  <c:v>7285</c:v>
                </c:pt>
                <c:pt idx="20">
                  <c:v>7285</c:v>
                </c:pt>
                <c:pt idx="21">
                  <c:v>7285</c:v>
                </c:pt>
                <c:pt idx="22">
                  <c:v>7283</c:v>
                </c:pt>
                <c:pt idx="23">
                  <c:v>7283</c:v>
                </c:pt>
                <c:pt idx="24">
                  <c:v>7283</c:v>
                </c:pt>
                <c:pt idx="25">
                  <c:v>7281</c:v>
                </c:pt>
                <c:pt idx="26">
                  <c:v>7280</c:v>
                </c:pt>
                <c:pt idx="27">
                  <c:v>7281</c:v>
                </c:pt>
                <c:pt idx="28">
                  <c:v>7278</c:v>
                </c:pt>
                <c:pt idx="29">
                  <c:v>7280</c:v>
                </c:pt>
                <c:pt idx="30">
                  <c:v>7279</c:v>
                </c:pt>
                <c:pt idx="31">
                  <c:v>7278</c:v>
                </c:pt>
                <c:pt idx="32">
                  <c:v>7277</c:v>
                </c:pt>
                <c:pt idx="33">
                  <c:v>7278</c:v>
                </c:pt>
                <c:pt idx="34">
                  <c:v>7279</c:v>
                </c:pt>
                <c:pt idx="35">
                  <c:v>7279</c:v>
                </c:pt>
                <c:pt idx="36">
                  <c:v>7279</c:v>
                </c:pt>
                <c:pt idx="37">
                  <c:v>7280</c:v>
                </c:pt>
                <c:pt idx="38">
                  <c:v>7278</c:v>
                </c:pt>
                <c:pt idx="39">
                  <c:v>7276</c:v>
                </c:pt>
                <c:pt idx="40">
                  <c:v>7276</c:v>
                </c:pt>
                <c:pt idx="41">
                  <c:v>7277</c:v>
                </c:pt>
                <c:pt idx="42">
                  <c:v>7276</c:v>
                </c:pt>
                <c:pt idx="43">
                  <c:v>7276</c:v>
                </c:pt>
                <c:pt idx="44">
                  <c:v>7277</c:v>
                </c:pt>
                <c:pt idx="45">
                  <c:v>7276</c:v>
                </c:pt>
                <c:pt idx="46">
                  <c:v>7276</c:v>
                </c:pt>
                <c:pt idx="47">
                  <c:v>7276</c:v>
                </c:pt>
                <c:pt idx="48">
                  <c:v>7275</c:v>
                </c:pt>
                <c:pt idx="49">
                  <c:v>7275</c:v>
                </c:pt>
                <c:pt idx="50">
                  <c:v>7276</c:v>
                </c:pt>
                <c:pt idx="51">
                  <c:v>7274</c:v>
                </c:pt>
                <c:pt idx="52">
                  <c:v>7272</c:v>
                </c:pt>
                <c:pt idx="53">
                  <c:v>7273</c:v>
                </c:pt>
                <c:pt idx="54">
                  <c:v>7273</c:v>
                </c:pt>
                <c:pt idx="55">
                  <c:v>7273</c:v>
                </c:pt>
                <c:pt idx="56">
                  <c:v>7272</c:v>
                </c:pt>
                <c:pt idx="57">
                  <c:v>7272</c:v>
                </c:pt>
                <c:pt idx="58">
                  <c:v>7272</c:v>
                </c:pt>
                <c:pt idx="59">
                  <c:v>7272</c:v>
                </c:pt>
                <c:pt idx="60">
                  <c:v>7271</c:v>
                </c:pt>
                <c:pt idx="61">
                  <c:v>7271</c:v>
                </c:pt>
                <c:pt idx="62">
                  <c:v>7270</c:v>
                </c:pt>
                <c:pt idx="63">
                  <c:v>7270</c:v>
                </c:pt>
                <c:pt idx="64">
                  <c:v>7271</c:v>
                </c:pt>
                <c:pt idx="65">
                  <c:v>7271</c:v>
                </c:pt>
                <c:pt idx="66">
                  <c:v>7270</c:v>
                </c:pt>
                <c:pt idx="67">
                  <c:v>7269</c:v>
                </c:pt>
                <c:pt idx="68">
                  <c:v>7267</c:v>
                </c:pt>
                <c:pt idx="69">
                  <c:v>7265</c:v>
                </c:pt>
                <c:pt idx="70">
                  <c:v>7265</c:v>
                </c:pt>
                <c:pt idx="71">
                  <c:v>7265</c:v>
                </c:pt>
                <c:pt idx="72">
                  <c:v>7265</c:v>
                </c:pt>
                <c:pt idx="73">
                  <c:v>7264</c:v>
                </c:pt>
                <c:pt idx="74">
                  <c:v>7263</c:v>
                </c:pt>
                <c:pt idx="75">
                  <c:v>7261</c:v>
                </c:pt>
                <c:pt idx="76">
                  <c:v>7261</c:v>
                </c:pt>
                <c:pt idx="77">
                  <c:v>7260</c:v>
                </c:pt>
                <c:pt idx="78">
                  <c:v>7260</c:v>
                </c:pt>
                <c:pt idx="79">
                  <c:v>7259</c:v>
                </c:pt>
                <c:pt idx="80">
                  <c:v>7258</c:v>
                </c:pt>
                <c:pt idx="81">
                  <c:v>7259</c:v>
                </c:pt>
                <c:pt idx="82">
                  <c:v>7260</c:v>
                </c:pt>
                <c:pt idx="83">
                  <c:v>7258</c:v>
                </c:pt>
                <c:pt idx="84">
                  <c:v>7258</c:v>
                </c:pt>
                <c:pt idx="85">
                  <c:v>7256</c:v>
                </c:pt>
                <c:pt idx="86">
                  <c:v>7256</c:v>
                </c:pt>
                <c:pt idx="87">
                  <c:v>7257</c:v>
                </c:pt>
                <c:pt idx="88">
                  <c:v>7258</c:v>
                </c:pt>
                <c:pt idx="89">
                  <c:v>7258</c:v>
                </c:pt>
                <c:pt idx="90">
                  <c:v>7256</c:v>
                </c:pt>
                <c:pt idx="91">
                  <c:v>7258</c:v>
                </c:pt>
                <c:pt idx="92">
                  <c:v>7258</c:v>
                </c:pt>
                <c:pt idx="93">
                  <c:v>7258</c:v>
                </c:pt>
                <c:pt idx="94">
                  <c:v>7257</c:v>
                </c:pt>
                <c:pt idx="95">
                  <c:v>7255</c:v>
                </c:pt>
                <c:pt idx="96">
                  <c:v>7255</c:v>
                </c:pt>
                <c:pt idx="97">
                  <c:v>7257</c:v>
                </c:pt>
                <c:pt idx="98">
                  <c:v>7258</c:v>
                </c:pt>
                <c:pt idx="99">
                  <c:v>7253</c:v>
                </c:pt>
                <c:pt idx="100">
                  <c:v>7253</c:v>
                </c:pt>
                <c:pt idx="101">
                  <c:v>7253</c:v>
                </c:pt>
                <c:pt idx="102">
                  <c:v>7253</c:v>
                </c:pt>
                <c:pt idx="103">
                  <c:v>7253</c:v>
                </c:pt>
                <c:pt idx="104">
                  <c:v>7253</c:v>
                </c:pt>
                <c:pt idx="105">
                  <c:v>7254</c:v>
                </c:pt>
                <c:pt idx="106">
                  <c:v>7253</c:v>
                </c:pt>
                <c:pt idx="107">
                  <c:v>7254</c:v>
                </c:pt>
                <c:pt idx="108">
                  <c:v>7256</c:v>
                </c:pt>
                <c:pt idx="109">
                  <c:v>7256</c:v>
                </c:pt>
                <c:pt idx="110">
                  <c:v>7257</c:v>
                </c:pt>
                <c:pt idx="111">
                  <c:v>7258</c:v>
                </c:pt>
                <c:pt idx="112">
                  <c:v>7258</c:v>
                </c:pt>
                <c:pt idx="113">
                  <c:v>7257</c:v>
                </c:pt>
                <c:pt idx="114">
                  <c:v>7257</c:v>
                </c:pt>
                <c:pt idx="115">
                  <c:v>7258</c:v>
                </c:pt>
                <c:pt idx="116">
                  <c:v>7256</c:v>
                </c:pt>
                <c:pt idx="117">
                  <c:v>7256</c:v>
                </c:pt>
                <c:pt idx="118">
                  <c:v>7255</c:v>
                </c:pt>
                <c:pt idx="119">
                  <c:v>7255</c:v>
                </c:pt>
                <c:pt idx="120">
                  <c:v>7255</c:v>
                </c:pt>
                <c:pt idx="121">
                  <c:v>7254</c:v>
                </c:pt>
                <c:pt idx="122">
                  <c:v>7254</c:v>
                </c:pt>
                <c:pt idx="123">
                  <c:v>7254</c:v>
                </c:pt>
                <c:pt idx="124">
                  <c:v>7255</c:v>
                </c:pt>
                <c:pt idx="125">
                  <c:v>7253</c:v>
                </c:pt>
                <c:pt idx="126">
                  <c:v>7252</c:v>
                </c:pt>
                <c:pt idx="127">
                  <c:v>7252</c:v>
                </c:pt>
                <c:pt idx="128">
                  <c:v>7252</c:v>
                </c:pt>
                <c:pt idx="129">
                  <c:v>7253</c:v>
                </c:pt>
                <c:pt idx="130">
                  <c:v>7253</c:v>
                </c:pt>
                <c:pt idx="131">
                  <c:v>7252</c:v>
                </c:pt>
                <c:pt idx="132">
                  <c:v>7253</c:v>
                </c:pt>
                <c:pt idx="133">
                  <c:v>7252</c:v>
                </c:pt>
                <c:pt idx="134">
                  <c:v>7252</c:v>
                </c:pt>
                <c:pt idx="135">
                  <c:v>7251</c:v>
                </c:pt>
                <c:pt idx="136">
                  <c:v>7251</c:v>
                </c:pt>
                <c:pt idx="137">
                  <c:v>7251</c:v>
                </c:pt>
                <c:pt idx="138">
                  <c:v>7249</c:v>
                </c:pt>
                <c:pt idx="139">
                  <c:v>7249</c:v>
                </c:pt>
                <c:pt idx="140">
                  <c:v>7251</c:v>
                </c:pt>
                <c:pt idx="141">
                  <c:v>7252</c:v>
                </c:pt>
                <c:pt idx="142">
                  <c:v>7253</c:v>
                </c:pt>
                <c:pt idx="143">
                  <c:v>7254</c:v>
                </c:pt>
                <c:pt idx="144">
                  <c:v>7256</c:v>
                </c:pt>
                <c:pt idx="145">
                  <c:v>7255</c:v>
                </c:pt>
                <c:pt idx="146">
                  <c:v>7255</c:v>
                </c:pt>
                <c:pt idx="147">
                  <c:v>7255</c:v>
                </c:pt>
                <c:pt idx="148">
                  <c:v>7253</c:v>
                </c:pt>
                <c:pt idx="149">
                  <c:v>7253</c:v>
                </c:pt>
                <c:pt idx="150">
                  <c:v>7252</c:v>
                </c:pt>
                <c:pt idx="151">
                  <c:v>7252</c:v>
                </c:pt>
                <c:pt idx="152">
                  <c:v>7250</c:v>
                </c:pt>
                <c:pt idx="153">
                  <c:v>7250</c:v>
                </c:pt>
                <c:pt idx="154">
                  <c:v>7249</c:v>
                </c:pt>
                <c:pt idx="155">
                  <c:v>7247</c:v>
                </c:pt>
                <c:pt idx="156">
                  <c:v>7246</c:v>
                </c:pt>
                <c:pt idx="157">
                  <c:v>7248</c:v>
                </c:pt>
                <c:pt idx="158">
                  <c:v>7248</c:v>
                </c:pt>
                <c:pt idx="159">
                  <c:v>7248</c:v>
                </c:pt>
                <c:pt idx="160">
                  <c:v>7248</c:v>
                </c:pt>
                <c:pt idx="161">
                  <c:v>7248</c:v>
                </c:pt>
                <c:pt idx="162">
                  <c:v>7248</c:v>
                </c:pt>
                <c:pt idx="163">
                  <c:v>7248</c:v>
                </c:pt>
                <c:pt idx="164">
                  <c:v>7249</c:v>
                </c:pt>
                <c:pt idx="165">
                  <c:v>7248</c:v>
                </c:pt>
                <c:pt idx="166">
                  <c:v>7248</c:v>
                </c:pt>
                <c:pt idx="167">
                  <c:v>7246</c:v>
                </c:pt>
                <c:pt idx="168">
                  <c:v>7246</c:v>
                </c:pt>
                <c:pt idx="169">
                  <c:v>7244</c:v>
                </c:pt>
                <c:pt idx="170">
                  <c:v>7244</c:v>
                </c:pt>
                <c:pt idx="171">
                  <c:v>7244</c:v>
                </c:pt>
                <c:pt idx="172">
                  <c:v>7244</c:v>
                </c:pt>
                <c:pt idx="173">
                  <c:v>7243</c:v>
                </c:pt>
                <c:pt idx="174">
                  <c:v>7242</c:v>
                </c:pt>
                <c:pt idx="175">
                  <c:v>7241</c:v>
                </c:pt>
                <c:pt idx="176">
                  <c:v>7241</c:v>
                </c:pt>
                <c:pt idx="177">
                  <c:v>7239</c:v>
                </c:pt>
                <c:pt idx="178">
                  <c:v>7239</c:v>
                </c:pt>
                <c:pt idx="179">
                  <c:v>7239</c:v>
                </c:pt>
                <c:pt idx="180">
                  <c:v>7240</c:v>
                </c:pt>
                <c:pt idx="181">
                  <c:v>7240</c:v>
                </c:pt>
                <c:pt idx="182">
                  <c:v>7239</c:v>
                </c:pt>
                <c:pt idx="183">
                  <c:v>7238</c:v>
                </c:pt>
                <c:pt idx="184">
                  <c:v>7238</c:v>
                </c:pt>
                <c:pt idx="185">
                  <c:v>7237</c:v>
                </c:pt>
                <c:pt idx="186">
                  <c:v>7236</c:v>
                </c:pt>
                <c:pt idx="187">
                  <c:v>7236</c:v>
                </c:pt>
                <c:pt idx="188">
                  <c:v>7235</c:v>
                </c:pt>
                <c:pt idx="189">
                  <c:v>7234</c:v>
                </c:pt>
                <c:pt idx="190">
                  <c:v>7234</c:v>
                </c:pt>
                <c:pt idx="191">
                  <c:v>7232</c:v>
                </c:pt>
                <c:pt idx="192">
                  <c:v>7231</c:v>
                </c:pt>
                <c:pt idx="193">
                  <c:v>7230</c:v>
                </c:pt>
                <c:pt idx="194">
                  <c:v>7230</c:v>
                </c:pt>
                <c:pt idx="195">
                  <c:v>7230</c:v>
                </c:pt>
                <c:pt idx="196">
                  <c:v>7230</c:v>
                </c:pt>
                <c:pt idx="197">
                  <c:v>7229</c:v>
                </c:pt>
                <c:pt idx="198">
                  <c:v>7230</c:v>
                </c:pt>
                <c:pt idx="199">
                  <c:v>7229</c:v>
                </c:pt>
                <c:pt idx="200">
                  <c:v>7229</c:v>
                </c:pt>
                <c:pt idx="201">
                  <c:v>7227</c:v>
                </c:pt>
                <c:pt idx="202">
                  <c:v>7227</c:v>
                </c:pt>
                <c:pt idx="203">
                  <c:v>7227</c:v>
                </c:pt>
                <c:pt idx="204">
                  <c:v>7226</c:v>
                </c:pt>
                <c:pt idx="205">
                  <c:v>7226</c:v>
                </c:pt>
                <c:pt idx="206">
                  <c:v>7225</c:v>
                </c:pt>
                <c:pt idx="207">
                  <c:v>7225</c:v>
                </c:pt>
                <c:pt idx="208">
                  <c:v>7226</c:v>
                </c:pt>
                <c:pt idx="209">
                  <c:v>7226</c:v>
                </c:pt>
                <c:pt idx="210">
                  <c:v>7225</c:v>
                </c:pt>
                <c:pt idx="211">
                  <c:v>7223</c:v>
                </c:pt>
                <c:pt idx="212">
                  <c:v>7222</c:v>
                </c:pt>
                <c:pt idx="213">
                  <c:v>7222</c:v>
                </c:pt>
                <c:pt idx="214">
                  <c:v>7222</c:v>
                </c:pt>
                <c:pt idx="215">
                  <c:v>7221</c:v>
                </c:pt>
                <c:pt idx="216">
                  <c:v>7221</c:v>
                </c:pt>
                <c:pt idx="217">
                  <c:v>7221</c:v>
                </c:pt>
                <c:pt idx="218">
                  <c:v>7220</c:v>
                </c:pt>
                <c:pt idx="219">
                  <c:v>7221</c:v>
                </c:pt>
                <c:pt idx="220">
                  <c:v>7220</c:v>
                </c:pt>
                <c:pt idx="221">
                  <c:v>7221</c:v>
                </c:pt>
                <c:pt idx="222">
                  <c:v>7219</c:v>
                </c:pt>
                <c:pt idx="223">
                  <c:v>7219</c:v>
                </c:pt>
                <c:pt idx="224">
                  <c:v>7219</c:v>
                </c:pt>
                <c:pt idx="225">
                  <c:v>7219</c:v>
                </c:pt>
                <c:pt idx="226">
                  <c:v>7218</c:v>
                </c:pt>
                <c:pt idx="227">
                  <c:v>7217</c:v>
                </c:pt>
                <c:pt idx="228">
                  <c:v>7214</c:v>
                </c:pt>
                <c:pt idx="229">
                  <c:v>7213</c:v>
                </c:pt>
                <c:pt idx="230">
                  <c:v>7213</c:v>
                </c:pt>
                <c:pt idx="231">
                  <c:v>7212</c:v>
                </c:pt>
                <c:pt idx="232">
                  <c:v>7212</c:v>
                </c:pt>
                <c:pt idx="233">
                  <c:v>7210</c:v>
                </c:pt>
                <c:pt idx="234">
                  <c:v>7210</c:v>
                </c:pt>
                <c:pt idx="235">
                  <c:v>7210</c:v>
                </c:pt>
                <c:pt idx="236">
                  <c:v>7209</c:v>
                </c:pt>
                <c:pt idx="237">
                  <c:v>7210</c:v>
                </c:pt>
                <c:pt idx="238">
                  <c:v>7210</c:v>
                </c:pt>
                <c:pt idx="239">
                  <c:v>7209</c:v>
                </c:pt>
                <c:pt idx="240">
                  <c:v>7209</c:v>
                </c:pt>
                <c:pt idx="241">
                  <c:v>7206</c:v>
                </c:pt>
                <c:pt idx="242">
                  <c:v>7205</c:v>
                </c:pt>
                <c:pt idx="243">
                  <c:v>7205</c:v>
                </c:pt>
                <c:pt idx="244">
                  <c:v>7205</c:v>
                </c:pt>
                <c:pt idx="245">
                  <c:v>7205</c:v>
                </c:pt>
                <c:pt idx="246">
                  <c:v>7207</c:v>
                </c:pt>
                <c:pt idx="247">
                  <c:v>7207</c:v>
                </c:pt>
                <c:pt idx="248">
                  <c:v>7207</c:v>
                </c:pt>
                <c:pt idx="249">
                  <c:v>7206</c:v>
                </c:pt>
                <c:pt idx="250">
                  <c:v>7205</c:v>
                </c:pt>
                <c:pt idx="251">
                  <c:v>7203</c:v>
                </c:pt>
                <c:pt idx="252">
                  <c:v>7202</c:v>
                </c:pt>
                <c:pt idx="253">
                  <c:v>7202</c:v>
                </c:pt>
                <c:pt idx="254">
                  <c:v>7201</c:v>
                </c:pt>
                <c:pt idx="255">
                  <c:v>7201</c:v>
                </c:pt>
                <c:pt idx="256">
                  <c:v>7201</c:v>
                </c:pt>
                <c:pt idx="257">
                  <c:v>7200</c:v>
                </c:pt>
                <c:pt idx="258">
                  <c:v>7201</c:v>
                </c:pt>
                <c:pt idx="259">
                  <c:v>7201</c:v>
                </c:pt>
                <c:pt idx="260">
                  <c:v>7202</c:v>
                </c:pt>
                <c:pt idx="261">
                  <c:v>7203</c:v>
                </c:pt>
                <c:pt idx="262">
                  <c:v>7202</c:v>
                </c:pt>
                <c:pt idx="263">
                  <c:v>7201</c:v>
                </c:pt>
                <c:pt idx="264">
                  <c:v>7201</c:v>
                </c:pt>
                <c:pt idx="265">
                  <c:v>7201</c:v>
                </c:pt>
                <c:pt idx="266">
                  <c:v>7201</c:v>
                </c:pt>
                <c:pt idx="267">
                  <c:v>7201</c:v>
                </c:pt>
                <c:pt idx="268">
                  <c:v>7200</c:v>
                </c:pt>
                <c:pt idx="269">
                  <c:v>7199</c:v>
                </c:pt>
                <c:pt idx="270">
                  <c:v>7199</c:v>
                </c:pt>
                <c:pt idx="271">
                  <c:v>7197</c:v>
                </c:pt>
                <c:pt idx="272">
                  <c:v>7196</c:v>
                </c:pt>
                <c:pt idx="273">
                  <c:v>7196</c:v>
                </c:pt>
                <c:pt idx="274">
                  <c:v>7195</c:v>
                </c:pt>
                <c:pt idx="275">
                  <c:v>7195</c:v>
                </c:pt>
                <c:pt idx="276">
                  <c:v>7195</c:v>
                </c:pt>
                <c:pt idx="277">
                  <c:v>7195</c:v>
                </c:pt>
                <c:pt idx="278">
                  <c:v>7194</c:v>
                </c:pt>
                <c:pt idx="279">
                  <c:v>7194</c:v>
                </c:pt>
                <c:pt idx="280">
                  <c:v>7193</c:v>
                </c:pt>
                <c:pt idx="281">
                  <c:v>7193</c:v>
                </c:pt>
                <c:pt idx="282">
                  <c:v>7194</c:v>
                </c:pt>
                <c:pt idx="283">
                  <c:v>7194</c:v>
                </c:pt>
                <c:pt idx="284">
                  <c:v>7193</c:v>
                </c:pt>
                <c:pt idx="285">
                  <c:v>7192</c:v>
                </c:pt>
                <c:pt idx="286">
                  <c:v>7191</c:v>
                </c:pt>
                <c:pt idx="287">
                  <c:v>7190</c:v>
                </c:pt>
                <c:pt idx="288">
                  <c:v>7190</c:v>
                </c:pt>
                <c:pt idx="289">
                  <c:v>7190</c:v>
                </c:pt>
                <c:pt idx="290">
                  <c:v>7191</c:v>
                </c:pt>
                <c:pt idx="291">
                  <c:v>7190</c:v>
                </c:pt>
                <c:pt idx="292">
                  <c:v>7190</c:v>
                </c:pt>
                <c:pt idx="293">
                  <c:v>7190</c:v>
                </c:pt>
                <c:pt idx="294">
                  <c:v>7189</c:v>
                </c:pt>
                <c:pt idx="295">
                  <c:v>7189</c:v>
                </c:pt>
                <c:pt idx="296">
                  <c:v>7189</c:v>
                </c:pt>
                <c:pt idx="297">
                  <c:v>7190</c:v>
                </c:pt>
                <c:pt idx="298">
                  <c:v>7186</c:v>
                </c:pt>
                <c:pt idx="299">
                  <c:v>7186</c:v>
                </c:pt>
                <c:pt idx="300">
                  <c:v>7188</c:v>
                </c:pt>
                <c:pt idx="301">
                  <c:v>7188</c:v>
                </c:pt>
                <c:pt idx="302">
                  <c:v>7188</c:v>
                </c:pt>
                <c:pt idx="303">
                  <c:v>7189</c:v>
                </c:pt>
                <c:pt idx="304">
                  <c:v>7189</c:v>
                </c:pt>
                <c:pt idx="305">
                  <c:v>7189</c:v>
                </c:pt>
                <c:pt idx="306">
                  <c:v>7188</c:v>
                </c:pt>
                <c:pt idx="307">
                  <c:v>7188</c:v>
                </c:pt>
                <c:pt idx="308">
                  <c:v>7188</c:v>
                </c:pt>
                <c:pt idx="309">
                  <c:v>7188</c:v>
                </c:pt>
                <c:pt idx="310">
                  <c:v>7188</c:v>
                </c:pt>
                <c:pt idx="311">
                  <c:v>7189</c:v>
                </c:pt>
                <c:pt idx="312">
                  <c:v>7190</c:v>
                </c:pt>
                <c:pt idx="313">
                  <c:v>7191</c:v>
                </c:pt>
                <c:pt idx="314">
                  <c:v>7189</c:v>
                </c:pt>
                <c:pt idx="315">
                  <c:v>7190</c:v>
                </c:pt>
                <c:pt idx="316">
                  <c:v>7190</c:v>
                </c:pt>
                <c:pt idx="317">
                  <c:v>7191</c:v>
                </c:pt>
                <c:pt idx="318">
                  <c:v>7191</c:v>
                </c:pt>
                <c:pt idx="319">
                  <c:v>7191</c:v>
                </c:pt>
                <c:pt idx="320">
                  <c:v>7190</c:v>
                </c:pt>
                <c:pt idx="321">
                  <c:v>7190</c:v>
                </c:pt>
                <c:pt idx="322">
                  <c:v>7191</c:v>
                </c:pt>
                <c:pt idx="323">
                  <c:v>7190</c:v>
                </c:pt>
                <c:pt idx="324">
                  <c:v>7190</c:v>
                </c:pt>
                <c:pt idx="325">
                  <c:v>7190</c:v>
                </c:pt>
                <c:pt idx="326">
                  <c:v>7190</c:v>
                </c:pt>
                <c:pt idx="327">
                  <c:v>7192</c:v>
                </c:pt>
                <c:pt idx="328">
                  <c:v>7190</c:v>
                </c:pt>
                <c:pt idx="329">
                  <c:v>7190</c:v>
                </c:pt>
                <c:pt idx="330">
                  <c:v>7190</c:v>
                </c:pt>
                <c:pt idx="331">
                  <c:v>7190</c:v>
                </c:pt>
                <c:pt idx="332">
                  <c:v>7190</c:v>
                </c:pt>
                <c:pt idx="333">
                  <c:v>7190</c:v>
                </c:pt>
                <c:pt idx="334">
                  <c:v>7190</c:v>
                </c:pt>
                <c:pt idx="335">
                  <c:v>7189</c:v>
                </c:pt>
                <c:pt idx="336">
                  <c:v>7189</c:v>
                </c:pt>
                <c:pt idx="337">
                  <c:v>7189</c:v>
                </c:pt>
                <c:pt idx="338">
                  <c:v>7186</c:v>
                </c:pt>
                <c:pt idx="339">
                  <c:v>7186</c:v>
                </c:pt>
                <c:pt idx="340">
                  <c:v>7186</c:v>
                </c:pt>
                <c:pt idx="341">
                  <c:v>7185</c:v>
                </c:pt>
                <c:pt idx="342">
                  <c:v>7184</c:v>
                </c:pt>
                <c:pt idx="343">
                  <c:v>7184</c:v>
                </c:pt>
                <c:pt idx="344">
                  <c:v>7184</c:v>
                </c:pt>
                <c:pt idx="345">
                  <c:v>7184</c:v>
                </c:pt>
                <c:pt idx="346">
                  <c:v>7184</c:v>
                </c:pt>
                <c:pt idx="347">
                  <c:v>7184</c:v>
                </c:pt>
                <c:pt idx="348">
                  <c:v>7184</c:v>
                </c:pt>
                <c:pt idx="349">
                  <c:v>7184</c:v>
                </c:pt>
                <c:pt idx="350">
                  <c:v>7184</c:v>
                </c:pt>
                <c:pt idx="351">
                  <c:v>7184</c:v>
                </c:pt>
                <c:pt idx="352">
                  <c:v>7185</c:v>
                </c:pt>
                <c:pt idx="353">
                  <c:v>7185</c:v>
                </c:pt>
                <c:pt idx="354">
                  <c:v>7185</c:v>
                </c:pt>
                <c:pt idx="355">
                  <c:v>7185</c:v>
                </c:pt>
                <c:pt idx="356">
                  <c:v>7185</c:v>
                </c:pt>
                <c:pt idx="357">
                  <c:v>7184</c:v>
                </c:pt>
                <c:pt idx="358">
                  <c:v>7185</c:v>
                </c:pt>
                <c:pt idx="359">
                  <c:v>7185</c:v>
                </c:pt>
                <c:pt idx="360">
                  <c:v>7185</c:v>
                </c:pt>
                <c:pt idx="361">
                  <c:v>7184</c:v>
                </c:pt>
                <c:pt idx="362">
                  <c:v>7184</c:v>
                </c:pt>
                <c:pt idx="363">
                  <c:v>7184</c:v>
                </c:pt>
              </c:numCache>
            </c:numRef>
          </c:val>
          <c:smooth val="0"/>
          <c:extLst>
            <c:ext xmlns:c16="http://schemas.microsoft.com/office/drawing/2014/chart" uri="{C3380CC4-5D6E-409C-BE32-E72D297353CC}">
              <c16:uniqueId val="{00000000-AD89-4A37-9E24-D2029FA4A73C}"/>
            </c:ext>
          </c:extLst>
        </c:ser>
        <c:dLbls>
          <c:showLegendKey val="0"/>
          <c:showVal val="0"/>
          <c:showCatName val="0"/>
          <c:showSerName val="0"/>
          <c:showPercent val="0"/>
          <c:showBubbleSize val="0"/>
        </c:dLbls>
        <c:smooth val="0"/>
        <c:axId val="560593720"/>
        <c:axId val="560594376"/>
      </c:lineChart>
      <c:dateAx>
        <c:axId val="560593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0594376"/>
        <c:crosses val="autoZero"/>
        <c:auto val="1"/>
        <c:lblOffset val="100"/>
        <c:baseTimeUnit val="days"/>
      </c:dateAx>
      <c:valAx>
        <c:axId val="56059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059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Sheet1!$A$1</c:f>
              <c:strCache>
                <c:ptCount val="1"/>
              </c:strCache>
            </c:strRef>
          </c:tx>
          <c:spPr>
            <a:solidFill>
              <a:schemeClr val="accent1"/>
            </a:solidFill>
            <a:ln>
              <a:noFill/>
            </a:ln>
            <a:effectLst/>
          </c:spPr>
          <c:invertIfNegative val="0"/>
          <c:val>
            <c:numRef>
              <c:f>Sheet1!$A$2</c:f>
              <c:numCache>
                <c:formatCode>General</c:formatCode>
                <c:ptCount val="1"/>
                <c:pt idx="0">
                  <c:v>0</c:v>
                </c:pt>
              </c:numCache>
            </c:numRef>
          </c:val>
          <c:extLst>
            <c:ext xmlns:c16="http://schemas.microsoft.com/office/drawing/2014/chart" uri="{C3380CC4-5D6E-409C-BE32-E72D297353CC}">
              <c16:uniqueId val="{00000000-CACD-4A29-9003-CAB2DC935537}"/>
            </c:ext>
          </c:extLst>
        </c:ser>
        <c:dLbls>
          <c:showLegendKey val="0"/>
          <c:showVal val="0"/>
          <c:showCatName val="0"/>
          <c:showSerName val="0"/>
          <c:showPercent val="0"/>
          <c:showBubbleSize val="0"/>
        </c:dLbls>
        <c:gapWidth val="150"/>
        <c:overlap val="100"/>
        <c:axId val="536810752"/>
        <c:axId val="536814032"/>
      </c:barChart>
      <c:catAx>
        <c:axId val="536810752"/>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814032"/>
        <c:crosses val="autoZero"/>
        <c:auto val="1"/>
        <c:lblAlgn val="ctr"/>
        <c:lblOffset val="100"/>
        <c:noMultiLvlLbl val="0"/>
      </c:catAx>
      <c:valAx>
        <c:axId val="536814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81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Sheet1!$A$1</c:f>
              <c:strCache>
                <c:ptCount val="1"/>
              </c:strCache>
            </c:strRef>
          </c:tx>
          <c:spPr>
            <a:solidFill>
              <a:schemeClr val="accent1"/>
            </a:solidFill>
            <a:ln>
              <a:noFill/>
            </a:ln>
            <a:effectLst/>
          </c:spPr>
          <c:invertIfNegative val="0"/>
          <c:val>
            <c:numRef>
              <c:f>Sheet1!$A$2</c:f>
              <c:numCache>
                <c:formatCode>General</c:formatCode>
                <c:ptCount val="1"/>
                <c:pt idx="0">
                  <c:v>0</c:v>
                </c:pt>
              </c:numCache>
            </c:numRef>
          </c:val>
          <c:extLst>
            <c:ext xmlns:c16="http://schemas.microsoft.com/office/drawing/2014/chart" uri="{C3380CC4-5D6E-409C-BE32-E72D297353CC}">
              <c16:uniqueId val="{00000000-910D-4751-ACCD-06FD82ADC2E0}"/>
            </c:ext>
          </c:extLst>
        </c:ser>
        <c:dLbls>
          <c:showLegendKey val="0"/>
          <c:showVal val="0"/>
          <c:showCatName val="0"/>
          <c:showSerName val="0"/>
          <c:showPercent val="0"/>
          <c:showBubbleSize val="0"/>
        </c:dLbls>
        <c:gapWidth val="150"/>
        <c:overlap val="100"/>
        <c:axId val="548328968"/>
        <c:axId val="548331592"/>
      </c:barChart>
      <c:catAx>
        <c:axId val="548328968"/>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331592"/>
        <c:crosses val="autoZero"/>
        <c:auto val="1"/>
        <c:lblAlgn val="ctr"/>
        <c:lblOffset val="100"/>
        <c:noMultiLvlLbl val="0"/>
      </c:catAx>
      <c:valAx>
        <c:axId val="548331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32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E.Leclerc énergies</c:v>
                </c:pt>
              </c:strCache>
            </c:strRef>
          </c:tx>
          <c:spPr>
            <a:ln w="28575" cap="rnd">
              <a:solidFill>
                <a:schemeClr val="accent1"/>
              </a:solidFill>
              <a:round/>
            </a:ln>
            <a:effectLst/>
          </c:spPr>
          <c:marker>
            <c:symbol val="none"/>
          </c:marker>
          <c:cat>
            <c:numRef>
              <c:f>Sheet1!$A$2:$A$365</c:f>
              <c:numCache>
                <c:formatCode>m/d/yyyy</c:formatCode>
                <c:ptCount val="364"/>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numCache>
            </c:numRef>
          </c:cat>
          <c:val>
            <c:numRef>
              <c:f>Sheet1!$B$2:$B$365</c:f>
              <c:numCache>
                <c:formatCode>General</c:formatCode>
                <c:ptCount val="364"/>
                <c:pt idx="0">
                  <c:v>1.6286644951140099</c:v>
                </c:pt>
                <c:pt idx="1">
                  <c:v>2.9761904761904798</c:v>
                </c:pt>
                <c:pt idx="2">
                  <c:v>0.46948356807511699</c:v>
                </c:pt>
                <c:pt idx="3">
                  <c:v>3.3898305084745801</c:v>
                </c:pt>
                <c:pt idx="4">
                  <c:v>0</c:v>
                </c:pt>
                <c:pt idx="5">
                  <c:v>6.8965517241379297</c:v>
                </c:pt>
                <c:pt idx="6">
                  <c:v>0</c:v>
                </c:pt>
                <c:pt idx="7">
                  <c:v>7.4074074074074101</c:v>
                </c:pt>
                <c:pt idx="8">
                  <c:v>1.5625</c:v>
                </c:pt>
                <c:pt idx="9">
                  <c:v>0</c:v>
                </c:pt>
                <c:pt idx="10">
                  <c:v>14.814814814814801</c:v>
                </c:pt>
                <c:pt idx="11">
                  <c:v>0</c:v>
                </c:pt>
                <c:pt idx="12">
                  <c:v>13.0434782608696</c:v>
                </c:pt>
                <c:pt idx="13">
                  <c:v>0</c:v>
                </c:pt>
                <c:pt idx="14">
                  <c:v>0</c:v>
                </c:pt>
                <c:pt idx="15">
                  <c:v>0</c:v>
                </c:pt>
                <c:pt idx="16">
                  <c:v>0</c:v>
                </c:pt>
                <c:pt idx="17">
                  <c:v>0</c:v>
                </c:pt>
                <c:pt idx="18">
                  <c:v>12.5</c:v>
                </c:pt>
                <c:pt idx="19">
                  <c:v>8.3333333333333304</c:v>
                </c:pt>
                <c:pt idx="20">
                  <c:v>8.3333333333333304</c:v>
                </c:pt>
                <c:pt idx="21">
                  <c:v>0</c:v>
                </c:pt>
                <c:pt idx="22">
                  <c:v>0</c:v>
                </c:pt>
                <c:pt idx="23">
                  <c:v>1.15606936416185</c:v>
                </c:pt>
                <c:pt idx="24">
                  <c:v>0</c:v>
                </c:pt>
                <c:pt idx="25">
                  <c:v>3.8461538461538498</c:v>
                </c:pt>
                <c:pt idx="26">
                  <c:v>0</c:v>
                </c:pt>
                <c:pt idx="27">
                  <c:v>8.3333333333333304</c:v>
                </c:pt>
                <c:pt idx="28">
                  <c:v>6.7796610169491496</c:v>
                </c:pt>
                <c:pt idx="29">
                  <c:v>13.3333333333333</c:v>
                </c:pt>
                <c:pt idx="30">
                  <c:v>18.644067796610202</c:v>
                </c:pt>
                <c:pt idx="31">
                  <c:v>1.5625</c:v>
                </c:pt>
                <c:pt idx="32">
                  <c:v>3.0303030303030298</c:v>
                </c:pt>
                <c:pt idx="33">
                  <c:v>5.8823529411764701</c:v>
                </c:pt>
                <c:pt idx="34">
                  <c:v>0.45109895383434101</c:v>
                </c:pt>
                <c:pt idx="35">
                  <c:v>0.41465766634522699</c:v>
                </c:pt>
                <c:pt idx="36">
                  <c:v>0.56961487233258701</c:v>
                </c:pt>
                <c:pt idx="37">
                  <c:v>0.56500930603562904</c:v>
                </c:pt>
                <c:pt idx="38">
                  <c:v>0.56205627136471203</c:v>
                </c:pt>
                <c:pt idx="39">
                  <c:v>0.41368281999582801</c:v>
                </c:pt>
                <c:pt idx="40">
                  <c:v>0.39997948823137303</c:v>
                </c:pt>
                <c:pt idx="41">
                  <c:v>0.71656050955413997</c:v>
                </c:pt>
                <c:pt idx="42">
                  <c:v>0</c:v>
                </c:pt>
                <c:pt idx="43">
                  <c:v>0</c:v>
                </c:pt>
                <c:pt idx="44">
                  <c:v>0</c:v>
                </c:pt>
                <c:pt idx="45">
                  <c:v>0</c:v>
                </c:pt>
                <c:pt idx="46">
                  <c:v>2.8571428571428599</c:v>
                </c:pt>
                <c:pt idx="47">
                  <c:v>3.40136054421769</c:v>
                </c:pt>
                <c:pt idx="48">
                  <c:v>0</c:v>
                </c:pt>
                <c:pt idx="49">
                  <c:v>0</c:v>
                </c:pt>
                <c:pt idx="50">
                  <c:v>15.789473684210501</c:v>
                </c:pt>
                <c:pt idx="51">
                  <c:v>5.2631578947368398</c:v>
                </c:pt>
                <c:pt idx="52">
                  <c:v>0</c:v>
                </c:pt>
                <c:pt idx="53">
                  <c:v>0</c:v>
                </c:pt>
                <c:pt idx="54">
                  <c:v>2.3391812865497101</c:v>
                </c:pt>
                <c:pt idx="55">
                  <c:v>0</c:v>
                </c:pt>
                <c:pt idx="56">
                  <c:v>0</c:v>
                </c:pt>
                <c:pt idx="57">
                  <c:v>0</c:v>
                </c:pt>
                <c:pt idx="58">
                  <c:v>1.0526315789473699</c:v>
                </c:pt>
                <c:pt idx="59">
                  <c:v>0</c:v>
                </c:pt>
                <c:pt idx="60">
                  <c:v>9.0090090090090094</c:v>
                </c:pt>
                <c:pt idx="61">
                  <c:v>1.8518518518518501</c:v>
                </c:pt>
                <c:pt idx="62">
                  <c:v>0.84033613445378197</c:v>
                </c:pt>
                <c:pt idx="63">
                  <c:v>0</c:v>
                </c:pt>
                <c:pt idx="64">
                  <c:v>3.27868852459016</c:v>
                </c:pt>
                <c:pt idx="65">
                  <c:v>6.4516129032258096</c:v>
                </c:pt>
                <c:pt idx="66">
                  <c:v>0</c:v>
                </c:pt>
                <c:pt idx="67">
                  <c:v>0</c:v>
                </c:pt>
                <c:pt idx="68">
                  <c:v>2.6315789473684199</c:v>
                </c:pt>
                <c:pt idx="69">
                  <c:v>1.35135135135135</c:v>
                </c:pt>
                <c:pt idx="70">
                  <c:v>5.2631578947368398</c:v>
                </c:pt>
                <c:pt idx="71">
                  <c:v>3.0303030303030298</c:v>
                </c:pt>
                <c:pt idx="72">
                  <c:v>0</c:v>
                </c:pt>
                <c:pt idx="73">
                  <c:v>13.636363636363599</c:v>
                </c:pt>
                <c:pt idx="74">
                  <c:v>0</c:v>
                </c:pt>
                <c:pt idx="75">
                  <c:v>0</c:v>
                </c:pt>
                <c:pt idx="76">
                  <c:v>0</c:v>
                </c:pt>
                <c:pt idx="77">
                  <c:v>0</c:v>
                </c:pt>
                <c:pt idx="78">
                  <c:v>4.7619047619047601</c:v>
                </c:pt>
                <c:pt idx="79">
                  <c:v>1.26582278481013</c:v>
                </c:pt>
                <c:pt idx="80">
                  <c:v>0.56818181818181801</c:v>
                </c:pt>
                <c:pt idx="81">
                  <c:v>2.5974025974026</c:v>
                </c:pt>
                <c:pt idx="82">
                  <c:v>3.125</c:v>
                </c:pt>
                <c:pt idx="83">
                  <c:v>3.125</c:v>
                </c:pt>
                <c:pt idx="84">
                  <c:v>0</c:v>
                </c:pt>
                <c:pt idx="85">
                  <c:v>0</c:v>
                </c:pt>
                <c:pt idx="86">
                  <c:v>5.8823529411764701</c:v>
                </c:pt>
                <c:pt idx="87">
                  <c:v>15.384615384615399</c:v>
                </c:pt>
                <c:pt idx="88">
                  <c:v>0</c:v>
                </c:pt>
                <c:pt idx="89">
                  <c:v>16.6666666666667</c:v>
                </c:pt>
                <c:pt idx="90">
                  <c:v>0.65789473684210498</c:v>
                </c:pt>
                <c:pt idx="91">
                  <c:v>0</c:v>
                </c:pt>
                <c:pt idx="92">
                  <c:v>0</c:v>
                </c:pt>
                <c:pt idx="93">
                  <c:v>2.34375</c:v>
                </c:pt>
                <c:pt idx="94">
                  <c:v>2.7027027027027</c:v>
                </c:pt>
                <c:pt idx="95">
                  <c:v>9.8360655737704903</c:v>
                </c:pt>
                <c:pt idx="96">
                  <c:v>1.9900924891905001</c:v>
                </c:pt>
                <c:pt idx="97">
                  <c:v>1.90401025995166</c:v>
                </c:pt>
                <c:pt idx="98">
                  <c:v>1.5871438861429199</c:v>
                </c:pt>
                <c:pt idx="99">
                  <c:v>1.6994917407878001</c:v>
                </c:pt>
                <c:pt idx="100">
                  <c:v>1.4469666799415899</c:v>
                </c:pt>
                <c:pt idx="101">
                  <c:v>1.3514163420381899</c:v>
                </c:pt>
                <c:pt idx="102">
                  <c:v>1.28502991549643</c:v>
                </c:pt>
                <c:pt idx="103">
                  <c:v>1.2391817466561801</c:v>
                </c:pt>
                <c:pt idx="104">
                  <c:v>1.1581080067035201</c:v>
                </c:pt>
                <c:pt idx="105">
                  <c:v>1.07922108391335</c:v>
                </c:pt>
                <c:pt idx="106">
                  <c:v>1.0164915160018</c:v>
                </c:pt>
                <c:pt idx="107">
                  <c:v>1.2506238440536701</c:v>
                </c:pt>
                <c:pt idx="108">
                  <c:v>0.97388849682427703</c:v>
                </c:pt>
                <c:pt idx="109">
                  <c:v>1.9607843137254899</c:v>
                </c:pt>
                <c:pt idx="110">
                  <c:v>0.53191489361702105</c:v>
                </c:pt>
                <c:pt idx="111">
                  <c:v>0</c:v>
                </c:pt>
                <c:pt idx="112">
                  <c:v>1.3888888888888899</c:v>
                </c:pt>
                <c:pt idx="113">
                  <c:v>0</c:v>
                </c:pt>
                <c:pt idx="114">
                  <c:v>0</c:v>
                </c:pt>
                <c:pt idx="115">
                  <c:v>0</c:v>
                </c:pt>
                <c:pt idx="116">
                  <c:v>0</c:v>
                </c:pt>
                <c:pt idx="117">
                  <c:v>0</c:v>
                </c:pt>
                <c:pt idx="118">
                  <c:v>1.9047619047619</c:v>
                </c:pt>
                <c:pt idx="119">
                  <c:v>0</c:v>
                </c:pt>
                <c:pt idx="120">
                  <c:v>0</c:v>
                </c:pt>
                <c:pt idx="121">
                  <c:v>0</c:v>
                </c:pt>
                <c:pt idx="122">
                  <c:v>4.7619047619047601</c:v>
                </c:pt>
                <c:pt idx="123">
                  <c:v>12.5</c:v>
                </c:pt>
                <c:pt idx="124">
                  <c:v>0</c:v>
                </c:pt>
                <c:pt idx="125">
                  <c:v>29.411764705882401</c:v>
                </c:pt>
                <c:pt idx="126">
                  <c:v>7.1428571428571397</c:v>
                </c:pt>
                <c:pt idx="127">
                  <c:v>16.6666666666667</c:v>
                </c:pt>
                <c:pt idx="128">
                  <c:v>1.34228187919463</c:v>
                </c:pt>
                <c:pt idx="129">
                  <c:v>1.78571428571429</c:v>
                </c:pt>
                <c:pt idx="130">
                  <c:v>0</c:v>
                </c:pt>
                <c:pt idx="131">
                  <c:v>0</c:v>
                </c:pt>
                <c:pt idx="132">
                  <c:v>4</c:v>
                </c:pt>
                <c:pt idx="133">
                  <c:v>1.19047619047619</c:v>
                </c:pt>
                <c:pt idx="134">
                  <c:v>0</c:v>
                </c:pt>
                <c:pt idx="135">
                  <c:v>0</c:v>
                </c:pt>
                <c:pt idx="136">
                  <c:v>4</c:v>
                </c:pt>
                <c:pt idx="137">
                  <c:v>0</c:v>
                </c:pt>
                <c:pt idx="138">
                  <c:v>7.1428571428571397</c:v>
                </c:pt>
                <c:pt idx="139">
                  <c:v>0</c:v>
                </c:pt>
                <c:pt idx="140">
                  <c:v>2.4742268041237101</c:v>
                </c:pt>
                <c:pt idx="141">
                  <c:v>1.8849708059399599</c:v>
                </c:pt>
                <c:pt idx="142">
                  <c:v>1.63167793422457</c:v>
                </c:pt>
                <c:pt idx="143">
                  <c:v>1.5553339980059799</c:v>
                </c:pt>
                <c:pt idx="144">
                  <c:v>1.2719777315809899</c:v>
                </c:pt>
                <c:pt idx="145">
                  <c:v>1.08988218682434</c:v>
                </c:pt>
                <c:pt idx="146">
                  <c:v>1.2611489402512699</c:v>
                </c:pt>
                <c:pt idx="147">
                  <c:v>1.3447971781305099</c:v>
                </c:pt>
                <c:pt idx="148">
                  <c:v>29.6875</c:v>
                </c:pt>
                <c:pt idx="149">
                  <c:v>0</c:v>
                </c:pt>
                <c:pt idx="150">
                  <c:v>0</c:v>
                </c:pt>
                <c:pt idx="151">
                  <c:v>0</c:v>
                </c:pt>
                <c:pt idx="152">
                  <c:v>0</c:v>
                </c:pt>
                <c:pt idx="153">
                  <c:v>0</c:v>
                </c:pt>
                <c:pt idx="154">
                  <c:v>0</c:v>
                </c:pt>
                <c:pt idx="155">
                  <c:v>0</c:v>
                </c:pt>
                <c:pt idx="156">
                  <c:v>1.88679245283019</c:v>
                </c:pt>
                <c:pt idx="157">
                  <c:v>0</c:v>
                </c:pt>
                <c:pt idx="158">
                  <c:v>11.764705882352899</c:v>
                </c:pt>
                <c:pt idx="159">
                  <c:v>6.25</c:v>
                </c:pt>
                <c:pt idx="160">
                  <c:v>0</c:v>
                </c:pt>
                <c:pt idx="161">
                  <c:v>7.8947368421052602</c:v>
                </c:pt>
                <c:pt idx="162">
                  <c:v>15.789473684210501</c:v>
                </c:pt>
                <c:pt idx="163">
                  <c:v>0.934579439252336</c:v>
                </c:pt>
                <c:pt idx="164">
                  <c:v>3.0303030303030298</c:v>
                </c:pt>
                <c:pt idx="165">
                  <c:v>3.125</c:v>
                </c:pt>
                <c:pt idx="166">
                  <c:v>0</c:v>
                </c:pt>
                <c:pt idx="167">
                  <c:v>0</c:v>
                </c:pt>
                <c:pt idx="168">
                  <c:v>3.5087719298245599</c:v>
                </c:pt>
                <c:pt idx="169">
                  <c:v>0</c:v>
                </c:pt>
                <c:pt idx="170">
                  <c:v>0</c:v>
                </c:pt>
                <c:pt idx="171">
                  <c:v>0</c:v>
                </c:pt>
                <c:pt idx="172">
                  <c:v>0</c:v>
                </c:pt>
                <c:pt idx="173">
                  <c:v>0</c:v>
                </c:pt>
                <c:pt idx="174">
                  <c:v>0</c:v>
                </c:pt>
                <c:pt idx="175">
                  <c:v>3.2258064516128999</c:v>
                </c:pt>
                <c:pt idx="176">
                  <c:v>0</c:v>
                </c:pt>
                <c:pt idx="177">
                  <c:v>0</c:v>
                </c:pt>
                <c:pt idx="178">
                  <c:v>5.5555555555555598</c:v>
                </c:pt>
                <c:pt idx="179">
                  <c:v>0</c:v>
                </c:pt>
                <c:pt idx="180">
                  <c:v>30</c:v>
                </c:pt>
                <c:pt idx="181">
                  <c:v>0</c:v>
                </c:pt>
                <c:pt idx="182">
                  <c:v>0</c:v>
                </c:pt>
                <c:pt idx="183">
                  <c:v>0</c:v>
                </c:pt>
                <c:pt idx="184">
                  <c:v>0.52910052910052896</c:v>
                </c:pt>
                <c:pt idx="185">
                  <c:v>0</c:v>
                </c:pt>
                <c:pt idx="186">
                  <c:v>3.4482758620689702</c:v>
                </c:pt>
                <c:pt idx="187">
                  <c:v>0</c:v>
                </c:pt>
                <c:pt idx="188">
                  <c:v>3.2520325203252001</c:v>
                </c:pt>
                <c:pt idx="189">
                  <c:v>0</c:v>
                </c:pt>
                <c:pt idx="190">
                  <c:v>0.775193798449612</c:v>
                </c:pt>
                <c:pt idx="191">
                  <c:v>0</c:v>
                </c:pt>
                <c:pt idx="192">
                  <c:v>0</c:v>
                </c:pt>
                <c:pt idx="193">
                  <c:v>0</c:v>
                </c:pt>
                <c:pt idx="194">
                  <c:v>0</c:v>
                </c:pt>
                <c:pt idx="195">
                  <c:v>10</c:v>
                </c:pt>
                <c:pt idx="196">
                  <c:v>8.3333333333333304</c:v>
                </c:pt>
                <c:pt idx="197">
                  <c:v>1.88679245283019</c:v>
                </c:pt>
                <c:pt idx="198">
                  <c:v>1.8181818181818199</c:v>
                </c:pt>
                <c:pt idx="199">
                  <c:v>5.5555555555555598</c:v>
                </c:pt>
                <c:pt idx="200">
                  <c:v>4.3478260869565197</c:v>
                </c:pt>
                <c:pt idx="201">
                  <c:v>2.8846153846153801</c:v>
                </c:pt>
                <c:pt idx="202">
                  <c:v>1.88679245283019</c:v>
                </c:pt>
                <c:pt idx="203">
                  <c:v>3.8461538461538498</c:v>
                </c:pt>
                <c:pt idx="204">
                  <c:v>0</c:v>
                </c:pt>
                <c:pt idx="205">
                  <c:v>20.8333333333333</c:v>
                </c:pt>
                <c:pt idx="206">
                  <c:v>18.181818181818201</c:v>
                </c:pt>
                <c:pt idx="207">
                  <c:v>0</c:v>
                </c:pt>
                <c:pt idx="208">
                  <c:v>14.285714285714301</c:v>
                </c:pt>
                <c:pt idx="209">
                  <c:v>23.076923076923102</c:v>
                </c:pt>
                <c:pt idx="210">
                  <c:v>25</c:v>
                </c:pt>
                <c:pt idx="211">
                  <c:v>1.6806722689075599</c:v>
                </c:pt>
                <c:pt idx="212">
                  <c:v>0.81967213114754101</c:v>
                </c:pt>
                <c:pt idx="213">
                  <c:v>0</c:v>
                </c:pt>
                <c:pt idx="214">
                  <c:v>0</c:v>
                </c:pt>
                <c:pt idx="215">
                  <c:v>1.5748031496063</c:v>
                </c:pt>
                <c:pt idx="216">
                  <c:v>9.0909090909090899</c:v>
                </c:pt>
                <c:pt idx="217">
                  <c:v>0</c:v>
                </c:pt>
                <c:pt idx="218">
                  <c:v>0</c:v>
                </c:pt>
                <c:pt idx="219">
                  <c:v>0</c:v>
                </c:pt>
                <c:pt idx="220">
                  <c:v>53.846153846153797</c:v>
                </c:pt>
                <c:pt idx="221">
                  <c:v>9.0909090909090899</c:v>
                </c:pt>
                <c:pt idx="222">
                  <c:v>7.6923076923076898</c:v>
                </c:pt>
                <c:pt idx="223">
                  <c:v>0</c:v>
                </c:pt>
                <c:pt idx="224">
                  <c:v>0</c:v>
                </c:pt>
                <c:pt idx="225">
                  <c:v>0</c:v>
                </c:pt>
                <c:pt idx="226">
                  <c:v>0</c:v>
                </c:pt>
                <c:pt idx="227">
                  <c:v>0</c:v>
                </c:pt>
                <c:pt idx="228">
                  <c:v>0</c:v>
                </c:pt>
                <c:pt idx="229">
                  <c:v>10</c:v>
                </c:pt>
                <c:pt idx="230">
                  <c:v>27.272727272727298</c:v>
                </c:pt>
                <c:pt idx="231">
                  <c:v>0</c:v>
                </c:pt>
                <c:pt idx="232">
                  <c:v>12.5</c:v>
                </c:pt>
                <c:pt idx="233">
                  <c:v>0</c:v>
                </c:pt>
                <c:pt idx="234">
                  <c:v>0</c:v>
                </c:pt>
                <c:pt idx="235">
                  <c:v>0</c:v>
                </c:pt>
                <c:pt idx="236">
                  <c:v>0</c:v>
                </c:pt>
                <c:pt idx="237">
                  <c:v>0</c:v>
                </c:pt>
                <c:pt idx="238">
                  <c:v>0</c:v>
                </c:pt>
                <c:pt idx="239">
                  <c:v>8.1632653061224492</c:v>
                </c:pt>
                <c:pt idx="240">
                  <c:v>8.3086053412462899</c:v>
                </c:pt>
                <c:pt idx="241">
                  <c:v>4</c:v>
                </c:pt>
                <c:pt idx="242">
                  <c:v>2.12765957446809</c:v>
                </c:pt>
                <c:pt idx="243">
                  <c:v>5.4054054054054097</c:v>
                </c:pt>
                <c:pt idx="244">
                  <c:v>6.25</c:v>
                </c:pt>
                <c:pt idx="245">
                  <c:v>5.8823529411764701</c:v>
                </c:pt>
                <c:pt idx="246">
                  <c:v>2.5641025641025599</c:v>
                </c:pt>
                <c:pt idx="247">
                  <c:v>2.4793388429752099</c:v>
                </c:pt>
                <c:pt idx="248">
                  <c:v>0</c:v>
                </c:pt>
                <c:pt idx="249">
                  <c:v>4.7619047619047601</c:v>
                </c:pt>
                <c:pt idx="250">
                  <c:v>0</c:v>
                </c:pt>
                <c:pt idx="251">
                  <c:v>0</c:v>
                </c:pt>
                <c:pt idx="252">
                  <c:v>4.3478260869565197</c:v>
                </c:pt>
                <c:pt idx="253">
                  <c:v>3.9682539682539701</c:v>
                </c:pt>
                <c:pt idx="254">
                  <c:v>8.8888888888888893</c:v>
                </c:pt>
                <c:pt idx="255">
                  <c:v>0</c:v>
                </c:pt>
                <c:pt idx="256">
                  <c:v>4</c:v>
                </c:pt>
                <c:pt idx="257">
                  <c:v>13.3333333333333</c:v>
                </c:pt>
                <c:pt idx="258">
                  <c:v>0</c:v>
                </c:pt>
                <c:pt idx="259">
                  <c:v>0</c:v>
                </c:pt>
                <c:pt idx="260">
                  <c:v>3.4482758620689702</c:v>
                </c:pt>
                <c:pt idx="261">
                  <c:v>3.0303030303030298</c:v>
                </c:pt>
                <c:pt idx="262">
                  <c:v>8.6956521739130395</c:v>
                </c:pt>
                <c:pt idx="263">
                  <c:v>12.1212121212121</c:v>
                </c:pt>
                <c:pt idx="264">
                  <c:v>0</c:v>
                </c:pt>
                <c:pt idx="265">
                  <c:v>0</c:v>
                </c:pt>
                <c:pt idx="266">
                  <c:v>15</c:v>
                </c:pt>
                <c:pt idx="267">
                  <c:v>6.3291139240506302</c:v>
                </c:pt>
                <c:pt idx="268">
                  <c:v>55.882352941176499</c:v>
                </c:pt>
                <c:pt idx="269">
                  <c:v>9.5238095238095202</c:v>
                </c:pt>
                <c:pt idx="270">
                  <c:v>10</c:v>
                </c:pt>
                <c:pt idx="271">
                  <c:v>5.8823529411764701</c:v>
                </c:pt>
                <c:pt idx="272">
                  <c:v>2.5</c:v>
                </c:pt>
                <c:pt idx="273">
                  <c:v>22.580645161290299</c:v>
                </c:pt>
                <c:pt idx="274">
                  <c:v>4.8780487804878003</c:v>
                </c:pt>
                <c:pt idx="275">
                  <c:v>15.1515151515152</c:v>
                </c:pt>
                <c:pt idx="276">
                  <c:v>0</c:v>
                </c:pt>
                <c:pt idx="277">
                  <c:v>5</c:v>
                </c:pt>
                <c:pt idx="278">
                  <c:v>18.181818181818201</c:v>
                </c:pt>
                <c:pt idx="279">
                  <c:v>0</c:v>
                </c:pt>
                <c:pt idx="280">
                  <c:v>0</c:v>
                </c:pt>
                <c:pt idx="281">
                  <c:v>0</c:v>
                </c:pt>
                <c:pt idx="282">
                  <c:v>0</c:v>
                </c:pt>
                <c:pt idx="283">
                  <c:v>0</c:v>
                </c:pt>
                <c:pt idx="284">
                  <c:v>15.789473684210501</c:v>
                </c:pt>
                <c:pt idx="285">
                  <c:v>0</c:v>
                </c:pt>
                <c:pt idx="286">
                  <c:v>0</c:v>
                </c:pt>
                <c:pt idx="287">
                  <c:v>0</c:v>
                </c:pt>
                <c:pt idx="288">
                  <c:v>2.8169014084507</c:v>
                </c:pt>
                <c:pt idx="289">
                  <c:v>7.6923076923076898</c:v>
                </c:pt>
                <c:pt idx="290">
                  <c:v>14.285714285714301</c:v>
                </c:pt>
                <c:pt idx="291">
                  <c:v>2.5641025641025599</c:v>
                </c:pt>
                <c:pt idx="292">
                  <c:v>2.7777777777777799</c:v>
                </c:pt>
                <c:pt idx="293">
                  <c:v>50</c:v>
                </c:pt>
                <c:pt idx="294">
                  <c:v>2.9411764705882399</c:v>
                </c:pt>
                <c:pt idx="295">
                  <c:v>17.647058823529399</c:v>
                </c:pt>
                <c:pt idx="296">
                  <c:v>7.6923076923076898</c:v>
                </c:pt>
                <c:pt idx="297">
                  <c:v>0</c:v>
                </c:pt>
                <c:pt idx="298">
                  <c:v>14.285714285714301</c:v>
                </c:pt>
                <c:pt idx="299">
                  <c:v>6.25</c:v>
                </c:pt>
                <c:pt idx="300">
                  <c:v>4.5454545454545503</c:v>
                </c:pt>
                <c:pt idx="301">
                  <c:v>13.3333333333333</c:v>
                </c:pt>
                <c:pt idx="302">
                  <c:v>4.5454545454545503</c:v>
                </c:pt>
                <c:pt idx="303">
                  <c:v>3.4482758620689702</c:v>
                </c:pt>
                <c:pt idx="304">
                  <c:v>9.67741935483871</c:v>
                </c:pt>
                <c:pt idx="305">
                  <c:v>0</c:v>
                </c:pt>
                <c:pt idx="306">
                  <c:v>5.7130236324817796</c:v>
                </c:pt>
                <c:pt idx="307">
                  <c:v>4.73541383989145</c:v>
                </c:pt>
                <c:pt idx="308">
                  <c:v>6.4428488259266503</c:v>
                </c:pt>
                <c:pt idx="309">
                  <c:v>4.7665160318485</c:v>
                </c:pt>
                <c:pt idx="310">
                  <c:v>4.2572141075881698</c:v>
                </c:pt>
                <c:pt idx="311">
                  <c:v>3.8996810669759401</c:v>
                </c:pt>
                <c:pt idx="312">
                  <c:v>4.5594199336364696</c:v>
                </c:pt>
                <c:pt idx="313">
                  <c:v>4.1018274678796596</c:v>
                </c:pt>
                <c:pt idx="314">
                  <c:v>4.0597404136786599</c:v>
                </c:pt>
                <c:pt idx="315">
                  <c:v>4.2625264643613301</c:v>
                </c:pt>
                <c:pt idx="316">
                  <c:v>3.7299486061361198</c:v>
                </c:pt>
                <c:pt idx="317">
                  <c:v>4.1576258136767699</c:v>
                </c:pt>
                <c:pt idx="318">
                  <c:v>4.0150375939849603</c:v>
                </c:pt>
                <c:pt idx="319">
                  <c:v>3.8708785511854602</c:v>
                </c:pt>
                <c:pt idx="320">
                  <c:v>4.1140382533381503</c:v>
                </c:pt>
                <c:pt idx="321">
                  <c:v>3.5409741292094199</c:v>
                </c:pt>
                <c:pt idx="322">
                  <c:v>3.6397615021803</c:v>
                </c:pt>
                <c:pt idx="323">
                  <c:v>3.51365342306199</c:v>
                </c:pt>
                <c:pt idx="324">
                  <c:v>4.7559553556555096</c:v>
                </c:pt>
                <c:pt idx="325">
                  <c:v>3.9927254691245802</c:v>
                </c:pt>
                <c:pt idx="326">
                  <c:v>4.4731946558430602</c:v>
                </c:pt>
                <c:pt idx="327">
                  <c:v>4.59998273927678</c:v>
                </c:pt>
                <c:pt idx="328">
                  <c:v>4.7014710124026502</c:v>
                </c:pt>
                <c:pt idx="329">
                  <c:v>4.7478948970274901</c:v>
                </c:pt>
                <c:pt idx="330">
                  <c:v>4.5624753646038601</c:v>
                </c:pt>
                <c:pt idx="331">
                  <c:v>3.7555012224938902</c:v>
                </c:pt>
                <c:pt idx="332">
                  <c:v>6.7924528301886804</c:v>
                </c:pt>
                <c:pt idx="333">
                  <c:v>5.2631578947368398</c:v>
                </c:pt>
                <c:pt idx="334">
                  <c:v>6.6666666666666696</c:v>
                </c:pt>
                <c:pt idx="335">
                  <c:v>1.72413793103448</c:v>
                </c:pt>
                <c:pt idx="336">
                  <c:v>4</c:v>
                </c:pt>
                <c:pt idx="337">
                  <c:v>3.8461538461538498</c:v>
                </c:pt>
                <c:pt idx="338">
                  <c:v>3.7037037037037002</c:v>
                </c:pt>
                <c:pt idx="339">
                  <c:v>20</c:v>
                </c:pt>
                <c:pt idx="340">
                  <c:v>16.6666666666667</c:v>
                </c:pt>
                <c:pt idx="341">
                  <c:v>63.636363636363598</c:v>
                </c:pt>
                <c:pt idx="342">
                  <c:v>11.1111111111111</c:v>
                </c:pt>
                <c:pt idx="343">
                  <c:v>21.428571428571399</c:v>
                </c:pt>
                <c:pt idx="344">
                  <c:v>0</c:v>
                </c:pt>
                <c:pt idx="345">
                  <c:v>3.0303030303030298</c:v>
                </c:pt>
                <c:pt idx="346">
                  <c:v>9.0909090909090899</c:v>
                </c:pt>
                <c:pt idx="347">
                  <c:v>8</c:v>
                </c:pt>
                <c:pt idx="348">
                  <c:v>0</c:v>
                </c:pt>
                <c:pt idx="349">
                  <c:v>14.285714285714301</c:v>
                </c:pt>
                <c:pt idx="350">
                  <c:v>2.9761904761904798</c:v>
                </c:pt>
                <c:pt idx="351">
                  <c:v>3.6363636363636398</c:v>
                </c:pt>
                <c:pt idx="352">
                  <c:v>0</c:v>
                </c:pt>
                <c:pt idx="353">
                  <c:v>8</c:v>
                </c:pt>
                <c:pt idx="354">
                  <c:v>0</c:v>
                </c:pt>
                <c:pt idx="355">
                  <c:v>23.076923076923102</c:v>
                </c:pt>
                <c:pt idx="356">
                  <c:v>4.7058823529411802</c:v>
                </c:pt>
                <c:pt idx="357">
                  <c:v>0</c:v>
                </c:pt>
                <c:pt idx="358">
                  <c:v>0</c:v>
                </c:pt>
                <c:pt idx="359">
                  <c:v>4.3478260869565197</c:v>
                </c:pt>
                <c:pt idx="360">
                  <c:v>7.6923076923076898</c:v>
                </c:pt>
                <c:pt idx="361">
                  <c:v>0</c:v>
                </c:pt>
                <c:pt idx="362">
                  <c:v>15</c:v>
                </c:pt>
              </c:numCache>
            </c:numRef>
          </c:val>
          <c:smooth val="0"/>
          <c:extLst>
            <c:ext xmlns:c16="http://schemas.microsoft.com/office/drawing/2014/chart" uri="{C3380CC4-5D6E-409C-BE32-E72D297353CC}">
              <c16:uniqueId val="{00000000-7ABE-419A-AF05-62782644E366}"/>
            </c:ext>
          </c:extLst>
        </c:ser>
        <c:dLbls>
          <c:showLegendKey val="0"/>
          <c:showVal val="0"/>
          <c:showCatName val="0"/>
          <c:showSerName val="0"/>
          <c:showPercent val="0"/>
          <c:showBubbleSize val="0"/>
        </c:dLbls>
        <c:smooth val="0"/>
        <c:axId val="548327984"/>
        <c:axId val="548326344"/>
      </c:lineChart>
      <c:dateAx>
        <c:axId val="548327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326344"/>
        <c:crosses val="autoZero"/>
        <c:auto val="1"/>
        <c:lblOffset val="100"/>
        <c:baseTimeUnit val="days"/>
      </c:dateAx>
      <c:valAx>
        <c:axId val="54832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32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E.Leclerc énergies</c:v>
                </c:pt>
              </c:strCache>
            </c:strRef>
          </c:cat>
          <c:val>
            <c:numRef>
              <c:f>Sheet1!$B$2</c:f>
              <c:numCache>
                <c:formatCode>General</c:formatCode>
                <c:ptCount val="1"/>
                <c:pt idx="0">
                  <c:v>25427</c:v>
                </c:pt>
              </c:numCache>
            </c:numRef>
          </c:val>
          <c:extLst>
            <c:ext xmlns:c16="http://schemas.microsoft.com/office/drawing/2014/chart" uri="{C3380CC4-5D6E-409C-BE32-E72D297353CC}">
              <c16:uniqueId val="{00000000-BA46-4F27-B62D-815EBC72A839}"/>
            </c:ext>
          </c:extLst>
        </c:ser>
        <c:dLbls>
          <c:showLegendKey val="0"/>
          <c:showVal val="0"/>
          <c:showCatName val="0"/>
          <c:showSerName val="0"/>
          <c:showPercent val="0"/>
          <c:showBubbleSize val="0"/>
        </c:dLbls>
        <c:gapWidth val="219"/>
        <c:overlap val="-27"/>
        <c:axId val="548332904"/>
        <c:axId val="548327000"/>
      </c:barChart>
      <c:catAx>
        <c:axId val="548332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327000"/>
        <c:crosses val="autoZero"/>
        <c:auto val="1"/>
        <c:lblAlgn val="ctr"/>
        <c:lblOffset val="100"/>
        <c:noMultiLvlLbl val="0"/>
      </c:catAx>
      <c:valAx>
        <c:axId val="54832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33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E.Leclerc énergies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AC93-4BAE-8F8D-BA9FB88F337B}"/>
            </c:ext>
          </c:extLst>
        </c:ser>
        <c:dLbls>
          <c:showLegendKey val="0"/>
          <c:showVal val="0"/>
          <c:showCatName val="0"/>
          <c:showSerName val="0"/>
          <c:showPercent val="0"/>
          <c:showBubbleSize val="0"/>
        </c:dLbls>
        <c:axId val="782774768"/>
        <c:axId val="782775096"/>
      </c:radarChart>
      <c:catAx>
        <c:axId val="78277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2775096"/>
        <c:crosses val="autoZero"/>
        <c:auto val="1"/>
        <c:lblAlgn val="ctr"/>
        <c:lblOffset val="100"/>
        <c:noMultiLvlLbl val="0"/>
      </c:catAx>
      <c:valAx>
        <c:axId val="78277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277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E.Leclerc énergies</c:v>
                </c:pt>
              </c:strCache>
            </c:strRef>
          </c:cat>
          <c:val>
            <c:numRef>
              <c:f>Sheet1!$B$2</c:f>
              <c:numCache>
                <c:formatCode>General</c:formatCode>
                <c:ptCount val="1"/>
                <c:pt idx="0">
                  <c:v>16</c:v>
                </c:pt>
              </c:numCache>
            </c:numRef>
          </c:val>
          <c:extLst>
            <c:ext xmlns:c16="http://schemas.microsoft.com/office/drawing/2014/chart" uri="{C3380CC4-5D6E-409C-BE32-E72D297353CC}">
              <c16:uniqueId val="{00000000-F70C-46B5-88AB-BB7146DDEDB3}"/>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E.Leclerc énergies</c:v>
                </c:pt>
              </c:strCache>
            </c:strRef>
          </c:cat>
          <c:val>
            <c:numRef>
              <c:f>Sheet1!$C$2</c:f>
              <c:numCache>
                <c:formatCode>General</c:formatCode>
                <c:ptCount val="1"/>
                <c:pt idx="0">
                  <c:v>807</c:v>
                </c:pt>
              </c:numCache>
            </c:numRef>
          </c:val>
          <c:extLst>
            <c:ext xmlns:c16="http://schemas.microsoft.com/office/drawing/2014/chart" uri="{C3380CC4-5D6E-409C-BE32-E72D297353CC}">
              <c16:uniqueId val="{00000001-F70C-46B5-88AB-BB7146DDEDB3}"/>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E.Leclerc énergies</c:v>
                </c:pt>
              </c:strCache>
            </c:strRef>
          </c:cat>
          <c:val>
            <c:numRef>
              <c:f>Sheet1!$D$2</c:f>
              <c:numCache>
                <c:formatCode>General</c:formatCode>
                <c:ptCount val="1"/>
                <c:pt idx="0">
                  <c:v>89</c:v>
                </c:pt>
              </c:numCache>
            </c:numRef>
          </c:val>
          <c:extLst>
            <c:ext xmlns:c16="http://schemas.microsoft.com/office/drawing/2014/chart" uri="{C3380CC4-5D6E-409C-BE32-E72D297353CC}">
              <c16:uniqueId val="{00000002-F70C-46B5-88AB-BB7146DDEDB3}"/>
            </c:ext>
          </c:extLst>
        </c:ser>
        <c:dLbls>
          <c:showLegendKey val="0"/>
          <c:showVal val="0"/>
          <c:showCatName val="0"/>
          <c:showSerName val="0"/>
          <c:showPercent val="0"/>
          <c:showBubbleSize val="0"/>
        </c:dLbls>
        <c:gapWidth val="150"/>
        <c:overlap val="100"/>
        <c:axId val="782784608"/>
        <c:axId val="782784936"/>
      </c:barChart>
      <c:catAx>
        <c:axId val="78278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2784936"/>
        <c:crosses val="autoZero"/>
        <c:auto val="1"/>
        <c:lblAlgn val="ctr"/>
        <c:lblOffset val="100"/>
        <c:noMultiLvlLbl val="0"/>
      </c:catAx>
      <c:valAx>
        <c:axId val="782784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278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Biocarburants</c:v>
                </c:pt>
                <c:pt idx="1">
                  <c:v>Certificats éco d'énergie</c:v>
                </c:pt>
                <c:pt idx="2">
                  <c:v>Energies nouvelles</c:v>
                </c:pt>
                <c:pt idx="3">
                  <c:v>Energies renouvelables</c:v>
                </c:pt>
                <c:pt idx="4">
                  <c:v>Mobilité électrique</c:v>
                </c:pt>
                <c:pt idx="5">
                  <c:v>Transition énergétique</c:v>
                </c:pt>
              </c:strCache>
            </c:strRef>
          </c:cat>
          <c:val>
            <c:numRef>
              <c:f>Sheet1!$A$2:$F$2</c:f>
              <c:numCache>
                <c:formatCode>General</c:formatCode>
                <c:ptCount val="6"/>
                <c:pt idx="0">
                  <c:v>8</c:v>
                </c:pt>
                <c:pt idx="1">
                  <c:v>3</c:v>
                </c:pt>
                <c:pt idx="2">
                  <c:v>2</c:v>
                </c:pt>
                <c:pt idx="3">
                  <c:v>15</c:v>
                </c:pt>
                <c:pt idx="4">
                  <c:v>15</c:v>
                </c:pt>
                <c:pt idx="5">
                  <c:v>18</c:v>
                </c:pt>
              </c:numCache>
            </c:numRef>
          </c:val>
          <c:extLst>
            <c:ext xmlns:c16="http://schemas.microsoft.com/office/drawing/2014/chart" uri="{C3380CC4-5D6E-409C-BE32-E72D297353CC}">
              <c16:uniqueId val="{00000000-F479-4E6A-BCEB-ABA23E2EDEB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7358E-A1F2-4A3A-9286-A7E4272557E3}"/>
              </a:ext>
            </a:extLst>
          </p:cNvPr>
          <p:cNvSpPr>
            <a:spLocks noGrp="1"/>
          </p:cNvSpPr>
          <p:nvPr>
            <p:ph type="ctrTitle"/>
          </p:nvPr>
        </p:nvSpPr>
        <p:spPr/>
        <p:txBody>
          <a:bodyPr/>
          <a:lstStyle/>
          <a:p>
            <a:r>
              <a:rPr lang="en-US"/>
              <a:t>Siplec - Dashboard</a:t>
            </a:r>
          </a:p>
        </p:txBody>
      </p:sp>
      <p:sp>
        <p:nvSpPr>
          <p:cNvPr id="3" name="Subtitle 2">
            <a:extLst>
              <a:ext uri="{FF2B5EF4-FFF2-40B4-BE49-F238E27FC236}">
                <a16:creationId xmlns:a16="http://schemas.microsoft.com/office/drawing/2014/main" id="{D38B8E1A-BE63-44B4-8662-3463F005DE0B}"/>
              </a:ext>
            </a:extLst>
          </p:cNvPr>
          <p:cNvSpPr>
            <a:spLocks noGrp="1"/>
          </p:cNvSpPr>
          <p:nvPr>
            <p:ph type="subTitle" idx="1"/>
          </p:nvPr>
        </p:nvSpPr>
        <p:spPr/>
        <p:txBody>
          <a:bodyPr/>
          <a:lstStyle/>
          <a:p>
            <a:r>
              <a:rPr lang="en-US"/>
              <a:t>SIPLEC</a:t>
            </a:r>
          </a:p>
        </p:txBody>
      </p:sp>
    </p:spTree>
    <p:extLst>
      <p:ext uri="{BB962C8B-B14F-4D97-AF65-F5344CB8AC3E}">
        <p14:creationId xmlns:p14="http://schemas.microsoft.com/office/powerpoint/2010/main" val="4225051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4D188-AA18-4314-829E-802D7D4659EA}"/>
              </a:ext>
            </a:extLst>
          </p:cNvPr>
          <p:cNvSpPr>
            <a:spLocks noGrp="1"/>
          </p:cNvSpPr>
          <p:nvPr>
            <p:ph type="title"/>
          </p:nvPr>
        </p:nvSpPr>
        <p:spPr/>
        <p:txBody>
          <a:bodyPr/>
          <a:lstStyle/>
          <a:p>
            <a:r>
              <a:rPr lang="en-US"/>
              <a:t>LinkedIn Followers Table | 2 profiles</a:t>
            </a:r>
          </a:p>
        </p:txBody>
      </p:sp>
      <p:graphicFrame>
        <p:nvGraphicFramePr>
          <p:cNvPr id="5" name="Table Placeholder 4">
            <a:extLst>
              <a:ext uri="{FF2B5EF4-FFF2-40B4-BE49-F238E27FC236}">
                <a16:creationId xmlns:a16="http://schemas.microsoft.com/office/drawing/2014/main" id="{76F88D4E-B972-4658-BF16-9CA3A7AA1342}"/>
              </a:ext>
            </a:extLst>
          </p:cNvPr>
          <p:cNvGraphicFramePr>
            <a:graphicFrameLocks noGrp="1"/>
          </p:cNvGraphicFramePr>
          <p:nvPr>
            <p:ph type="tbl" sz="quarter" idx="13"/>
            <p:extLst>
              <p:ext uri="{D42A27DB-BD31-4B8C-83A1-F6EECF244321}">
                <p14:modId xmlns:p14="http://schemas.microsoft.com/office/powerpoint/2010/main" val="2970447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7306315"/>
                    </a:ext>
                  </a:extLst>
                </a:gridCol>
                <a:gridCol w="1234440">
                  <a:extLst>
                    <a:ext uri="{9D8B030D-6E8A-4147-A177-3AD203B41FA5}">
                      <a16:colId xmlns:a16="http://schemas.microsoft.com/office/drawing/2014/main" val="917920993"/>
                    </a:ext>
                  </a:extLst>
                </a:gridCol>
                <a:gridCol w="822960">
                  <a:extLst>
                    <a:ext uri="{9D8B030D-6E8A-4147-A177-3AD203B41FA5}">
                      <a16:colId xmlns:a16="http://schemas.microsoft.com/office/drawing/2014/main" val="2547587122"/>
                    </a:ext>
                  </a:extLst>
                </a:gridCol>
                <a:gridCol w="822960">
                  <a:extLst>
                    <a:ext uri="{9D8B030D-6E8A-4147-A177-3AD203B41FA5}">
                      <a16:colId xmlns:a16="http://schemas.microsoft.com/office/drawing/2014/main" val="435541453"/>
                    </a:ext>
                  </a:extLst>
                </a:gridCol>
                <a:gridCol w="822960">
                  <a:extLst>
                    <a:ext uri="{9D8B030D-6E8A-4147-A177-3AD203B41FA5}">
                      <a16:colId xmlns:a16="http://schemas.microsoft.com/office/drawing/2014/main" val="2293812907"/>
                    </a:ext>
                  </a:extLst>
                </a:gridCol>
                <a:gridCol w="822960">
                  <a:extLst>
                    <a:ext uri="{9D8B030D-6E8A-4147-A177-3AD203B41FA5}">
                      <a16:colId xmlns:a16="http://schemas.microsoft.com/office/drawing/2014/main" val="2144666212"/>
                    </a:ext>
                  </a:extLst>
                </a:gridCol>
                <a:gridCol w="822960">
                  <a:extLst>
                    <a:ext uri="{9D8B030D-6E8A-4147-A177-3AD203B41FA5}">
                      <a16:colId xmlns:a16="http://schemas.microsoft.com/office/drawing/2014/main" val="546379501"/>
                    </a:ext>
                  </a:extLst>
                </a:gridCol>
                <a:gridCol w="822960">
                  <a:extLst>
                    <a:ext uri="{9D8B030D-6E8A-4147-A177-3AD203B41FA5}">
                      <a16:colId xmlns:a16="http://schemas.microsoft.com/office/drawing/2014/main" val="22933286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427775932"/>
                  </a:ext>
                </a:extLst>
              </a:tr>
              <a:tr h="370840">
                <a:tc>
                  <a:txBody>
                    <a:bodyPr/>
                    <a:lstStyle/>
                    <a:p>
                      <a:r>
                        <a:rPr lang="en-US" sz="1000"/>
                        <a:t>E.Leclerc énergies</a:t>
                      </a:r>
                    </a:p>
                  </a:txBody>
                  <a:tcPr/>
                </a:tc>
                <a:tc>
                  <a:txBody>
                    <a:bodyPr/>
                    <a:lstStyle/>
                    <a:p>
                      <a:r>
                        <a:rPr lang="en-US" sz="1000"/>
                        <a:t>3092</a:t>
                      </a:r>
                    </a:p>
                  </a:txBody>
                  <a:tcPr/>
                </a:tc>
                <a:tc>
                  <a:txBody>
                    <a:bodyPr/>
                    <a:lstStyle/>
                    <a:p>
                      <a:r>
                        <a:rPr lang="en-US" sz="1000"/>
                        <a:t>0</a:t>
                      </a:r>
                    </a:p>
                  </a:txBody>
                  <a:tcPr/>
                </a:tc>
                <a:tc>
                  <a:txBody>
                    <a:bodyPr/>
                    <a:lstStyle/>
                    <a:p>
                      <a:r>
                        <a:rPr lang="en-US" sz="1000"/>
                        <a:t>0.0 %</a:t>
                      </a:r>
                    </a:p>
                  </a:txBody>
                  <a:tcPr/>
                </a:tc>
                <a:tc>
                  <a:txBody>
                    <a:bodyPr/>
                    <a:lstStyle/>
                    <a:p>
                      <a:r>
                        <a:rPr lang="en-US" sz="1000"/>
                        <a:t>1</a:t>
                      </a:r>
                    </a:p>
                  </a:txBody>
                  <a:tcPr/>
                </a:tc>
                <a:tc>
                  <a:txBody>
                    <a:bodyPr/>
                    <a:lstStyle/>
                    <a:p>
                      <a:r>
                        <a:rPr lang="en-US" sz="1000"/>
                        <a:t>0.0 %</a:t>
                      </a:r>
                    </a:p>
                  </a:txBody>
                  <a:tcPr/>
                </a:tc>
                <a:tc>
                  <a:txBody>
                    <a:bodyPr/>
                    <a:lstStyle/>
                    <a:p>
                      <a:r>
                        <a:rPr lang="en-US" sz="1000"/>
                        <a:t>10</a:t>
                      </a:r>
                    </a:p>
                  </a:txBody>
                  <a:tcPr/>
                </a:tc>
                <a:tc>
                  <a:txBody>
                    <a:bodyPr/>
                    <a:lstStyle/>
                    <a:p>
                      <a:r>
                        <a:rPr lang="en-US" sz="1000"/>
                        <a:t>0.3 %</a:t>
                      </a:r>
                    </a:p>
                  </a:txBody>
                  <a:tcPr/>
                </a:tc>
                <a:extLst>
                  <a:ext uri="{0D108BD9-81ED-4DB2-BD59-A6C34878D82A}">
                    <a16:rowId xmlns:a16="http://schemas.microsoft.com/office/drawing/2014/main" val="1456177190"/>
                  </a:ext>
                </a:extLst>
              </a:tr>
            </a:tbl>
          </a:graphicData>
        </a:graphic>
      </p:graphicFrame>
      <p:sp>
        <p:nvSpPr>
          <p:cNvPr id="4" name="Text Placeholder 3">
            <a:extLst>
              <a:ext uri="{FF2B5EF4-FFF2-40B4-BE49-F238E27FC236}">
                <a16:creationId xmlns:a16="http://schemas.microsoft.com/office/drawing/2014/main" id="{0C30ABAF-54F0-4EEC-8D57-03D1F496A5EA}"/>
              </a:ext>
            </a:extLst>
          </p:cNvPr>
          <p:cNvSpPr>
            <a:spLocks noGrp="1"/>
          </p:cNvSpPr>
          <p:nvPr>
            <p:ph type="body" sz="quarter" idx="14"/>
          </p:nvPr>
        </p:nvSpPr>
        <p:spPr/>
        <p:txBody>
          <a:bodyPr/>
          <a:lstStyle/>
          <a:p>
            <a:r>
              <a:rPr lang="en-US"/>
              <a:t>11/30/2025 - 12/30/2025</a:t>
            </a:r>
          </a:p>
        </p:txBody>
      </p:sp>
    </p:spTree>
    <p:extLst>
      <p:ext uri="{BB962C8B-B14F-4D97-AF65-F5344CB8AC3E}">
        <p14:creationId xmlns:p14="http://schemas.microsoft.com/office/powerpoint/2010/main" val="2207017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7DE4E-9365-472A-B170-FBE92BD5AB65}"/>
              </a:ext>
            </a:extLst>
          </p:cNvPr>
          <p:cNvSpPr>
            <a:spLocks noGrp="1"/>
          </p:cNvSpPr>
          <p:nvPr>
            <p:ph type="title"/>
          </p:nvPr>
        </p:nvSpPr>
        <p:spPr/>
        <p:txBody>
          <a:bodyPr/>
          <a:lstStyle/>
          <a:p>
            <a:r>
              <a:rPr lang="en-US"/>
              <a:t>LinkedIn Followers Breakdown over Job Functions | 2 profiles - 1 of 3</a:t>
            </a:r>
          </a:p>
        </p:txBody>
      </p:sp>
      <p:graphicFrame>
        <p:nvGraphicFramePr>
          <p:cNvPr id="5" name="Table Placeholder 4">
            <a:extLst>
              <a:ext uri="{FF2B5EF4-FFF2-40B4-BE49-F238E27FC236}">
                <a16:creationId xmlns:a16="http://schemas.microsoft.com/office/drawing/2014/main" id="{3EDE34FA-C129-4F4A-A583-1DE87B112E52}"/>
              </a:ext>
            </a:extLst>
          </p:cNvPr>
          <p:cNvGraphicFramePr>
            <a:graphicFrameLocks noGrp="1"/>
          </p:cNvGraphicFramePr>
          <p:nvPr>
            <p:ph type="tbl" sz="quarter" idx="13"/>
            <p:extLst>
              <p:ext uri="{D42A27DB-BD31-4B8C-83A1-F6EECF244321}">
                <p14:modId xmlns:p14="http://schemas.microsoft.com/office/powerpoint/2010/main" val="1870265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16323295"/>
                    </a:ext>
                  </a:extLst>
                </a:gridCol>
                <a:gridCol w="2715768">
                  <a:extLst>
                    <a:ext uri="{9D8B030D-6E8A-4147-A177-3AD203B41FA5}">
                      <a16:colId xmlns:a16="http://schemas.microsoft.com/office/drawing/2014/main" val="4111624815"/>
                    </a:ext>
                  </a:extLst>
                </a:gridCol>
                <a:gridCol w="2715768">
                  <a:extLst>
                    <a:ext uri="{9D8B030D-6E8A-4147-A177-3AD203B41FA5}">
                      <a16:colId xmlns:a16="http://schemas.microsoft.com/office/drawing/2014/main" val="1987032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Job Function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2371496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Accounting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extLst>
                  <a:ext uri="{0D108BD9-81ED-4DB2-BD59-A6C34878D82A}">
                    <a16:rowId xmlns:a16="http://schemas.microsoft.com/office/drawing/2014/main" val="3814908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Administrative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extLst>
                  <a:ext uri="{0D108BD9-81ED-4DB2-BD59-A6C34878D82A}">
                    <a16:rowId xmlns:a16="http://schemas.microsoft.com/office/drawing/2014/main" val="426875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Arts and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extLst>
                  <a:ext uri="{0D108BD9-81ED-4DB2-BD59-A6C34878D82A}">
                    <a16:rowId xmlns:a16="http://schemas.microsoft.com/office/drawing/2014/main" val="3171952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Business 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extLst>
                  <a:ext uri="{0D108BD9-81ED-4DB2-BD59-A6C34878D82A}">
                    <a16:rowId xmlns:a16="http://schemas.microsoft.com/office/drawing/2014/main" val="237904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Community and Social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extLst>
                  <a:ext uri="{0D108BD9-81ED-4DB2-BD59-A6C34878D82A}">
                    <a16:rowId xmlns:a16="http://schemas.microsoft.com/office/drawing/2014/main" val="88478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Consulting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extLst>
                  <a:ext uri="{0D108BD9-81ED-4DB2-BD59-A6C34878D82A}">
                    <a16:rowId xmlns:a16="http://schemas.microsoft.com/office/drawing/2014/main" val="39164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Customer Success and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extLst>
                  <a:ext uri="{0D108BD9-81ED-4DB2-BD59-A6C34878D82A}">
                    <a16:rowId xmlns:a16="http://schemas.microsoft.com/office/drawing/2014/main" val="2278498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extLst>
                  <a:ext uri="{0D108BD9-81ED-4DB2-BD59-A6C34878D82A}">
                    <a16:rowId xmlns:a16="http://schemas.microsoft.com/office/drawing/2014/main" val="393836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extLst>
                  <a:ext uri="{0D108BD9-81ED-4DB2-BD59-A6C34878D82A}">
                    <a16:rowId xmlns:a16="http://schemas.microsoft.com/office/drawing/2014/main" val="2828036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Entrepreneurship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4135234660"/>
                  </a:ext>
                </a:extLst>
              </a:tr>
            </a:tbl>
          </a:graphicData>
        </a:graphic>
      </p:graphicFrame>
      <p:sp>
        <p:nvSpPr>
          <p:cNvPr id="4" name="Text Placeholder 3">
            <a:extLst>
              <a:ext uri="{FF2B5EF4-FFF2-40B4-BE49-F238E27FC236}">
                <a16:creationId xmlns:a16="http://schemas.microsoft.com/office/drawing/2014/main" id="{62C5B7BC-77F8-4A61-AE59-89A66D233794}"/>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900235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D1FCE-B673-473A-9CE1-48C79B122AB0}"/>
              </a:ext>
            </a:extLst>
          </p:cNvPr>
          <p:cNvSpPr>
            <a:spLocks noGrp="1"/>
          </p:cNvSpPr>
          <p:nvPr>
            <p:ph type="title"/>
          </p:nvPr>
        </p:nvSpPr>
        <p:spPr/>
        <p:txBody>
          <a:bodyPr/>
          <a:lstStyle/>
          <a:p>
            <a:r>
              <a:rPr lang="en-US"/>
              <a:t>LinkedIn Followers Breakdown over Job Functions | 2 profiles - 2 of 3</a:t>
            </a:r>
          </a:p>
        </p:txBody>
      </p:sp>
      <p:graphicFrame>
        <p:nvGraphicFramePr>
          <p:cNvPr id="5" name="Table Placeholder 4">
            <a:extLst>
              <a:ext uri="{FF2B5EF4-FFF2-40B4-BE49-F238E27FC236}">
                <a16:creationId xmlns:a16="http://schemas.microsoft.com/office/drawing/2014/main" id="{E28FEF73-D20C-42B4-8F60-84E9372711DA}"/>
              </a:ext>
            </a:extLst>
          </p:cNvPr>
          <p:cNvGraphicFramePr>
            <a:graphicFrameLocks noGrp="1"/>
          </p:cNvGraphicFramePr>
          <p:nvPr>
            <p:ph type="tbl" sz="quarter" idx="13"/>
            <p:extLst>
              <p:ext uri="{D42A27DB-BD31-4B8C-83A1-F6EECF244321}">
                <p14:modId xmlns:p14="http://schemas.microsoft.com/office/powerpoint/2010/main" val="1319061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40979955"/>
                    </a:ext>
                  </a:extLst>
                </a:gridCol>
                <a:gridCol w="2715768">
                  <a:extLst>
                    <a:ext uri="{9D8B030D-6E8A-4147-A177-3AD203B41FA5}">
                      <a16:colId xmlns:a16="http://schemas.microsoft.com/office/drawing/2014/main" val="1300100501"/>
                    </a:ext>
                  </a:extLst>
                </a:gridCol>
                <a:gridCol w="2715768">
                  <a:extLst>
                    <a:ext uri="{9D8B030D-6E8A-4147-A177-3AD203B41FA5}">
                      <a16:colId xmlns:a16="http://schemas.microsoft.com/office/drawing/2014/main" val="3741479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Job Function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10853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Finance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extLst>
                  <a:ext uri="{0D108BD9-81ED-4DB2-BD59-A6C34878D82A}">
                    <a16:rowId xmlns:a16="http://schemas.microsoft.com/office/drawing/2014/main" val="1723893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Healthcare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89792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Human 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extLst>
                  <a:ext uri="{0D108BD9-81ED-4DB2-BD59-A6C34878D82A}">
                    <a16:rowId xmlns:a16="http://schemas.microsoft.com/office/drawing/2014/main" val="220185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Information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extLst>
                  <a:ext uri="{0D108BD9-81ED-4DB2-BD59-A6C34878D82A}">
                    <a16:rowId xmlns:a16="http://schemas.microsoft.com/office/drawing/2014/main" val="4104391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1139366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Marketing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extLst>
                  <a:ext uri="{0D108BD9-81ED-4DB2-BD59-A6C34878D82A}">
                    <a16:rowId xmlns:a16="http://schemas.microsoft.com/office/drawing/2014/main" val="4240593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Media and Communication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extLst>
                  <a:ext uri="{0D108BD9-81ED-4DB2-BD59-A6C34878D82A}">
                    <a16:rowId xmlns:a16="http://schemas.microsoft.com/office/drawing/2014/main" val="3890171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Military and Protective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1803094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extLst>
                  <a:ext uri="{0D108BD9-81ED-4DB2-BD59-A6C34878D82A}">
                    <a16:rowId xmlns:a16="http://schemas.microsoft.com/office/drawing/2014/main" val="947709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Product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extLst>
                  <a:ext uri="{0D108BD9-81ED-4DB2-BD59-A6C34878D82A}">
                    <a16:rowId xmlns:a16="http://schemas.microsoft.com/office/drawing/2014/main" val="3836856528"/>
                  </a:ext>
                </a:extLst>
              </a:tr>
            </a:tbl>
          </a:graphicData>
        </a:graphic>
      </p:graphicFrame>
      <p:sp>
        <p:nvSpPr>
          <p:cNvPr id="4" name="Text Placeholder 3">
            <a:extLst>
              <a:ext uri="{FF2B5EF4-FFF2-40B4-BE49-F238E27FC236}">
                <a16:creationId xmlns:a16="http://schemas.microsoft.com/office/drawing/2014/main" id="{A4A3BA35-5025-48AC-9BE7-7FC00F288627}"/>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166350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EDF1D-2889-4E2F-9CE8-C443E44E567C}"/>
              </a:ext>
            </a:extLst>
          </p:cNvPr>
          <p:cNvSpPr>
            <a:spLocks noGrp="1"/>
          </p:cNvSpPr>
          <p:nvPr>
            <p:ph type="title"/>
          </p:nvPr>
        </p:nvSpPr>
        <p:spPr/>
        <p:txBody>
          <a:bodyPr/>
          <a:lstStyle/>
          <a:p>
            <a:r>
              <a:rPr lang="en-US"/>
              <a:t>LinkedIn Followers Breakdown over Job Functions | 2 profiles - 3 of 3</a:t>
            </a:r>
          </a:p>
        </p:txBody>
      </p:sp>
      <p:graphicFrame>
        <p:nvGraphicFramePr>
          <p:cNvPr id="5" name="Table Placeholder 4">
            <a:extLst>
              <a:ext uri="{FF2B5EF4-FFF2-40B4-BE49-F238E27FC236}">
                <a16:creationId xmlns:a16="http://schemas.microsoft.com/office/drawing/2014/main" id="{F77F018B-2873-4286-B8B8-87D78E2E30D0}"/>
              </a:ext>
            </a:extLst>
          </p:cNvPr>
          <p:cNvGraphicFramePr>
            <a:graphicFrameLocks noGrp="1"/>
          </p:cNvGraphicFramePr>
          <p:nvPr>
            <p:ph type="tbl" sz="quarter" idx="13"/>
            <p:extLst>
              <p:ext uri="{D42A27DB-BD31-4B8C-83A1-F6EECF244321}">
                <p14:modId xmlns:p14="http://schemas.microsoft.com/office/powerpoint/2010/main" val="514330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92888506"/>
                    </a:ext>
                  </a:extLst>
                </a:gridCol>
                <a:gridCol w="2715768">
                  <a:extLst>
                    <a:ext uri="{9D8B030D-6E8A-4147-A177-3AD203B41FA5}">
                      <a16:colId xmlns:a16="http://schemas.microsoft.com/office/drawing/2014/main" val="2008313323"/>
                    </a:ext>
                  </a:extLst>
                </a:gridCol>
                <a:gridCol w="2715768">
                  <a:extLst>
                    <a:ext uri="{9D8B030D-6E8A-4147-A177-3AD203B41FA5}">
                      <a16:colId xmlns:a16="http://schemas.microsoft.com/office/drawing/2014/main" val="1007563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Job Function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79226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Program and Project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extLst>
                  <a:ext uri="{0D108BD9-81ED-4DB2-BD59-A6C34878D82A}">
                    <a16:rowId xmlns:a16="http://schemas.microsoft.com/office/drawing/2014/main" val="329469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Purchasing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extLst>
                  <a:ext uri="{0D108BD9-81ED-4DB2-BD59-A6C34878D82A}">
                    <a16:rowId xmlns:a16="http://schemas.microsoft.com/office/drawing/2014/main" val="70518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Quality Assurance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extLst>
                  <a:ext uri="{0D108BD9-81ED-4DB2-BD59-A6C34878D82A}">
                    <a16:rowId xmlns:a16="http://schemas.microsoft.com/office/drawing/2014/main" val="112774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Real 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extLst>
                  <a:ext uri="{0D108BD9-81ED-4DB2-BD59-A6C34878D82A}">
                    <a16:rowId xmlns:a16="http://schemas.microsoft.com/office/drawing/2014/main" val="4162180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477258692"/>
                  </a:ext>
                </a:extLst>
              </a:tr>
            </a:tbl>
          </a:graphicData>
        </a:graphic>
      </p:graphicFrame>
      <p:sp>
        <p:nvSpPr>
          <p:cNvPr id="4" name="Text Placeholder 3">
            <a:extLst>
              <a:ext uri="{FF2B5EF4-FFF2-40B4-BE49-F238E27FC236}">
                <a16:creationId xmlns:a16="http://schemas.microsoft.com/office/drawing/2014/main" id="{6A7105A2-F213-45AE-80C2-119CA0D7D8D4}"/>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649864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362C1-D0B9-43D2-917B-9E32D8C5F5F0}"/>
              </a:ext>
            </a:extLst>
          </p:cNvPr>
          <p:cNvSpPr>
            <a:spLocks noGrp="1"/>
          </p:cNvSpPr>
          <p:nvPr>
            <p:ph type="title"/>
          </p:nvPr>
        </p:nvSpPr>
        <p:spPr/>
        <p:txBody>
          <a:bodyPr/>
          <a:lstStyle/>
          <a:p>
            <a:r>
              <a:rPr lang="en-US"/>
              <a:t>LinkedIn Followers Breakdown over Seniority | 2 profiles</a:t>
            </a:r>
          </a:p>
        </p:txBody>
      </p:sp>
      <p:graphicFrame>
        <p:nvGraphicFramePr>
          <p:cNvPr id="6" name="Chart Placeholder 5">
            <a:extLst>
              <a:ext uri="{FF2B5EF4-FFF2-40B4-BE49-F238E27FC236}">
                <a16:creationId xmlns:a16="http://schemas.microsoft.com/office/drawing/2014/main" id="{E58E504A-0599-439D-A39F-874BC05DD403}"/>
              </a:ext>
            </a:extLst>
          </p:cNvPr>
          <p:cNvGraphicFramePr>
            <a:graphicFrameLocks noGrp="1"/>
          </p:cNvGraphicFramePr>
          <p:nvPr>
            <p:ph type="chart" sz="quarter" idx="13"/>
            <p:extLst>
              <p:ext uri="{D42A27DB-BD31-4B8C-83A1-F6EECF244321}">
                <p14:modId xmlns:p14="http://schemas.microsoft.com/office/powerpoint/2010/main" val="2255613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88D362-AD40-4954-AC66-8A9C01D94FC2}"/>
              </a:ext>
            </a:extLst>
          </p:cNvPr>
          <p:cNvSpPr>
            <a:spLocks noGrp="1"/>
          </p:cNvSpPr>
          <p:nvPr>
            <p:ph type="body" sz="quarter" idx="14"/>
          </p:nvPr>
        </p:nvSpPr>
        <p:spPr/>
        <p:txBody>
          <a:bodyPr/>
          <a:lstStyle/>
          <a:p>
            <a:r>
              <a:rPr lang="en-US"/>
              <a:t>01/01/2025 - 12/30/2025</a:t>
            </a:r>
          </a:p>
        </p:txBody>
      </p:sp>
      <p:sp>
        <p:nvSpPr>
          <p:cNvPr id="5" name="Footer Placeholder 4">
            <a:extLst>
              <a:ext uri="{FF2B5EF4-FFF2-40B4-BE49-F238E27FC236}">
                <a16:creationId xmlns:a16="http://schemas.microsoft.com/office/drawing/2014/main" id="{9F922606-186D-472E-9BE7-E1A5564A6E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5973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22B4-9C32-409C-A043-197A01BFF013}"/>
              </a:ext>
            </a:extLst>
          </p:cNvPr>
          <p:cNvSpPr>
            <a:spLocks noGrp="1"/>
          </p:cNvSpPr>
          <p:nvPr>
            <p:ph type="title"/>
          </p:nvPr>
        </p:nvSpPr>
        <p:spPr/>
        <p:txBody>
          <a:bodyPr/>
          <a:lstStyle/>
          <a:p>
            <a:r>
              <a:rPr lang="en-US"/>
              <a:t>LinkedIn Followers by Country Table | 2 profiles - 1 of 3</a:t>
            </a:r>
          </a:p>
        </p:txBody>
      </p:sp>
      <p:graphicFrame>
        <p:nvGraphicFramePr>
          <p:cNvPr id="5" name="Table Placeholder 4">
            <a:extLst>
              <a:ext uri="{FF2B5EF4-FFF2-40B4-BE49-F238E27FC236}">
                <a16:creationId xmlns:a16="http://schemas.microsoft.com/office/drawing/2014/main" id="{52358969-31A9-4874-B8F3-3F7CEB0442F2}"/>
              </a:ext>
            </a:extLst>
          </p:cNvPr>
          <p:cNvGraphicFramePr>
            <a:graphicFrameLocks noGrp="1"/>
          </p:cNvGraphicFramePr>
          <p:nvPr>
            <p:ph type="tbl" sz="quarter" idx="13"/>
            <p:extLst>
              <p:ext uri="{D42A27DB-BD31-4B8C-83A1-F6EECF244321}">
                <p14:modId xmlns:p14="http://schemas.microsoft.com/office/powerpoint/2010/main" val="1442454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71211806"/>
                    </a:ext>
                  </a:extLst>
                </a:gridCol>
                <a:gridCol w="2715768">
                  <a:extLst>
                    <a:ext uri="{9D8B030D-6E8A-4147-A177-3AD203B41FA5}">
                      <a16:colId xmlns:a16="http://schemas.microsoft.com/office/drawing/2014/main" val="1156793707"/>
                    </a:ext>
                  </a:extLst>
                </a:gridCol>
                <a:gridCol w="2715768">
                  <a:extLst>
                    <a:ext uri="{9D8B030D-6E8A-4147-A177-3AD203B41FA5}">
                      <a16:colId xmlns:a16="http://schemas.microsoft.com/office/drawing/2014/main" val="2337145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23762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2684</a:t>
                      </a:r>
                    </a:p>
                  </a:txBody>
                  <a:tcPr/>
                </a:tc>
                <a:extLst>
                  <a:ext uri="{0D108BD9-81ED-4DB2-BD59-A6C34878D82A}">
                    <a16:rowId xmlns:a16="http://schemas.microsoft.com/office/drawing/2014/main" val="34516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Morocco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extLst>
                  <a:ext uri="{0D108BD9-81ED-4DB2-BD59-A6C34878D82A}">
                    <a16:rowId xmlns:a16="http://schemas.microsoft.com/office/drawing/2014/main" val="549762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extLst>
                  <a:ext uri="{0D108BD9-81ED-4DB2-BD59-A6C34878D82A}">
                    <a16:rowId xmlns:a16="http://schemas.microsoft.com/office/drawing/2014/main" val="147412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Tunisia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374203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extLst>
                  <a:ext uri="{0D108BD9-81ED-4DB2-BD59-A6C34878D82A}">
                    <a16:rowId xmlns:a16="http://schemas.microsoft.com/office/drawing/2014/main" val="3086531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extLst>
                  <a:ext uri="{0D108BD9-81ED-4DB2-BD59-A6C34878D82A}">
                    <a16:rowId xmlns:a16="http://schemas.microsoft.com/office/drawing/2014/main" val="378977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3910220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Reunion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1445174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3842607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1035996271"/>
                  </a:ext>
                </a:extLst>
              </a:tr>
            </a:tbl>
          </a:graphicData>
        </a:graphic>
      </p:graphicFrame>
      <p:sp>
        <p:nvSpPr>
          <p:cNvPr id="4" name="Text Placeholder 3">
            <a:extLst>
              <a:ext uri="{FF2B5EF4-FFF2-40B4-BE49-F238E27FC236}">
                <a16:creationId xmlns:a16="http://schemas.microsoft.com/office/drawing/2014/main" id="{0B2E687F-9F03-44E3-889D-917DCB9F2DDA}"/>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605956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0F36C-13F4-4AD2-9F48-ED2C96DAA4D8}"/>
              </a:ext>
            </a:extLst>
          </p:cNvPr>
          <p:cNvSpPr>
            <a:spLocks noGrp="1"/>
          </p:cNvSpPr>
          <p:nvPr>
            <p:ph type="title"/>
          </p:nvPr>
        </p:nvSpPr>
        <p:spPr/>
        <p:txBody>
          <a:bodyPr/>
          <a:lstStyle/>
          <a:p>
            <a:r>
              <a:rPr lang="en-US"/>
              <a:t>LinkedIn Followers by Country Table | 2 profiles - 2 of 3</a:t>
            </a:r>
          </a:p>
        </p:txBody>
      </p:sp>
      <p:graphicFrame>
        <p:nvGraphicFramePr>
          <p:cNvPr id="5" name="Table Placeholder 4">
            <a:extLst>
              <a:ext uri="{FF2B5EF4-FFF2-40B4-BE49-F238E27FC236}">
                <a16:creationId xmlns:a16="http://schemas.microsoft.com/office/drawing/2014/main" id="{B83FB392-66B6-491C-A3B5-30CC96BBFD28}"/>
              </a:ext>
            </a:extLst>
          </p:cNvPr>
          <p:cNvGraphicFramePr>
            <a:graphicFrameLocks noGrp="1"/>
          </p:cNvGraphicFramePr>
          <p:nvPr>
            <p:ph type="tbl" sz="quarter" idx="13"/>
            <p:extLst>
              <p:ext uri="{D42A27DB-BD31-4B8C-83A1-F6EECF244321}">
                <p14:modId xmlns:p14="http://schemas.microsoft.com/office/powerpoint/2010/main" val="3605496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73246067"/>
                    </a:ext>
                  </a:extLst>
                </a:gridCol>
                <a:gridCol w="2715768">
                  <a:extLst>
                    <a:ext uri="{9D8B030D-6E8A-4147-A177-3AD203B41FA5}">
                      <a16:colId xmlns:a16="http://schemas.microsoft.com/office/drawing/2014/main" val="2025587662"/>
                    </a:ext>
                  </a:extLst>
                </a:gridCol>
                <a:gridCol w="2715768">
                  <a:extLst>
                    <a:ext uri="{9D8B030D-6E8A-4147-A177-3AD203B41FA5}">
                      <a16:colId xmlns:a16="http://schemas.microsoft.com/office/drawing/2014/main" val="3562198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01900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2264306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119316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1868924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208477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892290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Senegal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1849791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2645707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373792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190986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487597759"/>
                  </a:ext>
                </a:extLst>
              </a:tr>
            </a:tbl>
          </a:graphicData>
        </a:graphic>
      </p:graphicFrame>
      <p:sp>
        <p:nvSpPr>
          <p:cNvPr id="4" name="Text Placeholder 3">
            <a:extLst>
              <a:ext uri="{FF2B5EF4-FFF2-40B4-BE49-F238E27FC236}">
                <a16:creationId xmlns:a16="http://schemas.microsoft.com/office/drawing/2014/main" id="{317E9BAC-DAD7-40B6-9889-43A18B54E117}"/>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845325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E1540-C9C1-404D-8D38-5CFF2AC5AB6D}"/>
              </a:ext>
            </a:extLst>
          </p:cNvPr>
          <p:cNvSpPr>
            <a:spLocks noGrp="1"/>
          </p:cNvSpPr>
          <p:nvPr>
            <p:ph type="title"/>
          </p:nvPr>
        </p:nvSpPr>
        <p:spPr/>
        <p:txBody>
          <a:bodyPr/>
          <a:lstStyle/>
          <a:p>
            <a:r>
              <a:rPr lang="en-US"/>
              <a:t>LinkedIn Followers by Country Table | 2 profiles - 3 of 3</a:t>
            </a:r>
          </a:p>
        </p:txBody>
      </p:sp>
      <p:graphicFrame>
        <p:nvGraphicFramePr>
          <p:cNvPr id="5" name="Table Placeholder 4">
            <a:extLst>
              <a:ext uri="{FF2B5EF4-FFF2-40B4-BE49-F238E27FC236}">
                <a16:creationId xmlns:a16="http://schemas.microsoft.com/office/drawing/2014/main" id="{B1A17DB0-8101-4CF9-836F-C49CD951270C}"/>
              </a:ext>
            </a:extLst>
          </p:cNvPr>
          <p:cNvGraphicFramePr>
            <a:graphicFrameLocks noGrp="1"/>
          </p:cNvGraphicFramePr>
          <p:nvPr>
            <p:ph type="tbl" sz="quarter" idx="13"/>
            <p:extLst>
              <p:ext uri="{D42A27DB-BD31-4B8C-83A1-F6EECF244321}">
                <p14:modId xmlns:p14="http://schemas.microsoft.com/office/powerpoint/2010/main" val="736503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323607365"/>
                    </a:ext>
                  </a:extLst>
                </a:gridCol>
                <a:gridCol w="2715768">
                  <a:extLst>
                    <a:ext uri="{9D8B030D-6E8A-4147-A177-3AD203B41FA5}">
                      <a16:colId xmlns:a16="http://schemas.microsoft.com/office/drawing/2014/main" val="829501131"/>
                    </a:ext>
                  </a:extLst>
                </a:gridCol>
                <a:gridCol w="2715768">
                  <a:extLst>
                    <a:ext uri="{9D8B030D-6E8A-4147-A177-3AD203B41FA5}">
                      <a16:colId xmlns:a16="http://schemas.microsoft.com/office/drawing/2014/main" val="293491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228213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65240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Martinique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4243234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761016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French Guiana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4003836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828107309"/>
                  </a:ext>
                </a:extLst>
              </a:tr>
            </a:tbl>
          </a:graphicData>
        </a:graphic>
      </p:graphicFrame>
      <p:sp>
        <p:nvSpPr>
          <p:cNvPr id="4" name="Text Placeholder 3">
            <a:extLst>
              <a:ext uri="{FF2B5EF4-FFF2-40B4-BE49-F238E27FC236}">
                <a16:creationId xmlns:a16="http://schemas.microsoft.com/office/drawing/2014/main" id="{175F1D50-67FB-4F31-8364-56EB97195CCF}"/>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118523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9D5CD-1640-455C-9C86-AE1D822A89AF}"/>
              </a:ext>
            </a:extLst>
          </p:cNvPr>
          <p:cNvSpPr>
            <a:spLocks noGrp="1"/>
          </p:cNvSpPr>
          <p:nvPr>
            <p:ph type="title"/>
          </p:nvPr>
        </p:nvSpPr>
        <p:spPr/>
        <p:txBody>
          <a:bodyPr/>
          <a:lstStyle/>
          <a:p>
            <a:r>
              <a:rPr lang="en-US"/>
              <a:t>LinkedIn Followers Breakdown over Region | 2 profiles - 1 of 3</a:t>
            </a:r>
          </a:p>
        </p:txBody>
      </p:sp>
      <p:graphicFrame>
        <p:nvGraphicFramePr>
          <p:cNvPr id="5" name="Table Placeholder 4">
            <a:extLst>
              <a:ext uri="{FF2B5EF4-FFF2-40B4-BE49-F238E27FC236}">
                <a16:creationId xmlns:a16="http://schemas.microsoft.com/office/drawing/2014/main" id="{FE10118E-B4EE-4361-8BF1-5B977F3B3E21}"/>
              </a:ext>
            </a:extLst>
          </p:cNvPr>
          <p:cNvGraphicFramePr>
            <a:graphicFrameLocks noGrp="1"/>
          </p:cNvGraphicFramePr>
          <p:nvPr>
            <p:ph type="tbl" sz="quarter" idx="13"/>
            <p:extLst>
              <p:ext uri="{D42A27DB-BD31-4B8C-83A1-F6EECF244321}">
                <p14:modId xmlns:p14="http://schemas.microsoft.com/office/powerpoint/2010/main" val="1264092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87469900"/>
                    </a:ext>
                  </a:extLst>
                </a:gridCol>
                <a:gridCol w="2715768">
                  <a:extLst>
                    <a:ext uri="{9D8B030D-6E8A-4147-A177-3AD203B41FA5}">
                      <a16:colId xmlns:a16="http://schemas.microsoft.com/office/drawing/2014/main" val="851744070"/>
                    </a:ext>
                  </a:extLst>
                </a:gridCol>
                <a:gridCol w="2715768">
                  <a:extLst>
                    <a:ext uri="{9D8B030D-6E8A-4147-A177-3AD203B41FA5}">
                      <a16:colId xmlns:a16="http://schemas.microsoft.com/office/drawing/2014/main" val="3103605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2903322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98282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Agen, Nouvelle-Aquitaine,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771864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Ajaccio, Corsica,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212969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Amilly, Centre-Val de Loire, France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28973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Arras, Hauts-de-France,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583081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Berlin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558339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Bois-d’Arcy, Île-de-France,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989868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Bourg-en-Bresse, Auvergne-Rhône-Alpes,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120392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Brussels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extLst>
                  <a:ext uri="{0D108BD9-81ED-4DB2-BD59-A6C34878D82A}">
                    <a16:rowId xmlns:a16="http://schemas.microsoft.com/office/drawing/2014/main" val="57482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Béthune, Hauts-de-France,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803572436"/>
                  </a:ext>
                </a:extLst>
              </a:tr>
            </a:tbl>
          </a:graphicData>
        </a:graphic>
      </p:graphicFrame>
      <p:sp>
        <p:nvSpPr>
          <p:cNvPr id="4" name="Text Placeholder 3">
            <a:extLst>
              <a:ext uri="{FF2B5EF4-FFF2-40B4-BE49-F238E27FC236}">
                <a16:creationId xmlns:a16="http://schemas.microsoft.com/office/drawing/2014/main" id="{0154104F-4CAA-40EC-91D3-DA533E2EA1A1}"/>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781780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EDA9A-0C65-46A0-B69D-9E989AF87124}"/>
              </a:ext>
            </a:extLst>
          </p:cNvPr>
          <p:cNvSpPr>
            <a:spLocks noGrp="1"/>
          </p:cNvSpPr>
          <p:nvPr>
            <p:ph type="title"/>
          </p:nvPr>
        </p:nvSpPr>
        <p:spPr/>
        <p:txBody>
          <a:bodyPr/>
          <a:lstStyle/>
          <a:p>
            <a:r>
              <a:rPr lang="en-US"/>
              <a:t>LinkedIn Followers Breakdown over Region | 2 profiles - 2 of 3</a:t>
            </a:r>
          </a:p>
        </p:txBody>
      </p:sp>
      <p:graphicFrame>
        <p:nvGraphicFramePr>
          <p:cNvPr id="5" name="Table Placeholder 4">
            <a:extLst>
              <a:ext uri="{FF2B5EF4-FFF2-40B4-BE49-F238E27FC236}">
                <a16:creationId xmlns:a16="http://schemas.microsoft.com/office/drawing/2014/main" id="{F742E33F-EF16-4D75-BE1B-2DA40A78E977}"/>
              </a:ext>
            </a:extLst>
          </p:cNvPr>
          <p:cNvGraphicFramePr>
            <a:graphicFrameLocks noGrp="1"/>
          </p:cNvGraphicFramePr>
          <p:nvPr>
            <p:ph type="tbl" sz="quarter" idx="13"/>
            <p:extLst>
              <p:ext uri="{D42A27DB-BD31-4B8C-83A1-F6EECF244321}">
                <p14:modId xmlns:p14="http://schemas.microsoft.com/office/powerpoint/2010/main" val="2759271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19494049"/>
                    </a:ext>
                  </a:extLst>
                </a:gridCol>
                <a:gridCol w="2715768">
                  <a:extLst>
                    <a:ext uri="{9D8B030D-6E8A-4147-A177-3AD203B41FA5}">
                      <a16:colId xmlns:a16="http://schemas.microsoft.com/office/drawing/2014/main" val="2488318906"/>
                    </a:ext>
                  </a:extLst>
                </a:gridCol>
                <a:gridCol w="2715768">
                  <a:extLst>
                    <a:ext uri="{9D8B030D-6E8A-4147-A177-3AD203B41FA5}">
                      <a16:colId xmlns:a16="http://schemas.microsoft.com/office/drawing/2014/main" val="2566213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75547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Calais, Hauts-de-France,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335743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Cannes, Provence-Alpes-Côte d'Azur,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4016298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Casablanca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2680191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Caudan, Brittany,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008312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Charleville-Mézières, Grand Est,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50289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Chartres, Centre-Val de Loire, France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29879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Chaumont, Grand Est,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79981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Châlons-en-Champagne, Grand Est,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28673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Clisson, Pays de la Loire, France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456725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Coulanges-lès-Nevers, Bourgogne-Franche-Comté,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62501936"/>
                  </a:ext>
                </a:extLst>
              </a:tr>
            </a:tbl>
          </a:graphicData>
        </a:graphic>
      </p:graphicFrame>
      <p:sp>
        <p:nvSpPr>
          <p:cNvPr id="4" name="Text Placeholder 3">
            <a:extLst>
              <a:ext uri="{FF2B5EF4-FFF2-40B4-BE49-F238E27FC236}">
                <a16:creationId xmlns:a16="http://schemas.microsoft.com/office/drawing/2014/main" id="{FB7CD91B-CBCB-443F-AB44-129ED8C26A8C}"/>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193749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CC563-D882-4A72-A65B-23A7A0B8B77B}"/>
              </a:ext>
            </a:extLst>
          </p:cNvPr>
          <p:cNvSpPr>
            <a:spLocks noGrp="1"/>
          </p:cNvSpPr>
          <p:nvPr>
            <p:ph type="title"/>
          </p:nvPr>
        </p:nvSpPr>
        <p:spPr/>
        <p:txBody>
          <a:bodyPr/>
          <a:lstStyle/>
          <a:p>
            <a:r>
              <a:rPr lang="en-US"/>
              <a:t>LinkedIn Followers Breakdown over Region | 2 profiles - 3 of 3</a:t>
            </a:r>
          </a:p>
        </p:txBody>
      </p:sp>
      <p:graphicFrame>
        <p:nvGraphicFramePr>
          <p:cNvPr id="5" name="Table Placeholder 4">
            <a:extLst>
              <a:ext uri="{FF2B5EF4-FFF2-40B4-BE49-F238E27FC236}">
                <a16:creationId xmlns:a16="http://schemas.microsoft.com/office/drawing/2014/main" id="{BB73A8A9-16B2-42B0-9CA1-4CD5A7899518}"/>
              </a:ext>
            </a:extLst>
          </p:cNvPr>
          <p:cNvGraphicFramePr>
            <a:graphicFrameLocks noGrp="1"/>
          </p:cNvGraphicFramePr>
          <p:nvPr>
            <p:ph type="tbl" sz="quarter" idx="13"/>
            <p:extLst>
              <p:ext uri="{D42A27DB-BD31-4B8C-83A1-F6EECF244321}">
                <p14:modId xmlns:p14="http://schemas.microsoft.com/office/powerpoint/2010/main" val="3407962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252969803"/>
                    </a:ext>
                  </a:extLst>
                </a:gridCol>
                <a:gridCol w="2715768">
                  <a:extLst>
                    <a:ext uri="{9D8B030D-6E8A-4147-A177-3AD203B41FA5}">
                      <a16:colId xmlns:a16="http://schemas.microsoft.com/office/drawing/2014/main" val="2038366277"/>
                    </a:ext>
                  </a:extLst>
                </a:gridCol>
                <a:gridCol w="2715768">
                  <a:extLst>
                    <a:ext uri="{9D8B030D-6E8A-4147-A177-3AD203B41FA5}">
                      <a16:colId xmlns:a16="http://schemas.microsoft.com/office/drawing/2014/main" val="615619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269660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Dakar, Dakar Region, Senegal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542937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Dreux, Centre-Val de Loire, France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51318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Frankfurt Rhine-Main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78745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Geneva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942213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 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Grand Tunis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2280221854"/>
                  </a:ext>
                </a:extLst>
              </a:tr>
            </a:tbl>
          </a:graphicData>
        </a:graphic>
      </p:graphicFrame>
      <p:sp>
        <p:nvSpPr>
          <p:cNvPr id="4" name="Text Placeholder 3">
            <a:extLst>
              <a:ext uri="{FF2B5EF4-FFF2-40B4-BE49-F238E27FC236}">
                <a16:creationId xmlns:a16="http://schemas.microsoft.com/office/drawing/2014/main" id="{2AE633C4-EEA7-4AC1-9699-126CEA70885F}"/>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655974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3BA80-5D11-4CA5-8505-5CD2F0852F3D}"/>
              </a:ext>
            </a:extLst>
          </p:cNvPr>
          <p:cNvSpPr>
            <a:spLocks noGrp="1"/>
          </p:cNvSpPr>
          <p:nvPr>
            <p:ph type="title"/>
          </p:nvPr>
        </p:nvSpPr>
        <p:spPr/>
        <p:txBody>
          <a:bodyPr/>
          <a:lstStyle/>
          <a:p>
            <a:r>
              <a:rPr lang="en-US"/>
              <a:t>LinkedIn Key Metrics Table | 2 profiles</a:t>
            </a:r>
          </a:p>
        </p:txBody>
      </p:sp>
      <p:graphicFrame>
        <p:nvGraphicFramePr>
          <p:cNvPr id="5" name="Table Placeholder 4">
            <a:extLst>
              <a:ext uri="{FF2B5EF4-FFF2-40B4-BE49-F238E27FC236}">
                <a16:creationId xmlns:a16="http://schemas.microsoft.com/office/drawing/2014/main" id="{EE23A643-7263-42F1-9F8A-97A7ACBC0EC1}"/>
              </a:ext>
            </a:extLst>
          </p:cNvPr>
          <p:cNvGraphicFramePr>
            <a:graphicFrameLocks noGrp="1"/>
          </p:cNvGraphicFramePr>
          <p:nvPr>
            <p:ph type="tbl" sz="quarter" idx="13"/>
            <p:extLst>
              <p:ext uri="{D42A27DB-BD31-4B8C-83A1-F6EECF244321}">
                <p14:modId xmlns:p14="http://schemas.microsoft.com/office/powerpoint/2010/main" val="2957459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2830863"/>
                    </a:ext>
                  </a:extLst>
                </a:gridCol>
                <a:gridCol w="822960">
                  <a:extLst>
                    <a:ext uri="{9D8B030D-6E8A-4147-A177-3AD203B41FA5}">
                      <a16:colId xmlns:a16="http://schemas.microsoft.com/office/drawing/2014/main" val="2137477068"/>
                    </a:ext>
                  </a:extLst>
                </a:gridCol>
                <a:gridCol w="822960">
                  <a:extLst>
                    <a:ext uri="{9D8B030D-6E8A-4147-A177-3AD203B41FA5}">
                      <a16:colId xmlns:a16="http://schemas.microsoft.com/office/drawing/2014/main" val="1093400188"/>
                    </a:ext>
                  </a:extLst>
                </a:gridCol>
                <a:gridCol w="822960">
                  <a:extLst>
                    <a:ext uri="{9D8B030D-6E8A-4147-A177-3AD203B41FA5}">
                      <a16:colId xmlns:a16="http://schemas.microsoft.com/office/drawing/2014/main" val="313952428"/>
                    </a:ext>
                  </a:extLst>
                </a:gridCol>
                <a:gridCol w="822960">
                  <a:extLst>
                    <a:ext uri="{9D8B030D-6E8A-4147-A177-3AD203B41FA5}">
                      <a16:colId xmlns:a16="http://schemas.microsoft.com/office/drawing/2014/main" val="1229058598"/>
                    </a:ext>
                  </a:extLst>
                </a:gridCol>
                <a:gridCol w="822960">
                  <a:extLst>
                    <a:ext uri="{9D8B030D-6E8A-4147-A177-3AD203B41FA5}">
                      <a16:colId xmlns:a16="http://schemas.microsoft.com/office/drawing/2014/main" val="743611234"/>
                    </a:ext>
                  </a:extLst>
                </a:gridCol>
                <a:gridCol w="822960">
                  <a:extLst>
                    <a:ext uri="{9D8B030D-6E8A-4147-A177-3AD203B41FA5}">
                      <a16:colId xmlns:a16="http://schemas.microsoft.com/office/drawing/2014/main" val="3143939960"/>
                    </a:ext>
                  </a:extLst>
                </a:gridCol>
                <a:gridCol w="822960">
                  <a:extLst>
                    <a:ext uri="{9D8B030D-6E8A-4147-A177-3AD203B41FA5}">
                      <a16:colId xmlns:a16="http://schemas.microsoft.com/office/drawing/2014/main" val="1330586142"/>
                    </a:ext>
                  </a:extLst>
                </a:gridCol>
              </a:tblGrid>
              <a:tr h="370840">
                <a:tc>
                  <a:txBody>
                    <a:bodyPr/>
                    <a:lstStyle/>
                    <a:p>
                      <a:r>
                        <a:rPr lang="en-US" sz="1000"/>
                        <a:t>Name</a:t>
                      </a:r>
                    </a:p>
                  </a:txBody>
                  <a:tcPr/>
                </a:tc>
                <a:tc>
                  <a:txBody>
                    <a:bodyPr/>
                    <a:lstStyle/>
                    <a:p>
                      <a:r>
                        <a:rPr lang="en-US" sz="1000"/>
                        <a:t>Reactions</a:t>
                      </a:r>
                    </a:p>
                  </a:txBody>
                  <a:tcPr/>
                </a:tc>
                <a:tc>
                  <a:txBody>
                    <a:bodyPr/>
                    <a:lstStyle/>
                    <a:p>
                      <a:r>
                        <a:rPr lang="en-US" sz="1000"/>
                        <a:t>Posts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extLst>
                  <a:ext uri="{0D108BD9-81ED-4DB2-BD59-A6C34878D82A}">
                    <a16:rowId xmlns:a16="http://schemas.microsoft.com/office/drawing/2014/main" val="3508969368"/>
                  </a:ext>
                </a:extLst>
              </a:tr>
              <a:tr h="370840">
                <a:tc>
                  <a:txBody>
                    <a:bodyPr/>
                    <a:lstStyle/>
                    <a:p>
                      <a:r>
                        <a:rPr lang="en-US" sz="1000"/>
                        <a:t>E.Leclerc énergies</a:t>
                      </a:r>
                    </a:p>
                  </a:txBody>
                  <a:tcPr/>
                </a:tc>
                <a:tc>
                  <a:txBody>
                    <a:bodyPr/>
                    <a:lstStyle/>
                    <a:p>
                      <a:r>
                        <a:rPr lang="en-US" sz="1000"/>
                        <a:t>3964</a:t>
                      </a:r>
                    </a:p>
                  </a:txBody>
                  <a:tcPr/>
                </a:tc>
                <a:tc>
                  <a:txBody>
                    <a:bodyPr/>
                    <a:lstStyle/>
                    <a:p>
                      <a:r>
                        <a:rPr lang="en-US" sz="1000"/>
                        <a:t>102</a:t>
                      </a:r>
                    </a:p>
                  </a:txBody>
                  <a:tcPr/>
                </a:tc>
                <a:tc>
                  <a:txBody>
                    <a:bodyPr/>
                    <a:lstStyle/>
                    <a:p>
                      <a:r>
                        <a:rPr lang="en-US" sz="1000"/>
                        <a:t>97</a:t>
                      </a:r>
                    </a:p>
                  </a:txBody>
                  <a:tcPr/>
                </a:tc>
                <a:tc>
                  <a:txBody>
                    <a:bodyPr/>
                    <a:lstStyle/>
                    <a:p>
                      <a:r>
                        <a:rPr lang="en-US" sz="1000"/>
                        <a:t>46</a:t>
                      </a:r>
                    </a:p>
                  </a:txBody>
                  <a:tcPr/>
                </a:tc>
                <a:tc>
                  <a:txBody>
                    <a:bodyPr/>
                    <a:lstStyle/>
                    <a:p>
                      <a:r>
                        <a:rPr lang="en-US" sz="1000"/>
                        <a:t>18698</a:t>
                      </a:r>
                    </a:p>
                  </a:txBody>
                  <a:tcPr/>
                </a:tc>
                <a:tc>
                  <a:txBody>
                    <a:bodyPr/>
                    <a:lstStyle/>
                    <a:p>
                      <a:r>
                        <a:rPr lang="en-US" sz="1000"/>
                        <a:t>14.991463835916</a:t>
                      </a:r>
                    </a:p>
                  </a:txBody>
                  <a:tcPr/>
                </a:tc>
                <a:tc>
                  <a:txBody>
                    <a:bodyPr/>
                    <a:lstStyle/>
                    <a:p>
                      <a:r>
                        <a:rPr lang="en-US" sz="1000"/>
                        <a:t>2803</a:t>
                      </a:r>
                    </a:p>
                  </a:txBody>
                  <a:tcPr/>
                </a:tc>
                <a:extLst>
                  <a:ext uri="{0D108BD9-81ED-4DB2-BD59-A6C34878D82A}">
                    <a16:rowId xmlns:a16="http://schemas.microsoft.com/office/drawing/2014/main" val="3500743747"/>
                  </a:ext>
                </a:extLst>
              </a:tr>
            </a:tbl>
          </a:graphicData>
        </a:graphic>
      </p:graphicFrame>
      <p:sp>
        <p:nvSpPr>
          <p:cNvPr id="4" name="Text Placeholder 3">
            <a:extLst>
              <a:ext uri="{FF2B5EF4-FFF2-40B4-BE49-F238E27FC236}">
                <a16:creationId xmlns:a16="http://schemas.microsoft.com/office/drawing/2014/main" id="{B6B0C247-1612-419F-AB48-B09E2C964653}"/>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519857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C8E3D-4E3C-45D0-A5B3-7F2BCADA1B79}"/>
              </a:ext>
            </a:extLst>
          </p:cNvPr>
          <p:cNvSpPr>
            <a:spLocks noGrp="1"/>
          </p:cNvSpPr>
          <p:nvPr>
            <p:ph type="title"/>
          </p:nvPr>
        </p:nvSpPr>
        <p:spPr/>
        <p:txBody>
          <a:bodyPr/>
          <a:lstStyle/>
          <a:p>
            <a:r>
              <a:rPr lang="en-US"/>
              <a:t>LinkedIn Interaction Rate By Post Type | 2 profiles</a:t>
            </a:r>
          </a:p>
        </p:txBody>
      </p:sp>
      <p:graphicFrame>
        <p:nvGraphicFramePr>
          <p:cNvPr id="6" name="Chart Placeholder 5">
            <a:extLst>
              <a:ext uri="{FF2B5EF4-FFF2-40B4-BE49-F238E27FC236}">
                <a16:creationId xmlns:a16="http://schemas.microsoft.com/office/drawing/2014/main" id="{CDB236B4-0703-40AD-99A0-1FC961970812}"/>
              </a:ext>
            </a:extLst>
          </p:cNvPr>
          <p:cNvGraphicFramePr>
            <a:graphicFrameLocks noGrp="1"/>
          </p:cNvGraphicFramePr>
          <p:nvPr>
            <p:ph type="chart" sz="quarter" idx="13"/>
            <p:extLst>
              <p:ext uri="{D42A27DB-BD31-4B8C-83A1-F6EECF244321}">
                <p14:modId xmlns:p14="http://schemas.microsoft.com/office/powerpoint/2010/main" val="1521788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A15F23-2D21-4977-9E38-536E3B80C34C}"/>
              </a:ext>
            </a:extLst>
          </p:cNvPr>
          <p:cNvSpPr>
            <a:spLocks noGrp="1"/>
          </p:cNvSpPr>
          <p:nvPr>
            <p:ph type="body" sz="quarter" idx="14"/>
          </p:nvPr>
        </p:nvSpPr>
        <p:spPr/>
        <p:txBody>
          <a:bodyPr/>
          <a:lstStyle/>
          <a:p>
            <a:r>
              <a:rPr lang="en-US"/>
              <a:t>01/01/2025 - 12/30/2025</a:t>
            </a:r>
          </a:p>
        </p:txBody>
      </p:sp>
      <p:sp>
        <p:nvSpPr>
          <p:cNvPr id="5" name="Footer Placeholder 4">
            <a:extLst>
              <a:ext uri="{FF2B5EF4-FFF2-40B4-BE49-F238E27FC236}">
                <a16:creationId xmlns:a16="http://schemas.microsoft.com/office/drawing/2014/main" id="{B9DB2E73-908A-4E84-9F74-E73638BE65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4027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57621-41D8-4774-BA34-24FED879CE42}"/>
              </a:ext>
            </a:extLst>
          </p:cNvPr>
          <p:cNvSpPr>
            <a:spLocks noGrp="1"/>
          </p:cNvSpPr>
          <p:nvPr>
            <p:ph type="title"/>
          </p:nvPr>
        </p:nvSpPr>
        <p:spPr/>
        <p:txBody>
          <a:bodyPr/>
          <a:lstStyle/>
          <a:p>
            <a:r>
              <a:rPr lang="en-US"/>
              <a:t>LinkedIn Posts Table | 2 profiles - 1 of 6</a:t>
            </a:r>
          </a:p>
        </p:txBody>
      </p:sp>
      <p:graphicFrame>
        <p:nvGraphicFramePr>
          <p:cNvPr id="5" name="Table Placeholder 4">
            <a:extLst>
              <a:ext uri="{FF2B5EF4-FFF2-40B4-BE49-F238E27FC236}">
                <a16:creationId xmlns:a16="http://schemas.microsoft.com/office/drawing/2014/main" id="{9961B068-39C5-47D5-9325-983F74785AA0}"/>
              </a:ext>
            </a:extLst>
          </p:cNvPr>
          <p:cNvGraphicFramePr>
            <a:graphicFrameLocks noGrp="1"/>
          </p:cNvGraphicFramePr>
          <p:nvPr>
            <p:ph type="tbl" sz="quarter" idx="13"/>
            <p:extLst>
              <p:ext uri="{D42A27DB-BD31-4B8C-83A1-F6EECF244321}">
                <p14:modId xmlns:p14="http://schemas.microsoft.com/office/powerpoint/2010/main" val="2188713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03549349"/>
                    </a:ext>
                  </a:extLst>
                </a:gridCol>
                <a:gridCol w="740664">
                  <a:extLst>
                    <a:ext uri="{9D8B030D-6E8A-4147-A177-3AD203B41FA5}">
                      <a16:colId xmlns:a16="http://schemas.microsoft.com/office/drawing/2014/main" val="3283680734"/>
                    </a:ext>
                  </a:extLst>
                </a:gridCol>
                <a:gridCol w="1399032">
                  <a:extLst>
                    <a:ext uri="{9D8B030D-6E8A-4147-A177-3AD203B41FA5}">
                      <a16:colId xmlns:a16="http://schemas.microsoft.com/office/drawing/2014/main" val="3825170882"/>
                    </a:ext>
                  </a:extLst>
                </a:gridCol>
                <a:gridCol w="493776">
                  <a:extLst>
                    <a:ext uri="{9D8B030D-6E8A-4147-A177-3AD203B41FA5}">
                      <a16:colId xmlns:a16="http://schemas.microsoft.com/office/drawing/2014/main" val="56228310"/>
                    </a:ext>
                  </a:extLst>
                </a:gridCol>
                <a:gridCol w="493776">
                  <a:extLst>
                    <a:ext uri="{9D8B030D-6E8A-4147-A177-3AD203B41FA5}">
                      <a16:colId xmlns:a16="http://schemas.microsoft.com/office/drawing/2014/main" val="3611866567"/>
                    </a:ext>
                  </a:extLst>
                </a:gridCol>
                <a:gridCol w="493776">
                  <a:extLst>
                    <a:ext uri="{9D8B030D-6E8A-4147-A177-3AD203B41FA5}">
                      <a16:colId xmlns:a16="http://schemas.microsoft.com/office/drawing/2014/main" val="4108091333"/>
                    </a:ext>
                  </a:extLst>
                </a:gridCol>
                <a:gridCol w="493776">
                  <a:extLst>
                    <a:ext uri="{9D8B030D-6E8A-4147-A177-3AD203B41FA5}">
                      <a16:colId xmlns:a16="http://schemas.microsoft.com/office/drawing/2014/main" val="2813100775"/>
                    </a:ext>
                  </a:extLst>
                </a:gridCol>
                <a:gridCol w="493776">
                  <a:extLst>
                    <a:ext uri="{9D8B030D-6E8A-4147-A177-3AD203B41FA5}">
                      <a16:colId xmlns:a16="http://schemas.microsoft.com/office/drawing/2014/main" val="1295460479"/>
                    </a:ext>
                  </a:extLst>
                </a:gridCol>
                <a:gridCol w="493776">
                  <a:extLst>
                    <a:ext uri="{9D8B030D-6E8A-4147-A177-3AD203B41FA5}">
                      <a16:colId xmlns:a16="http://schemas.microsoft.com/office/drawing/2014/main" val="382914749"/>
                    </a:ext>
                  </a:extLst>
                </a:gridCol>
                <a:gridCol w="493776">
                  <a:extLst>
                    <a:ext uri="{9D8B030D-6E8A-4147-A177-3AD203B41FA5}">
                      <a16:colId xmlns:a16="http://schemas.microsoft.com/office/drawing/2014/main" val="2945540772"/>
                    </a:ext>
                  </a:extLst>
                </a:gridCol>
                <a:gridCol w="493776">
                  <a:extLst>
                    <a:ext uri="{9D8B030D-6E8A-4147-A177-3AD203B41FA5}">
                      <a16:colId xmlns:a16="http://schemas.microsoft.com/office/drawing/2014/main" val="845948758"/>
                    </a:ext>
                  </a:extLst>
                </a:gridCol>
                <a:gridCol w="493776">
                  <a:extLst>
                    <a:ext uri="{9D8B030D-6E8A-4147-A177-3AD203B41FA5}">
                      <a16:colId xmlns:a16="http://schemas.microsoft.com/office/drawing/2014/main" val="696406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8374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11/20/2025 10:56:23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11/20/2025 10:56:23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Transition énergétique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6.3854047890536 %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50284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11/06/2025 13:50:39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11/06/2025 13:50:39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5.7247259439708 %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58327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10/31/2025 18:15:05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10/31/2025 18:15:05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 Transition énergétique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7.323568575233 %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extLst>
                  <a:ext uri="{0D108BD9-81ED-4DB2-BD59-A6C34878D82A}">
                    <a16:rowId xmlns:a16="http://schemas.microsoft.com/office/drawing/2014/main" val="1969062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10/22/2025 10:30:11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10/22/2025 10:30:11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Mobilité électrique, Biocarburants, Certificats éco d'énergie, Transition énergétique, Energies renouvelables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5.6451612903226 %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88006145"/>
                  </a:ext>
                </a:extLst>
              </a:tr>
            </a:tbl>
          </a:graphicData>
        </a:graphic>
      </p:graphicFrame>
      <p:sp>
        <p:nvSpPr>
          <p:cNvPr id="4" name="Text Placeholder 3">
            <a:extLst>
              <a:ext uri="{FF2B5EF4-FFF2-40B4-BE49-F238E27FC236}">
                <a16:creationId xmlns:a16="http://schemas.microsoft.com/office/drawing/2014/main" id="{42873D53-AE32-4A78-B844-AE579CF73638}"/>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15219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8EF34-DB7F-46AE-856B-A4B26184FD93}"/>
              </a:ext>
            </a:extLst>
          </p:cNvPr>
          <p:cNvSpPr>
            <a:spLocks noGrp="1"/>
          </p:cNvSpPr>
          <p:nvPr>
            <p:ph type="title"/>
          </p:nvPr>
        </p:nvSpPr>
        <p:spPr/>
        <p:txBody>
          <a:bodyPr/>
          <a:lstStyle/>
          <a:p>
            <a:r>
              <a:rPr lang="en-US"/>
              <a:t>LinkedIn Posts Table | 2 profiles - 2 of 6</a:t>
            </a:r>
          </a:p>
        </p:txBody>
      </p:sp>
      <p:graphicFrame>
        <p:nvGraphicFramePr>
          <p:cNvPr id="5" name="Table Placeholder 4">
            <a:extLst>
              <a:ext uri="{FF2B5EF4-FFF2-40B4-BE49-F238E27FC236}">
                <a16:creationId xmlns:a16="http://schemas.microsoft.com/office/drawing/2014/main" id="{7F4B1403-97A1-4847-AA18-EC7BC35ED189}"/>
              </a:ext>
            </a:extLst>
          </p:cNvPr>
          <p:cNvGraphicFramePr>
            <a:graphicFrameLocks noGrp="1"/>
          </p:cNvGraphicFramePr>
          <p:nvPr>
            <p:ph type="tbl" sz="quarter" idx="13"/>
            <p:extLst>
              <p:ext uri="{D42A27DB-BD31-4B8C-83A1-F6EECF244321}">
                <p14:modId xmlns:p14="http://schemas.microsoft.com/office/powerpoint/2010/main" val="1452960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73989786"/>
                    </a:ext>
                  </a:extLst>
                </a:gridCol>
                <a:gridCol w="740664">
                  <a:extLst>
                    <a:ext uri="{9D8B030D-6E8A-4147-A177-3AD203B41FA5}">
                      <a16:colId xmlns:a16="http://schemas.microsoft.com/office/drawing/2014/main" val="3421648427"/>
                    </a:ext>
                  </a:extLst>
                </a:gridCol>
                <a:gridCol w="1399032">
                  <a:extLst>
                    <a:ext uri="{9D8B030D-6E8A-4147-A177-3AD203B41FA5}">
                      <a16:colId xmlns:a16="http://schemas.microsoft.com/office/drawing/2014/main" val="211896027"/>
                    </a:ext>
                  </a:extLst>
                </a:gridCol>
                <a:gridCol w="493776">
                  <a:extLst>
                    <a:ext uri="{9D8B030D-6E8A-4147-A177-3AD203B41FA5}">
                      <a16:colId xmlns:a16="http://schemas.microsoft.com/office/drawing/2014/main" val="3958897262"/>
                    </a:ext>
                  </a:extLst>
                </a:gridCol>
                <a:gridCol w="493776">
                  <a:extLst>
                    <a:ext uri="{9D8B030D-6E8A-4147-A177-3AD203B41FA5}">
                      <a16:colId xmlns:a16="http://schemas.microsoft.com/office/drawing/2014/main" val="2056562617"/>
                    </a:ext>
                  </a:extLst>
                </a:gridCol>
                <a:gridCol w="493776">
                  <a:extLst>
                    <a:ext uri="{9D8B030D-6E8A-4147-A177-3AD203B41FA5}">
                      <a16:colId xmlns:a16="http://schemas.microsoft.com/office/drawing/2014/main" val="1483077752"/>
                    </a:ext>
                  </a:extLst>
                </a:gridCol>
                <a:gridCol w="493776">
                  <a:extLst>
                    <a:ext uri="{9D8B030D-6E8A-4147-A177-3AD203B41FA5}">
                      <a16:colId xmlns:a16="http://schemas.microsoft.com/office/drawing/2014/main" val="1024605871"/>
                    </a:ext>
                  </a:extLst>
                </a:gridCol>
                <a:gridCol w="493776">
                  <a:extLst>
                    <a:ext uri="{9D8B030D-6E8A-4147-A177-3AD203B41FA5}">
                      <a16:colId xmlns:a16="http://schemas.microsoft.com/office/drawing/2014/main" val="3308995744"/>
                    </a:ext>
                  </a:extLst>
                </a:gridCol>
                <a:gridCol w="493776">
                  <a:extLst>
                    <a:ext uri="{9D8B030D-6E8A-4147-A177-3AD203B41FA5}">
                      <a16:colId xmlns:a16="http://schemas.microsoft.com/office/drawing/2014/main" val="4076134493"/>
                    </a:ext>
                  </a:extLst>
                </a:gridCol>
                <a:gridCol w="493776">
                  <a:extLst>
                    <a:ext uri="{9D8B030D-6E8A-4147-A177-3AD203B41FA5}">
                      <a16:colId xmlns:a16="http://schemas.microsoft.com/office/drawing/2014/main" val="2475147655"/>
                    </a:ext>
                  </a:extLst>
                </a:gridCol>
                <a:gridCol w="493776">
                  <a:extLst>
                    <a:ext uri="{9D8B030D-6E8A-4147-A177-3AD203B41FA5}">
                      <a16:colId xmlns:a16="http://schemas.microsoft.com/office/drawing/2014/main" val="1574601989"/>
                    </a:ext>
                  </a:extLst>
                </a:gridCol>
                <a:gridCol w="493776">
                  <a:extLst>
                    <a:ext uri="{9D8B030D-6E8A-4147-A177-3AD203B41FA5}">
                      <a16:colId xmlns:a16="http://schemas.microsoft.com/office/drawing/2014/main" val="3862314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5118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10/21/2025 10:00:06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10/21/2025 10:00:06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Carte carburant 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4.4176706827309 %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79087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10/16/2025 17:30:08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10/16/2025 17:30:08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Biocarburants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3.908484270734 %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42679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10/15/2025 16:10:06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10/15/2025 16:10:06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Carte carburant pro, Transition énergétique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30.551558752998 %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49744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10/13/2025 16:02:05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10/13/2025 16:02:05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Transition énergétique, Energies renouvelables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4.8275862068966 %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69071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10/08/2025 12:00:26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10/08/2025 12:00:26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5.8370044052863 %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35370246"/>
                  </a:ext>
                </a:extLst>
              </a:tr>
            </a:tbl>
          </a:graphicData>
        </a:graphic>
      </p:graphicFrame>
      <p:sp>
        <p:nvSpPr>
          <p:cNvPr id="4" name="Text Placeholder 3">
            <a:extLst>
              <a:ext uri="{FF2B5EF4-FFF2-40B4-BE49-F238E27FC236}">
                <a16:creationId xmlns:a16="http://schemas.microsoft.com/office/drawing/2014/main" id="{D5D22293-8F11-4371-B4F0-7574F38E5611}"/>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016564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2B9C0-6284-4FB2-898B-B332974BF869}"/>
              </a:ext>
            </a:extLst>
          </p:cNvPr>
          <p:cNvSpPr>
            <a:spLocks noGrp="1"/>
          </p:cNvSpPr>
          <p:nvPr>
            <p:ph type="title"/>
          </p:nvPr>
        </p:nvSpPr>
        <p:spPr/>
        <p:txBody>
          <a:bodyPr/>
          <a:lstStyle/>
          <a:p>
            <a:r>
              <a:rPr lang="en-US"/>
              <a:t>LinkedIn Posts Table | 2 profiles - 3 of 6</a:t>
            </a:r>
          </a:p>
        </p:txBody>
      </p:sp>
      <p:graphicFrame>
        <p:nvGraphicFramePr>
          <p:cNvPr id="5" name="Table Placeholder 4">
            <a:extLst>
              <a:ext uri="{FF2B5EF4-FFF2-40B4-BE49-F238E27FC236}">
                <a16:creationId xmlns:a16="http://schemas.microsoft.com/office/drawing/2014/main" id="{E82DCE0A-7C35-4247-9F18-4ECA6E579FB1}"/>
              </a:ext>
            </a:extLst>
          </p:cNvPr>
          <p:cNvGraphicFramePr>
            <a:graphicFrameLocks noGrp="1"/>
          </p:cNvGraphicFramePr>
          <p:nvPr>
            <p:ph type="tbl" sz="quarter" idx="13"/>
            <p:extLst>
              <p:ext uri="{D42A27DB-BD31-4B8C-83A1-F6EECF244321}">
                <p14:modId xmlns:p14="http://schemas.microsoft.com/office/powerpoint/2010/main" val="4204072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76184065"/>
                    </a:ext>
                  </a:extLst>
                </a:gridCol>
                <a:gridCol w="740664">
                  <a:extLst>
                    <a:ext uri="{9D8B030D-6E8A-4147-A177-3AD203B41FA5}">
                      <a16:colId xmlns:a16="http://schemas.microsoft.com/office/drawing/2014/main" val="776931137"/>
                    </a:ext>
                  </a:extLst>
                </a:gridCol>
                <a:gridCol w="1399032">
                  <a:extLst>
                    <a:ext uri="{9D8B030D-6E8A-4147-A177-3AD203B41FA5}">
                      <a16:colId xmlns:a16="http://schemas.microsoft.com/office/drawing/2014/main" val="326184836"/>
                    </a:ext>
                  </a:extLst>
                </a:gridCol>
                <a:gridCol w="493776">
                  <a:extLst>
                    <a:ext uri="{9D8B030D-6E8A-4147-A177-3AD203B41FA5}">
                      <a16:colId xmlns:a16="http://schemas.microsoft.com/office/drawing/2014/main" val="143216162"/>
                    </a:ext>
                  </a:extLst>
                </a:gridCol>
                <a:gridCol w="493776">
                  <a:extLst>
                    <a:ext uri="{9D8B030D-6E8A-4147-A177-3AD203B41FA5}">
                      <a16:colId xmlns:a16="http://schemas.microsoft.com/office/drawing/2014/main" val="4015677807"/>
                    </a:ext>
                  </a:extLst>
                </a:gridCol>
                <a:gridCol w="493776">
                  <a:extLst>
                    <a:ext uri="{9D8B030D-6E8A-4147-A177-3AD203B41FA5}">
                      <a16:colId xmlns:a16="http://schemas.microsoft.com/office/drawing/2014/main" val="2969899654"/>
                    </a:ext>
                  </a:extLst>
                </a:gridCol>
                <a:gridCol w="493776">
                  <a:extLst>
                    <a:ext uri="{9D8B030D-6E8A-4147-A177-3AD203B41FA5}">
                      <a16:colId xmlns:a16="http://schemas.microsoft.com/office/drawing/2014/main" val="1342651951"/>
                    </a:ext>
                  </a:extLst>
                </a:gridCol>
                <a:gridCol w="493776">
                  <a:extLst>
                    <a:ext uri="{9D8B030D-6E8A-4147-A177-3AD203B41FA5}">
                      <a16:colId xmlns:a16="http://schemas.microsoft.com/office/drawing/2014/main" val="2736204751"/>
                    </a:ext>
                  </a:extLst>
                </a:gridCol>
                <a:gridCol w="493776">
                  <a:extLst>
                    <a:ext uri="{9D8B030D-6E8A-4147-A177-3AD203B41FA5}">
                      <a16:colId xmlns:a16="http://schemas.microsoft.com/office/drawing/2014/main" val="1111257460"/>
                    </a:ext>
                  </a:extLst>
                </a:gridCol>
                <a:gridCol w="493776">
                  <a:extLst>
                    <a:ext uri="{9D8B030D-6E8A-4147-A177-3AD203B41FA5}">
                      <a16:colId xmlns:a16="http://schemas.microsoft.com/office/drawing/2014/main" val="1624565542"/>
                    </a:ext>
                  </a:extLst>
                </a:gridCol>
                <a:gridCol w="493776">
                  <a:extLst>
                    <a:ext uri="{9D8B030D-6E8A-4147-A177-3AD203B41FA5}">
                      <a16:colId xmlns:a16="http://schemas.microsoft.com/office/drawing/2014/main" val="302499313"/>
                    </a:ext>
                  </a:extLst>
                </a:gridCol>
                <a:gridCol w="493776">
                  <a:extLst>
                    <a:ext uri="{9D8B030D-6E8A-4147-A177-3AD203B41FA5}">
                      <a16:colId xmlns:a16="http://schemas.microsoft.com/office/drawing/2014/main" val="1095121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44110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10/06/2025 14:00:18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10/06/2025 14:00:18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5.5555555555556 %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3519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09/30/2025 10:00:05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09/30/2025 10:00:05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5.7803468208092 %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8342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16:00:01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16:00:01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Carte carburant 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7.1535022354694 %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8225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09/25/2025 16:00:28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09/25/2025 16:00:28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Transition énergétique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4.5364891518738 %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86986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09/23/2025 11:58:24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09/23/2025 11:58:24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28.721541155867 %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30763367"/>
                  </a:ext>
                </a:extLst>
              </a:tr>
            </a:tbl>
          </a:graphicData>
        </a:graphic>
      </p:graphicFrame>
      <p:sp>
        <p:nvSpPr>
          <p:cNvPr id="4" name="Text Placeholder 3">
            <a:extLst>
              <a:ext uri="{FF2B5EF4-FFF2-40B4-BE49-F238E27FC236}">
                <a16:creationId xmlns:a16="http://schemas.microsoft.com/office/drawing/2014/main" id="{4B7F06D1-26C5-4925-884E-ED6C81563FAD}"/>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273459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F8B4E-83AA-478B-BB3D-9B2ED732C92B}"/>
              </a:ext>
            </a:extLst>
          </p:cNvPr>
          <p:cNvSpPr>
            <a:spLocks noGrp="1"/>
          </p:cNvSpPr>
          <p:nvPr>
            <p:ph type="title"/>
          </p:nvPr>
        </p:nvSpPr>
        <p:spPr/>
        <p:txBody>
          <a:bodyPr/>
          <a:lstStyle/>
          <a:p>
            <a:r>
              <a:rPr lang="en-US"/>
              <a:t>LinkedIn Posts Table | 2 profiles - 4 of 6</a:t>
            </a:r>
          </a:p>
        </p:txBody>
      </p:sp>
      <p:graphicFrame>
        <p:nvGraphicFramePr>
          <p:cNvPr id="5" name="Table Placeholder 4">
            <a:extLst>
              <a:ext uri="{FF2B5EF4-FFF2-40B4-BE49-F238E27FC236}">
                <a16:creationId xmlns:a16="http://schemas.microsoft.com/office/drawing/2014/main" id="{D9A4719F-E26A-422D-8F81-8EADF50F23DB}"/>
              </a:ext>
            </a:extLst>
          </p:cNvPr>
          <p:cNvGraphicFramePr>
            <a:graphicFrameLocks noGrp="1"/>
          </p:cNvGraphicFramePr>
          <p:nvPr>
            <p:ph type="tbl" sz="quarter" idx="13"/>
            <p:extLst>
              <p:ext uri="{D42A27DB-BD31-4B8C-83A1-F6EECF244321}">
                <p14:modId xmlns:p14="http://schemas.microsoft.com/office/powerpoint/2010/main" val="2455631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53281283"/>
                    </a:ext>
                  </a:extLst>
                </a:gridCol>
                <a:gridCol w="740664">
                  <a:extLst>
                    <a:ext uri="{9D8B030D-6E8A-4147-A177-3AD203B41FA5}">
                      <a16:colId xmlns:a16="http://schemas.microsoft.com/office/drawing/2014/main" val="878262282"/>
                    </a:ext>
                  </a:extLst>
                </a:gridCol>
                <a:gridCol w="1399032">
                  <a:extLst>
                    <a:ext uri="{9D8B030D-6E8A-4147-A177-3AD203B41FA5}">
                      <a16:colId xmlns:a16="http://schemas.microsoft.com/office/drawing/2014/main" val="1236680326"/>
                    </a:ext>
                  </a:extLst>
                </a:gridCol>
                <a:gridCol w="493776">
                  <a:extLst>
                    <a:ext uri="{9D8B030D-6E8A-4147-A177-3AD203B41FA5}">
                      <a16:colId xmlns:a16="http://schemas.microsoft.com/office/drawing/2014/main" val="2105052998"/>
                    </a:ext>
                  </a:extLst>
                </a:gridCol>
                <a:gridCol w="493776">
                  <a:extLst>
                    <a:ext uri="{9D8B030D-6E8A-4147-A177-3AD203B41FA5}">
                      <a16:colId xmlns:a16="http://schemas.microsoft.com/office/drawing/2014/main" val="131659000"/>
                    </a:ext>
                  </a:extLst>
                </a:gridCol>
                <a:gridCol w="493776">
                  <a:extLst>
                    <a:ext uri="{9D8B030D-6E8A-4147-A177-3AD203B41FA5}">
                      <a16:colId xmlns:a16="http://schemas.microsoft.com/office/drawing/2014/main" val="303104208"/>
                    </a:ext>
                  </a:extLst>
                </a:gridCol>
                <a:gridCol w="493776">
                  <a:extLst>
                    <a:ext uri="{9D8B030D-6E8A-4147-A177-3AD203B41FA5}">
                      <a16:colId xmlns:a16="http://schemas.microsoft.com/office/drawing/2014/main" val="1470282228"/>
                    </a:ext>
                  </a:extLst>
                </a:gridCol>
                <a:gridCol w="493776">
                  <a:extLst>
                    <a:ext uri="{9D8B030D-6E8A-4147-A177-3AD203B41FA5}">
                      <a16:colId xmlns:a16="http://schemas.microsoft.com/office/drawing/2014/main" val="258411684"/>
                    </a:ext>
                  </a:extLst>
                </a:gridCol>
                <a:gridCol w="493776">
                  <a:extLst>
                    <a:ext uri="{9D8B030D-6E8A-4147-A177-3AD203B41FA5}">
                      <a16:colId xmlns:a16="http://schemas.microsoft.com/office/drawing/2014/main" val="3671108635"/>
                    </a:ext>
                  </a:extLst>
                </a:gridCol>
                <a:gridCol w="493776">
                  <a:extLst>
                    <a:ext uri="{9D8B030D-6E8A-4147-A177-3AD203B41FA5}">
                      <a16:colId xmlns:a16="http://schemas.microsoft.com/office/drawing/2014/main" val="2425605002"/>
                    </a:ext>
                  </a:extLst>
                </a:gridCol>
                <a:gridCol w="493776">
                  <a:extLst>
                    <a:ext uri="{9D8B030D-6E8A-4147-A177-3AD203B41FA5}">
                      <a16:colId xmlns:a16="http://schemas.microsoft.com/office/drawing/2014/main" val="1678447665"/>
                    </a:ext>
                  </a:extLst>
                </a:gridCol>
                <a:gridCol w="493776">
                  <a:extLst>
                    <a:ext uri="{9D8B030D-6E8A-4147-A177-3AD203B41FA5}">
                      <a16:colId xmlns:a16="http://schemas.microsoft.com/office/drawing/2014/main" val="2139898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96515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09/18/2025 16:00:25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09/18/2025 16:00:25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Transition énergétique, Energies nouvelles, Energies renouvelables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7.9365079365079 %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4757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09/17/2025 16:48:21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09/17/2025 16:48:21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 Biocarburants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6.0109289617486 %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49720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09/12/2025 10:26:00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09/12/2025 10:26:00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Certificats éco d'énergie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6.6077003121748 %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69648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09/05/2025 09:20:44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09/05/2025 09:20:44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2.3668639053254 %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96030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08/29/2025 08:30:08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08/29/2025 08:30:08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4.2895442359249 %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40489390"/>
                  </a:ext>
                </a:extLst>
              </a:tr>
            </a:tbl>
          </a:graphicData>
        </a:graphic>
      </p:graphicFrame>
      <p:sp>
        <p:nvSpPr>
          <p:cNvPr id="4" name="Text Placeholder 3">
            <a:extLst>
              <a:ext uri="{FF2B5EF4-FFF2-40B4-BE49-F238E27FC236}">
                <a16:creationId xmlns:a16="http://schemas.microsoft.com/office/drawing/2014/main" id="{B9FB5508-A69D-4037-955E-8091BED509C2}"/>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44738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2CB3F-8521-4149-BC36-25116FE10315}"/>
              </a:ext>
            </a:extLst>
          </p:cNvPr>
          <p:cNvSpPr>
            <a:spLocks noGrp="1"/>
          </p:cNvSpPr>
          <p:nvPr>
            <p:ph type="title"/>
          </p:nvPr>
        </p:nvSpPr>
        <p:spPr/>
        <p:txBody>
          <a:bodyPr/>
          <a:lstStyle/>
          <a:p>
            <a:r>
              <a:rPr lang="en-US"/>
              <a:t>LinkedIn Posts Table | 2 profiles - 5 of 6</a:t>
            </a:r>
          </a:p>
        </p:txBody>
      </p:sp>
      <p:graphicFrame>
        <p:nvGraphicFramePr>
          <p:cNvPr id="5" name="Table Placeholder 4">
            <a:extLst>
              <a:ext uri="{FF2B5EF4-FFF2-40B4-BE49-F238E27FC236}">
                <a16:creationId xmlns:a16="http://schemas.microsoft.com/office/drawing/2014/main" id="{9A9876F4-C660-4DB5-8C43-C57667A8B1CA}"/>
              </a:ext>
            </a:extLst>
          </p:cNvPr>
          <p:cNvGraphicFramePr>
            <a:graphicFrameLocks noGrp="1"/>
          </p:cNvGraphicFramePr>
          <p:nvPr>
            <p:ph type="tbl" sz="quarter" idx="13"/>
            <p:extLst>
              <p:ext uri="{D42A27DB-BD31-4B8C-83A1-F6EECF244321}">
                <p14:modId xmlns:p14="http://schemas.microsoft.com/office/powerpoint/2010/main" val="967857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71852671"/>
                    </a:ext>
                  </a:extLst>
                </a:gridCol>
                <a:gridCol w="740664">
                  <a:extLst>
                    <a:ext uri="{9D8B030D-6E8A-4147-A177-3AD203B41FA5}">
                      <a16:colId xmlns:a16="http://schemas.microsoft.com/office/drawing/2014/main" val="3802704665"/>
                    </a:ext>
                  </a:extLst>
                </a:gridCol>
                <a:gridCol w="1399032">
                  <a:extLst>
                    <a:ext uri="{9D8B030D-6E8A-4147-A177-3AD203B41FA5}">
                      <a16:colId xmlns:a16="http://schemas.microsoft.com/office/drawing/2014/main" val="494304511"/>
                    </a:ext>
                  </a:extLst>
                </a:gridCol>
                <a:gridCol w="493776">
                  <a:extLst>
                    <a:ext uri="{9D8B030D-6E8A-4147-A177-3AD203B41FA5}">
                      <a16:colId xmlns:a16="http://schemas.microsoft.com/office/drawing/2014/main" val="4034548839"/>
                    </a:ext>
                  </a:extLst>
                </a:gridCol>
                <a:gridCol w="493776">
                  <a:extLst>
                    <a:ext uri="{9D8B030D-6E8A-4147-A177-3AD203B41FA5}">
                      <a16:colId xmlns:a16="http://schemas.microsoft.com/office/drawing/2014/main" val="3722394153"/>
                    </a:ext>
                  </a:extLst>
                </a:gridCol>
                <a:gridCol w="493776">
                  <a:extLst>
                    <a:ext uri="{9D8B030D-6E8A-4147-A177-3AD203B41FA5}">
                      <a16:colId xmlns:a16="http://schemas.microsoft.com/office/drawing/2014/main" val="2234663475"/>
                    </a:ext>
                  </a:extLst>
                </a:gridCol>
                <a:gridCol w="493776">
                  <a:extLst>
                    <a:ext uri="{9D8B030D-6E8A-4147-A177-3AD203B41FA5}">
                      <a16:colId xmlns:a16="http://schemas.microsoft.com/office/drawing/2014/main" val="2785136260"/>
                    </a:ext>
                  </a:extLst>
                </a:gridCol>
                <a:gridCol w="493776">
                  <a:extLst>
                    <a:ext uri="{9D8B030D-6E8A-4147-A177-3AD203B41FA5}">
                      <a16:colId xmlns:a16="http://schemas.microsoft.com/office/drawing/2014/main" val="2263579826"/>
                    </a:ext>
                  </a:extLst>
                </a:gridCol>
                <a:gridCol w="493776">
                  <a:extLst>
                    <a:ext uri="{9D8B030D-6E8A-4147-A177-3AD203B41FA5}">
                      <a16:colId xmlns:a16="http://schemas.microsoft.com/office/drawing/2014/main" val="2795380422"/>
                    </a:ext>
                  </a:extLst>
                </a:gridCol>
                <a:gridCol w="493776">
                  <a:extLst>
                    <a:ext uri="{9D8B030D-6E8A-4147-A177-3AD203B41FA5}">
                      <a16:colId xmlns:a16="http://schemas.microsoft.com/office/drawing/2014/main" val="3274131570"/>
                    </a:ext>
                  </a:extLst>
                </a:gridCol>
                <a:gridCol w="493776">
                  <a:extLst>
                    <a:ext uri="{9D8B030D-6E8A-4147-A177-3AD203B41FA5}">
                      <a16:colId xmlns:a16="http://schemas.microsoft.com/office/drawing/2014/main" val="1571243603"/>
                    </a:ext>
                  </a:extLst>
                </a:gridCol>
                <a:gridCol w="493776">
                  <a:extLst>
                    <a:ext uri="{9D8B030D-6E8A-4147-A177-3AD203B41FA5}">
                      <a16:colId xmlns:a16="http://schemas.microsoft.com/office/drawing/2014/main" val="3006938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99459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08/25/2025 15:54:14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08/25/2025 15:54:14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Carte carburant 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5.5662188099808 %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00277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08/18/2025 15:15:03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08/18/2025 15:15:03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37.770897832817 %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80464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08/11/2025 16:30:11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08/11/2025 16:30:11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Carte carburant 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4.3630017452007 %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59469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07/31/2025 17:16:48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07/31/2025 17:16:48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4.7531992687386 %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04813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07/29/2025 17:25:29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07/29/2025 17:25:29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Mobilité électrique, Transition énergétique, Energies renouvelables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14.225941422594 %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6134878"/>
                  </a:ext>
                </a:extLst>
              </a:tr>
            </a:tbl>
          </a:graphicData>
        </a:graphic>
      </p:graphicFrame>
      <p:sp>
        <p:nvSpPr>
          <p:cNvPr id="4" name="Text Placeholder 3">
            <a:extLst>
              <a:ext uri="{FF2B5EF4-FFF2-40B4-BE49-F238E27FC236}">
                <a16:creationId xmlns:a16="http://schemas.microsoft.com/office/drawing/2014/main" id="{D81F6CBB-C8AE-4837-A624-BBCF36F95CBB}"/>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333026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9523A-2A5C-495B-8C8F-C2D2D47BCC47}"/>
              </a:ext>
            </a:extLst>
          </p:cNvPr>
          <p:cNvSpPr>
            <a:spLocks noGrp="1"/>
          </p:cNvSpPr>
          <p:nvPr>
            <p:ph type="title"/>
          </p:nvPr>
        </p:nvSpPr>
        <p:spPr/>
        <p:txBody>
          <a:bodyPr/>
          <a:lstStyle/>
          <a:p>
            <a:r>
              <a:rPr lang="en-US"/>
              <a:t>LinkedIn Posts Table | 2 profiles - 6 of 6</a:t>
            </a:r>
          </a:p>
        </p:txBody>
      </p:sp>
      <p:graphicFrame>
        <p:nvGraphicFramePr>
          <p:cNvPr id="5" name="Table Placeholder 4">
            <a:extLst>
              <a:ext uri="{FF2B5EF4-FFF2-40B4-BE49-F238E27FC236}">
                <a16:creationId xmlns:a16="http://schemas.microsoft.com/office/drawing/2014/main" id="{A1F4D825-B655-480B-ADC9-11D7D4F486B5}"/>
              </a:ext>
            </a:extLst>
          </p:cNvPr>
          <p:cNvGraphicFramePr>
            <a:graphicFrameLocks noGrp="1"/>
          </p:cNvGraphicFramePr>
          <p:nvPr>
            <p:ph type="tbl" sz="quarter" idx="13"/>
            <p:extLst>
              <p:ext uri="{D42A27DB-BD31-4B8C-83A1-F6EECF244321}">
                <p14:modId xmlns:p14="http://schemas.microsoft.com/office/powerpoint/2010/main" val="1691841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03234716"/>
                    </a:ext>
                  </a:extLst>
                </a:gridCol>
                <a:gridCol w="740664">
                  <a:extLst>
                    <a:ext uri="{9D8B030D-6E8A-4147-A177-3AD203B41FA5}">
                      <a16:colId xmlns:a16="http://schemas.microsoft.com/office/drawing/2014/main" val="353907393"/>
                    </a:ext>
                  </a:extLst>
                </a:gridCol>
                <a:gridCol w="1399032">
                  <a:extLst>
                    <a:ext uri="{9D8B030D-6E8A-4147-A177-3AD203B41FA5}">
                      <a16:colId xmlns:a16="http://schemas.microsoft.com/office/drawing/2014/main" val="761101595"/>
                    </a:ext>
                  </a:extLst>
                </a:gridCol>
                <a:gridCol w="493776">
                  <a:extLst>
                    <a:ext uri="{9D8B030D-6E8A-4147-A177-3AD203B41FA5}">
                      <a16:colId xmlns:a16="http://schemas.microsoft.com/office/drawing/2014/main" val="3851563810"/>
                    </a:ext>
                  </a:extLst>
                </a:gridCol>
                <a:gridCol w="493776">
                  <a:extLst>
                    <a:ext uri="{9D8B030D-6E8A-4147-A177-3AD203B41FA5}">
                      <a16:colId xmlns:a16="http://schemas.microsoft.com/office/drawing/2014/main" val="2077119979"/>
                    </a:ext>
                  </a:extLst>
                </a:gridCol>
                <a:gridCol w="493776">
                  <a:extLst>
                    <a:ext uri="{9D8B030D-6E8A-4147-A177-3AD203B41FA5}">
                      <a16:colId xmlns:a16="http://schemas.microsoft.com/office/drawing/2014/main" val="421540374"/>
                    </a:ext>
                  </a:extLst>
                </a:gridCol>
                <a:gridCol w="493776">
                  <a:extLst>
                    <a:ext uri="{9D8B030D-6E8A-4147-A177-3AD203B41FA5}">
                      <a16:colId xmlns:a16="http://schemas.microsoft.com/office/drawing/2014/main" val="858484728"/>
                    </a:ext>
                  </a:extLst>
                </a:gridCol>
                <a:gridCol w="493776">
                  <a:extLst>
                    <a:ext uri="{9D8B030D-6E8A-4147-A177-3AD203B41FA5}">
                      <a16:colId xmlns:a16="http://schemas.microsoft.com/office/drawing/2014/main" val="1424025235"/>
                    </a:ext>
                  </a:extLst>
                </a:gridCol>
                <a:gridCol w="493776">
                  <a:extLst>
                    <a:ext uri="{9D8B030D-6E8A-4147-A177-3AD203B41FA5}">
                      <a16:colId xmlns:a16="http://schemas.microsoft.com/office/drawing/2014/main" val="3177519336"/>
                    </a:ext>
                  </a:extLst>
                </a:gridCol>
                <a:gridCol w="493776">
                  <a:extLst>
                    <a:ext uri="{9D8B030D-6E8A-4147-A177-3AD203B41FA5}">
                      <a16:colId xmlns:a16="http://schemas.microsoft.com/office/drawing/2014/main" val="2699469559"/>
                    </a:ext>
                  </a:extLst>
                </a:gridCol>
                <a:gridCol w="493776">
                  <a:extLst>
                    <a:ext uri="{9D8B030D-6E8A-4147-A177-3AD203B41FA5}">
                      <a16:colId xmlns:a16="http://schemas.microsoft.com/office/drawing/2014/main" val="1971209261"/>
                    </a:ext>
                  </a:extLst>
                </a:gridCol>
                <a:gridCol w="493776">
                  <a:extLst>
                    <a:ext uri="{9D8B030D-6E8A-4147-A177-3AD203B41FA5}">
                      <a16:colId xmlns:a16="http://schemas.microsoft.com/office/drawing/2014/main" val="341883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47574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07/28/2025 17:07:15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07/28/2025 17:07:15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Biocarburants, Transition énergétique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20.487106017192 %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80836415"/>
                  </a:ext>
                </a:extLst>
              </a:tr>
            </a:tbl>
          </a:graphicData>
        </a:graphic>
      </p:graphicFrame>
      <p:sp>
        <p:nvSpPr>
          <p:cNvPr id="4" name="Text Placeholder 3">
            <a:extLst>
              <a:ext uri="{FF2B5EF4-FFF2-40B4-BE49-F238E27FC236}">
                <a16:creationId xmlns:a16="http://schemas.microsoft.com/office/drawing/2014/main" id="{1FA9232E-2085-457F-93CE-16CF6579B01A}"/>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398331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83176-6E3A-4E01-8B5D-59E2704BEACC}"/>
              </a:ext>
            </a:extLst>
          </p:cNvPr>
          <p:cNvSpPr>
            <a:spLocks noGrp="1"/>
          </p:cNvSpPr>
          <p:nvPr>
            <p:ph type="title"/>
          </p:nvPr>
        </p:nvSpPr>
        <p:spPr/>
        <p:txBody>
          <a:bodyPr/>
          <a:lstStyle/>
          <a:p>
            <a:r>
              <a:rPr lang="en-US"/>
              <a:t>LinkedIn Hashtag Detection | 2 profiles - 1 of 3</a:t>
            </a:r>
          </a:p>
        </p:txBody>
      </p:sp>
      <p:graphicFrame>
        <p:nvGraphicFramePr>
          <p:cNvPr id="5" name="Table Placeholder 4">
            <a:extLst>
              <a:ext uri="{FF2B5EF4-FFF2-40B4-BE49-F238E27FC236}">
                <a16:creationId xmlns:a16="http://schemas.microsoft.com/office/drawing/2014/main" id="{4CE40817-CA4E-4ED3-AB73-B95307A8F1A8}"/>
              </a:ext>
            </a:extLst>
          </p:cNvPr>
          <p:cNvGraphicFramePr>
            <a:graphicFrameLocks noGrp="1"/>
          </p:cNvGraphicFramePr>
          <p:nvPr>
            <p:ph type="tbl" sz="quarter" idx="13"/>
            <p:extLst>
              <p:ext uri="{D42A27DB-BD31-4B8C-83A1-F6EECF244321}">
                <p14:modId xmlns:p14="http://schemas.microsoft.com/office/powerpoint/2010/main" val="1275406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986651350"/>
                    </a:ext>
                  </a:extLst>
                </a:gridCol>
                <a:gridCol w="1234440">
                  <a:extLst>
                    <a:ext uri="{9D8B030D-6E8A-4147-A177-3AD203B41FA5}">
                      <a16:colId xmlns:a16="http://schemas.microsoft.com/office/drawing/2014/main" val="3211263571"/>
                    </a:ext>
                  </a:extLst>
                </a:gridCol>
                <a:gridCol w="1234440">
                  <a:extLst>
                    <a:ext uri="{9D8B030D-6E8A-4147-A177-3AD203B41FA5}">
                      <a16:colId xmlns:a16="http://schemas.microsoft.com/office/drawing/2014/main" val="1089392100"/>
                    </a:ext>
                  </a:extLst>
                </a:gridCol>
                <a:gridCol w="1234440">
                  <a:extLst>
                    <a:ext uri="{9D8B030D-6E8A-4147-A177-3AD203B41FA5}">
                      <a16:colId xmlns:a16="http://schemas.microsoft.com/office/drawing/2014/main" val="1863639327"/>
                    </a:ext>
                  </a:extLst>
                </a:gridCol>
                <a:gridCol w="1234440">
                  <a:extLst>
                    <a:ext uri="{9D8B030D-6E8A-4147-A177-3AD203B41FA5}">
                      <a16:colId xmlns:a16="http://schemas.microsoft.com/office/drawing/2014/main" val="531966562"/>
                    </a:ext>
                  </a:extLst>
                </a:gridCol>
                <a:gridCol w="1234440">
                  <a:extLst>
                    <a:ext uri="{9D8B030D-6E8A-4147-A177-3AD203B41FA5}">
                      <a16:colId xmlns:a16="http://schemas.microsoft.com/office/drawing/2014/main" val="2985981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14562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33.756097560976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0.92682926829268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4.0243902439024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38.707317073171</a:t>
                      </a:r>
                    </a:p>
                  </a:txBody>
                  <a:tcPr/>
                </a:tc>
                <a:extLst>
                  <a:ext uri="{0D108BD9-81ED-4DB2-BD59-A6C34878D82A}">
                    <a16:rowId xmlns:a16="http://schemas.microsoft.com/office/drawing/2014/main" val="1421982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#TransitionÉnergétique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41.235294117647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3.9411764705882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extLst>
                  <a:ext uri="{0D108BD9-81ED-4DB2-BD59-A6C34878D82A}">
                    <a16:rowId xmlns:a16="http://schemas.microsoft.com/office/drawing/2014/main" val="1120237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#ELeclercEnergies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49.583333333333</a:t>
                      </a:r>
                    </a:p>
                  </a:txBody>
                  <a:tcPr/>
                </a:tc>
                <a:extLst>
                  <a:ext uri="{0D108BD9-81ED-4DB2-BD59-A6C34878D82A}">
                    <a16:rowId xmlns:a16="http://schemas.microsoft.com/office/drawing/2014/main" val="3661747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#Énergie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32.933333333333</a:t>
                      </a:r>
                    </a:p>
                  </a:txBody>
                  <a:tcPr/>
                </a:tc>
                <a:extLst>
                  <a:ext uri="{0D108BD9-81ED-4DB2-BD59-A6C34878D82A}">
                    <a16:rowId xmlns:a16="http://schemas.microsoft.com/office/drawing/2014/main" val="1880079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#ÉnergiesRenouvelables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11.375</a:t>
                      </a:r>
                    </a:p>
                  </a:txBody>
                  <a:tcPr/>
                </a:tc>
                <a:extLst>
                  <a:ext uri="{0D108BD9-81ED-4DB2-BD59-A6C34878D82A}">
                    <a16:rowId xmlns:a16="http://schemas.microsoft.com/office/drawing/2014/main" val="3841092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#PouvoirDAchat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13.625</a:t>
                      </a:r>
                    </a:p>
                  </a:txBody>
                  <a:tcPr/>
                </a:tc>
                <a:extLst>
                  <a:ext uri="{0D108BD9-81ED-4DB2-BD59-A6C34878D82A}">
                    <a16:rowId xmlns:a16="http://schemas.microsoft.com/office/drawing/2014/main" val="4218891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#Siplec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27.25</a:t>
                      </a:r>
                    </a:p>
                  </a:txBody>
                  <a:tcPr/>
                </a:tc>
                <a:extLst>
                  <a:ext uri="{0D108BD9-81ED-4DB2-BD59-A6C34878D82A}">
                    <a16:rowId xmlns:a16="http://schemas.microsoft.com/office/drawing/2014/main" val="4283345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#MobilitéDurable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57.833333333333</a:t>
                      </a:r>
                    </a:p>
                  </a:txBody>
                  <a:tcPr/>
                </a:tc>
                <a:extLst>
                  <a:ext uri="{0D108BD9-81ED-4DB2-BD59-A6C34878D82A}">
                    <a16:rowId xmlns:a16="http://schemas.microsoft.com/office/drawing/2014/main" val="3328818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#ConsommationResponsable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20.666666666667</a:t>
                      </a:r>
                    </a:p>
                  </a:txBody>
                  <a:tcPr/>
                </a:tc>
                <a:extLst>
                  <a:ext uri="{0D108BD9-81ED-4DB2-BD59-A6C34878D82A}">
                    <a16:rowId xmlns:a16="http://schemas.microsoft.com/office/drawing/2014/main" val="173537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#Carburant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3734757404"/>
                  </a:ext>
                </a:extLst>
              </a:tr>
            </a:tbl>
          </a:graphicData>
        </a:graphic>
      </p:graphicFrame>
      <p:sp>
        <p:nvSpPr>
          <p:cNvPr id="4" name="Text Placeholder 3">
            <a:extLst>
              <a:ext uri="{FF2B5EF4-FFF2-40B4-BE49-F238E27FC236}">
                <a16:creationId xmlns:a16="http://schemas.microsoft.com/office/drawing/2014/main" id="{D06F01F6-676D-47D1-8DC6-5CBE2D601A1A}"/>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807282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E3B05-68B8-4978-8D39-46BC7FFB7130}"/>
              </a:ext>
            </a:extLst>
          </p:cNvPr>
          <p:cNvSpPr>
            <a:spLocks noGrp="1"/>
          </p:cNvSpPr>
          <p:nvPr>
            <p:ph type="title"/>
          </p:nvPr>
        </p:nvSpPr>
        <p:spPr/>
        <p:txBody>
          <a:bodyPr/>
          <a:lstStyle/>
          <a:p>
            <a:r>
              <a:rPr lang="en-US"/>
              <a:t>LinkedIn Hashtag Detection | 2 profiles - 2 of 3</a:t>
            </a:r>
          </a:p>
        </p:txBody>
      </p:sp>
      <p:graphicFrame>
        <p:nvGraphicFramePr>
          <p:cNvPr id="5" name="Table Placeholder 4">
            <a:extLst>
              <a:ext uri="{FF2B5EF4-FFF2-40B4-BE49-F238E27FC236}">
                <a16:creationId xmlns:a16="http://schemas.microsoft.com/office/drawing/2014/main" id="{5CE7D366-FE05-401E-909F-AA773B2F126D}"/>
              </a:ext>
            </a:extLst>
          </p:cNvPr>
          <p:cNvGraphicFramePr>
            <a:graphicFrameLocks noGrp="1"/>
          </p:cNvGraphicFramePr>
          <p:nvPr>
            <p:ph type="tbl" sz="quarter" idx="13"/>
            <p:extLst>
              <p:ext uri="{D42A27DB-BD31-4B8C-83A1-F6EECF244321}">
                <p14:modId xmlns:p14="http://schemas.microsoft.com/office/powerpoint/2010/main" val="2464387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50344247"/>
                    </a:ext>
                  </a:extLst>
                </a:gridCol>
                <a:gridCol w="1234440">
                  <a:extLst>
                    <a:ext uri="{9D8B030D-6E8A-4147-A177-3AD203B41FA5}">
                      <a16:colId xmlns:a16="http://schemas.microsoft.com/office/drawing/2014/main" val="525228363"/>
                    </a:ext>
                  </a:extLst>
                </a:gridCol>
                <a:gridCol w="1234440">
                  <a:extLst>
                    <a:ext uri="{9D8B030D-6E8A-4147-A177-3AD203B41FA5}">
                      <a16:colId xmlns:a16="http://schemas.microsoft.com/office/drawing/2014/main" val="2601768681"/>
                    </a:ext>
                  </a:extLst>
                </a:gridCol>
                <a:gridCol w="1234440">
                  <a:extLst>
                    <a:ext uri="{9D8B030D-6E8A-4147-A177-3AD203B41FA5}">
                      <a16:colId xmlns:a16="http://schemas.microsoft.com/office/drawing/2014/main" val="3357855470"/>
                    </a:ext>
                  </a:extLst>
                </a:gridCol>
                <a:gridCol w="1234440">
                  <a:extLst>
                    <a:ext uri="{9D8B030D-6E8A-4147-A177-3AD203B41FA5}">
                      <a16:colId xmlns:a16="http://schemas.microsoft.com/office/drawing/2014/main" val="930942691"/>
                    </a:ext>
                  </a:extLst>
                </a:gridCol>
                <a:gridCol w="1234440">
                  <a:extLst>
                    <a:ext uri="{9D8B030D-6E8A-4147-A177-3AD203B41FA5}">
                      <a16:colId xmlns:a16="http://schemas.microsoft.com/office/drawing/2014/main" val="4067696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60256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#MobilitéProfessionnelle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extLst>
                  <a:ext uri="{0D108BD9-81ED-4DB2-BD59-A6C34878D82A}">
                    <a16:rowId xmlns:a16="http://schemas.microsoft.com/office/drawing/2014/main" val="1518100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#MobilitéÉlectrique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extLst>
                  <a:ext uri="{0D108BD9-81ED-4DB2-BD59-A6C34878D82A}">
                    <a16:rowId xmlns:a16="http://schemas.microsoft.com/office/drawing/2014/main" val="3934254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#PrixCoûtant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extLst>
                  <a:ext uri="{0D108BD9-81ED-4DB2-BD59-A6C34878D82A}">
                    <a16:rowId xmlns:a16="http://schemas.microsoft.com/office/drawing/2014/main" val="203367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#EfficacitéÉnergétique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76.75</a:t>
                      </a:r>
                    </a:p>
                  </a:txBody>
                  <a:tcPr/>
                </a:tc>
                <a:extLst>
                  <a:ext uri="{0D108BD9-81ED-4DB2-BD59-A6C34878D82A}">
                    <a16:rowId xmlns:a16="http://schemas.microsoft.com/office/drawing/2014/main" val="3457174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#HVO100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a:t>
                      </a:r>
                    </a:p>
                  </a:txBody>
                  <a:tcPr/>
                </a:tc>
                <a:extLst>
                  <a:ext uri="{0D108BD9-81ED-4DB2-BD59-A6C34878D82A}">
                    <a16:rowId xmlns:a16="http://schemas.microsoft.com/office/drawing/2014/main" val="1340963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#CarteCarburantPro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37.25</a:t>
                      </a:r>
                    </a:p>
                  </a:txBody>
                  <a:tcPr/>
                </a:tc>
                <a:extLst>
                  <a:ext uri="{0D108BD9-81ED-4DB2-BD59-A6C34878D82A}">
                    <a16:rowId xmlns:a16="http://schemas.microsoft.com/office/drawing/2014/main" val="66572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90.75</a:t>
                      </a:r>
                    </a:p>
                  </a:txBody>
                  <a:tcPr/>
                </a:tc>
                <a:extLst>
                  <a:ext uri="{0D108BD9-81ED-4DB2-BD59-A6C34878D82A}">
                    <a16:rowId xmlns:a16="http://schemas.microsoft.com/office/drawing/2014/main" val="2304323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#Photovoltaïque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extLst>
                  <a:ext uri="{0D108BD9-81ED-4DB2-BD59-A6C34878D82A}">
                    <a16:rowId xmlns:a16="http://schemas.microsoft.com/office/drawing/2014/main" val="302610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#Décarbonation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extLst>
                  <a:ext uri="{0D108BD9-81ED-4DB2-BD59-A6C34878D82A}">
                    <a16:rowId xmlns:a16="http://schemas.microsoft.com/office/drawing/2014/main" val="919471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#BonPlan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extLst>
                  <a:ext uri="{0D108BD9-81ED-4DB2-BD59-A6C34878D82A}">
                    <a16:rowId xmlns:a16="http://schemas.microsoft.com/office/drawing/2014/main" val="934185305"/>
                  </a:ext>
                </a:extLst>
              </a:tr>
            </a:tbl>
          </a:graphicData>
        </a:graphic>
      </p:graphicFrame>
      <p:sp>
        <p:nvSpPr>
          <p:cNvPr id="4" name="Text Placeholder 3">
            <a:extLst>
              <a:ext uri="{FF2B5EF4-FFF2-40B4-BE49-F238E27FC236}">
                <a16:creationId xmlns:a16="http://schemas.microsoft.com/office/drawing/2014/main" id="{341A8495-6064-4C0A-BCAE-6923A6995AAC}"/>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192689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90E3E-B6AA-4C53-A7BB-93516CF9C0BB}"/>
              </a:ext>
            </a:extLst>
          </p:cNvPr>
          <p:cNvSpPr>
            <a:spLocks noGrp="1"/>
          </p:cNvSpPr>
          <p:nvPr>
            <p:ph type="title"/>
          </p:nvPr>
        </p:nvSpPr>
        <p:spPr/>
        <p:txBody>
          <a:bodyPr/>
          <a:lstStyle/>
          <a:p>
            <a:r>
              <a:rPr lang="en-US"/>
              <a:t>LinkedIn Hashtag Detection | 2 profiles - 3 of 3</a:t>
            </a:r>
          </a:p>
        </p:txBody>
      </p:sp>
      <p:graphicFrame>
        <p:nvGraphicFramePr>
          <p:cNvPr id="5" name="Table Placeholder 4">
            <a:extLst>
              <a:ext uri="{FF2B5EF4-FFF2-40B4-BE49-F238E27FC236}">
                <a16:creationId xmlns:a16="http://schemas.microsoft.com/office/drawing/2014/main" id="{BB96BB2D-D4E0-4EA4-A865-EB89C280B12C}"/>
              </a:ext>
            </a:extLst>
          </p:cNvPr>
          <p:cNvGraphicFramePr>
            <a:graphicFrameLocks noGrp="1"/>
          </p:cNvGraphicFramePr>
          <p:nvPr>
            <p:ph type="tbl" sz="quarter" idx="13"/>
            <p:extLst>
              <p:ext uri="{D42A27DB-BD31-4B8C-83A1-F6EECF244321}">
                <p14:modId xmlns:p14="http://schemas.microsoft.com/office/powerpoint/2010/main" val="4172237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327897344"/>
                    </a:ext>
                  </a:extLst>
                </a:gridCol>
                <a:gridCol w="1234440">
                  <a:extLst>
                    <a:ext uri="{9D8B030D-6E8A-4147-A177-3AD203B41FA5}">
                      <a16:colId xmlns:a16="http://schemas.microsoft.com/office/drawing/2014/main" val="175844273"/>
                    </a:ext>
                  </a:extLst>
                </a:gridCol>
                <a:gridCol w="1234440">
                  <a:extLst>
                    <a:ext uri="{9D8B030D-6E8A-4147-A177-3AD203B41FA5}">
                      <a16:colId xmlns:a16="http://schemas.microsoft.com/office/drawing/2014/main" val="2699026717"/>
                    </a:ext>
                  </a:extLst>
                </a:gridCol>
                <a:gridCol w="1234440">
                  <a:extLst>
                    <a:ext uri="{9D8B030D-6E8A-4147-A177-3AD203B41FA5}">
                      <a16:colId xmlns:a16="http://schemas.microsoft.com/office/drawing/2014/main" val="2325713795"/>
                    </a:ext>
                  </a:extLst>
                </a:gridCol>
                <a:gridCol w="1234440">
                  <a:extLst>
                    <a:ext uri="{9D8B030D-6E8A-4147-A177-3AD203B41FA5}">
                      <a16:colId xmlns:a16="http://schemas.microsoft.com/office/drawing/2014/main" val="4040230961"/>
                    </a:ext>
                  </a:extLst>
                </a:gridCol>
                <a:gridCol w="1234440">
                  <a:extLst>
                    <a:ext uri="{9D8B030D-6E8A-4147-A177-3AD203B41FA5}">
                      <a16:colId xmlns:a16="http://schemas.microsoft.com/office/drawing/2014/main" val="4281060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757371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132.66666666667</a:t>
                      </a:r>
                    </a:p>
                  </a:txBody>
                  <a:tcPr/>
                </a:tc>
                <a:extLst>
                  <a:ext uri="{0D108BD9-81ED-4DB2-BD59-A6C34878D82A}">
                    <a16:rowId xmlns:a16="http://schemas.microsoft.com/office/drawing/2014/main" val="322493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70.666666666667</a:t>
                      </a:r>
                    </a:p>
                  </a:txBody>
                  <a:tcPr/>
                </a:tc>
                <a:extLst>
                  <a:ext uri="{0D108BD9-81ED-4DB2-BD59-A6C34878D82A}">
                    <a16:rowId xmlns:a16="http://schemas.microsoft.com/office/drawing/2014/main" val="1519685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#Réglementation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30.666666666667</a:t>
                      </a:r>
                    </a:p>
                  </a:txBody>
                  <a:tcPr/>
                </a:tc>
                <a:extLst>
                  <a:ext uri="{0D108BD9-81ED-4DB2-BD59-A6C34878D82A}">
                    <a16:rowId xmlns:a16="http://schemas.microsoft.com/office/drawing/2014/main" val="1873354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#CarteCarburant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2221803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#ÉconomieCirculaire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17.333333333333</a:t>
                      </a:r>
                    </a:p>
                  </a:txBody>
                  <a:tcPr/>
                </a:tc>
                <a:extLst>
                  <a:ext uri="{0D108BD9-81ED-4DB2-BD59-A6C34878D82A}">
                    <a16:rowId xmlns:a16="http://schemas.microsoft.com/office/drawing/2014/main" val="380347982"/>
                  </a:ext>
                </a:extLst>
              </a:tr>
            </a:tbl>
          </a:graphicData>
        </a:graphic>
      </p:graphicFrame>
      <p:sp>
        <p:nvSpPr>
          <p:cNvPr id="4" name="Text Placeholder 3">
            <a:extLst>
              <a:ext uri="{FF2B5EF4-FFF2-40B4-BE49-F238E27FC236}">
                <a16:creationId xmlns:a16="http://schemas.microsoft.com/office/drawing/2014/main" id="{1B8AF8D0-5D01-409D-BA8B-F5448F0F0FE2}"/>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4098548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764BB-ED2B-4E27-AF0A-20942989DEBE}"/>
              </a:ext>
            </a:extLst>
          </p:cNvPr>
          <p:cNvSpPr>
            <a:spLocks noGrp="1"/>
          </p:cNvSpPr>
          <p:nvPr>
            <p:ph type="title"/>
          </p:nvPr>
        </p:nvSpPr>
        <p:spPr/>
        <p:txBody>
          <a:bodyPr/>
          <a:lstStyle/>
          <a:p>
            <a:r>
              <a:rPr lang="en-US"/>
              <a:t>LinkedIn Video Views | 2 profiles</a:t>
            </a:r>
          </a:p>
        </p:txBody>
      </p:sp>
      <p:graphicFrame>
        <p:nvGraphicFramePr>
          <p:cNvPr id="6" name="Chart Placeholder 5">
            <a:extLst>
              <a:ext uri="{FF2B5EF4-FFF2-40B4-BE49-F238E27FC236}">
                <a16:creationId xmlns:a16="http://schemas.microsoft.com/office/drawing/2014/main" id="{CB5158D9-0E56-46E5-A187-AC3211C730C0}"/>
              </a:ext>
            </a:extLst>
          </p:cNvPr>
          <p:cNvGraphicFramePr>
            <a:graphicFrameLocks noGrp="1"/>
          </p:cNvGraphicFramePr>
          <p:nvPr>
            <p:ph type="chart" sz="quarter" idx="13"/>
            <p:extLst>
              <p:ext uri="{D42A27DB-BD31-4B8C-83A1-F6EECF244321}">
                <p14:modId xmlns:p14="http://schemas.microsoft.com/office/powerpoint/2010/main" val="2661362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0ADD31-8091-4BB6-8B1C-F56C5BFDBAE1}"/>
              </a:ext>
            </a:extLst>
          </p:cNvPr>
          <p:cNvSpPr>
            <a:spLocks noGrp="1"/>
          </p:cNvSpPr>
          <p:nvPr>
            <p:ph type="body" sz="quarter" idx="14"/>
          </p:nvPr>
        </p:nvSpPr>
        <p:spPr/>
        <p:txBody>
          <a:bodyPr/>
          <a:lstStyle/>
          <a:p>
            <a:r>
              <a:rPr lang="en-US"/>
              <a:t>01/01/2025 - 12/30/2025</a:t>
            </a:r>
          </a:p>
        </p:txBody>
      </p:sp>
      <p:sp>
        <p:nvSpPr>
          <p:cNvPr id="5" name="Footer Placeholder 4">
            <a:extLst>
              <a:ext uri="{FF2B5EF4-FFF2-40B4-BE49-F238E27FC236}">
                <a16:creationId xmlns:a16="http://schemas.microsoft.com/office/drawing/2014/main" id="{18CB767A-D917-4AA0-83B1-F0D0CBF037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6071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82FE3-F196-4953-935B-9FC68D1C5FD7}"/>
              </a:ext>
            </a:extLst>
          </p:cNvPr>
          <p:cNvSpPr>
            <a:spLocks noGrp="1"/>
          </p:cNvSpPr>
          <p:nvPr>
            <p:ph type="title"/>
          </p:nvPr>
        </p:nvSpPr>
        <p:spPr/>
        <p:txBody>
          <a:bodyPr/>
          <a:lstStyle/>
          <a:p>
            <a:r>
              <a:rPr lang="en-US"/>
              <a:t>LinkedIn Post Tag Performance | 2 profiles - 1 of 2</a:t>
            </a:r>
          </a:p>
        </p:txBody>
      </p:sp>
      <p:graphicFrame>
        <p:nvGraphicFramePr>
          <p:cNvPr id="5" name="Table Placeholder 4">
            <a:extLst>
              <a:ext uri="{FF2B5EF4-FFF2-40B4-BE49-F238E27FC236}">
                <a16:creationId xmlns:a16="http://schemas.microsoft.com/office/drawing/2014/main" id="{4652C0DA-AA43-4AF8-A721-E2C9A7ED9F87}"/>
              </a:ext>
            </a:extLst>
          </p:cNvPr>
          <p:cNvGraphicFramePr>
            <a:graphicFrameLocks noGrp="1"/>
          </p:cNvGraphicFramePr>
          <p:nvPr>
            <p:ph type="tbl" sz="quarter" idx="13"/>
            <p:extLst>
              <p:ext uri="{D42A27DB-BD31-4B8C-83A1-F6EECF244321}">
                <p14:modId xmlns:p14="http://schemas.microsoft.com/office/powerpoint/2010/main" val="3201087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288599461"/>
                    </a:ext>
                  </a:extLst>
                </a:gridCol>
                <a:gridCol w="493776">
                  <a:extLst>
                    <a:ext uri="{9D8B030D-6E8A-4147-A177-3AD203B41FA5}">
                      <a16:colId xmlns:a16="http://schemas.microsoft.com/office/drawing/2014/main" val="3587974438"/>
                    </a:ext>
                  </a:extLst>
                </a:gridCol>
                <a:gridCol w="493776">
                  <a:extLst>
                    <a:ext uri="{9D8B030D-6E8A-4147-A177-3AD203B41FA5}">
                      <a16:colId xmlns:a16="http://schemas.microsoft.com/office/drawing/2014/main" val="4022319773"/>
                    </a:ext>
                  </a:extLst>
                </a:gridCol>
                <a:gridCol w="493776">
                  <a:extLst>
                    <a:ext uri="{9D8B030D-6E8A-4147-A177-3AD203B41FA5}">
                      <a16:colId xmlns:a16="http://schemas.microsoft.com/office/drawing/2014/main" val="1964754044"/>
                    </a:ext>
                  </a:extLst>
                </a:gridCol>
                <a:gridCol w="493776">
                  <a:extLst>
                    <a:ext uri="{9D8B030D-6E8A-4147-A177-3AD203B41FA5}">
                      <a16:colId xmlns:a16="http://schemas.microsoft.com/office/drawing/2014/main" val="341261799"/>
                    </a:ext>
                  </a:extLst>
                </a:gridCol>
                <a:gridCol w="493776">
                  <a:extLst>
                    <a:ext uri="{9D8B030D-6E8A-4147-A177-3AD203B41FA5}">
                      <a16:colId xmlns:a16="http://schemas.microsoft.com/office/drawing/2014/main" val="3546442156"/>
                    </a:ext>
                  </a:extLst>
                </a:gridCol>
                <a:gridCol w="493776">
                  <a:extLst>
                    <a:ext uri="{9D8B030D-6E8A-4147-A177-3AD203B41FA5}">
                      <a16:colId xmlns:a16="http://schemas.microsoft.com/office/drawing/2014/main" val="792916108"/>
                    </a:ext>
                  </a:extLst>
                </a:gridCol>
                <a:gridCol w="493776">
                  <a:extLst>
                    <a:ext uri="{9D8B030D-6E8A-4147-A177-3AD203B41FA5}">
                      <a16:colId xmlns:a16="http://schemas.microsoft.com/office/drawing/2014/main" val="1699107514"/>
                    </a:ext>
                  </a:extLst>
                </a:gridCol>
                <a:gridCol w="493776">
                  <a:extLst>
                    <a:ext uri="{9D8B030D-6E8A-4147-A177-3AD203B41FA5}">
                      <a16:colId xmlns:a16="http://schemas.microsoft.com/office/drawing/2014/main" val="3892197057"/>
                    </a:ext>
                  </a:extLst>
                </a:gridCol>
                <a:gridCol w="493776">
                  <a:extLst>
                    <a:ext uri="{9D8B030D-6E8A-4147-A177-3AD203B41FA5}">
                      <a16:colId xmlns:a16="http://schemas.microsoft.com/office/drawing/2014/main" val="2774753909"/>
                    </a:ext>
                  </a:extLst>
                </a:gridCol>
                <a:gridCol w="493776">
                  <a:extLst>
                    <a:ext uri="{9D8B030D-6E8A-4147-A177-3AD203B41FA5}">
                      <a16:colId xmlns:a16="http://schemas.microsoft.com/office/drawing/2014/main" val="557457450"/>
                    </a:ext>
                  </a:extLst>
                </a:gridCol>
                <a:gridCol w="493776">
                  <a:extLst>
                    <a:ext uri="{9D8B030D-6E8A-4147-A177-3AD203B41FA5}">
                      <a16:colId xmlns:a16="http://schemas.microsoft.com/office/drawing/2014/main" val="3907096673"/>
                    </a:ext>
                  </a:extLst>
                </a:gridCol>
                <a:gridCol w="493776">
                  <a:extLst>
                    <a:ext uri="{9D8B030D-6E8A-4147-A177-3AD203B41FA5}">
                      <a16:colId xmlns:a16="http://schemas.microsoft.com/office/drawing/2014/main" val="4067944579"/>
                    </a:ext>
                  </a:extLst>
                </a:gridCol>
                <a:gridCol w="493776">
                  <a:extLst>
                    <a:ext uri="{9D8B030D-6E8A-4147-A177-3AD203B41FA5}">
                      <a16:colId xmlns:a16="http://schemas.microsoft.com/office/drawing/2014/main" val="2637245508"/>
                    </a:ext>
                  </a:extLst>
                </a:gridCol>
                <a:gridCol w="493776">
                  <a:extLst>
                    <a:ext uri="{9D8B030D-6E8A-4147-A177-3AD203B41FA5}">
                      <a16:colId xmlns:a16="http://schemas.microsoft.com/office/drawing/2014/main" val="840397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(Avg.)</a:t>
                      </a:r>
                    </a:p>
                  </a:txBody>
                  <a:tcPr/>
                </a:tc>
                <a:extLst>
                  <a:ext uri="{0D108BD9-81ED-4DB2-BD59-A6C34878D82A}">
                    <a16:rowId xmlns:a16="http://schemas.microsoft.com/office/drawing/2014/main" val="4270554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Biocarburants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1985.6111111111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14.472532988248 %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extLst>
                  <a:ext uri="{0D108BD9-81ED-4DB2-BD59-A6C34878D82A}">
                    <a16:rowId xmlns:a16="http://schemas.microsoft.com/office/drawing/2014/main" val="120764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Carte carburant 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11.881160787911 %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34039</a:t>
                      </a:r>
                    </a:p>
                  </a:txBody>
                  <a:tcPr/>
                </a:tc>
                <a:extLst>
                  <a:ext uri="{0D108BD9-81ED-4DB2-BD59-A6C34878D82A}">
                    <a16:rowId xmlns:a16="http://schemas.microsoft.com/office/drawing/2014/main" val="2197988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Certificats éco d'énergie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20.111533286796 %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17589.25</a:t>
                      </a:r>
                    </a:p>
                  </a:txBody>
                  <a:tcPr/>
                </a:tc>
                <a:extLst>
                  <a:ext uri="{0D108BD9-81ED-4DB2-BD59-A6C34878D82A}">
                    <a16:rowId xmlns:a16="http://schemas.microsoft.com/office/drawing/2014/main" val="3378448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Energies nouvelles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22.86466277096 %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81863</a:t>
                      </a:r>
                    </a:p>
                  </a:txBody>
                  <a:tcPr/>
                </a:tc>
                <a:extLst>
                  <a:ext uri="{0D108BD9-81ED-4DB2-BD59-A6C34878D82A}">
                    <a16:rowId xmlns:a16="http://schemas.microsoft.com/office/drawing/2014/main" val="4254488264"/>
                  </a:ext>
                </a:extLst>
              </a:tr>
            </a:tbl>
          </a:graphicData>
        </a:graphic>
      </p:graphicFrame>
      <p:sp>
        <p:nvSpPr>
          <p:cNvPr id="4" name="Text Placeholder 3">
            <a:extLst>
              <a:ext uri="{FF2B5EF4-FFF2-40B4-BE49-F238E27FC236}">
                <a16:creationId xmlns:a16="http://schemas.microsoft.com/office/drawing/2014/main" id="{A1A2FFDD-A4C4-4555-A59D-1EEB390D1C13}"/>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578301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E98A7-D5FF-4E3B-A6E3-6226782CBF1F}"/>
              </a:ext>
            </a:extLst>
          </p:cNvPr>
          <p:cNvSpPr>
            <a:spLocks noGrp="1"/>
          </p:cNvSpPr>
          <p:nvPr>
            <p:ph type="title"/>
          </p:nvPr>
        </p:nvSpPr>
        <p:spPr/>
        <p:txBody>
          <a:bodyPr/>
          <a:lstStyle/>
          <a:p>
            <a:r>
              <a:rPr lang="en-US"/>
              <a:t>LinkedIn Post Tag Performance | 2 profiles - 2 of 2</a:t>
            </a:r>
          </a:p>
        </p:txBody>
      </p:sp>
      <p:graphicFrame>
        <p:nvGraphicFramePr>
          <p:cNvPr id="5" name="Table Placeholder 4">
            <a:extLst>
              <a:ext uri="{FF2B5EF4-FFF2-40B4-BE49-F238E27FC236}">
                <a16:creationId xmlns:a16="http://schemas.microsoft.com/office/drawing/2014/main" id="{F2706D05-1B12-48C3-8A90-45CA4AF85632}"/>
              </a:ext>
            </a:extLst>
          </p:cNvPr>
          <p:cNvGraphicFramePr>
            <a:graphicFrameLocks noGrp="1"/>
          </p:cNvGraphicFramePr>
          <p:nvPr>
            <p:ph type="tbl" sz="quarter" idx="13"/>
            <p:extLst>
              <p:ext uri="{D42A27DB-BD31-4B8C-83A1-F6EECF244321}">
                <p14:modId xmlns:p14="http://schemas.microsoft.com/office/powerpoint/2010/main" val="2196100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320500336"/>
                    </a:ext>
                  </a:extLst>
                </a:gridCol>
                <a:gridCol w="493776">
                  <a:extLst>
                    <a:ext uri="{9D8B030D-6E8A-4147-A177-3AD203B41FA5}">
                      <a16:colId xmlns:a16="http://schemas.microsoft.com/office/drawing/2014/main" val="369669130"/>
                    </a:ext>
                  </a:extLst>
                </a:gridCol>
                <a:gridCol w="493776">
                  <a:extLst>
                    <a:ext uri="{9D8B030D-6E8A-4147-A177-3AD203B41FA5}">
                      <a16:colId xmlns:a16="http://schemas.microsoft.com/office/drawing/2014/main" val="452457329"/>
                    </a:ext>
                  </a:extLst>
                </a:gridCol>
                <a:gridCol w="493776">
                  <a:extLst>
                    <a:ext uri="{9D8B030D-6E8A-4147-A177-3AD203B41FA5}">
                      <a16:colId xmlns:a16="http://schemas.microsoft.com/office/drawing/2014/main" val="3280179750"/>
                    </a:ext>
                  </a:extLst>
                </a:gridCol>
                <a:gridCol w="493776">
                  <a:extLst>
                    <a:ext uri="{9D8B030D-6E8A-4147-A177-3AD203B41FA5}">
                      <a16:colId xmlns:a16="http://schemas.microsoft.com/office/drawing/2014/main" val="4207732297"/>
                    </a:ext>
                  </a:extLst>
                </a:gridCol>
                <a:gridCol w="493776">
                  <a:extLst>
                    <a:ext uri="{9D8B030D-6E8A-4147-A177-3AD203B41FA5}">
                      <a16:colId xmlns:a16="http://schemas.microsoft.com/office/drawing/2014/main" val="287585040"/>
                    </a:ext>
                  </a:extLst>
                </a:gridCol>
                <a:gridCol w="493776">
                  <a:extLst>
                    <a:ext uri="{9D8B030D-6E8A-4147-A177-3AD203B41FA5}">
                      <a16:colId xmlns:a16="http://schemas.microsoft.com/office/drawing/2014/main" val="2677746494"/>
                    </a:ext>
                  </a:extLst>
                </a:gridCol>
                <a:gridCol w="493776">
                  <a:extLst>
                    <a:ext uri="{9D8B030D-6E8A-4147-A177-3AD203B41FA5}">
                      <a16:colId xmlns:a16="http://schemas.microsoft.com/office/drawing/2014/main" val="3644168601"/>
                    </a:ext>
                  </a:extLst>
                </a:gridCol>
                <a:gridCol w="493776">
                  <a:extLst>
                    <a:ext uri="{9D8B030D-6E8A-4147-A177-3AD203B41FA5}">
                      <a16:colId xmlns:a16="http://schemas.microsoft.com/office/drawing/2014/main" val="492285752"/>
                    </a:ext>
                  </a:extLst>
                </a:gridCol>
                <a:gridCol w="493776">
                  <a:extLst>
                    <a:ext uri="{9D8B030D-6E8A-4147-A177-3AD203B41FA5}">
                      <a16:colId xmlns:a16="http://schemas.microsoft.com/office/drawing/2014/main" val="1711077211"/>
                    </a:ext>
                  </a:extLst>
                </a:gridCol>
                <a:gridCol w="493776">
                  <a:extLst>
                    <a:ext uri="{9D8B030D-6E8A-4147-A177-3AD203B41FA5}">
                      <a16:colId xmlns:a16="http://schemas.microsoft.com/office/drawing/2014/main" val="2255371914"/>
                    </a:ext>
                  </a:extLst>
                </a:gridCol>
                <a:gridCol w="493776">
                  <a:extLst>
                    <a:ext uri="{9D8B030D-6E8A-4147-A177-3AD203B41FA5}">
                      <a16:colId xmlns:a16="http://schemas.microsoft.com/office/drawing/2014/main" val="15243675"/>
                    </a:ext>
                  </a:extLst>
                </a:gridCol>
                <a:gridCol w="493776">
                  <a:extLst>
                    <a:ext uri="{9D8B030D-6E8A-4147-A177-3AD203B41FA5}">
                      <a16:colId xmlns:a16="http://schemas.microsoft.com/office/drawing/2014/main" val="58536137"/>
                    </a:ext>
                  </a:extLst>
                </a:gridCol>
                <a:gridCol w="493776">
                  <a:extLst>
                    <a:ext uri="{9D8B030D-6E8A-4147-A177-3AD203B41FA5}">
                      <a16:colId xmlns:a16="http://schemas.microsoft.com/office/drawing/2014/main" val="1887430098"/>
                    </a:ext>
                  </a:extLst>
                </a:gridCol>
                <a:gridCol w="493776">
                  <a:extLst>
                    <a:ext uri="{9D8B030D-6E8A-4147-A177-3AD203B41FA5}">
                      <a16:colId xmlns:a16="http://schemas.microsoft.com/office/drawing/2014/main" val="26693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(Avg.)</a:t>
                      </a:r>
                    </a:p>
                  </a:txBody>
                  <a:tcPr/>
                </a:tc>
                <a:extLst>
                  <a:ext uri="{0D108BD9-81ED-4DB2-BD59-A6C34878D82A}">
                    <a16:rowId xmlns:a16="http://schemas.microsoft.com/office/drawing/2014/main" val="1156248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Energies renouvelables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11.346877127435 %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1464</a:t>
                      </a:r>
                    </a:p>
                  </a:txBody>
                  <a:tcPr/>
                </a:tc>
                <a:extLst>
                  <a:ext uri="{0D108BD9-81ED-4DB2-BD59-A6C34878D82A}">
                    <a16:rowId xmlns:a16="http://schemas.microsoft.com/office/drawing/2014/main" val="971330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42.176470588235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1.3529411764706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4.3529411764706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1391.1764705882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14.830447727565 %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a:t>
                      </a:r>
                    </a:p>
                  </a:txBody>
                  <a:tcPr/>
                </a:tc>
                <a:extLst>
                  <a:ext uri="{0D108BD9-81ED-4DB2-BD59-A6C34878D82A}">
                    <a16:rowId xmlns:a16="http://schemas.microsoft.com/office/drawing/2014/main" val="806170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Transition énergétique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48.744680851064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1.4042553191489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4.4893617021277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221.65957446809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1478.7872340426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16.701245794614 %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15528.285714286</a:t>
                      </a:r>
                    </a:p>
                  </a:txBody>
                  <a:tcPr/>
                </a:tc>
                <a:extLst>
                  <a:ext uri="{0D108BD9-81ED-4DB2-BD59-A6C34878D82A}">
                    <a16:rowId xmlns:a16="http://schemas.microsoft.com/office/drawing/2014/main" val="2049160703"/>
                  </a:ext>
                </a:extLst>
              </a:tr>
            </a:tbl>
          </a:graphicData>
        </a:graphic>
      </p:graphicFrame>
      <p:sp>
        <p:nvSpPr>
          <p:cNvPr id="4" name="Text Placeholder 3">
            <a:extLst>
              <a:ext uri="{FF2B5EF4-FFF2-40B4-BE49-F238E27FC236}">
                <a16:creationId xmlns:a16="http://schemas.microsoft.com/office/drawing/2014/main" id="{F1387EE6-C056-4645-BDB2-B2B0BF19748E}"/>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7812000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48930-CD18-4666-91FB-FF4C040584B7}"/>
              </a:ext>
            </a:extLst>
          </p:cNvPr>
          <p:cNvSpPr>
            <a:spLocks noGrp="1"/>
          </p:cNvSpPr>
          <p:nvPr>
            <p:ph type="title"/>
          </p:nvPr>
        </p:nvSpPr>
        <p:spPr/>
        <p:txBody>
          <a:bodyPr/>
          <a:lstStyle/>
          <a:p>
            <a:r>
              <a:rPr lang="en-US"/>
              <a:t>LinkedIn Posts Tags Distribution | 2 profiles</a:t>
            </a:r>
          </a:p>
        </p:txBody>
      </p:sp>
      <p:graphicFrame>
        <p:nvGraphicFramePr>
          <p:cNvPr id="6" name="Chart Placeholder 5">
            <a:extLst>
              <a:ext uri="{FF2B5EF4-FFF2-40B4-BE49-F238E27FC236}">
                <a16:creationId xmlns:a16="http://schemas.microsoft.com/office/drawing/2014/main" id="{7AA1B0A3-8E0F-4298-BD53-90C0304D54E7}"/>
              </a:ext>
            </a:extLst>
          </p:cNvPr>
          <p:cNvGraphicFramePr>
            <a:graphicFrameLocks noGrp="1"/>
          </p:cNvGraphicFramePr>
          <p:nvPr>
            <p:ph type="chart" sz="quarter" idx="13"/>
            <p:extLst>
              <p:ext uri="{D42A27DB-BD31-4B8C-83A1-F6EECF244321}">
                <p14:modId xmlns:p14="http://schemas.microsoft.com/office/powerpoint/2010/main" val="3152947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A47ED5-A55F-474E-9BCC-106D33C88B26}"/>
              </a:ext>
            </a:extLst>
          </p:cNvPr>
          <p:cNvSpPr>
            <a:spLocks noGrp="1"/>
          </p:cNvSpPr>
          <p:nvPr>
            <p:ph type="body" sz="quarter" idx="14"/>
          </p:nvPr>
        </p:nvSpPr>
        <p:spPr/>
        <p:txBody>
          <a:bodyPr/>
          <a:lstStyle/>
          <a:p>
            <a:r>
              <a:rPr lang="en-US"/>
              <a:t>01/01/2025 - 12/30/2025</a:t>
            </a:r>
          </a:p>
        </p:txBody>
      </p:sp>
      <p:sp>
        <p:nvSpPr>
          <p:cNvPr id="5" name="Footer Placeholder 4">
            <a:extLst>
              <a:ext uri="{FF2B5EF4-FFF2-40B4-BE49-F238E27FC236}">
                <a16:creationId xmlns:a16="http://schemas.microsoft.com/office/drawing/2014/main" id="{29D060F5-697F-4007-85FD-478062825E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3058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2B534-9D01-46D8-96A2-41E5B9E48481}"/>
              </a:ext>
            </a:extLst>
          </p:cNvPr>
          <p:cNvSpPr>
            <a:spLocks noGrp="1"/>
          </p:cNvSpPr>
          <p:nvPr>
            <p:ph type="title"/>
          </p:nvPr>
        </p:nvSpPr>
        <p:spPr/>
        <p:txBody>
          <a:bodyPr/>
          <a:lstStyle/>
          <a:p>
            <a:r>
              <a:rPr lang="en-US"/>
              <a:t>Facebook Fans or Followers Total | 2 profiles</a:t>
            </a:r>
          </a:p>
        </p:txBody>
      </p:sp>
      <p:graphicFrame>
        <p:nvGraphicFramePr>
          <p:cNvPr id="6" name="Chart Placeholder 5">
            <a:extLst>
              <a:ext uri="{FF2B5EF4-FFF2-40B4-BE49-F238E27FC236}">
                <a16:creationId xmlns:a16="http://schemas.microsoft.com/office/drawing/2014/main" id="{84C90507-B856-4286-8042-E694281871E8}"/>
              </a:ext>
            </a:extLst>
          </p:cNvPr>
          <p:cNvGraphicFramePr>
            <a:graphicFrameLocks noGrp="1"/>
          </p:cNvGraphicFramePr>
          <p:nvPr>
            <p:ph type="chart" sz="quarter" idx="13"/>
            <p:extLst>
              <p:ext uri="{D42A27DB-BD31-4B8C-83A1-F6EECF244321}">
                <p14:modId xmlns:p14="http://schemas.microsoft.com/office/powerpoint/2010/main" val="3591294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468C40-BC46-4C0E-87EE-A8DC67538904}"/>
              </a:ext>
            </a:extLst>
          </p:cNvPr>
          <p:cNvSpPr>
            <a:spLocks noGrp="1"/>
          </p:cNvSpPr>
          <p:nvPr>
            <p:ph type="body" sz="quarter" idx="14"/>
          </p:nvPr>
        </p:nvSpPr>
        <p:spPr/>
        <p:txBody>
          <a:bodyPr/>
          <a:lstStyle/>
          <a:p>
            <a:r>
              <a:rPr lang="en-US"/>
              <a:t>01/01/2025 - 12/30/2025</a:t>
            </a:r>
          </a:p>
        </p:txBody>
      </p:sp>
      <p:sp>
        <p:nvSpPr>
          <p:cNvPr id="5" name="Footer Placeholder 4">
            <a:extLst>
              <a:ext uri="{FF2B5EF4-FFF2-40B4-BE49-F238E27FC236}">
                <a16:creationId xmlns:a16="http://schemas.microsoft.com/office/drawing/2014/main" id="{E6981064-FD9C-45F5-A7B8-21DFFFC026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0515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A6BE7-4509-45D0-9604-EBB2F9A0AF43}"/>
              </a:ext>
            </a:extLst>
          </p:cNvPr>
          <p:cNvSpPr>
            <a:spLocks noGrp="1"/>
          </p:cNvSpPr>
          <p:nvPr>
            <p:ph type="title"/>
          </p:nvPr>
        </p:nvSpPr>
        <p:spPr/>
        <p:txBody>
          <a:bodyPr/>
          <a:lstStyle/>
          <a:p>
            <a:r>
              <a:rPr lang="en-US"/>
              <a:t>Facebook Page Reach Table | 2 profiles</a:t>
            </a:r>
          </a:p>
        </p:txBody>
      </p:sp>
      <p:graphicFrame>
        <p:nvGraphicFramePr>
          <p:cNvPr id="5" name="Table Placeholder 4">
            <a:extLst>
              <a:ext uri="{FF2B5EF4-FFF2-40B4-BE49-F238E27FC236}">
                <a16:creationId xmlns:a16="http://schemas.microsoft.com/office/drawing/2014/main" id="{E62278F2-2034-47B5-81BB-BE978F762945}"/>
              </a:ext>
            </a:extLst>
          </p:cNvPr>
          <p:cNvGraphicFramePr>
            <a:graphicFrameLocks noGrp="1"/>
          </p:cNvGraphicFramePr>
          <p:nvPr>
            <p:ph type="tbl" sz="quarter" idx="13"/>
            <p:extLst>
              <p:ext uri="{D42A27DB-BD31-4B8C-83A1-F6EECF244321}">
                <p14:modId xmlns:p14="http://schemas.microsoft.com/office/powerpoint/2010/main" val="1390243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5364546"/>
                    </a:ext>
                  </a:extLst>
                </a:gridCol>
                <a:gridCol w="1645920">
                  <a:extLst>
                    <a:ext uri="{9D8B030D-6E8A-4147-A177-3AD203B41FA5}">
                      <a16:colId xmlns:a16="http://schemas.microsoft.com/office/drawing/2014/main" val="2181806545"/>
                    </a:ext>
                  </a:extLst>
                </a:gridCol>
                <a:gridCol w="1645920">
                  <a:extLst>
                    <a:ext uri="{9D8B030D-6E8A-4147-A177-3AD203B41FA5}">
                      <a16:colId xmlns:a16="http://schemas.microsoft.com/office/drawing/2014/main" val="1335358370"/>
                    </a:ext>
                  </a:extLst>
                </a:gridCol>
                <a:gridCol w="1645920">
                  <a:extLst>
                    <a:ext uri="{9D8B030D-6E8A-4147-A177-3AD203B41FA5}">
                      <a16:colId xmlns:a16="http://schemas.microsoft.com/office/drawing/2014/main" val="2976837281"/>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153963888"/>
                  </a:ext>
                </a:extLst>
              </a:tr>
              <a:tr h="370840">
                <a:tc>
                  <a:txBody>
                    <a:bodyPr/>
                    <a:lstStyle/>
                    <a:p>
                      <a:r>
                        <a:rPr lang="en-US" sz="1000"/>
                        <a:t>E.Leclerc énergies</a:t>
                      </a:r>
                    </a:p>
                  </a:txBody>
                  <a:tcPr/>
                </a:tc>
                <a:tc>
                  <a:txBody>
                    <a:bodyPr/>
                    <a:lstStyle/>
                    <a:p>
                      <a:r>
                        <a:rPr lang="en-US" sz="1000"/>
                        <a:t>0</a:t>
                      </a:r>
                    </a:p>
                  </a:txBody>
                  <a:tcPr/>
                </a:tc>
                <a:tc>
                  <a:txBody>
                    <a:bodyPr/>
                    <a:lstStyle/>
                    <a:p>
                      <a:r>
                        <a:rPr lang="en-US" sz="1000"/>
                        <a:t>129</a:t>
                      </a:r>
                    </a:p>
                  </a:txBody>
                  <a:tcPr/>
                </a:tc>
                <a:tc>
                  <a:txBody>
                    <a:bodyPr/>
                    <a:lstStyle/>
                    <a:p>
                      <a:r>
                        <a:rPr lang="en-US" sz="1000"/>
                        <a:t>678</a:t>
                      </a:r>
                    </a:p>
                  </a:txBody>
                  <a:tcPr/>
                </a:tc>
                <a:extLst>
                  <a:ext uri="{0D108BD9-81ED-4DB2-BD59-A6C34878D82A}">
                    <a16:rowId xmlns:a16="http://schemas.microsoft.com/office/drawing/2014/main" val="1398703175"/>
                  </a:ext>
                </a:extLst>
              </a:tr>
            </a:tbl>
          </a:graphicData>
        </a:graphic>
      </p:graphicFrame>
      <p:sp>
        <p:nvSpPr>
          <p:cNvPr id="4" name="Text Placeholder 3">
            <a:extLst>
              <a:ext uri="{FF2B5EF4-FFF2-40B4-BE49-F238E27FC236}">
                <a16:creationId xmlns:a16="http://schemas.microsoft.com/office/drawing/2014/main" id="{588E2DB2-81D9-4ACD-B8D4-E69EC9DCFCCF}"/>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9284997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F7DA0-3DCD-4EA9-97E0-C867E425C3C8}"/>
              </a:ext>
            </a:extLst>
          </p:cNvPr>
          <p:cNvSpPr>
            <a:spLocks noGrp="1"/>
          </p:cNvSpPr>
          <p:nvPr>
            <p:ph type="title"/>
          </p:nvPr>
        </p:nvSpPr>
        <p:spPr/>
        <p:txBody>
          <a:bodyPr/>
          <a:lstStyle/>
          <a:p>
            <a:r>
              <a:rPr lang="en-US"/>
              <a:t>Facebook Fans by Country Table | 2 profiles - 1 of 3</a:t>
            </a:r>
          </a:p>
        </p:txBody>
      </p:sp>
      <p:graphicFrame>
        <p:nvGraphicFramePr>
          <p:cNvPr id="5" name="Table Placeholder 4">
            <a:extLst>
              <a:ext uri="{FF2B5EF4-FFF2-40B4-BE49-F238E27FC236}">
                <a16:creationId xmlns:a16="http://schemas.microsoft.com/office/drawing/2014/main" id="{3D113322-CCA5-4982-B622-61BB5487474F}"/>
              </a:ext>
            </a:extLst>
          </p:cNvPr>
          <p:cNvGraphicFramePr>
            <a:graphicFrameLocks noGrp="1"/>
          </p:cNvGraphicFramePr>
          <p:nvPr>
            <p:ph type="tbl" sz="quarter" idx="13"/>
            <p:extLst>
              <p:ext uri="{D42A27DB-BD31-4B8C-83A1-F6EECF244321}">
                <p14:modId xmlns:p14="http://schemas.microsoft.com/office/powerpoint/2010/main" val="686630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35967022"/>
                    </a:ext>
                  </a:extLst>
                </a:gridCol>
                <a:gridCol w="1645920">
                  <a:extLst>
                    <a:ext uri="{9D8B030D-6E8A-4147-A177-3AD203B41FA5}">
                      <a16:colId xmlns:a16="http://schemas.microsoft.com/office/drawing/2014/main" val="3970000349"/>
                    </a:ext>
                  </a:extLst>
                </a:gridCol>
                <a:gridCol w="1645920">
                  <a:extLst>
                    <a:ext uri="{9D8B030D-6E8A-4147-A177-3AD203B41FA5}">
                      <a16:colId xmlns:a16="http://schemas.microsoft.com/office/drawing/2014/main" val="262110392"/>
                    </a:ext>
                  </a:extLst>
                </a:gridCol>
                <a:gridCol w="1645920">
                  <a:extLst>
                    <a:ext uri="{9D8B030D-6E8A-4147-A177-3AD203B41FA5}">
                      <a16:colId xmlns:a16="http://schemas.microsoft.com/office/drawing/2014/main" val="3744866563"/>
                    </a:ext>
                  </a:extLst>
                </a:gridCol>
                <a:gridCol w="1645920">
                  <a:extLst>
                    <a:ext uri="{9D8B030D-6E8A-4147-A177-3AD203B41FA5}">
                      <a16:colId xmlns:a16="http://schemas.microsoft.com/office/drawing/2014/main" val="4279037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extLst>
                  <a:ext uri="{0D108BD9-81ED-4DB2-BD59-A6C34878D82A}">
                    <a16:rowId xmlns:a16="http://schemas.microsoft.com/office/drawing/2014/main" val="523408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96.702401954132 %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392867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Morocco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0.51567376848962 %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865090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Côte d’Ivoire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0.32568869588818 %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355492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0.24426652191614 %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079522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0.18998507260144 %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816356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Reunion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0.18998507260144 %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43833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0.12213326095807 %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400579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Viet Nam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0.12213326095807 %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507850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0.10856289862939 %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066513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Congo, The Democratic Republic of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0.10856289862939 %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798832596"/>
                  </a:ext>
                </a:extLst>
              </a:tr>
            </a:tbl>
          </a:graphicData>
        </a:graphic>
      </p:graphicFrame>
      <p:sp>
        <p:nvSpPr>
          <p:cNvPr id="4" name="Text Placeholder 3">
            <a:extLst>
              <a:ext uri="{FF2B5EF4-FFF2-40B4-BE49-F238E27FC236}">
                <a16:creationId xmlns:a16="http://schemas.microsoft.com/office/drawing/2014/main" id="{132BA814-A1FD-49A1-9E47-8D9913E3355E}"/>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9922720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CA98A-2A7B-4667-ABF4-05E86C5DBD04}"/>
              </a:ext>
            </a:extLst>
          </p:cNvPr>
          <p:cNvSpPr>
            <a:spLocks noGrp="1"/>
          </p:cNvSpPr>
          <p:nvPr>
            <p:ph type="title"/>
          </p:nvPr>
        </p:nvSpPr>
        <p:spPr/>
        <p:txBody>
          <a:bodyPr/>
          <a:lstStyle/>
          <a:p>
            <a:r>
              <a:rPr lang="en-US"/>
              <a:t>Facebook Fans by Country Table | 2 profiles - 2 of 3</a:t>
            </a:r>
          </a:p>
        </p:txBody>
      </p:sp>
      <p:graphicFrame>
        <p:nvGraphicFramePr>
          <p:cNvPr id="5" name="Table Placeholder 4">
            <a:extLst>
              <a:ext uri="{FF2B5EF4-FFF2-40B4-BE49-F238E27FC236}">
                <a16:creationId xmlns:a16="http://schemas.microsoft.com/office/drawing/2014/main" id="{E8BE5E57-BB0D-41E0-A63A-367E6A1E216D}"/>
              </a:ext>
            </a:extLst>
          </p:cNvPr>
          <p:cNvGraphicFramePr>
            <a:graphicFrameLocks noGrp="1"/>
          </p:cNvGraphicFramePr>
          <p:nvPr>
            <p:ph type="tbl" sz="quarter" idx="13"/>
            <p:extLst>
              <p:ext uri="{D42A27DB-BD31-4B8C-83A1-F6EECF244321}">
                <p14:modId xmlns:p14="http://schemas.microsoft.com/office/powerpoint/2010/main" val="2928235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14501924"/>
                    </a:ext>
                  </a:extLst>
                </a:gridCol>
                <a:gridCol w="1645920">
                  <a:extLst>
                    <a:ext uri="{9D8B030D-6E8A-4147-A177-3AD203B41FA5}">
                      <a16:colId xmlns:a16="http://schemas.microsoft.com/office/drawing/2014/main" val="2850936549"/>
                    </a:ext>
                  </a:extLst>
                </a:gridCol>
                <a:gridCol w="1645920">
                  <a:extLst>
                    <a:ext uri="{9D8B030D-6E8A-4147-A177-3AD203B41FA5}">
                      <a16:colId xmlns:a16="http://schemas.microsoft.com/office/drawing/2014/main" val="3085208898"/>
                    </a:ext>
                  </a:extLst>
                </a:gridCol>
                <a:gridCol w="1645920">
                  <a:extLst>
                    <a:ext uri="{9D8B030D-6E8A-4147-A177-3AD203B41FA5}">
                      <a16:colId xmlns:a16="http://schemas.microsoft.com/office/drawing/2014/main" val="3817016758"/>
                    </a:ext>
                  </a:extLst>
                </a:gridCol>
                <a:gridCol w="1645920">
                  <a:extLst>
                    <a:ext uri="{9D8B030D-6E8A-4147-A177-3AD203B41FA5}">
                      <a16:colId xmlns:a16="http://schemas.microsoft.com/office/drawing/2014/main" val="3773155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extLst>
                  <a:ext uri="{0D108BD9-81ED-4DB2-BD59-A6C34878D82A}">
                    <a16:rowId xmlns:a16="http://schemas.microsoft.com/office/drawing/2014/main" val="2352172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Madagascar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0.10856289862939 %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271869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0.094992536300719 %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786608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Tunisia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0.094992536300719 %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72764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0.081422173972045 %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157444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Senegal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0.081422173972045 %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78084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0.081422173972045 %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58078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0.054281449314697 %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52037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0.054281449314697 %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9908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0.054281449314697 %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397294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0.054281449314697 %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403923531"/>
                  </a:ext>
                </a:extLst>
              </a:tr>
            </a:tbl>
          </a:graphicData>
        </a:graphic>
      </p:graphicFrame>
      <p:sp>
        <p:nvSpPr>
          <p:cNvPr id="4" name="Text Placeholder 3">
            <a:extLst>
              <a:ext uri="{FF2B5EF4-FFF2-40B4-BE49-F238E27FC236}">
                <a16:creationId xmlns:a16="http://schemas.microsoft.com/office/drawing/2014/main" id="{8F6B0EB2-D455-4B5F-99AC-8830A6C73915}"/>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899424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3126C-AF7F-49CC-97F7-F8BE9A997BFF}"/>
              </a:ext>
            </a:extLst>
          </p:cNvPr>
          <p:cNvSpPr>
            <a:spLocks noGrp="1"/>
          </p:cNvSpPr>
          <p:nvPr>
            <p:ph type="title"/>
          </p:nvPr>
        </p:nvSpPr>
        <p:spPr/>
        <p:txBody>
          <a:bodyPr/>
          <a:lstStyle/>
          <a:p>
            <a:r>
              <a:rPr lang="en-US"/>
              <a:t>Facebook Fans by Country Table | 2 profiles - 3 of 3</a:t>
            </a:r>
          </a:p>
        </p:txBody>
      </p:sp>
      <p:graphicFrame>
        <p:nvGraphicFramePr>
          <p:cNvPr id="5" name="Table Placeholder 4">
            <a:extLst>
              <a:ext uri="{FF2B5EF4-FFF2-40B4-BE49-F238E27FC236}">
                <a16:creationId xmlns:a16="http://schemas.microsoft.com/office/drawing/2014/main" id="{BC2852E5-7938-4A0E-A740-EE81641F7781}"/>
              </a:ext>
            </a:extLst>
          </p:cNvPr>
          <p:cNvGraphicFramePr>
            <a:graphicFrameLocks noGrp="1"/>
          </p:cNvGraphicFramePr>
          <p:nvPr>
            <p:ph type="tbl" sz="quarter" idx="13"/>
            <p:extLst>
              <p:ext uri="{D42A27DB-BD31-4B8C-83A1-F6EECF244321}">
                <p14:modId xmlns:p14="http://schemas.microsoft.com/office/powerpoint/2010/main" val="3730246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45913876"/>
                    </a:ext>
                  </a:extLst>
                </a:gridCol>
                <a:gridCol w="1645920">
                  <a:extLst>
                    <a:ext uri="{9D8B030D-6E8A-4147-A177-3AD203B41FA5}">
                      <a16:colId xmlns:a16="http://schemas.microsoft.com/office/drawing/2014/main" val="2674051366"/>
                    </a:ext>
                  </a:extLst>
                </a:gridCol>
                <a:gridCol w="1645920">
                  <a:extLst>
                    <a:ext uri="{9D8B030D-6E8A-4147-A177-3AD203B41FA5}">
                      <a16:colId xmlns:a16="http://schemas.microsoft.com/office/drawing/2014/main" val="2632253398"/>
                    </a:ext>
                  </a:extLst>
                </a:gridCol>
                <a:gridCol w="1645920">
                  <a:extLst>
                    <a:ext uri="{9D8B030D-6E8A-4147-A177-3AD203B41FA5}">
                      <a16:colId xmlns:a16="http://schemas.microsoft.com/office/drawing/2014/main" val="2044510504"/>
                    </a:ext>
                  </a:extLst>
                </a:gridCol>
                <a:gridCol w="1645920">
                  <a:extLst>
                    <a:ext uri="{9D8B030D-6E8A-4147-A177-3AD203B41FA5}">
                      <a16:colId xmlns:a16="http://schemas.microsoft.com/office/drawing/2014/main" val="2695858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extLst>
                  <a:ext uri="{0D108BD9-81ED-4DB2-BD59-A6C34878D82A}">
                    <a16:rowId xmlns:a16="http://schemas.microsoft.com/office/drawing/2014/main" val="782945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Guinea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0.054281449314697 %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26615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Cameroon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0.040711086986023 %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151619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0.040711086986023 %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52556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0.027140724657348 %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87397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Burkina Faso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0.027140724657348 %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88919028"/>
                  </a:ext>
                </a:extLst>
              </a:tr>
            </a:tbl>
          </a:graphicData>
        </a:graphic>
      </p:graphicFrame>
      <p:sp>
        <p:nvSpPr>
          <p:cNvPr id="4" name="Text Placeholder 3">
            <a:extLst>
              <a:ext uri="{FF2B5EF4-FFF2-40B4-BE49-F238E27FC236}">
                <a16:creationId xmlns:a16="http://schemas.microsoft.com/office/drawing/2014/main" id="{B02394F6-0FA4-4A4F-9E49-4137FED4639A}"/>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6429522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9D69C-DF50-4387-A0AB-517DB62B3FC9}"/>
              </a:ext>
            </a:extLst>
          </p:cNvPr>
          <p:cNvSpPr>
            <a:spLocks noGrp="1"/>
          </p:cNvSpPr>
          <p:nvPr>
            <p:ph type="title"/>
          </p:nvPr>
        </p:nvSpPr>
        <p:spPr/>
        <p:txBody>
          <a:bodyPr/>
          <a:lstStyle/>
          <a:p>
            <a:r>
              <a:rPr lang="en-US"/>
              <a:t>Facebook Total Video View Time by Gender | 2 profiles</a:t>
            </a:r>
          </a:p>
        </p:txBody>
      </p:sp>
      <p:graphicFrame>
        <p:nvGraphicFramePr>
          <p:cNvPr id="6" name="Chart Placeholder 5">
            <a:extLst>
              <a:ext uri="{FF2B5EF4-FFF2-40B4-BE49-F238E27FC236}">
                <a16:creationId xmlns:a16="http://schemas.microsoft.com/office/drawing/2014/main" id="{C3242E9F-9851-4229-BF33-8D5E69295D28}"/>
              </a:ext>
            </a:extLst>
          </p:cNvPr>
          <p:cNvGraphicFramePr>
            <a:graphicFrameLocks noGrp="1"/>
          </p:cNvGraphicFramePr>
          <p:nvPr>
            <p:ph type="chart" sz="quarter" idx="13"/>
            <p:extLst>
              <p:ext uri="{D42A27DB-BD31-4B8C-83A1-F6EECF244321}">
                <p14:modId xmlns:p14="http://schemas.microsoft.com/office/powerpoint/2010/main" val="3252315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76D302-4CAB-4A6D-84BB-C25E80B92DF6}"/>
              </a:ext>
            </a:extLst>
          </p:cNvPr>
          <p:cNvSpPr>
            <a:spLocks noGrp="1"/>
          </p:cNvSpPr>
          <p:nvPr>
            <p:ph type="body" sz="quarter" idx="14"/>
          </p:nvPr>
        </p:nvSpPr>
        <p:spPr/>
        <p:txBody>
          <a:bodyPr/>
          <a:lstStyle/>
          <a:p>
            <a:r>
              <a:rPr lang="en-US"/>
              <a:t>01/01/2025 - 12/30/2025</a:t>
            </a:r>
          </a:p>
        </p:txBody>
      </p:sp>
      <p:sp>
        <p:nvSpPr>
          <p:cNvPr id="5" name="Footer Placeholder 4">
            <a:extLst>
              <a:ext uri="{FF2B5EF4-FFF2-40B4-BE49-F238E27FC236}">
                <a16:creationId xmlns:a16="http://schemas.microsoft.com/office/drawing/2014/main" id="{4ACB386C-9DA3-4335-B5E9-C09BBBB111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27091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244E1-979C-46F3-A693-879D46D652C7}"/>
              </a:ext>
            </a:extLst>
          </p:cNvPr>
          <p:cNvSpPr>
            <a:spLocks noGrp="1"/>
          </p:cNvSpPr>
          <p:nvPr>
            <p:ph type="title"/>
          </p:nvPr>
        </p:nvSpPr>
        <p:spPr/>
        <p:txBody>
          <a:bodyPr/>
          <a:lstStyle/>
          <a:p>
            <a:r>
              <a:rPr lang="en-US"/>
              <a:t>Facebook Total Video View Time by Age Group | 2 profiles</a:t>
            </a:r>
          </a:p>
        </p:txBody>
      </p:sp>
      <p:graphicFrame>
        <p:nvGraphicFramePr>
          <p:cNvPr id="6" name="Chart Placeholder 5">
            <a:extLst>
              <a:ext uri="{FF2B5EF4-FFF2-40B4-BE49-F238E27FC236}">
                <a16:creationId xmlns:a16="http://schemas.microsoft.com/office/drawing/2014/main" id="{D034C238-FAAC-41DA-85B0-5100C4919FCE}"/>
              </a:ext>
            </a:extLst>
          </p:cNvPr>
          <p:cNvGraphicFramePr>
            <a:graphicFrameLocks noGrp="1"/>
          </p:cNvGraphicFramePr>
          <p:nvPr>
            <p:ph type="chart" sz="quarter" idx="13"/>
            <p:extLst>
              <p:ext uri="{D42A27DB-BD31-4B8C-83A1-F6EECF244321}">
                <p14:modId xmlns:p14="http://schemas.microsoft.com/office/powerpoint/2010/main" val="793876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9AFC7C-D5D3-4352-9A2C-ADFFA350B0C9}"/>
              </a:ext>
            </a:extLst>
          </p:cNvPr>
          <p:cNvSpPr>
            <a:spLocks noGrp="1"/>
          </p:cNvSpPr>
          <p:nvPr>
            <p:ph type="body" sz="quarter" idx="14"/>
          </p:nvPr>
        </p:nvSpPr>
        <p:spPr/>
        <p:txBody>
          <a:bodyPr/>
          <a:lstStyle/>
          <a:p>
            <a:r>
              <a:rPr lang="en-US"/>
              <a:t>01/01/2025 - 12/30/2025</a:t>
            </a:r>
          </a:p>
        </p:txBody>
      </p:sp>
      <p:sp>
        <p:nvSpPr>
          <p:cNvPr id="5" name="Footer Placeholder 4">
            <a:extLst>
              <a:ext uri="{FF2B5EF4-FFF2-40B4-BE49-F238E27FC236}">
                <a16:creationId xmlns:a16="http://schemas.microsoft.com/office/drawing/2014/main" id="{D0E49FAE-122A-44F2-A8A0-EEA95B7322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6769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BE5F8-08FB-43C9-BF92-D60347394392}"/>
              </a:ext>
            </a:extLst>
          </p:cNvPr>
          <p:cNvSpPr>
            <a:spLocks noGrp="1"/>
          </p:cNvSpPr>
          <p:nvPr>
            <p:ph type="title"/>
          </p:nvPr>
        </p:nvSpPr>
        <p:spPr/>
        <p:txBody>
          <a:bodyPr/>
          <a:lstStyle/>
          <a:p>
            <a:r>
              <a:rPr lang="en-US"/>
              <a:t>Facebook Page Post Engagement Rate | 2 profiles</a:t>
            </a:r>
          </a:p>
        </p:txBody>
      </p:sp>
      <p:graphicFrame>
        <p:nvGraphicFramePr>
          <p:cNvPr id="6" name="Chart Placeholder 5">
            <a:extLst>
              <a:ext uri="{FF2B5EF4-FFF2-40B4-BE49-F238E27FC236}">
                <a16:creationId xmlns:a16="http://schemas.microsoft.com/office/drawing/2014/main" id="{3E792A26-85CC-4812-B7D1-2FE86B96C78B}"/>
              </a:ext>
            </a:extLst>
          </p:cNvPr>
          <p:cNvGraphicFramePr>
            <a:graphicFrameLocks noGrp="1"/>
          </p:cNvGraphicFramePr>
          <p:nvPr>
            <p:ph type="chart" sz="quarter" idx="13"/>
            <p:extLst>
              <p:ext uri="{D42A27DB-BD31-4B8C-83A1-F6EECF244321}">
                <p14:modId xmlns:p14="http://schemas.microsoft.com/office/powerpoint/2010/main" val="3771560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97A02B-8B90-4D50-A0A8-65B2CEAE4A4E}"/>
              </a:ext>
            </a:extLst>
          </p:cNvPr>
          <p:cNvSpPr>
            <a:spLocks noGrp="1"/>
          </p:cNvSpPr>
          <p:nvPr>
            <p:ph type="body" sz="quarter" idx="14"/>
          </p:nvPr>
        </p:nvSpPr>
        <p:spPr/>
        <p:txBody>
          <a:bodyPr/>
          <a:lstStyle/>
          <a:p>
            <a:r>
              <a:rPr lang="en-US"/>
              <a:t>01/01/2025 - 12/30/2025</a:t>
            </a:r>
          </a:p>
        </p:txBody>
      </p:sp>
      <p:sp>
        <p:nvSpPr>
          <p:cNvPr id="5" name="Footer Placeholder 4">
            <a:extLst>
              <a:ext uri="{FF2B5EF4-FFF2-40B4-BE49-F238E27FC236}">
                <a16:creationId xmlns:a16="http://schemas.microsoft.com/office/drawing/2014/main" id="{D293FDBD-6163-4C26-9904-40F070505E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84821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FFB40-309D-43BC-9489-72C4B4FCE655}"/>
              </a:ext>
            </a:extLst>
          </p:cNvPr>
          <p:cNvSpPr>
            <a:spLocks noGrp="1"/>
          </p:cNvSpPr>
          <p:nvPr>
            <p:ph type="title"/>
          </p:nvPr>
        </p:nvSpPr>
        <p:spPr/>
        <p:txBody>
          <a:bodyPr/>
          <a:lstStyle/>
          <a:p>
            <a:r>
              <a:rPr lang="en-US"/>
              <a:t>Facebook Total Engagements | 2 profiles</a:t>
            </a:r>
          </a:p>
        </p:txBody>
      </p:sp>
      <p:graphicFrame>
        <p:nvGraphicFramePr>
          <p:cNvPr id="6" name="Chart Placeholder 5">
            <a:extLst>
              <a:ext uri="{FF2B5EF4-FFF2-40B4-BE49-F238E27FC236}">
                <a16:creationId xmlns:a16="http://schemas.microsoft.com/office/drawing/2014/main" id="{CC55B4CF-FAE9-4564-88EE-2249E747DB82}"/>
              </a:ext>
            </a:extLst>
          </p:cNvPr>
          <p:cNvGraphicFramePr>
            <a:graphicFrameLocks noGrp="1"/>
          </p:cNvGraphicFramePr>
          <p:nvPr>
            <p:ph type="chart" sz="quarter" idx="13"/>
            <p:extLst>
              <p:ext uri="{D42A27DB-BD31-4B8C-83A1-F6EECF244321}">
                <p14:modId xmlns:p14="http://schemas.microsoft.com/office/powerpoint/2010/main" val="768997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73DEE8-06F7-4D4C-800D-4DB97474D83B}"/>
              </a:ext>
            </a:extLst>
          </p:cNvPr>
          <p:cNvSpPr>
            <a:spLocks noGrp="1"/>
          </p:cNvSpPr>
          <p:nvPr>
            <p:ph type="body" sz="quarter" idx="14"/>
          </p:nvPr>
        </p:nvSpPr>
        <p:spPr/>
        <p:txBody>
          <a:bodyPr/>
          <a:lstStyle/>
          <a:p>
            <a:r>
              <a:rPr lang="en-US"/>
              <a:t>01/01/2025 - 12/30/2025</a:t>
            </a:r>
          </a:p>
        </p:txBody>
      </p:sp>
      <p:sp>
        <p:nvSpPr>
          <p:cNvPr id="5" name="Footer Placeholder 4">
            <a:extLst>
              <a:ext uri="{FF2B5EF4-FFF2-40B4-BE49-F238E27FC236}">
                <a16:creationId xmlns:a16="http://schemas.microsoft.com/office/drawing/2014/main" id="{4ED28FC8-0B41-4DD9-AF5A-9838C0A1B3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9359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07664-3378-42B2-B2D9-031254BC691F}"/>
              </a:ext>
            </a:extLst>
          </p:cNvPr>
          <p:cNvSpPr>
            <a:spLocks noGrp="1"/>
          </p:cNvSpPr>
          <p:nvPr>
            <p:ph type="title"/>
          </p:nvPr>
        </p:nvSpPr>
        <p:spPr/>
        <p:txBody>
          <a:bodyPr/>
          <a:lstStyle/>
          <a:p>
            <a:r>
              <a:rPr lang="en-US"/>
              <a:t>Facebook Original Own Posts Table | 2 profiles - 1 of 26</a:t>
            </a:r>
          </a:p>
        </p:txBody>
      </p:sp>
      <p:graphicFrame>
        <p:nvGraphicFramePr>
          <p:cNvPr id="5" name="Table Placeholder 4">
            <a:extLst>
              <a:ext uri="{FF2B5EF4-FFF2-40B4-BE49-F238E27FC236}">
                <a16:creationId xmlns:a16="http://schemas.microsoft.com/office/drawing/2014/main" id="{3CF5773A-7907-4E69-AB06-1032F2828360}"/>
              </a:ext>
            </a:extLst>
          </p:cNvPr>
          <p:cNvGraphicFramePr>
            <a:graphicFrameLocks noGrp="1"/>
          </p:cNvGraphicFramePr>
          <p:nvPr>
            <p:ph type="tbl" sz="quarter" idx="13"/>
            <p:extLst>
              <p:ext uri="{D42A27DB-BD31-4B8C-83A1-F6EECF244321}">
                <p14:modId xmlns:p14="http://schemas.microsoft.com/office/powerpoint/2010/main" val="31754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5922097"/>
                    </a:ext>
                  </a:extLst>
                </a:gridCol>
                <a:gridCol w="987552">
                  <a:extLst>
                    <a:ext uri="{9D8B030D-6E8A-4147-A177-3AD203B41FA5}">
                      <a16:colId xmlns:a16="http://schemas.microsoft.com/office/drawing/2014/main" val="1326986148"/>
                    </a:ext>
                  </a:extLst>
                </a:gridCol>
                <a:gridCol w="329184">
                  <a:extLst>
                    <a:ext uri="{9D8B030D-6E8A-4147-A177-3AD203B41FA5}">
                      <a16:colId xmlns:a16="http://schemas.microsoft.com/office/drawing/2014/main" val="3847803909"/>
                    </a:ext>
                  </a:extLst>
                </a:gridCol>
                <a:gridCol w="329184">
                  <a:extLst>
                    <a:ext uri="{9D8B030D-6E8A-4147-A177-3AD203B41FA5}">
                      <a16:colId xmlns:a16="http://schemas.microsoft.com/office/drawing/2014/main" val="2206498798"/>
                    </a:ext>
                  </a:extLst>
                </a:gridCol>
                <a:gridCol w="329184">
                  <a:extLst>
                    <a:ext uri="{9D8B030D-6E8A-4147-A177-3AD203B41FA5}">
                      <a16:colId xmlns:a16="http://schemas.microsoft.com/office/drawing/2014/main" val="3888950493"/>
                    </a:ext>
                  </a:extLst>
                </a:gridCol>
                <a:gridCol w="329184">
                  <a:extLst>
                    <a:ext uri="{9D8B030D-6E8A-4147-A177-3AD203B41FA5}">
                      <a16:colId xmlns:a16="http://schemas.microsoft.com/office/drawing/2014/main" val="2349897896"/>
                    </a:ext>
                  </a:extLst>
                </a:gridCol>
                <a:gridCol w="329184">
                  <a:extLst>
                    <a:ext uri="{9D8B030D-6E8A-4147-A177-3AD203B41FA5}">
                      <a16:colId xmlns:a16="http://schemas.microsoft.com/office/drawing/2014/main" val="2235846283"/>
                    </a:ext>
                  </a:extLst>
                </a:gridCol>
                <a:gridCol w="329184">
                  <a:extLst>
                    <a:ext uri="{9D8B030D-6E8A-4147-A177-3AD203B41FA5}">
                      <a16:colId xmlns:a16="http://schemas.microsoft.com/office/drawing/2014/main" val="2854039815"/>
                    </a:ext>
                  </a:extLst>
                </a:gridCol>
                <a:gridCol w="329184">
                  <a:extLst>
                    <a:ext uri="{9D8B030D-6E8A-4147-A177-3AD203B41FA5}">
                      <a16:colId xmlns:a16="http://schemas.microsoft.com/office/drawing/2014/main" val="3527754809"/>
                    </a:ext>
                  </a:extLst>
                </a:gridCol>
                <a:gridCol w="329184">
                  <a:extLst>
                    <a:ext uri="{9D8B030D-6E8A-4147-A177-3AD203B41FA5}">
                      <a16:colId xmlns:a16="http://schemas.microsoft.com/office/drawing/2014/main" val="1952112189"/>
                    </a:ext>
                  </a:extLst>
                </a:gridCol>
                <a:gridCol w="329184">
                  <a:extLst>
                    <a:ext uri="{9D8B030D-6E8A-4147-A177-3AD203B41FA5}">
                      <a16:colId xmlns:a16="http://schemas.microsoft.com/office/drawing/2014/main" val="1147900204"/>
                    </a:ext>
                  </a:extLst>
                </a:gridCol>
                <a:gridCol w="329184">
                  <a:extLst>
                    <a:ext uri="{9D8B030D-6E8A-4147-A177-3AD203B41FA5}">
                      <a16:colId xmlns:a16="http://schemas.microsoft.com/office/drawing/2014/main" val="637181073"/>
                    </a:ext>
                  </a:extLst>
                </a:gridCol>
                <a:gridCol w="329184">
                  <a:extLst>
                    <a:ext uri="{9D8B030D-6E8A-4147-A177-3AD203B41FA5}">
                      <a16:colId xmlns:a16="http://schemas.microsoft.com/office/drawing/2014/main" val="1364009481"/>
                    </a:ext>
                  </a:extLst>
                </a:gridCol>
                <a:gridCol w="329184">
                  <a:extLst>
                    <a:ext uri="{9D8B030D-6E8A-4147-A177-3AD203B41FA5}">
                      <a16:colId xmlns:a16="http://schemas.microsoft.com/office/drawing/2014/main" val="1030440130"/>
                    </a:ext>
                  </a:extLst>
                </a:gridCol>
                <a:gridCol w="329184">
                  <a:extLst>
                    <a:ext uri="{9D8B030D-6E8A-4147-A177-3AD203B41FA5}">
                      <a16:colId xmlns:a16="http://schemas.microsoft.com/office/drawing/2014/main" val="3154897885"/>
                    </a:ext>
                  </a:extLst>
                </a:gridCol>
                <a:gridCol w="329184">
                  <a:extLst>
                    <a:ext uri="{9D8B030D-6E8A-4147-A177-3AD203B41FA5}">
                      <a16:colId xmlns:a16="http://schemas.microsoft.com/office/drawing/2014/main" val="914904252"/>
                    </a:ext>
                  </a:extLst>
                </a:gridCol>
                <a:gridCol w="329184">
                  <a:extLst>
                    <a:ext uri="{9D8B030D-6E8A-4147-A177-3AD203B41FA5}">
                      <a16:colId xmlns:a16="http://schemas.microsoft.com/office/drawing/2014/main" val="3415988603"/>
                    </a:ext>
                  </a:extLst>
                </a:gridCol>
                <a:gridCol w="329184">
                  <a:extLst>
                    <a:ext uri="{9D8B030D-6E8A-4147-A177-3AD203B41FA5}">
                      <a16:colId xmlns:a16="http://schemas.microsoft.com/office/drawing/2014/main" val="1242784637"/>
                    </a:ext>
                  </a:extLst>
                </a:gridCol>
                <a:gridCol w="329184">
                  <a:extLst>
                    <a:ext uri="{9D8B030D-6E8A-4147-A177-3AD203B41FA5}">
                      <a16:colId xmlns:a16="http://schemas.microsoft.com/office/drawing/2014/main" val="366188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617079796"/>
                  </a:ext>
                </a:extLst>
              </a:tr>
            </a:tbl>
          </a:graphicData>
        </a:graphic>
      </p:graphicFrame>
      <p:sp>
        <p:nvSpPr>
          <p:cNvPr id="4" name="Text Placeholder 3">
            <a:extLst>
              <a:ext uri="{FF2B5EF4-FFF2-40B4-BE49-F238E27FC236}">
                <a16:creationId xmlns:a16="http://schemas.microsoft.com/office/drawing/2014/main" id="{BB49492B-D416-4D6E-94EA-80BD661DAB00}"/>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7459512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710E1-BD89-4152-9347-C8F10485AE95}"/>
              </a:ext>
            </a:extLst>
          </p:cNvPr>
          <p:cNvSpPr>
            <a:spLocks noGrp="1"/>
          </p:cNvSpPr>
          <p:nvPr>
            <p:ph type="title"/>
          </p:nvPr>
        </p:nvSpPr>
        <p:spPr/>
        <p:txBody>
          <a:bodyPr/>
          <a:lstStyle/>
          <a:p>
            <a:r>
              <a:rPr lang="en-US"/>
              <a:t>Facebook Original Own Posts Table | 2 profiles - 2 of 26</a:t>
            </a:r>
          </a:p>
        </p:txBody>
      </p:sp>
      <p:graphicFrame>
        <p:nvGraphicFramePr>
          <p:cNvPr id="5" name="Table Placeholder 4">
            <a:extLst>
              <a:ext uri="{FF2B5EF4-FFF2-40B4-BE49-F238E27FC236}">
                <a16:creationId xmlns:a16="http://schemas.microsoft.com/office/drawing/2014/main" id="{4DAA42F0-C48B-49A8-8634-44BB478036ED}"/>
              </a:ext>
            </a:extLst>
          </p:cNvPr>
          <p:cNvGraphicFramePr>
            <a:graphicFrameLocks noGrp="1"/>
          </p:cNvGraphicFramePr>
          <p:nvPr>
            <p:ph type="tbl" sz="quarter" idx="13"/>
            <p:extLst>
              <p:ext uri="{D42A27DB-BD31-4B8C-83A1-F6EECF244321}">
                <p14:modId xmlns:p14="http://schemas.microsoft.com/office/powerpoint/2010/main" val="648521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92365917"/>
                    </a:ext>
                  </a:extLst>
                </a:gridCol>
                <a:gridCol w="987552">
                  <a:extLst>
                    <a:ext uri="{9D8B030D-6E8A-4147-A177-3AD203B41FA5}">
                      <a16:colId xmlns:a16="http://schemas.microsoft.com/office/drawing/2014/main" val="3369801592"/>
                    </a:ext>
                  </a:extLst>
                </a:gridCol>
                <a:gridCol w="329184">
                  <a:extLst>
                    <a:ext uri="{9D8B030D-6E8A-4147-A177-3AD203B41FA5}">
                      <a16:colId xmlns:a16="http://schemas.microsoft.com/office/drawing/2014/main" val="2951872341"/>
                    </a:ext>
                  </a:extLst>
                </a:gridCol>
                <a:gridCol w="329184">
                  <a:extLst>
                    <a:ext uri="{9D8B030D-6E8A-4147-A177-3AD203B41FA5}">
                      <a16:colId xmlns:a16="http://schemas.microsoft.com/office/drawing/2014/main" val="1335427014"/>
                    </a:ext>
                  </a:extLst>
                </a:gridCol>
                <a:gridCol w="329184">
                  <a:extLst>
                    <a:ext uri="{9D8B030D-6E8A-4147-A177-3AD203B41FA5}">
                      <a16:colId xmlns:a16="http://schemas.microsoft.com/office/drawing/2014/main" val="3720736348"/>
                    </a:ext>
                  </a:extLst>
                </a:gridCol>
                <a:gridCol w="329184">
                  <a:extLst>
                    <a:ext uri="{9D8B030D-6E8A-4147-A177-3AD203B41FA5}">
                      <a16:colId xmlns:a16="http://schemas.microsoft.com/office/drawing/2014/main" val="3703738172"/>
                    </a:ext>
                  </a:extLst>
                </a:gridCol>
                <a:gridCol w="329184">
                  <a:extLst>
                    <a:ext uri="{9D8B030D-6E8A-4147-A177-3AD203B41FA5}">
                      <a16:colId xmlns:a16="http://schemas.microsoft.com/office/drawing/2014/main" val="3718049995"/>
                    </a:ext>
                  </a:extLst>
                </a:gridCol>
                <a:gridCol w="329184">
                  <a:extLst>
                    <a:ext uri="{9D8B030D-6E8A-4147-A177-3AD203B41FA5}">
                      <a16:colId xmlns:a16="http://schemas.microsoft.com/office/drawing/2014/main" val="3155749766"/>
                    </a:ext>
                  </a:extLst>
                </a:gridCol>
                <a:gridCol w="329184">
                  <a:extLst>
                    <a:ext uri="{9D8B030D-6E8A-4147-A177-3AD203B41FA5}">
                      <a16:colId xmlns:a16="http://schemas.microsoft.com/office/drawing/2014/main" val="520192198"/>
                    </a:ext>
                  </a:extLst>
                </a:gridCol>
                <a:gridCol w="329184">
                  <a:extLst>
                    <a:ext uri="{9D8B030D-6E8A-4147-A177-3AD203B41FA5}">
                      <a16:colId xmlns:a16="http://schemas.microsoft.com/office/drawing/2014/main" val="3222898904"/>
                    </a:ext>
                  </a:extLst>
                </a:gridCol>
                <a:gridCol w="329184">
                  <a:extLst>
                    <a:ext uri="{9D8B030D-6E8A-4147-A177-3AD203B41FA5}">
                      <a16:colId xmlns:a16="http://schemas.microsoft.com/office/drawing/2014/main" val="1378853628"/>
                    </a:ext>
                  </a:extLst>
                </a:gridCol>
                <a:gridCol w="329184">
                  <a:extLst>
                    <a:ext uri="{9D8B030D-6E8A-4147-A177-3AD203B41FA5}">
                      <a16:colId xmlns:a16="http://schemas.microsoft.com/office/drawing/2014/main" val="2991803340"/>
                    </a:ext>
                  </a:extLst>
                </a:gridCol>
                <a:gridCol w="329184">
                  <a:extLst>
                    <a:ext uri="{9D8B030D-6E8A-4147-A177-3AD203B41FA5}">
                      <a16:colId xmlns:a16="http://schemas.microsoft.com/office/drawing/2014/main" val="3968417660"/>
                    </a:ext>
                  </a:extLst>
                </a:gridCol>
                <a:gridCol w="329184">
                  <a:extLst>
                    <a:ext uri="{9D8B030D-6E8A-4147-A177-3AD203B41FA5}">
                      <a16:colId xmlns:a16="http://schemas.microsoft.com/office/drawing/2014/main" val="466012517"/>
                    </a:ext>
                  </a:extLst>
                </a:gridCol>
                <a:gridCol w="329184">
                  <a:extLst>
                    <a:ext uri="{9D8B030D-6E8A-4147-A177-3AD203B41FA5}">
                      <a16:colId xmlns:a16="http://schemas.microsoft.com/office/drawing/2014/main" val="2658604599"/>
                    </a:ext>
                  </a:extLst>
                </a:gridCol>
                <a:gridCol w="329184">
                  <a:extLst>
                    <a:ext uri="{9D8B030D-6E8A-4147-A177-3AD203B41FA5}">
                      <a16:colId xmlns:a16="http://schemas.microsoft.com/office/drawing/2014/main" val="4137359940"/>
                    </a:ext>
                  </a:extLst>
                </a:gridCol>
                <a:gridCol w="329184">
                  <a:extLst>
                    <a:ext uri="{9D8B030D-6E8A-4147-A177-3AD203B41FA5}">
                      <a16:colId xmlns:a16="http://schemas.microsoft.com/office/drawing/2014/main" val="876666903"/>
                    </a:ext>
                  </a:extLst>
                </a:gridCol>
                <a:gridCol w="329184">
                  <a:extLst>
                    <a:ext uri="{9D8B030D-6E8A-4147-A177-3AD203B41FA5}">
                      <a16:colId xmlns:a16="http://schemas.microsoft.com/office/drawing/2014/main" val="3772322542"/>
                    </a:ext>
                  </a:extLst>
                </a:gridCol>
                <a:gridCol w="329184">
                  <a:extLst>
                    <a:ext uri="{9D8B030D-6E8A-4147-A177-3AD203B41FA5}">
                      <a16:colId xmlns:a16="http://schemas.microsoft.com/office/drawing/2014/main" val="2546771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02131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- 2025-12-23 16:30:02</a:t>
                      </a:r>
                      <a:r>
                        <a:rPr kumimoji="0" lang="fr-FR" sz="1000" b="0" i="0" u="none" strike="noStrike" kern="1200" cap="none" spc="0" normalizeH="0" baseline="0" noProof="0">
                          <a:ln>
                            <a:noFill/>
                          </a:ln>
                          <a:solidFill>
                            <a:prstClr val="black"/>
                          </a:solidFill>
                          <a:effectLst/>
                          <a:uLnTx/>
                          <a:uFillTx/>
                          <a:latin typeface="Calibri"/>
                          <a:ea typeface="+mn-ea"/>
                          <a:cs typeface="+mn-cs"/>
                        </a:rPr>
                        <a:t>
 🎄 Les fêtes approchent, et, avec elles, l'envie d'illuminer votre maison ! Mais comment faire rimer magie de Noël et facture d'électricité maîtrisée ?
💡Oubliez les vieilles guirlandes à incandescence gourmandes. Les guirlandes LED consomment beaucoup moins d'électricité et durent beaucoup plus longtemps, réduisant ainsi les déchets.
⏱️ Utilisez un programmateur pour n'allumer vos décorations que lorsque vous êtes présent (ex. : 17h - 22h).
🎁 Le petit plus : pensez aux guirlandes solaires pour l'extérieur, elles ne consomment rien sur votre réseau !
❓ Quel est votre horaire d'illumination préféré pour les fêtes ? Dites-le nous en commentaire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Energies renouvelables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30349368"/>
                  </a:ext>
                </a:extLst>
              </a:tr>
            </a:tbl>
          </a:graphicData>
        </a:graphic>
      </p:graphicFrame>
      <p:sp>
        <p:nvSpPr>
          <p:cNvPr id="4" name="Text Placeholder 3">
            <a:extLst>
              <a:ext uri="{FF2B5EF4-FFF2-40B4-BE49-F238E27FC236}">
                <a16:creationId xmlns:a16="http://schemas.microsoft.com/office/drawing/2014/main" id="{CF9E6F18-1599-4B46-8022-65576832B76D}"/>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1319125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62DFD-DFB6-41DB-BDBC-43E8FC38ADF0}"/>
              </a:ext>
            </a:extLst>
          </p:cNvPr>
          <p:cNvSpPr>
            <a:spLocks noGrp="1"/>
          </p:cNvSpPr>
          <p:nvPr>
            <p:ph type="title"/>
          </p:nvPr>
        </p:nvSpPr>
        <p:spPr/>
        <p:txBody>
          <a:bodyPr/>
          <a:lstStyle/>
          <a:p>
            <a:r>
              <a:rPr lang="en-US"/>
              <a:t>Facebook Original Own Posts Table | 2 profiles - 3 of 26</a:t>
            </a:r>
          </a:p>
        </p:txBody>
      </p:sp>
      <p:graphicFrame>
        <p:nvGraphicFramePr>
          <p:cNvPr id="5" name="Table Placeholder 4">
            <a:extLst>
              <a:ext uri="{FF2B5EF4-FFF2-40B4-BE49-F238E27FC236}">
                <a16:creationId xmlns:a16="http://schemas.microsoft.com/office/drawing/2014/main" id="{AA3F2643-9401-4358-9DC3-297540B16308}"/>
              </a:ext>
            </a:extLst>
          </p:cNvPr>
          <p:cNvGraphicFramePr>
            <a:graphicFrameLocks noGrp="1"/>
          </p:cNvGraphicFramePr>
          <p:nvPr>
            <p:ph type="tbl" sz="quarter" idx="13"/>
            <p:extLst>
              <p:ext uri="{D42A27DB-BD31-4B8C-83A1-F6EECF244321}">
                <p14:modId xmlns:p14="http://schemas.microsoft.com/office/powerpoint/2010/main" val="941831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66551932"/>
                    </a:ext>
                  </a:extLst>
                </a:gridCol>
                <a:gridCol w="987552">
                  <a:extLst>
                    <a:ext uri="{9D8B030D-6E8A-4147-A177-3AD203B41FA5}">
                      <a16:colId xmlns:a16="http://schemas.microsoft.com/office/drawing/2014/main" val="688606920"/>
                    </a:ext>
                  </a:extLst>
                </a:gridCol>
                <a:gridCol w="329184">
                  <a:extLst>
                    <a:ext uri="{9D8B030D-6E8A-4147-A177-3AD203B41FA5}">
                      <a16:colId xmlns:a16="http://schemas.microsoft.com/office/drawing/2014/main" val="3915679583"/>
                    </a:ext>
                  </a:extLst>
                </a:gridCol>
                <a:gridCol w="329184">
                  <a:extLst>
                    <a:ext uri="{9D8B030D-6E8A-4147-A177-3AD203B41FA5}">
                      <a16:colId xmlns:a16="http://schemas.microsoft.com/office/drawing/2014/main" val="3231368465"/>
                    </a:ext>
                  </a:extLst>
                </a:gridCol>
                <a:gridCol w="329184">
                  <a:extLst>
                    <a:ext uri="{9D8B030D-6E8A-4147-A177-3AD203B41FA5}">
                      <a16:colId xmlns:a16="http://schemas.microsoft.com/office/drawing/2014/main" val="3470194290"/>
                    </a:ext>
                  </a:extLst>
                </a:gridCol>
                <a:gridCol w="329184">
                  <a:extLst>
                    <a:ext uri="{9D8B030D-6E8A-4147-A177-3AD203B41FA5}">
                      <a16:colId xmlns:a16="http://schemas.microsoft.com/office/drawing/2014/main" val="1622259300"/>
                    </a:ext>
                  </a:extLst>
                </a:gridCol>
                <a:gridCol w="329184">
                  <a:extLst>
                    <a:ext uri="{9D8B030D-6E8A-4147-A177-3AD203B41FA5}">
                      <a16:colId xmlns:a16="http://schemas.microsoft.com/office/drawing/2014/main" val="2117619040"/>
                    </a:ext>
                  </a:extLst>
                </a:gridCol>
                <a:gridCol w="329184">
                  <a:extLst>
                    <a:ext uri="{9D8B030D-6E8A-4147-A177-3AD203B41FA5}">
                      <a16:colId xmlns:a16="http://schemas.microsoft.com/office/drawing/2014/main" val="511589961"/>
                    </a:ext>
                  </a:extLst>
                </a:gridCol>
                <a:gridCol w="329184">
                  <a:extLst>
                    <a:ext uri="{9D8B030D-6E8A-4147-A177-3AD203B41FA5}">
                      <a16:colId xmlns:a16="http://schemas.microsoft.com/office/drawing/2014/main" val="1860929623"/>
                    </a:ext>
                  </a:extLst>
                </a:gridCol>
                <a:gridCol w="329184">
                  <a:extLst>
                    <a:ext uri="{9D8B030D-6E8A-4147-A177-3AD203B41FA5}">
                      <a16:colId xmlns:a16="http://schemas.microsoft.com/office/drawing/2014/main" val="344969206"/>
                    </a:ext>
                  </a:extLst>
                </a:gridCol>
                <a:gridCol w="329184">
                  <a:extLst>
                    <a:ext uri="{9D8B030D-6E8A-4147-A177-3AD203B41FA5}">
                      <a16:colId xmlns:a16="http://schemas.microsoft.com/office/drawing/2014/main" val="2646346068"/>
                    </a:ext>
                  </a:extLst>
                </a:gridCol>
                <a:gridCol w="329184">
                  <a:extLst>
                    <a:ext uri="{9D8B030D-6E8A-4147-A177-3AD203B41FA5}">
                      <a16:colId xmlns:a16="http://schemas.microsoft.com/office/drawing/2014/main" val="263566412"/>
                    </a:ext>
                  </a:extLst>
                </a:gridCol>
                <a:gridCol w="329184">
                  <a:extLst>
                    <a:ext uri="{9D8B030D-6E8A-4147-A177-3AD203B41FA5}">
                      <a16:colId xmlns:a16="http://schemas.microsoft.com/office/drawing/2014/main" val="518684579"/>
                    </a:ext>
                  </a:extLst>
                </a:gridCol>
                <a:gridCol w="329184">
                  <a:extLst>
                    <a:ext uri="{9D8B030D-6E8A-4147-A177-3AD203B41FA5}">
                      <a16:colId xmlns:a16="http://schemas.microsoft.com/office/drawing/2014/main" val="1193448237"/>
                    </a:ext>
                  </a:extLst>
                </a:gridCol>
                <a:gridCol w="329184">
                  <a:extLst>
                    <a:ext uri="{9D8B030D-6E8A-4147-A177-3AD203B41FA5}">
                      <a16:colId xmlns:a16="http://schemas.microsoft.com/office/drawing/2014/main" val="1599565340"/>
                    </a:ext>
                  </a:extLst>
                </a:gridCol>
                <a:gridCol w="329184">
                  <a:extLst>
                    <a:ext uri="{9D8B030D-6E8A-4147-A177-3AD203B41FA5}">
                      <a16:colId xmlns:a16="http://schemas.microsoft.com/office/drawing/2014/main" val="1731879239"/>
                    </a:ext>
                  </a:extLst>
                </a:gridCol>
                <a:gridCol w="329184">
                  <a:extLst>
                    <a:ext uri="{9D8B030D-6E8A-4147-A177-3AD203B41FA5}">
                      <a16:colId xmlns:a16="http://schemas.microsoft.com/office/drawing/2014/main" val="3717639727"/>
                    </a:ext>
                  </a:extLst>
                </a:gridCol>
                <a:gridCol w="329184">
                  <a:extLst>
                    <a:ext uri="{9D8B030D-6E8A-4147-A177-3AD203B41FA5}">
                      <a16:colId xmlns:a16="http://schemas.microsoft.com/office/drawing/2014/main" val="1259127184"/>
                    </a:ext>
                  </a:extLst>
                </a:gridCol>
                <a:gridCol w="329184">
                  <a:extLst>
                    <a:ext uri="{9D8B030D-6E8A-4147-A177-3AD203B41FA5}">
                      <a16:colId xmlns:a16="http://schemas.microsoft.com/office/drawing/2014/main" val="1374598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736700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- 2025-12-17 14:05:01</a:t>
                      </a:r>
                      <a:r>
                        <a:rPr kumimoji="0" lang="fr-FR" sz="1000" b="0" i="0" u="none" strike="noStrike" kern="1200" cap="none" spc="0" normalizeH="0" baseline="0" noProof="0">
                          <a:ln>
                            <a:noFill/>
                          </a:ln>
                          <a:solidFill>
                            <a:prstClr val="black"/>
                          </a:solidFill>
                          <a:effectLst/>
                          <a:uLnTx/>
                          <a:uFillTx/>
                          <a:latin typeface="Calibri"/>
                          <a:ea typeface="+mn-ea"/>
                          <a:cs typeface="+mn-cs"/>
                        </a:rPr>
                        <a:t>
 🎄 C’est Noël avant l’heure chez E.Leclerc !
Sur le point de prendre la route des vacances ou des courses de Noël ? C'est le moment de faire le plein ! 
⛽ Carburant à prix coûtant* ce week-end (19 et 20 décembre) dans nos stations-service participantes.
✅ Un vrai geste pour votre pouvoir d'achat en cette fin d'année.
*Hors stations d'autoroute, hors GPL et hors combustibles. Voir modalités dans les magasins participants disposant d'une station-service.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88698313"/>
                  </a:ext>
                </a:extLst>
              </a:tr>
            </a:tbl>
          </a:graphicData>
        </a:graphic>
      </p:graphicFrame>
      <p:sp>
        <p:nvSpPr>
          <p:cNvPr id="4" name="Text Placeholder 3">
            <a:extLst>
              <a:ext uri="{FF2B5EF4-FFF2-40B4-BE49-F238E27FC236}">
                <a16:creationId xmlns:a16="http://schemas.microsoft.com/office/drawing/2014/main" id="{F3F5E54E-E5B6-4729-A3E0-0609863A09C1}"/>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4752400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1E991-52D7-4E04-AFD1-957FE73C651D}"/>
              </a:ext>
            </a:extLst>
          </p:cNvPr>
          <p:cNvSpPr>
            <a:spLocks noGrp="1"/>
          </p:cNvSpPr>
          <p:nvPr>
            <p:ph type="title"/>
          </p:nvPr>
        </p:nvSpPr>
        <p:spPr/>
        <p:txBody>
          <a:bodyPr/>
          <a:lstStyle/>
          <a:p>
            <a:r>
              <a:rPr lang="en-US"/>
              <a:t>Facebook Original Own Posts Table | 2 profiles - 4 of 26</a:t>
            </a:r>
          </a:p>
        </p:txBody>
      </p:sp>
      <p:graphicFrame>
        <p:nvGraphicFramePr>
          <p:cNvPr id="5" name="Table Placeholder 4">
            <a:extLst>
              <a:ext uri="{FF2B5EF4-FFF2-40B4-BE49-F238E27FC236}">
                <a16:creationId xmlns:a16="http://schemas.microsoft.com/office/drawing/2014/main" id="{825C755A-85A9-4E70-963D-B349EAD0F412}"/>
              </a:ext>
            </a:extLst>
          </p:cNvPr>
          <p:cNvGraphicFramePr>
            <a:graphicFrameLocks noGrp="1"/>
          </p:cNvGraphicFramePr>
          <p:nvPr>
            <p:ph type="tbl" sz="quarter" idx="13"/>
            <p:extLst>
              <p:ext uri="{D42A27DB-BD31-4B8C-83A1-F6EECF244321}">
                <p14:modId xmlns:p14="http://schemas.microsoft.com/office/powerpoint/2010/main" val="1212273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997345161"/>
                    </a:ext>
                  </a:extLst>
                </a:gridCol>
                <a:gridCol w="987552">
                  <a:extLst>
                    <a:ext uri="{9D8B030D-6E8A-4147-A177-3AD203B41FA5}">
                      <a16:colId xmlns:a16="http://schemas.microsoft.com/office/drawing/2014/main" val="2558632984"/>
                    </a:ext>
                  </a:extLst>
                </a:gridCol>
                <a:gridCol w="329184">
                  <a:extLst>
                    <a:ext uri="{9D8B030D-6E8A-4147-A177-3AD203B41FA5}">
                      <a16:colId xmlns:a16="http://schemas.microsoft.com/office/drawing/2014/main" val="3642634993"/>
                    </a:ext>
                  </a:extLst>
                </a:gridCol>
                <a:gridCol w="329184">
                  <a:extLst>
                    <a:ext uri="{9D8B030D-6E8A-4147-A177-3AD203B41FA5}">
                      <a16:colId xmlns:a16="http://schemas.microsoft.com/office/drawing/2014/main" val="988852171"/>
                    </a:ext>
                  </a:extLst>
                </a:gridCol>
                <a:gridCol w="329184">
                  <a:extLst>
                    <a:ext uri="{9D8B030D-6E8A-4147-A177-3AD203B41FA5}">
                      <a16:colId xmlns:a16="http://schemas.microsoft.com/office/drawing/2014/main" val="1837116963"/>
                    </a:ext>
                  </a:extLst>
                </a:gridCol>
                <a:gridCol w="329184">
                  <a:extLst>
                    <a:ext uri="{9D8B030D-6E8A-4147-A177-3AD203B41FA5}">
                      <a16:colId xmlns:a16="http://schemas.microsoft.com/office/drawing/2014/main" val="3846126050"/>
                    </a:ext>
                  </a:extLst>
                </a:gridCol>
                <a:gridCol w="329184">
                  <a:extLst>
                    <a:ext uri="{9D8B030D-6E8A-4147-A177-3AD203B41FA5}">
                      <a16:colId xmlns:a16="http://schemas.microsoft.com/office/drawing/2014/main" val="4097511036"/>
                    </a:ext>
                  </a:extLst>
                </a:gridCol>
                <a:gridCol w="329184">
                  <a:extLst>
                    <a:ext uri="{9D8B030D-6E8A-4147-A177-3AD203B41FA5}">
                      <a16:colId xmlns:a16="http://schemas.microsoft.com/office/drawing/2014/main" val="4259815882"/>
                    </a:ext>
                  </a:extLst>
                </a:gridCol>
                <a:gridCol w="329184">
                  <a:extLst>
                    <a:ext uri="{9D8B030D-6E8A-4147-A177-3AD203B41FA5}">
                      <a16:colId xmlns:a16="http://schemas.microsoft.com/office/drawing/2014/main" val="584777339"/>
                    </a:ext>
                  </a:extLst>
                </a:gridCol>
                <a:gridCol w="329184">
                  <a:extLst>
                    <a:ext uri="{9D8B030D-6E8A-4147-A177-3AD203B41FA5}">
                      <a16:colId xmlns:a16="http://schemas.microsoft.com/office/drawing/2014/main" val="1542203986"/>
                    </a:ext>
                  </a:extLst>
                </a:gridCol>
                <a:gridCol w="329184">
                  <a:extLst>
                    <a:ext uri="{9D8B030D-6E8A-4147-A177-3AD203B41FA5}">
                      <a16:colId xmlns:a16="http://schemas.microsoft.com/office/drawing/2014/main" val="1946975160"/>
                    </a:ext>
                  </a:extLst>
                </a:gridCol>
                <a:gridCol w="329184">
                  <a:extLst>
                    <a:ext uri="{9D8B030D-6E8A-4147-A177-3AD203B41FA5}">
                      <a16:colId xmlns:a16="http://schemas.microsoft.com/office/drawing/2014/main" val="1605092468"/>
                    </a:ext>
                  </a:extLst>
                </a:gridCol>
                <a:gridCol w="329184">
                  <a:extLst>
                    <a:ext uri="{9D8B030D-6E8A-4147-A177-3AD203B41FA5}">
                      <a16:colId xmlns:a16="http://schemas.microsoft.com/office/drawing/2014/main" val="1357270089"/>
                    </a:ext>
                  </a:extLst>
                </a:gridCol>
                <a:gridCol w="329184">
                  <a:extLst>
                    <a:ext uri="{9D8B030D-6E8A-4147-A177-3AD203B41FA5}">
                      <a16:colId xmlns:a16="http://schemas.microsoft.com/office/drawing/2014/main" val="1904137978"/>
                    </a:ext>
                  </a:extLst>
                </a:gridCol>
                <a:gridCol w="329184">
                  <a:extLst>
                    <a:ext uri="{9D8B030D-6E8A-4147-A177-3AD203B41FA5}">
                      <a16:colId xmlns:a16="http://schemas.microsoft.com/office/drawing/2014/main" val="2241780304"/>
                    </a:ext>
                  </a:extLst>
                </a:gridCol>
                <a:gridCol w="329184">
                  <a:extLst>
                    <a:ext uri="{9D8B030D-6E8A-4147-A177-3AD203B41FA5}">
                      <a16:colId xmlns:a16="http://schemas.microsoft.com/office/drawing/2014/main" val="723487682"/>
                    </a:ext>
                  </a:extLst>
                </a:gridCol>
                <a:gridCol w="329184">
                  <a:extLst>
                    <a:ext uri="{9D8B030D-6E8A-4147-A177-3AD203B41FA5}">
                      <a16:colId xmlns:a16="http://schemas.microsoft.com/office/drawing/2014/main" val="4142225194"/>
                    </a:ext>
                  </a:extLst>
                </a:gridCol>
                <a:gridCol w="329184">
                  <a:extLst>
                    <a:ext uri="{9D8B030D-6E8A-4147-A177-3AD203B41FA5}">
                      <a16:colId xmlns:a16="http://schemas.microsoft.com/office/drawing/2014/main" val="2819066324"/>
                    </a:ext>
                  </a:extLst>
                </a:gridCol>
                <a:gridCol w="329184">
                  <a:extLst>
                    <a:ext uri="{9D8B030D-6E8A-4147-A177-3AD203B41FA5}">
                      <a16:colId xmlns:a16="http://schemas.microsoft.com/office/drawing/2014/main" val="3114451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097949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- 2025-12-17 10:00:05</a:t>
                      </a:r>
                      <a:r>
                        <a:rPr kumimoji="0" lang="fr-FR" sz="1000" b="0" i="0" u="none" strike="noStrike" kern="1200" cap="none" spc="0" normalizeH="0" baseline="0" noProof="0">
                          <a:ln>
                            <a:noFill/>
                          </a:ln>
                          <a:solidFill>
                            <a:prstClr val="black"/>
                          </a:solidFill>
                          <a:effectLst/>
                          <a:uLnTx/>
                          <a:uFillTx/>
                          <a:latin typeface="Calibri"/>
                          <a:ea typeface="+mn-ea"/>
                          <a:cs typeface="+mn-cs"/>
                        </a:rPr>
                        <a:t>
 ⚡ Rechargez simplement avec E.Leclerc énergies ! 
Grâce à un réseau de bornes en expansion partout en France, E.Leclerc énergies accélère la transition énergétique et rend la mobilité électrique accessible à tous. 
🔌 Branchez. Rechargez. Repartez. 
Découvrez nos solutions et leurs avantages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 Transition énergétique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20999283"/>
                  </a:ext>
                </a:extLst>
              </a:tr>
            </a:tbl>
          </a:graphicData>
        </a:graphic>
      </p:graphicFrame>
      <p:sp>
        <p:nvSpPr>
          <p:cNvPr id="4" name="Text Placeholder 3">
            <a:extLst>
              <a:ext uri="{FF2B5EF4-FFF2-40B4-BE49-F238E27FC236}">
                <a16:creationId xmlns:a16="http://schemas.microsoft.com/office/drawing/2014/main" id="{258FC949-7167-454E-ABD9-03BF5B0EF78E}"/>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5961252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0900C-9497-4392-B7AB-B1563D242130}"/>
              </a:ext>
            </a:extLst>
          </p:cNvPr>
          <p:cNvSpPr>
            <a:spLocks noGrp="1"/>
          </p:cNvSpPr>
          <p:nvPr>
            <p:ph type="title"/>
          </p:nvPr>
        </p:nvSpPr>
        <p:spPr/>
        <p:txBody>
          <a:bodyPr/>
          <a:lstStyle/>
          <a:p>
            <a:r>
              <a:rPr lang="en-US"/>
              <a:t>Facebook Original Own Posts Table | 2 profiles - 5 of 26</a:t>
            </a:r>
          </a:p>
        </p:txBody>
      </p:sp>
      <p:graphicFrame>
        <p:nvGraphicFramePr>
          <p:cNvPr id="5" name="Table Placeholder 4">
            <a:extLst>
              <a:ext uri="{FF2B5EF4-FFF2-40B4-BE49-F238E27FC236}">
                <a16:creationId xmlns:a16="http://schemas.microsoft.com/office/drawing/2014/main" id="{C11D07A4-8C2F-49DE-8E0B-12EECA97ACD7}"/>
              </a:ext>
            </a:extLst>
          </p:cNvPr>
          <p:cNvGraphicFramePr>
            <a:graphicFrameLocks noGrp="1"/>
          </p:cNvGraphicFramePr>
          <p:nvPr>
            <p:ph type="tbl" sz="quarter" idx="13"/>
            <p:extLst>
              <p:ext uri="{D42A27DB-BD31-4B8C-83A1-F6EECF244321}">
                <p14:modId xmlns:p14="http://schemas.microsoft.com/office/powerpoint/2010/main" val="1038545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79153438"/>
                    </a:ext>
                  </a:extLst>
                </a:gridCol>
                <a:gridCol w="987552">
                  <a:extLst>
                    <a:ext uri="{9D8B030D-6E8A-4147-A177-3AD203B41FA5}">
                      <a16:colId xmlns:a16="http://schemas.microsoft.com/office/drawing/2014/main" val="3217350982"/>
                    </a:ext>
                  </a:extLst>
                </a:gridCol>
                <a:gridCol w="329184">
                  <a:extLst>
                    <a:ext uri="{9D8B030D-6E8A-4147-A177-3AD203B41FA5}">
                      <a16:colId xmlns:a16="http://schemas.microsoft.com/office/drawing/2014/main" val="3434878808"/>
                    </a:ext>
                  </a:extLst>
                </a:gridCol>
                <a:gridCol w="329184">
                  <a:extLst>
                    <a:ext uri="{9D8B030D-6E8A-4147-A177-3AD203B41FA5}">
                      <a16:colId xmlns:a16="http://schemas.microsoft.com/office/drawing/2014/main" val="1973693712"/>
                    </a:ext>
                  </a:extLst>
                </a:gridCol>
                <a:gridCol w="329184">
                  <a:extLst>
                    <a:ext uri="{9D8B030D-6E8A-4147-A177-3AD203B41FA5}">
                      <a16:colId xmlns:a16="http://schemas.microsoft.com/office/drawing/2014/main" val="2865216218"/>
                    </a:ext>
                  </a:extLst>
                </a:gridCol>
                <a:gridCol w="329184">
                  <a:extLst>
                    <a:ext uri="{9D8B030D-6E8A-4147-A177-3AD203B41FA5}">
                      <a16:colId xmlns:a16="http://schemas.microsoft.com/office/drawing/2014/main" val="3943574808"/>
                    </a:ext>
                  </a:extLst>
                </a:gridCol>
                <a:gridCol w="329184">
                  <a:extLst>
                    <a:ext uri="{9D8B030D-6E8A-4147-A177-3AD203B41FA5}">
                      <a16:colId xmlns:a16="http://schemas.microsoft.com/office/drawing/2014/main" val="2795563795"/>
                    </a:ext>
                  </a:extLst>
                </a:gridCol>
                <a:gridCol w="329184">
                  <a:extLst>
                    <a:ext uri="{9D8B030D-6E8A-4147-A177-3AD203B41FA5}">
                      <a16:colId xmlns:a16="http://schemas.microsoft.com/office/drawing/2014/main" val="162752262"/>
                    </a:ext>
                  </a:extLst>
                </a:gridCol>
                <a:gridCol w="329184">
                  <a:extLst>
                    <a:ext uri="{9D8B030D-6E8A-4147-A177-3AD203B41FA5}">
                      <a16:colId xmlns:a16="http://schemas.microsoft.com/office/drawing/2014/main" val="3667987802"/>
                    </a:ext>
                  </a:extLst>
                </a:gridCol>
                <a:gridCol w="329184">
                  <a:extLst>
                    <a:ext uri="{9D8B030D-6E8A-4147-A177-3AD203B41FA5}">
                      <a16:colId xmlns:a16="http://schemas.microsoft.com/office/drawing/2014/main" val="2605753191"/>
                    </a:ext>
                  </a:extLst>
                </a:gridCol>
                <a:gridCol w="329184">
                  <a:extLst>
                    <a:ext uri="{9D8B030D-6E8A-4147-A177-3AD203B41FA5}">
                      <a16:colId xmlns:a16="http://schemas.microsoft.com/office/drawing/2014/main" val="1465354056"/>
                    </a:ext>
                  </a:extLst>
                </a:gridCol>
                <a:gridCol w="329184">
                  <a:extLst>
                    <a:ext uri="{9D8B030D-6E8A-4147-A177-3AD203B41FA5}">
                      <a16:colId xmlns:a16="http://schemas.microsoft.com/office/drawing/2014/main" val="1298804795"/>
                    </a:ext>
                  </a:extLst>
                </a:gridCol>
                <a:gridCol w="329184">
                  <a:extLst>
                    <a:ext uri="{9D8B030D-6E8A-4147-A177-3AD203B41FA5}">
                      <a16:colId xmlns:a16="http://schemas.microsoft.com/office/drawing/2014/main" val="2224094235"/>
                    </a:ext>
                  </a:extLst>
                </a:gridCol>
                <a:gridCol w="329184">
                  <a:extLst>
                    <a:ext uri="{9D8B030D-6E8A-4147-A177-3AD203B41FA5}">
                      <a16:colId xmlns:a16="http://schemas.microsoft.com/office/drawing/2014/main" val="3024322655"/>
                    </a:ext>
                  </a:extLst>
                </a:gridCol>
                <a:gridCol w="329184">
                  <a:extLst>
                    <a:ext uri="{9D8B030D-6E8A-4147-A177-3AD203B41FA5}">
                      <a16:colId xmlns:a16="http://schemas.microsoft.com/office/drawing/2014/main" val="3866350216"/>
                    </a:ext>
                  </a:extLst>
                </a:gridCol>
                <a:gridCol w="329184">
                  <a:extLst>
                    <a:ext uri="{9D8B030D-6E8A-4147-A177-3AD203B41FA5}">
                      <a16:colId xmlns:a16="http://schemas.microsoft.com/office/drawing/2014/main" val="1460339124"/>
                    </a:ext>
                  </a:extLst>
                </a:gridCol>
                <a:gridCol w="329184">
                  <a:extLst>
                    <a:ext uri="{9D8B030D-6E8A-4147-A177-3AD203B41FA5}">
                      <a16:colId xmlns:a16="http://schemas.microsoft.com/office/drawing/2014/main" val="143578609"/>
                    </a:ext>
                  </a:extLst>
                </a:gridCol>
                <a:gridCol w="329184">
                  <a:extLst>
                    <a:ext uri="{9D8B030D-6E8A-4147-A177-3AD203B41FA5}">
                      <a16:colId xmlns:a16="http://schemas.microsoft.com/office/drawing/2014/main" val="207305959"/>
                    </a:ext>
                  </a:extLst>
                </a:gridCol>
                <a:gridCol w="329184">
                  <a:extLst>
                    <a:ext uri="{9D8B030D-6E8A-4147-A177-3AD203B41FA5}">
                      <a16:colId xmlns:a16="http://schemas.microsoft.com/office/drawing/2014/main" val="3236935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74988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- 2025-12-11 11:49:45</a:t>
                      </a:r>
                      <a:r>
                        <a:rPr kumimoji="0" lang="fr-FR" sz="1000" b="0" i="0" u="none" strike="noStrike" kern="1200" cap="none" spc="0" normalizeH="0" baseline="0" noProof="0">
                          <a:ln>
                            <a:noFill/>
                          </a:ln>
                          <a:solidFill>
                            <a:prstClr val="black"/>
                          </a:solidFill>
                          <a:effectLst/>
                          <a:uLnTx/>
                          <a:uFillTx/>
                          <a:latin typeface="Calibri"/>
                          <a:ea typeface="+mn-ea"/>
                          <a:cs typeface="+mn-cs"/>
                        </a:rPr>
                        <a:t>
 ☀️ Le solaire, c’est bien, mais ça ne sert à rien l’hiver…
❌ Faux. Et voici pourquoi 👇
Les panneaux solaires ne captent pas la chaleur, mais la lumière du soleil. Tant que des photons atteignent leurs cellules, ils produisent de l’électricité même par temps froid. En prime, la neige peut aider la production photovoltaïque grâce à la lumière réfléchie, qui renforce la luminosité reçue.
Chez E.Leclerc, plus de 1 000 000 m² de panneaux solaires sont installés ou en cours d'installation sur les toitures et parkings des magasins.
En clair : le solaire ne s’éteint pas avec l’été ! Il continue d’alimenter nos magasins et nos territoires, même sous le froid.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Energies renouvelables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40216752"/>
                  </a:ext>
                </a:extLst>
              </a:tr>
            </a:tbl>
          </a:graphicData>
        </a:graphic>
      </p:graphicFrame>
      <p:sp>
        <p:nvSpPr>
          <p:cNvPr id="4" name="Text Placeholder 3">
            <a:extLst>
              <a:ext uri="{FF2B5EF4-FFF2-40B4-BE49-F238E27FC236}">
                <a16:creationId xmlns:a16="http://schemas.microsoft.com/office/drawing/2014/main" id="{98276AF9-6CBA-4416-8CE1-D665ACCF6FEF}"/>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2561558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0307-1B62-4181-B6F9-7DCCB2677ECC}"/>
              </a:ext>
            </a:extLst>
          </p:cNvPr>
          <p:cNvSpPr>
            <a:spLocks noGrp="1"/>
          </p:cNvSpPr>
          <p:nvPr>
            <p:ph type="title"/>
          </p:nvPr>
        </p:nvSpPr>
        <p:spPr/>
        <p:txBody>
          <a:bodyPr/>
          <a:lstStyle/>
          <a:p>
            <a:r>
              <a:rPr lang="en-US"/>
              <a:t>Facebook Original Own Posts Table | 2 profiles - 6 of 26</a:t>
            </a:r>
          </a:p>
        </p:txBody>
      </p:sp>
      <p:graphicFrame>
        <p:nvGraphicFramePr>
          <p:cNvPr id="5" name="Table Placeholder 4">
            <a:extLst>
              <a:ext uri="{FF2B5EF4-FFF2-40B4-BE49-F238E27FC236}">
                <a16:creationId xmlns:a16="http://schemas.microsoft.com/office/drawing/2014/main" id="{464F2E05-3CD2-498C-8799-F8C5B410792F}"/>
              </a:ext>
            </a:extLst>
          </p:cNvPr>
          <p:cNvGraphicFramePr>
            <a:graphicFrameLocks noGrp="1"/>
          </p:cNvGraphicFramePr>
          <p:nvPr>
            <p:ph type="tbl" sz="quarter" idx="13"/>
            <p:extLst>
              <p:ext uri="{D42A27DB-BD31-4B8C-83A1-F6EECF244321}">
                <p14:modId xmlns:p14="http://schemas.microsoft.com/office/powerpoint/2010/main" val="1962648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148655972"/>
                    </a:ext>
                  </a:extLst>
                </a:gridCol>
                <a:gridCol w="987552">
                  <a:extLst>
                    <a:ext uri="{9D8B030D-6E8A-4147-A177-3AD203B41FA5}">
                      <a16:colId xmlns:a16="http://schemas.microsoft.com/office/drawing/2014/main" val="3679374441"/>
                    </a:ext>
                  </a:extLst>
                </a:gridCol>
                <a:gridCol w="329184">
                  <a:extLst>
                    <a:ext uri="{9D8B030D-6E8A-4147-A177-3AD203B41FA5}">
                      <a16:colId xmlns:a16="http://schemas.microsoft.com/office/drawing/2014/main" val="2822641012"/>
                    </a:ext>
                  </a:extLst>
                </a:gridCol>
                <a:gridCol w="329184">
                  <a:extLst>
                    <a:ext uri="{9D8B030D-6E8A-4147-A177-3AD203B41FA5}">
                      <a16:colId xmlns:a16="http://schemas.microsoft.com/office/drawing/2014/main" val="4030147359"/>
                    </a:ext>
                  </a:extLst>
                </a:gridCol>
                <a:gridCol w="329184">
                  <a:extLst>
                    <a:ext uri="{9D8B030D-6E8A-4147-A177-3AD203B41FA5}">
                      <a16:colId xmlns:a16="http://schemas.microsoft.com/office/drawing/2014/main" val="1869662334"/>
                    </a:ext>
                  </a:extLst>
                </a:gridCol>
                <a:gridCol w="329184">
                  <a:extLst>
                    <a:ext uri="{9D8B030D-6E8A-4147-A177-3AD203B41FA5}">
                      <a16:colId xmlns:a16="http://schemas.microsoft.com/office/drawing/2014/main" val="3394790492"/>
                    </a:ext>
                  </a:extLst>
                </a:gridCol>
                <a:gridCol w="329184">
                  <a:extLst>
                    <a:ext uri="{9D8B030D-6E8A-4147-A177-3AD203B41FA5}">
                      <a16:colId xmlns:a16="http://schemas.microsoft.com/office/drawing/2014/main" val="1274304570"/>
                    </a:ext>
                  </a:extLst>
                </a:gridCol>
                <a:gridCol w="329184">
                  <a:extLst>
                    <a:ext uri="{9D8B030D-6E8A-4147-A177-3AD203B41FA5}">
                      <a16:colId xmlns:a16="http://schemas.microsoft.com/office/drawing/2014/main" val="445101205"/>
                    </a:ext>
                  </a:extLst>
                </a:gridCol>
                <a:gridCol w="329184">
                  <a:extLst>
                    <a:ext uri="{9D8B030D-6E8A-4147-A177-3AD203B41FA5}">
                      <a16:colId xmlns:a16="http://schemas.microsoft.com/office/drawing/2014/main" val="2645918527"/>
                    </a:ext>
                  </a:extLst>
                </a:gridCol>
                <a:gridCol w="329184">
                  <a:extLst>
                    <a:ext uri="{9D8B030D-6E8A-4147-A177-3AD203B41FA5}">
                      <a16:colId xmlns:a16="http://schemas.microsoft.com/office/drawing/2014/main" val="2206059740"/>
                    </a:ext>
                  </a:extLst>
                </a:gridCol>
                <a:gridCol w="329184">
                  <a:extLst>
                    <a:ext uri="{9D8B030D-6E8A-4147-A177-3AD203B41FA5}">
                      <a16:colId xmlns:a16="http://schemas.microsoft.com/office/drawing/2014/main" val="3674089317"/>
                    </a:ext>
                  </a:extLst>
                </a:gridCol>
                <a:gridCol w="329184">
                  <a:extLst>
                    <a:ext uri="{9D8B030D-6E8A-4147-A177-3AD203B41FA5}">
                      <a16:colId xmlns:a16="http://schemas.microsoft.com/office/drawing/2014/main" val="678997509"/>
                    </a:ext>
                  </a:extLst>
                </a:gridCol>
                <a:gridCol w="329184">
                  <a:extLst>
                    <a:ext uri="{9D8B030D-6E8A-4147-A177-3AD203B41FA5}">
                      <a16:colId xmlns:a16="http://schemas.microsoft.com/office/drawing/2014/main" val="3754356926"/>
                    </a:ext>
                  </a:extLst>
                </a:gridCol>
                <a:gridCol w="329184">
                  <a:extLst>
                    <a:ext uri="{9D8B030D-6E8A-4147-A177-3AD203B41FA5}">
                      <a16:colId xmlns:a16="http://schemas.microsoft.com/office/drawing/2014/main" val="3650297255"/>
                    </a:ext>
                  </a:extLst>
                </a:gridCol>
                <a:gridCol w="329184">
                  <a:extLst>
                    <a:ext uri="{9D8B030D-6E8A-4147-A177-3AD203B41FA5}">
                      <a16:colId xmlns:a16="http://schemas.microsoft.com/office/drawing/2014/main" val="533165935"/>
                    </a:ext>
                  </a:extLst>
                </a:gridCol>
                <a:gridCol w="329184">
                  <a:extLst>
                    <a:ext uri="{9D8B030D-6E8A-4147-A177-3AD203B41FA5}">
                      <a16:colId xmlns:a16="http://schemas.microsoft.com/office/drawing/2014/main" val="2756137911"/>
                    </a:ext>
                  </a:extLst>
                </a:gridCol>
                <a:gridCol w="329184">
                  <a:extLst>
                    <a:ext uri="{9D8B030D-6E8A-4147-A177-3AD203B41FA5}">
                      <a16:colId xmlns:a16="http://schemas.microsoft.com/office/drawing/2014/main" val="1790727478"/>
                    </a:ext>
                  </a:extLst>
                </a:gridCol>
                <a:gridCol w="329184">
                  <a:extLst>
                    <a:ext uri="{9D8B030D-6E8A-4147-A177-3AD203B41FA5}">
                      <a16:colId xmlns:a16="http://schemas.microsoft.com/office/drawing/2014/main" val="1247864292"/>
                    </a:ext>
                  </a:extLst>
                </a:gridCol>
                <a:gridCol w="329184">
                  <a:extLst>
                    <a:ext uri="{9D8B030D-6E8A-4147-A177-3AD203B41FA5}">
                      <a16:colId xmlns:a16="http://schemas.microsoft.com/office/drawing/2014/main" val="398436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27299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- 2025-12-02 10:01:26</a:t>
                      </a:r>
                      <a:r>
                        <a:rPr kumimoji="0" lang="fr-FR" sz="1000" b="0" i="0" u="none" strike="noStrike" kern="1200" cap="none" spc="0" normalizeH="0" baseline="0" noProof="0">
                          <a:ln>
                            <a:noFill/>
                          </a:ln>
                          <a:solidFill>
                            <a:prstClr val="black"/>
                          </a:solidFill>
                          <a:effectLst/>
                          <a:uLnTx/>
                          <a:uFillTx/>
                          <a:latin typeface="Calibri"/>
                          <a:ea typeface="+mn-ea"/>
                          <a:cs typeface="+mn-cs"/>
                        </a:rPr>
                        <a:t>
 🚗 ⚡Les préjugés sur la voiture électrique
✅ Vrai ou ❌faux ? 
« L’ultra rapide est toujours mieux ? »
Donnez votre réponse en commentaire et vérifiez-la en vidéo !
Alors, prêt à passer à l'électrique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20503162"/>
                  </a:ext>
                </a:extLst>
              </a:tr>
            </a:tbl>
          </a:graphicData>
        </a:graphic>
      </p:graphicFrame>
      <p:sp>
        <p:nvSpPr>
          <p:cNvPr id="4" name="Text Placeholder 3">
            <a:extLst>
              <a:ext uri="{FF2B5EF4-FFF2-40B4-BE49-F238E27FC236}">
                <a16:creationId xmlns:a16="http://schemas.microsoft.com/office/drawing/2014/main" id="{EAD1DA5B-1099-436D-B1B9-CAD05E3BA8A9}"/>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7847337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65D15-802B-4E27-979A-E97F683B64D8}"/>
              </a:ext>
            </a:extLst>
          </p:cNvPr>
          <p:cNvSpPr>
            <a:spLocks noGrp="1"/>
          </p:cNvSpPr>
          <p:nvPr>
            <p:ph type="title"/>
          </p:nvPr>
        </p:nvSpPr>
        <p:spPr/>
        <p:txBody>
          <a:bodyPr/>
          <a:lstStyle/>
          <a:p>
            <a:r>
              <a:rPr lang="en-US"/>
              <a:t>Facebook Original Own Posts Table | 2 profiles - 7 of 26</a:t>
            </a:r>
          </a:p>
        </p:txBody>
      </p:sp>
      <p:graphicFrame>
        <p:nvGraphicFramePr>
          <p:cNvPr id="5" name="Table Placeholder 4">
            <a:extLst>
              <a:ext uri="{FF2B5EF4-FFF2-40B4-BE49-F238E27FC236}">
                <a16:creationId xmlns:a16="http://schemas.microsoft.com/office/drawing/2014/main" id="{79EE4C49-A4B6-4EDD-BFD2-1DC0F186B0BC}"/>
              </a:ext>
            </a:extLst>
          </p:cNvPr>
          <p:cNvGraphicFramePr>
            <a:graphicFrameLocks noGrp="1"/>
          </p:cNvGraphicFramePr>
          <p:nvPr>
            <p:ph type="tbl" sz="quarter" idx="13"/>
            <p:extLst>
              <p:ext uri="{D42A27DB-BD31-4B8C-83A1-F6EECF244321}">
                <p14:modId xmlns:p14="http://schemas.microsoft.com/office/powerpoint/2010/main" val="2573673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23161472"/>
                    </a:ext>
                  </a:extLst>
                </a:gridCol>
                <a:gridCol w="987552">
                  <a:extLst>
                    <a:ext uri="{9D8B030D-6E8A-4147-A177-3AD203B41FA5}">
                      <a16:colId xmlns:a16="http://schemas.microsoft.com/office/drawing/2014/main" val="65027839"/>
                    </a:ext>
                  </a:extLst>
                </a:gridCol>
                <a:gridCol w="329184">
                  <a:extLst>
                    <a:ext uri="{9D8B030D-6E8A-4147-A177-3AD203B41FA5}">
                      <a16:colId xmlns:a16="http://schemas.microsoft.com/office/drawing/2014/main" val="210406395"/>
                    </a:ext>
                  </a:extLst>
                </a:gridCol>
                <a:gridCol w="329184">
                  <a:extLst>
                    <a:ext uri="{9D8B030D-6E8A-4147-A177-3AD203B41FA5}">
                      <a16:colId xmlns:a16="http://schemas.microsoft.com/office/drawing/2014/main" val="3690159305"/>
                    </a:ext>
                  </a:extLst>
                </a:gridCol>
                <a:gridCol w="329184">
                  <a:extLst>
                    <a:ext uri="{9D8B030D-6E8A-4147-A177-3AD203B41FA5}">
                      <a16:colId xmlns:a16="http://schemas.microsoft.com/office/drawing/2014/main" val="3275927962"/>
                    </a:ext>
                  </a:extLst>
                </a:gridCol>
                <a:gridCol w="329184">
                  <a:extLst>
                    <a:ext uri="{9D8B030D-6E8A-4147-A177-3AD203B41FA5}">
                      <a16:colId xmlns:a16="http://schemas.microsoft.com/office/drawing/2014/main" val="1817617579"/>
                    </a:ext>
                  </a:extLst>
                </a:gridCol>
                <a:gridCol w="329184">
                  <a:extLst>
                    <a:ext uri="{9D8B030D-6E8A-4147-A177-3AD203B41FA5}">
                      <a16:colId xmlns:a16="http://schemas.microsoft.com/office/drawing/2014/main" val="3094373609"/>
                    </a:ext>
                  </a:extLst>
                </a:gridCol>
                <a:gridCol w="329184">
                  <a:extLst>
                    <a:ext uri="{9D8B030D-6E8A-4147-A177-3AD203B41FA5}">
                      <a16:colId xmlns:a16="http://schemas.microsoft.com/office/drawing/2014/main" val="649128471"/>
                    </a:ext>
                  </a:extLst>
                </a:gridCol>
                <a:gridCol w="329184">
                  <a:extLst>
                    <a:ext uri="{9D8B030D-6E8A-4147-A177-3AD203B41FA5}">
                      <a16:colId xmlns:a16="http://schemas.microsoft.com/office/drawing/2014/main" val="4003271496"/>
                    </a:ext>
                  </a:extLst>
                </a:gridCol>
                <a:gridCol w="329184">
                  <a:extLst>
                    <a:ext uri="{9D8B030D-6E8A-4147-A177-3AD203B41FA5}">
                      <a16:colId xmlns:a16="http://schemas.microsoft.com/office/drawing/2014/main" val="3966521447"/>
                    </a:ext>
                  </a:extLst>
                </a:gridCol>
                <a:gridCol w="329184">
                  <a:extLst>
                    <a:ext uri="{9D8B030D-6E8A-4147-A177-3AD203B41FA5}">
                      <a16:colId xmlns:a16="http://schemas.microsoft.com/office/drawing/2014/main" val="3511175857"/>
                    </a:ext>
                  </a:extLst>
                </a:gridCol>
                <a:gridCol w="329184">
                  <a:extLst>
                    <a:ext uri="{9D8B030D-6E8A-4147-A177-3AD203B41FA5}">
                      <a16:colId xmlns:a16="http://schemas.microsoft.com/office/drawing/2014/main" val="1555216764"/>
                    </a:ext>
                  </a:extLst>
                </a:gridCol>
                <a:gridCol w="329184">
                  <a:extLst>
                    <a:ext uri="{9D8B030D-6E8A-4147-A177-3AD203B41FA5}">
                      <a16:colId xmlns:a16="http://schemas.microsoft.com/office/drawing/2014/main" val="2423629141"/>
                    </a:ext>
                  </a:extLst>
                </a:gridCol>
                <a:gridCol w="329184">
                  <a:extLst>
                    <a:ext uri="{9D8B030D-6E8A-4147-A177-3AD203B41FA5}">
                      <a16:colId xmlns:a16="http://schemas.microsoft.com/office/drawing/2014/main" val="3955751306"/>
                    </a:ext>
                  </a:extLst>
                </a:gridCol>
                <a:gridCol w="329184">
                  <a:extLst>
                    <a:ext uri="{9D8B030D-6E8A-4147-A177-3AD203B41FA5}">
                      <a16:colId xmlns:a16="http://schemas.microsoft.com/office/drawing/2014/main" val="497856256"/>
                    </a:ext>
                  </a:extLst>
                </a:gridCol>
                <a:gridCol w="329184">
                  <a:extLst>
                    <a:ext uri="{9D8B030D-6E8A-4147-A177-3AD203B41FA5}">
                      <a16:colId xmlns:a16="http://schemas.microsoft.com/office/drawing/2014/main" val="1013557128"/>
                    </a:ext>
                  </a:extLst>
                </a:gridCol>
                <a:gridCol w="329184">
                  <a:extLst>
                    <a:ext uri="{9D8B030D-6E8A-4147-A177-3AD203B41FA5}">
                      <a16:colId xmlns:a16="http://schemas.microsoft.com/office/drawing/2014/main" val="4067305065"/>
                    </a:ext>
                  </a:extLst>
                </a:gridCol>
                <a:gridCol w="329184">
                  <a:extLst>
                    <a:ext uri="{9D8B030D-6E8A-4147-A177-3AD203B41FA5}">
                      <a16:colId xmlns:a16="http://schemas.microsoft.com/office/drawing/2014/main" val="4220256885"/>
                    </a:ext>
                  </a:extLst>
                </a:gridCol>
                <a:gridCol w="329184">
                  <a:extLst>
                    <a:ext uri="{9D8B030D-6E8A-4147-A177-3AD203B41FA5}">
                      <a16:colId xmlns:a16="http://schemas.microsoft.com/office/drawing/2014/main" val="3651555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147765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- 2025-11-24 10:00:07</a:t>
                      </a:r>
                      <a:r>
                        <a:rPr kumimoji="0" lang="fr-FR" sz="1000" b="0" i="0" u="none" strike="noStrike" kern="1200" cap="none" spc="0" normalizeH="0" baseline="0" noProof="0">
                          <a:ln>
                            <a:noFill/>
                          </a:ln>
                          <a:solidFill>
                            <a:prstClr val="black"/>
                          </a:solidFill>
                          <a:effectLst/>
                          <a:uLnTx/>
                          <a:uFillTx/>
                          <a:latin typeface="Calibri"/>
                          <a:ea typeface="+mn-ea"/>
                          <a:cs typeface="+mn-cs"/>
                        </a:rPr>
                        <a:t>
 ⏳ Plus que quelques jours pour profiter du bon plan !
Rapportez votre bouteille vide en magasin participant avant le 29 novembre et recevez votre consigne + 10 € supplémentaires. Tentez également de gagner une carte cadeau de 100 €. 🎁
👉 Même après la fin de l’opération, vos bouteilles Clairgaz auront toujours de la valeur grâce à la consigne. 
♻️ Rapporter votre bouteille est un geste simple, utile et malin pour votre porte-monnaie… et pour la planète. 
📌 Voir conditions et magasins participants sur https://www.e.leclerc/e/jeu-clairgaz 
Attention : l’offre n’est valable que sur les deux formats de bouteilles de la marque Clairgaz, butane (13kg) et propane (11kg)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78456304"/>
                  </a:ext>
                </a:extLst>
              </a:tr>
            </a:tbl>
          </a:graphicData>
        </a:graphic>
      </p:graphicFrame>
      <p:sp>
        <p:nvSpPr>
          <p:cNvPr id="4" name="Text Placeholder 3">
            <a:extLst>
              <a:ext uri="{FF2B5EF4-FFF2-40B4-BE49-F238E27FC236}">
                <a16:creationId xmlns:a16="http://schemas.microsoft.com/office/drawing/2014/main" id="{88BFE8A0-FC9F-493F-B67E-F2FA3B38A43C}"/>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1556640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14718-5B6A-4AF6-B3BE-CB27CEAA3508}"/>
              </a:ext>
            </a:extLst>
          </p:cNvPr>
          <p:cNvSpPr>
            <a:spLocks noGrp="1"/>
          </p:cNvSpPr>
          <p:nvPr>
            <p:ph type="title"/>
          </p:nvPr>
        </p:nvSpPr>
        <p:spPr/>
        <p:txBody>
          <a:bodyPr/>
          <a:lstStyle/>
          <a:p>
            <a:r>
              <a:rPr lang="en-US"/>
              <a:t>Facebook Original Own Posts Table | 2 profiles - 8 of 26</a:t>
            </a:r>
          </a:p>
        </p:txBody>
      </p:sp>
      <p:graphicFrame>
        <p:nvGraphicFramePr>
          <p:cNvPr id="5" name="Table Placeholder 4">
            <a:extLst>
              <a:ext uri="{FF2B5EF4-FFF2-40B4-BE49-F238E27FC236}">
                <a16:creationId xmlns:a16="http://schemas.microsoft.com/office/drawing/2014/main" id="{4F31A467-1828-4B73-A0C8-8865EE8438D9}"/>
              </a:ext>
            </a:extLst>
          </p:cNvPr>
          <p:cNvGraphicFramePr>
            <a:graphicFrameLocks noGrp="1"/>
          </p:cNvGraphicFramePr>
          <p:nvPr>
            <p:ph type="tbl" sz="quarter" idx="13"/>
            <p:extLst>
              <p:ext uri="{D42A27DB-BD31-4B8C-83A1-F6EECF244321}">
                <p14:modId xmlns:p14="http://schemas.microsoft.com/office/powerpoint/2010/main" val="4224336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73781294"/>
                    </a:ext>
                  </a:extLst>
                </a:gridCol>
                <a:gridCol w="987552">
                  <a:extLst>
                    <a:ext uri="{9D8B030D-6E8A-4147-A177-3AD203B41FA5}">
                      <a16:colId xmlns:a16="http://schemas.microsoft.com/office/drawing/2014/main" val="927642995"/>
                    </a:ext>
                  </a:extLst>
                </a:gridCol>
                <a:gridCol w="329184">
                  <a:extLst>
                    <a:ext uri="{9D8B030D-6E8A-4147-A177-3AD203B41FA5}">
                      <a16:colId xmlns:a16="http://schemas.microsoft.com/office/drawing/2014/main" val="2064353047"/>
                    </a:ext>
                  </a:extLst>
                </a:gridCol>
                <a:gridCol w="329184">
                  <a:extLst>
                    <a:ext uri="{9D8B030D-6E8A-4147-A177-3AD203B41FA5}">
                      <a16:colId xmlns:a16="http://schemas.microsoft.com/office/drawing/2014/main" val="783125115"/>
                    </a:ext>
                  </a:extLst>
                </a:gridCol>
                <a:gridCol w="329184">
                  <a:extLst>
                    <a:ext uri="{9D8B030D-6E8A-4147-A177-3AD203B41FA5}">
                      <a16:colId xmlns:a16="http://schemas.microsoft.com/office/drawing/2014/main" val="4039002565"/>
                    </a:ext>
                  </a:extLst>
                </a:gridCol>
                <a:gridCol w="329184">
                  <a:extLst>
                    <a:ext uri="{9D8B030D-6E8A-4147-A177-3AD203B41FA5}">
                      <a16:colId xmlns:a16="http://schemas.microsoft.com/office/drawing/2014/main" val="330818213"/>
                    </a:ext>
                  </a:extLst>
                </a:gridCol>
                <a:gridCol w="329184">
                  <a:extLst>
                    <a:ext uri="{9D8B030D-6E8A-4147-A177-3AD203B41FA5}">
                      <a16:colId xmlns:a16="http://schemas.microsoft.com/office/drawing/2014/main" val="3601151349"/>
                    </a:ext>
                  </a:extLst>
                </a:gridCol>
                <a:gridCol w="329184">
                  <a:extLst>
                    <a:ext uri="{9D8B030D-6E8A-4147-A177-3AD203B41FA5}">
                      <a16:colId xmlns:a16="http://schemas.microsoft.com/office/drawing/2014/main" val="3341359942"/>
                    </a:ext>
                  </a:extLst>
                </a:gridCol>
                <a:gridCol w="329184">
                  <a:extLst>
                    <a:ext uri="{9D8B030D-6E8A-4147-A177-3AD203B41FA5}">
                      <a16:colId xmlns:a16="http://schemas.microsoft.com/office/drawing/2014/main" val="2210477932"/>
                    </a:ext>
                  </a:extLst>
                </a:gridCol>
                <a:gridCol w="329184">
                  <a:extLst>
                    <a:ext uri="{9D8B030D-6E8A-4147-A177-3AD203B41FA5}">
                      <a16:colId xmlns:a16="http://schemas.microsoft.com/office/drawing/2014/main" val="868850214"/>
                    </a:ext>
                  </a:extLst>
                </a:gridCol>
                <a:gridCol w="329184">
                  <a:extLst>
                    <a:ext uri="{9D8B030D-6E8A-4147-A177-3AD203B41FA5}">
                      <a16:colId xmlns:a16="http://schemas.microsoft.com/office/drawing/2014/main" val="1572368080"/>
                    </a:ext>
                  </a:extLst>
                </a:gridCol>
                <a:gridCol w="329184">
                  <a:extLst>
                    <a:ext uri="{9D8B030D-6E8A-4147-A177-3AD203B41FA5}">
                      <a16:colId xmlns:a16="http://schemas.microsoft.com/office/drawing/2014/main" val="2577444292"/>
                    </a:ext>
                  </a:extLst>
                </a:gridCol>
                <a:gridCol w="329184">
                  <a:extLst>
                    <a:ext uri="{9D8B030D-6E8A-4147-A177-3AD203B41FA5}">
                      <a16:colId xmlns:a16="http://schemas.microsoft.com/office/drawing/2014/main" val="1828499372"/>
                    </a:ext>
                  </a:extLst>
                </a:gridCol>
                <a:gridCol w="329184">
                  <a:extLst>
                    <a:ext uri="{9D8B030D-6E8A-4147-A177-3AD203B41FA5}">
                      <a16:colId xmlns:a16="http://schemas.microsoft.com/office/drawing/2014/main" val="1152894760"/>
                    </a:ext>
                  </a:extLst>
                </a:gridCol>
                <a:gridCol w="329184">
                  <a:extLst>
                    <a:ext uri="{9D8B030D-6E8A-4147-A177-3AD203B41FA5}">
                      <a16:colId xmlns:a16="http://schemas.microsoft.com/office/drawing/2014/main" val="4074947367"/>
                    </a:ext>
                  </a:extLst>
                </a:gridCol>
                <a:gridCol w="329184">
                  <a:extLst>
                    <a:ext uri="{9D8B030D-6E8A-4147-A177-3AD203B41FA5}">
                      <a16:colId xmlns:a16="http://schemas.microsoft.com/office/drawing/2014/main" val="4072627360"/>
                    </a:ext>
                  </a:extLst>
                </a:gridCol>
                <a:gridCol w="329184">
                  <a:extLst>
                    <a:ext uri="{9D8B030D-6E8A-4147-A177-3AD203B41FA5}">
                      <a16:colId xmlns:a16="http://schemas.microsoft.com/office/drawing/2014/main" val="45753919"/>
                    </a:ext>
                  </a:extLst>
                </a:gridCol>
                <a:gridCol w="329184">
                  <a:extLst>
                    <a:ext uri="{9D8B030D-6E8A-4147-A177-3AD203B41FA5}">
                      <a16:colId xmlns:a16="http://schemas.microsoft.com/office/drawing/2014/main" val="2604195566"/>
                    </a:ext>
                  </a:extLst>
                </a:gridCol>
                <a:gridCol w="329184">
                  <a:extLst>
                    <a:ext uri="{9D8B030D-6E8A-4147-A177-3AD203B41FA5}">
                      <a16:colId xmlns:a16="http://schemas.microsoft.com/office/drawing/2014/main" val="3348343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15613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- 2025-11-18 10:00:40</a:t>
                      </a:r>
                      <a:r>
                        <a:rPr kumimoji="0" lang="fr-FR" sz="1000" b="0" i="0" u="none" strike="noStrike" kern="1200" cap="none" spc="0" normalizeH="0" baseline="0" noProof="0">
                          <a:ln>
                            <a:noFill/>
                          </a:ln>
                          <a:solidFill>
                            <a:prstClr val="black"/>
                          </a:solidFill>
                          <a:effectLst/>
                          <a:uLnTx/>
                          <a:uFillTx/>
                          <a:latin typeface="Calibri"/>
                          <a:ea typeface="+mn-ea"/>
                          <a:cs typeface="+mn-cs"/>
                        </a:rPr>
                        <a:t>
 🚗 ⚡Les préjugés sur la voiture électrique
✅ Vrai ou ❌faux ? 
« L’ultra rapide est toujours mieux ? »
Donnez votre réponse en commentaire et vérifiez-la en vidéo !
Alors, prêt à passer à l'électrique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28158371"/>
                  </a:ext>
                </a:extLst>
              </a:tr>
            </a:tbl>
          </a:graphicData>
        </a:graphic>
      </p:graphicFrame>
      <p:sp>
        <p:nvSpPr>
          <p:cNvPr id="4" name="Text Placeholder 3">
            <a:extLst>
              <a:ext uri="{FF2B5EF4-FFF2-40B4-BE49-F238E27FC236}">
                <a16:creationId xmlns:a16="http://schemas.microsoft.com/office/drawing/2014/main" id="{BF4ABAA5-3986-415F-8C40-DC6F3C82CB85}"/>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4229563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E4152-7C1B-4E61-B8DD-D60AEB23E17B}"/>
              </a:ext>
            </a:extLst>
          </p:cNvPr>
          <p:cNvSpPr>
            <a:spLocks noGrp="1"/>
          </p:cNvSpPr>
          <p:nvPr>
            <p:ph type="title"/>
          </p:nvPr>
        </p:nvSpPr>
        <p:spPr/>
        <p:txBody>
          <a:bodyPr/>
          <a:lstStyle/>
          <a:p>
            <a:r>
              <a:rPr lang="en-US"/>
              <a:t>Facebook Original Own Posts Table | 2 profiles - 9 of 26</a:t>
            </a:r>
          </a:p>
        </p:txBody>
      </p:sp>
      <p:graphicFrame>
        <p:nvGraphicFramePr>
          <p:cNvPr id="5" name="Table Placeholder 4">
            <a:extLst>
              <a:ext uri="{FF2B5EF4-FFF2-40B4-BE49-F238E27FC236}">
                <a16:creationId xmlns:a16="http://schemas.microsoft.com/office/drawing/2014/main" id="{6C2EC503-99AC-455F-B486-1ACF3B0AA3AB}"/>
              </a:ext>
            </a:extLst>
          </p:cNvPr>
          <p:cNvGraphicFramePr>
            <a:graphicFrameLocks noGrp="1"/>
          </p:cNvGraphicFramePr>
          <p:nvPr>
            <p:ph type="tbl" sz="quarter" idx="13"/>
            <p:extLst>
              <p:ext uri="{D42A27DB-BD31-4B8C-83A1-F6EECF244321}">
                <p14:modId xmlns:p14="http://schemas.microsoft.com/office/powerpoint/2010/main" val="3232127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62029911"/>
                    </a:ext>
                  </a:extLst>
                </a:gridCol>
                <a:gridCol w="987552">
                  <a:extLst>
                    <a:ext uri="{9D8B030D-6E8A-4147-A177-3AD203B41FA5}">
                      <a16:colId xmlns:a16="http://schemas.microsoft.com/office/drawing/2014/main" val="2131382219"/>
                    </a:ext>
                  </a:extLst>
                </a:gridCol>
                <a:gridCol w="329184">
                  <a:extLst>
                    <a:ext uri="{9D8B030D-6E8A-4147-A177-3AD203B41FA5}">
                      <a16:colId xmlns:a16="http://schemas.microsoft.com/office/drawing/2014/main" val="2692658039"/>
                    </a:ext>
                  </a:extLst>
                </a:gridCol>
                <a:gridCol w="329184">
                  <a:extLst>
                    <a:ext uri="{9D8B030D-6E8A-4147-A177-3AD203B41FA5}">
                      <a16:colId xmlns:a16="http://schemas.microsoft.com/office/drawing/2014/main" val="1582037105"/>
                    </a:ext>
                  </a:extLst>
                </a:gridCol>
                <a:gridCol w="329184">
                  <a:extLst>
                    <a:ext uri="{9D8B030D-6E8A-4147-A177-3AD203B41FA5}">
                      <a16:colId xmlns:a16="http://schemas.microsoft.com/office/drawing/2014/main" val="2164391754"/>
                    </a:ext>
                  </a:extLst>
                </a:gridCol>
                <a:gridCol w="329184">
                  <a:extLst>
                    <a:ext uri="{9D8B030D-6E8A-4147-A177-3AD203B41FA5}">
                      <a16:colId xmlns:a16="http://schemas.microsoft.com/office/drawing/2014/main" val="3160970507"/>
                    </a:ext>
                  </a:extLst>
                </a:gridCol>
                <a:gridCol w="329184">
                  <a:extLst>
                    <a:ext uri="{9D8B030D-6E8A-4147-A177-3AD203B41FA5}">
                      <a16:colId xmlns:a16="http://schemas.microsoft.com/office/drawing/2014/main" val="4135845357"/>
                    </a:ext>
                  </a:extLst>
                </a:gridCol>
                <a:gridCol w="329184">
                  <a:extLst>
                    <a:ext uri="{9D8B030D-6E8A-4147-A177-3AD203B41FA5}">
                      <a16:colId xmlns:a16="http://schemas.microsoft.com/office/drawing/2014/main" val="3165739367"/>
                    </a:ext>
                  </a:extLst>
                </a:gridCol>
                <a:gridCol w="329184">
                  <a:extLst>
                    <a:ext uri="{9D8B030D-6E8A-4147-A177-3AD203B41FA5}">
                      <a16:colId xmlns:a16="http://schemas.microsoft.com/office/drawing/2014/main" val="1073978906"/>
                    </a:ext>
                  </a:extLst>
                </a:gridCol>
                <a:gridCol w="329184">
                  <a:extLst>
                    <a:ext uri="{9D8B030D-6E8A-4147-A177-3AD203B41FA5}">
                      <a16:colId xmlns:a16="http://schemas.microsoft.com/office/drawing/2014/main" val="693841388"/>
                    </a:ext>
                  </a:extLst>
                </a:gridCol>
                <a:gridCol w="329184">
                  <a:extLst>
                    <a:ext uri="{9D8B030D-6E8A-4147-A177-3AD203B41FA5}">
                      <a16:colId xmlns:a16="http://schemas.microsoft.com/office/drawing/2014/main" val="1491797370"/>
                    </a:ext>
                  </a:extLst>
                </a:gridCol>
                <a:gridCol w="329184">
                  <a:extLst>
                    <a:ext uri="{9D8B030D-6E8A-4147-A177-3AD203B41FA5}">
                      <a16:colId xmlns:a16="http://schemas.microsoft.com/office/drawing/2014/main" val="1148839648"/>
                    </a:ext>
                  </a:extLst>
                </a:gridCol>
                <a:gridCol w="329184">
                  <a:extLst>
                    <a:ext uri="{9D8B030D-6E8A-4147-A177-3AD203B41FA5}">
                      <a16:colId xmlns:a16="http://schemas.microsoft.com/office/drawing/2014/main" val="2058979960"/>
                    </a:ext>
                  </a:extLst>
                </a:gridCol>
                <a:gridCol w="329184">
                  <a:extLst>
                    <a:ext uri="{9D8B030D-6E8A-4147-A177-3AD203B41FA5}">
                      <a16:colId xmlns:a16="http://schemas.microsoft.com/office/drawing/2014/main" val="3683682659"/>
                    </a:ext>
                  </a:extLst>
                </a:gridCol>
                <a:gridCol w="329184">
                  <a:extLst>
                    <a:ext uri="{9D8B030D-6E8A-4147-A177-3AD203B41FA5}">
                      <a16:colId xmlns:a16="http://schemas.microsoft.com/office/drawing/2014/main" val="3577227329"/>
                    </a:ext>
                  </a:extLst>
                </a:gridCol>
                <a:gridCol w="329184">
                  <a:extLst>
                    <a:ext uri="{9D8B030D-6E8A-4147-A177-3AD203B41FA5}">
                      <a16:colId xmlns:a16="http://schemas.microsoft.com/office/drawing/2014/main" val="1212731495"/>
                    </a:ext>
                  </a:extLst>
                </a:gridCol>
                <a:gridCol w="329184">
                  <a:extLst>
                    <a:ext uri="{9D8B030D-6E8A-4147-A177-3AD203B41FA5}">
                      <a16:colId xmlns:a16="http://schemas.microsoft.com/office/drawing/2014/main" val="2896543230"/>
                    </a:ext>
                  </a:extLst>
                </a:gridCol>
                <a:gridCol w="329184">
                  <a:extLst>
                    <a:ext uri="{9D8B030D-6E8A-4147-A177-3AD203B41FA5}">
                      <a16:colId xmlns:a16="http://schemas.microsoft.com/office/drawing/2014/main" val="2894201331"/>
                    </a:ext>
                  </a:extLst>
                </a:gridCol>
                <a:gridCol w="329184">
                  <a:extLst>
                    <a:ext uri="{9D8B030D-6E8A-4147-A177-3AD203B41FA5}">
                      <a16:colId xmlns:a16="http://schemas.microsoft.com/office/drawing/2014/main" val="237303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085988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- 2025-11-12 10:00:09</a:t>
                      </a:r>
                      <a:r>
                        <a:rPr kumimoji="0" lang="fr-FR" sz="1000" b="0" i="0" u="none" strike="noStrike" kern="1200" cap="none" spc="0" normalizeH="0" baseline="0" noProof="0">
                          <a:ln>
                            <a:noFill/>
                          </a:ln>
                          <a:solidFill>
                            <a:prstClr val="black"/>
                          </a:solidFill>
                          <a:effectLst/>
                          <a:uLnTx/>
                          <a:uFillTx/>
                          <a:latin typeface="Calibri"/>
                          <a:ea typeface="+mn-ea"/>
                          <a:cs typeface="+mn-cs"/>
                        </a:rPr>
                        <a:t>
 ⏳ L’opération Clairgaz continue jusqu’au 29 novembre !
Rapportez vos bouteilles vides dans les magasins participants → +10 € immédiats en bon d'achat + ticket jeu pour tenter de gagner une carte cadeau de 100 €.
💡 Et si vous n’avez pas encore participé… c’est le moment !
📌 Voir conditions et magasins participants sur https://www.e.leclerc/e/jeu-clairgaz
Attention l’offre n’est valable que sur les deux formats de bouteilles de la marque Clairgaz, butane (13kg) et propane (11kg)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80856521"/>
                  </a:ext>
                </a:extLst>
              </a:tr>
            </a:tbl>
          </a:graphicData>
        </a:graphic>
      </p:graphicFrame>
      <p:sp>
        <p:nvSpPr>
          <p:cNvPr id="4" name="Text Placeholder 3">
            <a:extLst>
              <a:ext uri="{FF2B5EF4-FFF2-40B4-BE49-F238E27FC236}">
                <a16:creationId xmlns:a16="http://schemas.microsoft.com/office/drawing/2014/main" id="{131A882E-1D29-4B8E-85B0-F41B11AB825A}"/>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0555835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92039-C2A3-4EED-B213-7DFDD36D2DCF}"/>
              </a:ext>
            </a:extLst>
          </p:cNvPr>
          <p:cNvSpPr>
            <a:spLocks noGrp="1"/>
          </p:cNvSpPr>
          <p:nvPr>
            <p:ph type="title"/>
          </p:nvPr>
        </p:nvSpPr>
        <p:spPr/>
        <p:txBody>
          <a:bodyPr/>
          <a:lstStyle/>
          <a:p>
            <a:r>
              <a:rPr lang="en-US"/>
              <a:t>Facebook Original Own Posts Table | 2 profiles - 10 of 26</a:t>
            </a:r>
          </a:p>
        </p:txBody>
      </p:sp>
      <p:graphicFrame>
        <p:nvGraphicFramePr>
          <p:cNvPr id="5" name="Table Placeholder 4">
            <a:extLst>
              <a:ext uri="{FF2B5EF4-FFF2-40B4-BE49-F238E27FC236}">
                <a16:creationId xmlns:a16="http://schemas.microsoft.com/office/drawing/2014/main" id="{028FB775-7E4E-406C-9166-1820C324C867}"/>
              </a:ext>
            </a:extLst>
          </p:cNvPr>
          <p:cNvGraphicFramePr>
            <a:graphicFrameLocks noGrp="1"/>
          </p:cNvGraphicFramePr>
          <p:nvPr>
            <p:ph type="tbl" sz="quarter" idx="13"/>
            <p:extLst>
              <p:ext uri="{D42A27DB-BD31-4B8C-83A1-F6EECF244321}">
                <p14:modId xmlns:p14="http://schemas.microsoft.com/office/powerpoint/2010/main" val="2211046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52687754"/>
                    </a:ext>
                  </a:extLst>
                </a:gridCol>
                <a:gridCol w="987552">
                  <a:extLst>
                    <a:ext uri="{9D8B030D-6E8A-4147-A177-3AD203B41FA5}">
                      <a16:colId xmlns:a16="http://schemas.microsoft.com/office/drawing/2014/main" val="1948714772"/>
                    </a:ext>
                  </a:extLst>
                </a:gridCol>
                <a:gridCol w="329184">
                  <a:extLst>
                    <a:ext uri="{9D8B030D-6E8A-4147-A177-3AD203B41FA5}">
                      <a16:colId xmlns:a16="http://schemas.microsoft.com/office/drawing/2014/main" val="2335602337"/>
                    </a:ext>
                  </a:extLst>
                </a:gridCol>
                <a:gridCol w="329184">
                  <a:extLst>
                    <a:ext uri="{9D8B030D-6E8A-4147-A177-3AD203B41FA5}">
                      <a16:colId xmlns:a16="http://schemas.microsoft.com/office/drawing/2014/main" val="1682259007"/>
                    </a:ext>
                  </a:extLst>
                </a:gridCol>
                <a:gridCol w="329184">
                  <a:extLst>
                    <a:ext uri="{9D8B030D-6E8A-4147-A177-3AD203B41FA5}">
                      <a16:colId xmlns:a16="http://schemas.microsoft.com/office/drawing/2014/main" val="820370127"/>
                    </a:ext>
                  </a:extLst>
                </a:gridCol>
                <a:gridCol w="329184">
                  <a:extLst>
                    <a:ext uri="{9D8B030D-6E8A-4147-A177-3AD203B41FA5}">
                      <a16:colId xmlns:a16="http://schemas.microsoft.com/office/drawing/2014/main" val="368154161"/>
                    </a:ext>
                  </a:extLst>
                </a:gridCol>
                <a:gridCol w="329184">
                  <a:extLst>
                    <a:ext uri="{9D8B030D-6E8A-4147-A177-3AD203B41FA5}">
                      <a16:colId xmlns:a16="http://schemas.microsoft.com/office/drawing/2014/main" val="786084057"/>
                    </a:ext>
                  </a:extLst>
                </a:gridCol>
                <a:gridCol w="329184">
                  <a:extLst>
                    <a:ext uri="{9D8B030D-6E8A-4147-A177-3AD203B41FA5}">
                      <a16:colId xmlns:a16="http://schemas.microsoft.com/office/drawing/2014/main" val="725378634"/>
                    </a:ext>
                  </a:extLst>
                </a:gridCol>
                <a:gridCol w="329184">
                  <a:extLst>
                    <a:ext uri="{9D8B030D-6E8A-4147-A177-3AD203B41FA5}">
                      <a16:colId xmlns:a16="http://schemas.microsoft.com/office/drawing/2014/main" val="3928238120"/>
                    </a:ext>
                  </a:extLst>
                </a:gridCol>
                <a:gridCol w="329184">
                  <a:extLst>
                    <a:ext uri="{9D8B030D-6E8A-4147-A177-3AD203B41FA5}">
                      <a16:colId xmlns:a16="http://schemas.microsoft.com/office/drawing/2014/main" val="2833253605"/>
                    </a:ext>
                  </a:extLst>
                </a:gridCol>
                <a:gridCol w="329184">
                  <a:extLst>
                    <a:ext uri="{9D8B030D-6E8A-4147-A177-3AD203B41FA5}">
                      <a16:colId xmlns:a16="http://schemas.microsoft.com/office/drawing/2014/main" val="3479246366"/>
                    </a:ext>
                  </a:extLst>
                </a:gridCol>
                <a:gridCol w="329184">
                  <a:extLst>
                    <a:ext uri="{9D8B030D-6E8A-4147-A177-3AD203B41FA5}">
                      <a16:colId xmlns:a16="http://schemas.microsoft.com/office/drawing/2014/main" val="1703587619"/>
                    </a:ext>
                  </a:extLst>
                </a:gridCol>
                <a:gridCol w="329184">
                  <a:extLst>
                    <a:ext uri="{9D8B030D-6E8A-4147-A177-3AD203B41FA5}">
                      <a16:colId xmlns:a16="http://schemas.microsoft.com/office/drawing/2014/main" val="467175880"/>
                    </a:ext>
                  </a:extLst>
                </a:gridCol>
                <a:gridCol w="329184">
                  <a:extLst>
                    <a:ext uri="{9D8B030D-6E8A-4147-A177-3AD203B41FA5}">
                      <a16:colId xmlns:a16="http://schemas.microsoft.com/office/drawing/2014/main" val="2363348950"/>
                    </a:ext>
                  </a:extLst>
                </a:gridCol>
                <a:gridCol w="329184">
                  <a:extLst>
                    <a:ext uri="{9D8B030D-6E8A-4147-A177-3AD203B41FA5}">
                      <a16:colId xmlns:a16="http://schemas.microsoft.com/office/drawing/2014/main" val="3245292271"/>
                    </a:ext>
                  </a:extLst>
                </a:gridCol>
                <a:gridCol w="329184">
                  <a:extLst>
                    <a:ext uri="{9D8B030D-6E8A-4147-A177-3AD203B41FA5}">
                      <a16:colId xmlns:a16="http://schemas.microsoft.com/office/drawing/2014/main" val="121019270"/>
                    </a:ext>
                  </a:extLst>
                </a:gridCol>
                <a:gridCol w="329184">
                  <a:extLst>
                    <a:ext uri="{9D8B030D-6E8A-4147-A177-3AD203B41FA5}">
                      <a16:colId xmlns:a16="http://schemas.microsoft.com/office/drawing/2014/main" val="2356294698"/>
                    </a:ext>
                  </a:extLst>
                </a:gridCol>
                <a:gridCol w="329184">
                  <a:extLst>
                    <a:ext uri="{9D8B030D-6E8A-4147-A177-3AD203B41FA5}">
                      <a16:colId xmlns:a16="http://schemas.microsoft.com/office/drawing/2014/main" val="2151255780"/>
                    </a:ext>
                  </a:extLst>
                </a:gridCol>
                <a:gridCol w="329184">
                  <a:extLst>
                    <a:ext uri="{9D8B030D-6E8A-4147-A177-3AD203B41FA5}">
                      <a16:colId xmlns:a16="http://schemas.microsoft.com/office/drawing/2014/main" val="2201238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305038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- 2025-10-31 15:35:14</a:t>
                      </a:r>
                      <a:r>
                        <a:rPr kumimoji="0" lang="fr-FR" sz="1000" b="0" i="0" u="none" strike="noStrike" kern="1200" cap="none" spc="0" normalizeH="0" baseline="0" noProof="0">
                          <a:ln>
                            <a:noFill/>
                          </a:ln>
                          <a:solidFill>
                            <a:prstClr val="black"/>
                          </a:solidFill>
                          <a:effectLst/>
                          <a:uLnTx/>
                          <a:uFillTx/>
                          <a:latin typeface="Calibri"/>
                          <a:ea typeface="+mn-ea"/>
                          <a:cs typeface="+mn-cs"/>
                        </a:rPr>
                        <a:t>
 🚗 ⚡Les préjugés sur la voiture électrique
✅ Vrai ou ❌faux ? 
"Il n'y a pas assez de bornes de recharge électrique."
Donnez votre réponse en commentaire et vérifiez-la en vidéo !
️Alors, prêt à passer à l'électrique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32021099"/>
                  </a:ext>
                </a:extLst>
              </a:tr>
            </a:tbl>
          </a:graphicData>
        </a:graphic>
      </p:graphicFrame>
      <p:sp>
        <p:nvSpPr>
          <p:cNvPr id="4" name="Text Placeholder 3">
            <a:extLst>
              <a:ext uri="{FF2B5EF4-FFF2-40B4-BE49-F238E27FC236}">
                <a16:creationId xmlns:a16="http://schemas.microsoft.com/office/drawing/2014/main" id="{FBBF8DBC-1D8F-4021-A778-C51716E95E95}"/>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5501970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0576E-F6E8-40FB-958C-0179333C7E05}"/>
              </a:ext>
            </a:extLst>
          </p:cNvPr>
          <p:cNvSpPr>
            <a:spLocks noGrp="1"/>
          </p:cNvSpPr>
          <p:nvPr>
            <p:ph type="title"/>
          </p:nvPr>
        </p:nvSpPr>
        <p:spPr/>
        <p:txBody>
          <a:bodyPr/>
          <a:lstStyle/>
          <a:p>
            <a:r>
              <a:rPr lang="en-US"/>
              <a:t>Facebook Original Own Posts Table | 2 profiles - 11 of 26</a:t>
            </a:r>
          </a:p>
        </p:txBody>
      </p:sp>
      <p:graphicFrame>
        <p:nvGraphicFramePr>
          <p:cNvPr id="5" name="Table Placeholder 4">
            <a:extLst>
              <a:ext uri="{FF2B5EF4-FFF2-40B4-BE49-F238E27FC236}">
                <a16:creationId xmlns:a16="http://schemas.microsoft.com/office/drawing/2014/main" id="{4947A42C-B306-48C3-AA37-AEFA6ED8B709}"/>
              </a:ext>
            </a:extLst>
          </p:cNvPr>
          <p:cNvGraphicFramePr>
            <a:graphicFrameLocks noGrp="1"/>
          </p:cNvGraphicFramePr>
          <p:nvPr>
            <p:ph type="tbl" sz="quarter" idx="13"/>
            <p:extLst>
              <p:ext uri="{D42A27DB-BD31-4B8C-83A1-F6EECF244321}">
                <p14:modId xmlns:p14="http://schemas.microsoft.com/office/powerpoint/2010/main" val="670319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37039383"/>
                    </a:ext>
                  </a:extLst>
                </a:gridCol>
                <a:gridCol w="987552">
                  <a:extLst>
                    <a:ext uri="{9D8B030D-6E8A-4147-A177-3AD203B41FA5}">
                      <a16:colId xmlns:a16="http://schemas.microsoft.com/office/drawing/2014/main" val="4109672123"/>
                    </a:ext>
                  </a:extLst>
                </a:gridCol>
                <a:gridCol w="329184">
                  <a:extLst>
                    <a:ext uri="{9D8B030D-6E8A-4147-A177-3AD203B41FA5}">
                      <a16:colId xmlns:a16="http://schemas.microsoft.com/office/drawing/2014/main" val="3614906605"/>
                    </a:ext>
                  </a:extLst>
                </a:gridCol>
                <a:gridCol w="329184">
                  <a:extLst>
                    <a:ext uri="{9D8B030D-6E8A-4147-A177-3AD203B41FA5}">
                      <a16:colId xmlns:a16="http://schemas.microsoft.com/office/drawing/2014/main" val="566903943"/>
                    </a:ext>
                  </a:extLst>
                </a:gridCol>
                <a:gridCol w="329184">
                  <a:extLst>
                    <a:ext uri="{9D8B030D-6E8A-4147-A177-3AD203B41FA5}">
                      <a16:colId xmlns:a16="http://schemas.microsoft.com/office/drawing/2014/main" val="2684121119"/>
                    </a:ext>
                  </a:extLst>
                </a:gridCol>
                <a:gridCol w="329184">
                  <a:extLst>
                    <a:ext uri="{9D8B030D-6E8A-4147-A177-3AD203B41FA5}">
                      <a16:colId xmlns:a16="http://schemas.microsoft.com/office/drawing/2014/main" val="1495701310"/>
                    </a:ext>
                  </a:extLst>
                </a:gridCol>
                <a:gridCol w="329184">
                  <a:extLst>
                    <a:ext uri="{9D8B030D-6E8A-4147-A177-3AD203B41FA5}">
                      <a16:colId xmlns:a16="http://schemas.microsoft.com/office/drawing/2014/main" val="3268428277"/>
                    </a:ext>
                  </a:extLst>
                </a:gridCol>
                <a:gridCol w="329184">
                  <a:extLst>
                    <a:ext uri="{9D8B030D-6E8A-4147-A177-3AD203B41FA5}">
                      <a16:colId xmlns:a16="http://schemas.microsoft.com/office/drawing/2014/main" val="3045767873"/>
                    </a:ext>
                  </a:extLst>
                </a:gridCol>
                <a:gridCol w="329184">
                  <a:extLst>
                    <a:ext uri="{9D8B030D-6E8A-4147-A177-3AD203B41FA5}">
                      <a16:colId xmlns:a16="http://schemas.microsoft.com/office/drawing/2014/main" val="3207118709"/>
                    </a:ext>
                  </a:extLst>
                </a:gridCol>
                <a:gridCol w="329184">
                  <a:extLst>
                    <a:ext uri="{9D8B030D-6E8A-4147-A177-3AD203B41FA5}">
                      <a16:colId xmlns:a16="http://schemas.microsoft.com/office/drawing/2014/main" val="2845222319"/>
                    </a:ext>
                  </a:extLst>
                </a:gridCol>
                <a:gridCol w="329184">
                  <a:extLst>
                    <a:ext uri="{9D8B030D-6E8A-4147-A177-3AD203B41FA5}">
                      <a16:colId xmlns:a16="http://schemas.microsoft.com/office/drawing/2014/main" val="2802623922"/>
                    </a:ext>
                  </a:extLst>
                </a:gridCol>
                <a:gridCol w="329184">
                  <a:extLst>
                    <a:ext uri="{9D8B030D-6E8A-4147-A177-3AD203B41FA5}">
                      <a16:colId xmlns:a16="http://schemas.microsoft.com/office/drawing/2014/main" val="2709572977"/>
                    </a:ext>
                  </a:extLst>
                </a:gridCol>
                <a:gridCol w="329184">
                  <a:extLst>
                    <a:ext uri="{9D8B030D-6E8A-4147-A177-3AD203B41FA5}">
                      <a16:colId xmlns:a16="http://schemas.microsoft.com/office/drawing/2014/main" val="529226567"/>
                    </a:ext>
                  </a:extLst>
                </a:gridCol>
                <a:gridCol w="329184">
                  <a:extLst>
                    <a:ext uri="{9D8B030D-6E8A-4147-A177-3AD203B41FA5}">
                      <a16:colId xmlns:a16="http://schemas.microsoft.com/office/drawing/2014/main" val="1130633663"/>
                    </a:ext>
                  </a:extLst>
                </a:gridCol>
                <a:gridCol w="329184">
                  <a:extLst>
                    <a:ext uri="{9D8B030D-6E8A-4147-A177-3AD203B41FA5}">
                      <a16:colId xmlns:a16="http://schemas.microsoft.com/office/drawing/2014/main" val="2430931401"/>
                    </a:ext>
                  </a:extLst>
                </a:gridCol>
                <a:gridCol w="329184">
                  <a:extLst>
                    <a:ext uri="{9D8B030D-6E8A-4147-A177-3AD203B41FA5}">
                      <a16:colId xmlns:a16="http://schemas.microsoft.com/office/drawing/2014/main" val="1994099541"/>
                    </a:ext>
                  </a:extLst>
                </a:gridCol>
                <a:gridCol w="329184">
                  <a:extLst>
                    <a:ext uri="{9D8B030D-6E8A-4147-A177-3AD203B41FA5}">
                      <a16:colId xmlns:a16="http://schemas.microsoft.com/office/drawing/2014/main" val="629154168"/>
                    </a:ext>
                  </a:extLst>
                </a:gridCol>
                <a:gridCol w="329184">
                  <a:extLst>
                    <a:ext uri="{9D8B030D-6E8A-4147-A177-3AD203B41FA5}">
                      <a16:colId xmlns:a16="http://schemas.microsoft.com/office/drawing/2014/main" val="1577175982"/>
                    </a:ext>
                  </a:extLst>
                </a:gridCol>
                <a:gridCol w="329184">
                  <a:extLst>
                    <a:ext uri="{9D8B030D-6E8A-4147-A177-3AD203B41FA5}">
                      <a16:colId xmlns:a16="http://schemas.microsoft.com/office/drawing/2014/main" val="2960380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713478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- 2025-10-28 16:00:27</a:t>
                      </a:r>
                      <a:r>
                        <a:rPr kumimoji="0" lang="fr-FR" sz="1000" b="0" i="0" u="none" strike="noStrike" kern="1200" cap="none" spc="0" normalizeH="0" baseline="0" noProof="0">
                          <a:ln>
                            <a:noFill/>
                          </a:ln>
                          <a:solidFill>
                            <a:prstClr val="black"/>
                          </a:solidFill>
                          <a:effectLst/>
                          <a:uLnTx/>
                          <a:uFillTx/>
                          <a:latin typeface="Calibri"/>
                          <a:ea typeface="+mn-ea"/>
                          <a:cs typeface="+mn-cs"/>
                        </a:rPr>
                        <a:t>
 C’est le moment de donner une seconde vie à vos bouteilles vides Clairgaz !
👉 Rapportez-les en magasin participant : vous repartez avec +10 € en plus de la consigne en bon d'achat et une chance de gagner une carte cadeau 🎁.
Bonne action + bonne affaire, que demander de plus ?
📌 Voir conditions et magasins participants sur https://www.e.leclerc/e/jeu-clairgaz
Attention l’offre n’est valable que sur les deux formats de bouteilles de la marque Clairgaz, butane (13kg) et propane (11kg)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96376569"/>
                  </a:ext>
                </a:extLst>
              </a:tr>
            </a:tbl>
          </a:graphicData>
        </a:graphic>
      </p:graphicFrame>
      <p:sp>
        <p:nvSpPr>
          <p:cNvPr id="4" name="Text Placeholder 3">
            <a:extLst>
              <a:ext uri="{FF2B5EF4-FFF2-40B4-BE49-F238E27FC236}">
                <a16:creationId xmlns:a16="http://schemas.microsoft.com/office/drawing/2014/main" id="{F134BDA1-CFBB-46AD-BEA1-9EB4ECD60DA8}"/>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1718017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F1EC-596D-49E8-B414-C9727D90869C}"/>
              </a:ext>
            </a:extLst>
          </p:cNvPr>
          <p:cNvSpPr>
            <a:spLocks noGrp="1"/>
          </p:cNvSpPr>
          <p:nvPr>
            <p:ph type="title"/>
          </p:nvPr>
        </p:nvSpPr>
        <p:spPr/>
        <p:txBody>
          <a:bodyPr/>
          <a:lstStyle/>
          <a:p>
            <a:r>
              <a:rPr lang="en-US"/>
              <a:t>Facebook Original Own Posts Table | 2 profiles - 12 of 26</a:t>
            </a:r>
          </a:p>
        </p:txBody>
      </p:sp>
      <p:graphicFrame>
        <p:nvGraphicFramePr>
          <p:cNvPr id="5" name="Table Placeholder 4">
            <a:extLst>
              <a:ext uri="{FF2B5EF4-FFF2-40B4-BE49-F238E27FC236}">
                <a16:creationId xmlns:a16="http://schemas.microsoft.com/office/drawing/2014/main" id="{07092199-277E-4587-A4C8-787C48B9E92A}"/>
              </a:ext>
            </a:extLst>
          </p:cNvPr>
          <p:cNvGraphicFramePr>
            <a:graphicFrameLocks noGrp="1"/>
          </p:cNvGraphicFramePr>
          <p:nvPr>
            <p:ph type="tbl" sz="quarter" idx="13"/>
            <p:extLst>
              <p:ext uri="{D42A27DB-BD31-4B8C-83A1-F6EECF244321}">
                <p14:modId xmlns:p14="http://schemas.microsoft.com/office/powerpoint/2010/main" val="1883245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6166766"/>
                    </a:ext>
                  </a:extLst>
                </a:gridCol>
                <a:gridCol w="987552">
                  <a:extLst>
                    <a:ext uri="{9D8B030D-6E8A-4147-A177-3AD203B41FA5}">
                      <a16:colId xmlns:a16="http://schemas.microsoft.com/office/drawing/2014/main" val="3983622301"/>
                    </a:ext>
                  </a:extLst>
                </a:gridCol>
                <a:gridCol w="329184">
                  <a:extLst>
                    <a:ext uri="{9D8B030D-6E8A-4147-A177-3AD203B41FA5}">
                      <a16:colId xmlns:a16="http://schemas.microsoft.com/office/drawing/2014/main" val="1663034054"/>
                    </a:ext>
                  </a:extLst>
                </a:gridCol>
                <a:gridCol w="329184">
                  <a:extLst>
                    <a:ext uri="{9D8B030D-6E8A-4147-A177-3AD203B41FA5}">
                      <a16:colId xmlns:a16="http://schemas.microsoft.com/office/drawing/2014/main" val="2796894197"/>
                    </a:ext>
                  </a:extLst>
                </a:gridCol>
                <a:gridCol w="329184">
                  <a:extLst>
                    <a:ext uri="{9D8B030D-6E8A-4147-A177-3AD203B41FA5}">
                      <a16:colId xmlns:a16="http://schemas.microsoft.com/office/drawing/2014/main" val="3265148790"/>
                    </a:ext>
                  </a:extLst>
                </a:gridCol>
                <a:gridCol w="329184">
                  <a:extLst>
                    <a:ext uri="{9D8B030D-6E8A-4147-A177-3AD203B41FA5}">
                      <a16:colId xmlns:a16="http://schemas.microsoft.com/office/drawing/2014/main" val="2336286429"/>
                    </a:ext>
                  </a:extLst>
                </a:gridCol>
                <a:gridCol w="329184">
                  <a:extLst>
                    <a:ext uri="{9D8B030D-6E8A-4147-A177-3AD203B41FA5}">
                      <a16:colId xmlns:a16="http://schemas.microsoft.com/office/drawing/2014/main" val="40825146"/>
                    </a:ext>
                  </a:extLst>
                </a:gridCol>
                <a:gridCol w="329184">
                  <a:extLst>
                    <a:ext uri="{9D8B030D-6E8A-4147-A177-3AD203B41FA5}">
                      <a16:colId xmlns:a16="http://schemas.microsoft.com/office/drawing/2014/main" val="3681434562"/>
                    </a:ext>
                  </a:extLst>
                </a:gridCol>
                <a:gridCol w="329184">
                  <a:extLst>
                    <a:ext uri="{9D8B030D-6E8A-4147-A177-3AD203B41FA5}">
                      <a16:colId xmlns:a16="http://schemas.microsoft.com/office/drawing/2014/main" val="130619140"/>
                    </a:ext>
                  </a:extLst>
                </a:gridCol>
                <a:gridCol w="329184">
                  <a:extLst>
                    <a:ext uri="{9D8B030D-6E8A-4147-A177-3AD203B41FA5}">
                      <a16:colId xmlns:a16="http://schemas.microsoft.com/office/drawing/2014/main" val="4062958347"/>
                    </a:ext>
                  </a:extLst>
                </a:gridCol>
                <a:gridCol w="329184">
                  <a:extLst>
                    <a:ext uri="{9D8B030D-6E8A-4147-A177-3AD203B41FA5}">
                      <a16:colId xmlns:a16="http://schemas.microsoft.com/office/drawing/2014/main" val="4231917751"/>
                    </a:ext>
                  </a:extLst>
                </a:gridCol>
                <a:gridCol w="329184">
                  <a:extLst>
                    <a:ext uri="{9D8B030D-6E8A-4147-A177-3AD203B41FA5}">
                      <a16:colId xmlns:a16="http://schemas.microsoft.com/office/drawing/2014/main" val="919716520"/>
                    </a:ext>
                  </a:extLst>
                </a:gridCol>
                <a:gridCol w="329184">
                  <a:extLst>
                    <a:ext uri="{9D8B030D-6E8A-4147-A177-3AD203B41FA5}">
                      <a16:colId xmlns:a16="http://schemas.microsoft.com/office/drawing/2014/main" val="3903213716"/>
                    </a:ext>
                  </a:extLst>
                </a:gridCol>
                <a:gridCol w="329184">
                  <a:extLst>
                    <a:ext uri="{9D8B030D-6E8A-4147-A177-3AD203B41FA5}">
                      <a16:colId xmlns:a16="http://schemas.microsoft.com/office/drawing/2014/main" val="1415039533"/>
                    </a:ext>
                  </a:extLst>
                </a:gridCol>
                <a:gridCol w="329184">
                  <a:extLst>
                    <a:ext uri="{9D8B030D-6E8A-4147-A177-3AD203B41FA5}">
                      <a16:colId xmlns:a16="http://schemas.microsoft.com/office/drawing/2014/main" val="1780508318"/>
                    </a:ext>
                  </a:extLst>
                </a:gridCol>
                <a:gridCol w="329184">
                  <a:extLst>
                    <a:ext uri="{9D8B030D-6E8A-4147-A177-3AD203B41FA5}">
                      <a16:colId xmlns:a16="http://schemas.microsoft.com/office/drawing/2014/main" val="4101800063"/>
                    </a:ext>
                  </a:extLst>
                </a:gridCol>
                <a:gridCol w="329184">
                  <a:extLst>
                    <a:ext uri="{9D8B030D-6E8A-4147-A177-3AD203B41FA5}">
                      <a16:colId xmlns:a16="http://schemas.microsoft.com/office/drawing/2014/main" val="3104502747"/>
                    </a:ext>
                  </a:extLst>
                </a:gridCol>
                <a:gridCol w="329184">
                  <a:extLst>
                    <a:ext uri="{9D8B030D-6E8A-4147-A177-3AD203B41FA5}">
                      <a16:colId xmlns:a16="http://schemas.microsoft.com/office/drawing/2014/main" val="2390822212"/>
                    </a:ext>
                  </a:extLst>
                </a:gridCol>
                <a:gridCol w="329184">
                  <a:extLst>
                    <a:ext uri="{9D8B030D-6E8A-4147-A177-3AD203B41FA5}">
                      <a16:colId xmlns:a16="http://schemas.microsoft.com/office/drawing/2014/main" val="350718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26729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- 2025-10-16 17:30:09</a:t>
                      </a:r>
                      <a:r>
                        <a:rPr kumimoji="0" lang="fr-FR" sz="1000" b="0" i="0" u="none" strike="noStrike" kern="1200" cap="none" spc="0" normalizeH="0" baseline="0" noProof="0">
                          <a:ln>
                            <a:noFill/>
                          </a:ln>
                          <a:solidFill>
                            <a:prstClr val="black"/>
                          </a:solidFill>
                          <a:effectLst/>
                          <a:uLnTx/>
                          <a:uFillTx/>
                          <a:latin typeface="Calibri"/>
                          <a:ea typeface="+mn-ea"/>
                          <a:cs typeface="+mn-cs"/>
                        </a:rPr>
                        <a:t>
 💡 Nouvelle opération carburant à prix coûtant* ce week-end, à l’occasion du départ des vacances de la Toussaint !
En poursuivant son engagement historique en faveur du pouvoir d’achat, E.Leclerc agit concrètement pour rendre la mobilité plus accessible à tous.
Avant de prendre la route, profitez d’un vrai coup de pouce pour votre budget carburant dans nos stations participantes ! 🚗
*Hors stations d'autoroute, hors GPL et hors combustibles. Voir modalités dans les magasins participants disposant d'une station-service.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58511600"/>
                  </a:ext>
                </a:extLst>
              </a:tr>
            </a:tbl>
          </a:graphicData>
        </a:graphic>
      </p:graphicFrame>
      <p:sp>
        <p:nvSpPr>
          <p:cNvPr id="4" name="Text Placeholder 3">
            <a:extLst>
              <a:ext uri="{FF2B5EF4-FFF2-40B4-BE49-F238E27FC236}">
                <a16:creationId xmlns:a16="http://schemas.microsoft.com/office/drawing/2014/main" id="{4719C7E1-EC31-4BE9-8CEA-16F0C956EF4B}"/>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0949458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5D8CB-4DD8-4E90-BA41-D6C33F6DE654}"/>
              </a:ext>
            </a:extLst>
          </p:cNvPr>
          <p:cNvSpPr>
            <a:spLocks noGrp="1"/>
          </p:cNvSpPr>
          <p:nvPr>
            <p:ph type="title"/>
          </p:nvPr>
        </p:nvSpPr>
        <p:spPr/>
        <p:txBody>
          <a:bodyPr/>
          <a:lstStyle/>
          <a:p>
            <a:r>
              <a:rPr lang="en-US"/>
              <a:t>Facebook Original Own Posts Table | 2 profiles - 13 of 26</a:t>
            </a:r>
          </a:p>
        </p:txBody>
      </p:sp>
      <p:graphicFrame>
        <p:nvGraphicFramePr>
          <p:cNvPr id="5" name="Table Placeholder 4">
            <a:extLst>
              <a:ext uri="{FF2B5EF4-FFF2-40B4-BE49-F238E27FC236}">
                <a16:creationId xmlns:a16="http://schemas.microsoft.com/office/drawing/2014/main" id="{787FA8F1-A80E-4C14-BDB2-1EABA8DDEF06}"/>
              </a:ext>
            </a:extLst>
          </p:cNvPr>
          <p:cNvGraphicFramePr>
            <a:graphicFrameLocks noGrp="1"/>
          </p:cNvGraphicFramePr>
          <p:nvPr>
            <p:ph type="tbl" sz="quarter" idx="13"/>
            <p:extLst>
              <p:ext uri="{D42A27DB-BD31-4B8C-83A1-F6EECF244321}">
                <p14:modId xmlns:p14="http://schemas.microsoft.com/office/powerpoint/2010/main" val="3988477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576738663"/>
                    </a:ext>
                  </a:extLst>
                </a:gridCol>
                <a:gridCol w="987552">
                  <a:extLst>
                    <a:ext uri="{9D8B030D-6E8A-4147-A177-3AD203B41FA5}">
                      <a16:colId xmlns:a16="http://schemas.microsoft.com/office/drawing/2014/main" val="685770690"/>
                    </a:ext>
                  </a:extLst>
                </a:gridCol>
                <a:gridCol w="329184">
                  <a:extLst>
                    <a:ext uri="{9D8B030D-6E8A-4147-A177-3AD203B41FA5}">
                      <a16:colId xmlns:a16="http://schemas.microsoft.com/office/drawing/2014/main" val="1545299461"/>
                    </a:ext>
                  </a:extLst>
                </a:gridCol>
                <a:gridCol w="329184">
                  <a:extLst>
                    <a:ext uri="{9D8B030D-6E8A-4147-A177-3AD203B41FA5}">
                      <a16:colId xmlns:a16="http://schemas.microsoft.com/office/drawing/2014/main" val="1514135091"/>
                    </a:ext>
                  </a:extLst>
                </a:gridCol>
                <a:gridCol w="329184">
                  <a:extLst>
                    <a:ext uri="{9D8B030D-6E8A-4147-A177-3AD203B41FA5}">
                      <a16:colId xmlns:a16="http://schemas.microsoft.com/office/drawing/2014/main" val="378720864"/>
                    </a:ext>
                  </a:extLst>
                </a:gridCol>
                <a:gridCol w="329184">
                  <a:extLst>
                    <a:ext uri="{9D8B030D-6E8A-4147-A177-3AD203B41FA5}">
                      <a16:colId xmlns:a16="http://schemas.microsoft.com/office/drawing/2014/main" val="3700713200"/>
                    </a:ext>
                  </a:extLst>
                </a:gridCol>
                <a:gridCol w="329184">
                  <a:extLst>
                    <a:ext uri="{9D8B030D-6E8A-4147-A177-3AD203B41FA5}">
                      <a16:colId xmlns:a16="http://schemas.microsoft.com/office/drawing/2014/main" val="438916092"/>
                    </a:ext>
                  </a:extLst>
                </a:gridCol>
                <a:gridCol w="329184">
                  <a:extLst>
                    <a:ext uri="{9D8B030D-6E8A-4147-A177-3AD203B41FA5}">
                      <a16:colId xmlns:a16="http://schemas.microsoft.com/office/drawing/2014/main" val="566121817"/>
                    </a:ext>
                  </a:extLst>
                </a:gridCol>
                <a:gridCol w="329184">
                  <a:extLst>
                    <a:ext uri="{9D8B030D-6E8A-4147-A177-3AD203B41FA5}">
                      <a16:colId xmlns:a16="http://schemas.microsoft.com/office/drawing/2014/main" val="1040972607"/>
                    </a:ext>
                  </a:extLst>
                </a:gridCol>
                <a:gridCol w="329184">
                  <a:extLst>
                    <a:ext uri="{9D8B030D-6E8A-4147-A177-3AD203B41FA5}">
                      <a16:colId xmlns:a16="http://schemas.microsoft.com/office/drawing/2014/main" val="833279901"/>
                    </a:ext>
                  </a:extLst>
                </a:gridCol>
                <a:gridCol w="329184">
                  <a:extLst>
                    <a:ext uri="{9D8B030D-6E8A-4147-A177-3AD203B41FA5}">
                      <a16:colId xmlns:a16="http://schemas.microsoft.com/office/drawing/2014/main" val="192814242"/>
                    </a:ext>
                  </a:extLst>
                </a:gridCol>
                <a:gridCol w="329184">
                  <a:extLst>
                    <a:ext uri="{9D8B030D-6E8A-4147-A177-3AD203B41FA5}">
                      <a16:colId xmlns:a16="http://schemas.microsoft.com/office/drawing/2014/main" val="123608220"/>
                    </a:ext>
                  </a:extLst>
                </a:gridCol>
                <a:gridCol w="329184">
                  <a:extLst>
                    <a:ext uri="{9D8B030D-6E8A-4147-A177-3AD203B41FA5}">
                      <a16:colId xmlns:a16="http://schemas.microsoft.com/office/drawing/2014/main" val="3488830188"/>
                    </a:ext>
                  </a:extLst>
                </a:gridCol>
                <a:gridCol w="329184">
                  <a:extLst>
                    <a:ext uri="{9D8B030D-6E8A-4147-A177-3AD203B41FA5}">
                      <a16:colId xmlns:a16="http://schemas.microsoft.com/office/drawing/2014/main" val="2493173553"/>
                    </a:ext>
                  </a:extLst>
                </a:gridCol>
                <a:gridCol w="329184">
                  <a:extLst>
                    <a:ext uri="{9D8B030D-6E8A-4147-A177-3AD203B41FA5}">
                      <a16:colId xmlns:a16="http://schemas.microsoft.com/office/drawing/2014/main" val="967377285"/>
                    </a:ext>
                  </a:extLst>
                </a:gridCol>
                <a:gridCol w="329184">
                  <a:extLst>
                    <a:ext uri="{9D8B030D-6E8A-4147-A177-3AD203B41FA5}">
                      <a16:colId xmlns:a16="http://schemas.microsoft.com/office/drawing/2014/main" val="1378103650"/>
                    </a:ext>
                  </a:extLst>
                </a:gridCol>
                <a:gridCol w="329184">
                  <a:extLst>
                    <a:ext uri="{9D8B030D-6E8A-4147-A177-3AD203B41FA5}">
                      <a16:colId xmlns:a16="http://schemas.microsoft.com/office/drawing/2014/main" val="966062634"/>
                    </a:ext>
                  </a:extLst>
                </a:gridCol>
                <a:gridCol w="329184">
                  <a:extLst>
                    <a:ext uri="{9D8B030D-6E8A-4147-A177-3AD203B41FA5}">
                      <a16:colId xmlns:a16="http://schemas.microsoft.com/office/drawing/2014/main" val="2118095617"/>
                    </a:ext>
                  </a:extLst>
                </a:gridCol>
                <a:gridCol w="329184">
                  <a:extLst>
                    <a:ext uri="{9D8B030D-6E8A-4147-A177-3AD203B41FA5}">
                      <a16:colId xmlns:a16="http://schemas.microsoft.com/office/drawing/2014/main" val="697414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17607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- 2025-10-14 11:47:19</a:t>
                      </a:r>
                      <a:r>
                        <a:rPr kumimoji="0" lang="fr-FR" sz="1000" b="0" i="0" u="none" strike="noStrike" kern="1200" cap="none" spc="0" normalizeH="0" baseline="0" noProof="0">
                          <a:ln>
                            <a:noFill/>
                          </a:ln>
                          <a:solidFill>
                            <a:prstClr val="black"/>
                          </a:solidFill>
                          <a:effectLst/>
                          <a:uLnTx/>
                          <a:uFillTx/>
                          <a:latin typeface="Calibri"/>
                          <a:ea typeface="+mn-ea"/>
                          <a:cs typeface="+mn-cs"/>
                        </a:rPr>
                        <a:t>
 ⏳ L’opération Clairgaz continue jusqu’au 29 novembre !
Rapportez vos bouteilles vides dans les magasins participants → +10 € immédiats en bon d'achat + ticket jeu pour tenter de gagner une carte cadeau de 100 €.
💡 Et si vous n’avez pas encore participé… c’est le moment !
📌 Voir conditions et magasins participants sur https://www.e.leclerc/e/jeu-clairgaz
Attention l’offre n’est valable que sur les deux formats de bouteilles de la marque Clairgaz, butane (13kg) et propane (11kg)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90399258"/>
                  </a:ext>
                </a:extLst>
              </a:tr>
            </a:tbl>
          </a:graphicData>
        </a:graphic>
      </p:graphicFrame>
      <p:sp>
        <p:nvSpPr>
          <p:cNvPr id="4" name="Text Placeholder 3">
            <a:extLst>
              <a:ext uri="{FF2B5EF4-FFF2-40B4-BE49-F238E27FC236}">
                <a16:creationId xmlns:a16="http://schemas.microsoft.com/office/drawing/2014/main" id="{F098F3BD-BD10-454F-9893-0209EA794702}"/>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1526654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CEE71-9D84-4700-B397-BAEC9AE9FA4B}"/>
              </a:ext>
            </a:extLst>
          </p:cNvPr>
          <p:cNvSpPr>
            <a:spLocks noGrp="1"/>
          </p:cNvSpPr>
          <p:nvPr>
            <p:ph type="title"/>
          </p:nvPr>
        </p:nvSpPr>
        <p:spPr/>
        <p:txBody>
          <a:bodyPr/>
          <a:lstStyle/>
          <a:p>
            <a:r>
              <a:rPr lang="en-US"/>
              <a:t>Facebook Original Own Posts Table | 2 profiles - 14 of 26</a:t>
            </a:r>
          </a:p>
        </p:txBody>
      </p:sp>
      <p:graphicFrame>
        <p:nvGraphicFramePr>
          <p:cNvPr id="5" name="Table Placeholder 4">
            <a:extLst>
              <a:ext uri="{FF2B5EF4-FFF2-40B4-BE49-F238E27FC236}">
                <a16:creationId xmlns:a16="http://schemas.microsoft.com/office/drawing/2014/main" id="{9B0EF102-3380-477E-81F7-F1C31168865B}"/>
              </a:ext>
            </a:extLst>
          </p:cNvPr>
          <p:cNvGraphicFramePr>
            <a:graphicFrameLocks noGrp="1"/>
          </p:cNvGraphicFramePr>
          <p:nvPr>
            <p:ph type="tbl" sz="quarter" idx="13"/>
            <p:extLst>
              <p:ext uri="{D42A27DB-BD31-4B8C-83A1-F6EECF244321}">
                <p14:modId xmlns:p14="http://schemas.microsoft.com/office/powerpoint/2010/main" val="2357375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63090886"/>
                    </a:ext>
                  </a:extLst>
                </a:gridCol>
                <a:gridCol w="987552">
                  <a:extLst>
                    <a:ext uri="{9D8B030D-6E8A-4147-A177-3AD203B41FA5}">
                      <a16:colId xmlns:a16="http://schemas.microsoft.com/office/drawing/2014/main" val="3991032629"/>
                    </a:ext>
                  </a:extLst>
                </a:gridCol>
                <a:gridCol w="329184">
                  <a:extLst>
                    <a:ext uri="{9D8B030D-6E8A-4147-A177-3AD203B41FA5}">
                      <a16:colId xmlns:a16="http://schemas.microsoft.com/office/drawing/2014/main" val="1962007429"/>
                    </a:ext>
                  </a:extLst>
                </a:gridCol>
                <a:gridCol w="329184">
                  <a:extLst>
                    <a:ext uri="{9D8B030D-6E8A-4147-A177-3AD203B41FA5}">
                      <a16:colId xmlns:a16="http://schemas.microsoft.com/office/drawing/2014/main" val="2417378047"/>
                    </a:ext>
                  </a:extLst>
                </a:gridCol>
                <a:gridCol w="329184">
                  <a:extLst>
                    <a:ext uri="{9D8B030D-6E8A-4147-A177-3AD203B41FA5}">
                      <a16:colId xmlns:a16="http://schemas.microsoft.com/office/drawing/2014/main" val="3800888734"/>
                    </a:ext>
                  </a:extLst>
                </a:gridCol>
                <a:gridCol w="329184">
                  <a:extLst>
                    <a:ext uri="{9D8B030D-6E8A-4147-A177-3AD203B41FA5}">
                      <a16:colId xmlns:a16="http://schemas.microsoft.com/office/drawing/2014/main" val="525479842"/>
                    </a:ext>
                  </a:extLst>
                </a:gridCol>
                <a:gridCol w="329184">
                  <a:extLst>
                    <a:ext uri="{9D8B030D-6E8A-4147-A177-3AD203B41FA5}">
                      <a16:colId xmlns:a16="http://schemas.microsoft.com/office/drawing/2014/main" val="740412359"/>
                    </a:ext>
                  </a:extLst>
                </a:gridCol>
                <a:gridCol w="329184">
                  <a:extLst>
                    <a:ext uri="{9D8B030D-6E8A-4147-A177-3AD203B41FA5}">
                      <a16:colId xmlns:a16="http://schemas.microsoft.com/office/drawing/2014/main" val="2384632422"/>
                    </a:ext>
                  </a:extLst>
                </a:gridCol>
                <a:gridCol w="329184">
                  <a:extLst>
                    <a:ext uri="{9D8B030D-6E8A-4147-A177-3AD203B41FA5}">
                      <a16:colId xmlns:a16="http://schemas.microsoft.com/office/drawing/2014/main" val="1015588539"/>
                    </a:ext>
                  </a:extLst>
                </a:gridCol>
                <a:gridCol w="329184">
                  <a:extLst>
                    <a:ext uri="{9D8B030D-6E8A-4147-A177-3AD203B41FA5}">
                      <a16:colId xmlns:a16="http://schemas.microsoft.com/office/drawing/2014/main" val="1461479998"/>
                    </a:ext>
                  </a:extLst>
                </a:gridCol>
                <a:gridCol w="329184">
                  <a:extLst>
                    <a:ext uri="{9D8B030D-6E8A-4147-A177-3AD203B41FA5}">
                      <a16:colId xmlns:a16="http://schemas.microsoft.com/office/drawing/2014/main" val="2285261681"/>
                    </a:ext>
                  </a:extLst>
                </a:gridCol>
                <a:gridCol w="329184">
                  <a:extLst>
                    <a:ext uri="{9D8B030D-6E8A-4147-A177-3AD203B41FA5}">
                      <a16:colId xmlns:a16="http://schemas.microsoft.com/office/drawing/2014/main" val="4249548383"/>
                    </a:ext>
                  </a:extLst>
                </a:gridCol>
                <a:gridCol w="329184">
                  <a:extLst>
                    <a:ext uri="{9D8B030D-6E8A-4147-A177-3AD203B41FA5}">
                      <a16:colId xmlns:a16="http://schemas.microsoft.com/office/drawing/2014/main" val="1608120995"/>
                    </a:ext>
                  </a:extLst>
                </a:gridCol>
                <a:gridCol w="329184">
                  <a:extLst>
                    <a:ext uri="{9D8B030D-6E8A-4147-A177-3AD203B41FA5}">
                      <a16:colId xmlns:a16="http://schemas.microsoft.com/office/drawing/2014/main" val="2615160762"/>
                    </a:ext>
                  </a:extLst>
                </a:gridCol>
                <a:gridCol w="329184">
                  <a:extLst>
                    <a:ext uri="{9D8B030D-6E8A-4147-A177-3AD203B41FA5}">
                      <a16:colId xmlns:a16="http://schemas.microsoft.com/office/drawing/2014/main" val="3508473417"/>
                    </a:ext>
                  </a:extLst>
                </a:gridCol>
                <a:gridCol w="329184">
                  <a:extLst>
                    <a:ext uri="{9D8B030D-6E8A-4147-A177-3AD203B41FA5}">
                      <a16:colId xmlns:a16="http://schemas.microsoft.com/office/drawing/2014/main" val="2818168082"/>
                    </a:ext>
                  </a:extLst>
                </a:gridCol>
                <a:gridCol w="329184">
                  <a:extLst>
                    <a:ext uri="{9D8B030D-6E8A-4147-A177-3AD203B41FA5}">
                      <a16:colId xmlns:a16="http://schemas.microsoft.com/office/drawing/2014/main" val="384158847"/>
                    </a:ext>
                  </a:extLst>
                </a:gridCol>
                <a:gridCol w="329184">
                  <a:extLst>
                    <a:ext uri="{9D8B030D-6E8A-4147-A177-3AD203B41FA5}">
                      <a16:colId xmlns:a16="http://schemas.microsoft.com/office/drawing/2014/main" val="1895925278"/>
                    </a:ext>
                  </a:extLst>
                </a:gridCol>
                <a:gridCol w="329184">
                  <a:extLst>
                    <a:ext uri="{9D8B030D-6E8A-4147-A177-3AD203B41FA5}">
                      <a16:colId xmlns:a16="http://schemas.microsoft.com/office/drawing/2014/main" val="3484819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39902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- 2025-09-29 16:00:28</a:t>
                      </a:r>
                      <a:r>
                        <a:rPr kumimoji="0" lang="fr-FR" sz="1000" b="0" i="0" u="none" strike="noStrike" kern="1200" cap="none" spc="0" normalizeH="0" baseline="0" noProof="0">
                          <a:ln>
                            <a:noFill/>
                          </a:ln>
                          <a:solidFill>
                            <a:prstClr val="black"/>
                          </a:solidFill>
                          <a:effectLst/>
                          <a:uLnTx/>
                          <a:uFillTx/>
                          <a:latin typeface="Calibri"/>
                          <a:ea typeface="+mn-ea"/>
                          <a:cs typeface="+mn-cs"/>
                        </a:rPr>
                        <a:t>
 Et si votre bouteille vide valait plus que vous ne le pensiez ? 💡
Du 29 septembre au 29 novembre, dans les magasins participants, rapportez votre bouteille Clairgaz et recevez votre consigne + 10 € supplémentaires en bon d'achat.
👉 Et en plus, chaque retour vous donne une chance de gagner une carte cadeau de 100 €.
Êtes vous partant.e ? 🙋‍♂️🙋‍♀️
⏳ Offre limitée, ne tardez pas !
📌 Voir conditions et magasins participants sur https://www.e.leclerc/e/jeu-clairgaz
Attention l’offre n’est valable que sur les deux formats de bouteilles de la marque Clairgaz, butane (13kg) et propane (11kg)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27443683"/>
                  </a:ext>
                </a:extLst>
              </a:tr>
            </a:tbl>
          </a:graphicData>
        </a:graphic>
      </p:graphicFrame>
      <p:sp>
        <p:nvSpPr>
          <p:cNvPr id="4" name="Text Placeholder 3">
            <a:extLst>
              <a:ext uri="{FF2B5EF4-FFF2-40B4-BE49-F238E27FC236}">
                <a16:creationId xmlns:a16="http://schemas.microsoft.com/office/drawing/2014/main" id="{5B8B8D78-C1E9-4D3F-9DFA-7F414DA3291C}"/>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41982126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7BF3F-886E-4185-9371-82A7D09F3131}"/>
              </a:ext>
            </a:extLst>
          </p:cNvPr>
          <p:cNvSpPr>
            <a:spLocks noGrp="1"/>
          </p:cNvSpPr>
          <p:nvPr>
            <p:ph type="title"/>
          </p:nvPr>
        </p:nvSpPr>
        <p:spPr/>
        <p:txBody>
          <a:bodyPr/>
          <a:lstStyle/>
          <a:p>
            <a:r>
              <a:rPr lang="en-US"/>
              <a:t>Facebook Original Own Posts Table | 2 profiles - 15 of 26</a:t>
            </a:r>
          </a:p>
        </p:txBody>
      </p:sp>
      <p:graphicFrame>
        <p:nvGraphicFramePr>
          <p:cNvPr id="5" name="Table Placeholder 4">
            <a:extLst>
              <a:ext uri="{FF2B5EF4-FFF2-40B4-BE49-F238E27FC236}">
                <a16:creationId xmlns:a16="http://schemas.microsoft.com/office/drawing/2014/main" id="{67A54202-3FF8-4C86-A1C0-D2DE77E729AD}"/>
              </a:ext>
            </a:extLst>
          </p:cNvPr>
          <p:cNvGraphicFramePr>
            <a:graphicFrameLocks noGrp="1"/>
          </p:cNvGraphicFramePr>
          <p:nvPr>
            <p:ph type="tbl" sz="quarter" idx="13"/>
            <p:extLst>
              <p:ext uri="{D42A27DB-BD31-4B8C-83A1-F6EECF244321}">
                <p14:modId xmlns:p14="http://schemas.microsoft.com/office/powerpoint/2010/main" val="1125655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133236480"/>
                    </a:ext>
                  </a:extLst>
                </a:gridCol>
                <a:gridCol w="987552">
                  <a:extLst>
                    <a:ext uri="{9D8B030D-6E8A-4147-A177-3AD203B41FA5}">
                      <a16:colId xmlns:a16="http://schemas.microsoft.com/office/drawing/2014/main" val="2899219009"/>
                    </a:ext>
                  </a:extLst>
                </a:gridCol>
                <a:gridCol w="329184">
                  <a:extLst>
                    <a:ext uri="{9D8B030D-6E8A-4147-A177-3AD203B41FA5}">
                      <a16:colId xmlns:a16="http://schemas.microsoft.com/office/drawing/2014/main" val="2808983420"/>
                    </a:ext>
                  </a:extLst>
                </a:gridCol>
                <a:gridCol w="329184">
                  <a:extLst>
                    <a:ext uri="{9D8B030D-6E8A-4147-A177-3AD203B41FA5}">
                      <a16:colId xmlns:a16="http://schemas.microsoft.com/office/drawing/2014/main" val="689287831"/>
                    </a:ext>
                  </a:extLst>
                </a:gridCol>
                <a:gridCol w="329184">
                  <a:extLst>
                    <a:ext uri="{9D8B030D-6E8A-4147-A177-3AD203B41FA5}">
                      <a16:colId xmlns:a16="http://schemas.microsoft.com/office/drawing/2014/main" val="2180488511"/>
                    </a:ext>
                  </a:extLst>
                </a:gridCol>
                <a:gridCol w="329184">
                  <a:extLst>
                    <a:ext uri="{9D8B030D-6E8A-4147-A177-3AD203B41FA5}">
                      <a16:colId xmlns:a16="http://schemas.microsoft.com/office/drawing/2014/main" val="839147671"/>
                    </a:ext>
                  </a:extLst>
                </a:gridCol>
                <a:gridCol w="329184">
                  <a:extLst>
                    <a:ext uri="{9D8B030D-6E8A-4147-A177-3AD203B41FA5}">
                      <a16:colId xmlns:a16="http://schemas.microsoft.com/office/drawing/2014/main" val="917443728"/>
                    </a:ext>
                  </a:extLst>
                </a:gridCol>
                <a:gridCol w="329184">
                  <a:extLst>
                    <a:ext uri="{9D8B030D-6E8A-4147-A177-3AD203B41FA5}">
                      <a16:colId xmlns:a16="http://schemas.microsoft.com/office/drawing/2014/main" val="4218942113"/>
                    </a:ext>
                  </a:extLst>
                </a:gridCol>
                <a:gridCol w="329184">
                  <a:extLst>
                    <a:ext uri="{9D8B030D-6E8A-4147-A177-3AD203B41FA5}">
                      <a16:colId xmlns:a16="http://schemas.microsoft.com/office/drawing/2014/main" val="1051820971"/>
                    </a:ext>
                  </a:extLst>
                </a:gridCol>
                <a:gridCol w="329184">
                  <a:extLst>
                    <a:ext uri="{9D8B030D-6E8A-4147-A177-3AD203B41FA5}">
                      <a16:colId xmlns:a16="http://schemas.microsoft.com/office/drawing/2014/main" val="1346192586"/>
                    </a:ext>
                  </a:extLst>
                </a:gridCol>
                <a:gridCol w="329184">
                  <a:extLst>
                    <a:ext uri="{9D8B030D-6E8A-4147-A177-3AD203B41FA5}">
                      <a16:colId xmlns:a16="http://schemas.microsoft.com/office/drawing/2014/main" val="2684054227"/>
                    </a:ext>
                  </a:extLst>
                </a:gridCol>
                <a:gridCol w="329184">
                  <a:extLst>
                    <a:ext uri="{9D8B030D-6E8A-4147-A177-3AD203B41FA5}">
                      <a16:colId xmlns:a16="http://schemas.microsoft.com/office/drawing/2014/main" val="2436574743"/>
                    </a:ext>
                  </a:extLst>
                </a:gridCol>
                <a:gridCol w="329184">
                  <a:extLst>
                    <a:ext uri="{9D8B030D-6E8A-4147-A177-3AD203B41FA5}">
                      <a16:colId xmlns:a16="http://schemas.microsoft.com/office/drawing/2014/main" val="2511432141"/>
                    </a:ext>
                  </a:extLst>
                </a:gridCol>
                <a:gridCol w="329184">
                  <a:extLst>
                    <a:ext uri="{9D8B030D-6E8A-4147-A177-3AD203B41FA5}">
                      <a16:colId xmlns:a16="http://schemas.microsoft.com/office/drawing/2014/main" val="3075312176"/>
                    </a:ext>
                  </a:extLst>
                </a:gridCol>
                <a:gridCol w="329184">
                  <a:extLst>
                    <a:ext uri="{9D8B030D-6E8A-4147-A177-3AD203B41FA5}">
                      <a16:colId xmlns:a16="http://schemas.microsoft.com/office/drawing/2014/main" val="4034804686"/>
                    </a:ext>
                  </a:extLst>
                </a:gridCol>
                <a:gridCol w="329184">
                  <a:extLst>
                    <a:ext uri="{9D8B030D-6E8A-4147-A177-3AD203B41FA5}">
                      <a16:colId xmlns:a16="http://schemas.microsoft.com/office/drawing/2014/main" val="3884036683"/>
                    </a:ext>
                  </a:extLst>
                </a:gridCol>
                <a:gridCol w="329184">
                  <a:extLst>
                    <a:ext uri="{9D8B030D-6E8A-4147-A177-3AD203B41FA5}">
                      <a16:colId xmlns:a16="http://schemas.microsoft.com/office/drawing/2014/main" val="1232208495"/>
                    </a:ext>
                  </a:extLst>
                </a:gridCol>
                <a:gridCol w="329184">
                  <a:extLst>
                    <a:ext uri="{9D8B030D-6E8A-4147-A177-3AD203B41FA5}">
                      <a16:colId xmlns:a16="http://schemas.microsoft.com/office/drawing/2014/main" val="1610132685"/>
                    </a:ext>
                  </a:extLst>
                </a:gridCol>
                <a:gridCol w="329184">
                  <a:extLst>
                    <a:ext uri="{9D8B030D-6E8A-4147-A177-3AD203B41FA5}">
                      <a16:colId xmlns:a16="http://schemas.microsoft.com/office/drawing/2014/main" val="3000671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191729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- 2025-09-25 10:37:58</a:t>
                      </a:r>
                      <a:r>
                        <a:rPr kumimoji="0" lang="fr-FR" sz="1000" b="0" i="0" u="none" strike="noStrike" kern="1200" cap="none" spc="0" normalizeH="0" baseline="0" noProof="0">
                          <a:ln>
                            <a:noFill/>
                          </a:ln>
                          <a:solidFill>
                            <a:prstClr val="black"/>
                          </a:solidFill>
                          <a:effectLst/>
                          <a:uLnTx/>
                          <a:uFillTx/>
                          <a:latin typeface="Calibri"/>
                          <a:ea typeface="+mn-ea"/>
                          <a:cs typeface="+mn-cs"/>
                        </a:rPr>
                        <a:t>
 En cette semaine du développement durable, découvrez comment E.Leclerc énergies mobilise l’IA pour accélérer la transition énergétique !
🤖 BrainBox AI utilise l’IA pour améliorer l'efficacité des systèmes CVC (Chauffage, Ventilation et Climatisation) des bâtiments. Cette solution s’appuie sur l'IA autonome pour analyser les données des bâtiments, ajuster en temps réel les paramètres des systèmes CVC et réduit ainsi significativement la consommation d'énergie et les émissions de gaz à effet de serre des bâtiments.
Une solution qui allie performance énergétique et maîtrise des coûts, pour continuer la décarbonation de nos activités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Transition énergétique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78746048"/>
                  </a:ext>
                </a:extLst>
              </a:tr>
            </a:tbl>
          </a:graphicData>
        </a:graphic>
      </p:graphicFrame>
      <p:sp>
        <p:nvSpPr>
          <p:cNvPr id="4" name="Text Placeholder 3">
            <a:extLst>
              <a:ext uri="{FF2B5EF4-FFF2-40B4-BE49-F238E27FC236}">
                <a16:creationId xmlns:a16="http://schemas.microsoft.com/office/drawing/2014/main" id="{EB0659D7-9655-4608-AEF3-925B52BC6E14}"/>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3385695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3E251-641B-46A5-9077-F91A9A350E0A}"/>
              </a:ext>
            </a:extLst>
          </p:cNvPr>
          <p:cNvSpPr>
            <a:spLocks noGrp="1"/>
          </p:cNvSpPr>
          <p:nvPr>
            <p:ph type="title"/>
          </p:nvPr>
        </p:nvSpPr>
        <p:spPr/>
        <p:txBody>
          <a:bodyPr/>
          <a:lstStyle/>
          <a:p>
            <a:r>
              <a:rPr lang="en-US"/>
              <a:t>Facebook Original Own Posts Table | 2 profiles - 16 of 26</a:t>
            </a:r>
          </a:p>
        </p:txBody>
      </p:sp>
      <p:graphicFrame>
        <p:nvGraphicFramePr>
          <p:cNvPr id="5" name="Table Placeholder 4">
            <a:extLst>
              <a:ext uri="{FF2B5EF4-FFF2-40B4-BE49-F238E27FC236}">
                <a16:creationId xmlns:a16="http://schemas.microsoft.com/office/drawing/2014/main" id="{4C168307-5396-4AEB-B224-B32BC9CE6D1A}"/>
              </a:ext>
            </a:extLst>
          </p:cNvPr>
          <p:cNvGraphicFramePr>
            <a:graphicFrameLocks noGrp="1"/>
          </p:cNvGraphicFramePr>
          <p:nvPr>
            <p:ph type="tbl" sz="quarter" idx="13"/>
            <p:extLst>
              <p:ext uri="{D42A27DB-BD31-4B8C-83A1-F6EECF244321}">
                <p14:modId xmlns:p14="http://schemas.microsoft.com/office/powerpoint/2010/main" val="3754759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338588138"/>
                    </a:ext>
                  </a:extLst>
                </a:gridCol>
                <a:gridCol w="987552">
                  <a:extLst>
                    <a:ext uri="{9D8B030D-6E8A-4147-A177-3AD203B41FA5}">
                      <a16:colId xmlns:a16="http://schemas.microsoft.com/office/drawing/2014/main" val="4197908115"/>
                    </a:ext>
                  </a:extLst>
                </a:gridCol>
                <a:gridCol w="329184">
                  <a:extLst>
                    <a:ext uri="{9D8B030D-6E8A-4147-A177-3AD203B41FA5}">
                      <a16:colId xmlns:a16="http://schemas.microsoft.com/office/drawing/2014/main" val="2634096635"/>
                    </a:ext>
                  </a:extLst>
                </a:gridCol>
                <a:gridCol w="329184">
                  <a:extLst>
                    <a:ext uri="{9D8B030D-6E8A-4147-A177-3AD203B41FA5}">
                      <a16:colId xmlns:a16="http://schemas.microsoft.com/office/drawing/2014/main" val="4047511043"/>
                    </a:ext>
                  </a:extLst>
                </a:gridCol>
                <a:gridCol w="329184">
                  <a:extLst>
                    <a:ext uri="{9D8B030D-6E8A-4147-A177-3AD203B41FA5}">
                      <a16:colId xmlns:a16="http://schemas.microsoft.com/office/drawing/2014/main" val="2740066521"/>
                    </a:ext>
                  </a:extLst>
                </a:gridCol>
                <a:gridCol w="329184">
                  <a:extLst>
                    <a:ext uri="{9D8B030D-6E8A-4147-A177-3AD203B41FA5}">
                      <a16:colId xmlns:a16="http://schemas.microsoft.com/office/drawing/2014/main" val="3011370398"/>
                    </a:ext>
                  </a:extLst>
                </a:gridCol>
                <a:gridCol w="329184">
                  <a:extLst>
                    <a:ext uri="{9D8B030D-6E8A-4147-A177-3AD203B41FA5}">
                      <a16:colId xmlns:a16="http://schemas.microsoft.com/office/drawing/2014/main" val="670892378"/>
                    </a:ext>
                  </a:extLst>
                </a:gridCol>
                <a:gridCol w="329184">
                  <a:extLst>
                    <a:ext uri="{9D8B030D-6E8A-4147-A177-3AD203B41FA5}">
                      <a16:colId xmlns:a16="http://schemas.microsoft.com/office/drawing/2014/main" val="912301994"/>
                    </a:ext>
                  </a:extLst>
                </a:gridCol>
                <a:gridCol w="329184">
                  <a:extLst>
                    <a:ext uri="{9D8B030D-6E8A-4147-A177-3AD203B41FA5}">
                      <a16:colId xmlns:a16="http://schemas.microsoft.com/office/drawing/2014/main" val="4243199300"/>
                    </a:ext>
                  </a:extLst>
                </a:gridCol>
                <a:gridCol w="329184">
                  <a:extLst>
                    <a:ext uri="{9D8B030D-6E8A-4147-A177-3AD203B41FA5}">
                      <a16:colId xmlns:a16="http://schemas.microsoft.com/office/drawing/2014/main" val="1708992716"/>
                    </a:ext>
                  </a:extLst>
                </a:gridCol>
                <a:gridCol w="329184">
                  <a:extLst>
                    <a:ext uri="{9D8B030D-6E8A-4147-A177-3AD203B41FA5}">
                      <a16:colId xmlns:a16="http://schemas.microsoft.com/office/drawing/2014/main" val="4118925634"/>
                    </a:ext>
                  </a:extLst>
                </a:gridCol>
                <a:gridCol w="329184">
                  <a:extLst>
                    <a:ext uri="{9D8B030D-6E8A-4147-A177-3AD203B41FA5}">
                      <a16:colId xmlns:a16="http://schemas.microsoft.com/office/drawing/2014/main" val="50134479"/>
                    </a:ext>
                  </a:extLst>
                </a:gridCol>
                <a:gridCol w="329184">
                  <a:extLst>
                    <a:ext uri="{9D8B030D-6E8A-4147-A177-3AD203B41FA5}">
                      <a16:colId xmlns:a16="http://schemas.microsoft.com/office/drawing/2014/main" val="2710009633"/>
                    </a:ext>
                  </a:extLst>
                </a:gridCol>
                <a:gridCol w="329184">
                  <a:extLst>
                    <a:ext uri="{9D8B030D-6E8A-4147-A177-3AD203B41FA5}">
                      <a16:colId xmlns:a16="http://schemas.microsoft.com/office/drawing/2014/main" val="503339069"/>
                    </a:ext>
                  </a:extLst>
                </a:gridCol>
                <a:gridCol w="329184">
                  <a:extLst>
                    <a:ext uri="{9D8B030D-6E8A-4147-A177-3AD203B41FA5}">
                      <a16:colId xmlns:a16="http://schemas.microsoft.com/office/drawing/2014/main" val="1800575246"/>
                    </a:ext>
                  </a:extLst>
                </a:gridCol>
                <a:gridCol w="329184">
                  <a:extLst>
                    <a:ext uri="{9D8B030D-6E8A-4147-A177-3AD203B41FA5}">
                      <a16:colId xmlns:a16="http://schemas.microsoft.com/office/drawing/2014/main" val="1650696663"/>
                    </a:ext>
                  </a:extLst>
                </a:gridCol>
                <a:gridCol w="329184">
                  <a:extLst>
                    <a:ext uri="{9D8B030D-6E8A-4147-A177-3AD203B41FA5}">
                      <a16:colId xmlns:a16="http://schemas.microsoft.com/office/drawing/2014/main" val="479320556"/>
                    </a:ext>
                  </a:extLst>
                </a:gridCol>
                <a:gridCol w="329184">
                  <a:extLst>
                    <a:ext uri="{9D8B030D-6E8A-4147-A177-3AD203B41FA5}">
                      <a16:colId xmlns:a16="http://schemas.microsoft.com/office/drawing/2014/main" val="1614417270"/>
                    </a:ext>
                  </a:extLst>
                </a:gridCol>
                <a:gridCol w="329184">
                  <a:extLst>
                    <a:ext uri="{9D8B030D-6E8A-4147-A177-3AD203B41FA5}">
                      <a16:colId xmlns:a16="http://schemas.microsoft.com/office/drawing/2014/main" val="1769439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723688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- 2025-09-17 16:52:13</a:t>
                      </a:r>
                      <a:r>
                        <a:rPr kumimoji="0" lang="fr-FR" sz="1000" b="0" i="0" u="none" strike="noStrike" kern="1200" cap="none" spc="0" normalizeH="0" baseline="0" noProof="0">
                          <a:ln>
                            <a:noFill/>
                          </a:ln>
                          <a:solidFill>
                            <a:prstClr val="black"/>
                          </a:solidFill>
                          <a:effectLst/>
                          <a:uLnTx/>
                          <a:uFillTx/>
                          <a:latin typeface="Calibri"/>
                          <a:ea typeface="+mn-ea"/>
                          <a:cs typeface="+mn-cs"/>
                        </a:rPr>
                        <a:t>
 C’est la Semaine européenne de la mobilité ! L’occasion de mettre en lumière deux solutions concrètes que nous proposons en faveur d’une mobilité plus durable : 
🌱 Plus de la moitié de nos stations proposent du Superéthanol-E85, une solution 50 % moins chère* que l’essence, avec 50 % d’émissions de gaz à effet de serre en moins**.
⚡ Nous déployons des bornes de recharge électrique rapide et ultra-rapide dans nos stations, pour accompagner le développement des véhicules électriques partout en France.
E.Leclerc énergies est pleinement engagé dans le déploiement de solutions de mobilité bas carbone !
* Source : http://www.prix-carburants.gouv.fr  (11 avril 2025)
** Selon les données du site CarbuRe de la DGEC.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 Biocarburants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26520892"/>
                  </a:ext>
                </a:extLst>
              </a:tr>
            </a:tbl>
          </a:graphicData>
        </a:graphic>
      </p:graphicFrame>
      <p:sp>
        <p:nvSpPr>
          <p:cNvPr id="4" name="Text Placeholder 3">
            <a:extLst>
              <a:ext uri="{FF2B5EF4-FFF2-40B4-BE49-F238E27FC236}">
                <a16:creationId xmlns:a16="http://schemas.microsoft.com/office/drawing/2014/main" id="{6C6D6C13-E74D-47D2-A384-08013AA059FA}"/>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4070224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A5F36-87AF-4508-B856-676F9002A516}"/>
              </a:ext>
            </a:extLst>
          </p:cNvPr>
          <p:cNvSpPr>
            <a:spLocks noGrp="1"/>
          </p:cNvSpPr>
          <p:nvPr>
            <p:ph type="title"/>
          </p:nvPr>
        </p:nvSpPr>
        <p:spPr/>
        <p:txBody>
          <a:bodyPr/>
          <a:lstStyle/>
          <a:p>
            <a:r>
              <a:rPr lang="en-US"/>
              <a:t>Facebook Original Own Posts Table | 2 profiles - 17 of 26</a:t>
            </a:r>
          </a:p>
        </p:txBody>
      </p:sp>
      <p:graphicFrame>
        <p:nvGraphicFramePr>
          <p:cNvPr id="5" name="Table Placeholder 4">
            <a:extLst>
              <a:ext uri="{FF2B5EF4-FFF2-40B4-BE49-F238E27FC236}">
                <a16:creationId xmlns:a16="http://schemas.microsoft.com/office/drawing/2014/main" id="{1F7FC543-ACF7-4BF4-8F5D-234D4377D955}"/>
              </a:ext>
            </a:extLst>
          </p:cNvPr>
          <p:cNvGraphicFramePr>
            <a:graphicFrameLocks noGrp="1"/>
          </p:cNvGraphicFramePr>
          <p:nvPr>
            <p:ph type="tbl" sz="quarter" idx="13"/>
            <p:extLst>
              <p:ext uri="{D42A27DB-BD31-4B8C-83A1-F6EECF244321}">
                <p14:modId xmlns:p14="http://schemas.microsoft.com/office/powerpoint/2010/main" val="884192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90331675"/>
                    </a:ext>
                  </a:extLst>
                </a:gridCol>
                <a:gridCol w="987552">
                  <a:extLst>
                    <a:ext uri="{9D8B030D-6E8A-4147-A177-3AD203B41FA5}">
                      <a16:colId xmlns:a16="http://schemas.microsoft.com/office/drawing/2014/main" val="4236715009"/>
                    </a:ext>
                  </a:extLst>
                </a:gridCol>
                <a:gridCol w="329184">
                  <a:extLst>
                    <a:ext uri="{9D8B030D-6E8A-4147-A177-3AD203B41FA5}">
                      <a16:colId xmlns:a16="http://schemas.microsoft.com/office/drawing/2014/main" val="3320576429"/>
                    </a:ext>
                  </a:extLst>
                </a:gridCol>
                <a:gridCol w="329184">
                  <a:extLst>
                    <a:ext uri="{9D8B030D-6E8A-4147-A177-3AD203B41FA5}">
                      <a16:colId xmlns:a16="http://schemas.microsoft.com/office/drawing/2014/main" val="435674743"/>
                    </a:ext>
                  </a:extLst>
                </a:gridCol>
                <a:gridCol w="329184">
                  <a:extLst>
                    <a:ext uri="{9D8B030D-6E8A-4147-A177-3AD203B41FA5}">
                      <a16:colId xmlns:a16="http://schemas.microsoft.com/office/drawing/2014/main" val="2796507184"/>
                    </a:ext>
                  </a:extLst>
                </a:gridCol>
                <a:gridCol w="329184">
                  <a:extLst>
                    <a:ext uri="{9D8B030D-6E8A-4147-A177-3AD203B41FA5}">
                      <a16:colId xmlns:a16="http://schemas.microsoft.com/office/drawing/2014/main" val="1093634242"/>
                    </a:ext>
                  </a:extLst>
                </a:gridCol>
                <a:gridCol w="329184">
                  <a:extLst>
                    <a:ext uri="{9D8B030D-6E8A-4147-A177-3AD203B41FA5}">
                      <a16:colId xmlns:a16="http://schemas.microsoft.com/office/drawing/2014/main" val="1254946641"/>
                    </a:ext>
                  </a:extLst>
                </a:gridCol>
                <a:gridCol w="329184">
                  <a:extLst>
                    <a:ext uri="{9D8B030D-6E8A-4147-A177-3AD203B41FA5}">
                      <a16:colId xmlns:a16="http://schemas.microsoft.com/office/drawing/2014/main" val="301984558"/>
                    </a:ext>
                  </a:extLst>
                </a:gridCol>
                <a:gridCol w="329184">
                  <a:extLst>
                    <a:ext uri="{9D8B030D-6E8A-4147-A177-3AD203B41FA5}">
                      <a16:colId xmlns:a16="http://schemas.microsoft.com/office/drawing/2014/main" val="308550697"/>
                    </a:ext>
                  </a:extLst>
                </a:gridCol>
                <a:gridCol w="329184">
                  <a:extLst>
                    <a:ext uri="{9D8B030D-6E8A-4147-A177-3AD203B41FA5}">
                      <a16:colId xmlns:a16="http://schemas.microsoft.com/office/drawing/2014/main" val="4248149097"/>
                    </a:ext>
                  </a:extLst>
                </a:gridCol>
                <a:gridCol w="329184">
                  <a:extLst>
                    <a:ext uri="{9D8B030D-6E8A-4147-A177-3AD203B41FA5}">
                      <a16:colId xmlns:a16="http://schemas.microsoft.com/office/drawing/2014/main" val="1252798585"/>
                    </a:ext>
                  </a:extLst>
                </a:gridCol>
                <a:gridCol w="329184">
                  <a:extLst>
                    <a:ext uri="{9D8B030D-6E8A-4147-A177-3AD203B41FA5}">
                      <a16:colId xmlns:a16="http://schemas.microsoft.com/office/drawing/2014/main" val="3837246188"/>
                    </a:ext>
                  </a:extLst>
                </a:gridCol>
                <a:gridCol w="329184">
                  <a:extLst>
                    <a:ext uri="{9D8B030D-6E8A-4147-A177-3AD203B41FA5}">
                      <a16:colId xmlns:a16="http://schemas.microsoft.com/office/drawing/2014/main" val="2427568298"/>
                    </a:ext>
                  </a:extLst>
                </a:gridCol>
                <a:gridCol w="329184">
                  <a:extLst>
                    <a:ext uri="{9D8B030D-6E8A-4147-A177-3AD203B41FA5}">
                      <a16:colId xmlns:a16="http://schemas.microsoft.com/office/drawing/2014/main" val="1984593941"/>
                    </a:ext>
                  </a:extLst>
                </a:gridCol>
                <a:gridCol w="329184">
                  <a:extLst>
                    <a:ext uri="{9D8B030D-6E8A-4147-A177-3AD203B41FA5}">
                      <a16:colId xmlns:a16="http://schemas.microsoft.com/office/drawing/2014/main" val="2642905460"/>
                    </a:ext>
                  </a:extLst>
                </a:gridCol>
                <a:gridCol w="329184">
                  <a:extLst>
                    <a:ext uri="{9D8B030D-6E8A-4147-A177-3AD203B41FA5}">
                      <a16:colId xmlns:a16="http://schemas.microsoft.com/office/drawing/2014/main" val="3860573121"/>
                    </a:ext>
                  </a:extLst>
                </a:gridCol>
                <a:gridCol w="329184">
                  <a:extLst>
                    <a:ext uri="{9D8B030D-6E8A-4147-A177-3AD203B41FA5}">
                      <a16:colId xmlns:a16="http://schemas.microsoft.com/office/drawing/2014/main" val="2761896692"/>
                    </a:ext>
                  </a:extLst>
                </a:gridCol>
                <a:gridCol w="329184">
                  <a:extLst>
                    <a:ext uri="{9D8B030D-6E8A-4147-A177-3AD203B41FA5}">
                      <a16:colId xmlns:a16="http://schemas.microsoft.com/office/drawing/2014/main" val="3688580094"/>
                    </a:ext>
                  </a:extLst>
                </a:gridCol>
                <a:gridCol w="329184">
                  <a:extLst>
                    <a:ext uri="{9D8B030D-6E8A-4147-A177-3AD203B41FA5}">
                      <a16:colId xmlns:a16="http://schemas.microsoft.com/office/drawing/2014/main" val="1809678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978064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- 2025-09-11 10:29:16</a:t>
                      </a:r>
                      <a:r>
                        <a:rPr kumimoji="0" lang="fr-FR" sz="1000" b="0" i="0" u="none" strike="noStrike" kern="1200" cap="none" spc="0" normalizeH="0" baseline="0" noProof="0">
                          <a:ln>
                            <a:noFill/>
                          </a:ln>
                          <a:solidFill>
                            <a:prstClr val="black"/>
                          </a:solidFill>
                          <a:effectLst/>
                          <a:uLnTx/>
                          <a:uFillTx/>
                          <a:latin typeface="Calibri"/>
                          <a:ea typeface="+mn-ea"/>
                          <a:cs typeface="+mn-cs"/>
                        </a:rPr>
                        <a:t>
 ⛽ 839 €* : c’est l’économie moyenne que vous pouvez faire en passant de l’essence classique au Superéthanol-E85. 
Moins onéreux, plus écologique 🌱, cette alternative au SP95-E10 est disponible dans plus de la moitié de nos stations E.Leclerc. 
Vous êtes équipés d’un boîtier E85 ou d’un véhicule compatible ? 
🚙 Roulez moins cher, roulez plus responsable en faisant le plein dans nos stations équipées !
*Économie moyenne annuelle constatée pour 13 000 km parcourus avec un véhicule consommant 7L/100 km, avec une surconsommation de 25 %, par rapport à du SP95-E10. Source : http://www.prix-carburants.gouv.fr  – relevé en stations E.Leclerc le 11 avril 2025.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Biocarburants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58980386"/>
                  </a:ext>
                </a:extLst>
              </a:tr>
            </a:tbl>
          </a:graphicData>
        </a:graphic>
      </p:graphicFrame>
      <p:sp>
        <p:nvSpPr>
          <p:cNvPr id="4" name="Text Placeholder 3">
            <a:extLst>
              <a:ext uri="{FF2B5EF4-FFF2-40B4-BE49-F238E27FC236}">
                <a16:creationId xmlns:a16="http://schemas.microsoft.com/office/drawing/2014/main" id="{2F8D115B-616A-44FF-AE77-1A560594E7F9}"/>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2132077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82F91-9871-4C15-B2B5-4B2F118F5B0A}"/>
              </a:ext>
            </a:extLst>
          </p:cNvPr>
          <p:cNvSpPr>
            <a:spLocks noGrp="1"/>
          </p:cNvSpPr>
          <p:nvPr>
            <p:ph type="title"/>
          </p:nvPr>
        </p:nvSpPr>
        <p:spPr/>
        <p:txBody>
          <a:bodyPr/>
          <a:lstStyle/>
          <a:p>
            <a:r>
              <a:rPr lang="en-US"/>
              <a:t>Facebook Original Own Posts Table | 2 profiles - 18 of 26</a:t>
            </a:r>
          </a:p>
        </p:txBody>
      </p:sp>
      <p:graphicFrame>
        <p:nvGraphicFramePr>
          <p:cNvPr id="5" name="Table Placeholder 4">
            <a:extLst>
              <a:ext uri="{FF2B5EF4-FFF2-40B4-BE49-F238E27FC236}">
                <a16:creationId xmlns:a16="http://schemas.microsoft.com/office/drawing/2014/main" id="{390EC004-3B7D-4B4A-B1C7-6232B2BA9AD0}"/>
              </a:ext>
            </a:extLst>
          </p:cNvPr>
          <p:cNvGraphicFramePr>
            <a:graphicFrameLocks noGrp="1"/>
          </p:cNvGraphicFramePr>
          <p:nvPr>
            <p:ph type="tbl" sz="quarter" idx="13"/>
            <p:extLst>
              <p:ext uri="{D42A27DB-BD31-4B8C-83A1-F6EECF244321}">
                <p14:modId xmlns:p14="http://schemas.microsoft.com/office/powerpoint/2010/main" val="4080666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360817127"/>
                    </a:ext>
                  </a:extLst>
                </a:gridCol>
                <a:gridCol w="987552">
                  <a:extLst>
                    <a:ext uri="{9D8B030D-6E8A-4147-A177-3AD203B41FA5}">
                      <a16:colId xmlns:a16="http://schemas.microsoft.com/office/drawing/2014/main" val="2271273549"/>
                    </a:ext>
                  </a:extLst>
                </a:gridCol>
                <a:gridCol w="329184">
                  <a:extLst>
                    <a:ext uri="{9D8B030D-6E8A-4147-A177-3AD203B41FA5}">
                      <a16:colId xmlns:a16="http://schemas.microsoft.com/office/drawing/2014/main" val="2032909778"/>
                    </a:ext>
                  </a:extLst>
                </a:gridCol>
                <a:gridCol w="329184">
                  <a:extLst>
                    <a:ext uri="{9D8B030D-6E8A-4147-A177-3AD203B41FA5}">
                      <a16:colId xmlns:a16="http://schemas.microsoft.com/office/drawing/2014/main" val="4108664631"/>
                    </a:ext>
                  </a:extLst>
                </a:gridCol>
                <a:gridCol w="329184">
                  <a:extLst>
                    <a:ext uri="{9D8B030D-6E8A-4147-A177-3AD203B41FA5}">
                      <a16:colId xmlns:a16="http://schemas.microsoft.com/office/drawing/2014/main" val="732384285"/>
                    </a:ext>
                  </a:extLst>
                </a:gridCol>
                <a:gridCol w="329184">
                  <a:extLst>
                    <a:ext uri="{9D8B030D-6E8A-4147-A177-3AD203B41FA5}">
                      <a16:colId xmlns:a16="http://schemas.microsoft.com/office/drawing/2014/main" val="2032838757"/>
                    </a:ext>
                  </a:extLst>
                </a:gridCol>
                <a:gridCol w="329184">
                  <a:extLst>
                    <a:ext uri="{9D8B030D-6E8A-4147-A177-3AD203B41FA5}">
                      <a16:colId xmlns:a16="http://schemas.microsoft.com/office/drawing/2014/main" val="3611355180"/>
                    </a:ext>
                  </a:extLst>
                </a:gridCol>
                <a:gridCol w="329184">
                  <a:extLst>
                    <a:ext uri="{9D8B030D-6E8A-4147-A177-3AD203B41FA5}">
                      <a16:colId xmlns:a16="http://schemas.microsoft.com/office/drawing/2014/main" val="1427847621"/>
                    </a:ext>
                  </a:extLst>
                </a:gridCol>
                <a:gridCol w="329184">
                  <a:extLst>
                    <a:ext uri="{9D8B030D-6E8A-4147-A177-3AD203B41FA5}">
                      <a16:colId xmlns:a16="http://schemas.microsoft.com/office/drawing/2014/main" val="1609213449"/>
                    </a:ext>
                  </a:extLst>
                </a:gridCol>
                <a:gridCol w="329184">
                  <a:extLst>
                    <a:ext uri="{9D8B030D-6E8A-4147-A177-3AD203B41FA5}">
                      <a16:colId xmlns:a16="http://schemas.microsoft.com/office/drawing/2014/main" val="13219960"/>
                    </a:ext>
                  </a:extLst>
                </a:gridCol>
                <a:gridCol w="329184">
                  <a:extLst>
                    <a:ext uri="{9D8B030D-6E8A-4147-A177-3AD203B41FA5}">
                      <a16:colId xmlns:a16="http://schemas.microsoft.com/office/drawing/2014/main" val="3290305095"/>
                    </a:ext>
                  </a:extLst>
                </a:gridCol>
                <a:gridCol w="329184">
                  <a:extLst>
                    <a:ext uri="{9D8B030D-6E8A-4147-A177-3AD203B41FA5}">
                      <a16:colId xmlns:a16="http://schemas.microsoft.com/office/drawing/2014/main" val="3668461228"/>
                    </a:ext>
                  </a:extLst>
                </a:gridCol>
                <a:gridCol w="329184">
                  <a:extLst>
                    <a:ext uri="{9D8B030D-6E8A-4147-A177-3AD203B41FA5}">
                      <a16:colId xmlns:a16="http://schemas.microsoft.com/office/drawing/2014/main" val="1748527535"/>
                    </a:ext>
                  </a:extLst>
                </a:gridCol>
                <a:gridCol w="329184">
                  <a:extLst>
                    <a:ext uri="{9D8B030D-6E8A-4147-A177-3AD203B41FA5}">
                      <a16:colId xmlns:a16="http://schemas.microsoft.com/office/drawing/2014/main" val="2043876383"/>
                    </a:ext>
                  </a:extLst>
                </a:gridCol>
                <a:gridCol w="329184">
                  <a:extLst>
                    <a:ext uri="{9D8B030D-6E8A-4147-A177-3AD203B41FA5}">
                      <a16:colId xmlns:a16="http://schemas.microsoft.com/office/drawing/2014/main" val="2874507390"/>
                    </a:ext>
                  </a:extLst>
                </a:gridCol>
                <a:gridCol w="329184">
                  <a:extLst>
                    <a:ext uri="{9D8B030D-6E8A-4147-A177-3AD203B41FA5}">
                      <a16:colId xmlns:a16="http://schemas.microsoft.com/office/drawing/2014/main" val="536069398"/>
                    </a:ext>
                  </a:extLst>
                </a:gridCol>
                <a:gridCol w="329184">
                  <a:extLst>
                    <a:ext uri="{9D8B030D-6E8A-4147-A177-3AD203B41FA5}">
                      <a16:colId xmlns:a16="http://schemas.microsoft.com/office/drawing/2014/main" val="1128698683"/>
                    </a:ext>
                  </a:extLst>
                </a:gridCol>
                <a:gridCol w="329184">
                  <a:extLst>
                    <a:ext uri="{9D8B030D-6E8A-4147-A177-3AD203B41FA5}">
                      <a16:colId xmlns:a16="http://schemas.microsoft.com/office/drawing/2014/main" val="2464878734"/>
                    </a:ext>
                  </a:extLst>
                </a:gridCol>
                <a:gridCol w="329184">
                  <a:extLst>
                    <a:ext uri="{9D8B030D-6E8A-4147-A177-3AD203B41FA5}">
                      <a16:colId xmlns:a16="http://schemas.microsoft.com/office/drawing/2014/main" val="3417818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38957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- 2025-09-05 09:19:44</a:t>
                      </a:r>
                      <a:r>
                        <a:rPr kumimoji="0" lang="fr-FR" sz="1000" b="0" i="0" u="none" strike="noStrike" kern="1200" cap="none" spc="0" normalizeH="0" baseline="0" noProof="0">
                          <a:ln>
                            <a:noFill/>
                          </a:ln>
                          <a:solidFill>
                            <a:prstClr val="black"/>
                          </a:solidFill>
                          <a:effectLst/>
                          <a:uLnTx/>
                          <a:uFillTx/>
                          <a:latin typeface="Calibri"/>
                          <a:ea typeface="+mn-ea"/>
                          <a:cs typeface="+mn-cs"/>
                        </a:rPr>
                        <a:t>
 Ce week-end, E.Leclerc relance son opération carburant à prix coûtant* du vendredi 5 au samedi 6 septembre 2025 !
Une excellente occasion de préparer la rentrée sans se soucier du budget. 🚗
Faites le plein et terminez la semaine en toute sérénité ! ⛽
*Dans la limite des stocks disponibles, hors stations d'autoroute, hors GPL et hors combustibles. Voir modalités dans les magasins participants disposant d'une station-service.
#ELeclercEnergies #PrixCoûtant #PouvoirDAchat #Carburant #BonPlan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88661136"/>
                  </a:ext>
                </a:extLst>
              </a:tr>
            </a:tbl>
          </a:graphicData>
        </a:graphic>
      </p:graphicFrame>
      <p:sp>
        <p:nvSpPr>
          <p:cNvPr id="4" name="Text Placeholder 3">
            <a:extLst>
              <a:ext uri="{FF2B5EF4-FFF2-40B4-BE49-F238E27FC236}">
                <a16:creationId xmlns:a16="http://schemas.microsoft.com/office/drawing/2014/main" id="{705F8BB3-250A-4A5D-87FA-C0833685D135}"/>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973306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E29D6-9B2B-4551-943D-DF9651D20D0E}"/>
              </a:ext>
            </a:extLst>
          </p:cNvPr>
          <p:cNvSpPr>
            <a:spLocks noGrp="1"/>
          </p:cNvSpPr>
          <p:nvPr>
            <p:ph type="title"/>
          </p:nvPr>
        </p:nvSpPr>
        <p:spPr/>
        <p:txBody>
          <a:bodyPr/>
          <a:lstStyle/>
          <a:p>
            <a:r>
              <a:rPr lang="en-US"/>
              <a:t>Facebook Original Own Posts Table | 2 profiles - 19 of 26</a:t>
            </a:r>
          </a:p>
        </p:txBody>
      </p:sp>
      <p:graphicFrame>
        <p:nvGraphicFramePr>
          <p:cNvPr id="5" name="Table Placeholder 4">
            <a:extLst>
              <a:ext uri="{FF2B5EF4-FFF2-40B4-BE49-F238E27FC236}">
                <a16:creationId xmlns:a16="http://schemas.microsoft.com/office/drawing/2014/main" id="{D2E86E28-4360-4083-918B-E9ABE366F8E7}"/>
              </a:ext>
            </a:extLst>
          </p:cNvPr>
          <p:cNvGraphicFramePr>
            <a:graphicFrameLocks noGrp="1"/>
          </p:cNvGraphicFramePr>
          <p:nvPr>
            <p:ph type="tbl" sz="quarter" idx="13"/>
            <p:extLst>
              <p:ext uri="{D42A27DB-BD31-4B8C-83A1-F6EECF244321}">
                <p14:modId xmlns:p14="http://schemas.microsoft.com/office/powerpoint/2010/main" val="1699747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89911634"/>
                    </a:ext>
                  </a:extLst>
                </a:gridCol>
                <a:gridCol w="987552">
                  <a:extLst>
                    <a:ext uri="{9D8B030D-6E8A-4147-A177-3AD203B41FA5}">
                      <a16:colId xmlns:a16="http://schemas.microsoft.com/office/drawing/2014/main" val="3626308302"/>
                    </a:ext>
                  </a:extLst>
                </a:gridCol>
                <a:gridCol w="329184">
                  <a:extLst>
                    <a:ext uri="{9D8B030D-6E8A-4147-A177-3AD203B41FA5}">
                      <a16:colId xmlns:a16="http://schemas.microsoft.com/office/drawing/2014/main" val="2936926934"/>
                    </a:ext>
                  </a:extLst>
                </a:gridCol>
                <a:gridCol w="329184">
                  <a:extLst>
                    <a:ext uri="{9D8B030D-6E8A-4147-A177-3AD203B41FA5}">
                      <a16:colId xmlns:a16="http://schemas.microsoft.com/office/drawing/2014/main" val="4277167565"/>
                    </a:ext>
                  </a:extLst>
                </a:gridCol>
                <a:gridCol w="329184">
                  <a:extLst>
                    <a:ext uri="{9D8B030D-6E8A-4147-A177-3AD203B41FA5}">
                      <a16:colId xmlns:a16="http://schemas.microsoft.com/office/drawing/2014/main" val="2951279645"/>
                    </a:ext>
                  </a:extLst>
                </a:gridCol>
                <a:gridCol w="329184">
                  <a:extLst>
                    <a:ext uri="{9D8B030D-6E8A-4147-A177-3AD203B41FA5}">
                      <a16:colId xmlns:a16="http://schemas.microsoft.com/office/drawing/2014/main" val="447761640"/>
                    </a:ext>
                  </a:extLst>
                </a:gridCol>
                <a:gridCol w="329184">
                  <a:extLst>
                    <a:ext uri="{9D8B030D-6E8A-4147-A177-3AD203B41FA5}">
                      <a16:colId xmlns:a16="http://schemas.microsoft.com/office/drawing/2014/main" val="3614139530"/>
                    </a:ext>
                  </a:extLst>
                </a:gridCol>
                <a:gridCol w="329184">
                  <a:extLst>
                    <a:ext uri="{9D8B030D-6E8A-4147-A177-3AD203B41FA5}">
                      <a16:colId xmlns:a16="http://schemas.microsoft.com/office/drawing/2014/main" val="1698832326"/>
                    </a:ext>
                  </a:extLst>
                </a:gridCol>
                <a:gridCol w="329184">
                  <a:extLst>
                    <a:ext uri="{9D8B030D-6E8A-4147-A177-3AD203B41FA5}">
                      <a16:colId xmlns:a16="http://schemas.microsoft.com/office/drawing/2014/main" val="2392962489"/>
                    </a:ext>
                  </a:extLst>
                </a:gridCol>
                <a:gridCol w="329184">
                  <a:extLst>
                    <a:ext uri="{9D8B030D-6E8A-4147-A177-3AD203B41FA5}">
                      <a16:colId xmlns:a16="http://schemas.microsoft.com/office/drawing/2014/main" val="154132261"/>
                    </a:ext>
                  </a:extLst>
                </a:gridCol>
                <a:gridCol w="329184">
                  <a:extLst>
                    <a:ext uri="{9D8B030D-6E8A-4147-A177-3AD203B41FA5}">
                      <a16:colId xmlns:a16="http://schemas.microsoft.com/office/drawing/2014/main" val="3709104012"/>
                    </a:ext>
                  </a:extLst>
                </a:gridCol>
                <a:gridCol w="329184">
                  <a:extLst>
                    <a:ext uri="{9D8B030D-6E8A-4147-A177-3AD203B41FA5}">
                      <a16:colId xmlns:a16="http://schemas.microsoft.com/office/drawing/2014/main" val="2059270316"/>
                    </a:ext>
                  </a:extLst>
                </a:gridCol>
                <a:gridCol w="329184">
                  <a:extLst>
                    <a:ext uri="{9D8B030D-6E8A-4147-A177-3AD203B41FA5}">
                      <a16:colId xmlns:a16="http://schemas.microsoft.com/office/drawing/2014/main" val="1807553126"/>
                    </a:ext>
                  </a:extLst>
                </a:gridCol>
                <a:gridCol w="329184">
                  <a:extLst>
                    <a:ext uri="{9D8B030D-6E8A-4147-A177-3AD203B41FA5}">
                      <a16:colId xmlns:a16="http://schemas.microsoft.com/office/drawing/2014/main" val="677370144"/>
                    </a:ext>
                  </a:extLst>
                </a:gridCol>
                <a:gridCol w="329184">
                  <a:extLst>
                    <a:ext uri="{9D8B030D-6E8A-4147-A177-3AD203B41FA5}">
                      <a16:colId xmlns:a16="http://schemas.microsoft.com/office/drawing/2014/main" val="249921462"/>
                    </a:ext>
                  </a:extLst>
                </a:gridCol>
                <a:gridCol w="329184">
                  <a:extLst>
                    <a:ext uri="{9D8B030D-6E8A-4147-A177-3AD203B41FA5}">
                      <a16:colId xmlns:a16="http://schemas.microsoft.com/office/drawing/2014/main" val="1356371078"/>
                    </a:ext>
                  </a:extLst>
                </a:gridCol>
                <a:gridCol w="329184">
                  <a:extLst>
                    <a:ext uri="{9D8B030D-6E8A-4147-A177-3AD203B41FA5}">
                      <a16:colId xmlns:a16="http://schemas.microsoft.com/office/drawing/2014/main" val="1160776472"/>
                    </a:ext>
                  </a:extLst>
                </a:gridCol>
                <a:gridCol w="329184">
                  <a:extLst>
                    <a:ext uri="{9D8B030D-6E8A-4147-A177-3AD203B41FA5}">
                      <a16:colId xmlns:a16="http://schemas.microsoft.com/office/drawing/2014/main" val="1180874092"/>
                    </a:ext>
                  </a:extLst>
                </a:gridCol>
                <a:gridCol w="329184">
                  <a:extLst>
                    <a:ext uri="{9D8B030D-6E8A-4147-A177-3AD203B41FA5}">
                      <a16:colId xmlns:a16="http://schemas.microsoft.com/office/drawing/2014/main" val="1222507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427326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- 2025-09-04 17:49:46</a:t>
                      </a:r>
                      <a:r>
                        <a:rPr kumimoji="0" lang="fr-FR" sz="1000" b="0" i="0" u="none" strike="noStrike" kern="1200" cap="none" spc="0" normalizeH="0" baseline="0" noProof="0">
                          <a:ln>
                            <a:noFill/>
                          </a:ln>
                          <a:solidFill>
                            <a:prstClr val="black"/>
                          </a:solidFill>
                          <a:effectLst/>
                          <a:uLnTx/>
                          <a:uFillTx/>
                          <a:latin typeface="Calibri"/>
                          <a:ea typeface="+mn-ea"/>
                          <a:cs typeface="+mn-cs"/>
                        </a:rPr>
                        <a:t>
 🤔 Pas assez de bornes de recharge électrique disponibles pour vos trajets ? 
❌ FAUX ! Sur le réseau E.Leclerc, près de 4 500 points de recharge sont disponibles 🔌 .
Prêt à passer à l’électrique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68380476"/>
                  </a:ext>
                </a:extLst>
              </a:tr>
            </a:tbl>
          </a:graphicData>
        </a:graphic>
      </p:graphicFrame>
      <p:sp>
        <p:nvSpPr>
          <p:cNvPr id="4" name="Text Placeholder 3">
            <a:extLst>
              <a:ext uri="{FF2B5EF4-FFF2-40B4-BE49-F238E27FC236}">
                <a16:creationId xmlns:a16="http://schemas.microsoft.com/office/drawing/2014/main" id="{6E4BFE8B-EF61-460B-933A-CBF1ABA2D212}"/>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40438788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BA3CB-8A9E-4D88-AE1C-3270898BD730}"/>
              </a:ext>
            </a:extLst>
          </p:cNvPr>
          <p:cNvSpPr>
            <a:spLocks noGrp="1"/>
          </p:cNvSpPr>
          <p:nvPr>
            <p:ph type="title"/>
          </p:nvPr>
        </p:nvSpPr>
        <p:spPr/>
        <p:txBody>
          <a:bodyPr/>
          <a:lstStyle/>
          <a:p>
            <a:r>
              <a:rPr lang="en-US"/>
              <a:t>Facebook Original Own Posts Table | 2 profiles - 20 of 26</a:t>
            </a:r>
          </a:p>
        </p:txBody>
      </p:sp>
      <p:graphicFrame>
        <p:nvGraphicFramePr>
          <p:cNvPr id="5" name="Table Placeholder 4">
            <a:extLst>
              <a:ext uri="{FF2B5EF4-FFF2-40B4-BE49-F238E27FC236}">
                <a16:creationId xmlns:a16="http://schemas.microsoft.com/office/drawing/2014/main" id="{1A1F7652-6050-4A06-A356-7C45A401A976}"/>
              </a:ext>
            </a:extLst>
          </p:cNvPr>
          <p:cNvGraphicFramePr>
            <a:graphicFrameLocks noGrp="1"/>
          </p:cNvGraphicFramePr>
          <p:nvPr>
            <p:ph type="tbl" sz="quarter" idx="13"/>
            <p:extLst>
              <p:ext uri="{D42A27DB-BD31-4B8C-83A1-F6EECF244321}">
                <p14:modId xmlns:p14="http://schemas.microsoft.com/office/powerpoint/2010/main" val="894041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44238236"/>
                    </a:ext>
                  </a:extLst>
                </a:gridCol>
                <a:gridCol w="987552">
                  <a:extLst>
                    <a:ext uri="{9D8B030D-6E8A-4147-A177-3AD203B41FA5}">
                      <a16:colId xmlns:a16="http://schemas.microsoft.com/office/drawing/2014/main" val="1773170773"/>
                    </a:ext>
                  </a:extLst>
                </a:gridCol>
                <a:gridCol w="329184">
                  <a:extLst>
                    <a:ext uri="{9D8B030D-6E8A-4147-A177-3AD203B41FA5}">
                      <a16:colId xmlns:a16="http://schemas.microsoft.com/office/drawing/2014/main" val="3152145688"/>
                    </a:ext>
                  </a:extLst>
                </a:gridCol>
                <a:gridCol w="329184">
                  <a:extLst>
                    <a:ext uri="{9D8B030D-6E8A-4147-A177-3AD203B41FA5}">
                      <a16:colId xmlns:a16="http://schemas.microsoft.com/office/drawing/2014/main" val="3259265558"/>
                    </a:ext>
                  </a:extLst>
                </a:gridCol>
                <a:gridCol w="329184">
                  <a:extLst>
                    <a:ext uri="{9D8B030D-6E8A-4147-A177-3AD203B41FA5}">
                      <a16:colId xmlns:a16="http://schemas.microsoft.com/office/drawing/2014/main" val="1539360726"/>
                    </a:ext>
                  </a:extLst>
                </a:gridCol>
                <a:gridCol w="329184">
                  <a:extLst>
                    <a:ext uri="{9D8B030D-6E8A-4147-A177-3AD203B41FA5}">
                      <a16:colId xmlns:a16="http://schemas.microsoft.com/office/drawing/2014/main" val="595517669"/>
                    </a:ext>
                  </a:extLst>
                </a:gridCol>
                <a:gridCol w="329184">
                  <a:extLst>
                    <a:ext uri="{9D8B030D-6E8A-4147-A177-3AD203B41FA5}">
                      <a16:colId xmlns:a16="http://schemas.microsoft.com/office/drawing/2014/main" val="2216184008"/>
                    </a:ext>
                  </a:extLst>
                </a:gridCol>
                <a:gridCol w="329184">
                  <a:extLst>
                    <a:ext uri="{9D8B030D-6E8A-4147-A177-3AD203B41FA5}">
                      <a16:colId xmlns:a16="http://schemas.microsoft.com/office/drawing/2014/main" val="4026061716"/>
                    </a:ext>
                  </a:extLst>
                </a:gridCol>
                <a:gridCol w="329184">
                  <a:extLst>
                    <a:ext uri="{9D8B030D-6E8A-4147-A177-3AD203B41FA5}">
                      <a16:colId xmlns:a16="http://schemas.microsoft.com/office/drawing/2014/main" val="3415988201"/>
                    </a:ext>
                  </a:extLst>
                </a:gridCol>
                <a:gridCol w="329184">
                  <a:extLst>
                    <a:ext uri="{9D8B030D-6E8A-4147-A177-3AD203B41FA5}">
                      <a16:colId xmlns:a16="http://schemas.microsoft.com/office/drawing/2014/main" val="2035082946"/>
                    </a:ext>
                  </a:extLst>
                </a:gridCol>
                <a:gridCol w="329184">
                  <a:extLst>
                    <a:ext uri="{9D8B030D-6E8A-4147-A177-3AD203B41FA5}">
                      <a16:colId xmlns:a16="http://schemas.microsoft.com/office/drawing/2014/main" val="881005891"/>
                    </a:ext>
                  </a:extLst>
                </a:gridCol>
                <a:gridCol w="329184">
                  <a:extLst>
                    <a:ext uri="{9D8B030D-6E8A-4147-A177-3AD203B41FA5}">
                      <a16:colId xmlns:a16="http://schemas.microsoft.com/office/drawing/2014/main" val="1102230508"/>
                    </a:ext>
                  </a:extLst>
                </a:gridCol>
                <a:gridCol w="329184">
                  <a:extLst>
                    <a:ext uri="{9D8B030D-6E8A-4147-A177-3AD203B41FA5}">
                      <a16:colId xmlns:a16="http://schemas.microsoft.com/office/drawing/2014/main" val="3381162620"/>
                    </a:ext>
                  </a:extLst>
                </a:gridCol>
                <a:gridCol w="329184">
                  <a:extLst>
                    <a:ext uri="{9D8B030D-6E8A-4147-A177-3AD203B41FA5}">
                      <a16:colId xmlns:a16="http://schemas.microsoft.com/office/drawing/2014/main" val="4278055402"/>
                    </a:ext>
                  </a:extLst>
                </a:gridCol>
                <a:gridCol w="329184">
                  <a:extLst>
                    <a:ext uri="{9D8B030D-6E8A-4147-A177-3AD203B41FA5}">
                      <a16:colId xmlns:a16="http://schemas.microsoft.com/office/drawing/2014/main" val="1471426428"/>
                    </a:ext>
                  </a:extLst>
                </a:gridCol>
                <a:gridCol w="329184">
                  <a:extLst>
                    <a:ext uri="{9D8B030D-6E8A-4147-A177-3AD203B41FA5}">
                      <a16:colId xmlns:a16="http://schemas.microsoft.com/office/drawing/2014/main" val="885650776"/>
                    </a:ext>
                  </a:extLst>
                </a:gridCol>
                <a:gridCol w="329184">
                  <a:extLst>
                    <a:ext uri="{9D8B030D-6E8A-4147-A177-3AD203B41FA5}">
                      <a16:colId xmlns:a16="http://schemas.microsoft.com/office/drawing/2014/main" val="3662072582"/>
                    </a:ext>
                  </a:extLst>
                </a:gridCol>
                <a:gridCol w="329184">
                  <a:extLst>
                    <a:ext uri="{9D8B030D-6E8A-4147-A177-3AD203B41FA5}">
                      <a16:colId xmlns:a16="http://schemas.microsoft.com/office/drawing/2014/main" val="1268840889"/>
                    </a:ext>
                  </a:extLst>
                </a:gridCol>
                <a:gridCol w="329184">
                  <a:extLst>
                    <a:ext uri="{9D8B030D-6E8A-4147-A177-3AD203B41FA5}">
                      <a16:colId xmlns:a16="http://schemas.microsoft.com/office/drawing/2014/main" val="1417070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95330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- 2025-08-29 08:30:11</a:t>
                      </a:r>
                      <a:r>
                        <a:rPr kumimoji="0" lang="fr-FR" sz="1000" b="0" i="0" u="none" strike="noStrike" kern="1200" cap="none" spc="0" normalizeH="0" baseline="0" noProof="0">
                          <a:ln>
                            <a:noFill/>
                          </a:ln>
                          <a:solidFill>
                            <a:prstClr val="black"/>
                          </a:solidFill>
                          <a:effectLst/>
                          <a:uLnTx/>
                          <a:uFillTx/>
                          <a:latin typeface="Calibri"/>
                          <a:ea typeface="+mn-ea"/>
                          <a:cs typeface="+mn-cs"/>
                        </a:rPr>
                        <a:t>
 ☀️ Du vendredi 29 au samedi 30 août 2025, E.Leclerc relance son opération carburant à prix coûtant* !
Un dernier coup de pouce avant la rentrée, idéal pour préparer le grand retour. 🚗
Faites le plein et terminez l'été en beauté, sans vous soucier du budget ! 🎒
#ELeclercEnergies #PrixCoûtant #PouvoirDAchat #Carburant #BonPlan
*Dans la limite des stocks disponibles, hors station d’autoroute, hors GPL et hors combustibles. Voir modalités dans les magasins participants disposant d’une station-service.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73094800"/>
                  </a:ext>
                </a:extLst>
              </a:tr>
            </a:tbl>
          </a:graphicData>
        </a:graphic>
      </p:graphicFrame>
      <p:sp>
        <p:nvSpPr>
          <p:cNvPr id="4" name="Text Placeholder 3">
            <a:extLst>
              <a:ext uri="{FF2B5EF4-FFF2-40B4-BE49-F238E27FC236}">
                <a16:creationId xmlns:a16="http://schemas.microsoft.com/office/drawing/2014/main" id="{E30F7497-9E1E-484A-8B16-7CE84BA49E0C}"/>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5698184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48DDE-E503-4139-BC77-09A184333777}"/>
              </a:ext>
            </a:extLst>
          </p:cNvPr>
          <p:cNvSpPr>
            <a:spLocks noGrp="1"/>
          </p:cNvSpPr>
          <p:nvPr>
            <p:ph type="title"/>
          </p:nvPr>
        </p:nvSpPr>
        <p:spPr/>
        <p:txBody>
          <a:bodyPr/>
          <a:lstStyle/>
          <a:p>
            <a:r>
              <a:rPr lang="en-US"/>
              <a:t>Facebook Original Own Posts Table | 2 profiles - 21 of 26</a:t>
            </a:r>
          </a:p>
        </p:txBody>
      </p:sp>
      <p:graphicFrame>
        <p:nvGraphicFramePr>
          <p:cNvPr id="5" name="Table Placeholder 4">
            <a:extLst>
              <a:ext uri="{FF2B5EF4-FFF2-40B4-BE49-F238E27FC236}">
                <a16:creationId xmlns:a16="http://schemas.microsoft.com/office/drawing/2014/main" id="{D24861CE-C42B-4EEC-9EA2-3454030C1219}"/>
              </a:ext>
            </a:extLst>
          </p:cNvPr>
          <p:cNvGraphicFramePr>
            <a:graphicFrameLocks noGrp="1"/>
          </p:cNvGraphicFramePr>
          <p:nvPr>
            <p:ph type="tbl" sz="quarter" idx="13"/>
            <p:extLst>
              <p:ext uri="{D42A27DB-BD31-4B8C-83A1-F6EECF244321}">
                <p14:modId xmlns:p14="http://schemas.microsoft.com/office/powerpoint/2010/main" val="2777766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44475363"/>
                    </a:ext>
                  </a:extLst>
                </a:gridCol>
                <a:gridCol w="987552">
                  <a:extLst>
                    <a:ext uri="{9D8B030D-6E8A-4147-A177-3AD203B41FA5}">
                      <a16:colId xmlns:a16="http://schemas.microsoft.com/office/drawing/2014/main" val="343318489"/>
                    </a:ext>
                  </a:extLst>
                </a:gridCol>
                <a:gridCol w="329184">
                  <a:extLst>
                    <a:ext uri="{9D8B030D-6E8A-4147-A177-3AD203B41FA5}">
                      <a16:colId xmlns:a16="http://schemas.microsoft.com/office/drawing/2014/main" val="2565369919"/>
                    </a:ext>
                  </a:extLst>
                </a:gridCol>
                <a:gridCol w="329184">
                  <a:extLst>
                    <a:ext uri="{9D8B030D-6E8A-4147-A177-3AD203B41FA5}">
                      <a16:colId xmlns:a16="http://schemas.microsoft.com/office/drawing/2014/main" val="3637197558"/>
                    </a:ext>
                  </a:extLst>
                </a:gridCol>
                <a:gridCol w="329184">
                  <a:extLst>
                    <a:ext uri="{9D8B030D-6E8A-4147-A177-3AD203B41FA5}">
                      <a16:colId xmlns:a16="http://schemas.microsoft.com/office/drawing/2014/main" val="2411399486"/>
                    </a:ext>
                  </a:extLst>
                </a:gridCol>
                <a:gridCol w="329184">
                  <a:extLst>
                    <a:ext uri="{9D8B030D-6E8A-4147-A177-3AD203B41FA5}">
                      <a16:colId xmlns:a16="http://schemas.microsoft.com/office/drawing/2014/main" val="3006107783"/>
                    </a:ext>
                  </a:extLst>
                </a:gridCol>
                <a:gridCol w="329184">
                  <a:extLst>
                    <a:ext uri="{9D8B030D-6E8A-4147-A177-3AD203B41FA5}">
                      <a16:colId xmlns:a16="http://schemas.microsoft.com/office/drawing/2014/main" val="3522932125"/>
                    </a:ext>
                  </a:extLst>
                </a:gridCol>
                <a:gridCol w="329184">
                  <a:extLst>
                    <a:ext uri="{9D8B030D-6E8A-4147-A177-3AD203B41FA5}">
                      <a16:colId xmlns:a16="http://schemas.microsoft.com/office/drawing/2014/main" val="227614159"/>
                    </a:ext>
                  </a:extLst>
                </a:gridCol>
                <a:gridCol w="329184">
                  <a:extLst>
                    <a:ext uri="{9D8B030D-6E8A-4147-A177-3AD203B41FA5}">
                      <a16:colId xmlns:a16="http://schemas.microsoft.com/office/drawing/2014/main" val="4030594298"/>
                    </a:ext>
                  </a:extLst>
                </a:gridCol>
                <a:gridCol w="329184">
                  <a:extLst>
                    <a:ext uri="{9D8B030D-6E8A-4147-A177-3AD203B41FA5}">
                      <a16:colId xmlns:a16="http://schemas.microsoft.com/office/drawing/2014/main" val="854837076"/>
                    </a:ext>
                  </a:extLst>
                </a:gridCol>
                <a:gridCol w="329184">
                  <a:extLst>
                    <a:ext uri="{9D8B030D-6E8A-4147-A177-3AD203B41FA5}">
                      <a16:colId xmlns:a16="http://schemas.microsoft.com/office/drawing/2014/main" val="769003734"/>
                    </a:ext>
                  </a:extLst>
                </a:gridCol>
                <a:gridCol w="329184">
                  <a:extLst>
                    <a:ext uri="{9D8B030D-6E8A-4147-A177-3AD203B41FA5}">
                      <a16:colId xmlns:a16="http://schemas.microsoft.com/office/drawing/2014/main" val="271620585"/>
                    </a:ext>
                  </a:extLst>
                </a:gridCol>
                <a:gridCol w="329184">
                  <a:extLst>
                    <a:ext uri="{9D8B030D-6E8A-4147-A177-3AD203B41FA5}">
                      <a16:colId xmlns:a16="http://schemas.microsoft.com/office/drawing/2014/main" val="685776966"/>
                    </a:ext>
                  </a:extLst>
                </a:gridCol>
                <a:gridCol w="329184">
                  <a:extLst>
                    <a:ext uri="{9D8B030D-6E8A-4147-A177-3AD203B41FA5}">
                      <a16:colId xmlns:a16="http://schemas.microsoft.com/office/drawing/2014/main" val="2564964046"/>
                    </a:ext>
                  </a:extLst>
                </a:gridCol>
                <a:gridCol w="329184">
                  <a:extLst>
                    <a:ext uri="{9D8B030D-6E8A-4147-A177-3AD203B41FA5}">
                      <a16:colId xmlns:a16="http://schemas.microsoft.com/office/drawing/2014/main" val="1606199991"/>
                    </a:ext>
                  </a:extLst>
                </a:gridCol>
                <a:gridCol w="329184">
                  <a:extLst>
                    <a:ext uri="{9D8B030D-6E8A-4147-A177-3AD203B41FA5}">
                      <a16:colId xmlns:a16="http://schemas.microsoft.com/office/drawing/2014/main" val="4259190562"/>
                    </a:ext>
                  </a:extLst>
                </a:gridCol>
                <a:gridCol w="329184">
                  <a:extLst>
                    <a:ext uri="{9D8B030D-6E8A-4147-A177-3AD203B41FA5}">
                      <a16:colId xmlns:a16="http://schemas.microsoft.com/office/drawing/2014/main" val="921211789"/>
                    </a:ext>
                  </a:extLst>
                </a:gridCol>
                <a:gridCol w="329184">
                  <a:extLst>
                    <a:ext uri="{9D8B030D-6E8A-4147-A177-3AD203B41FA5}">
                      <a16:colId xmlns:a16="http://schemas.microsoft.com/office/drawing/2014/main" val="419096524"/>
                    </a:ext>
                  </a:extLst>
                </a:gridCol>
                <a:gridCol w="329184">
                  <a:extLst>
                    <a:ext uri="{9D8B030D-6E8A-4147-A177-3AD203B41FA5}">
                      <a16:colId xmlns:a16="http://schemas.microsoft.com/office/drawing/2014/main" val="1413009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525254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- 2025-08-12 16:30:07</a:t>
                      </a:r>
                      <a:r>
                        <a:rPr kumimoji="0" lang="fr-FR" sz="1000" b="0" i="0" u="none" strike="noStrike" kern="1200" cap="none" spc="0" normalizeH="0" baseline="0" noProof="0">
                          <a:ln>
                            <a:noFill/>
                          </a:ln>
                          <a:solidFill>
                            <a:prstClr val="black"/>
                          </a:solidFill>
                          <a:effectLst/>
                          <a:uLnTx/>
                          <a:uFillTx/>
                          <a:latin typeface="Calibri"/>
                          <a:ea typeface="+mn-ea"/>
                          <a:cs typeface="+mn-cs"/>
                        </a:rPr>
                        <a:t>
 Et si vous passiez au Superéthanol E85 ?
Composé à 85 % de bioéthanol, c’est l’une des alternatives les plus économiques et accessibles pour faire baisser vos coûts de carburant ⛽.
✅ Jusqu’à 2x moins cher que le SP95-E10*
✅ Compatible avec la majorité des véhicules essence (grâce à un boîtier de conversion homologué)
✅  Issu de matières agricoles françaises et transformé dans des usines françaises
✅  -50% en moyenne d'émissions de gaz à effet de serre (comparé à l’essence)**
👉 Plus de la moitié des stations E.Leclerc proposent déjà de l’E85. Une solution concrète pour concilier mobilité et pouvoir d’achat.
📍 Et vous, où en êtes-vous dans votre transition énergétique ?
*Source : http://www.prix-carburants.gouv.fr  (11 avril 2025)
** Selon les données du site CarbuRe de la DGEC.
#ELeclercÉnergies #Énergie #E85 #Bioéthanol #TransitionÉnergétique #PouvoirDAchat #MobilitéDurable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Biocarburants, Transition énergétique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14551019"/>
                  </a:ext>
                </a:extLst>
              </a:tr>
            </a:tbl>
          </a:graphicData>
        </a:graphic>
      </p:graphicFrame>
      <p:sp>
        <p:nvSpPr>
          <p:cNvPr id="4" name="Text Placeholder 3">
            <a:extLst>
              <a:ext uri="{FF2B5EF4-FFF2-40B4-BE49-F238E27FC236}">
                <a16:creationId xmlns:a16="http://schemas.microsoft.com/office/drawing/2014/main" id="{DC68AEE8-7115-41B3-996B-FA5D0502C3BB}"/>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4428860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9CEF-5E9A-4891-9C6E-0530EA8714D1}"/>
              </a:ext>
            </a:extLst>
          </p:cNvPr>
          <p:cNvSpPr>
            <a:spLocks noGrp="1"/>
          </p:cNvSpPr>
          <p:nvPr>
            <p:ph type="title"/>
          </p:nvPr>
        </p:nvSpPr>
        <p:spPr/>
        <p:txBody>
          <a:bodyPr/>
          <a:lstStyle/>
          <a:p>
            <a:r>
              <a:rPr lang="en-US"/>
              <a:t>Facebook Original Own Posts Table | 2 profiles - 22 of 26</a:t>
            </a:r>
          </a:p>
        </p:txBody>
      </p:sp>
      <p:graphicFrame>
        <p:nvGraphicFramePr>
          <p:cNvPr id="5" name="Table Placeholder 4">
            <a:extLst>
              <a:ext uri="{FF2B5EF4-FFF2-40B4-BE49-F238E27FC236}">
                <a16:creationId xmlns:a16="http://schemas.microsoft.com/office/drawing/2014/main" id="{9EC1FF7F-CD09-4925-AA1F-F0E839E22A95}"/>
              </a:ext>
            </a:extLst>
          </p:cNvPr>
          <p:cNvGraphicFramePr>
            <a:graphicFrameLocks noGrp="1"/>
          </p:cNvGraphicFramePr>
          <p:nvPr>
            <p:ph type="tbl" sz="quarter" idx="13"/>
            <p:extLst>
              <p:ext uri="{D42A27DB-BD31-4B8C-83A1-F6EECF244321}">
                <p14:modId xmlns:p14="http://schemas.microsoft.com/office/powerpoint/2010/main" val="820342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11198027"/>
                    </a:ext>
                  </a:extLst>
                </a:gridCol>
                <a:gridCol w="987552">
                  <a:extLst>
                    <a:ext uri="{9D8B030D-6E8A-4147-A177-3AD203B41FA5}">
                      <a16:colId xmlns:a16="http://schemas.microsoft.com/office/drawing/2014/main" val="4006995353"/>
                    </a:ext>
                  </a:extLst>
                </a:gridCol>
                <a:gridCol w="329184">
                  <a:extLst>
                    <a:ext uri="{9D8B030D-6E8A-4147-A177-3AD203B41FA5}">
                      <a16:colId xmlns:a16="http://schemas.microsoft.com/office/drawing/2014/main" val="3391946047"/>
                    </a:ext>
                  </a:extLst>
                </a:gridCol>
                <a:gridCol w="329184">
                  <a:extLst>
                    <a:ext uri="{9D8B030D-6E8A-4147-A177-3AD203B41FA5}">
                      <a16:colId xmlns:a16="http://schemas.microsoft.com/office/drawing/2014/main" val="1475529466"/>
                    </a:ext>
                  </a:extLst>
                </a:gridCol>
                <a:gridCol w="329184">
                  <a:extLst>
                    <a:ext uri="{9D8B030D-6E8A-4147-A177-3AD203B41FA5}">
                      <a16:colId xmlns:a16="http://schemas.microsoft.com/office/drawing/2014/main" val="1806455144"/>
                    </a:ext>
                  </a:extLst>
                </a:gridCol>
                <a:gridCol w="329184">
                  <a:extLst>
                    <a:ext uri="{9D8B030D-6E8A-4147-A177-3AD203B41FA5}">
                      <a16:colId xmlns:a16="http://schemas.microsoft.com/office/drawing/2014/main" val="4260517161"/>
                    </a:ext>
                  </a:extLst>
                </a:gridCol>
                <a:gridCol w="329184">
                  <a:extLst>
                    <a:ext uri="{9D8B030D-6E8A-4147-A177-3AD203B41FA5}">
                      <a16:colId xmlns:a16="http://schemas.microsoft.com/office/drawing/2014/main" val="1195079938"/>
                    </a:ext>
                  </a:extLst>
                </a:gridCol>
                <a:gridCol w="329184">
                  <a:extLst>
                    <a:ext uri="{9D8B030D-6E8A-4147-A177-3AD203B41FA5}">
                      <a16:colId xmlns:a16="http://schemas.microsoft.com/office/drawing/2014/main" val="361853093"/>
                    </a:ext>
                  </a:extLst>
                </a:gridCol>
                <a:gridCol w="329184">
                  <a:extLst>
                    <a:ext uri="{9D8B030D-6E8A-4147-A177-3AD203B41FA5}">
                      <a16:colId xmlns:a16="http://schemas.microsoft.com/office/drawing/2014/main" val="4149412449"/>
                    </a:ext>
                  </a:extLst>
                </a:gridCol>
                <a:gridCol w="329184">
                  <a:extLst>
                    <a:ext uri="{9D8B030D-6E8A-4147-A177-3AD203B41FA5}">
                      <a16:colId xmlns:a16="http://schemas.microsoft.com/office/drawing/2014/main" val="637758401"/>
                    </a:ext>
                  </a:extLst>
                </a:gridCol>
                <a:gridCol w="329184">
                  <a:extLst>
                    <a:ext uri="{9D8B030D-6E8A-4147-A177-3AD203B41FA5}">
                      <a16:colId xmlns:a16="http://schemas.microsoft.com/office/drawing/2014/main" val="1292110256"/>
                    </a:ext>
                  </a:extLst>
                </a:gridCol>
                <a:gridCol w="329184">
                  <a:extLst>
                    <a:ext uri="{9D8B030D-6E8A-4147-A177-3AD203B41FA5}">
                      <a16:colId xmlns:a16="http://schemas.microsoft.com/office/drawing/2014/main" val="2274518768"/>
                    </a:ext>
                  </a:extLst>
                </a:gridCol>
                <a:gridCol w="329184">
                  <a:extLst>
                    <a:ext uri="{9D8B030D-6E8A-4147-A177-3AD203B41FA5}">
                      <a16:colId xmlns:a16="http://schemas.microsoft.com/office/drawing/2014/main" val="378092090"/>
                    </a:ext>
                  </a:extLst>
                </a:gridCol>
                <a:gridCol w="329184">
                  <a:extLst>
                    <a:ext uri="{9D8B030D-6E8A-4147-A177-3AD203B41FA5}">
                      <a16:colId xmlns:a16="http://schemas.microsoft.com/office/drawing/2014/main" val="923737815"/>
                    </a:ext>
                  </a:extLst>
                </a:gridCol>
                <a:gridCol w="329184">
                  <a:extLst>
                    <a:ext uri="{9D8B030D-6E8A-4147-A177-3AD203B41FA5}">
                      <a16:colId xmlns:a16="http://schemas.microsoft.com/office/drawing/2014/main" val="1055345454"/>
                    </a:ext>
                  </a:extLst>
                </a:gridCol>
                <a:gridCol w="329184">
                  <a:extLst>
                    <a:ext uri="{9D8B030D-6E8A-4147-A177-3AD203B41FA5}">
                      <a16:colId xmlns:a16="http://schemas.microsoft.com/office/drawing/2014/main" val="908283535"/>
                    </a:ext>
                  </a:extLst>
                </a:gridCol>
                <a:gridCol w="329184">
                  <a:extLst>
                    <a:ext uri="{9D8B030D-6E8A-4147-A177-3AD203B41FA5}">
                      <a16:colId xmlns:a16="http://schemas.microsoft.com/office/drawing/2014/main" val="2126861810"/>
                    </a:ext>
                  </a:extLst>
                </a:gridCol>
                <a:gridCol w="329184">
                  <a:extLst>
                    <a:ext uri="{9D8B030D-6E8A-4147-A177-3AD203B41FA5}">
                      <a16:colId xmlns:a16="http://schemas.microsoft.com/office/drawing/2014/main" val="1712779128"/>
                    </a:ext>
                  </a:extLst>
                </a:gridCol>
                <a:gridCol w="329184">
                  <a:extLst>
                    <a:ext uri="{9D8B030D-6E8A-4147-A177-3AD203B41FA5}">
                      <a16:colId xmlns:a16="http://schemas.microsoft.com/office/drawing/2014/main" val="1908003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36372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- 2025-08-04 16:30:04</a:t>
                      </a:r>
                      <a:r>
                        <a:rPr kumimoji="0" lang="fr-FR" sz="1000" b="0" i="0" u="none" strike="noStrike" kern="1200" cap="none" spc="0" normalizeH="0" baseline="0" noProof="0">
                          <a:ln>
                            <a:noFill/>
                          </a:ln>
                          <a:solidFill>
                            <a:prstClr val="black"/>
                          </a:solidFill>
                          <a:effectLst/>
                          <a:uLnTx/>
                          <a:uFillTx/>
                          <a:latin typeface="Calibri"/>
                          <a:ea typeface="+mn-ea"/>
                          <a:cs typeface="+mn-cs"/>
                        </a:rPr>
                        <a:t>
 Prêt à prendre la route en électrique cet été ? 🌞
Voici 3 conseils simples pour voyager l’esprit léger :
1️⃣ Préparez votre voyage en amont : repérez les bornes sur votre parcours avant de partir pour rouler l’esprit léger. Les stations de recharge E.Leclerc sont là pour vous faciliter la vie.
2️⃣ Rechargez tôt le matin… ou tard le soir : cela limite les risques de surchauffe et prolonge leur durée de vie. Bonus : si possible, privilégiez les bornes à l’ombre pour encore plus d’efficacité.
3️⃣ Utilisez le pré-conditionnement intelligent : programmez votre voiture pour qu’elle ajuste la température intérieure pendant qu’elle est branchée. Résultat : pas de perte d’autonomie et un confort immédiat !
👉 Et vous, avez-vous des astuces secrètes pour vos trajets en électrique ? Partagez-les en commentaire !
#ELeclercÉnergies #Énergie #VoitureÉlectrique #MobilitéDurable #VacancesResponsables #AstuceÉnergie #RouteDesVacances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91578833"/>
                  </a:ext>
                </a:extLst>
              </a:tr>
            </a:tbl>
          </a:graphicData>
        </a:graphic>
      </p:graphicFrame>
      <p:sp>
        <p:nvSpPr>
          <p:cNvPr id="4" name="Text Placeholder 3">
            <a:extLst>
              <a:ext uri="{FF2B5EF4-FFF2-40B4-BE49-F238E27FC236}">
                <a16:creationId xmlns:a16="http://schemas.microsoft.com/office/drawing/2014/main" id="{93C0A2A9-BBB2-41A4-B704-E61905AF7A4A}"/>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6947870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00776-6A22-4E9B-A94B-C6B8BE9EAA0D}"/>
              </a:ext>
            </a:extLst>
          </p:cNvPr>
          <p:cNvSpPr>
            <a:spLocks noGrp="1"/>
          </p:cNvSpPr>
          <p:nvPr>
            <p:ph type="title"/>
          </p:nvPr>
        </p:nvSpPr>
        <p:spPr/>
        <p:txBody>
          <a:bodyPr/>
          <a:lstStyle/>
          <a:p>
            <a:r>
              <a:rPr lang="en-US"/>
              <a:t>Facebook Original Own Posts Table | 2 profiles - 23 of 26</a:t>
            </a:r>
          </a:p>
        </p:txBody>
      </p:sp>
      <p:graphicFrame>
        <p:nvGraphicFramePr>
          <p:cNvPr id="5" name="Table Placeholder 4">
            <a:extLst>
              <a:ext uri="{FF2B5EF4-FFF2-40B4-BE49-F238E27FC236}">
                <a16:creationId xmlns:a16="http://schemas.microsoft.com/office/drawing/2014/main" id="{9C44A072-E048-47F0-A813-65EEEDA81225}"/>
              </a:ext>
            </a:extLst>
          </p:cNvPr>
          <p:cNvGraphicFramePr>
            <a:graphicFrameLocks noGrp="1"/>
          </p:cNvGraphicFramePr>
          <p:nvPr>
            <p:ph type="tbl" sz="quarter" idx="13"/>
            <p:extLst>
              <p:ext uri="{D42A27DB-BD31-4B8C-83A1-F6EECF244321}">
                <p14:modId xmlns:p14="http://schemas.microsoft.com/office/powerpoint/2010/main" val="2415938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28556061"/>
                    </a:ext>
                  </a:extLst>
                </a:gridCol>
                <a:gridCol w="987552">
                  <a:extLst>
                    <a:ext uri="{9D8B030D-6E8A-4147-A177-3AD203B41FA5}">
                      <a16:colId xmlns:a16="http://schemas.microsoft.com/office/drawing/2014/main" val="2217084786"/>
                    </a:ext>
                  </a:extLst>
                </a:gridCol>
                <a:gridCol w="329184">
                  <a:extLst>
                    <a:ext uri="{9D8B030D-6E8A-4147-A177-3AD203B41FA5}">
                      <a16:colId xmlns:a16="http://schemas.microsoft.com/office/drawing/2014/main" val="3409823523"/>
                    </a:ext>
                  </a:extLst>
                </a:gridCol>
                <a:gridCol w="329184">
                  <a:extLst>
                    <a:ext uri="{9D8B030D-6E8A-4147-A177-3AD203B41FA5}">
                      <a16:colId xmlns:a16="http://schemas.microsoft.com/office/drawing/2014/main" val="2451181179"/>
                    </a:ext>
                  </a:extLst>
                </a:gridCol>
                <a:gridCol w="329184">
                  <a:extLst>
                    <a:ext uri="{9D8B030D-6E8A-4147-A177-3AD203B41FA5}">
                      <a16:colId xmlns:a16="http://schemas.microsoft.com/office/drawing/2014/main" val="3441188212"/>
                    </a:ext>
                  </a:extLst>
                </a:gridCol>
                <a:gridCol w="329184">
                  <a:extLst>
                    <a:ext uri="{9D8B030D-6E8A-4147-A177-3AD203B41FA5}">
                      <a16:colId xmlns:a16="http://schemas.microsoft.com/office/drawing/2014/main" val="1567690370"/>
                    </a:ext>
                  </a:extLst>
                </a:gridCol>
                <a:gridCol w="329184">
                  <a:extLst>
                    <a:ext uri="{9D8B030D-6E8A-4147-A177-3AD203B41FA5}">
                      <a16:colId xmlns:a16="http://schemas.microsoft.com/office/drawing/2014/main" val="674431305"/>
                    </a:ext>
                  </a:extLst>
                </a:gridCol>
                <a:gridCol w="329184">
                  <a:extLst>
                    <a:ext uri="{9D8B030D-6E8A-4147-A177-3AD203B41FA5}">
                      <a16:colId xmlns:a16="http://schemas.microsoft.com/office/drawing/2014/main" val="3174531370"/>
                    </a:ext>
                  </a:extLst>
                </a:gridCol>
                <a:gridCol w="329184">
                  <a:extLst>
                    <a:ext uri="{9D8B030D-6E8A-4147-A177-3AD203B41FA5}">
                      <a16:colId xmlns:a16="http://schemas.microsoft.com/office/drawing/2014/main" val="837081555"/>
                    </a:ext>
                  </a:extLst>
                </a:gridCol>
                <a:gridCol w="329184">
                  <a:extLst>
                    <a:ext uri="{9D8B030D-6E8A-4147-A177-3AD203B41FA5}">
                      <a16:colId xmlns:a16="http://schemas.microsoft.com/office/drawing/2014/main" val="4163078325"/>
                    </a:ext>
                  </a:extLst>
                </a:gridCol>
                <a:gridCol w="329184">
                  <a:extLst>
                    <a:ext uri="{9D8B030D-6E8A-4147-A177-3AD203B41FA5}">
                      <a16:colId xmlns:a16="http://schemas.microsoft.com/office/drawing/2014/main" val="2868743234"/>
                    </a:ext>
                  </a:extLst>
                </a:gridCol>
                <a:gridCol w="329184">
                  <a:extLst>
                    <a:ext uri="{9D8B030D-6E8A-4147-A177-3AD203B41FA5}">
                      <a16:colId xmlns:a16="http://schemas.microsoft.com/office/drawing/2014/main" val="1348652645"/>
                    </a:ext>
                  </a:extLst>
                </a:gridCol>
                <a:gridCol w="329184">
                  <a:extLst>
                    <a:ext uri="{9D8B030D-6E8A-4147-A177-3AD203B41FA5}">
                      <a16:colId xmlns:a16="http://schemas.microsoft.com/office/drawing/2014/main" val="1459732402"/>
                    </a:ext>
                  </a:extLst>
                </a:gridCol>
                <a:gridCol w="329184">
                  <a:extLst>
                    <a:ext uri="{9D8B030D-6E8A-4147-A177-3AD203B41FA5}">
                      <a16:colId xmlns:a16="http://schemas.microsoft.com/office/drawing/2014/main" val="58603276"/>
                    </a:ext>
                  </a:extLst>
                </a:gridCol>
                <a:gridCol w="329184">
                  <a:extLst>
                    <a:ext uri="{9D8B030D-6E8A-4147-A177-3AD203B41FA5}">
                      <a16:colId xmlns:a16="http://schemas.microsoft.com/office/drawing/2014/main" val="1400445542"/>
                    </a:ext>
                  </a:extLst>
                </a:gridCol>
                <a:gridCol w="329184">
                  <a:extLst>
                    <a:ext uri="{9D8B030D-6E8A-4147-A177-3AD203B41FA5}">
                      <a16:colId xmlns:a16="http://schemas.microsoft.com/office/drawing/2014/main" val="1263998698"/>
                    </a:ext>
                  </a:extLst>
                </a:gridCol>
                <a:gridCol w="329184">
                  <a:extLst>
                    <a:ext uri="{9D8B030D-6E8A-4147-A177-3AD203B41FA5}">
                      <a16:colId xmlns:a16="http://schemas.microsoft.com/office/drawing/2014/main" val="3996727852"/>
                    </a:ext>
                  </a:extLst>
                </a:gridCol>
                <a:gridCol w="329184">
                  <a:extLst>
                    <a:ext uri="{9D8B030D-6E8A-4147-A177-3AD203B41FA5}">
                      <a16:colId xmlns:a16="http://schemas.microsoft.com/office/drawing/2014/main" val="942481742"/>
                    </a:ext>
                  </a:extLst>
                </a:gridCol>
                <a:gridCol w="329184">
                  <a:extLst>
                    <a:ext uri="{9D8B030D-6E8A-4147-A177-3AD203B41FA5}">
                      <a16:colId xmlns:a16="http://schemas.microsoft.com/office/drawing/2014/main" val="3477289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93308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- 2025-08-01 16:30:03</a:t>
                      </a:r>
                      <a:r>
                        <a:rPr kumimoji="0" lang="fr-FR" sz="1000" b="0" i="0" u="none" strike="noStrike" kern="1200" cap="none" spc="0" normalizeH="0" baseline="0" noProof="0">
                          <a:ln>
                            <a:noFill/>
                          </a:ln>
                          <a:solidFill>
                            <a:prstClr val="black"/>
                          </a:solidFill>
                          <a:effectLst/>
                          <a:uLnTx/>
                          <a:uFillTx/>
                          <a:latin typeface="Calibri"/>
                          <a:ea typeface="+mn-ea"/>
                          <a:cs typeface="+mn-cs"/>
                        </a:rPr>
                        <a:t>
 C’est un terme qu’on entend souvent, mais qu’on comprend rarement dans le détail… 🤔
Alors voici une explication simple 👇
La transition énergétique, c’est le passage d’un système basé sur des énergies fossiles (pétrole, charbon, gaz) à un système basé sur des énergies renouvelables (solaire, éolien, hydraulique, etc.). 🌱
Pourquoi c’est important ?
➡️ Pour réduire les émissions de CO₂
➡️ Pour mieux préserver nos ressources
➡️ Et pour devenir plus autonomes sur le plan énergétique
Concrètement, ça se traduit par des gestes du quotidien (mieux isoler son logement, choisir un fournisseur d’énergie verte, limiter le gaspillage…) mais aussi par de grands changements collectifs : transports, production, bâtiments, innovations.
Moins d’impact, plus d’efficacité, et des économies à la clé !
Et vous, à quel geste ou à quel changement dans votre vie associez-vous la transition énergétique ? 💬
#ELeclercÉnergies #Énergie #TransitionÉnergétique #ÉnergiesRenouvelables #SobriétéÉnergétique #DéveloppementDurable #GestePourLaPlanète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Transition énergétique, Energies renouvelables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77673512"/>
                  </a:ext>
                </a:extLst>
              </a:tr>
            </a:tbl>
          </a:graphicData>
        </a:graphic>
      </p:graphicFrame>
      <p:sp>
        <p:nvSpPr>
          <p:cNvPr id="4" name="Text Placeholder 3">
            <a:extLst>
              <a:ext uri="{FF2B5EF4-FFF2-40B4-BE49-F238E27FC236}">
                <a16:creationId xmlns:a16="http://schemas.microsoft.com/office/drawing/2014/main" id="{DF0ED06B-2384-4BA3-B3B5-8BF6436A82A9}"/>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6480775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C1894-9C11-4760-AEB0-6CB1C7A3A026}"/>
              </a:ext>
            </a:extLst>
          </p:cNvPr>
          <p:cNvSpPr>
            <a:spLocks noGrp="1"/>
          </p:cNvSpPr>
          <p:nvPr>
            <p:ph type="title"/>
          </p:nvPr>
        </p:nvSpPr>
        <p:spPr/>
        <p:txBody>
          <a:bodyPr/>
          <a:lstStyle/>
          <a:p>
            <a:r>
              <a:rPr lang="en-US"/>
              <a:t>Facebook Original Own Posts Table | 2 profiles - 24 of 26</a:t>
            </a:r>
          </a:p>
        </p:txBody>
      </p:sp>
      <p:graphicFrame>
        <p:nvGraphicFramePr>
          <p:cNvPr id="5" name="Table Placeholder 4">
            <a:extLst>
              <a:ext uri="{FF2B5EF4-FFF2-40B4-BE49-F238E27FC236}">
                <a16:creationId xmlns:a16="http://schemas.microsoft.com/office/drawing/2014/main" id="{C808F9F8-7F19-4689-90AB-E68DCCAB2A6D}"/>
              </a:ext>
            </a:extLst>
          </p:cNvPr>
          <p:cNvGraphicFramePr>
            <a:graphicFrameLocks noGrp="1"/>
          </p:cNvGraphicFramePr>
          <p:nvPr>
            <p:ph type="tbl" sz="quarter" idx="13"/>
            <p:extLst>
              <p:ext uri="{D42A27DB-BD31-4B8C-83A1-F6EECF244321}">
                <p14:modId xmlns:p14="http://schemas.microsoft.com/office/powerpoint/2010/main" val="3776057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77745653"/>
                    </a:ext>
                  </a:extLst>
                </a:gridCol>
                <a:gridCol w="987552">
                  <a:extLst>
                    <a:ext uri="{9D8B030D-6E8A-4147-A177-3AD203B41FA5}">
                      <a16:colId xmlns:a16="http://schemas.microsoft.com/office/drawing/2014/main" val="3603328832"/>
                    </a:ext>
                  </a:extLst>
                </a:gridCol>
                <a:gridCol w="329184">
                  <a:extLst>
                    <a:ext uri="{9D8B030D-6E8A-4147-A177-3AD203B41FA5}">
                      <a16:colId xmlns:a16="http://schemas.microsoft.com/office/drawing/2014/main" val="1267316805"/>
                    </a:ext>
                  </a:extLst>
                </a:gridCol>
                <a:gridCol w="329184">
                  <a:extLst>
                    <a:ext uri="{9D8B030D-6E8A-4147-A177-3AD203B41FA5}">
                      <a16:colId xmlns:a16="http://schemas.microsoft.com/office/drawing/2014/main" val="3746018557"/>
                    </a:ext>
                  </a:extLst>
                </a:gridCol>
                <a:gridCol w="329184">
                  <a:extLst>
                    <a:ext uri="{9D8B030D-6E8A-4147-A177-3AD203B41FA5}">
                      <a16:colId xmlns:a16="http://schemas.microsoft.com/office/drawing/2014/main" val="2356126928"/>
                    </a:ext>
                  </a:extLst>
                </a:gridCol>
                <a:gridCol w="329184">
                  <a:extLst>
                    <a:ext uri="{9D8B030D-6E8A-4147-A177-3AD203B41FA5}">
                      <a16:colId xmlns:a16="http://schemas.microsoft.com/office/drawing/2014/main" val="3133482119"/>
                    </a:ext>
                  </a:extLst>
                </a:gridCol>
                <a:gridCol w="329184">
                  <a:extLst>
                    <a:ext uri="{9D8B030D-6E8A-4147-A177-3AD203B41FA5}">
                      <a16:colId xmlns:a16="http://schemas.microsoft.com/office/drawing/2014/main" val="1324945450"/>
                    </a:ext>
                  </a:extLst>
                </a:gridCol>
                <a:gridCol w="329184">
                  <a:extLst>
                    <a:ext uri="{9D8B030D-6E8A-4147-A177-3AD203B41FA5}">
                      <a16:colId xmlns:a16="http://schemas.microsoft.com/office/drawing/2014/main" val="4227085458"/>
                    </a:ext>
                  </a:extLst>
                </a:gridCol>
                <a:gridCol w="329184">
                  <a:extLst>
                    <a:ext uri="{9D8B030D-6E8A-4147-A177-3AD203B41FA5}">
                      <a16:colId xmlns:a16="http://schemas.microsoft.com/office/drawing/2014/main" val="1712006888"/>
                    </a:ext>
                  </a:extLst>
                </a:gridCol>
                <a:gridCol w="329184">
                  <a:extLst>
                    <a:ext uri="{9D8B030D-6E8A-4147-A177-3AD203B41FA5}">
                      <a16:colId xmlns:a16="http://schemas.microsoft.com/office/drawing/2014/main" val="1778586610"/>
                    </a:ext>
                  </a:extLst>
                </a:gridCol>
                <a:gridCol w="329184">
                  <a:extLst>
                    <a:ext uri="{9D8B030D-6E8A-4147-A177-3AD203B41FA5}">
                      <a16:colId xmlns:a16="http://schemas.microsoft.com/office/drawing/2014/main" val="3573398712"/>
                    </a:ext>
                  </a:extLst>
                </a:gridCol>
                <a:gridCol w="329184">
                  <a:extLst>
                    <a:ext uri="{9D8B030D-6E8A-4147-A177-3AD203B41FA5}">
                      <a16:colId xmlns:a16="http://schemas.microsoft.com/office/drawing/2014/main" val="2172847514"/>
                    </a:ext>
                  </a:extLst>
                </a:gridCol>
                <a:gridCol w="329184">
                  <a:extLst>
                    <a:ext uri="{9D8B030D-6E8A-4147-A177-3AD203B41FA5}">
                      <a16:colId xmlns:a16="http://schemas.microsoft.com/office/drawing/2014/main" val="2373541318"/>
                    </a:ext>
                  </a:extLst>
                </a:gridCol>
                <a:gridCol w="329184">
                  <a:extLst>
                    <a:ext uri="{9D8B030D-6E8A-4147-A177-3AD203B41FA5}">
                      <a16:colId xmlns:a16="http://schemas.microsoft.com/office/drawing/2014/main" val="3290403550"/>
                    </a:ext>
                  </a:extLst>
                </a:gridCol>
                <a:gridCol w="329184">
                  <a:extLst>
                    <a:ext uri="{9D8B030D-6E8A-4147-A177-3AD203B41FA5}">
                      <a16:colId xmlns:a16="http://schemas.microsoft.com/office/drawing/2014/main" val="673534468"/>
                    </a:ext>
                  </a:extLst>
                </a:gridCol>
                <a:gridCol w="329184">
                  <a:extLst>
                    <a:ext uri="{9D8B030D-6E8A-4147-A177-3AD203B41FA5}">
                      <a16:colId xmlns:a16="http://schemas.microsoft.com/office/drawing/2014/main" val="1083911204"/>
                    </a:ext>
                  </a:extLst>
                </a:gridCol>
                <a:gridCol w="329184">
                  <a:extLst>
                    <a:ext uri="{9D8B030D-6E8A-4147-A177-3AD203B41FA5}">
                      <a16:colId xmlns:a16="http://schemas.microsoft.com/office/drawing/2014/main" val="1392518404"/>
                    </a:ext>
                  </a:extLst>
                </a:gridCol>
                <a:gridCol w="329184">
                  <a:extLst>
                    <a:ext uri="{9D8B030D-6E8A-4147-A177-3AD203B41FA5}">
                      <a16:colId xmlns:a16="http://schemas.microsoft.com/office/drawing/2014/main" val="1722969818"/>
                    </a:ext>
                  </a:extLst>
                </a:gridCol>
                <a:gridCol w="329184">
                  <a:extLst>
                    <a:ext uri="{9D8B030D-6E8A-4147-A177-3AD203B41FA5}">
                      <a16:colId xmlns:a16="http://schemas.microsoft.com/office/drawing/2014/main" val="235078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02924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- 2025-07-31 17:17:11</a:t>
                      </a:r>
                      <a:r>
                        <a:rPr kumimoji="0" lang="fr-FR" sz="1000" b="0" i="0" u="none" strike="noStrike" kern="1200" cap="none" spc="0" normalizeH="0" baseline="0" noProof="0">
                          <a:ln>
                            <a:noFill/>
                          </a:ln>
                          <a:solidFill>
                            <a:prstClr val="black"/>
                          </a:solidFill>
                          <a:effectLst/>
                          <a:uLnTx/>
                          <a:uFillTx/>
                          <a:latin typeface="Calibri"/>
                          <a:ea typeface="+mn-ea"/>
                          <a:cs typeface="+mn-cs"/>
                        </a:rPr>
                        <a:t>
 ☀️ Du vendredi 1er au samedi 2 août 2025, E.Leclerc relance son opération carburant à prix coûtant* !
Un coup de pouce pour votre budget vacances, en plein chassé-croisé de l'été. 🚗
Faites le plein et partez l'esprit léger, que vous soyez sur le retour ou sur le chemin des vacances ! 🏖️
#ELeclercEnergies #PrixCoûtant #PouvoirDAchat #Carburant #BonPlan
*Dans la limite des stocks disponibles, hors station d’autoroute, hors GPL et hors combustibles. Voir modalités dans les magasins participants disposant d’une station-service.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86745257"/>
                  </a:ext>
                </a:extLst>
              </a:tr>
            </a:tbl>
          </a:graphicData>
        </a:graphic>
      </p:graphicFrame>
      <p:sp>
        <p:nvSpPr>
          <p:cNvPr id="4" name="Text Placeholder 3">
            <a:extLst>
              <a:ext uri="{FF2B5EF4-FFF2-40B4-BE49-F238E27FC236}">
                <a16:creationId xmlns:a16="http://schemas.microsoft.com/office/drawing/2014/main" id="{5C1F7D84-920C-4E0E-9466-2FCB7CDA3A4D}"/>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9602488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C2664-2BE6-426E-A12E-B9A5E720FCFC}"/>
              </a:ext>
            </a:extLst>
          </p:cNvPr>
          <p:cNvSpPr>
            <a:spLocks noGrp="1"/>
          </p:cNvSpPr>
          <p:nvPr>
            <p:ph type="title"/>
          </p:nvPr>
        </p:nvSpPr>
        <p:spPr/>
        <p:txBody>
          <a:bodyPr/>
          <a:lstStyle/>
          <a:p>
            <a:r>
              <a:rPr lang="en-US"/>
              <a:t>Facebook Original Own Posts Table | 2 profiles - 25 of 26</a:t>
            </a:r>
          </a:p>
        </p:txBody>
      </p:sp>
      <p:graphicFrame>
        <p:nvGraphicFramePr>
          <p:cNvPr id="5" name="Table Placeholder 4">
            <a:extLst>
              <a:ext uri="{FF2B5EF4-FFF2-40B4-BE49-F238E27FC236}">
                <a16:creationId xmlns:a16="http://schemas.microsoft.com/office/drawing/2014/main" id="{1F003909-5652-417A-A004-3C35A357E7FF}"/>
              </a:ext>
            </a:extLst>
          </p:cNvPr>
          <p:cNvGraphicFramePr>
            <a:graphicFrameLocks noGrp="1"/>
          </p:cNvGraphicFramePr>
          <p:nvPr>
            <p:ph type="tbl" sz="quarter" idx="13"/>
            <p:extLst>
              <p:ext uri="{D42A27DB-BD31-4B8C-83A1-F6EECF244321}">
                <p14:modId xmlns:p14="http://schemas.microsoft.com/office/powerpoint/2010/main" val="2181537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32914966"/>
                    </a:ext>
                  </a:extLst>
                </a:gridCol>
                <a:gridCol w="987552">
                  <a:extLst>
                    <a:ext uri="{9D8B030D-6E8A-4147-A177-3AD203B41FA5}">
                      <a16:colId xmlns:a16="http://schemas.microsoft.com/office/drawing/2014/main" val="3685074297"/>
                    </a:ext>
                  </a:extLst>
                </a:gridCol>
                <a:gridCol w="329184">
                  <a:extLst>
                    <a:ext uri="{9D8B030D-6E8A-4147-A177-3AD203B41FA5}">
                      <a16:colId xmlns:a16="http://schemas.microsoft.com/office/drawing/2014/main" val="2102191510"/>
                    </a:ext>
                  </a:extLst>
                </a:gridCol>
                <a:gridCol w="329184">
                  <a:extLst>
                    <a:ext uri="{9D8B030D-6E8A-4147-A177-3AD203B41FA5}">
                      <a16:colId xmlns:a16="http://schemas.microsoft.com/office/drawing/2014/main" val="2817154172"/>
                    </a:ext>
                  </a:extLst>
                </a:gridCol>
                <a:gridCol w="329184">
                  <a:extLst>
                    <a:ext uri="{9D8B030D-6E8A-4147-A177-3AD203B41FA5}">
                      <a16:colId xmlns:a16="http://schemas.microsoft.com/office/drawing/2014/main" val="95138979"/>
                    </a:ext>
                  </a:extLst>
                </a:gridCol>
                <a:gridCol w="329184">
                  <a:extLst>
                    <a:ext uri="{9D8B030D-6E8A-4147-A177-3AD203B41FA5}">
                      <a16:colId xmlns:a16="http://schemas.microsoft.com/office/drawing/2014/main" val="1383576513"/>
                    </a:ext>
                  </a:extLst>
                </a:gridCol>
                <a:gridCol w="329184">
                  <a:extLst>
                    <a:ext uri="{9D8B030D-6E8A-4147-A177-3AD203B41FA5}">
                      <a16:colId xmlns:a16="http://schemas.microsoft.com/office/drawing/2014/main" val="1215417738"/>
                    </a:ext>
                  </a:extLst>
                </a:gridCol>
                <a:gridCol w="329184">
                  <a:extLst>
                    <a:ext uri="{9D8B030D-6E8A-4147-A177-3AD203B41FA5}">
                      <a16:colId xmlns:a16="http://schemas.microsoft.com/office/drawing/2014/main" val="853709757"/>
                    </a:ext>
                  </a:extLst>
                </a:gridCol>
                <a:gridCol w="329184">
                  <a:extLst>
                    <a:ext uri="{9D8B030D-6E8A-4147-A177-3AD203B41FA5}">
                      <a16:colId xmlns:a16="http://schemas.microsoft.com/office/drawing/2014/main" val="942251554"/>
                    </a:ext>
                  </a:extLst>
                </a:gridCol>
                <a:gridCol w="329184">
                  <a:extLst>
                    <a:ext uri="{9D8B030D-6E8A-4147-A177-3AD203B41FA5}">
                      <a16:colId xmlns:a16="http://schemas.microsoft.com/office/drawing/2014/main" val="1200618900"/>
                    </a:ext>
                  </a:extLst>
                </a:gridCol>
                <a:gridCol w="329184">
                  <a:extLst>
                    <a:ext uri="{9D8B030D-6E8A-4147-A177-3AD203B41FA5}">
                      <a16:colId xmlns:a16="http://schemas.microsoft.com/office/drawing/2014/main" val="3561932343"/>
                    </a:ext>
                  </a:extLst>
                </a:gridCol>
                <a:gridCol w="329184">
                  <a:extLst>
                    <a:ext uri="{9D8B030D-6E8A-4147-A177-3AD203B41FA5}">
                      <a16:colId xmlns:a16="http://schemas.microsoft.com/office/drawing/2014/main" val="3900082601"/>
                    </a:ext>
                  </a:extLst>
                </a:gridCol>
                <a:gridCol w="329184">
                  <a:extLst>
                    <a:ext uri="{9D8B030D-6E8A-4147-A177-3AD203B41FA5}">
                      <a16:colId xmlns:a16="http://schemas.microsoft.com/office/drawing/2014/main" val="1775952318"/>
                    </a:ext>
                  </a:extLst>
                </a:gridCol>
                <a:gridCol w="329184">
                  <a:extLst>
                    <a:ext uri="{9D8B030D-6E8A-4147-A177-3AD203B41FA5}">
                      <a16:colId xmlns:a16="http://schemas.microsoft.com/office/drawing/2014/main" val="3574820450"/>
                    </a:ext>
                  </a:extLst>
                </a:gridCol>
                <a:gridCol w="329184">
                  <a:extLst>
                    <a:ext uri="{9D8B030D-6E8A-4147-A177-3AD203B41FA5}">
                      <a16:colId xmlns:a16="http://schemas.microsoft.com/office/drawing/2014/main" val="1592129718"/>
                    </a:ext>
                  </a:extLst>
                </a:gridCol>
                <a:gridCol w="329184">
                  <a:extLst>
                    <a:ext uri="{9D8B030D-6E8A-4147-A177-3AD203B41FA5}">
                      <a16:colId xmlns:a16="http://schemas.microsoft.com/office/drawing/2014/main" val="1594003013"/>
                    </a:ext>
                  </a:extLst>
                </a:gridCol>
                <a:gridCol w="329184">
                  <a:extLst>
                    <a:ext uri="{9D8B030D-6E8A-4147-A177-3AD203B41FA5}">
                      <a16:colId xmlns:a16="http://schemas.microsoft.com/office/drawing/2014/main" val="983601199"/>
                    </a:ext>
                  </a:extLst>
                </a:gridCol>
                <a:gridCol w="329184">
                  <a:extLst>
                    <a:ext uri="{9D8B030D-6E8A-4147-A177-3AD203B41FA5}">
                      <a16:colId xmlns:a16="http://schemas.microsoft.com/office/drawing/2014/main" val="1049851679"/>
                    </a:ext>
                  </a:extLst>
                </a:gridCol>
                <a:gridCol w="329184">
                  <a:extLst>
                    <a:ext uri="{9D8B030D-6E8A-4147-A177-3AD203B41FA5}">
                      <a16:colId xmlns:a16="http://schemas.microsoft.com/office/drawing/2014/main" val="3073773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0191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- 2025-07-23 17:22:57</a:t>
                      </a:r>
                      <a:r>
                        <a:rPr kumimoji="0" lang="fr-FR" sz="1000" b="0" i="0" u="none" strike="noStrike" kern="1200" cap="none" spc="0" normalizeH="0" baseline="0" noProof="0">
                          <a:ln>
                            <a:noFill/>
                          </a:ln>
                          <a:solidFill>
                            <a:prstClr val="black"/>
                          </a:solidFill>
                          <a:effectLst/>
                          <a:uLnTx/>
                          <a:uFillTx/>
                          <a:latin typeface="Calibri"/>
                          <a:ea typeface="+mn-ea"/>
                          <a:cs typeface="+mn-cs"/>
                        </a:rPr>
                        <a:t>
 L’été, on pense à baisser la clim… mais rarement à s’occuper du chauffe-eau. Et pourtant, c’est l’un des postes de consommation les plus oubliés !
Si vous partez quelques jours ou que vous réduisez votre usage d’eau chaude, pensez à activer le mode "vacances" ou "éco" de votre chauffe-eau (s’il en dispose), ou à le couper temporairement en toute sécurité.
Pourquoi c’est utile ? Parce qu’un ballon d’eau chaude maintient sa température en continu, même quand personne ne s’en sert. Résultat : une dépense énergétique invisible mais bien réelle.
✅ Une astuce simple, souvent négligée
✅ Des économies durables sur la facture
✅ Et un vrai réflexe pour consommer plus intelligemment
Et vous, aviez-vous déjà ce réflexe ? Partagez vos astuces conso en commentaire ! 💬
#ELeclercÉnergies #ChauffeEau #ConsommationÉnergétique #Écogestes #SobriétéÉnergétique #AstucesConso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53838518"/>
                  </a:ext>
                </a:extLst>
              </a:tr>
            </a:tbl>
          </a:graphicData>
        </a:graphic>
      </p:graphicFrame>
      <p:sp>
        <p:nvSpPr>
          <p:cNvPr id="4" name="Text Placeholder 3">
            <a:extLst>
              <a:ext uri="{FF2B5EF4-FFF2-40B4-BE49-F238E27FC236}">
                <a16:creationId xmlns:a16="http://schemas.microsoft.com/office/drawing/2014/main" id="{A38873BD-EFAD-4070-9EFD-C7885A24BE59}"/>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5056443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6FD7-343E-46BA-B35E-1B9E2C5DC510}"/>
              </a:ext>
            </a:extLst>
          </p:cNvPr>
          <p:cNvSpPr>
            <a:spLocks noGrp="1"/>
          </p:cNvSpPr>
          <p:nvPr>
            <p:ph type="title"/>
          </p:nvPr>
        </p:nvSpPr>
        <p:spPr/>
        <p:txBody>
          <a:bodyPr/>
          <a:lstStyle/>
          <a:p>
            <a:r>
              <a:rPr lang="en-US"/>
              <a:t>Facebook Original Own Posts Table | 2 profiles - 26 of 26</a:t>
            </a:r>
          </a:p>
        </p:txBody>
      </p:sp>
      <p:graphicFrame>
        <p:nvGraphicFramePr>
          <p:cNvPr id="5" name="Table Placeholder 4">
            <a:extLst>
              <a:ext uri="{FF2B5EF4-FFF2-40B4-BE49-F238E27FC236}">
                <a16:creationId xmlns:a16="http://schemas.microsoft.com/office/drawing/2014/main" id="{54C020D6-AC80-46CE-9F89-9C9920309B0E}"/>
              </a:ext>
            </a:extLst>
          </p:cNvPr>
          <p:cNvGraphicFramePr>
            <a:graphicFrameLocks noGrp="1"/>
          </p:cNvGraphicFramePr>
          <p:nvPr>
            <p:ph type="tbl" sz="quarter" idx="13"/>
            <p:extLst>
              <p:ext uri="{D42A27DB-BD31-4B8C-83A1-F6EECF244321}">
                <p14:modId xmlns:p14="http://schemas.microsoft.com/office/powerpoint/2010/main" val="3721198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13345949"/>
                    </a:ext>
                  </a:extLst>
                </a:gridCol>
                <a:gridCol w="987552">
                  <a:extLst>
                    <a:ext uri="{9D8B030D-6E8A-4147-A177-3AD203B41FA5}">
                      <a16:colId xmlns:a16="http://schemas.microsoft.com/office/drawing/2014/main" val="566991474"/>
                    </a:ext>
                  </a:extLst>
                </a:gridCol>
                <a:gridCol w="329184">
                  <a:extLst>
                    <a:ext uri="{9D8B030D-6E8A-4147-A177-3AD203B41FA5}">
                      <a16:colId xmlns:a16="http://schemas.microsoft.com/office/drawing/2014/main" val="1555301803"/>
                    </a:ext>
                  </a:extLst>
                </a:gridCol>
                <a:gridCol w="329184">
                  <a:extLst>
                    <a:ext uri="{9D8B030D-6E8A-4147-A177-3AD203B41FA5}">
                      <a16:colId xmlns:a16="http://schemas.microsoft.com/office/drawing/2014/main" val="3138709040"/>
                    </a:ext>
                  </a:extLst>
                </a:gridCol>
                <a:gridCol w="329184">
                  <a:extLst>
                    <a:ext uri="{9D8B030D-6E8A-4147-A177-3AD203B41FA5}">
                      <a16:colId xmlns:a16="http://schemas.microsoft.com/office/drawing/2014/main" val="4068248574"/>
                    </a:ext>
                  </a:extLst>
                </a:gridCol>
                <a:gridCol w="329184">
                  <a:extLst>
                    <a:ext uri="{9D8B030D-6E8A-4147-A177-3AD203B41FA5}">
                      <a16:colId xmlns:a16="http://schemas.microsoft.com/office/drawing/2014/main" val="3588114880"/>
                    </a:ext>
                  </a:extLst>
                </a:gridCol>
                <a:gridCol w="329184">
                  <a:extLst>
                    <a:ext uri="{9D8B030D-6E8A-4147-A177-3AD203B41FA5}">
                      <a16:colId xmlns:a16="http://schemas.microsoft.com/office/drawing/2014/main" val="2616560016"/>
                    </a:ext>
                  </a:extLst>
                </a:gridCol>
                <a:gridCol w="329184">
                  <a:extLst>
                    <a:ext uri="{9D8B030D-6E8A-4147-A177-3AD203B41FA5}">
                      <a16:colId xmlns:a16="http://schemas.microsoft.com/office/drawing/2014/main" val="2372032244"/>
                    </a:ext>
                  </a:extLst>
                </a:gridCol>
                <a:gridCol w="329184">
                  <a:extLst>
                    <a:ext uri="{9D8B030D-6E8A-4147-A177-3AD203B41FA5}">
                      <a16:colId xmlns:a16="http://schemas.microsoft.com/office/drawing/2014/main" val="3587140139"/>
                    </a:ext>
                  </a:extLst>
                </a:gridCol>
                <a:gridCol w="329184">
                  <a:extLst>
                    <a:ext uri="{9D8B030D-6E8A-4147-A177-3AD203B41FA5}">
                      <a16:colId xmlns:a16="http://schemas.microsoft.com/office/drawing/2014/main" val="3196642894"/>
                    </a:ext>
                  </a:extLst>
                </a:gridCol>
                <a:gridCol w="329184">
                  <a:extLst>
                    <a:ext uri="{9D8B030D-6E8A-4147-A177-3AD203B41FA5}">
                      <a16:colId xmlns:a16="http://schemas.microsoft.com/office/drawing/2014/main" val="2428664671"/>
                    </a:ext>
                  </a:extLst>
                </a:gridCol>
                <a:gridCol w="329184">
                  <a:extLst>
                    <a:ext uri="{9D8B030D-6E8A-4147-A177-3AD203B41FA5}">
                      <a16:colId xmlns:a16="http://schemas.microsoft.com/office/drawing/2014/main" val="1144289884"/>
                    </a:ext>
                  </a:extLst>
                </a:gridCol>
                <a:gridCol w="329184">
                  <a:extLst>
                    <a:ext uri="{9D8B030D-6E8A-4147-A177-3AD203B41FA5}">
                      <a16:colId xmlns:a16="http://schemas.microsoft.com/office/drawing/2014/main" val="3746143786"/>
                    </a:ext>
                  </a:extLst>
                </a:gridCol>
                <a:gridCol w="329184">
                  <a:extLst>
                    <a:ext uri="{9D8B030D-6E8A-4147-A177-3AD203B41FA5}">
                      <a16:colId xmlns:a16="http://schemas.microsoft.com/office/drawing/2014/main" val="3095825485"/>
                    </a:ext>
                  </a:extLst>
                </a:gridCol>
                <a:gridCol w="329184">
                  <a:extLst>
                    <a:ext uri="{9D8B030D-6E8A-4147-A177-3AD203B41FA5}">
                      <a16:colId xmlns:a16="http://schemas.microsoft.com/office/drawing/2014/main" val="1720521560"/>
                    </a:ext>
                  </a:extLst>
                </a:gridCol>
                <a:gridCol w="329184">
                  <a:extLst>
                    <a:ext uri="{9D8B030D-6E8A-4147-A177-3AD203B41FA5}">
                      <a16:colId xmlns:a16="http://schemas.microsoft.com/office/drawing/2014/main" val="2975817107"/>
                    </a:ext>
                  </a:extLst>
                </a:gridCol>
                <a:gridCol w="329184">
                  <a:extLst>
                    <a:ext uri="{9D8B030D-6E8A-4147-A177-3AD203B41FA5}">
                      <a16:colId xmlns:a16="http://schemas.microsoft.com/office/drawing/2014/main" val="3657707620"/>
                    </a:ext>
                  </a:extLst>
                </a:gridCol>
                <a:gridCol w="329184">
                  <a:extLst>
                    <a:ext uri="{9D8B030D-6E8A-4147-A177-3AD203B41FA5}">
                      <a16:colId xmlns:a16="http://schemas.microsoft.com/office/drawing/2014/main" val="1478074336"/>
                    </a:ext>
                  </a:extLst>
                </a:gridCol>
                <a:gridCol w="329184">
                  <a:extLst>
                    <a:ext uri="{9D8B030D-6E8A-4147-A177-3AD203B41FA5}">
                      <a16:colId xmlns:a16="http://schemas.microsoft.com/office/drawing/2014/main" val="1592170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013477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- 2025-07-21 16:30:12</a:t>
                      </a:r>
                      <a:r>
                        <a:rPr kumimoji="0" lang="fr-FR" sz="1000" b="0" i="0" u="none" strike="noStrike" kern="1200" cap="none" spc="0" normalizeH="0" baseline="0" noProof="0">
                          <a:ln>
                            <a:noFill/>
                          </a:ln>
                          <a:solidFill>
                            <a:prstClr val="black"/>
                          </a:solidFill>
                          <a:effectLst/>
                          <a:uLnTx/>
                          <a:uFillTx/>
                          <a:latin typeface="Calibri"/>
                          <a:ea typeface="+mn-ea"/>
                          <a:cs typeface="+mn-cs"/>
                        </a:rPr>
                        <a:t>
 🌍 95 % de l’électricité produite en France en 2024 était bas-carbone ! ⚡
Grâce au nucléaire, à l’hydraulique, au solaire et à l’éolien, notre pays accélère vers une énergie plus propre.
✅ Moins d’émissions.
✅ Une vraie contribution aux objectifs climatiques.
Chez E.Leclerc énergies, nous croyons que chaque geste compte : économies d’énergie, mobilité plus propre, solutions durables...
🚀 Ensemble, agissons pour une transition énergétique accessible à tous.
#ELeclercÉnergies #Énergie #TransitionÉnergétique #ÉlectricitéBasCarbone #SobriétéÉnergétique #ÉnergiesRenouvelables #ChiffreDuMois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Certificats éco d'énergie, Transition énergétique, Energies renouvelables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77162267"/>
                  </a:ext>
                </a:extLst>
              </a:tr>
            </a:tbl>
          </a:graphicData>
        </a:graphic>
      </p:graphicFrame>
      <p:sp>
        <p:nvSpPr>
          <p:cNvPr id="4" name="Text Placeholder 3">
            <a:extLst>
              <a:ext uri="{FF2B5EF4-FFF2-40B4-BE49-F238E27FC236}">
                <a16:creationId xmlns:a16="http://schemas.microsoft.com/office/drawing/2014/main" id="{8E6662F9-2045-4803-AD80-2C8C57D08F38}"/>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8602216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57F25-CD78-4C64-8D87-17238CD539B3}"/>
              </a:ext>
            </a:extLst>
          </p:cNvPr>
          <p:cNvSpPr>
            <a:spLocks noGrp="1"/>
          </p:cNvSpPr>
          <p:nvPr>
            <p:ph type="title"/>
          </p:nvPr>
        </p:nvSpPr>
        <p:spPr/>
        <p:txBody>
          <a:bodyPr/>
          <a:lstStyle/>
          <a:p>
            <a:r>
              <a:rPr lang="en-US"/>
              <a:t>Facebook Videos Table | 2 profiles - 1 of 13</a:t>
            </a:r>
          </a:p>
        </p:txBody>
      </p:sp>
      <p:graphicFrame>
        <p:nvGraphicFramePr>
          <p:cNvPr id="5" name="Table Placeholder 4">
            <a:extLst>
              <a:ext uri="{FF2B5EF4-FFF2-40B4-BE49-F238E27FC236}">
                <a16:creationId xmlns:a16="http://schemas.microsoft.com/office/drawing/2014/main" id="{1381B324-08FD-4942-A61D-35884D172D63}"/>
              </a:ext>
            </a:extLst>
          </p:cNvPr>
          <p:cNvGraphicFramePr>
            <a:graphicFrameLocks noGrp="1"/>
          </p:cNvGraphicFramePr>
          <p:nvPr>
            <p:ph type="tbl" sz="quarter" idx="13"/>
            <p:extLst>
              <p:ext uri="{D42A27DB-BD31-4B8C-83A1-F6EECF244321}">
                <p14:modId xmlns:p14="http://schemas.microsoft.com/office/powerpoint/2010/main" val="3964317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09136458"/>
                    </a:ext>
                  </a:extLst>
                </a:gridCol>
                <a:gridCol w="1069848">
                  <a:extLst>
                    <a:ext uri="{9D8B030D-6E8A-4147-A177-3AD203B41FA5}">
                      <a16:colId xmlns:a16="http://schemas.microsoft.com/office/drawing/2014/main" val="1564975958"/>
                    </a:ext>
                  </a:extLst>
                </a:gridCol>
                <a:gridCol w="740664">
                  <a:extLst>
                    <a:ext uri="{9D8B030D-6E8A-4147-A177-3AD203B41FA5}">
                      <a16:colId xmlns:a16="http://schemas.microsoft.com/office/drawing/2014/main" val="4145317281"/>
                    </a:ext>
                  </a:extLst>
                </a:gridCol>
                <a:gridCol w="411480">
                  <a:extLst>
                    <a:ext uri="{9D8B030D-6E8A-4147-A177-3AD203B41FA5}">
                      <a16:colId xmlns:a16="http://schemas.microsoft.com/office/drawing/2014/main" val="754778626"/>
                    </a:ext>
                  </a:extLst>
                </a:gridCol>
                <a:gridCol w="411480">
                  <a:extLst>
                    <a:ext uri="{9D8B030D-6E8A-4147-A177-3AD203B41FA5}">
                      <a16:colId xmlns:a16="http://schemas.microsoft.com/office/drawing/2014/main" val="3558187586"/>
                    </a:ext>
                  </a:extLst>
                </a:gridCol>
                <a:gridCol w="411480">
                  <a:extLst>
                    <a:ext uri="{9D8B030D-6E8A-4147-A177-3AD203B41FA5}">
                      <a16:colId xmlns:a16="http://schemas.microsoft.com/office/drawing/2014/main" val="2792249748"/>
                    </a:ext>
                  </a:extLst>
                </a:gridCol>
                <a:gridCol w="411480">
                  <a:extLst>
                    <a:ext uri="{9D8B030D-6E8A-4147-A177-3AD203B41FA5}">
                      <a16:colId xmlns:a16="http://schemas.microsoft.com/office/drawing/2014/main" val="1282639499"/>
                    </a:ext>
                  </a:extLst>
                </a:gridCol>
                <a:gridCol w="411480">
                  <a:extLst>
                    <a:ext uri="{9D8B030D-6E8A-4147-A177-3AD203B41FA5}">
                      <a16:colId xmlns:a16="http://schemas.microsoft.com/office/drawing/2014/main" val="3512502457"/>
                    </a:ext>
                  </a:extLst>
                </a:gridCol>
                <a:gridCol w="411480">
                  <a:extLst>
                    <a:ext uri="{9D8B030D-6E8A-4147-A177-3AD203B41FA5}">
                      <a16:colId xmlns:a16="http://schemas.microsoft.com/office/drawing/2014/main" val="827792297"/>
                    </a:ext>
                  </a:extLst>
                </a:gridCol>
                <a:gridCol w="411480">
                  <a:extLst>
                    <a:ext uri="{9D8B030D-6E8A-4147-A177-3AD203B41FA5}">
                      <a16:colId xmlns:a16="http://schemas.microsoft.com/office/drawing/2014/main" val="2147659845"/>
                    </a:ext>
                  </a:extLst>
                </a:gridCol>
                <a:gridCol w="411480">
                  <a:extLst>
                    <a:ext uri="{9D8B030D-6E8A-4147-A177-3AD203B41FA5}">
                      <a16:colId xmlns:a16="http://schemas.microsoft.com/office/drawing/2014/main" val="1270273128"/>
                    </a:ext>
                  </a:extLst>
                </a:gridCol>
                <a:gridCol w="411480">
                  <a:extLst>
                    <a:ext uri="{9D8B030D-6E8A-4147-A177-3AD203B41FA5}">
                      <a16:colId xmlns:a16="http://schemas.microsoft.com/office/drawing/2014/main" val="289513817"/>
                    </a:ext>
                  </a:extLst>
                </a:gridCol>
                <a:gridCol w="411480">
                  <a:extLst>
                    <a:ext uri="{9D8B030D-6E8A-4147-A177-3AD203B41FA5}">
                      <a16:colId xmlns:a16="http://schemas.microsoft.com/office/drawing/2014/main" val="3535908985"/>
                    </a:ext>
                  </a:extLst>
                </a:gridCol>
                <a:gridCol w="411480">
                  <a:extLst>
                    <a:ext uri="{9D8B030D-6E8A-4147-A177-3AD203B41FA5}">
                      <a16:colId xmlns:a16="http://schemas.microsoft.com/office/drawing/2014/main" val="665110269"/>
                    </a:ext>
                  </a:extLst>
                </a:gridCol>
                <a:gridCol w="411480">
                  <a:extLst>
                    <a:ext uri="{9D8B030D-6E8A-4147-A177-3AD203B41FA5}">
                      <a16:colId xmlns:a16="http://schemas.microsoft.com/office/drawing/2014/main" val="2395407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871265832"/>
                  </a:ext>
                </a:extLst>
              </a:tr>
            </a:tbl>
          </a:graphicData>
        </a:graphic>
      </p:graphicFrame>
      <p:sp>
        <p:nvSpPr>
          <p:cNvPr id="4" name="Text Placeholder 3">
            <a:extLst>
              <a:ext uri="{FF2B5EF4-FFF2-40B4-BE49-F238E27FC236}">
                <a16:creationId xmlns:a16="http://schemas.microsoft.com/office/drawing/2014/main" id="{188F5463-CCE7-4EA1-8664-99E0EF385153}"/>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9333171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24CD0-1315-44BD-AA55-F90BAA1310F0}"/>
              </a:ext>
            </a:extLst>
          </p:cNvPr>
          <p:cNvSpPr>
            <a:spLocks noGrp="1"/>
          </p:cNvSpPr>
          <p:nvPr>
            <p:ph type="title"/>
          </p:nvPr>
        </p:nvSpPr>
        <p:spPr/>
        <p:txBody>
          <a:bodyPr/>
          <a:lstStyle/>
          <a:p>
            <a:r>
              <a:rPr lang="en-US"/>
              <a:t>Facebook Videos Table | 2 profiles - 2 of 13</a:t>
            </a:r>
          </a:p>
        </p:txBody>
      </p:sp>
      <p:graphicFrame>
        <p:nvGraphicFramePr>
          <p:cNvPr id="5" name="Table Placeholder 4">
            <a:extLst>
              <a:ext uri="{FF2B5EF4-FFF2-40B4-BE49-F238E27FC236}">
                <a16:creationId xmlns:a16="http://schemas.microsoft.com/office/drawing/2014/main" id="{139F5309-FA06-450A-A190-E412AF572586}"/>
              </a:ext>
            </a:extLst>
          </p:cNvPr>
          <p:cNvGraphicFramePr>
            <a:graphicFrameLocks noGrp="1"/>
          </p:cNvGraphicFramePr>
          <p:nvPr>
            <p:ph type="tbl" sz="quarter" idx="13"/>
            <p:extLst>
              <p:ext uri="{D42A27DB-BD31-4B8C-83A1-F6EECF244321}">
                <p14:modId xmlns:p14="http://schemas.microsoft.com/office/powerpoint/2010/main" val="1344793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513792347"/>
                    </a:ext>
                  </a:extLst>
                </a:gridCol>
                <a:gridCol w="1069848">
                  <a:extLst>
                    <a:ext uri="{9D8B030D-6E8A-4147-A177-3AD203B41FA5}">
                      <a16:colId xmlns:a16="http://schemas.microsoft.com/office/drawing/2014/main" val="3440520896"/>
                    </a:ext>
                  </a:extLst>
                </a:gridCol>
                <a:gridCol w="740664">
                  <a:extLst>
                    <a:ext uri="{9D8B030D-6E8A-4147-A177-3AD203B41FA5}">
                      <a16:colId xmlns:a16="http://schemas.microsoft.com/office/drawing/2014/main" val="2714035287"/>
                    </a:ext>
                  </a:extLst>
                </a:gridCol>
                <a:gridCol w="411480">
                  <a:extLst>
                    <a:ext uri="{9D8B030D-6E8A-4147-A177-3AD203B41FA5}">
                      <a16:colId xmlns:a16="http://schemas.microsoft.com/office/drawing/2014/main" val="539121582"/>
                    </a:ext>
                  </a:extLst>
                </a:gridCol>
                <a:gridCol w="411480">
                  <a:extLst>
                    <a:ext uri="{9D8B030D-6E8A-4147-A177-3AD203B41FA5}">
                      <a16:colId xmlns:a16="http://schemas.microsoft.com/office/drawing/2014/main" val="3744933027"/>
                    </a:ext>
                  </a:extLst>
                </a:gridCol>
                <a:gridCol w="411480">
                  <a:extLst>
                    <a:ext uri="{9D8B030D-6E8A-4147-A177-3AD203B41FA5}">
                      <a16:colId xmlns:a16="http://schemas.microsoft.com/office/drawing/2014/main" val="1234439279"/>
                    </a:ext>
                  </a:extLst>
                </a:gridCol>
                <a:gridCol w="411480">
                  <a:extLst>
                    <a:ext uri="{9D8B030D-6E8A-4147-A177-3AD203B41FA5}">
                      <a16:colId xmlns:a16="http://schemas.microsoft.com/office/drawing/2014/main" val="4040535430"/>
                    </a:ext>
                  </a:extLst>
                </a:gridCol>
                <a:gridCol w="411480">
                  <a:extLst>
                    <a:ext uri="{9D8B030D-6E8A-4147-A177-3AD203B41FA5}">
                      <a16:colId xmlns:a16="http://schemas.microsoft.com/office/drawing/2014/main" val="3854442989"/>
                    </a:ext>
                  </a:extLst>
                </a:gridCol>
                <a:gridCol w="411480">
                  <a:extLst>
                    <a:ext uri="{9D8B030D-6E8A-4147-A177-3AD203B41FA5}">
                      <a16:colId xmlns:a16="http://schemas.microsoft.com/office/drawing/2014/main" val="3490478036"/>
                    </a:ext>
                  </a:extLst>
                </a:gridCol>
                <a:gridCol w="411480">
                  <a:extLst>
                    <a:ext uri="{9D8B030D-6E8A-4147-A177-3AD203B41FA5}">
                      <a16:colId xmlns:a16="http://schemas.microsoft.com/office/drawing/2014/main" val="2490113023"/>
                    </a:ext>
                  </a:extLst>
                </a:gridCol>
                <a:gridCol w="411480">
                  <a:extLst>
                    <a:ext uri="{9D8B030D-6E8A-4147-A177-3AD203B41FA5}">
                      <a16:colId xmlns:a16="http://schemas.microsoft.com/office/drawing/2014/main" val="1265969081"/>
                    </a:ext>
                  </a:extLst>
                </a:gridCol>
                <a:gridCol w="411480">
                  <a:extLst>
                    <a:ext uri="{9D8B030D-6E8A-4147-A177-3AD203B41FA5}">
                      <a16:colId xmlns:a16="http://schemas.microsoft.com/office/drawing/2014/main" val="153275845"/>
                    </a:ext>
                  </a:extLst>
                </a:gridCol>
                <a:gridCol w="411480">
                  <a:extLst>
                    <a:ext uri="{9D8B030D-6E8A-4147-A177-3AD203B41FA5}">
                      <a16:colId xmlns:a16="http://schemas.microsoft.com/office/drawing/2014/main" val="168785040"/>
                    </a:ext>
                  </a:extLst>
                </a:gridCol>
                <a:gridCol w="411480">
                  <a:extLst>
                    <a:ext uri="{9D8B030D-6E8A-4147-A177-3AD203B41FA5}">
                      <a16:colId xmlns:a16="http://schemas.microsoft.com/office/drawing/2014/main" val="2949360291"/>
                    </a:ext>
                  </a:extLst>
                </a:gridCol>
                <a:gridCol w="411480">
                  <a:extLst>
                    <a:ext uri="{9D8B030D-6E8A-4147-A177-3AD203B41FA5}">
                      <a16:colId xmlns:a16="http://schemas.microsoft.com/office/drawing/2014/main" val="4179477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679035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- 2025-12-02 10:00:58</a:t>
                      </a:r>
                      <a:r>
                        <a:rPr kumimoji="0" lang="fr-FR" sz="1000" b="0" i="0" u="none" strike="noStrike" kern="1200" cap="none" spc="0" normalizeH="0" baseline="0" noProof="0">
                          <a:ln>
                            <a:noFill/>
                          </a:ln>
                          <a:solidFill>
                            <a:prstClr val="black"/>
                          </a:solidFill>
                          <a:effectLst/>
                          <a:uLnTx/>
                          <a:uFillTx/>
                          <a:latin typeface="Calibri"/>
                          <a:ea typeface="+mn-ea"/>
                          <a:cs typeface="+mn-cs"/>
                        </a:rPr>
                        <a:t>
 🚗 ⚡Les préjugés sur la voiture électrique
✅ Vrai ou ❌faux ? 
« L’ultra rapide est toujours mieux ? »
Donnez votre réponse en commentaire et vérifiez-la en vidéo !
Alors, prêt à passer à l'électrique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https://quintly-eu-image-storage.s3.amazonaws.com/c145ac53e8ce160ac7247305b53ab939/5d10c236709e328a6900e45c8c380750.jpg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83428135"/>
                  </a:ext>
                </a:extLst>
              </a:tr>
            </a:tbl>
          </a:graphicData>
        </a:graphic>
      </p:graphicFrame>
      <p:sp>
        <p:nvSpPr>
          <p:cNvPr id="4" name="Text Placeholder 3">
            <a:extLst>
              <a:ext uri="{FF2B5EF4-FFF2-40B4-BE49-F238E27FC236}">
                <a16:creationId xmlns:a16="http://schemas.microsoft.com/office/drawing/2014/main" id="{E9498340-C28B-4CA3-ACCB-D783BCC23DBF}"/>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5973247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CF092-5EB1-461C-B856-F25302DBB4D1}"/>
              </a:ext>
            </a:extLst>
          </p:cNvPr>
          <p:cNvSpPr>
            <a:spLocks noGrp="1"/>
          </p:cNvSpPr>
          <p:nvPr>
            <p:ph type="title"/>
          </p:nvPr>
        </p:nvSpPr>
        <p:spPr/>
        <p:txBody>
          <a:bodyPr/>
          <a:lstStyle/>
          <a:p>
            <a:r>
              <a:rPr lang="en-US"/>
              <a:t>Facebook Videos Table | 2 profiles - 3 of 13</a:t>
            </a:r>
          </a:p>
        </p:txBody>
      </p:sp>
      <p:graphicFrame>
        <p:nvGraphicFramePr>
          <p:cNvPr id="5" name="Table Placeholder 4">
            <a:extLst>
              <a:ext uri="{FF2B5EF4-FFF2-40B4-BE49-F238E27FC236}">
                <a16:creationId xmlns:a16="http://schemas.microsoft.com/office/drawing/2014/main" id="{558F93A9-6709-4DB8-B40D-DAB1A5470FE4}"/>
              </a:ext>
            </a:extLst>
          </p:cNvPr>
          <p:cNvGraphicFramePr>
            <a:graphicFrameLocks noGrp="1"/>
          </p:cNvGraphicFramePr>
          <p:nvPr>
            <p:ph type="tbl" sz="quarter" idx="13"/>
            <p:extLst>
              <p:ext uri="{D42A27DB-BD31-4B8C-83A1-F6EECF244321}">
                <p14:modId xmlns:p14="http://schemas.microsoft.com/office/powerpoint/2010/main" val="3847676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01393649"/>
                    </a:ext>
                  </a:extLst>
                </a:gridCol>
                <a:gridCol w="1069848">
                  <a:extLst>
                    <a:ext uri="{9D8B030D-6E8A-4147-A177-3AD203B41FA5}">
                      <a16:colId xmlns:a16="http://schemas.microsoft.com/office/drawing/2014/main" val="2211528916"/>
                    </a:ext>
                  </a:extLst>
                </a:gridCol>
                <a:gridCol w="740664">
                  <a:extLst>
                    <a:ext uri="{9D8B030D-6E8A-4147-A177-3AD203B41FA5}">
                      <a16:colId xmlns:a16="http://schemas.microsoft.com/office/drawing/2014/main" val="2805643464"/>
                    </a:ext>
                  </a:extLst>
                </a:gridCol>
                <a:gridCol w="411480">
                  <a:extLst>
                    <a:ext uri="{9D8B030D-6E8A-4147-A177-3AD203B41FA5}">
                      <a16:colId xmlns:a16="http://schemas.microsoft.com/office/drawing/2014/main" val="3844195267"/>
                    </a:ext>
                  </a:extLst>
                </a:gridCol>
                <a:gridCol w="411480">
                  <a:extLst>
                    <a:ext uri="{9D8B030D-6E8A-4147-A177-3AD203B41FA5}">
                      <a16:colId xmlns:a16="http://schemas.microsoft.com/office/drawing/2014/main" val="3107726991"/>
                    </a:ext>
                  </a:extLst>
                </a:gridCol>
                <a:gridCol w="411480">
                  <a:extLst>
                    <a:ext uri="{9D8B030D-6E8A-4147-A177-3AD203B41FA5}">
                      <a16:colId xmlns:a16="http://schemas.microsoft.com/office/drawing/2014/main" val="3289888951"/>
                    </a:ext>
                  </a:extLst>
                </a:gridCol>
                <a:gridCol w="411480">
                  <a:extLst>
                    <a:ext uri="{9D8B030D-6E8A-4147-A177-3AD203B41FA5}">
                      <a16:colId xmlns:a16="http://schemas.microsoft.com/office/drawing/2014/main" val="125030682"/>
                    </a:ext>
                  </a:extLst>
                </a:gridCol>
                <a:gridCol w="411480">
                  <a:extLst>
                    <a:ext uri="{9D8B030D-6E8A-4147-A177-3AD203B41FA5}">
                      <a16:colId xmlns:a16="http://schemas.microsoft.com/office/drawing/2014/main" val="4164744829"/>
                    </a:ext>
                  </a:extLst>
                </a:gridCol>
                <a:gridCol w="411480">
                  <a:extLst>
                    <a:ext uri="{9D8B030D-6E8A-4147-A177-3AD203B41FA5}">
                      <a16:colId xmlns:a16="http://schemas.microsoft.com/office/drawing/2014/main" val="567346844"/>
                    </a:ext>
                  </a:extLst>
                </a:gridCol>
                <a:gridCol w="411480">
                  <a:extLst>
                    <a:ext uri="{9D8B030D-6E8A-4147-A177-3AD203B41FA5}">
                      <a16:colId xmlns:a16="http://schemas.microsoft.com/office/drawing/2014/main" val="879723910"/>
                    </a:ext>
                  </a:extLst>
                </a:gridCol>
                <a:gridCol w="411480">
                  <a:extLst>
                    <a:ext uri="{9D8B030D-6E8A-4147-A177-3AD203B41FA5}">
                      <a16:colId xmlns:a16="http://schemas.microsoft.com/office/drawing/2014/main" val="3236413324"/>
                    </a:ext>
                  </a:extLst>
                </a:gridCol>
                <a:gridCol w="411480">
                  <a:extLst>
                    <a:ext uri="{9D8B030D-6E8A-4147-A177-3AD203B41FA5}">
                      <a16:colId xmlns:a16="http://schemas.microsoft.com/office/drawing/2014/main" val="65676477"/>
                    </a:ext>
                  </a:extLst>
                </a:gridCol>
                <a:gridCol w="411480">
                  <a:extLst>
                    <a:ext uri="{9D8B030D-6E8A-4147-A177-3AD203B41FA5}">
                      <a16:colId xmlns:a16="http://schemas.microsoft.com/office/drawing/2014/main" val="3572261833"/>
                    </a:ext>
                  </a:extLst>
                </a:gridCol>
                <a:gridCol w="411480">
                  <a:extLst>
                    <a:ext uri="{9D8B030D-6E8A-4147-A177-3AD203B41FA5}">
                      <a16:colId xmlns:a16="http://schemas.microsoft.com/office/drawing/2014/main" val="1125064618"/>
                    </a:ext>
                  </a:extLst>
                </a:gridCol>
                <a:gridCol w="411480">
                  <a:extLst>
                    <a:ext uri="{9D8B030D-6E8A-4147-A177-3AD203B41FA5}">
                      <a16:colId xmlns:a16="http://schemas.microsoft.com/office/drawing/2014/main" val="2690908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434647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- 2025-11-18 10:00:19</a:t>
                      </a:r>
                      <a:r>
                        <a:rPr kumimoji="0" lang="fr-FR" sz="1000" b="0" i="0" u="none" strike="noStrike" kern="1200" cap="none" spc="0" normalizeH="0" baseline="0" noProof="0">
                          <a:ln>
                            <a:noFill/>
                          </a:ln>
                          <a:solidFill>
                            <a:prstClr val="black"/>
                          </a:solidFill>
                          <a:effectLst/>
                          <a:uLnTx/>
                          <a:uFillTx/>
                          <a:latin typeface="Calibri"/>
                          <a:ea typeface="+mn-ea"/>
                          <a:cs typeface="+mn-cs"/>
                        </a:rPr>
                        <a:t>
 🚗 ⚡Les préjugés sur la voiture électrique
✅ Vrai ou ❌faux ? 
« L’ultra rapide est toujours mieux ? »
Donnez votre réponse en commentaire et vérifiez-la en vidéo !
Alors, prêt à passer à l'électrique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https://quintly-eu-image-storage.s3.amazonaws.com/c145ac53e8ce160ac7247305b53ab939/a9621464ccf3ad5667d7ab6198f2bb21.jpg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19268855"/>
                  </a:ext>
                </a:extLst>
              </a:tr>
            </a:tbl>
          </a:graphicData>
        </a:graphic>
      </p:graphicFrame>
      <p:sp>
        <p:nvSpPr>
          <p:cNvPr id="4" name="Text Placeholder 3">
            <a:extLst>
              <a:ext uri="{FF2B5EF4-FFF2-40B4-BE49-F238E27FC236}">
                <a16:creationId xmlns:a16="http://schemas.microsoft.com/office/drawing/2014/main" id="{8B244D88-C187-4B61-A602-977E22F0537B}"/>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010259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DC38F-20BC-40BC-8A3F-C798D2D9BBA4}"/>
              </a:ext>
            </a:extLst>
          </p:cNvPr>
          <p:cNvSpPr>
            <a:spLocks noGrp="1"/>
          </p:cNvSpPr>
          <p:nvPr>
            <p:ph type="title"/>
          </p:nvPr>
        </p:nvSpPr>
        <p:spPr/>
        <p:txBody>
          <a:bodyPr/>
          <a:lstStyle/>
          <a:p>
            <a:r>
              <a:rPr lang="en-US"/>
              <a:t>Facebook Videos Table | 2 profiles - 4 of 13</a:t>
            </a:r>
          </a:p>
        </p:txBody>
      </p:sp>
      <p:graphicFrame>
        <p:nvGraphicFramePr>
          <p:cNvPr id="5" name="Table Placeholder 4">
            <a:extLst>
              <a:ext uri="{FF2B5EF4-FFF2-40B4-BE49-F238E27FC236}">
                <a16:creationId xmlns:a16="http://schemas.microsoft.com/office/drawing/2014/main" id="{CBBD0089-0F3D-452F-B1B5-54D9F9B797F8}"/>
              </a:ext>
            </a:extLst>
          </p:cNvPr>
          <p:cNvGraphicFramePr>
            <a:graphicFrameLocks noGrp="1"/>
          </p:cNvGraphicFramePr>
          <p:nvPr>
            <p:ph type="tbl" sz="quarter" idx="13"/>
            <p:extLst>
              <p:ext uri="{D42A27DB-BD31-4B8C-83A1-F6EECF244321}">
                <p14:modId xmlns:p14="http://schemas.microsoft.com/office/powerpoint/2010/main" val="2240443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205995829"/>
                    </a:ext>
                  </a:extLst>
                </a:gridCol>
                <a:gridCol w="1069848">
                  <a:extLst>
                    <a:ext uri="{9D8B030D-6E8A-4147-A177-3AD203B41FA5}">
                      <a16:colId xmlns:a16="http://schemas.microsoft.com/office/drawing/2014/main" val="4249839585"/>
                    </a:ext>
                  </a:extLst>
                </a:gridCol>
                <a:gridCol w="740664">
                  <a:extLst>
                    <a:ext uri="{9D8B030D-6E8A-4147-A177-3AD203B41FA5}">
                      <a16:colId xmlns:a16="http://schemas.microsoft.com/office/drawing/2014/main" val="2843643441"/>
                    </a:ext>
                  </a:extLst>
                </a:gridCol>
                <a:gridCol w="411480">
                  <a:extLst>
                    <a:ext uri="{9D8B030D-6E8A-4147-A177-3AD203B41FA5}">
                      <a16:colId xmlns:a16="http://schemas.microsoft.com/office/drawing/2014/main" val="1511220812"/>
                    </a:ext>
                  </a:extLst>
                </a:gridCol>
                <a:gridCol w="411480">
                  <a:extLst>
                    <a:ext uri="{9D8B030D-6E8A-4147-A177-3AD203B41FA5}">
                      <a16:colId xmlns:a16="http://schemas.microsoft.com/office/drawing/2014/main" val="194140123"/>
                    </a:ext>
                  </a:extLst>
                </a:gridCol>
                <a:gridCol w="411480">
                  <a:extLst>
                    <a:ext uri="{9D8B030D-6E8A-4147-A177-3AD203B41FA5}">
                      <a16:colId xmlns:a16="http://schemas.microsoft.com/office/drawing/2014/main" val="2235676516"/>
                    </a:ext>
                  </a:extLst>
                </a:gridCol>
                <a:gridCol w="411480">
                  <a:extLst>
                    <a:ext uri="{9D8B030D-6E8A-4147-A177-3AD203B41FA5}">
                      <a16:colId xmlns:a16="http://schemas.microsoft.com/office/drawing/2014/main" val="1807269067"/>
                    </a:ext>
                  </a:extLst>
                </a:gridCol>
                <a:gridCol w="411480">
                  <a:extLst>
                    <a:ext uri="{9D8B030D-6E8A-4147-A177-3AD203B41FA5}">
                      <a16:colId xmlns:a16="http://schemas.microsoft.com/office/drawing/2014/main" val="3650875033"/>
                    </a:ext>
                  </a:extLst>
                </a:gridCol>
                <a:gridCol w="411480">
                  <a:extLst>
                    <a:ext uri="{9D8B030D-6E8A-4147-A177-3AD203B41FA5}">
                      <a16:colId xmlns:a16="http://schemas.microsoft.com/office/drawing/2014/main" val="2561314196"/>
                    </a:ext>
                  </a:extLst>
                </a:gridCol>
                <a:gridCol w="411480">
                  <a:extLst>
                    <a:ext uri="{9D8B030D-6E8A-4147-A177-3AD203B41FA5}">
                      <a16:colId xmlns:a16="http://schemas.microsoft.com/office/drawing/2014/main" val="2431973152"/>
                    </a:ext>
                  </a:extLst>
                </a:gridCol>
                <a:gridCol w="411480">
                  <a:extLst>
                    <a:ext uri="{9D8B030D-6E8A-4147-A177-3AD203B41FA5}">
                      <a16:colId xmlns:a16="http://schemas.microsoft.com/office/drawing/2014/main" val="1712538042"/>
                    </a:ext>
                  </a:extLst>
                </a:gridCol>
                <a:gridCol w="411480">
                  <a:extLst>
                    <a:ext uri="{9D8B030D-6E8A-4147-A177-3AD203B41FA5}">
                      <a16:colId xmlns:a16="http://schemas.microsoft.com/office/drawing/2014/main" val="1339620998"/>
                    </a:ext>
                  </a:extLst>
                </a:gridCol>
                <a:gridCol w="411480">
                  <a:extLst>
                    <a:ext uri="{9D8B030D-6E8A-4147-A177-3AD203B41FA5}">
                      <a16:colId xmlns:a16="http://schemas.microsoft.com/office/drawing/2014/main" val="4264430584"/>
                    </a:ext>
                  </a:extLst>
                </a:gridCol>
                <a:gridCol w="411480">
                  <a:extLst>
                    <a:ext uri="{9D8B030D-6E8A-4147-A177-3AD203B41FA5}">
                      <a16:colId xmlns:a16="http://schemas.microsoft.com/office/drawing/2014/main" val="2478626180"/>
                    </a:ext>
                  </a:extLst>
                </a:gridCol>
                <a:gridCol w="411480">
                  <a:extLst>
                    <a:ext uri="{9D8B030D-6E8A-4147-A177-3AD203B41FA5}">
                      <a16:colId xmlns:a16="http://schemas.microsoft.com/office/drawing/2014/main" val="201147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459307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- 2025-10-31 15:34:53</a:t>
                      </a:r>
                      <a:r>
                        <a:rPr kumimoji="0" lang="fr-FR" sz="1000" b="0" i="0" u="none" strike="noStrike" kern="1200" cap="none" spc="0" normalizeH="0" baseline="0" noProof="0">
                          <a:ln>
                            <a:noFill/>
                          </a:ln>
                          <a:solidFill>
                            <a:prstClr val="black"/>
                          </a:solidFill>
                          <a:effectLst/>
                          <a:uLnTx/>
                          <a:uFillTx/>
                          <a:latin typeface="Calibri"/>
                          <a:ea typeface="+mn-ea"/>
                          <a:cs typeface="+mn-cs"/>
                        </a:rPr>
                        <a:t>
 🚗 ⚡Les préjugés sur la voiture électrique
✅ Vrai ou ❌faux ? 
"Il n'y a pas assez de bornes de recharge électrique."
Donnez votre réponse en commentaire et vérifiez-la en vidéo !
️Alors, prêt à passer à l'électrique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https://quintly-eu-image-storage.s3.amazonaws.com/c145ac53e8ce160ac7247305b53ab939/7de7c0bd9c2a5958126c9e7bb03983c7.jpg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16464916"/>
                  </a:ext>
                </a:extLst>
              </a:tr>
            </a:tbl>
          </a:graphicData>
        </a:graphic>
      </p:graphicFrame>
      <p:sp>
        <p:nvSpPr>
          <p:cNvPr id="4" name="Text Placeholder 3">
            <a:extLst>
              <a:ext uri="{FF2B5EF4-FFF2-40B4-BE49-F238E27FC236}">
                <a16:creationId xmlns:a16="http://schemas.microsoft.com/office/drawing/2014/main" id="{8C1B8D49-02E1-4FDE-A193-DFB5D7726556}"/>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42790610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C8283-8288-45A3-867D-BA93823FDA62}"/>
              </a:ext>
            </a:extLst>
          </p:cNvPr>
          <p:cNvSpPr>
            <a:spLocks noGrp="1"/>
          </p:cNvSpPr>
          <p:nvPr>
            <p:ph type="title"/>
          </p:nvPr>
        </p:nvSpPr>
        <p:spPr/>
        <p:txBody>
          <a:bodyPr/>
          <a:lstStyle/>
          <a:p>
            <a:r>
              <a:rPr lang="en-US"/>
              <a:t>Facebook Videos Table | 2 profiles - 5 of 13</a:t>
            </a:r>
          </a:p>
        </p:txBody>
      </p:sp>
      <p:graphicFrame>
        <p:nvGraphicFramePr>
          <p:cNvPr id="5" name="Table Placeholder 4">
            <a:extLst>
              <a:ext uri="{FF2B5EF4-FFF2-40B4-BE49-F238E27FC236}">
                <a16:creationId xmlns:a16="http://schemas.microsoft.com/office/drawing/2014/main" id="{1082D6C8-2713-4B5D-81AB-4A2AF2A1B208}"/>
              </a:ext>
            </a:extLst>
          </p:cNvPr>
          <p:cNvGraphicFramePr>
            <a:graphicFrameLocks noGrp="1"/>
          </p:cNvGraphicFramePr>
          <p:nvPr>
            <p:ph type="tbl" sz="quarter" idx="13"/>
            <p:extLst>
              <p:ext uri="{D42A27DB-BD31-4B8C-83A1-F6EECF244321}">
                <p14:modId xmlns:p14="http://schemas.microsoft.com/office/powerpoint/2010/main" val="1128419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71686713"/>
                    </a:ext>
                  </a:extLst>
                </a:gridCol>
                <a:gridCol w="1069848">
                  <a:extLst>
                    <a:ext uri="{9D8B030D-6E8A-4147-A177-3AD203B41FA5}">
                      <a16:colId xmlns:a16="http://schemas.microsoft.com/office/drawing/2014/main" val="455903958"/>
                    </a:ext>
                  </a:extLst>
                </a:gridCol>
                <a:gridCol w="740664">
                  <a:extLst>
                    <a:ext uri="{9D8B030D-6E8A-4147-A177-3AD203B41FA5}">
                      <a16:colId xmlns:a16="http://schemas.microsoft.com/office/drawing/2014/main" val="2301911951"/>
                    </a:ext>
                  </a:extLst>
                </a:gridCol>
                <a:gridCol w="411480">
                  <a:extLst>
                    <a:ext uri="{9D8B030D-6E8A-4147-A177-3AD203B41FA5}">
                      <a16:colId xmlns:a16="http://schemas.microsoft.com/office/drawing/2014/main" val="1541202511"/>
                    </a:ext>
                  </a:extLst>
                </a:gridCol>
                <a:gridCol w="411480">
                  <a:extLst>
                    <a:ext uri="{9D8B030D-6E8A-4147-A177-3AD203B41FA5}">
                      <a16:colId xmlns:a16="http://schemas.microsoft.com/office/drawing/2014/main" val="413551686"/>
                    </a:ext>
                  </a:extLst>
                </a:gridCol>
                <a:gridCol w="411480">
                  <a:extLst>
                    <a:ext uri="{9D8B030D-6E8A-4147-A177-3AD203B41FA5}">
                      <a16:colId xmlns:a16="http://schemas.microsoft.com/office/drawing/2014/main" val="3454992128"/>
                    </a:ext>
                  </a:extLst>
                </a:gridCol>
                <a:gridCol w="411480">
                  <a:extLst>
                    <a:ext uri="{9D8B030D-6E8A-4147-A177-3AD203B41FA5}">
                      <a16:colId xmlns:a16="http://schemas.microsoft.com/office/drawing/2014/main" val="1431934285"/>
                    </a:ext>
                  </a:extLst>
                </a:gridCol>
                <a:gridCol w="411480">
                  <a:extLst>
                    <a:ext uri="{9D8B030D-6E8A-4147-A177-3AD203B41FA5}">
                      <a16:colId xmlns:a16="http://schemas.microsoft.com/office/drawing/2014/main" val="746506828"/>
                    </a:ext>
                  </a:extLst>
                </a:gridCol>
                <a:gridCol w="411480">
                  <a:extLst>
                    <a:ext uri="{9D8B030D-6E8A-4147-A177-3AD203B41FA5}">
                      <a16:colId xmlns:a16="http://schemas.microsoft.com/office/drawing/2014/main" val="1152053858"/>
                    </a:ext>
                  </a:extLst>
                </a:gridCol>
                <a:gridCol w="411480">
                  <a:extLst>
                    <a:ext uri="{9D8B030D-6E8A-4147-A177-3AD203B41FA5}">
                      <a16:colId xmlns:a16="http://schemas.microsoft.com/office/drawing/2014/main" val="1110007418"/>
                    </a:ext>
                  </a:extLst>
                </a:gridCol>
                <a:gridCol w="411480">
                  <a:extLst>
                    <a:ext uri="{9D8B030D-6E8A-4147-A177-3AD203B41FA5}">
                      <a16:colId xmlns:a16="http://schemas.microsoft.com/office/drawing/2014/main" val="4055131348"/>
                    </a:ext>
                  </a:extLst>
                </a:gridCol>
                <a:gridCol w="411480">
                  <a:extLst>
                    <a:ext uri="{9D8B030D-6E8A-4147-A177-3AD203B41FA5}">
                      <a16:colId xmlns:a16="http://schemas.microsoft.com/office/drawing/2014/main" val="384033943"/>
                    </a:ext>
                  </a:extLst>
                </a:gridCol>
                <a:gridCol w="411480">
                  <a:extLst>
                    <a:ext uri="{9D8B030D-6E8A-4147-A177-3AD203B41FA5}">
                      <a16:colId xmlns:a16="http://schemas.microsoft.com/office/drawing/2014/main" val="1340836647"/>
                    </a:ext>
                  </a:extLst>
                </a:gridCol>
                <a:gridCol w="411480">
                  <a:extLst>
                    <a:ext uri="{9D8B030D-6E8A-4147-A177-3AD203B41FA5}">
                      <a16:colId xmlns:a16="http://schemas.microsoft.com/office/drawing/2014/main" val="3827793941"/>
                    </a:ext>
                  </a:extLst>
                </a:gridCol>
                <a:gridCol w="411480">
                  <a:extLst>
                    <a:ext uri="{9D8B030D-6E8A-4147-A177-3AD203B41FA5}">
                      <a16:colId xmlns:a16="http://schemas.microsoft.com/office/drawing/2014/main" val="4257535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165486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- 2025-10-28 16:00:05</a:t>
                      </a:r>
                      <a:r>
                        <a:rPr kumimoji="0" lang="fr-FR" sz="1000" b="0" i="0" u="none" strike="noStrike" kern="1200" cap="none" spc="0" normalizeH="0" baseline="0" noProof="0">
                          <a:ln>
                            <a:noFill/>
                          </a:ln>
                          <a:solidFill>
                            <a:prstClr val="black"/>
                          </a:solidFill>
                          <a:effectLst/>
                          <a:uLnTx/>
                          <a:uFillTx/>
                          <a:latin typeface="Calibri"/>
                          <a:ea typeface="+mn-ea"/>
                          <a:cs typeface="+mn-cs"/>
                        </a:rPr>
                        <a:t>
 C’est le moment de donner une seconde vie à vos bouteilles vides Clairgaz !
👉 Rapportez-les en magasin participant : vous repartez avec +10 € en plus de la consigne en bon d'achat et une chance de gagner une carte cadeau 🎁.
Bonne action + bonne affaire, que demander de plus ?
📌 Voir conditions et magasins participants sur https://www.e.leclerc/e/jeu-clairgaz
Attention l’offre n’est valable que sur les deux formats de bouteilles de la marque Clairgaz, butane (13kg) et propane (11kg)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https://quintly-eu-image-storage.s3.amazonaws.com/c145ac53e8ce160ac7247305b53ab939/b6201f6e8c8c75245449173629629365.jpg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01611158"/>
                  </a:ext>
                </a:extLst>
              </a:tr>
            </a:tbl>
          </a:graphicData>
        </a:graphic>
      </p:graphicFrame>
      <p:sp>
        <p:nvSpPr>
          <p:cNvPr id="4" name="Text Placeholder 3">
            <a:extLst>
              <a:ext uri="{FF2B5EF4-FFF2-40B4-BE49-F238E27FC236}">
                <a16:creationId xmlns:a16="http://schemas.microsoft.com/office/drawing/2014/main" id="{22B87790-0238-4BD8-9D46-F106B593EEF8}"/>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7753121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B8506-B83F-4473-89E6-EFAD6CC093BB}"/>
              </a:ext>
            </a:extLst>
          </p:cNvPr>
          <p:cNvSpPr>
            <a:spLocks noGrp="1"/>
          </p:cNvSpPr>
          <p:nvPr>
            <p:ph type="title"/>
          </p:nvPr>
        </p:nvSpPr>
        <p:spPr/>
        <p:txBody>
          <a:bodyPr/>
          <a:lstStyle/>
          <a:p>
            <a:r>
              <a:rPr lang="en-US"/>
              <a:t>Facebook Videos Table | 2 profiles - 6 of 13</a:t>
            </a:r>
          </a:p>
        </p:txBody>
      </p:sp>
      <p:graphicFrame>
        <p:nvGraphicFramePr>
          <p:cNvPr id="5" name="Table Placeholder 4">
            <a:extLst>
              <a:ext uri="{FF2B5EF4-FFF2-40B4-BE49-F238E27FC236}">
                <a16:creationId xmlns:a16="http://schemas.microsoft.com/office/drawing/2014/main" id="{D17F7D5B-20EE-4DA2-8A3D-6577FDED125A}"/>
              </a:ext>
            </a:extLst>
          </p:cNvPr>
          <p:cNvGraphicFramePr>
            <a:graphicFrameLocks noGrp="1"/>
          </p:cNvGraphicFramePr>
          <p:nvPr>
            <p:ph type="tbl" sz="quarter" idx="13"/>
            <p:extLst>
              <p:ext uri="{D42A27DB-BD31-4B8C-83A1-F6EECF244321}">
                <p14:modId xmlns:p14="http://schemas.microsoft.com/office/powerpoint/2010/main" val="1480219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52729483"/>
                    </a:ext>
                  </a:extLst>
                </a:gridCol>
                <a:gridCol w="1069848">
                  <a:extLst>
                    <a:ext uri="{9D8B030D-6E8A-4147-A177-3AD203B41FA5}">
                      <a16:colId xmlns:a16="http://schemas.microsoft.com/office/drawing/2014/main" val="639778593"/>
                    </a:ext>
                  </a:extLst>
                </a:gridCol>
                <a:gridCol w="740664">
                  <a:extLst>
                    <a:ext uri="{9D8B030D-6E8A-4147-A177-3AD203B41FA5}">
                      <a16:colId xmlns:a16="http://schemas.microsoft.com/office/drawing/2014/main" val="3991144044"/>
                    </a:ext>
                  </a:extLst>
                </a:gridCol>
                <a:gridCol w="411480">
                  <a:extLst>
                    <a:ext uri="{9D8B030D-6E8A-4147-A177-3AD203B41FA5}">
                      <a16:colId xmlns:a16="http://schemas.microsoft.com/office/drawing/2014/main" val="1771753193"/>
                    </a:ext>
                  </a:extLst>
                </a:gridCol>
                <a:gridCol w="411480">
                  <a:extLst>
                    <a:ext uri="{9D8B030D-6E8A-4147-A177-3AD203B41FA5}">
                      <a16:colId xmlns:a16="http://schemas.microsoft.com/office/drawing/2014/main" val="2080240957"/>
                    </a:ext>
                  </a:extLst>
                </a:gridCol>
                <a:gridCol w="411480">
                  <a:extLst>
                    <a:ext uri="{9D8B030D-6E8A-4147-A177-3AD203B41FA5}">
                      <a16:colId xmlns:a16="http://schemas.microsoft.com/office/drawing/2014/main" val="7437053"/>
                    </a:ext>
                  </a:extLst>
                </a:gridCol>
                <a:gridCol w="411480">
                  <a:extLst>
                    <a:ext uri="{9D8B030D-6E8A-4147-A177-3AD203B41FA5}">
                      <a16:colId xmlns:a16="http://schemas.microsoft.com/office/drawing/2014/main" val="129158361"/>
                    </a:ext>
                  </a:extLst>
                </a:gridCol>
                <a:gridCol w="411480">
                  <a:extLst>
                    <a:ext uri="{9D8B030D-6E8A-4147-A177-3AD203B41FA5}">
                      <a16:colId xmlns:a16="http://schemas.microsoft.com/office/drawing/2014/main" val="3098642009"/>
                    </a:ext>
                  </a:extLst>
                </a:gridCol>
                <a:gridCol w="411480">
                  <a:extLst>
                    <a:ext uri="{9D8B030D-6E8A-4147-A177-3AD203B41FA5}">
                      <a16:colId xmlns:a16="http://schemas.microsoft.com/office/drawing/2014/main" val="3074726919"/>
                    </a:ext>
                  </a:extLst>
                </a:gridCol>
                <a:gridCol w="411480">
                  <a:extLst>
                    <a:ext uri="{9D8B030D-6E8A-4147-A177-3AD203B41FA5}">
                      <a16:colId xmlns:a16="http://schemas.microsoft.com/office/drawing/2014/main" val="355915224"/>
                    </a:ext>
                  </a:extLst>
                </a:gridCol>
                <a:gridCol w="411480">
                  <a:extLst>
                    <a:ext uri="{9D8B030D-6E8A-4147-A177-3AD203B41FA5}">
                      <a16:colId xmlns:a16="http://schemas.microsoft.com/office/drawing/2014/main" val="74679323"/>
                    </a:ext>
                  </a:extLst>
                </a:gridCol>
                <a:gridCol w="411480">
                  <a:extLst>
                    <a:ext uri="{9D8B030D-6E8A-4147-A177-3AD203B41FA5}">
                      <a16:colId xmlns:a16="http://schemas.microsoft.com/office/drawing/2014/main" val="1648087830"/>
                    </a:ext>
                  </a:extLst>
                </a:gridCol>
                <a:gridCol w="411480">
                  <a:extLst>
                    <a:ext uri="{9D8B030D-6E8A-4147-A177-3AD203B41FA5}">
                      <a16:colId xmlns:a16="http://schemas.microsoft.com/office/drawing/2014/main" val="3523879564"/>
                    </a:ext>
                  </a:extLst>
                </a:gridCol>
                <a:gridCol w="411480">
                  <a:extLst>
                    <a:ext uri="{9D8B030D-6E8A-4147-A177-3AD203B41FA5}">
                      <a16:colId xmlns:a16="http://schemas.microsoft.com/office/drawing/2014/main" val="3826002550"/>
                    </a:ext>
                  </a:extLst>
                </a:gridCol>
                <a:gridCol w="411480">
                  <a:extLst>
                    <a:ext uri="{9D8B030D-6E8A-4147-A177-3AD203B41FA5}">
                      <a16:colId xmlns:a16="http://schemas.microsoft.com/office/drawing/2014/main" val="2623368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75733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- 2025-09-29 16:00:07</a:t>
                      </a:r>
                      <a:r>
                        <a:rPr kumimoji="0" lang="fr-FR" sz="1000" b="0" i="0" u="none" strike="noStrike" kern="1200" cap="none" spc="0" normalizeH="0" baseline="0" noProof="0">
                          <a:ln>
                            <a:noFill/>
                          </a:ln>
                          <a:solidFill>
                            <a:prstClr val="black"/>
                          </a:solidFill>
                          <a:effectLst/>
                          <a:uLnTx/>
                          <a:uFillTx/>
                          <a:latin typeface="Calibri"/>
                          <a:ea typeface="+mn-ea"/>
                          <a:cs typeface="+mn-cs"/>
                        </a:rPr>
                        <a:t>
 Et si votre bouteille vide valait plus que vous ne le pensiez ? 💡
Du 29 septembre au 29 novembre, dans les magasins participants, rapportez votre bouteille Clairgaz et recevez votre consigne + 10 € supplémentaires en bon d'achat.
👉 Et en plus, chaque retour vous donne une chance de gagner une carte cadeau de 100 €.
Êtes vous partant.e ? 🙋‍♂️🙋‍♀️
⏳ Offre limitée, ne tardez pas !
📌 Voir conditions et magasins participants sur https://www.e.leclerc/e/jeu-clairgaz
Attention l’offre n’est valable que sur les deux formats de bouteilles de la marque Clairgaz, butane (13kg) et propane (11kg)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https://quintly-eu-image-storage.s3.amazonaws.com/c145ac53e8ce160ac7247305b53ab939/f85def795f73d5966ceeab52e978eb14.jpg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90296245"/>
                  </a:ext>
                </a:extLst>
              </a:tr>
            </a:tbl>
          </a:graphicData>
        </a:graphic>
      </p:graphicFrame>
      <p:sp>
        <p:nvSpPr>
          <p:cNvPr id="4" name="Text Placeholder 3">
            <a:extLst>
              <a:ext uri="{FF2B5EF4-FFF2-40B4-BE49-F238E27FC236}">
                <a16:creationId xmlns:a16="http://schemas.microsoft.com/office/drawing/2014/main" id="{7ED0189B-E429-45FA-8785-8A388C9E6DEE}"/>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6515361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CAD1A-405F-495E-BD06-E832622EFD00}"/>
              </a:ext>
            </a:extLst>
          </p:cNvPr>
          <p:cNvSpPr>
            <a:spLocks noGrp="1"/>
          </p:cNvSpPr>
          <p:nvPr>
            <p:ph type="title"/>
          </p:nvPr>
        </p:nvSpPr>
        <p:spPr/>
        <p:txBody>
          <a:bodyPr/>
          <a:lstStyle/>
          <a:p>
            <a:r>
              <a:rPr lang="en-US"/>
              <a:t>Facebook Videos Table | 2 profiles - 7 of 13</a:t>
            </a:r>
          </a:p>
        </p:txBody>
      </p:sp>
      <p:graphicFrame>
        <p:nvGraphicFramePr>
          <p:cNvPr id="5" name="Table Placeholder 4">
            <a:extLst>
              <a:ext uri="{FF2B5EF4-FFF2-40B4-BE49-F238E27FC236}">
                <a16:creationId xmlns:a16="http://schemas.microsoft.com/office/drawing/2014/main" id="{3D1BC215-8D51-4125-B09C-9FDFA0D894FA}"/>
              </a:ext>
            </a:extLst>
          </p:cNvPr>
          <p:cNvGraphicFramePr>
            <a:graphicFrameLocks noGrp="1"/>
          </p:cNvGraphicFramePr>
          <p:nvPr>
            <p:ph type="tbl" sz="quarter" idx="13"/>
            <p:extLst>
              <p:ext uri="{D42A27DB-BD31-4B8C-83A1-F6EECF244321}">
                <p14:modId xmlns:p14="http://schemas.microsoft.com/office/powerpoint/2010/main" val="2802139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75194694"/>
                    </a:ext>
                  </a:extLst>
                </a:gridCol>
                <a:gridCol w="1069848">
                  <a:extLst>
                    <a:ext uri="{9D8B030D-6E8A-4147-A177-3AD203B41FA5}">
                      <a16:colId xmlns:a16="http://schemas.microsoft.com/office/drawing/2014/main" val="3597462856"/>
                    </a:ext>
                  </a:extLst>
                </a:gridCol>
                <a:gridCol w="740664">
                  <a:extLst>
                    <a:ext uri="{9D8B030D-6E8A-4147-A177-3AD203B41FA5}">
                      <a16:colId xmlns:a16="http://schemas.microsoft.com/office/drawing/2014/main" val="1913566343"/>
                    </a:ext>
                  </a:extLst>
                </a:gridCol>
                <a:gridCol w="411480">
                  <a:extLst>
                    <a:ext uri="{9D8B030D-6E8A-4147-A177-3AD203B41FA5}">
                      <a16:colId xmlns:a16="http://schemas.microsoft.com/office/drawing/2014/main" val="1704614126"/>
                    </a:ext>
                  </a:extLst>
                </a:gridCol>
                <a:gridCol w="411480">
                  <a:extLst>
                    <a:ext uri="{9D8B030D-6E8A-4147-A177-3AD203B41FA5}">
                      <a16:colId xmlns:a16="http://schemas.microsoft.com/office/drawing/2014/main" val="3248582628"/>
                    </a:ext>
                  </a:extLst>
                </a:gridCol>
                <a:gridCol w="411480">
                  <a:extLst>
                    <a:ext uri="{9D8B030D-6E8A-4147-A177-3AD203B41FA5}">
                      <a16:colId xmlns:a16="http://schemas.microsoft.com/office/drawing/2014/main" val="4227631749"/>
                    </a:ext>
                  </a:extLst>
                </a:gridCol>
                <a:gridCol w="411480">
                  <a:extLst>
                    <a:ext uri="{9D8B030D-6E8A-4147-A177-3AD203B41FA5}">
                      <a16:colId xmlns:a16="http://schemas.microsoft.com/office/drawing/2014/main" val="2538543134"/>
                    </a:ext>
                  </a:extLst>
                </a:gridCol>
                <a:gridCol w="411480">
                  <a:extLst>
                    <a:ext uri="{9D8B030D-6E8A-4147-A177-3AD203B41FA5}">
                      <a16:colId xmlns:a16="http://schemas.microsoft.com/office/drawing/2014/main" val="4159884380"/>
                    </a:ext>
                  </a:extLst>
                </a:gridCol>
                <a:gridCol w="411480">
                  <a:extLst>
                    <a:ext uri="{9D8B030D-6E8A-4147-A177-3AD203B41FA5}">
                      <a16:colId xmlns:a16="http://schemas.microsoft.com/office/drawing/2014/main" val="1994841361"/>
                    </a:ext>
                  </a:extLst>
                </a:gridCol>
                <a:gridCol w="411480">
                  <a:extLst>
                    <a:ext uri="{9D8B030D-6E8A-4147-A177-3AD203B41FA5}">
                      <a16:colId xmlns:a16="http://schemas.microsoft.com/office/drawing/2014/main" val="4126378055"/>
                    </a:ext>
                  </a:extLst>
                </a:gridCol>
                <a:gridCol w="411480">
                  <a:extLst>
                    <a:ext uri="{9D8B030D-6E8A-4147-A177-3AD203B41FA5}">
                      <a16:colId xmlns:a16="http://schemas.microsoft.com/office/drawing/2014/main" val="2124402896"/>
                    </a:ext>
                  </a:extLst>
                </a:gridCol>
                <a:gridCol w="411480">
                  <a:extLst>
                    <a:ext uri="{9D8B030D-6E8A-4147-A177-3AD203B41FA5}">
                      <a16:colId xmlns:a16="http://schemas.microsoft.com/office/drawing/2014/main" val="1720379174"/>
                    </a:ext>
                  </a:extLst>
                </a:gridCol>
                <a:gridCol w="411480">
                  <a:extLst>
                    <a:ext uri="{9D8B030D-6E8A-4147-A177-3AD203B41FA5}">
                      <a16:colId xmlns:a16="http://schemas.microsoft.com/office/drawing/2014/main" val="2466374777"/>
                    </a:ext>
                  </a:extLst>
                </a:gridCol>
                <a:gridCol w="411480">
                  <a:extLst>
                    <a:ext uri="{9D8B030D-6E8A-4147-A177-3AD203B41FA5}">
                      <a16:colId xmlns:a16="http://schemas.microsoft.com/office/drawing/2014/main" val="517078731"/>
                    </a:ext>
                  </a:extLst>
                </a:gridCol>
                <a:gridCol w="411480">
                  <a:extLst>
                    <a:ext uri="{9D8B030D-6E8A-4147-A177-3AD203B41FA5}">
                      <a16:colId xmlns:a16="http://schemas.microsoft.com/office/drawing/2014/main" val="851680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73461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- 2025-04-10 17:12:26</a:t>
                      </a:r>
                      <a:r>
                        <a:rPr kumimoji="0" lang="fr-FR" sz="1000" b="0" i="0" u="none" strike="noStrike" kern="1200" cap="none" spc="0" normalizeH="0" baseline="0" noProof="0">
                          <a:ln>
                            <a:noFill/>
                          </a:ln>
                          <a:solidFill>
                            <a:prstClr val="black"/>
                          </a:solidFill>
                          <a:effectLst/>
                          <a:uLnTx/>
                          <a:uFillTx/>
                          <a:latin typeface="Calibri"/>
                          <a:ea typeface="+mn-ea"/>
                          <a:cs typeface="+mn-cs"/>
                        </a:rPr>
                        <a:t>
 Mobilité électrique : où en est-on ? 🎙
Guillaume Gazaignes, Responsable Mobilité Électrique chez E.Leclerc énergies, dresse un état des lieux du secteur et partage sa vision pour rendre la recharge accessible à tous. ⚡
🔹 Pourquoi la mobilité électrique est-elle à un tournant décisif ?
🔹 Comment améliorer l’expérience de recharge pour les conducteurs ?
🔹 Quelles sont les idées reçues à dépasser ?
Un épisode à ne pas manquer pour mieux comprendre l’avenir des véhicules électriques ! Et vous, quelles sont vos attentes sur ce sujet ? 🚘💬
#ELeclercÉnergies #Podcast #MobilitéÉlectrique #RechargeÉlectrique #VoitureÉlectrique #TransitionÉnergétique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https://quintly-eu-image-storage.s3.amazonaws.com/c145ac53e8ce160ac7247305b53ab939/f303ec5e8231ae5d29dc57c0134ef2ea.jpg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66362296"/>
                  </a:ext>
                </a:extLst>
              </a:tr>
            </a:tbl>
          </a:graphicData>
        </a:graphic>
      </p:graphicFrame>
      <p:sp>
        <p:nvSpPr>
          <p:cNvPr id="4" name="Text Placeholder 3">
            <a:extLst>
              <a:ext uri="{FF2B5EF4-FFF2-40B4-BE49-F238E27FC236}">
                <a16:creationId xmlns:a16="http://schemas.microsoft.com/office/drawing/2014/main" id="{FD027C6C-6623-47A3-AB7B-258CF4C70C7F}"/>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7967914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F8270-3553-4493-8F58-67E8E2FEC53A}"/>
              </a:ext>
            </a:extLst>
          </p:cNvPr>
          <p:cNvSpPr>
            <a:spLocks noGrp="1"/>
          </p:cNvSpPr>
          <p:nvPr>
            <p:ph type="title"/>
          </p:nvPr>
        </p:nvSpPr>
        <p:spPr/>
        <p:txBody>
          <a:bodyPr/>
          <a:lstStyle/>
          <a:p>
            <a:r>
              <a:rPr lang="en-US"/>
              <a:t>Facebook Videos Table | 2 profiles - 8 of 13</a:t>
            </a:r>
          </a:p>
        </p:txBody>
      </p:sp>
      <p:graphicFrame>
        <p:nvGraphicFramePr>
          <p:cNvPr id="5" name="Table Placeholder 4">
            <a:extLst>
              <a:ext uri="{FF2B5EF4-FFF2-40B4-BE49-F238E27FC236}">
                <a16:creationId xmlns:a16="http://schemas.microsoft.com/office/drawing/2014/main" id="{CBA510A5-D6EB-43F0-B98F-8033D1C53A29}"/>
              </a:ext>
            </a:extLst>
          </p:cNvPr>
          <p:cNvGraphicFramePr>
            <a:graphicFrameLocks noGrp="1"/>
          </p:cNvGraphicFramePr>
          <p:nvPr>
            <p:ph type="tbl" sz="quarter" idx="13"/>
            <p:extLst>
              <p:ext uri="{D42A27DB-BD31-4B8C-83A1-F6EECF244321}">
                <p14:modId xmlns:p14="http://schemas.microsoft.com/office/powerpoint/2010/main" val="986185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59243147"/>
                    </a:ext>
                  </a:extLst>
                </a:gridCol>
                <a:gridCol w="1069848">
                  <a:extLst>
                    <a:ext uri="{9D8B030D-6E8A-4147-A177-3AD203B41FA5}">
                      <a16:colId xmlns:a16="http://schemas.microsoft.com/office/drawing/2014/main" val="156871811"/>
                    </a:ext>
                  </a:extLst>
                </a:gridCol>
                <a:gridCol w="740664">
                  <a:extLst>
                    <a:ext uri="{9D8B030D-6E8A-4147-A177-3AD203B41FA5}">
                      <a16:colId xmlns:a16="http://schemas.microsoft.com/office/drawing/2014/main" val="696423672"/>
                    </a:ext>
                  </a:extLst>
                </a:gridCol>
                <a:gridCol w="411480">
                  <a:extLst>
                    <a:ext uri="{9D8B030D-6E8A-4147-A177-3AD203B41FA5}">
                      <a16:colId xmlns:a16="http://schemas.microsoft.com/office/drawing/2014/main" val="3622793048"/>
                    </a:ext>
                  </a:extLst>
                </a:gridCol>
                <a:gridCol w="411480">
                  <a:extLst>
                    <a:ext uri="{9D8B030D-6E8A-4147-A177-3AD203B41FA5}">
                      <a16:colId xmlns:a16="http://schemas.microsoft.com/office/drawing/2014/main" val="2959595730"/>
                    </a:ext>
                  </a:extLst>
                </a:gridCol>
                <a:gridCol w="411480">
                  <a:extLst>
                    <a:ext uri="{9D8B030D-6E8A-4147-A177-3AD203B41FA5}">
                      <a16:colId xmlns:a16="http://schemas.microsoft.com/office/drawing/2014/main" val="2192603922"/>
                    </a:ext>
                  </a:extLst>
                </a:gridCol>
                <a:gridCol w="411480">
                  <a:extLst>
                    <a:ext uri="{9D8B030D-6E8A-4147-A177-3AD203B41FA5}">
                      <a16:colId xmlns:a16="http://schemas.microsoft.com/office/drawing/2014/main" val="2384112587"/>
                    </a:ext>
                  </a:extLst>
                </a:gridCol>
                <a:gridCol w="411480">
                  <a:extLst>
                    <a:ext uri="{9D8B030D-6E8A-4147-A177-3AD203B41FA5}">
                      <a16:colId xmlns:a16="http://schemas.microsoft.com/office/drawing/2014/main" val="3056772589"/>
                    </a:ext>
                  </a:extLst>
                </a:gridCol>
                <a:gridCol w="411480">
                  <a:extLst>
                    <a:ext uri="{9D8B030D-6E8A-4147-A177-3AD203B41FA5}">
                      <a16:colId xmlns:a16="http://schemas.microsoft.com/office/drawing/2014/main" val="3017452270"/>
                    </a:ext>
                  </a:extLst>
                </a:gridCol>
                <a:gridCol w="411480">
                  <a:extLst>
                    <a:ext uri="{9D8B030D-6E8A-4147-A177-3AD203B41FA5}">
                      <a16:colId xmlns:a16="http://schemas.microsoft.com/office/drawing/2014/main" val="3396838271"/>
                    </a:ext>
                  </a:extLst>
                </a:gridCol>
                <a:gridCol w="411480">
                  <a:extLst>
                    <a:ext uri="{9D8B030D-6E8A-4147-A177-3AD203B41FA5}">
                      <a16:colId xmlns:a16="http://schemas.microsoft.com/office/drawing/2014/main" val="2156731932"/>
                    </a:ext>
                  </a:extLst>
                </a:gridCol>
                <a:gridCol w="411480">
                  <a:extLst>
                    <a:ext uri="{9D8B030D-6E8A-4147-A177-3AD203B41FA5}">
                      <a16:colId xmlns:a16="http://schemas.microsoft.com/office/drawing/2014/main" val="27876831"/>
                    </a:ext>
                  </a:extLst>
                </a:gridCol>
                <a:gridCol w="411480">
                  <a:extLst>
                    <a:ext uri="{9D8B030D-6E8A-4147-A177-3AD203B41FA5}">
                      <a16:colId xmlns:a16="http://schemas.microsoft.com/office/drawing/2014/main" val="4184145897"/>
                    </a:ext>
                  </a:extLst>
                </a:gridCol>
                <a:gridCol w="411480">
                  <a:extLst>
                    <a:ext uri="{9D8B030D-6E8A-4147-A177-3AD203B41FA5}">
                      <a16:colId xmlns:a16="http://schemas.microsoft.com/office/drawing/2014/main" val="1655089434"/>
                    </a:ext>
                  </a:extLst>
                </a:gridCol>
                <a:gridCol w="411480">
                  <a:extLst>
                    <a:ext uri="{9D8B030D-6E8A-4147-A177-3AD203B41FA5}">
                      <a16:colId xmlns:a16="http://schemas.microsoft.com/office/drawing/2014/main" val="3259905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188425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- 2025-02-28 17:12:53</a:t>
                      </a:r>
                      <a:r>
                        <a:rPr kumimoji="0" lang="fr-FR" sz="1000" b="0" i="0" u="none" strike="noStrike" kern="1200" cap="none" spc="0" normalizeH="0" baseline="0" noProof="0">
                          <a:ln>
                            <a:noFill/>
                          </a:ln>
                          <a:solidFill>
                            <a:prstClr val="black"/>
                          </a:solidFill>
                          <a:effectLst/>
                          <a:uLnTx/>
                          <a:uFillTx/>
                          <a:latin typeface="Calibri"/>
                          <a:ea typeface="+mn-ea"/>
                          <a:cs typeface="+mn-cs"/>
                        </a:rPr>
                        <a:t>
 Le Superéthanol-E85 : roulez plus vert et dépensez moins ! 🌱
Et si vous passiez à une alternative plus respectueuse de l'environnement et de votre budget ? 🤗
Le Superéthanol-E85, c’est :
✅ Moins de CO₂, plus de respect pour la planète 🌎
✅ Des économies à chaque plein, pour rouler malin ⛽
✅ Une disponibilité dans 390 stations-services E.Leclerc partout en France.
➡️ Passez au Superéthanol-E85 et alliez économies et écologie !
Communauté Superéthanol E85 - France Clémence De Bernis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https://quintly-eu-image-storage.s3.amazonaws.com/c145ac53e8ce160ac7247305b53ab939/9efcef114e54fa0fcdd6d57c52ca7388.jpg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Biocarburants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76112206"/>
                  </a:ext>
                </a:extLst>
              </a:tr>
            </a:tbl>
          </a:graphicData>
        </a:graphic>
      </p:graphicFrame>
      <p:sp>
        <p:nvSpPr>
          <p:cNvPr id="4" name="Text Placeholder 3">
            <a:extLst>
              <a:ext uri="{FF2B5EF4-FFF2-40B4-BE49-F238E27FC236}">
                <a16:creationId xmlns:a16="http://schemas.microsoft.com/office/drawing/2014/main" id="{692792C7-3B4D-41AF-857C-3372B32D5307}"/>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1360010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F74FE-589A-4C4C-B2A2-701E05BCF172}"/>
              </a:ext>
            </a:extLst>
          </p:cNvPr>
          <p:cNvSpPr>
            <a:spLocks noGrp="1"/>
          </p:cNvSpPr>
          <p:nvPr>
            <p:ph type="title"/>
          </p:nvPr>
        </p:nvSpPr>
        <p:spPr/>
        <p:txBody>
          <a:bodyPr/>
          <a:lstStyle/>
          <a:p>
            <a:r>
              <a:rPr lang="en-US"/>
              <a:t>Facebook Videos Table | 2 profiles - 9 of 13</a:t>
            </a:r>
          </a:p>
        </p:txBody>
      </p:sp>
      <p:graphicFrame>
        <p:nvGraphicFramePr>
          <p:cNvPr id="5" name="Table Placeholder 4">
            <a:extLst>
              <a:ext uri="{FF2B5EF4-FFF2-40B4-BE49-F238E27FC236}">
                <a16:creationId xmlns:a16="http://schemas.microsoft.com/office/drawing/2014/main" id="{D7DE097E-F537-4D33-B5CE-E2CF27803419}"/>
              </a:ext>
            </a:extLst>
          </p:cNvPr>
          <p:cNvGraphicFramePr>
            <a:graphicFrameLocks noGrp="1"/>
          </p:cNvGraphicFramePr>
          <p:nvPr>
            <p:ph type="tbl" sz="quarter" idx="13"/>
            <p:extLst>
              <p:ext uri="{D42A27DB-BD31-4B8C-83A1-F6EECF244321}">
                <p14:modId xmlns:p14="http://schemas.microsoft.com/office/powerpoint/2010/main" val="4157759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80292457"/>
                    </a:ext>
                  </a:extLst>
                </a:gridCol>
                <a:gridCol w="1069848">
                  <a:extLst>
                    <a:ext uri="{9D8B030D-6E8A-4147-A177-3AD203B41FA5}">
                      <a16:colId xmlns:a16="http://schemas.microsoft.com/office/drawing/2014/main" val="369960228"/>
                    </a:ext>
                  </a:extLst>
                </a:gridCol>
                <a:gridCol w="740664">
                  <a:extLst>
                    <a:ext uri="{9D8B030D-6E8A-4147-A177-3AD203B41FA5}">
                      <a16:colId xmlns:a16="http://schemas.microsoft.com/office/drawing/2014/main" val="1614066425"/>
                    </a:ext>
                  </a:extLst>
                </a:gridCol>
                <a:gridCol w="411480">
                  <a:extLst>
                    <a:ext uri="{9D8B030D-6E8A-4147-A177-3AD203B41FA5}">
                      <a16:colId xmlns:a16="http://schemas.microsoft.com/office/drawing/2014/main" val="3502759917"/>
                    </a:ext>
                  </a:extLst>
                </a:gridCol>
                <a:gridCol w="411480">
                  <a:extLst>
                    <a:ext uri="{9D8B030D-6E8A-4147-A177-3AD203B41FA5}">
                      <a16:colId xmlns:a16="http://schemas.microsoft.com/office/drawing/2014/main" val="3089150945"/>
                    </a:ext>
                  </a:extLst>
                </a:gridCol>
                <a:gridCol w="411480">
                  <a:extLst>
                    <a:ext uri="{9D8B030D-6E8A-4147-A177-3AD203B41FA5}">
                      <a16:colId xmlns:a16="http://schemas.microsoft.com/office/drawing/2014/main" val="2924458724"/>
                    </a:ext>
                  </a:extLst>
                </a:gridCol>
                <a:gridCol w="411480">
                  <a:extLst>
                    <a:ext uri="{9D8B030D-6E8A-4147-A177-3AD203B41FA5}">
                      <a16:colId xmlns:a16="http://schemas.microsoft.com/office/drawing/2014/main" val="2139822017"/>
                    </a:ext>
                  </a:extLst>
                </a:gridCol>
                <a:gridCol w="411480">
                  <a:extLst>
                    <a:ext uri="{9D8B030D-6E8A-4147-A177-3AD203B41FA5}">
                      <a16:colId xmlns:a16="http://schemas.microsoft.com/office/drawing/2014/main" val="1806809364"/>
                    </a:ext>
                  </a:extLst>
                </a:gridCol>
                <a:gridCol w="411480">
                  <a:extLst>
                    <a:ext uri="{9D8B030D-6E8A-4147-A177-3AD203B41FA5}">
                      <a16:colId xmlns:a16="http://schemas.microsoft.com/office/drawing/2014/main" val="2537450537"/>
                    </a:ext>
                  </a:extLst>
                </a:gridCol>
                <a:gridCol w="411480">
                  <a:extLst>
                    <a:ext uri="{9D8B030D-6E8A-4147-A177-3AD203B41FA5}">
                      <a16:colId xmlns:a16="http://schemas.microsoft.com/office/drawing/2014/main" val="1561635314"/>
                    </a:ext>
                  </a:extLst>
                </a:gridCol>
                <a:gridCol w="411480">
                  <a:extLst>
                    <a:ext uri="{9D8B030D-6E8A-4147-A177-3AD203B41FA5}">
                      <a16:colId xmlns:a16="http://schemas.microsoft.com/office/drawing/2014/main" val="466216812"/>
                    </a:ext>
                  </a:extLst>
                </a:gridCol>
                <a:gridCol w="411480">
                  <a:extLst>
                    <a:ext uri="{9D8B030D-6E8A-4147-A177-3AD203B41FA5}">
                      <a16:colId xmlns:a16="http://schemas.microsoft.com/office/drawing/2014/main" val="2763831034"/>
                    </a:ext>
                  </a:extLst>
                </a:gridCol>
                <a:gridCol w="411480">
                  <a:extLst>
                    <a:ext uri="{9D8B030D-6E8A-4147-A177-3AD203B41FA5}">
                      <a16:colId xmlns:a16="http://schemas.microsoft.com/office/drawing/2014/main" val="3022614926"/>
                    </a:ext>
                  </a:extLst>
                </a:gridCol>
                <a:gridCol w="411480">
                  <a:extLst>
                    <a:ext uri="{9D8B030D-6E8A-4147-A177-3AD203B41FA5}">
                      <a16:colId xmlns:a16="http://schemas.microsoft.com/office/drawing/2014/main" val="1005713748"/>
                    </a:ext>
                  </a:extLst>
                </a:gridCol>
                <a:gridCol w="411480">
                  <a:extLst>
                    <a:ext uri="{9D8B030D-6E8A-4147-A177-3AD203B41FA5}">
                      <a16:colId xmlns:a16="http://schemas.microsoft.com/office/drawing/2014/main" val="1787552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713697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E.Leclerc énergies - 2025-02-14 17:37:26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https://quintly-eu-image-storage.s3.amazonaws.com/c145ac53e8ce160ac7247305b53ab939/f63a8083741db2ee8de59ab10df046b6.jpg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86290630"/>
                  </a:ext>
                </a:extLst>
              </a:tr>
            </a:tbl>
          </a:graphicData>
        </a:graphic>
      </p:graphicFrame>
      <p:sp>
        <p:nvSpPr>
          <p:cNvPr id="4" name="Text Placeholder 3">
            <a:extLst>
              <a:ext uri="{FF2B5EF4-FFF2-40B4-BE49-F238E27FC236}">
                <a16:creationId xmlns:a16="http://schemas.microsoft.com/office/drawing/2014/main" id="{802885D8-F302-4624-85B8-FE50DEC19C97}"/>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3777943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55937-F4D3-4284-A0C8-2CCA3845F63E}"/>
              </a:ext>
            </a:extLst>
          </p:cNvPr>
          <p:cNvSpPr>
            <a:spLocks noGrp="1"/>
          </p:cNvSpPr>
          <p:nvPr>
            <p:ph type="title"/>
          </p:nvPr>
        </p:nvSpPr>
        <p:spPr/>
        <p:txBody>
          <a:bodyPr/>
          <a:lstStyle/>
          <a:p>
            <a:r>
              <a:rPr lang="en-US"/>
              <a:t>Facebook Videos Table | 2 profiles - 10 of 13</a:t>
            </a:r>
          </a:p>
        </p:txBody>
      </p:sp>
      <p:graphicFrame>
        <p:nvGraphicFramePr>
          <p:cNvPr id="5" name="Table Placeholder 4">
            <a:extLst>
              <a:ext uri="{FF2B5EF4-FFF2-40B4-BE49-F238E27FC236}">
                <a16:creationId xmlns:a16="http://schemas.microsoft.com/office/drawing/2014/main" id="{5ACCC016-4792-4882-8785-A39A42CCEABA}"/>
              </a:ext>
            </a:extLst>
          </p:cNvPr>
          <p:cNvGraphicFramePr>
            <a:graphicFrameLocks noGrp="1"/>
          </p:cNvGraphicFramePr>
          <p:nvPr>
            <p:ph type="tbl" sz="quarter" idx="13"/>
            <p:extLst>
              <p:ext uri="{D42A27DB-BD31-4B8C-83A1-F6EECF244321}">
                <p14:modId xmlns:p14="http://schemas.microsoft.com/office/powerpoint/2010/main" val="2272154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78956788"/>
                    </a:ext>
                  </a:extLst>
                </a:gridCol>
                <a:gridCol w="1069848">
                  <a:extLst>
                    <a:ext uri="{9D8B030D-6E8A-4147-A177-3AD203B41FA5}">
                      <a16:colId xmlns:a16="http://schemas.microsoft.com/office/drawing/2014/main" val="4267434656"/>
                    </a:ext>
                  </a:extLst>
                </a:gridCol>
                <a:gridCol w="740664">
                  <a:extLst>
                    <a:ext uri="{9D8B030D-6E8A-4147-A177-3AD203B41FA5}">
                      <a16:colId xmlns:a16="http://schemas.microsoft.com/office/drawing/2014/main" val="3364224856"/>
                    </a:ext>
                  </a:extLst>
                </a:gridCol>
                <a:gridCol w="411480">
                  <a:extLst>
                    <a:ext uri="{9D8B030D-6E8A-4147-A177-3AD203B41FA5}">
                      <a16:colId xmlns:a16="http://schemas.microsoft.com/office/drawing/2014/main" val="2103307232"/>
                    </a:ext>
                  </a:extLst>
                </a:gridCol>
                <a:gridCol w="411480">
                  <a:extLst>
                    <a:ext uri="{9D8B030D-6E8A-4147-A177-3AD203B41FA5}">
                      <a16:colId xmlns:a16="http://schemas.microsoft.com/office/drawing/2014/main" val="2380710716"/>
                    </a:ext>
                  </a:extLst>
                </a:gridCol>
                <a:gridCol w="411480">
                  <a:extLst>
                    <a:ext uri="{9D8B030D-6E8A-4147-A177-3AD203B41FA5}">
                      <a16:colId xmlns:a16="http://schemas.microsoft.com/office/drawing/2014/main" val="1077141748"/>
                    </a:ext>
                  </a:extLst>
                </a:gridCol>
                <a:gridCol w="411480">
                  <a:extLst>
                    <a:ext uri="{9D8B030D-6E8A-4147-A177-3AD203B41FA5}">
                      <a16:colId xmlns:a16="http://schemas.microsoft.com/office/drawing/2014/main" val="1304150413"/>
                    </a:ext>
                  </a:extLst>
                </a:gridCol>
                <a:gridCol w="411480">
                  <a:extLst>
                    <a:ext uri="{9D8B030D-6E8A-4147-A177-3AD203B41FA5}">
                      <a16:colId xmlns:a16="http://schemas.microsoft.com/office/drawing/2014/main" val="3775259717"/>
                    </a:ext>
                  </a:extLst>
                </a:gridCol>
                <a:gridCol w="411480">
                  <a:extLst>
                    <a:ext uri="{9D8B030D-6E8A-4147-A177-3AD203B41FA5}">
                      <a16:colId xmlns:a16="http://schemas.microsoft.com/office/drawing/2014/main" val="1032100670"/>
                    </a:ext>
                  </a:extLst>
                </a:gridCol>
                <a:gridCol w="411480">
                  <a:extLst>
                    <a:ext uri="{9D8B030D-6E8A-4147-A177-3AD203B41FA5}">
                      <a16:colId xmlns:a16="http://schemas.microsoft.com/office/drawing/2014/main" val="879918032"/>
                    </a:ext>
                  </a:extLst>
                </a:gridCol>
                <a:gridCol w="411480">
                  <a:extLst>
                    <a:ext uri="{9D8B030D-6E8A-4147-A177-3AD203B41FA5}">
                      <a16:colId xmlns:a16="http://schemas.microsoft.com/office/drawing/2014/main" val="1910389882"/>
                    </a:ext>
                  </a:extLst>
                </a:gridCol>
                <a:gridCol w="411480">
                  <a:extLst>
                    <a:ext uri="{9D8B030D-6E8A-4147-A177-3AD203B41FA5}">
                      <a16:colId xmlns:a16="http://schemas.microsoft.com/office/drawing/2014/main" val="1983737055"/>
                    </a:ext>
                  </a:extLst>
                </a:gridCol>
                <a:gridCol w="411480">
                  <a:extLst>
                    <a:ext uri="{9D8B030D-6E8A-4147-A177-3AD203B41FA5}">
                      <a16:colId xmlns:a16="http://schemas.microsoft.com/office/drawing/2014/main" val="3040095288"/>
                    </a:ext>
                  </a:extLst>
                </a:gridCol>
                <a:gridCol w="411480">
                  <a:extLst>
                    <a:ext uri="{9D8B030D-6E8A-4147-A177-3AD203B41FA5}">
                      <a16:colId xmlns:a16="http://schemas.microsoft.com/office/drawing/2014/main" val="1309996211"/>
                    </a:ext>
                  </a:extLst>
                </a:gridCol>
                <a:gridCol w="411480">
                  <a:extLst>
                    <a:ext uri="{9D8B030D-6E8A-4147-A177-3AD203B41FA5}">
                      <a16:colId xmlns:a16="http://schemas.microsoft.com/office/drawing/2014/main" val="1975246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002916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- 2025-02-11 17:38:30</a:t>
                      </a:r>
                      <a:r>
                        <a:rPr kumimoji="0" lang="fr-FR" sz="1000" b="0" i="0" u="none" strike="noStrike" kern="1200" cap="none" spc="0" normalizeH="0" baseline="0" noProof="0">
                          <a:ln>
                            <a:noFill/>
                          </a:ln>
                          <a:solidFill>
                            <a:prstClr val="black"/>
                          </a:solidFill>
                          <a:effectLst/>
                          <a:uLnTx/>
                          <a:uFillTx/>
                          <a:latin typeface="Calibri"/>
                          <a:ea typeface="+mn-ea"/>
                          <a:cs typeface="+mn-cs"/>
                        </a:rPr>
                        <a:t>
 Le magasin E.Leclerc de Surgères s'engage pour un avenir plus durable avec l'installation de panneaux photovoltaïques et de bornes de recharge électrique.
Dans cette vidéo, Arnaud Villat, adhérent E.Leclerc, partage les avantages de ces initiatives :
- Produire une énergie verte pour alimenter le magasin et réduire son empreinte carbone.
- Faciliter la mobilité électrique grâce à des bornes accessibles pour tous.
Un bel exemple d'engagement local pour une transition énergétique à la portée de chacun. 🌍
Découvrez ces installations dans notre vidéo et partagez-nous vos impressions en commentaire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https://quintly-eu-image-storage.s3.amazonaws.com/c145ac53e8ce160ac7247305b53ab939/ac558c1d9b30501c994d03e31fcdbbd4.jpg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 électrique, Transition énergétique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03903826"/>
                  </a:ext>
                </a:extLst>
              </a:tr>
            </a:tbl>
          </a:graphicData>
        </a:graphic>
      </p:graphicFrame>
      <p:sp>
        <p:nvSpPr>
          <p:cNvPr id="4" name="Text Placeholder 3">
            <a:extLst>
              <a:ext uri="{FF2B5EF4-FFF2-40B4-BE49-F238E27FC236}">
                <a16:creationId xmlns:a16="http://schemas.microsoft.com/office/drawing/2014/main" id="{79EAF98F-3606-4BE8-847F-A15568A25330}"/>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7948690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8B711-2FAF-44C2-AD09-668EA6349C32}"/>
              </a:ext>
            </a:extLst>
          </p:cNvPr>
          <p:cNvSpPr>
            <a:spLocks noGrp="1"/>
          </p:cNvSpPr>
          <p:nvPr>
            <p:ph type="title"/>
          </p:nvPr>
        </p:nvSpPr>
        <p:spPr/>
        <p:txBody>
          <a:bodyPr/>
          <a:lstStyle/>
          <a:p>
            <a:r>
              <a:rPr lang="en-US"/>
              <a:t>Facebook Videos Table | 2 profiles - 11 of 13</a:t>
            </a:r>
          </a:p>
        </p:txBody>
      </p:sp>
      <p:graphicFrame>
        <p:nvGraphicFramePr>
          <p:cNvPr id="5" name="Table Placeholder 4">
            <a:extLst>
              <a:ext uri="{FF2B5EF4-FFF2-40B4-BE49-F238E27FC236}">
                <a16:creationId xmlns:a16="http://schemas.microsoft.com/office/drawing/2014/main" id="{DFB59E3F-548D-49D2-9B68-D6C86DD08295}"/>
              </a:ext>
            </a:extLst>
          </p:cNvPr>
          <p:cNvGraphicFramePr>
            <a:graphicFrameLocks noGrp="1"/>
          </p:cNvGraphicFramePr>
          <p:nvPr>
            <p:ph type="tbl" sz="quarter" idx="13"/>
            <p:extLst>
              <p:ext uri="{D42A27DB-BD31-4B8C-83A1-F6EECF244321}">
                <p14:modId xmlns:p14="http://schemas.microsoft.com/office/powerpoint/2010/main" val="587376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02547892"/>
                    </a:ext>
                  </a:extLst>
                </a:gridCol>
                <a:gridCol w="1069848">
                  <a:extLst>
                    <a:ext uri="{9D8B030D-6E8A-4147-A177-3AD203B41FA5}">
                      <a16:colId xmlns:a16="http://schemas.microsoft.com/office/drawing/2014/main" val="1930984507"/>
                    </a:ext>
                  </a:extLst>
                </a:gridCol>
                <a:gridCol w="740664">
                  <a:extLst>
                    <a:ext uri="{9D8B030D-6E8A-4147-A177-3AD203B41FA5}">
                      <a16:colId xmlns:a16="http://schemas.microsoft.com/office/drawing/2014/main" val="1132428759"/>
                    </a:ext>
                  </a:extLst>
                </a:gridCol>
                <a:gridCol w="411480">
                  <a:extLst>
                    <a:ext uri="{9D8B030D-6E8A-4147-A177-3AD203B41FA5}">
                      <a16:colId xmlns:a16="http://schemas.microsoft.com/office/drawing/2014/main" val="1788366827"/>
                    </a:ext>
                  </a:extLst>
                </a:gridCol>
                <a:gridCol w="411480">
                  <a:extLst>
                    <a:ext uri="{9D8B030D-6E8A-4147-A177-3AD203B41FA5}">
                      <a16:colId xmlns:a16="http://schemas.microsoft.com/office/drawing/2014/main" val="1803733139"/>
                    </a:ext>
                  </a:extLst>
                </a:gridCol>
                <a:gridCol w="411480">
                  <a:extLst>
                    <a:ext uri="{9D8B030D-6E8A-4147-A177-3AD203B41FA5}">
                      <a16:colId xmlns:a16="http://schemas.microsoft.com/office/drawing/2014/main" val="2130428679"/>
                    </a:ext>
                  </a:extLst>
                </a:gridCol>
                <a:gridCol w="411480">
                  <a:extLst>
                    <a:ext uri="{9D8B030D-6E8A-4147-A177-3AD203B41FA5}">
                      <a16:colId xmlns:a16="http://schemas.microsoft.com/office/drawing/2014/main" val="2544179709"/>
                    </a:ext>
                  </a:extLst>
                </a:gridCol>
                <a:gridCol w="411480">
                  <a:extLst>
                    <a:ext uri="{9D8B030D-6E8A-4147-A177-3AD203B41FA5}">
                      <a16:colId xmlns:a16="http://schemas.microsoft.com/office/drawing/2014/main" val="1964407057"/>
                    </a:ext>
                  </a:extLst>
                </a:gridCol>
                <a:gridCol w="411480">
                  <a:extLst>
                    <a:ext uri="{9D8B030D-6E8A-4147-A177-3AD203B41FA5}">
                      <a16:colId xmlns:a16="http://schemas.microsoft.com/office/drawing/2014/main" val="259098264"/>
                    </a:ext>
                  </a:extLst>
                </a:gridCol>
                <a:gridCol w="411480">
                  <a:extLst>
                    <a:ext uri="{9D8B030D-6E8A-4147-A177-3AD203B41FA5}">
                      <a16:colId xmlns:a16="http://schemas.microsoft.com/office/drawing/2014/main" val="753486522"/>
                    </a:ext>
                  </a:extLst>
                </a:gridCol>
                <a:gridCol w="411480">
                  <a:extLst>
                    <a:ext uri="{9D8B030D-6E8A-4147-A177-3AD203B41FA5}">
                      <a16:colId xmlns:a16="http://schemas.microsoft.com/office/drawing/2014/main" val="2197877551"/>
                    </a:ext>
                  </a:extLst>
                </a:gridCol>
                <a:gridCol w="411480">
                  <a:extLst>
                    <a:ext uri="{9D8B030D-6E8A-4147-A177-3AD203B41FA5}">
                      <a16:colId xmlns:a16="http://schemas.microsoft.com/office/drawing/2014/main" val="455740236"/>
                    </a:ext>
                  </a:extLst>
                </a:gridCol>
                <a:gridCol w="411480">
                  <a:extLst>
                    <a:ext uri="{9D8B030D-6E8A-4147-A177-3AD203B41FA5}">
                      <a16:colId xmlns:a16="http://schemas.microsoft.com/office/drawing/2014/main" val="2172101180"/>
                    </a:ext>
                  </a:extLst>
                </a:gridCol>
                <a:gridCol w="411480">
                  <a:extLst>
                    <a:ext uri="{9D8B030D-6E8A-4147-A177-3AD203B41FA5}">
                      <a16:colId xmlns:a16="http://schemas.microsoft.com/office/drawing/2014/main" val="1319000735"/>
                    </a:ext>
                  </a:extLst>
                </a:gridCol>
                <a:gridCol w="411480">
                  <a:extLst>
                    <a:ext uri="{9D8B030D-6E8A-4147-A177-3AD203B41FA5}">
                      <a16:colId xmlns:a16="http://schemas.microsoft.com/office/drawing/2014/main" val="1457818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526522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- 2025-02-06 17:13:55</a:t>
                      </a:r>
                      <a:r>
                        <a:rPr kumimoji="0" lang="fr-FR" sz="1000" b="0" i="0" u="none" strike="noStrike" kern="1200" cap="none" spc="0" normalizeH="0" baseline="0" noProof="0">
                          <a:ln>
                            <a:noFill/>
                          </a:ln>
                          <a:solidFill>
                            <a:prstClr val="black"/>
                          </a:solidFill>
                          <a:effectLst/>
                          <a:uLnTx/>
                          <a:uFillTx/>
                          <a:latin typeface="Calibri"/>
                          <a:ea typeface="+mn-ea"/>
                          <a:cs typeface="+mn-cs"/>
                        </a:rPr>
                        <a:t>
 Rénovation énergétique : cap sur l'avenir avec E.Leclerc Osny ! 🌱
Dans cette vidéo inspirante, Julien Malara, expert en éco-construction, nous emmène à la découverte des initiatives durables du magasin E.Leclerc d'Osny. 💡
Aux côtés de Bernard Fiorucci, directeur du magasin, découvrez comment la rénovation énergétique permet de réduire les dépenses tout en respectant l'environnement.
Pour le futur, le magasin vise encore plus haut : produire sa propre énergie grâce à des panneaux photovoltaïques, alimentant notamment les bornes de recharge électrique pour ses clients. 🚘
Découvrez cette belle aventure et les engagements d'E.Leclerc Osny pour un avenir plus vert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https://quintly-eu-image-storage.s3.amazonaws.com/c145ac53e8ce160ac7247305b53ab939/2bad375c00bdaf5651b9ab6c36be5f27.jpg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Mobilité électrique, Certificats éco d'énergie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73238127"/>
                  </a:ext>
                </a:extLst>
              </a:tr>
            </a:tbl>
          </a:graphicData>
        </a:graphic>
      </p:graphicFrame>
      <p:sp>
        <p:nvSpPr>
          <p:cNvPr id="4" name="Text Placeholder 3">
            <a:extLst>
              <a:ext uri="{FF2B5EF4-FFF2-40B4-BE49-F238E27FC236}">
                <a16:creationId xmlns:a16="http://schemas.microsoft.com/office/drawing/2014/main" id="{5B25C586-96BA-40F1-A912-10BDC6CA13E9}"/>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13546929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6D71E-A467-437E-BA00-F31E8195DB20}"/>
              </a:ext>
            </a:extLst>
          </p:cNvPr>
          <p:cNvSpPr>
            <a:spLocks noGrp="1"/>
          </p:cNvSpPr>
          <p:nvPr>
            <p:ph type="title"/>
          </p:nvPr>
        </p:nvSpPr>
        <p:spPr/>
        <p:txBody>
          <a:bodyPr/>
          <a:lstStyle/>
          <a:p>
            <a:r>
              <a:rPr lang="en-US"/>
              <a:t>Facebook Videos Table | 2 profiles - 12 of 13</a:t>
            </a:r>
          </a:p>
        </p:txBody>
      </p:sp>
      <p:graphicFrame>
        <p:nvGraphicFramePr>
          <p:cNvPr id="5" name="Table Placeholder 4">
            <a:extLst>
              <a:ext uri="{FF2B5EF4-FFF2-40B4-BE49-F238E27FC236}">
                <a16:creationId xmlns:a16="http://schemas.microsoft.com/office/drawing/2014/main" id="{1CAEEBAE-4A2E-4D7D-9ECB-DC6186C96AB4}"/>
              </a:ext>
            </a:extLst>
          </p:cNvPr>
          <p:cNvGraphicFramePr>
            <a:graphicFrameLocks noGrp="1"/>
          </p:cNvGraphicFramePr>
          <p:nvPr>
            <p:ph type="tbl" sz="quarter" idx="13"/>
            <p:extLst>
              <p:ext uri="{D42A27DB-BD31-4B8C-83A1-F6EECF244321}">
                <p14:modId xmlns:p14="http://schemas.microsoft.com/office/powerpoint/2010/main" val="1283141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29587315"/>
                    </a:ext>
                  </a:extLst>
                </a:gridCol>
                <a:gridCol w="1069848">
                  <a:extLst>
                    <a:ext uri="{9D8B030D-6E8A-4147-A177-3AD203B41FA5}">
                      <a16:colId xmlns:a16="http://schemas.microsoft.com/office/drawing/2014/main" val="2626185558"/>
                    </a:ext>
                  </a:extLst>
                </a:gridCol>
                <a:gridCol w="740664">
                  <a:extLst>
                    <a:ext uri="{9D8B030D-6E8A-4147-A177-3AD203B41FA5}">
                      <a16:colId xmlns:a16="http://schemas.microsoft.com/office/drawing/2014/main" val="3287351546"/>
                    </a:ext>
                  </a:extLst>
                </a:gridCol>
                <a:gridCol w="411480">
                  <a:extLst>
                    <a:ext uri="{9D8B030D-6E8A-4147-A177-3AD203B41FA5}">
                      <a16:colId xmlns:a16="http://schemas.microsoft.com/office/drawing/2014/main" val="173566884"/>
                    </a:ext>
                  </a:extLst>
                </a:gridCol>
                <a:gridCol w="411480">
                  <a:extLst>
                    <a:ext uri="{9D8B030D-6E8A-4147-A177-3AD203B41FA5}">
                      <a16:colId xmlns:a16="http://schemas.microsoft.com/office/drawing/2014/main" val="4169967825"/>
                    </a:ext>
                  </a:extLst>
                </a:gridCol>
                <a:gridCol w="411480">
                  <a:extLst>
                    <a:ext uri="{9D8B030D-6E8A-4147-A177-3AD203B41FA5}">
                      <a16:colId xmlns:a16="http://schemas.microsoft.com/office/drawing/2014/main" val="2086406411"/>
                    </a:ext>
                  </a:extLst>
                </a:gridCol>
                <a:gridCol w="411480">
                  <a:extLst>
                    <a:ext uri="{9D8B030D-6E8A-4147-A177-3AD203B41FA5}">
                      <a16:colId xmlns:a16="http://schemas.microsoft.com/office/drawing/2014/main" val="2033753493"/>
                    </a:ext>
                  </a:extLst>
                </a:gridCol>
                <a:gridCol w="411480">
                  <a:extLst>
                    <a:ext uri="{9D8B030D-6E8A-4147-A177-3AD203B41FA5}">
                      <a16:colId xmlns:a16="http://schemas.microsoft.com/office/drawing/2014/main" val="720808088"/>
                    </a:ext>
                  </a:extLst>
                </a:gridCol>
                <a:gridCol w="411480">
                  <a:extLst>
                    <a:ext uri="{9D8B030D-6E8A-4147-A177-3AD203B41FA5}">
                      <a16:colId xmlns:a16="http://schemas.microsoft.com/office/drawing/2014/main" val="3875225813"/>
                    </a:ext>
                  </a:extLst>
                </a:gridCol>
                <a:gridCol w="411480">
                  <a:extLst>
                    <a:ext uri="{9D8B030D-6E8A-4147-A177-3AD203B41FA5}">
                      <a16:colId xmlns:a16="http://schemas.microsoft.com/office/drawing/2014/main" val="3916831600"/>
                    </a:ext>
                  </a:extLst>
                </a:gridCol>
                <a:gridCol w="411480">
                  <a:extLst>
                    <a:ext uri="{9D8B030D-6E8A-4147-A177-3AD203B41FA5}">
                      <a16:colId xmlns:a16="http://schemas.microsoft.com/office/drawing/2014/main" val="4089617393"/>
                    </a:ext>
                  </a:extLst>
                </a:gridCol>
                <a:gridCol w="411480">
                  <a:extLst>
                    <a:ext uri="{9D8B030D-6E8A-4147-A177-3AD203B41FA5}">
                      <a16:colId xmlns:a16="http://schemas.microsoft.com/office/drawing/2014/main" val="2685362480"/>
                    </a:ext>
                  </a:extLst>
                </a:gridCol>
                <a:gridCol w="411480">
                  <a:extLst>
                    <a:ext uri="{9D8B030D-6E8A-4147-A177-3AD203B41FA5}">
                      <a16:colId xmlns:a16="http://schemas.microsoft.com/office/drawing/2014/main" val="1649707904"/>
                    </a:ext>
                  </a:extLst>
                </a:gridCol>
                <a:gridCol w="411480">
                  <a:extLst>
                    <a:ext uri="{9D8B030D-6E8A-4147-A177-3AD203B41FA5}">
                      <a16:colId xmlns:a16="http://schemas.microsoft.com/office/drawing/2014/main" val="3676876211"/>
                    </a:ext>
                  </a:extLst>
                </a:gridCol>
                <a:gridCol w="411480">
                  <a:extLst>
                    <a:ext uri="{9D8B030D-6E8A-4147-A177-3AD203B41FA5}">
                      <a16:colId xmlns:a16="http://schemas.microsoft.com/office/drawing/2014/main" val="1069748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2224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- 2025-01-29 16:36:44</a:t>
                      </a:r>
                      <a:r>
                        <a:rPr kumimoji="0" lang="fr-FR" sz="1000" b="0" i="0" u="none" strike="noStrike" kern="1200" cap="none" spc="0" normalizeH="0" baseline="0" noProof="0">
                          <a:ln>
                            <a:noFill/>
                          </a:ln>
                          <a:solidFill>
                            <a:prstClr val="black"/>
                          </a:solidFill>
                          <a:effectLst/>
                          <a:uLnTx/>
                          <a:uFillTx/>
                          <a:latin typeface="Calibri"/>
                          <a:ea typeface="+mn-ea"/>
                          <a:cs typeface="+mn-cs"/>
                        </a:rPr>
                        <a:t>
 Quand la géothermie propulse la transition énergétique ! 🌍
Dans cette vidéo, découvrez comment le magasin E.Leclerc Frouard repousse les limites de la transition énergétique grâce à la géothermie, une solution durable et innovante.
Résultats ?
✅ -15% de consommation d'énergie
✅ 300 tonnes de CO2 évitées chaque année
✅ Retour sur investissement en 12 ans maximum
En nous engageant sur la voie de la géothermie, nous permettons aux magasins du Mouvement E.Leclerc de s'inscrire durablement dans la transition énergétique et d'accélérer nos ambitions RSE pour réduire l'empreinte carbone de nos magasins.
Un grand bravo à Alain Alazard et à toutes les équipes mobilisées pour leur engagement exemplaire en faveur de l'environnement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https://quintly-eu-image-storage.s3.amazonaws.com/c145ac53e8ce160ac7247305b53ab939/f57a49c5cf65c8b23e69d07e11c88aef.jpg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Transition énergétique, Energies nouvelles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21518684"/>
                  </a:ext>
                </a:extLst>
              </a:tr>
            </a:tbl>
          </a:graphicData>
        </a:graphic>
      </p:graphicFrame>
      <p:sp>
        <p:nvSpPr>
          <p:cNvPr id="4" name="Text Placeholder 3">
            <a:extLst>
              <a:ext uri="{FF2B5EF4-FFF2-40B4-BE49-F238E27FC236}">
                <a16:creationId xmlns:a16="http://schemas.microsoft.com/office/drawing/2014/main" id="{1F6BB3D4-F1C7-450D-9287-8A1191AB6ECC}"/>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3016471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820D7-AEF2-4DE1-9338-D439EFD2FCEF}"/>
              </a:ext>
            </a:extLst>
          </p:cNvPr>
          <p:cNvSpPr>
            <a:spLocks noGrp="1"/>
          </p:cNvSpPr>
          <p:nvPr>
            <p:ph type="title"/>
          </p:nvPr>
        </p:nvSpPr>
        <p:spPr/>
        <p:txBody>
          <a:bodyPr/>
          <a:lstStyle/>
          <a:p>
            <a:r>
              <a:rPr lang="en-US"/>
              <a:t>Facebook Videos Table | 2 profiles - 13 of 13</a:t>
            </a:r>
          </a:p>
        </p:txBody>
      </p:sp>
      <p:graphicFrame>
        <p:nvGraphicFramePr>
          <p:cNvPr id="5" name="Table Placeholder 4">
            <a:extLst>
              <a:ext uri="{FF2B5EF4-FFF2-40B4-BE49-F238E27FC236}">
                <a16:creationId xmlns:a16="http://schemas.microsoft.com/office/drawing/2014/main" id="{6173D897-8259-4005-8DBC-813596129EA6}"/>
              </a:ext>
            </a:extLst>
          </p:cNvPr>
          <p:cNvGraphicFramePr>
            <a:graphicFrameLocks noGrp="1"/>
          </p:cNvGraphicFramePr>
          <p:nvPr>
            <p:ph type="tbl" sz="quarter" idx="13"/>
            <p:extLst>
              <p:ext uri="{D42A27DB-BD31-4B8C-83A1-F6EECF244321}">
                <p14:modId xmlns:p14="http://schemas.microsoft.com/office/powerpoint/2010/main" val="2670079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68986147"/>
                    </a:ext>
                  </a:extLst>
                </a:gridCol>
                <a:gridCol w="1069848">
                  <a:extLst>
                    <a:ext uri="{9D8B030D-6E8A-4147-A177-3AD203B41FA5}">
                      <a16:colId xmlns:a16="http://schemas.microsoft.com/office/drawing/2014/main" val="3595667949"/>
                    </a:ext>
                  </a:extLst>
                </a:gridCol>
                <a:gridCol w="740664">
                  <a:extLst>
                    <a:ext uri="{9D8B030D-6E8A-4147-A177-3AD203B41FA5}">
                      <a16:colId xmlns:a16="http://schemas.microsoft.com/office/drawing/2014/main" val="2066535565"/>
                    </a:ext>
                  </a:extLst>
                </a:gridCol>
                <a:gridCol w="411480">
                  <a:extLst>
                    <a:ext uri="{9D8B030D-6E8A-4147-A177-3AD203B41FA5}">
                      <a16:colId xmlns:a16="http://schemas.microsoft.com/office/drawing/2014/main" val="3284731055"/>
                    </a:ext>
                  </a:extLst>
                </a:gridCol>
                <a:gridCol w="411480">
                  <a:extLst>
                    <a:ext uri="{9D8B030D-6E8A-4147-A177-3AD203B41FA5}">
                      <a16:colId xmlns:a16="http://schemas.microsoft.com/office/drawing/2014/main" val="3012712690"/>
                    </a:ext>
                  </a:extLst>
                </a:gridCol>
                <a:gridCol w="411480">
                  <a:extLst>
                    <a:ext uri="{9D8B030D-6E8A-4147-A177-3AD203B41FA5}">
                      <a16:colId xmlns:a16="http://schemas.microsoft.com/office/drawing/2014/main" val="1333908406"/>
                    </a:ext>
                  </a:extLst>
                </a:gridCol>
                <a:gridCol w="411480">
                  <a:extLst>
                    <a:ext uri="{9D8B030D-6E8A-4147-A177-3AD203B41FA5}">
                      <a16:colId xmlns:a16="http://schemas.microsoft.com/office/drawing/2014/main" val="3638193405"/>
                    </a:ext>
                  </a:extLst>
                </a:gridCol>
                <a:gridCol w="411480">
                  <a:extLst>
                    <a:ext uri="{9D8B030D-6E8A-4147-A177-3AD203B41FA5}">
                      <a16:colId xmlns:a16="http://schemas.microsoft.com/office/drawing/2014/main" val="502368327"/>
                    </a:ext>
                  </a:extLst>
                </a:gridCol>
                <a:gridCol w="411480">
                  <a:extLst>
                    <a:ext uri="{9D8B030D-6E8A-4147-A177-3AD203B41FA5}">
                      <a16:colId xmlns:a16="http://schemas.microsoft.com/office/drawing/2014/main" val="1625542932"/>
                    </a:ext>
                  </a:extLst>
                </a:gridCol>
                <a:gridCol w="411480">
                  <a:extLst>
                    <a:ext uri="{9D8B030D-6E8A-4147-A177-3AD203B41FA5}">
                      <a16:colId xmlns:a16="http://schemas.microsoft.com/office/drawing/2014/main" val="2000529441"/>
                    </a:ext>
                  </a:extLst>
                </a:gridCol>
                <a:gridCol w="411480">
                  <a:extLst>
                    <a:ext uri="{9D8B030D-6E8A-4147-A177-3AD203B41FA5}">
                      <a16:colId xmlns:a16="http://schemas.microsoft.com/office/drawing/2014/main" val="1355978059"/>
                    </a:ext>
                  </a:extLst>
                </a:gridCol>
                <a:gridCol w="411480">
                  <a:extLst>
                    <a:ext uri="{9D8B030D-6E8A-4147-A177-3AD203B41FA5}">
                      <a16:colId xmlns:a16="http://schemas.microsoft.com/office/drawing/2014/main" val="3772261938"/>
                    </a:ext>
                  </a:extLst>
                </a:gridCol>
                <a:gridCol w="411480">
                  <a:extLst>
                    <a:ext uri="{9D8B030D-6E8A-4147-A177-3AD203B41FA5}">
                      <a16:colId xmlns:a16="http://schemas.microsoft.com/office/drawing/2014/main" val="1280892999"/>
                    </a:ext>
                  </a:extLst>
                </a:gridCol>
                <a:gridCol w="411480">
                  <a:extLst>
                    <a:ext uri="{9D8B030D-6E8A-4147-A177-3AD203B41FA5}">
                      <a16:colId xmlns:a16="http://schemas.microsoft.com/office/drawing/2014/main" val="1819603957"/>
                    </a:ext>
                  </a:extLst>
                </a:gridCol>
                <a:gridCol w="411480">
                  <a:extLst>
                    <a:ext uri="{9D8B030D-6E8A-4147-A177-3AD203B41FA5}">
                      <a16:colId xmlns:a16="http://schemas.microsoft.com/office/drawing/2014/main" val="3683055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162931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E.Leclerc énergies - 2025-01-02 09:28:43</a:t>
                      </a:r>
                      <a:r>
                        <a:rPr kumimoji="0" lang="fr-FR" sz="1000" b="0" i="0" u="none" strike="noStrike" kern="1200" cap="none" spc="0" normalizeH="0" baseline="0" noProof="0">
                          <a:ln>
                            <a:noFill/>
                          </a:ln>
                          <a:solidFill>
                            <a:prstClr val="black"/>
                          </a:solidFill>
                          <a:effectLst/>
                          <a:uLnTx/>
                          <a:uFillTx/>
                          <a:latin typeface="Calibri"/>
                          <a:ea typeface="+mn-ea"/>
                          <a:cs typeface="+mn-cs"/>
                        </a:rPr>
                        <a:t>
 Nouvelle année, nouvelles ambitions ! ✨
En 2025, faisons le plein d’énergie positive pour bâtir un avenir plus durable. 🌱
Ensemble, relevons les défis de la transition énergétique et continuons à construire un monde plus responsable.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https://quintly-eu-image-storage.s3.amazonaws.com/c145ac53e8ce160ac7247305b53ab939/69391bc733c2f7a507a966242f8a3aa8.jpg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Transition énergétique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4427426"/>
                  </a:ext>
                </a:extLst>
              </a:tr>
            </a:tbl>
          </a:graphicData>
        </a:graphic>
      </p:graphicFrame>
      <p:sp>
        <p:nvSpPr>
          <p:cNvPr id="4" name="Text Placeholder 3">
            <a:extLst>
              <a:ext uri="{FF2B5EF4-FFF2-40B4-BE49-F238E27FC236}">
                <a16:creationId xmlns:a16="http://schemas.microsoft.com/office/drawing/2014/main" id="{945BFEC8-83AC-4EF9-988E-E33864DDE755}"/>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1232745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7115-0DCD-4749-AE3C-4BED425F891E}"/>
              </a:ext>
            </a:extLst>
          </p:cNvPr>
          <p:cNvSpPr>
            <a:spLocks noGrp="1"/>
          </p:cNvSpPr>
          <p:nvPr>
            <p:ph type="title"/>
          </p:nvPr>
        </p:nvSpPr>
        <p:spPr/>
        <p:txBody>
          <a:bodyPr/>
          <a:lstStyle/>
          <a:p>
            <a:r>
              <a:rPr lang="en-US"/>
              <a:t>Facebook Hashtag Detection | 2 profiles - 1 of 3</a:t>
            </a:r>
          </a:p>
        </p:txBody>
      </p:sp>
      <p:graphicFrame>
        <p:nvGraphicFramePr>
          <p:cNvPr id="5" name="Table Placeholder 4">
            <a:extLst>
              <a:ext uri="{FF2B5EF4-FFF2-40B4-BE49-F238E27FC236}">
                <a16:creationId xmlns:a16="http://schemas.microsoft.com/office/drawing/2014/main" id="{E43F53AA-EACD-4AA1-9ADA-4E892957DA89}"/>
              </a:ext>
            </a:extLst>
          </p:cNvPr>
          <p:cNvGraphicFramePr>
            <a:graphicFrameLocks noGrp="1"/>
          </p:cNvGraphicFramePr>
          <p:nvPr>
            <p:ph type="tbl" sz="quarter" idx="13"/>
            <p:extLst>
              <p:ext uri="{D42A27DB-BD31-4B8C-83A1-F6EECF244321}">
                <p14:modId xmlns:p14="http://schemas.microsoft.com/office/powerpoint/2010/main" val="89520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69266363"/>
                    </a:ext>
                  </a:extLst>
                </a:gridCol>
                <a:gridCol w="1234440">
                  <a:extLst>
                    <a:ext uri="{9D8B030D-6E8A-4147-A177-3AD203B41FA5}">
                      <a16:colId xmlns:a16="http://schemas.microsoft.com/office/drawing/2014/main" val="1383277757"/>
                    </a:ext>
                  </a:extLst>
                </a:gridCol>
                <a:gridCol w="1234440">
                  <a:extLst>
                    <a:ext uri="{9D8B030D-6E8A-4147-A177-3AD203B41FA5}">
                      <a16:colId xmlns:a16="http://schemas.microsoft.com/office/drawing/2014/main" val="4121994374"/>
                    </a:ext>
                  </a:extLst>
                </a:gridCol>
                <a:gridCol w="1234440">
                  <a:extLst>
                    <a:ext uri="{9D8B030D-6E8A-4147-A177-3AD203B41FA5}">
                      <a16:colId xmlns:a16="http://schemas.microsoft.com/office/drawing/2014/main" val="411686480"/>
                    </a:ext>
                  </a:extLst>
                </a:gridCol>
                <a:gridCol w="1234440">
                  <a:extLst>
                    <a:ext uri="{9D8B030D-6E8A-4147-A177-3AD203B41FA5}">
                      <a16:colId xmlns:a16="http://schemas.microsoft.com/office/drawing/2014/main" val="633159798"/>
                    </a:ext>
                  </a:extLst>
                </a:gridCol>
                <a:gridCol w="1234440">
                  <a:extLst>
                    <a:ext uri="{9D8B030D-6E8A-4147-A177-3AD203B41FA5}">
                      <a16:colId xmlns:a16="http://schemas.microsoft.com/office/drawing/2014/main" val="1139547693"/>
                    </a:ext>
                  </a:extLst>
                </a:gridCol>
                <a:gridCol w="1234440">
                  <a:extLst>
                    <a:ext uri="{9D8B030D-6E8A-4147-A177-3AD203B41FA5}">
                      <a16:colId xmlns:a16="http://schemas.microsoft.com/office/drawing/2014/main" val="2290086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251148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#ELeclercÉnergies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10593.615384615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29.576923076923</a:t>
                      </a:r>
                    </a:p>
                  </a:txBody>
                  <a:tcPr/>
                </a:tc>
                <a:extLst>
                  <a:ext uri="{0D108BD9-81ED-4DB2-BD59-A6C34878D82A}">
                    <a16:rowId xmlns:a16="http://schemas.microsoft.com/office/drawing/2014/main" val="2758417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#TransitionÉnergétique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0.61904761904762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212.47619047619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1.047619047619</a:t>
                      </a:r>
                    </a:p>
                  </a:txBody>
                  <a:tcPr/>
                </a:tc>
                <a:extLst>
                  <a:ext uri="{0D108BD9-81ED-4DB2-BD59-A6C34878D82A}">
                    <a16:rowId xmlns:a16="http://schemas.microsoft.com/office/drawing/2014/main" val="363438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#Énergie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extLst>
                  <a:ext uri="{0D108BD9-81ED-4DB2-BD59-A6C34878D82A}">
                    <a16:rowId xmlns:a16="http://schemas.microsoft.com/office/drawing/2014/main" val="909987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#ÉnergiesRenouvelables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a:t>
                      </a:r>
                    </a:p>
                  </a:txBody>
                  <a:tcPr/>
                </a:tc>
                <a:extLst>
                  <a:ext uri="{0D108BD9-81ED-4DB2-BD59-A6C34878D82A}">
                    <a16:rowId xmlns:a16="http://schemas.microsoft.com/office/drawing/2014/main" val="2105266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#ELeclercEnergies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3.1111111111111</a:t>
                      </a:r>
                    </a:p>
                  </a:txBody>
                  <a:tcPr/>
                </a:tc>
                <a:extLst>
                  <a:ext uri="{0D108BD9-81ED-4DB2-BD59-A6C34878D82A}">
                    <a16:rowId xmlns:a16="http://schemas.microsoft.com/office/drawing/2014/main" val="15908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#PouvoirDAchat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3.125</a:t>
                      </a:r>
                    </a:p>
                  </a:txBody>
                  <a:tcPr/>
                </a:tc>
                <a:extLst>
                  <a:ext uri="{0D108BD9-81ED-4DB2-BD59-A6C34878D82A}">
                    <a16:rowId xmlns:a16="http://schemas.microsoft.com/office/drawing/2014/main" val="2733942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#ConsommationResponsable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797380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#SobriétéÉnergétique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extLst>
                  <a:ext uri="{0D108BD9-81ED-4DB2-BD59-A6C34878D82A}">
                    <a16:rowId xmlns:a16="http://schemas.microsoft.com/office/drawing/2014/main" val="2343219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#BonPlan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418252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#Carburant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266213802"/>
                  </a:ext>
                </a:extLst>
              </a:tr>
            </a:tbl>
          </a:graphicData>
        </a:graphic>
      </p:graphicFrame>
      <p:sp>
        <p:nvSpPr>
          <p:cNvPr id="4" name="Text Placeholder 3">
            <a:extLst>
              <a:ext uri="{FF2B5EF4-FFF2-40B4-BE49-F238E27FC236}">
                <a16:creationId xmlns:a16="http://schemas.microsoft.com/office/drawing/2014/main" id="{AF36B7DF-FA48-4AFD-8DD1-B7C223D169D7}"/>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2150629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6A2D9-AFC0-469E-9B9E-A19B468ECA85}"/>
              </a:ext>
            </a:extLst>
          </p:cNvPr>
          <p:cNvSpPr>
            <a:spLocks noGrp="1"/>
          </p:cNvSpPr>
          <p:nvPr>
            <p:ph type="title"/>
          </p:nvPr>
        </p:nvSpPr>
        <p:spPr/>
        <p:txBody>
          <a:bodyPr/>
          <a:lstStyle/>
          <a:p>
            <a:r>
              <a:rPr lang="en-US"/>
              <a:t>Facebook Hashtag Detection | 2 profiles - 2 of 3</a:t>
            </a:r>
          </a:p>
        </p:txBody>
      </p:sp>
      <p:graphicFrame>
        <p:nvGraphicFramePr>
          <p:cNvPr id="5" name="Table Placeholder 4">
            <a:extLst>
              <a:ext uri="{FF2B5EF4-FFF2-40B4-BE49-F238E27FC236}">
                <a16:creationId xmlns:a16="http://schemas.microsoft.com/office/drawing/2014/main" id="{03E56FC5-9D9C-4D2E-A514-CF7001F35558}"/>
              </a:ext>
            </a:extLst>
          </p:cNvPr>
          <p:cNvGraphicFramePr>
            <a:graphicFrameLocks noGrp="1"/>
          </p:cNvGraphicFramePr>
          <p:nvPr>
            <p:ph type="tbl" sz="quarter" idx="13"/>
            <p:extLst>
              <p:ext uri="{D42A27DB-BD31-4B8C-83A1-F6EECF244321}">
                <p14:modId xmlns:p14="http://schemas.microsoft.com/office/powerpoint/2010/main" val="2276889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2387297"/>
                    </a:ext>
                  </a:extLst>
                </a:gridCol>
                <a:gridCol w="1234440">
                  <a:extLst>
                    <a:ext uri="{9D8B030D-6E8A-4147-A177-3AD203B41FA5}">
                      <a16:colId xmlns:a16="http://schemas.microsoft.com/office/drawing/2014/main" val="3741868020"/>
                    </a:ext>
                  </a:extLst>
                </a:gridCol>
                <a:gridCol w="1234440">
                  <a:extLst>
                    <a:ext uri="{9D8B030D-6E8A-4147-A177-3AD203B41FA5}">
                      <a16:colId xmlns:a16="http://schemas.microsoft.com/office/drawing/2014/main" val="3749274647"/>
                    </a:ext>
                  </a:extLst>
                </a:gridCol>
                <a:gridCol w="1234440">
                  <a:extLst>
                    <a:ext uri="{9D8B030D-6E8A-4147-A177-3AD203B41FA5}">
                      <a16:colId xmlns:a16="http://schemas.microsoft.com/office/drawing/2014/main" val="3439802099"/>
                    </a:ext>
                  </a:extLst>
                </a:gridCol>
                <a:gridCol w="1234440">
                  <a:extLst>
                    <a:ext uri="{9D8B030D-6E8A-4147-A177-3AD203B41FA5}">
                      <a16:colId xmlns:a16="http://schemas.microsoft.com/office/drawing/2014/main" val="1575186532"/>
                    </a:ext>
                  </a:extLst>
                </a:gridCol>
                <a:gridCol w="1234440">
                  <a:extLst>
                    <a:ext uri="{9D8B030D-6E8A-4147-A177-3AD203B41FA5}">
                      <a16:colId xmlns:a16="http://schemas.microsoft.com/office/drawing/2014/main" val="3406282980"/>
                    </a:ext>
                  </a:extLst>
                </a:gridCol>
                <a:gridCol w="1234440">
                  <a:extLst>
                    <a:ext uri="{9D8B030D-6E8A-4147-A177-3AD203B41FA5}">
                      <a16:colId xmlns:a16="http://schemas.microsoft.com/office/drawing/2014/main" val="3896265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15003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#MobilitéDurable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extLst>
                  <a:ext uri="{0D108BD9-81ED-4DB2-BD59-A6C34878D82A}">
                    <a16:rowId xmlns:a16="http://schemas.microsoft.com/office/drawing/2014/main" val="4128543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#PrixCoûtant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57965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#VoitureÉlectrique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325284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#MobilitéÉlectrique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78737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#Photovoltaïque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3455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#RéductionCarbone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56136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#RéductionDesDéchets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extLst>
                  <a:ext uri="{0D108BD9-81ED-4DB2-BD59-A6C34878D82A}">
                    <a16:rowId xmlns:a16="http://schemas.microsoft.com/office/drawing/2014/main" val="2197901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#SuperéthanolE85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extLst>
                  <a:ext uri="{0D108BD9-81ED-4DB2-BD59-A6C34878D82A}">
                    <a16:rowId xmlns:a16="http://schemas.microsoft.com/office/drawing/2014/main" val="15702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#Écogestes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50808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#ÉconomieCirculaire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extLst>
                  <a:ext uri="{0D108BD9-81ED-4DB2-BD59-A6C34878D82A}">
                    <a16:rowId xmlns:a16="http://schemas.microsoft.com/office/drawing/2014/main" val="1791962074"/>
                  </a:ext>
                </a:extLst>
              </a:tr>
            </a:tbl>
          </a:graphicData>
        </a:graphic>
      </p:graphicFrame>
      <p:sp>
        <p:nvSpPr>
          <p:cNvPr id="4" name="Text Placeholder 3">
            <a:extLst>
              <a:ext uri="{FF2B5EF4-FFF2-40B4-BE49-F238E27FC236}">
                <a16:creationId xmlns:a16="http://schemas.microsoft.com/office/drawing/2014/main" id="{B0A1DE85-5B74-461A-B092-F16CAD6595DF}"/>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5503854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858E4-F38A-491E-8CF1-D5858E8C440A}"/>
              </a:ext>
            </a:extLst>
          </p:cNvPr>
          <p:cNvSpPr>
            <a:spLocks noGrp="1"/>
          </p:cNvSpPr>
          <p:nvPr>
            <p:ph type="title"/>
          </p:nvPr>
        </p:nvSpPr>
        <p:spPr/>
        <p:txBody>
          <a:bodyPr/>
          <a:lstStyle/>
          <a:p>
            <a:r>
              <a:rPr lang="en-US"/>
              <a:t>Facebook Hashtag Detection | 2 profiles - 3 of 3</a:t>
            </a:r>
          </a:p>
        </p:txBody>
      </p:sp>
      <p:graphicFrame>
        <p:nvGraphicFramePr>
          <p:cNvPr id="5" name="Table Placeholder 4">
            <a:extLst>
              <a:ext uri="{FF2B5EF4-FFF2-40B4-BE49-F238E27FC236}">
                <a16:creationId xmlns:a16="http://schemas.microsoft.com/office/drawing/2014/main" id="{3ADAB104-8CAD-4A26-B678-F43D461511EC}"/>
              </a:ext>
            </a:extLst>
          </p:cNvPr>
          <p:cNvGraphicFramePr>
            <a:graphicFrameLocks noGrp="1"/>
          </p:cNvGraphicFramePr>
          <p:nvPr>
            <p:ph type="tbl" sz="quarter" idx="13"/>
            <p:extLst>
              <p:ext uri="{D42A27DB-BD31-4B8C-83A1-F6EECF244321}">
                <p14:modId xmlns:p14="http://schemas.microsoft.com/office/powerpoint/2010/main" val="2506935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95618938"/>
                    </a:ext>
                  </a:extLst>
                </a:gridCol>
                <a:gridCol w="1234440">
                  <a:extLst>
                    <a:ext uri="{9D8B030D-6E8A-4147-A177-3AD203B41FA5}">
                      <a16:colId xmlns:a16="http://schemas.microsoft.com/office/drawing/2014/main" val="650058798"/>
                    </a:ext>
                  </a:extLst>
                </a:gridCol>
                <a:gridCol w="1234440">
                  <a:extLst>
                    <a:ext uri="{9D8B030D-6E8A-4147-A177-3AD203B41FA5}">
                      <a16:colId xmlns:a16="http://schemas.microsoft.com/office/drawing/2014/main" val="3427805320"/>
                    </a:ext>
                  </a:extLst>
                </a:gridCol>
                <a:gridCol w="1234440">
                  <a:extLst>
                    <a:ext uri="{9D8B030D-6E8A-4147-A177-3AD203B41FA5}">
                      <a16:colId xmlns:a16="http://schemas.microsoft.com/office/drawing/2014/main" val="3733680952"/>
                    </a:ext>
                  </a:extLst>
                </a:gridCol>
                <a:gridCol w="1234440">
                  <a:extLst>
                    <a:ext uri="{9D8B030D-6E8A-4147-A177-3AD203B41FA5}">
                      <a16:colId xmlns:a16="http://schemas.microsoft.com/office/drawing/2014/main" val="231004929"/>
                    </a:ext>
                  </a:extLst>
                </a:gridCol>
                <a:gridCol w="1234440">
                  <a:extLst>
                    <a:ext uri="{9D8B030D-6E8A-4147-A177-3AD203B41FA5}">
                      <a16:colId xmlns:a16="http://schemas.microsoft.com/office/drawing/2014/main" val="1196558834"/>
                    </a:ext>
                  </a:extLst>
                </a:gridCol>
                <a:gridCol w="1234440">
                  <a:extLst>
                    <a:ext uri="{9D8B030D-6E8A-4147-A177-3AD203B41FA5}">
                      <a16:colId xmlns:a16="http://schemas.microsoft.com/office/drawing/2014/main" val="2225171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070852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#1erJourÉté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82715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#AstucesConso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418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#AstucesMaison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655519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#AstuceÉnergie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663215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#Bioéthanol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86757132"/>
                  </a:ext>
                </a:extLst>
              </a:tr>
            </a:tbl>
          </a:graphicData>
        </a:graphic>
      </p:graphicFrame>
      <p:sp>
        <p:nvSpPr>
          <p:cNvPr id="4" name="Text Placeholder 3">
            <a:extLst>
              <a:ext uri="{FF2B5EF4-FFF2-40B4-BE49-F238E27FC236}">
                <a16:creationId xmlns:a16="http://schemas.microsoft.com/office/drawing/2014/main" id="{65398556-3117-4A51-86A5-049743757727}"/>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1941065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531DF-695B-4956-AA73-CC47B3A07335}"/>
              </a:ext>
            </a:extLst>
          </p:cNvPr>
          <p:cNvSpPr>
            <a:spLocks noGrp="1"/>
          </p:cNvSpPr>
          <p:nvPr>
            <p:ph type="title"/>
          </p:nvPr>
        </p:nvSpPr>
        <p:spPr/>
        <p:txBody>
          <a:bodyPr/>
          <a:lstStyle/>
          <a:p>
            <a:r>
              <a:rPr lang="en-US"/>
              <a:t>Facebook Posts concurrents | 3 profiles - 1 of 5</a:t>
            </a:r>
          </a:p>
        </p:txBody>
      </p:sp>
      <p:graphicFrame>
        <p:nvGraphicFramePr>
          <p:cNvPr id="5" name="Table Placeholder 4">
            <a:extLst>
              <a:ext uri="{FF2B5EF4-FFF2-40B4-BE49-F238E27FC236}">
                <a16:creationId xmlns:a16="http://schemas.microsoft.com/office/drawing/2014/main" id="{9D2B8171-CD2B-419E-89F1-C5AF2D52A7A9}"/>
              </a:ext>
            </a:extLst>
          </p:cNvPr>
          <p:cNvGraphicFramePr>
            <a:graphicFrameLocks noGrp="1"/>
          </p:cNvGraphicFramePr>
          <p:nvPr>
            <p:ph type="tbl" sz="quarter" idx="13"/>
            <p:extLst>
              <p:ext uri="{D42A27DB-BD31-4B8C-83A1-F6EECF244321}">
                <p14:modId xmlns:p14="http://schemas.microsoft.com/office/powerpoint/2010/main" val="3982098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89208051"/>
                    </a:ext>
                  </a:extLst>
                </a:gridCol>
                <a:gridCol w="905256">
                  <a:extLst>
                    <a:ext uri="{9D8B030D-6E8A-4147-A177-3AD203B41FA5}">
                      <a16:colId xmlns:a16="http://schemas.microsoft.com/office/drawing/2014/main" val="570927341"/>
                    </a:ext>
                  </a:extLst>
                </a:gridCol>
                <a:gridCol w="1316735">
                  <a:extLst>
                    <a:ext uri="{9D8B030D-6E8A-4147-A177-3AD203B41FA5}">
                      <a16:colId xmlns:a16="http://schemas.microsoft.com/office/drawing/2014/main" val="2911054210"/>
                    </a:ext>
                  </a:extLst>
                </a:gridCol>
                <a:gridCol w="411480">
                  <a:extLst>
                    <a:ext uri="{9D8B030D-6E8A-4147-A177-3AD203B41FA5}">
                      <a16:colId xmlns:a16="http://schemas.microsoft.com/office/drawing/2014/main" val="737225226"/>
                    </a:ext>
                  </a:extLst>
                </a:gridCol>
                <a:gridCol w="411480">
                  <a:extLst>
                    <a:ext uri="{9D8B030D-6E8A-4147-A177-3AD203B41FA5}">
                      <a16:colId xmlns:a16="http://schemas.microsoft.com/office/drawing/2014/main" val="1115189823"/>
                    </a:ext>
                  </a:extLst>
                </a:gridCol>
                <a:gridCol w="411480">
                  <a:extLst>
                    <a:ext uri="{9D8B030D-6E8A-4147-A177-3AD203B41FA5}">
                      <a16:colId xmlns:a16="http://schemas.microsoft.com/office/drawing/2014/main" val="1740317804"/>
                    </a:ext>
                  </a:extLst>
                </a:gridCol>
                <a:gridCol w="411480">
                  <a:extLst>
                    <a:ext uri="{9D8B030D-6E8A-4147-A177-3AD203B41FA5}">
                      <a16:colId xmlns:a16="http://schemas.microsoft.com/office/drawing/2014/main" val="220092650"/>
                    </a:ext>
                  </a:extLst>
                </a:gridCol>
                <a:gridCol w="411480">
                  <a:extLst>
                    <a:ext uri="{9D8B030D-6E8A-4147-A177-3AD203B41FA5}">
                      <a16:colId xmlns:a16="http://schemas.microsoft.com/office/drawing/2014/main" val="1431348913"/>
                    </a:ext>
                  </a:extLst>
                </a:gridCol>
                <a:gridCol w="411480">
                  <a:extLst>
                    <a:ext uri="{9D8B030D-6E8A-4147-A177-3AD203B41FA5}">
                      <a16:colId xmlns:a16="http://schemas.microsoft.com/office/drawing/2014/main" val="1164140511"/>
                    </a:ext>
                  </a:extLst>
                </a:gridCol>
                <a:gridCol w="411480">
                  <a:extLst>
                    <a:ext uri="{9D8B030D-6E8A-4147-A177-3AD203B41FA5}">
                      <a16:colId xmlns:a16="http://schemas.microsoft.com/office/drawing/2014/main" val="2894984541"/>
                    </a:ext>
                  </a:extLst>
                </a:gridCol>
                <a:gridCol w="411480">
                  <a:extLst>
                    <a:ext uri="{9D8B030D-6E8A-4147-A177-3AD203B41FA5}">
                      <a16:colId xmlns:a16="http://schemas.microsoft.com/office/drawing/2014/main" val="1556512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278534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12/30/2025 09:36:19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12/30/2025 09:36:19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89441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12/30/2025 09:00:38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12/30/2025 09:00:38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05828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12/29/2025 18:32:26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12/29/2025 18:32:26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63275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12/29/2025 10:07:06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12/29/2025 10:07:06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24511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12/29/2025 09:00:08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12/29/2025 09:00:08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15484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12/28/2025 16:00:56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12/28/2025 16:00:56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87363800"/>
                  </a:ext>
                </a:extLst>
              </a:tr>
            </a:tbl>
          </a:graphicData>
        </a:graphic>
      </p:graphicFrame>
      <p:sp>
        <p:nvSpPr>
          <p:cNvPr id="4" name="Text Placeholder 3">
            <a:extLst>
              <a:ext uri="{FF2B5EF4-FFF2-40B4-BE49-F238E27FC236}">
                <a16:creationId xmlns:a16="http://schemas.microsoft.com/office/drawing/2014/main" id="{D159F35F-CF8D-4E9C-B873-EF6B4E8286BD}"/>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351614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0666A-7CF7-4F3F-9300-EDF9539756C2}"/>
              </a:ext>
            </a:extLst>
          </p:cNvPr>
          <p:cNvSpPr>
            <a:spLocks noGrp="1"/>
          </p:cNvSpPr>
          <p:nvPr>
            <p:ph type="title"/>
          </p:nvPr>
        </p:nvSpPr>
        <p:spPr/>
        <p:txBody>
          <a:bodyPr/>
          <a:lstStyle/>
          <a:p>
            <a:r>
              <a:rPr lang="en-US"/>
              <a:t>Facebook Posts concurrents | 3 profiles - 2 of 5</a:t>
            </a:r>
          </a:p>
        </p:txBody>
      </p:sp>
      <p:graphicFrame>
        <p:nvGraphicFramePr>
          <p:cNvPr id="5" name="Table Placeholder 4">
            <a:extLst>
              <a:ext uri="{FF2B5EF4-FFF2-40B4-BE49-F238E27FC236}">
                <a16:creationId xmlns:a16="http://schemas.microsoft.com/office/drawing/2014/main" id="{E762DA49-0E01-462A-9BDF-4DA0B81C4E5D}"/>
              </a:ext>
            </a:extLst>
          </p:cNvPr>
          <p:cNvGraphicFramePr>
            <a:graphicFrameLocks noGrp="1"/>
          </p:cNvGraphicFramePr>
          <p:nvPr>
            <p:ph type="tbl" sz="quarter" idx="13"/>
            <p:extLst>
              <p:ext uri="{D42A27DB-BD31-4B8C-83A1-F6EECF244321}">
                <p14:modId xmlns:p14="http://schemas.microsoft.com/office/powerpoint/2010/main" val="2688973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96982595"/>
                    </a:ext>
                  </a:extLst>
                </a:gridCol>
                <a:gridCol w="905256">
                  <a:extLst>
                    <a:ext uri="{9D8B030D-6E8A-4147-A177-3AD203B41FA5}">
                      <a16:colId xmlns:a16="http://schemas.microsoft.com/office/drawing/2014/main" val="1219700575"/>
                    </a:ext>
                  </a:extLst>
                </a:gridCol>
                <a:gridCol w="1316735">
                  <a:extLst>
                    <a:ext uri="{9D8B030D-6E8A-4147-A177-3AD203B41FA5}">
                      <a16:colId xmlns:a16="http://schemas.microsoft.com/office/drawing/2014/main" val="1119271692"/>
                    </a:ext>
                  </a:extLst>
                </a:gridCol>
                <a:gridCol w="411480">
                  <a:extLst>
                    <a:ext uri="{9D8B030D-6E8A-4147-A177-3AD203B41FA5}">
                      <a16:colId xmlns:a16="http://schemas.microsoft.com/office/drawing/2014/main" val="2816363808"/>
                    </a:ext>
                  </a:extLst>
                </a:gridCol>
                <a:gridCol w="411480">
                  <a:extLst>
                    <a:ext uri="{9D8B030D-6E8A-4147-A177-3AD203B41FA5}">
                      <a16:colId xmlns:a16="http://schemas.microsoft.com/office/drawing/2014/main" val="2522657150"/>
                    </a:ext>
                  </a:extLst>
                </a:gridCol>
                <a:gridCol w="411480">
                  <a:extLst>
                    <a:ext uri="{9D8B030D-6E8A-4147-A177-3AD203B41FA5}">
                      <a16:colId xmlns:a16="http://schemas.microsoft.com/office/drawing/2014/main" val="3535771014"/>
                    </a:ext>
                  </a:extLst>
                </a:gridCol>
                <a:gridCol w="411480">
                  <a:extLst>
                    <a:ext uri="{9D8B030D-6E8A-4147-A177-3AD203B41FA5}">
                      <a16:colId xmlns:a16="http://schemas.microsoft.com/office/drawing/2014/main" val="875794788"/>
                    </a:ext>
                  </a:extLst>
                </a:gridCol>
                <a:gridCol w="411480">
                  <a:extLst>
                    <a:ext uri="{9D8B030D-6E8A-4147-A177-3AD203B41FA5}">
                      <a16:colId xmlns:a16="http://schemas.microsoft.com/office/drawing/2014/main" val="1361987411"/>
                    </a:ext>
                  </a:extLst>
                </a:gridCol>
                <a:gridCol w="411480">
                  <a:extLst>
                    <a:ext uri="{9D8B030D-6E8A-4147-A177-3AD203B41FA5}">
                      <a16:colId xmlns:a16="http://schemas.microsoft.com/office/drawing/2014/main" val="4282733805"/>
                    </a:ext>
                  </a:extLst>
                </a:gridCol>
                <a:gridCol w="411480">
                  <a:extLst>
                    <a:ext uri="{9D8B030D-6E8A-4147-A177-3AD203B41FA5}">
                      <a16:colId xmlns:a16="http://schemas.microsoft.com/office/drawing/2014/main" val="3646299411"/>
                    </a:ext>
                  </a:extLst>
                </a:gridCol>
                <a:gridCol w="411480">
                  <a:extLst>
                    <a:ext uri="{9D8B030D-6E8A-4147-A177-3AD203B41FA5}">
                      <a16:colId xmlns:a16="http://schemas.microsoft.com/office/drawing/2014/main" val="172541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62282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12/26/2025 11:59:04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12/26/2025 11:59:04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9692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12/26/2025 08:00:05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12/26/2025 08:00:05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85865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12/24/2025 09:00:19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12/24/2025 09:00:19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7544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12/24/2025 08:47:16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12/24/2025 08:47:16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3534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12/23/2025 17:00:48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12/23/2025 17:00:48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478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12/23/2025 09:02:45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12/23/2025 09:02:45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23588290"/>
                  </a:ext>
                </a:extLst>
              </a:tr>
            </a:tbl>
          </a:graphicData>
        </a:graphic>
      </p:graphicFrame>
      <p:sp>
        <p:nvSpPr>
          <p:cNvPr id="4" name="Text Placeholder 3">
            <a:extLst>
              <a:ext uri="{FF2B5EF4-FFF2-40B4-BE49-F238E27FC236}">
                <a16:creationId xmlns:a16="http://schemas.microsoft.com/office/drawing/2014/main" id="{B85FC330-2E74-4A06-A804-CB711211A2E1}"/>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122048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71EC1-6FEF-4431-A02F-60FE60981683}"/>
              </a:ext>
            </a:extLst>
          </p:cNvPr>
          <p:cNvSpPr>
            <a:spLocks noGrp="1"/>
          </p:cNvSpPr>
          <p:nvPr>
            <p:ph type="title"/>
          </p:nvPr>
        </p:nvSpPr>
        <p:spPr/>
        <p:txBody>
          <a:bodyPr/>
          <a:lstStyle/>
          <a:p>
            <a:r>
              <a:rPr lang="en-US"/>
              <a:t>Facebook Posts concurrents | 3 profiles - 3 of 5</a:t>
            </a:r>
          </a:p>
        </p:txBody>
      </p:sp>
      <p:graphicFrame>
        <p:nvGraphicFramePr>
          <p:cNvPr id="5" name="Table Placeholder 4">
            <a:extLst>
              <a:ext uri="{FF2B5EF4-FFF2-40B4-BE49-F238E27FC236}">
                <a16:creationId xmlns:a16="http://schemas.microsoft.com/office/drawing/2014/main" id="{339903F0-B416-48BD-8C8D-4FC12E73D94D}"/>
              </a:ext>
            </a:extLst>
          </p:cNvPr>
          <p:cNvGraphicFramePr>
            <a:graphicFrameLocks noGrp="1"/>
          </p:cNvGraphicFramePr>
          <p:nvPr>
            <p:ph type="tbl" sz="quarter" idx="13"/>
            <p:extLst>
              <p:ext uri="{D42A27DB-BD31-4B8C-83A1-F6EECF244321}">
                <p14:modId xmlns:p14="http://schemas.microsoft.com/office/powerpoint/2010/main" val="1123256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35575622"/>
                    </a:ext>
                  </a:extLst>
                </a:gridCol>
                <a:gridCol w="905256">
                  <a:extLst>
                    <a:ext uri="{9D8B030D-6E8A-4147-A177-3AD203B41FA5}">
                      <a16:colId xmlns:a16="http://schemas.microsoft.com/office/drawing/2014/main" val="1054982789"/>
                    </a:ext>
                  </a:extLst>
                </a:gridCol>
                <a:gridCol w="1316735">
                  <a:extLst>
                    <a:ext uri="{9D8B030D-6E8A-4147-A177-3AD203B41FA5}">
                      <a16:colId xmlns:a16="http://schemas.microsoft.com/office/drawing/2014/main" val="399080889"/>
                    </a:ext>
                  </a:extLst>
                </a:gridCol>
                <a:gridCol w="411480">
                  <a:extLst>
                    <a:ext uri="{9D8B030D-6E8A-4147-A177-3AD203B41FA5}">
                      <a16:colId xmlns:a16="http://schemas.microsoft.com/office/drawing/2014/main" val="578800282"/>
                    </a:ext>
                  </a:extLst>
                </a:gridCol>
                <a:gridCol w="411480">
                  <a:extLst>
                    <a:ext uri="{9D8B030D-6E8A-4147-A177-3AD203B41FA5}">
                      <a16:colId xmlns:a16="http://schemas.microsoft.com/office/drawing/2014/main" val="3252027812"/>
                    </a:ext>
                  </a:extLst>
                </a:gridCol>
                <a:gridCol w="411480">
                  <a:extLst>
                    <a:ext uri="{9D8B030D-6E8A-4147-A177-3AD203B41FA5}">
                      <a16:colId xmlns:a16="http://schemas.microsoft.com/office/drawing/2014/main" val="3461120000"/>
                    </a:ext>
                  </a:extLst>
                </a:gridCol>
                <a:gridCol w="411480">
                  <a:extLst>
                    <a:ext uri="{9D8B030D-6E8A-4147-A177-3AD203B41FA5}">
                      <a16:colId xmlns:a16="http://schemas.microsoft.com/office/drawing/2014/main" val="3040838793"/>
                    </a:ext>
                  </a:extLst>
                </a:gridCol>
                <a:gridCol w="411480">
                  <a:extLst>
                    <a:ext uri="{9D8B030D-6E8A-4147-A177-3AD203B41FA5}">
                      <a16:colId xmlns:a16="http://schemas.microsoft.com/office/drawing/2014/main" val="1220379606"/>
                    </a:ext>
                  </a:extLst>
                </a:gridCol>
                <a:gridCol w="411480">
                  <a:extLst>
                    <a:ext uri="{9D8B030D-6E8A-4147-A177-3AD203B41FA5}">
                      <a16:colId xmlns:a16="http://schemas.microsoft.com/office/drawing/2014/main" val="3271483442"/>
                    </a:ext>
                  </a:extLst>
                </a:gridCol>
                <a:gridCol w="411480">
                  <a:extLst>
                    <a:ext uri="{9D8B030D-6E8A-4147-A177-3AD203B41FA5}">
                      <a16:colId xmlns:a16="http://schemas.microsoft.com/office/drawing/2014/main" val="1555426042"/>
                    </a:ext>
                  </a:extLst>
                </a:gridCol>
                <a:gridCol w="411480">
                  <a:extLst>
                    <a:ext uri="{9D8B030D-6E8A-4147-A177-3AD203B41FA5}">
                      <a16:colId xmlns:a16="http://schemas.microsoft.com/office/drawing/2014/main" val="918813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193538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12/23/2025 08:53:55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12/23/2025 08:53:55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56624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12/22/2025 09:49:54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12/22/2025 09:49:54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30382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12/22/2025 09:00:26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12/22/2025 09:00:26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5825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12/21/2025 16:00:29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12/21/2025 16:00:29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3426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12/20/2025 09:00:17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12/20/2025 09:00:17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53053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12/19/2025 11:59:10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12/19/2025 11:59:10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6734044"/>
                  </a:ext>
                </a:extLst>
              </a:tr>
            </a:tbl>
          </a:graphicData>
        </a:graphic>
      </p:graphicFrame>
      <p:sp>
        <p:nvSpPr>
          <p:cNvPr id="4" name="Text Placeholder 3">
            <a:extLst>
              <a:ext uri="{FF2B5EF4-FFF2-40B4-BE49-F238E27FC236}">
                <a16:creationId xmlns:a16="http://schemas.microsoft.com/office/drawing/2014/main" id="{7E96E358-1B81-480C-A03B-91276E601AA3}"/>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7657173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C24CB-B502-4B25-AC83-DD5DF319F329}"/>
              </a:ext>
            </a:extLst>
          </p:cNvPr>
          <p:cNvSpPr>
            <a:spLocks noGrp="1"/>
          </p:cNvSpPr>
          <p:nvPr>
            <p:ph type="title"/>
          </p:nvPr>
        </p:nvSpPr>
        <p:spPr/>
        <p:txBody>
          <a:bodyPr/>
          <a:lstStyle/>
          <a:p>
            <a:r>
              <a:rPr lang="en-US"/>
              <a:t>Facebook Posts concurrents | 3 profiles - 4 of 5</a:t>
            </a:r>
          </a:p>
        </p:txBody>
      </p:sp>
      <p:graphicFrame>
        <p:nvGraphicFramePr>
          <p:cNvPr id="5" name="Table Placeholder 4">
            <a:extLst>
              <a:ext uri="{FF2B5EF4-FFF2-40B4-BE49-F238E27FC236}">
                <a16:creationId xmlns:a16="http://schemas.microsoft.com/office/drawing/2014/main" id="{C935EB2A-DAF9-4012-8129-E692B7AC9CF0}"/>
              </a:ext>
            </a:extLst>
          </p:cNvPr>
          <p:cNvGraphicFramePr>
            <a:graphicFrameLocks noGrp="1"/>
          </p:cNvGraphicFramePr>
          <p:nvPr>
            <p:ph type="tbl" sz="quarter" idx="13"/>
            <p:extLst>
              <p:ext uri="{D42A27DB-BD31-4B8C-83A1-F6EECF244321}">
                <p14:modId xmlns:p14="http://schemas.microsoft.com/office/powerpoint/2010/main" val="927002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28822029"/>
                    </a:ext>
                  </a:extLst>
                </a:gridCol>
                <a:gridCol w="905256">
                  <a:extLst>
                    <a:ext uri="{9D8B030D-6E8A-4147-A177-3AD203B41FA5}">
                      <a16:colId xmlns:a16="http://schemas.microsoft.com/office/drawing/2014/main" val="1391973703"/>
                    </a:ext>
                  </a:extLst>
                </a:gridCol>
                <a:gridCol w="1316735">
                  <a:extLst>
                    <a:ext uri="{9D8B030D-6E8A-4147-A177-3AD203B41FA5}">
                      <a16:colId xmlns:a16="http://schemas.microsoft.com/office/drawing/2014/main" val="4278013080"/>
                    </a:ext>
                  </a:extLst>
                </a:gridCol>
                <a:gridCol w="411480">
                  <a:extLst>
                    <a:ext uri="{9D8B030D-6E8A-4147-A177-3AD203B41FA5}">
                      <a16:colId xmlns:a16="http://schemas.microsoft.com/office/drawing/2014/main" val="238475059"/>
                    </a:ext>
                  </a:extLst>
                </a:gridCol>
                <a:gridCol w="411480">
                  <a:extLst>
                    <a:ext uri="{9D8B030D-6E8A-4147-A177-3AD203B41FA5}">
                      <a16:colId xmlns:a16="http://schemas.microsoft.com/office/drawing/2014/main" val="1845352048"/>
                    </a:ext>
                  </a:extLst>
                </a:gridCol>
                <a:gridCol w="411480">
                  <a:extLst>
                    <a:ext uri="{9D8B030D-6E8A-4147-A177-3AD203B41FA5}">
                      <a16:colId xmlns:a16="http://schemas.microsoft.com/office/drawing/2014/main" val="2034706058"/>
                    </a:ext>
                  </a:extLst>
                </a:gridCol>
                <a:gridCol w="411480">
                  <a:extLst>
                    <a:ext uri="{9D8B030D-6E8A-4147-A177-3AD203B41FA5}">
                      <a16:colId xmlns:a16="http://schemas.microsoft.com/office/drawing/2014/main" val="3399702219"/>
                    </a:ext>
                  </a:extLst>
                </a:gridCol>
                <a:gridCol w="411480">
                  <a:extLst>
                    <a:ext uri="{9D8B030D-6E8A-4147-A177-3AD203B41FA5}">
                      <a16:colId xmlns:a16="http://schemas.microsoft.com/office/drawing/2014/main" val="2201663541"/>
                    </a:ext>
                  </a:extLst>
                </a:gridCol>
                <a:gridCol w="411480">
                  <a:extLst>
                    <a:ext uri="{9D8B030D-6E8A-4147-A177-3AD203B41FA5}">
                      <a16:colId xmlns:a16="http://schemas.microsoft.com/office/drawing/2014/main" val="4119476341"/>
                    </a:ext>
                  </a:extLst>
                </a:gridCol>
                <a:gridCol w="411480">
                  <a:extLst>
                    <a:ext uri="{9D8B030D-6E8A-4147-A177-3AD203B41FA5}">
                      <a16:colId xmlns:a16="http://schemas.microsoft.com/office/drawing/2014/main" val="2977458616"/>
                    </a:ext>
                  </a:extLst>
                </a:gridCol>
                <a:gridCol w="411480">
                  <a:extLst>
                    <a:ext uri="{9D8B030D-6E8A-4147-A177-3AD203B41FA5}">
                      <a16:colId xmlns:a16="http://schemas.microsoft.com/office/drawing/2014/main" val="4064983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584453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12/19/2025 09:00:17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12/19/2025 09:00:17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3898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12/18/2025 16:59:03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12/18/2025 16:59:03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02822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12/18/2025 12:00:38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12/18/2025 12:00:38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47449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12/18/2025 08:00:05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12/18/2025 08:00:05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24439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12/17/2025 11:37:47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12/17/2025 11:37:47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97514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12/17/2025 09:11:24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12/17/2025 09:11:24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87420061"/>
                  </a:ext>
                </a:extLst>
              </a:tr>
            </a:tbl>
          </a:graphicData>
        </a:graphic>
      </p:graphicFrame>
      <p:sp>
        <p:nvSpPr>
          <p:cNvPr id="4" name="Text Placeholder 3">
            <a:extLst>
              <a:ext uri="{FF2B5EF4-FFF2-40B4-BE49-F238E27FC236}">
                <a16:creationId xmlns:a16="http://schemas.microsoft.com/office/drawing/2014/main" id="{B96561A7-D5F6-4709-9675-748EE22CA50F}"/>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22128067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6A978-E88F-4B7B-90DE-8ADE5DA03CA6}"/>
              </a:ext>
            </a:extLst>
          </p:cNvPr>
          <p:cNvSpPr>
            <a:spLocks noGrp="1"/>
          </p:cNvSpPr>
          <p:nvPr>
            <p:ph type="title"/>
          </p:nvPr>
        </p:nvSpPr>
        <p:spPr/>
        <p:txBody>
          <a:bodyPr/>
          <a:lstStyle/>
          <a:p>
            <a:r>
              <a:rPr lang="en-US"/>
              <a:t>Facebook Posts concurrents | 3 profiles - 5 of 5</a:t>
            </a:r>
          </a:p>
        </p:txBody>
      </p:sp>
      <p:graphicFrame>
        <p:nvGraphicFramePr>
          <p:cNvPr id="5" name="Table Placeholder 4">
            <a:extLst>
              <a:ext uri="{FF2B5EF4-FFF2-40B4-BE49-F238E27FC236}">
                <a16:creationId xmlns:a16="http://schemas.microsoft.com/office/drawing/2014/main" id="{C652ECEA-5ED5-4642-A35C-F78ABDF549D3}"/>
              </a:ext>
            </a:extLst>
          </p:cNvPr>
          <p:cNvGraphicFramePr>
            <a:graphicFrameLocks noGrp="1"/>
          </p:cNvGraphicFramePr>
          <p:nvPr>
            <p:ph type="tbl" sz="quarter" idx="13"/>
            <p:extLst>
              <p:ext uri="{D42A27DB-BD31-4B8C-83A1-F6EECF244321}">
                <p14:modId xmlns:p14="http://schemas.microsoft.com/office/powerpoint/2010/main" val="2985523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36311842"/>
                    </a:ext>
                  </a:extLst>
                </a:gridCol>
                <a:gridCol w="905256">
                  <a:extLst>
                    <a:ext uri="{9D8B030D-6E8A-4147-A177-3AD203B41FA5}">
                      <a16:colId xmlns:a16="http://schemas.microsoft.com/office/drawing/2014/main" val="1009847523"/>
                    </a:ext>
                  </a:extLst>
                </a:gridCol>
                <a:gridCol w="1316735">
                  <a:extLst>
                    <a:ext uri="{9D8B030D-6E8A-4147-A177-3AD203B41FA5}">
                      <a16:colId xmlns:a16="http://schemas.microsoft.com/office/drawing/2014/main" val="3858162922"/>
                    </a:ext>
                  </a:extLst>
                </a:gridCol>
                <a:gridCol w="411480">
                  <a:extLst>
                    <a:ext uri="{9D8B030D-6E8A-4147-A177-3AD203B41FA5}">
                      <a16:colId xmlns:a16="http://schemas.microsoft.com/office/drawing/2014/main" val="4107959317"/>
                    </a:ext>
                  </a:extLst>
                </a:gridCol>
                <a:gridCol w="411480">
                  <a:extLst>
                    <a:ext uri="{9D8B030D-6E8A-4147-A177-3AD203B41FA5}">
                      <a16:colId xmlns:a16="http://schemas.microsoft.com/office/drawing/2014/main" val="173490299"/>
                    </a:ext>
                  </a:extLst>
                </a:gridCol>
                <a:gridCol w="411480">
                  <a:extLst>
                    <a:ext uri="{9D8B030D-6E8A-4147-A177-3AD203B41FA5}">
                      <a16:colId xmlns:a16="http://schemas.microsoft.com/office/drawing/2014/main" val="253733949"/>
                    </a:ext>
                  </a:extLst>
                </a:gridCol>
                <a:gridCol w="411480">
                  <a:extLst>
                    <a:ext uri="{9D8B030D-6E8A-4147-A177-3AD203B41FA5}">
                      <a16:colId xmlns:a16="http://schemas.microsoft.com/office/drawing/2014/main" val="3431460020"/>
                    </a:ext>
                  </a:extLst>
                </a:gridCol>
                <a:gridCol w="411480">
                  <a:extLst>
                    <a:ext uri="{9D8B030D-6E8A-4147-A177-3AD203B41FA5}">
                      <a16:colId xmlns:a16="http://schemas.microsoft.com/office/drawing/2014/main" val="1001275445"/>
                    </a:ext>
                  </a:extLst>
                </a:gridCol>
                <a:gridCol w="411480">
                  <a:extLst>
                    <a:ext uri="{9D8B030D-6E8A-4147-A177-3AD203B41FA5}">
                      <a16:colId xmlns:a16="http://schemas.microsoft.com/office/drawing/2014/main" val="3340152862"/>
                    </a:ext>
                  </a:extLst>
                </a:gridCol>
                <a:gridCol w="411480">
                  <a:extLst>
                    <a:ext uri="{9D8B030D-6E8A-4147-A177-3AD203B41FA5}">
                      <a16:colId xmlns:a16="http://schemas.microsoft.com/office/drawing/2014/main" val="1467043275"/>
                    </a:ext>
                  </a:extLst>
                </a:gridCol>
                <a:gridCol w="411480">
                  <a:extLst>
                    <a:ext uri="{9D8B030D-6E8A-4147-A177-3AD203B41FA5}">
                      <a16:colId xmlns:a16="http://schemas.microsoft.com/office/drawing/2014/main" val="1951354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908469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12/16/2025 16:57:40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12/16/2025 16:57:40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8041333"/>
                  </a:ext>
                </a:extLst>
              </a:tr>
            </a:tbl>
          </a:graphicData>
        </a:graphic>
      </p:graphicFrame>
      <p:sp>
        <p:nvSpPr>
          <p:cNvPr id="4" name="Text Placeholder 3">
            <a:extLst>
              <a:ext uri="{FF2B5EF4-FFF2-40B4-BE49-F238E27FC236}">
                <a16:creationId xmlns:a16="http://schemas.microsoft.com/office/drawing/2014/main" id="{8D69DB95-8F93-45FB-B485-6A6797948540}"/>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35604253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253F0-4628-4786-AE59-14C8B45A0555}"/>
              </a:ext>
            </a:extLst>
          </p:cNvPr>
          <p:cNvSpPr>
            <a:spLocks noGrp="1"/>
          </p:cNvSpPr>
          <p:nvPr>
            <p:ph type="title"/>
          </p:nvPr>
        </p:nvSpPr>
        <p:spPr/>
        <p:txBody>
          <a:bodyPr/>
          <a:lstStyle/>
          <a:p>
            <a:r>
              <a:rPr lang="en-US"/>
              <a:t>Facebook Key Metrics Radar | 2 profiles</a:t>
            </a:r>
          </a:p>
        </p:txBody>
      </p:sp>
      <p:graphicFrame>
        <p:nvGraphicFramePr>
          <p:cNvPr id="6" name="Chart Placeholder 5">
            <a:extLst>
              <a:ext uri="{FF2B5EF4-FFF2-40B4-BE49-F238E27FC236}">
                <a16:creationId xmlns:a16="http://schemas.microsoft.com/office/drawing/2014/main" id="{1A7811F7-8FEE-439C-A7D4-36C07364C4CC}"/>
              </a:ext>
            </a:extLst>
          </p:cNvPr>
          <p:cNvGraphicFramePr>
            <a:graphicFrameLocks noGrp="1"/>
          </p:cNvGraphicFramePr>
          <p:nvPr>
            <p:ph type="chart" sz="quarter" idx="13"/>
            <p:extLst>
              <p:ext uri="{D42A27DB-BD31-4B8C-83A1-F6EECF244321}">
                <p14:modId xmlns:p14="http://schemas.microsoft.com/office/powerpoint/2010/main" val="3753689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F089E2-4576-4186-A615-879CECA969D1}"/>
              </a:ext>
            </a:extLst>
          </p:cNvPr>
          <p:cNvSpPr>
            <a:spLocks noGrp="1"/>
          </p:cNvSpPr>
          <p:nvPr>
            <p:ph type="body" sz="quarter" idx="14"/>
          </p:nvPr>
        </p:nvSpPr>
        <p:spPr/>
        <p:txBody>
          <a:bodyPr/>
          <a:lstStyle/>
          <a:p>
            <a:r>
              <a:rPr lang="en-US"/>
              <a:t>01/01/2025 - 12/30/2025</a:t>
            </a:r>
          </a:p>
        </p:txBody>
      </p:sp>
      <p:sp>
        <p:nvSpPr>
          <p:cNvPr id="5" name="Footer Placeholder 4">
            <a:extLst>
              <a:ext uri="{FF2B5EF4-FFF2-40B4-BE49-F238E27FC236}">
                <a16:creationId xmlns:a16="http://schemas.microsoft.com/office/drawing/2014/main" id="{BD9E6D9B-96CC-4975-A922-3AE43390A1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91542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32A20-8065-4516-A8F3-65377F400810}"/>
              </a:ext>
            </a:extLst>
          </p:cNvPr>
          <p:cNvSpPr>
            <a:spLocks noGrp="1"/>
          </p:cNvSpPr>
          <p:nvPr>
            <p:ph type="title"/>
          </p:nvPr>
        </p:nvSpPr>
        <p:spPr/>
        <p:txBody>
          <a:bodyPr/>
          <a:lstStyle/>
          <a:p>
            <a:r>
              <a:rPr lang="en-US"/>
              <a:t>Facebook Interactions by Post Type | 2 profiles</a:t>
            </a:r>
          </a:p>
        </p:txBody>
      </p:sp>
      <p:graphicFrame>
        <p:nvGraphicFramePr>
          <p:cNvPr id="6" name="Chart Placeholder 5">
            <a:extLst>
              <a:ext uri="{FF2B5EF4-FFF2-40B4-BE49-F238E27FC236}">
                <a16:creationId xmlns:a16="http://schemas.microsoft.com/office/drawing/2014/main" id="{C140B85E-A3B9-42B4-A9E3-FAF020E1812C}"/>
              </a:ext>
            </a:extLst>
          </p:cNvPr>
          <p:cNvGraphicFramePr>
            <a:graphicFrameLocks noGrp="1"/>
          </p:cNvGraphicFramePr>
          <p:nvPr>
            <p:ph type="chart" sz="quarter" idx="13"/>
            <p:extLst>
              <p:ext uri="{D42A27DB-BD31-4B8C-83A1-F6EECF244321}">
                <p14:modId xmlns:p14="http://schemas.microsoft.com/office/powerpoint/2010/main" val="2855378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6C8332-687A-4BB1-A359-CA13D3C7A4BC}"/>
              </a:ext>
            </a:extLst>
          </p:cNvPr>
          <p:cNvSpPr>
            <a:spLocks noGrp="1"/>
          </p:cNvSpPr>
          <p:nvPr>
            <p:ph type="body" sz="quarter" idx="14"/>
          </p:nvPr>
        </p:nvSpPr>
        <p:spPr/>
        <p:txBody>
          <a:bodyPr/>
          <a:lstStyle/>
          <a:p>
            <a:r>
              <a:rPr lang="en-US"/>
              <a:t>01/01/2025 - 12/30/2025</a:t>
            </a:r>
          </a:p>
        </p:txBody>
      </p:sp>
      <p:sp>
        <p:nvSpPr>
          <p:cNvPr id="5" name="Footer Placeholder 4">
            <a:extLst>
              <a:ext uri="{FF2B5EF4-FFF2-40B4-BE49-F238E27FC236}">
                <a16:creationId xmlns:a16="http://schemas.microsoft.com/office/drawing/2014/main" id="{90D7DDC7-CA84-46F0-BC93-C95C21EC5C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2700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E935F-0701-4808-A863-61E3D9EF47B7}"/>
              </a:ext>
            </a:extLst>
          </p:cNvPr>
          <p:cNvSpPr>
            <a:spLocks noGrp="1"/>
          </p:cNvSpPr>
          <p:nvPr>
            <p:ph type="title"/>
          </p:nvPr>
        </p:nvSpPr>
        <p:spPr/>
        <p:txBody>
          <a:bodyPr/>
          <a:lstStyle/>
          <a:p>
            <a:r>
              <a:rPr lang="en-US"/>
              <a:t>Facebook Post Tags Distribution | 2 profiles</a:t>
            </a:r>
          </a:p>
        </p:txBody>
      </p:sp>
      <p:graphicFrame>
        <p:nvGraphicFramePr>
          <p:cNvPr id="6" name="Chart Placeholder 5">
            <a:extLst>
              <a:ext uri="{FF2B5EF4-FFF2-40B4-BE49-F238E27FC236}">
                <a16:creationId xmlns:a16="http://schemas.microsoft.com/office/drawing/2014/main" id="{0376F1E3-6250-4B4A-8C40-2198D1C5D9DE}"/>
              </a:ext>
            </a:extLst>
          </p:cNvPr>
          <p:cNvGraphicFramePr>
            <a:graphicFrameLocks noGrp="1"/>
          </p:cNvGraphicFramePr>
          <p:nvPr>
            <p:ph type="chart" sz="quarter" idx="13"/>
            <p:extLst>
              <p:ext uri="{D42A27DB-BD31-4B8C-83A1-F6EECF244321}">
                <p14:modId xmlns:p14="http://schemas.microsoft.com/office/powerpoint/2010/main" val="1858025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E41553-2107-4525-9794-EAC204729231}"/>
              </a:ext>
            </a:extLst>
          </p:cNvPr>
          <p:cNvSpPr>
            <a:spLocks noGrp="1"/>
          </p:cNvSpPr>
          <p:nvPr>
            <p:ph type="body" sz="quarter" idx="14"/>
          </p:nvPr>
        </p:nvSpPr>
        <p:spPr/>
        <p:txBody>
          <a:bodyPr/>
          <a:lstStyle/>
          <a:p>
            <a:r>
              <a:rPr lang="en-US"/>
              <a:t>01/01/2025 - 12/30/2025</a:t>
            </a:r>
          </a:p>
        </p:txBody>
      </p:sp>
      <p:sp>
        <p:nvSpPr>
          <p:cNvPr id="5" name="Footer Placeholder 4">
            <a:extLst>
              <a:ext uri="{FF2B5EF4-FFF2-40B4-BE49-F238E27FC236}">
                <a16:creationId xmlns:a16="http://schemas.microsoft.com/office/drawing/2014/main" id="{2272687B-5D9C-49DC-AFDE-AF7274789A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38064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7AFB2-5BB1-4908-92E2-928CBF1A6665}"/>
              </a:ext>
            </a:extLst>
          </p:cNvPr>
          <p:cNvSpPr>
            <a:spLocks noGrp="1"/>
          </p:cNvSpPr>
          <p:nvPr>
            <p:ph type="title"/>
          </p:nvPr>
        </p:nvSpPr>
        <p:spPr/>
        <p:txBody>
          <a:bodyPr/>
          <a:lstStyle/>
          <a:p>
            <a:r>
              <a:rPr lang="en-US"/>
              <a:t>Facebook Post Tag Performance | 2 profiles</a:t>
            </a:r>
          </a:p>
        </p:txBody>
      </p:sp>
      <p:graphicFrame>
        <p:nvGraphicFramePr>
          <p:cNvPr id="5" name="Table Placeholder 4">
            <a:extLst>
              <a:ext uri="{FF2B5EF4-FFF2-40B4-BE49-F238E27FC236}">
                <a16:creationId xmlns:a16="http://schemas.microsoft.com/office/drawing/2014/main" id="{A736CB49-5C04-4EB6-BD93-F18AB093A7B9}"/>
              </a:ext>
            </a:extLst>
          </p:cNvPr>
          <p:cNvGraphicFramePr>
            <a:graphicFrameLocks noGrp="1"/>
          </p:cNvGraphicFramePr>
          <p:nvPr>
            <p:ph type="tbl" sz="quarter" idx="13"/>
            <p:extLst>
              <p:ext uri="{D42A27DB-BD31-4B8C-83A1-F6EECF244321}">
                <p14:modId xmlns:p14="http://schemas.microsoft.com/office/powerpoint/2010/main" val="738502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65061380"/>
                    </a:ext>
                  </a:extLst>
                </a:gridCol>
                <a:gridCol w="576072">
                  <a:extLst>
                    <a:ext uri="{9D8B030D-6E8A-4147-A177-3AD203B41FA5}">
                      <a16:colId xmlns:a16="http://schemas.microsoft.com/office/drawing/2014/main" val="1985525845"/>
                    </a:ext>
                  </a:extLst>
                </a:gridCol>
                <a:gridCol w="576072">
                  <a:extLst>
                    <a:ext uri="{9D8B030D-6E8A-4147-A177-3AD203B41FA5}">
                      <a16:colId xmlns:a16="http://schemas.microsoft.com/office/drawing/2014/main" val="2257076853"/>
                    </a:ext>
                  </a:extLst>
                </a:gridCol>
                <a:gridCol w="576072">
                  <a:extLst>
                    <a:ext uri="{9D8B030D-6E8A-4147-A177-3AD203B41FA5}">
                      <a16:colId xmlns:a16="http://schemas.microsoft.com/office/drawing/2014/main" val="1536047901"/>
                    </a:ext>
                  </a:extLst>
                </a:gridCol>
                <a:gridCol w="576072">
                  <a:extLst>
                    <a:ext uri="{9D8B030D-6E8A-4147-A177-3AD203B41FA5}">
                      <a16:colId xmlns:a16="http://schemas.microsoft.com/office/drawing/2014/main" val="3474162847"/>
                    </a:ext>
                  </a:extLst>
                </a:gridCol>
                <a:gridCol w="576072">
                  <a:extLst>
                    <a:ext uri="{9D8B030D-6E8A-4147-A177-3AD203B41FA5}">
                      <a16:colId xmlns:a16="http://schemas.microsoft.com/office/drawing/2014/main" val="2787985090"/>
                    </a:ext>
                  </a:extLst>
                </a:gridCol>
                <a:gridCol w="576072">
                  <a:extLst>
                    <a:ext uri="{9D8B030D-6E8A-4147-A177-3AD203B41FA5}">
                      <a16:colId xmlns:a16="http://schemas.microsoft.com/office/drawing/2014/main" val="2788752168"/>
                    </a:ext>
                  </a:extLst>
                </a:gridCol>
                <a:gridCol w="576072">
                  <a:extLst>
                    <a:ext uri="{9D8B030D-6E8A-4147-A177-3AD203B41FA5}">
                      <a16:colId xmlns:a16="http://schemas.microsoft.com/office/drawing/2014/main" val="1137860444"/>
                    </a:ext>
                  </a:extLst>
                </a:gridCol>
                <a:gridCol w="576072">
                  <a:extLst>
                    <a:ext uri="{9D8B030D-6E8A-4147-A177-3AD203B41FA5}">
                      <a16:colId xmlns:a16="http://schemas.microsoft.com/office/drawing/2014/main" val="2721184916"/>
                    </a:ext>
                  </a:extLst>
                </a:gridCol>
                <a:gridCol w="576072">
                  <a:extLst>
                    <a:ext uri="{9D8B030D-6E8A-4147-A177-3AD203B41FA5}">
                      <a16:colId xmlns:a16="http://schemas.microsoft.com/office/drawing/2014/main" val="3391282687"/>
                    </a:ext>
                  </a:extLst>
                </a:gridCol>
                <a:gridCol w="576072">
                  <a:extLst>
                    <a:ext uri="{9D8B030D-6E8A-4147-A177-3AD203B41FA5}">
                      <a16:colId xmlns:a16="http://schemas.microsoft.com/office/drawing/2014/main" val="3527046823"/>
                    </a:ext>
                  </a:extLst>
                </a:gridCol>
                <a:gridCol w="576072">
                  <a:extLst>
                    <a:ext uri="{9D8B030D-6E8A-4147-A177-3AD203B41FA5}">
                      <a16:colId xmlns:a16="http://schemas.microsoft.com/office/drawing/2014/main" val="1843078760"/>
                    </a:ext>
                  </a:extLst>
                </a:gridCol>
                <a:gridCol w="576072">
                  <a:extLst>
                    <a:ext uri="{9D8B030D-6E8A-4147-A177-3AD203B41FA5}">
                      <a16:colId xmlns:a16="http://schemas.microsoft.com/office/drawing/2014/main" val="3838760640"/>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Reactions (Avg.)</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Interactions (Total)</a:t>
                      </a:r>
                    </a:p>
                  </a:txBody>
                  <a:tcPr/>
                </a:tc>
                <a:tc>
                  <a:txBody>
                    <a:bodyPr/>
                    <a:lstStyle/>
                    <a:p>
                      <a:r>
                        <a:rPr lang="en-US" sz="1000"/>
                        <a:t>Interactions (Avg.)</a:t>
                      </a:r>
                    </a:p>
                  </a:txBody>
                  <a:tcPr/>
                </a:tc>
                <a:tc>
                  <a:txBody>
                    <a:bodyPr/>
                    <a:lstStyle/>
                    <a:p>
                      <a:r>
                        <a:rPr lang="en-US" sz="1000"/>
                        <a:t>I-Rate (Avg.)</a:t>
                      </a:r>
                    </a:p>
                  </a:txBody>
                  <a:tcPr/>
                </a:tc>
                <a:extLst>
                  <a:ext uri="{0D108BD9-81ED-4DB2-BD59-A6C34878D82A}">
                    <a16:rowId xmlns:a16="http://schemas.microsoft.com/office/drawing/2014/main" val="2276215582"/>
                  </a:ext>
                </a:extLst>
              </a:tr>
              <a:tr h="370840">
                <a:tc>
                  <a:txBody>
                    <a:bodyPr/>
                    <a:lstStyle/>
                    <a:p>
                      <a:r>
                        <a:rPr lang="en-US" sz="1000"/>
                        <a:t>Transition énergétique</a:t>
                      </a:r>
                    </a:p>
                  </a:txBody>
                  <a:tcPr/>
                </a:tc>
                <a:tc>
                  <a:txBody>
                    <a:bodyPr/>
                    <a:lstStyle/>
                    <a:p>
                      <a:r>
                        <a:rPr lang="en-US" sz="1000"/>
                        <a:t>18</a:t>
                      </a:r>
                    </a:p>
                  </a:txBody>
                  <a:tcPr/>
                </a:tc>
                <a:tc>
                  <a:txBody>
                    <a:bodyPr/>
                    <a:lstStyle/>
                    <a:p>
                      <a:r>
                        <a:rPr lang="en-US" sz="1000"/>
                        <a:t>72</a:t>
                      </a:r>
                    </a:p>
                  </a:txBody>
                  <a:tcPr/>
                </a:tc>
                <a:tc>
                  <a:txBody>
                    <a:bodyPr/>
                    <a:lstStyle/>
                    <a:p>
                      <a:r>
                        <a:rPr lang="en-US" sz="1000"/>
                        <a:t>4</a:t>
                      </a:r>
                    </a:p>
                  </a:txBody>
                  <a:tcPr/>
                </a:tc>
                <a:tc>
                  <a:txBody>
                    <a:bodyPr/>
                    <a:lstStyle/>
                    <a:p>
                      <a:r>
                        <a:rPr lang="en-US" sz="1000"/>
                        <a:t>68</a:t>
                      </a:r>
                    </a:p>
                  </a:txBody>
                  <a:tcPr/>
                </a:tc>
                <a:tc>
                  <a:txBody>
                    <a:bodyPr/>
                    <a:lstStyle/>
                    <a:p>
                      <a:r>
                        <a:rPr lang="en-US" sz="1000"/>
                        <a:t>3.7777777777778</a:t>
                      </a:r>
                    </a:p>
                  </a:txBody>
                  <a:tcPr/>
                </a:tc>
                <a:tc>
                  <a:txBody>
                    <a:bodyPr/>
                    <a:lstStyle/>
                    <a:p>
                      <a:r>
                        <a:rPr lang="en-US" sz="1000"/>
                        <a:t>2</a:t>
                      </a:r>
                    </a:p>
                  </a:txBody>
                  <a:tcPr/>
                </a:tc>
                <a:tc>
                  <a:txBody>
                    <a:bodyPr/>
                    <a:lstStyle/>
                    <a:p>
                      <a:r>
                        <a:rPr lang="en-US" sz="1000"/>
                        <a:t>0.11111111111111</a:t>
                      </a:r>
                    </a:p>
                  </a:txBody>
                  <a:tcPr/>
                </a:tc>
                <a:tc>
                  <a:txBody>
                    <a:bodyPr/>
                    <a:lstStyle/>
                    <a:p>
                      <a:r>
                        <a:rPr lang="en-US" sz="1000"/>
                        <a:t>11</a:t>
                      </a:r>
                    </a:p>
                  </a:txBody>
                  <a:tcPr/>
                </a:tc>
                <a:tc>
                  <a:txBody>
                    <a:bodyPr/>
                    <a:lstStyle/>
                    <a:p>
                      <a:r>
                        <a:rPr lang="en-US" sz="1000"/>
                        <a:t>0.61111111111111</a:t>
                      </a:r>
                    </a:p>
                  </a:txBody>
                  <a:tcPr/>
                </a:tc>
                <a:tc>
                  <a:txBody>
                    <a:bodyPr/>
                    <a:lstStyle/>
                    <a:p>
                      <a:r>
                        <a:rPr lang="en-US" sz="1000"/>
                        <a:t>85</a:t>
                      </a:r>
                    </a:p>
                  </a:txBody>
                  <a:tcPr/>
                </a:tc>
                <a:tc>
                  <a:txBody>
                    <a:bodyPr/>
                    <a:lstStyle/>
                    <a:p>
                      <a:r>
                        <a:rPr lang="en-US" sz="1000"/>
                        <a:t>4.7222222222222</a:t>
                      </a:r>
                    </a:p>
                  </a:txBody>
                  <a:tcPr/>
                </a:tc>
                <a:tc>
                  <a:txBody>
                    <a:bodyPr/>
                    <a:lstStyle/>
                    <a:p>
                      <a:r>
                        <a:rPr lang="en-US" sz="1000"/>
                        <a:t>0.0674 %</a:t>
                      </a:r>
                    </a:p>
                  </a:txBody>
                  <a:tcPr/>
                </a:tc>
                <a:extLst>
                  <a:ext uri="{0D108BD9-81ED-4DB2-BD59-A6C34878D82A}">
                    <a16:rowId xmlns:a16="http://schemas.microsoft.com/office/drawing/2014/main" val="2890743450"/>
                  </a:ext>
                </a:extLst>
              </a:tr>
              <a:tr h="370840">
                <a:tc>
                  <a:txBody>
                    <a:bodyPr/>
                    <a:lstStyle/>
                    <a:p>
                      <a:r>
                        <a:rPr lang="en-US" sz="1000"/>
                        <a:t>Mobilité électrique</a:t>
                      </a:r>
                    </a:p>
                  </a:txBody>
                  <a:tcPr/>
                </a:tc>
                <a:tc>
                  <a:txBody>
                    <a:bodyPr/>
                    <a:lstStyle/>
                    <a:p>
                      <a:r>
                        <a:rPr lang="en-US" sz="1000"/>
                        <a:t>15</a:t>
                      </a:r>
                    </a:p>
                  </a:txBody>
                  <a:tcPr/>
                </a:tc>
                <a:tc>
                  <a:txBody>
                    <a:bodyPr/>
                    <a:lstStyle/>
                    <a:p>
                      <a:r>
                        <a:rPr lang="en-US" sz="1000"/>
                        <a:t>4</a:t>
                      </a:r>
                    </a:p>
                  </a:txBody>
                  <a:tcPr/>
                </a:tc>
                <a:tc>
                  <a:txBody>
                    <a:bodyPr/>
                    <a:lstStyle/>
                    <a:p>
                      <a:r>
                        <a:rPr lang="en-US" sz="1000"/>
                        <a:t>0.26666666666667</a:t>
                      </a:r>
                    </a:p>
                  </a:txBody>
                  <a:tcPr/>
                </a:tc>
                <a:tc>
                  <a:txBody>
                    <a:bodyPr/>
                    <a:lstStyle/>
                    <a:p>
                      <a:r>
                        <a:rPr lang="en-US" sz="1000"/>
                        <a:t>4</a:t>
                      </a:r>
                    </a:p>
                  </a:txBody>
                  <a:tcPr/>
                </a:tc>
                <a:tc>
                  <a:txBody>
                    <a:bodyPr/>
                    <a:lstStyle/>
                    <a:p>
                      <a:r>
                        <a:rPr lang="en-US" sz="1000"/>
                        <a:t>0.26666666666667</a:t>
                      </a:r>
                    </a:p>
                  </a:txBody>
                  <a:tcPr/>
                </a:tc>
                <a:tc>
                  <a:txBody>
                    <a:bodyPr/>
                    <a:lstStyle/>
                    <a:p>
                      <a:r>
                        <a:rPr lang="en-US" sz="1000"/>
                        <a:t>2</a:t>
                      </a:r>
                    </a:p>
                  </a:txBody>
                  <a:tcPr/>
                </a:tc>
                <a:tc>
                  <a:txBody>
                    <a:bodyPr/>
                    <a:lstStyle/>
                    <a:p>
                      <a:r>
                        <a:rPr lang="en-US" sz="1000"/>
                        <a:t>0.13333333333333</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0.4</a:t>
                      </a:r>
                    </a:p>
                  </a:txBody>
                  <a:tcPr/>
                </a:tc>
                <a:tc>
                  <a:txBody>
                    <a:bodyPr/>
                    <a:lstStyle/>
                    <a:p>
                      <a:r>
                        <a:rPr lang="en-US" sz="1000"/>
                        <a:t>0.0057 %</a:t>
                      </a:r>
                    </a:p>
                  </a:txBody>
                  <a:tcPr/>
                </a:tc>
                <a:extLst>
                  <a:ext uri="{0D108BD9-81ED-4DB2-BD59-A6C34878D82A}">
                    <a16:rowId xmlns:a16="http://schemas.microsoft.com/office/drawing/2014/main" val="4225533518"/>
                  </a:ext>
                </a:extLst>
              </a:tr>
              <a:tr h="370840">
                <a:tc>
                  <a:txBody>
                    <a:bodyPr/>
                    <a:lstStyle/>
                    <a:p>
                      <a:r>
                        <a:rPr lang="en-US" sz="1000"/>
                        <a:t>Energies renouvelables</a:t>
                      </a:r>
                    </a:p>
                  </a:txBody>
                  <a:tcPr/>
                </a:tc>
                <a:tc>
                  <a:txBody>
                    <a:bodyPr/>
                    <a:lstStyle/>
                    <a:p>
                      <a:r>
                        <a:rPr lang="en-US" sz="1000"/>
                        <a:t>15</a:t>
                      </a:r>
                    </a:p>
                  </a:txBody>
                  <a:tcPr/>
                </a:tc>
                <a:tc>
                  <a:txBody>
                    <a:bodyPr/>
                    <a:lstStyle/>
                    <a:p>
                      <a:r>
                        <a:rPr lang="en-US" sz="1000"/>
                        <a:t>10</a:t>
                      </a:r>
                    </a:p>
                  </a:txBody>
                  <a:tcPr/>
                </a:tc>
                <a:tc>
                  <a:txBody>
                    <a:bodyPr/>
                    <a:lstStyle/>
                    <a:p>
                      <a:r>
                        <a:rPr lang="en-US" sz="1000"/>
                        <a:t>0.66666666666667</a:t>
                      </a:r>
                    </a:p>
                  </a:txBody>
                  <a:tcPr/>
                </a:tc>
                <a:tc>
                  <a:txBody>
                    <a:bodyPr/>
                    <a:lstStyle/>
                    <a:p>
                      <a:r>
                        <a:rPr lang="en-US" sz="1000"/>
                        <a:t>8</a:t>
                      </a:r>
                    </a:p>
                  </a:txBody>
                  <a:tcPr/>
                </a:tc>
                <a:tc>
                  <a:txBody>
                    <a:bodyPr/>
                    <a:lstStyle/>
                    <a:p>
                      <a:r>
                        <a:rPr lang="en-US" sz="1000"/>
                        <a:t>0.53333333333333</a:t>
                      </a:r>
                    </a:p>
                  </a:txBody>
                  <a:tcPr/>
                </a:tc>
                <a:tc>
                  <a:txBody>
                    <a:bodyPr/>
                    <a:lstStyle/>
                    <a:p>
                      <a:r>
                        <a:rPr lang="en-US" sz="1000"/>
                        <a:t>3</a:t>
                      </a:r>
                    </a:p>
                  </a:txBody>
                  <a:tcPr/>
                </a:tc>
                <a:tc>
                  <a:txBody>
                    <a:bodyPr/>
                    <a:lstStyle/>
                    <a:p>
                      <a:r>
                        <a:rPr lang="en-US" sz="1000"/>
                        <a:t>0.2</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0.86666666666667</a:t>
                      </a:r>
                    </a:p>
                  </a:txBody>
                  <a:tcPr/>
                </a:tc>
                <a:tc>
                  <a:txBody>
                    <a:bodyPr/>
                    <a:lstStyle/>
                    <a:p>
                      <a:r>
                        <a:rPr lang="en-US" sz="1000"/>
                        <a:t>0.0124 %</a:t>
                      </a:r>
                    </a:p>
                  </a:txBody>
                  <a:tcPr/>
                </a:tc>
                <a:extLst>
                  <a:ext uri="{0D108BD9-81ED-4DB2-BD59-A6C34878D82A}">
                    <a16:rowId xmlns:a16="http://schemas.microsoft.com/office/drawing/2014/main" val="2309149148"/>
                  </a:ext>
                </a:extLst>
              </a:tr>
              <a:tr h="370840">
                <a:tc>
                  <a:txBody>
                    <a:bodyPr/>
                    <a:lstStyle/>
                    <a:p>
                      <a:r>
                        <a:rPr lang="en-US" sz="1000"/>
                        <a:t>Energies nouvelles</a:t>
                      </a:r>
                    </a:p>
                  </a:txBody>
                  <a:tcPr/>
                </a:tc>
                <a:tc>
                  <a:txBody>
                    <a:bodyPr/>
                    <a:lstStyle/>
                    <a:p>
                      <a:r>
                        <a:rPr lang="en-US" sz="1000"/>
                        <a:t>2</a:t>
                      </a:r>
                    </a:p>
                  </a:txBody>
                  <a:tcPr/>
                </a:tc>
                <a:tc>
                  <a:txBody>
                    <a:bodyPr/>
                    <a:lstStyle/>
                    <a:p>
                      <a:r>
                        <a:rPr lang="en-US" sz="1000"/>
                        <a:t>63</a:t>
                      </a:r>
                    </a:p>
                  </a:txBody>
                  <a:tcPr/>
                </a:tc>
                <a:tc>
                  <a:txBody>
                    <a:bodyPr/>
                    <a:lstStyle/>
                    <a:p>
                      <a:r>
                        <a:rPr lang="en-US" sz="1000"/>
                        <a:t>31.5</a:t>
                      </a:r>
                    </a:p>
                  </a:txBody>
                  <a:tcPr/>
                </a:tc>
                <a:tc>
                  <a:txBody>
                    <a:bodyPr/>
                    <a:lstStyle/>
                    <a:p>
                      <a:r>
                        <a:rPr lang="en-US" sz="1000"/>
                        <a:t>61</a:t>
                      </a:r>
                    </a:p>
                  </a:txBody>
                  <a:tcPr/>
                </a:tc>
                <a:tc>
                  <a:txBody>
                    <a:bodyPr/>
                    <a:lstStyle/>
                    <a:p>
                      <a:r>
                        <a:rPr lang="en-US" sz="1000"/>
                        <a:t>30.5</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5</a:t>
                      </a:r>
                    </a:p>
                  </a:txBody>
                  <a:tcPr/>
                </a:tc>
                <a:tc>
                  <a:txBody>
                    <a:bodyPr/>
                    <a:lstStyle/>
                    <a:p>
                      <a:r>
                        <a:rPr lang="en-US" sz="1000"/>
                        <a:t>73</a:t>
                      </a:r>
                    </a:p>
                  </a:txBody>
                  <a:tcPr/>
                </a:tc>
                <a:tc>
                  <a:txBody>
                    <a:bodyPr/>
                    <a:lstStyle/>
                    <a:p>
                      <a:r>
                        <a:rPr lang="en-US" sz="1000"/>
                        <a:t>36.5</a:t>
                      </a:r>
                    </a:p>
                  </a:txBody>
                  <a:tcPr/>
                </a:tc>
                <a:tc>
                  <a:txBody>
                    <a:bodyPr/>
                    <a:lstStyle/>
                    <a:p>
                      <a:r>
                        <a:rPr lang="en-US" sz="1000"/>
                        <a:t>0.5355 %</a:t>
                      </a:r>
                    </a:p>
                  </a:txBody>
                  <a:tcPr/>
                </a:tc>
                <a:extLst>
                  <a:ext uri="{0D108BD9-81ED-4DB2-BD59-A6C34878D82A}">
                    <a16:rowId xmlns:a16="http://schemas.microsoft.com/office/drawing/2014/main" val="1410522239"/>
                  </a:ext>
                </a:extLst>
              </a:tr>
              <a:tr h="370840">
                <a:tc>
                  <a:txBody>
                    <a:bodyPr/>
                    <a:lstStyle/>
                    <a:p>
                      <a:r>
                        <a:rPr lang="en-US" sz="1000"/>
                        <a:t>Certificats éco d'énergie</a:t>
                      </a:r>
                    </a:p>
                  </a:txBody>
                  <a:tcPr/>
                </a:tc>
                <a:tc>
                  <a:txBody>
                    <a:bodyPr/>
                    <a:lstStyle/>
                    <a:p>
                      <a:r>
                        <a:rPr lang="en-US" sz="1000"/>
                        <a:t>3</a:t>
                      </a:r>
                    </a:p>
                  </a:txBody>
                  <a:tcPr/>
                </a:tc>
                <a:tc>
                  <a:txBody>
                    <a:bodyPr/>
                    <a:lstStyle/>
                    <a:p>
                      <a:r>
                        <a:rPr lang="en-US" sz="1000"/>
                        <a:t>2</a:t>
                      </a:r>
                    </a:p>
                  </a:txBody>
                  <a:tcPr/>
                </a:tc>
                <a:tc>
                  <a:txBody>
                    <a:bodyPr/>
                    <a:lstStyle/>
                    <a:p>
                      <a:r>
                        <a:rPr lang="en-US" sz="1000"/>
                        <a:t>0.66666666666667</a:t>
                      </a:r>
                    </a:p>
                  </a:txBody>
                  <a:tcPr/>
                </a:tc>
                <a:tc>
                  <a:txBody>
                    <a:bodyPr/>
                    <a:lstStyle/>
                    <a:p>
                      <a:r>
                        <a:rPr lang="en-US" sz="1000"/>
                        <a:t>1</a:t>
                      </a:r>
                    </a:p>
                  </a:txBody>
                  <a:tcPr/>
                </a:tc>
                <a:tc>
                  <a:txBody>
                    <a:bodyPr/>
                    <a:lstStyle/>
                    <a:p>
                      <a:r>
                        <a:rPr lang="en-US" sz="1000"/>
                        <a:t>0.33333333333333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0.66666666666667</a:t>
                      </a:r>
                    </a:p>
                  </a:txBody>
                  <a:tcPr/>
                </a:tc>
                <a:tc>
                  <a:txBody>
                    <a:bodyPr/>
                    <a:lstStyle/>
                    <a:p>
                      <a:r>
                        <a:rPr lang="en-US" sz="1000"/>
                        <a:t>0.0098 %</a:t>
                      </a:r>
                    </a:p>
                  </a:txBody>
                  <a:tcPr/>
                </a:tc>
                <a:extLst>
                  <a:ext uri="{0D108BD9-81ED-4DB2-BD59-A6C34878D82A}">
                    <a16:rowId xmlns:a16="http://schemas.microsoft.com/office/drawing/2014/main" val="1141745149"/>
                  </a:ext>
                </a:extLst>
              </a:tr>
              <a:tr h="370840">
                <a:tc>
                  <a:txBody>
                    <a:bodyPr/>
                    <a:lstStyle/>
                    <a:p>
                      <a:r>
                        <a:rPr lang="en-US" sz="1000"/>
                        <a:t>Biocarburants</a:t>
                      </a:r>
                    </a:p>
                  </a:txBody>
                  <a:tcPr/>
                </a:tc>
                <a:tc>
                  <a:txBody>
                    <a:bodyPr/>
                    <a:lstStyle/>
                    <a:p>
                      <a:r>
                        <a:rPr lang="en-US" sz="1000"/>
                        <a:t>8</a:t>
                      </a:r>
                    </a:p>
                  </a:txBody>
                  <a:tcPr/>
                </a:tc>
                <a:tc>
                  <a:txBody>
                    <a:bodyPr/>
                    <a:lstStyle/>
                    <a:p>
                      <a:r>
                        <a:rPr lang="en-US" sz="1000"/>
                        <a:t>4</a:t>
                      </a:r>
                    </a:p>
                  </a:txBody>
                  <a:tcPr/>
                </a:tc>
                <a:tc>
                  <a:txBody>
                    <a:bodyPr/>
                    <a:lstStyle/>
                    <a:p>
                      <a:r>
                        <a:rPr lang="en-US" sz="1000"/>
                        <a:t>0.5</a:t>
                      </a:r>
                    </a:p>
                  </a:txBody>
                  <a:tcPr/>
                </a:tc>
                <a:tc>
                  <a:txBody>
                    <a:bodyPr/>
                    <a:lstStyle/>
                    <a:p>
                      <a:r>
                        <a:rPr lang="en-US" sz="1000"/>
                        <a:t>4</a:t>
                      </a:r>
                    </a:p>
                  </a:txBody>
                  <a:tcPr/>
                </a:tc>
                <a:tc>
                  <a:txBody>
                    <a:bodyPr/>
                    <a:lstStyle/>
                    <a:p>
                      <a:r>
                        <a:rPr lang="en-US" sz="1000"/>
                        <a:t>0.5</a:t>
                      </a:r>
                    </a:p>
                  </a:txBody>
                  <a:tcPr/>
                </a:tc>
                <a:tc>
                  <a:txBody>
                    <a:bodyPr/>
                    <a:lstStyle/>
                    <a:p>
                      <a:r>
                        <a:rPr lang="en-US" sz="1000"/>
                        <a:t>1</a:t>
                      </a:r>
                    </a:p>
                  </a:txBody>
                  <a:tcPr/>
                </a:tc>
                <a:tc>
                  <a:txBody>
                    <a:bodyPr/>
                    <a:lstStyle/>
                    <a:p>
                      <a:r>
                        <a:rPr lang="en-US" sz="1000"/>
                        <a:t>0.125</a:t>
                      </a:r>
                    </a:p>
                  </a:txBody>
                  <a:tcPr/>
                </a:tc>
                <a:tc>
                  <a:txBody>
                    <a:bodyPr/>
                    <a:lstStyle/>
                    <a:p>
                      <a:r>
                        <a:rPr lang="en-US" sz="1000"/>
                        <a:t>2</a:t>
                      </a:r>
                    </a:p>
                  </a:txBody>
                  <a:tcPr/>
                </a:tc>
                <a:tc>
                  <a:txBody>
                    <a:bodyPr/>
                    <a:lstStyle/>
                    <a:p>
                      <a:r>
                        <a:rPr lang="en-US" sz="1000"/>
                        <a:t>0.25</a:t>
                      </a:r>
                    </a:p>
                  </a:txBody>
                  <a:tcPr/>
                </a:tc>
                <a:tc>
                  <a:txBody>
                    <a:bodyPr/>
                    <a:lstStyle/>
                    <a:p>
                      <a:r>
                        <a:rPr lang="en-US" sz="1000"/>
                        <a:t>7</a:t>
                      </a:r>
                    </a:p>
                  </a:txBody>
                  <a:tcPr/>
                </a:tc>
                <a:tc>
                  <a:txBody>
                    <a:bodyPr/>
                    <a:lstStyle/>
                    <a:p>
                      <a:r>
                        <a:rPr lang="en-US" sz="1000"/>
                        <a:t>0.875</a:t>
                      </a:r>
                    </a:p>
                  </a:txBody>
                  <a:tcPr/>
                </a:tc>
                <a:tc>
                  <a:txBody>
                    <a:bodyPr/>
                    <a:lstStyle/>
                    <a:p>
                      <a:r>
                        <a:rPr lang="en-US" sz="1000"/>
                        <a:t>0.0125 %</a:t>
                      </a:r>
                    </a:p>
                  </a:txBody>
                  <a:tcPr/>
                </a:tc>
                <a:extLst>
                  <a:ext uri="{0D108BD9-81ED-4DB2-BD59-A6C34878D82A}">
                    <a16:rowId xmlns:a16="http://schemas.microsoft.com/office/drawing/2014/main" val="1648919656"/>
                  </a:ext>
                </a:extLst>
              </a:tr>
            </a:tbl>
          </a:graphicData>
        </a:graphic>
      </p:graphicFrame>
      <p:sp>
        <p:nvSpPr>
          <p:cNvPr id="4" name="Text Placeholder 3">
            <a:extLst>
              <a:ext uri="{FF2B5EF4-FFF2-40B4-BE49-F238E27FC236}">
                <a16:creationId xmlns:a16="http://schemas.microsoft.com/office/drawing/2014/main" id="{31014E2A-95EC-406A-8472-31C70E66631D}"/>
              </a:ext>
            </a:extLst>
          </p:cNvPr>
          <p:cNvSpPr>
            <a:spLocks noGrp="1"/>
          </p:cNvSpPr>
          <p:nvPr>
            <p:ph type="body" sz="quarter" idx="14"/>
          </p:nvPr>
        </p:nvSpPr>
        <p:spPr/>
        <p:txBody>
          <a:bodyPr/>
          <a:lstStyle/>
          <a:p>
            <a:r>
              <a:rPr lang="en-US"/>
              <a:t>01/01/2025 - 12/30/2025</a:t>
            </a:r>
          </a:p>
        </p:txBody>
      </p:sp>
    </p:spTree>
    <p:extLst>
      <p:ext uri="{BB962C8B-B14F-4D97-AF65-F5344CB8AC3E}">
        <p14:creationId xmlns:p14="http://schemas.microsoft.com/office/powerpoint/2010/main" val="5363283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10636</Words>
  <Application>Microsoft Office PowerPoint</Application>
  <PresentationFormat>On-screen Show (4:3)</PresentationFormat>
  <Paragraphs>3207</Paragraphs>
  <Slides>87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87</vt:i4>
      </vt:variant>
    </vt:vector>
  </HeadingPairs>
  <TitlesOfParts>
    <vt:vector size="90" baseType="lpstr">
      <vt:lpstr>Calibri</vt:lpstr>
      <vt:lpstr>Arial</vt:lpstr>
      <vt:lpstr>quintly_template</vt:lpstr>
      <vt:lpstr>Siplec - Dashboard</vt:lpstr>
      <vt:lpstr>LinkedIn Followers Table | 2 profiles</vt:lpstr>
      <vt:lpstr>LinkedIn Followers Breakdown over Job Functions | 2 profiles - 1 of 3</vt:lpstr>
      <vt:lpstr>LinkedIn Followers Breakdown over Job Functions | 2 profiles - 2 of 3</vt:lpstr>
      <vt:lpstr>LinkedIn Followers Breakdown over Job Functions | 2 profiles - 3 of 3</vt:lpstr>
      <vt:lpstr>LinkedIn Followers Breakdown over Seniority | 2 profiles</vt:lpstr>
      <vt:lpstr>LinkedIn Followers by Country Table | 2 profiles - 1 of 3</vt:lpstr>
      <vt:lpstr>LinkedIn Followers by Country Table | 2 profiles - 2 of 3</vt:lpstr>
      <vt:lpstr>LinkedIn Followers by Country Table | 2 profiles - 3 of 3</vt:lpstr>
      <vt:lpstr>LinkedIn Followers Breakdown over Region | 2 profiles - 1 of 3</vt:lpstr>
      <vt:lpstr>LinkedIn Followers Breakdown over Region | 2 profiles - 2 of 3</vt:lpstr>
      <vt:lpstr>LinkedIn Followers Breakdown over Region | 2 profiles - 3 of 3</vt:lpstr>
      <vt:lpstr>LinkedIn Key Metrics Table | 2 profiles</vt:lpstr>
      <vt:lpstr>LinkedIn Interaction Rate By Post Type | 2 profiles</vt:lpstr>
      <vt:lpstr>LinkedIn Posts Table | 2 profiles - 1 of 6</vt:lpstr>
      <vt:lpstr>LinkedIn Posts Table | 2 profiles - 2 of 6</vt:lpstr>
      <vt:lpstr>LinkedIn Posts Table | 2 profiles - 3 of 6</vt:lpstr>
      <vt:lpstr>LinkedIn Posts Table | 2 profiles - 4 of 6</vt:lpstr>
      <vt:lpstr>LinkedIn Posts Table | 2 profiles - 5 of 6</vt:lpstr>
      <vt:lpstr>LinkedIn Posts Table | 2 profiles - 6 of 6</vt:lpstr>
      <vt:lpstr>LinkedIn Hashtag Detection | 2 profiles - 1 of 3</vt:lpstr>
      <vt:lpstr>LinkedIn Hashtag Detection | 2 profiles - 2 of 3</vt:lpstr>
      <vt:lpstr>LinkedIn Hashtag Detection | 2 profiles - 3 of 3</vt:lpstr>
      <vt:lpstr>LinkedIn Video Views | 2 profiles</vt:lpstr>
      <vt:lpstr>LinkedIn Post Tag Performance | 2 profiles - 1 of 2</vt:lpstr>
      <vt:lpstr>LinkedIn Post Tag Performance | 2 profiles - 2 of 2</vt:lpstr>
      <vt:lpstr>LinkedIn Posts Tags Distribution | 2 profiles</vt:lpstr>
      <vt:lpstr>Facebook Fans or Followers Total | 2 profiles</vt:lpstr>
      <vt:lpstr>Facebook Page Reach Table | 2 profiles</vt:lpstr>
      <vt:lpstr>Facebook Fans by Country Table | 2 profiles - 1 of 3</vt:lpstr>
      <vt:lpstr>Facebook Fans by Country Table | 2 profiles - 2 of 3</vt:lpstr>
      <vt:lpstr>Facebook Fans by Country Table | 2 profiles - 3 of 3</vt:lpstr>
      <vt:lpstr>Facebook Total Video View Time by Gender | 2 profiles</vt:lpstr>
      <vt:lpstr>Facebook Total Video View Time by Age Group | 2 profiles</vt:lpstr>
      <vt:lpstr>Facebook Page Post Engagement Rate | 2 profiles</vt:lpstr>
      <vt:lpstr>Facebook Total Engagements | 2 profiles</vt:lpstr>
      <vt:lpstr>Facebook Original Own Posts Table | 2 profiles - 1 of 26</vt:lpstr>
      <vt:lpstr>Facebook Original Own Posts Table | 2 profiles - 2 of 26</vt:lpstr>
      <vt:lpstr>Facebook Original Own Posts Table | 2 profiles - 3 of 26</vt:lpstr>
      <vt:lpstr>Facebook Original Own Posts Table | 2 profiles - 4 of 26</vt:lpstr>
      <vt:lpstr>Facebook Original Own Posts Table | 2 profiles - 5 of 26</vt:lpstr>
      <vt:lpstr>Facebook Original Own Posts Table | 2 profiles - 6 of 26</vt:lpstr>
      <vt:lpstr>Facebook Original Own Posts Table | 2 profiles - 7 of 26</vt:lpstr>
      <vt:lpstr>Facebook Original Own Posts Table | 2 profiles - 8 of 26</vt:lpstr>
      <vt:lpstr>Facebook Original Own Posts Table | 2 profiles - 9 of 26</vt:lpstr>
      <vt:lpstr>Facebook Original Own Posts Table | 2 profiles - 10 of 26</vt:lpstr>
      <vt:lpstr>Facebook Original Own Posts Table | 2 profiles - 11 of 26</vt:lpstr>
      <vt:lpstr>Facebook Original Own Posts Table | 2 profiles - 12 of 26</vt:lpstr>
      <vt:lpstr>Facebook Original Own Posts Table | 2 profiles - 13 of 26</vt:lpstr>
      <vt:lpstr>Facebook Original Own Posts Table | 2 profiles - 14 of 26</vt:lpstr>
      <vt:lpstr>Facebook Original Own Posts Table | 2 profiles - 15 of 26</vt:lpstr>
      <vt:lpstr>Facebook Original Own Posts Table | 2 profiles - 16 of 26</vt:lpstr>
      <vt:lpstr>Facebook Original Own Posts Table | 2 profiles - 17 of 26</vt:lpstr>
      <vt:lpstr>Facebook Original Own Posts Table | 2 profiles - 18 of 26</vt:lpstr>
      <vt:lpstr>Facebook Original Own Posts Table | 2 profiles - 19 of 26</vt:lpstr>
      <vt:lpstr>Facebook Original Own Posts Table | 2 profiles - 20 of 26</vt:lpstr>
      <vt:lpstr>Facebook Original Own Posts Table | 2 profiles - 21 of 26</vt:lpstr>
      <vt:lpstr>Facebook Original Own Posts Table | 2 profiles - 22 of 26</vt:lpstr>
      <vt:lpstr>Facebook Original Own Posts Table | 2 profiles - 23 of 26</vt:lpstr>
      <vt:lpstr>Facebook Original Own Posts Table | 2 profiles - 24 of 26</vt:lpstr>
      <vt:lpstr>Facebook Original Own Posts Table | 2 profiles - 25 of 26</vt:lpstr>
      <vt:lpstr>Facebook Original Own Posts Table | 2 profiles - 26 of 26</vt:lpstr>
      <vt:lpstr>Facebook Videos Table | 2 profiles - 1 of 13</vt:lpstr>
      <vt:lpstr>Facebook Videos Table | 2 profiles - 2 of 13</vt:lpstr>
      <vt:lpstr>Facebook Videos Table | 2 profiles - 3 of 13</vt:lpstr>
      <vt:lpstr>Facebook Videos Table | 2 profiles - 4 of 13</vt:lpstr>
      <vt:lpstr>Facebook Videos Table | 2 profiles - 5 of 13</vt:lpstr>
      <vt:lpstr>Facebook Videos Table | 2 profiles - 6 of 13</vt:lpstr>
      <vt:lpstr>Facebook Videos Table | 2 profiles - 7 of 13</vt:lpstr>
      <vt:lpstr>Facebook Videos Table | 2 profiles - 8 of 13</vt:lpstr>
      <vt:lpstr>Facebook Videos Table | 2 profiles - 9 of 13</vt:lpstr>
      <vt:lpstr>Facebook Videos Table | 2 profiles - 10 of 13</vt:lpstr>
      <vt:lpstr>Facebook Videos Table | 2 profiles - 11 of 13</vt:lpstr>
      <vt:lpstr>Facebook Videos Table | 2 profiles - 12 of 13</vt:lpstr>
      <vt:lpstr>Facebook Videos Table | 2 profiles - 13 of 13</vt:lpstr>
      <vt:lpstr>Facebook Hashtag Detection | 2 profiles - 1 of 3</vt:lpstr>
      <vt:lpstr>Facebook Hashtag Detection | 2 profiles - 2 of 3</vt:lpstr>
      <vt:lpstr>Facebook Hashtag Detection | 2 profiles - 3 of 3</vt:lpstr>
      <vt:lpstr>Facebook Posts concurrents | 3 profiles - 1 of 5</vt:lpstr>
      <vt:lpstr>Facebook Posts concurrents | 3 profiles - 2 of 5</vt:lpstr>
      <vt:lpstr>Facebook Posts concurrents | 3 profiles - 3 of 5</vt:lpstr>
      <vt:lpstr>Facebook Posts concurrents | 3 profiles - 4 of 5</vt:lpstr>
      <vt:lpstr>Facebook Posts concurrents | 3 profiles - 5 of 5</vt:lpstr>
      <vt:lpstr>Facebook Key Metrics Radar | 2 profiles</vt:lpstr>
      <vt:lpstr>Facebook Interactions by Post Type | 2 profiles</vt:lpstr>
      <vt:lpstr>Facebook Post Tags Distribution | 2 profiles</vt:lpstr>
      <vt:lpstr>Facebook Post Tag Performance | 2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Siplec - Dashboard</dc:title>
  <dc:creator>Frederik Born</dc:creator>
  <cp:lastModifiedBy>Frederik Born</cp:lastModifiedBy>
  <cp:revision>1</cp:revision>
  <dcterms:created xsi:type="dcterms:W3CDTF">2025-12-30T10:37:04Z</dcterms:created>
  <dcterms:modified xsi:type="dcterms:W3CDTF">2025-12-30T10:43:46Z</dcterms:modified>
</cp:coreProperties>
</file>