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4" r:id="rId36"/>
    <p:sldId id="295" r:id="rId37"/>
    <p:sldId id="296" r:id="rId38"/>
    <p:sldId id="297" r:id="rId39"/>
    <p:sldId id="298" r:id="rId40"/>
    <p:sldId id="299" r:id="rId41"/>
    <p:sldId id="301" r:id="rId42"/>
    <p:sldId id="302" r:id="rId43"/>
    <p:sldId id="303" r:id="rId44"/>
    <p:sldId id="304"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Brand</c:v>
                </c:pt>
                <c:pt idx="1">
                  <c:v>Sales</c:v>
                </c:pt>
              </c:strCache>
            </c:strRef>
          </c:cat>
          <c:val>
            <c:numRef>
              <c:f>Sheet1!$A$2:$B$2</c:f>
              <c:numCache>
                <c:formatCode>General</c:formatCode>
                <c:ptCount val="2"/>
                <c:pt idx="0">
                  <c:v>1</c:v>
                </c:pt>
                <c:pt idx="1">
                  <c:v>26</c:v>
                </c:pt>
              </c:numCache>
            </c:numRef>
          </c:val>
          <c:extLst>
            <c:ext xmlns:c16="http://schemas.microsoft.com/office/drawing/2014/chart" uri="{C3380CC4-5D6E-409C-BE32-E72D297353CC}">
              <c16:uniqueId val="{00000000-EDC2-4D17-9662-89B661523A4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Deutsche Post und DHL</c:v>
                </c:pt>
              </c:strCache>
            </c:strRef>
          </c:tx>
          <c:spPr>
            <a:ln w="28575" cap="rnd">
              <a:solidFill>
                <a:schemeClr val="accent1"/>
              </a:solidFill>
              <a:round/>
            </a:ln>
            <a:effectLst/>
          </c:spPr>
          <c:marker>
            <c:symbol val="none"/>
          </c:marker>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22</c:v>
                </c:pt>
                <c:pt idx="1">
                  <c:v>33</c:v>
                </c:pt>
                <c:pt idx="2">
                  <c:v>39</c:v>
                </c:pt>
                <c:pt idx="3">
                  <c:v>37</c:v>
                </c:pt>
                <c:pt idx="4">
                  <c:v>18</c:v>
                </c:pt>
                <c:pt idx="5">
                  <c:v>44</c:v>
                </c:pt>
                <c:pt idx="6">
                  <c:v>31</c:v>
                </c:pt>
                <c:pt idx="7">
                  <c:v>24</c:v>
                </c:pt>
                <c:pt idx="8">
                  <c:v>24</c:v>
                </c:pt>
                <c:pt idx="9">
                  <c:v>34</c:v>
                </c:pt>
                <c:pt idx="10">
                  <c:v>55</c:v>
                </c:pt>
                <c:pt idx="11">
                  <c:v>58</c:v>
                </c:pt>
                <c:pt idx="12">
                  <c:v>62</c:v>
                </c:pt>
                <c:pt idx="13">
                  <c:v>32</c:v>
                </c:pt>
                <c:pt idx="14">
                  <c:v>22</c:v>
                </c:pt>
                <c:pt idx="15">
                  <c:v>25</c:v>
                </c:pt>
                <c:pt idx="16">
                  <c:v>29</c:v>
                </c:pt>
                <c:pt idx="17">
                  <c:v>55</c:v>
                </c:pt>
                <c:pt idx="18">
                  <c:v>68</c:v>
                </c:pt>
                <c:pt idx="19">
                  <c:v>57</c:v>
                </c:pt>
                <c:pt idx="20">
                  <c:v>53</c:v>
                </c:pt>
                <c:pt idx="21">
                  <c:v>45</c:v>
                </c:pt>
                <c:pt idx="22">
                  <c:v>48</c:v>
                </c:pt>
                <c:pt idx="23">
                  <c:v>57</c:v>
                </c:pt>
                <c:pt idx="24">
                  <c:v>59</c:v>
                </c:pt>
                <c:pt idx="25">
                  <c:v>79</c:v>
                </c:pt>
                <c:pt idx="26">
                  <c:v>54</c:v>
                </c:pt>
                <c:pt idx="27">
                  <c:v>46</c:v>
                </c:pt>
                <c:pt idx="28">
                  <c:v>42</c:v>
                </c:pt>
                <c:pt idx="29">
                  <c:v>37</c:v>
                </c:pt>
                <c:pt idx="30">
                  <c:v>44</c:v>
                </c:pt>
              </c:numCache>
            </c:numRef>
          </c:val>
          <c:smooth val="0"/>
          <c:extLst>
            <c:ext xmlns:c16="http://schemas.microsoft.com/office/drawing/2014/chart" uri="{C3380CC4-5D6E-409C-BE32-E72D297353CC}">
              <c16:uniqueId val="{00000000-E051-48E9-BEC2-E52E9B1E73F7}"/>
            </c:ext>
          </c:extLst>
        </c:ser>
        <c:dLbls>
          <c:showLegendKey val="0"/>
          <c:showVal val="0"/>
          <c:showCatName val="0"/>
          <c:showSerName val="0"/>
          <c:showPercent val="0"/>
          <c:showBubbleSize val="0"/>
        </c:dLbls>
        <c:smooth val="0"/>
        <c:axId val="272849208"/>
        <c:axId val="272849536"/>
      </c:lineChart>
      <c:dateAx>
        <c:axId val="27284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49536"/>
        <c:crosses val="autoZero"/>
        <c:auto val="1"/>
        <c:lblOffset val="100"/>
        <c:baseTimeUnit val="days"/>
      </c:dateAx>
      <c:valAx>
        <c:axId val="27284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4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Deutsche Post und DHL</c:v>
                </c:pt>
              </c:strCache>
            </c:strRef>
          </c:tx>
          <c:spPr>
            <a:solidFill>
              <a:schemeClr val="accent1"/>
            </a:solidFill>
            <a:ln>
              <a:noFill/>
            </a:ln>
            <a:effectLst/>
          </c:spPr>
          <c:invertIfNegative val="0"/>
          <c:cat>
            <c:numRef>
              <c:f>Sheet1!$A$2:$A$32</c:f>
              <c:numCache>
                <c:formatCode>m/d/yyyy</c:formatCode>
                <c:ptCount val="31"/>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numCache>
            </c:numRef>
          </c:cat>
          <c:val>
            <c:numRef>
              <c:f>Sheet1!$B$2:$B$32</c:f>
              <c:numCache>
                <c:formatCode>General</c:formatCode>
                <c:ptCount val="31"/>
                <c:pt idx="0">
                  <c:v>982</c:v>
                </c:pt>
                <c:pt idx="1">
                  <c:v>1049</c:v>
                </c:pt>
                <c:pt idx="2">
                  <c:v>1483</c:v>
                </c:pt>
                <c:pt idx="3">
                  <c:v>1913</c:v>
                </c:pt>
                <c:pt idx="4">
                  <c:v>1119</c:v>
                </c:pt>
                <c:pt idx="5">
                  <c:v>1580</c:v>
                </c:pt>
                <c:pt idx="6">
                  <c:v>1352</c:v>
                </c:pt>
                <c:pt idx="7">
                  <c:v>841</c:v>
                </c:pt>
                <c:pt idx="8">
                  <c:v>1038</c:v>
                </c:pt>
                <c:pt idx="9">
                  <c:v>1304</c:v>
                </c:pt>
                <c:pt idx="10">
                  <c:v>1163</c:v>
                </c:pt>
                <c:pt idx="11">
                  <c:v>1008</c:v>
                </c:pt>
                <c:pt idx="12">
                  <c:v>1695</c:v>
                </c:pt>
                <c:pt idx="13">
                  <c:v>2197</c:v>
                </c:pt>
                <c:pt idx="14">
                  <c:v>1170</c:v>
                </c:pt>
                <c:pt idx="15">
                  <c:v>1035</c:v>
                </c:pt>
                <c:pt idx="16">
                  <c:v>2053</c:v>
                </c:pt>
                <c:pt idx="17">
                  <c:v>647</c:v>
                </c:pt>
                <c:pt idx="18">
                  <c:v>420</c:v>
                </c:pt>
                <c:pt idx="19">
                  <c:v>707</c:v>
                </c:pt>
                <c:pt idx="20">
                  <c:v>1243</c:v>
                </c:pt>
                <c:pt idx="21">
                  <c:v>535</c:v>
                </c:pt>
                <c:pt idx="22">
                  <c:v>555</c:v>
                </c:pt>
                <c:pt idx="23">
                  <c:v>763</c:v>
                </c:pt>
                <c:pt idx="24">
                  <c:v>889</c:v>
                </c:pt>
                <c:pt idx="25">
                  <c:v>412</c:v>
                </c:pt>
                <c:pt idx="26">
                  <c:v>1769</c:v>
                </c:pt>
                <c:pt idx="27">
                  <c:v>1096</c:v>
                </c:pt>
                <c:pt idx="28">
                  <c:v>435</c:v>
                </c:pt>
                <c:pt idx="29">
                  <c:v>731</c:v>
                </c:pt>
                <c:pt idx="30">
                  <c:v>476</c:v>
                </c:pt>
              </c:numCache>
            </c:numRef>
          </c:val>
          <c:extLst>
            <c:ext xmlns:c16="http://schemas.microsoft.com/office/drawing/2014/chart" uri="{C3380CC4-5D6E-409C-BE32-E72D297353CC}">
              <c16:uniqueId val="{00000000-A6D6-4122-BE44-857B417B0672}"/>
            </c:ext>
          </c:extLst>
        </c:ser>
        <c:dLbls>
          <c:showLegendKey val="0"/>
          <c:showVal val="0"/>
          <c:showCatName val="0"/>
          <c:showSerName val="0"/>
          <c:showPercent val="0"/>
          <c:showBubbleSize val="0"/>
        </c:dLbls>
        <c:gapWidth val="219"/>
        <c:overlap val="-27"/>
        <c:axId val="272856424"/>
        <c:axId val="272857080"/>
      </c:barChart>
      <c:dateAx>
        <c:axId val="27285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57080"/>
        <c:crosses val="autoZero"/>
        <c:auto val="1"/>
        <c:lblOffset val="100"/>
        <c:baseTimeUnit val="days"/>
      </c:dateAx>
      <c:valAx>
        <c:axId val="27285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85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Deutsche Post und DHL</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71590</c:v>
                </c:pt>
                <c:pt idx="1">
                  <c:v>46170</c:v>
                </c:pt>
                <c:pt idx="2">
                  <c:v>33671</c:v>
                </c:pt>
              </c:numCache>
            </c:numRef>
          </c:val>
          <c:extLst>
            <c:ext xmlns:c16="http://schemas.microsoft.com/office/drawing/2014/chart" uri="{C3380CC4-5D6E-409C-BE32-E72D297353CC}">
              <c16:uniqueId val="{00000000-7442-45CF-91BE-15ADE2779019}"/>
            </c:ext>
          </c:extLst>
        </c:ser>
        <c:dLbls>
          <c:showLegendKey val="0"/>
          <c:showVal val="0"/>
          <c:showCatName val="0"/>
          <c:showSerName val="0"/>
          <c:showPercent val="0"/>
          <c:showBubbleSize val="0"/>
        </c:dLbls>
        <c:gapWidth val="219"/>
        <c:overlap val="-27"/>
        <c:axId val="245642760"/>
        <c:axId val="245643744"/>
      </c:barChart>
      <c:dateAx>
        <c:axId val="245642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43744"/>
        <c:crosses val="autoZero"/>
        <c:auto val="1"/>
        <c:lblOffset val="100"/>
        <c:baseTimeUnit val="months"/>
      </c:dateAx>
      <c:valAx>
        <c:axId val="24564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4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Deutsche Post und DHL</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1636</c:v>
                </c:pt>
                <c:pt idx="1">
                  <c:v>1488</c:v>
                </c:pt>
                <c:pt idx="2">
                  <c:v>1818</c:v>
                </c:pt>
              </c:numCache>
            </c:numRef>
          </c:val>
          <c:extLst>
            <c:ext xmlns:c16="http://schemas.microsoft.com/office/drawing/2014/chart" uri="{C3380CC4-5D6E-409C-BE32-E72D297353CC}">
              <c16:uniqueId val="{00000000-1460-4FAB-B349-ABFF3FEBE7CA}"/>
            </c:ext>
          </c:extLst>
        </c:ser>
        <c:dLbls>
          <c:showLegendKey val="0"/>
          <c:showVal val="0"/>
          <c:showCatName val="0"/>
          <c:showSerName val="0"/>
          <c:showPercent val="0"/>
          <c:showBubbleSize val="0"/>
        </c:dLbls>
        <c:gapWidth val="219"/>
        <c:overlap val="-27"/>
        <c:axId val="245638496"/>
        <c:axId val="245645384"/>
      </c:barChart>
      <c:dateAx>
        <c:axId val="24563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45384"/>
        <c:crosses val="autoZero"/>
        <c:auto val="1"/>
        <c:lblOffset val="100"/>
        <c:baseTimeUnit val="months"/>
      </c:dateAx>
      <c:valAx>
        <c:axId val="24564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3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Deutsche Post und DHL</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9</c:v>
                </c:pt>
                <c:pt idx="1">
                  <c:v>8</c:v>
                </c:pt>
                <c:pt idx="2">
                  <c:v>10</c:v>
                </c:pt>
              </c:numCache>
            </c:numRef>
          </c:val>
          <c:extLst>
            <c:ext xmlns:c16="http://schemas.microsoft.com/office/drawing/2014/chart" uri="{C3380CC4-5D6E-409C-BE32-E72D297353CC}">
              <c16:uniqueId val="{00000000-8FAC-467E-88B1-1ACC8C15CECE}"/>
            </c:ext>
          </c:extLst>
        </c:ser>
        <c:dLbls>
          <c:showLegendKey val="0"/>
          <c:showVal val="0"/>
          <c:showCatName val="0"/>
          <c:showSerName val="0"/>
          <c:showPercent val="0"/>
          <c:showBubbleSize val="0"/>
        </c:dLbls>
        <c:gapWidth val="219"/>
        <c:overlap val="-27"/>
        <c:axId val="245651944"/>
        <c:axId val="245651288"/>
      </c:barChart>
      <c:dateAx>
        <c:axId val="24565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51288"/>
        <c:crosses val="autoZero"/>
        <c:auto val="1"/>
        <c:lblOffset val="100"/>
        <c:baseTimeUnit val="months"/>
      </c:dateAx>
      <c:valAx>
        <c:axId val="24565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65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Brand</c:v>
                </c:pt>
                <c:pt idx="1">
                  <c:v>Sales</c:v>
                </c:pt>
              </c:strCache>
            </c:strRef>
          </c:cat>
          <c:val>
            <c:numRef>
              <c:f>Sheet1!$A$2:$B$2</c:f>
              <c:numCache>
                <c:formatCode>General</c:formatCode>
                <c:ptCount val="2"/>
                <c:pt idx="0">
                  <c:v>1</c:v>
                </c:pt>
                <c:pt idx="1">
                  <c:v>26</c:v>
                </c:pt>
              </c:numCache>
            </c:numRef>
          </c:val>
          <c:extLst>
            <c:ext xmlns:c16="http://schemas.microsoft.com/office/drawing/2014/chart" uri="{C3380CC4-5D6E-409C-BE32-E72D297353CC}">
              <c16:uniqueId val="{00000000-3683-45F1-8825-8CE06BB70A9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P&amp;P_02_Portfolio: Dialogmarket</c:v>
                </c:pt>
                <c:pt idx="1">
                  <c:v>P&amp;P_02_Portfolio: Paket</c:v>
                </c:pt>
                <c:pt idx="2">
                  <c:v>P&amp;P_02_Portfolio: Post</c:v>
                </c:pt>
                <c:pt idx="3">
                  <c:v>P&amp;P_02_Portfolio: Post &amp; Paket</c:v>
                </c:pt>
              </c:strCache>
            </c:strRef>
          </c:cat>
          <c:val>
            <c:numRef>
              <c:f>Sheet1!$A$2:$D$2</c:f>
              <c:numCache>
                <c:formatCode>General</c:formatCode>
                <c:ptCount val="4"/>
                <c:pt idx="0">
                  <c:v>11</c:v>
                </c:pt>
                <c:pt idx="1">
                  <c:v>5</c:v>
                </c:pt>
                <c:pt idx="2">
                  <c:v>6</c:v>
                </c:pt>
                <c:pt idx="3">
                  <c:v>4</c:v>
                </c:pt>
              </c:numCache>
            </c:numRef>
          </c:val>
          <c:extLst>
            <c:ext xmlns:c16="http://schemas.microsoft.com/office/drawing/2014/chart" uri="{C3380CC4-5D6E-409C-BE32-E72D297353CC}">
              <c16:uniqueId val="{00000000-1DA2-4229-9892-56AD35759A7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P&amp;P_01_TC: Corporate/ Brand</c:v>
                </c:pt>
              </c:strCache>
            </c:strRef>
          </c:cat>
          <c:val>
            <c:numRef>
              <c:f>Sheet1!$A$2</c:f>
              <c:numCache>
                <c:formatCode>General</c:formatCode>
                <c:ptCount val="1"/>
                <c:pt idx="0">
                  <c:v>1</c:v>
                </c:pt>
              </c:numCache>
            </c:numRef>
          </c:val>
          <c:extLst>
            <c:ext xmlns:c16="http://schemas.microsoft.com/office/drawing/2014/chart" uri="{C3380CC4-5D6E-409C-BE32-E72D297353CC}">
              <c16:uniqueId val="{00000000-63DB-4F43-8CD9-D2295F594C2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Deutsche Post und DHL</c:v>
                </c:pt>
              </c:strCache>
            </c:strRef>
          </c:tx>
          <c:spPr>
            <a:solidFill>
              <a:schemeClr val="accent1"/>
            </a:solidFill>
            <a:ln>
              <a:noFill/>
            </a:ln>
            <a:effectLst/>
          </c:spPr>
          <c:invertIfNegative val="0"/>
          <c:cat>
            <c:strRef>
              <c:f>Sheet1!$A$2:$A$7</c:f>
              <c:strCache>
                <c:ptCount val="6"/>
                <c:pt idx="0">
                  <c:v>Document</c:v>
                </c:pt>
                <c:pt idx="1">
                  <c:v>Gallery</c:v>
                </c:pt>
                <c:pt idx="2">
                  <c:v>Image</c:v>
                </c:pt>
                <c:pt idx="3">
                  <c:v>Poll</c:v>
                </c:pt>
                <c:pt idx="4">
                  <c:v>Status</c:v>
                </c:pt>
                <c:pt idx="5">
                  <c:v>Video</c:v>
                </c:pt>
              </c:strCache>
            </c:strRef>
          </c:cat>
          <c:val>
            <c:numRef>
              <c:f>Sheet1!$B$2:$B$7</c:f>
              <c:numCache>
                <c:formatCode>General</c:formatCode>
                <c:ptCount val="6"/>
                <c:pt idx="0">
                  <c:v>28.734324439538302</c:v>
                </c:pt>
                <c:pt idx="1">
                  <c:v>32.889908256881</c:v>
                </c:pt>
                <c:pt idx="2">
                  <c:v>4.3994717717448699</c:v>
                </c:pt>
                <c:pt idx="3">
                  <c:v>4.8581288056021998</c:v>
                </c:pt>
                <c:pt idx="4">
                  <c:v>2.1573522677726</c:v>
                </c:pt>
                <c:pt idx="5">
                  <c:v>11.794463845012899</c:v>
                </c:pt>
              </c:numCache>
            </c:numRef>
          </c:val>
          <c:extLst>
            <c:ext xmlns:c16="http://schemas.microsoft.com/office/drawing/2014/chart" uri="{C3380CC4-5D6E-409C-BE32-E72D297353CC}">
              <c16:uniqueId val="{00000000-12D9-4DD9-B3D6-1D1760292FD3}"/>
            </c:ext>
          </c:extLst>
        </c:ser>
        <c:dLbls>
          <c:showLegendKey val="0"/>
          <c:showVal val="0"/>
          <c:showCatName val="0"/>
          <c:showSerName val="0"/>
          <c:showPercent val="0"/>
          <c:showBubbleSize val="0"/>
        </c:dLbls>
        <c:gapWidth val="219"/>
        <c:overlap val="-27"/>
        <c:axId val="503123920"/>
        <c:axId val="466672648"/>
      </c:barChart>
      <c:catAx>
        <c:axId val="50312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672648"/>
        <c:crosses val="autoZero"/>
        <c:auto val="1"/>
        <c:lblAlgn val="ctr"/>
        <c:lblOffset val="100"/>
        <c:noMultiLvlLbl val="0"/>
      </c:catAx>
      <c:valAx>
        <c:axId val="46667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12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BB1B9-FD0E-4977-8637-6A1ABB220D70}"/>
              </a:ext>
            </a:extLst>
          </p:cNvPr>
          <p:cNvSpPr>
            <a:spLocks noGrp="1"/>
          </p:cNvSpPr>
          <p:nvPr>
            <p:ph type="ctrTitle"/>
          </p:nvPr>
        </p:nvSpPr>
        <p:spPr/>
        <p:txBody>
          <a:bodyPr/>
          <a:lstStyle/>
          <a:p>
            <a:r>
              <a:rPr lang="en-US"/>
              <a:t>Monatsreport</a:t>
            </a:r>
          </a:p>
        </p:txBody>
      </p:sp>
      <p:sp>
        <p:nvSpPr>
          <p:cNvPr id="3" name="Subtitle 2">
            <a:extLst>
              <a:ext uri="{FF2B5EF4-FFF2-40B4-BE49-F238E27FC236}">
                <a16:creationId xmlns:a16="http://schemas.microsoft.com/office/drawing/2014/main" id="{0BDC1291-F17B-4D84-A706-9CF2240CE7AC}"/>
              </a:ext>
            </a:extLst>
          </p:cNvPr>
          <p:cNvSpPr>
            <a:spLocks noGrp="1"/>
          </p:cNvSpPr>
          <p:nvPr>
            <p:ph type="subTitle" idx="1"/>
          </p:nvPr>
        </p:nvSpPr>
        <p:spPr/>
        <p:txBody>
          <a:bodyPr/>
          <a:lstStyle/>
          <a:p>
            <a:r>
              <a:rPr lang="en-US"/>
              <a:t>Deutsche Post und DHL</a:t>
            </a:r>
          </a:p>
        </p:txBody>
      </p:sp>
    </p:spTree>
    <p:extLst>
      <p:ext uri="{BB962C8B-B14F-4D97-AF65-F5344CB8AC3E}">
        <p14:creationId xmlns:p14="http://schemas.microsoft.com/office/powerpoint/2010/main" val="1447497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643C1-1530-490F-95B6-3B6417C5F6FF}"/>
              </a:ext>
            </a:extLst>
          </p:cNvPr>
          <p:cNvSpPr>
            <a:spLocks noGrp="1"/>
          </p:cNvSpPr>
          <p:nvPr>
            <p:ph type="title"/>
          </p:nvPr>
        </p:nvSpPr>
        <p:spPr/>
        <p:txBody>
          <a:bodyPr/>
          <a:lstStyle/>
          <a:p>
            <a:r>
              <a:rPr lang="de-DE"/>
              <a:t>LinkedIn Dashboard | Deutsche Post und DHL</a:t>
            </a:r>
            <a:endParaRPr lang="en-US"/>
          </a:p>
        </p:txBody>
      </p:sp>
      <p:graphicFrame>
        <p:nvGraphicFramePr>
          <p:cNvPr id="5" name="Table Placeholder 4">
            <a:extLst>
              <a:ext uri="{FF2B5EF4-FFF2-40B4-BE49-F238E27FC236}">
                <a16:creationId xmlns:a16="http://schemas.microsoft.com/office/drawing/2014/main" id="{575CFC17-738A-4932-8FEB-FE55B47B8AAB}"/>
              </a:ext>
            </a:extLst>
          </p:cNvPr>
          <p:cNvGraphicFramePr>
            <a:graphicFrameLocks noGrp="1"/>
          </p:cNvGraphicFramePr>
          <p:nvPr>
            <p:ph type="tbl" sz="quarter" idx="13"/>
            <p:extLst>
              <p:ext uri="{D42A27DB-BD31-4B8C-83A1-F6EECF244321}">
                <p14:modId xmlns:p14="http://schemas.microsoft.com/office/powerpoint/2010/main" val="4145741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362167425"/>
                    </a:ext>
                  </a:extLst>
                </a:gridCol>
                <a:gridCol w="411480">
                  <a:extLst>
                    <a:ext uri="{9D8B030D-6E8A-4147-A177-3AD203B41FA5}">
                      <a16:colId xmlns:a16="http://schemas.microsoft.com/office/drawing/2014/main" val="3359522506"/>
                    </a:ext>
                  </a:extLst>
                </a:gridCol>
                <a:gridCol w="411480">
                  <a:extLst>
                    <a:ext uri="{9D8B030D-6E8A-4147-A177-3AD203B41FA5}">
                      <a16:colId xmlns:a16="http://schemas.microsoft.com/office/drawing/2014/main" val="75467525"/>
                    </a:ext>
                  </a:extLst>
                </a:gridCol>
                <a:gridCol w="411480">
                  <a:extLst>
                    <a:ext uri="{9D8B030D-6E8A-4147-A177-3AD203B41FA5}">
                      <a16:colId xmlns:a16="http://schemas.microsoft.com/office/drawing/2014/main" val="1123868724"/>
                    </a:ext>
                  </a:extLst>
                </a:gridCol>
                <a:gridCol w="411480">
                  <a:extLst>
                    <a:ext uri="{9D8B030D-6E8A-4147-A177-3AD203B41FA5}">
                      <a16:colId xmlns:a16="http://schemas.microsoft.com/office/drawing/2014/main" val="13937074"/>
                    </a:ext>
                  </a:extLst>
                </a:gridCol>
                <a:gridCol w="411480">
                  <a:extLst>
                    <a:ext uri="{9D8B030D-6E8A-4147-A177-3AD203B41FA5}">
                      <a16:colId xmlns:a16="http://schemas.microsoft.com/office/drawing/2014/main" val="2485758538"/>
                    </a:ext>
                  </a:extLst>
                </a:gridCol>
                <a:gridCol w="411480">
                  <a:extLst>
                    <a:ext uri="{9D8B030D-6E8A-4147-A177-3AD203B41FA5}">
                      <a16:colId xmlns:a16="http://schemas.microsoft.com/office/drawing/2014/main" val="1972567189"/>
                    </a:ext>
                  </a:extLst>
                </a:gridCol>
                <a:gridCol w="411480">
                  <a:extLst>
                    <a:ext uri="{9D8B030D-6E8A-4147-A177-3AD203B41FA5}">
                      <a16:colId xmlns:a16="http://schemas.microsoft.com/office/drawing/2014/main" val="3321351474"/>
                    </a:ext>
                  </a:extLst>
                </a:gridCol>
                <a:gridCol w="411480">
                  <a:extLst>
                    <a:ext uri="{9D8B030D-6E8A-4147-A177-3AD203B41FA5}">
                      <a16:colId xmlns:a16="http://schemas.microsoft.com/office/drawing/2014/main" val="2112790650"/>
                    </a:ext>
                  </a:extLst>
                </a:gridCol>
                <a:gridCol w="411480">
                  <a:extLst>
                    <a:ext uri="{9D8B030D-6E8A-4147-A177-3AD203B41FA5}">
                      <a16:colId xmlns:a16="http://schemas.microsoft.com/office/drawing/2014/main" val="1712008863"/>
                    </a:ext>
                  </a:extLst>
                </a:gridCol>
                <a:gridCol w="411480">
                  <a:extLst>
                    <a:ext uri="{9D8B030D-6E8A-4147-A177-3AD203B41FA5}">
                      <a16:colId xmlns:a16="http://schemas.microsoft.com/office/drawing/2014/main" val="4161499592"/>
                    </a:ext>
                  </a:extLst>
                </a:gridCol>
                <a:gridCol w="411480">
                  <a:extLst>
                    <a:ext uri="{9D8B030D-6E8A-4147-A177-3AD203B41FA5}">
                      <a16:colId xmlns:a16="http://schemas.microsoft.com/office/drawing/2014/main" val="4212105382"/>
                    </a:ext>
                  </a:extLst>
                </a:gridCol>
                <a:gridCol w="411480">
                  <a:extLst>
                    <a:ext uri="{9D8B030D-6E8A-4147-A177-3AD203B41FA5}">
                      <a16:colId xmlns:a16="http://schemas.microsoft.com/office/drawing/2014/main" val="87357996"/>
                    </a:ext>
                  </a:extLst>
                </a:gridCol>
                <a:gridCol w="411480">
                  <a:extLst>
                    <a:ext uri="{9D8B030D-6E8A-4147-A177-3AD203B41FA5}">
                      <a16:colId xmlns:a16="http://schemas.microsoft.com/office/drawing/2014/main" val="3467346615"/>
                    </a:ext>
                  </a:extLst>
                </a:gridCol>
                <a:gridCol w="411480">
                  <a:extLst>
                    <a:ext uri="{9D8B030D-6E8A-4147-A177-3AD203B41FA5}">
                      <a16:colId xmlns:a16="http://schemas.microsoft.com/office/drawing/2014/main" val="2268819146"/>
                    </a:ext>
                  </a:extLst>
                </a:gridCol>
                <a:gridCol w="411480">
                  <a:extLst>
                    <a:ext uri="{9D8B030D-6E8A-4147-A177-3AD203B41FA5}">
                      <a16:colId xmlns:a16="http://schemas.microsoft.com/office/drawing/2014/main" val="40060039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838637580"/>
                  </a:ext>
                </a:extLst>
              </a:tr>
              <a:tr h="370840">
                <a:tc>
                  <a:txBody>
                    <a:bodyPr/>
                    <a:lstStyle/>
                    <a:p>
                      <a:r>
                        <a:rPr lang="en-US" sz="1000"/>
                        <a:t>Deutsche Post und DHL</a:t>
                      </a:r>
                    </a:p>
                  </a:txBody>
                  <a:tcPr/>
                </a:tc>
                <a:tc>
                  <a:txBody>
                    <a:bodyPr/>
                    <a:lstStyle/>
                    <a:p>
                      <a:r>
                        <a:rPr lang="en-US" sz="1000"/>
                        <a:t>116063</a:t>
                      </a:r>
                    </a:p>
                  </a:txBody>
                  <a:tcPr/>
                </a:tc>
                <a:tc>
                  <a:txBody>
                    <a:bodyPr/>
                    <a:lstStyle/>
                    <a:p>
                      <a:r>
                        <a:rPr lang="en-US" sz="1000"/>
                        <a:t>1333</a:t>
                      </a:r>
                    </a:p>
                  </a:txBody>
                  <a:tcPr/>
                </a:tc>
                <a:tc>
                  <a:txBody>
                    <a:bodyPr/>
                    <a:lstStyle/>
                    <a:p>
                      <a:r>
                        <a:rPr lang="en-US" sz="1000"/>
                        <a:t>10</a:t>
                      </a:r>
                    </a:p>
                  </a:txBody>
                  <a:tcPr/>
                </a:tc>
                <a:tc>
                  <a:txBody>
                    <a:bodyPr/>
                    <a:lstStyle/>
                    <a:p>
                      <a:r>
                        <a:rPr lang="en-US" sz="1000"/>
                        <a:t>591</a:t>
                      </a:r>
                    </a:p>
                  </a:txBody>
                  <a:tcPr/>
                </a:tc>
                <a:tc>
                  <a:txBody>
                    <a:bodyPr/>
                    <a:lstStyle/>
                    <a:p>
                      <a:r>
                        <a:rPr lang="en-US" sz="1000"/>
                        <a:t>59.1</a:t>
                      </a:r>
                    </a:p>
                  </a:txBody>
                  <a:tcPr/>
                </a:tc>
                <a:tc>
                  <a:txBody>
                    <a:bodyPr/>
                    <a:lstStyle/>
                    <a:p>
                      <a:r>
                        <a:rPr lang="en-US" sz="1000"/>
                        <a:t>60</a:t>
                      </a:r>
                    </a:p>
                  </a:txBody>
                  <a:tcPr/>
                </a:tc>
                <a:tc>
                  <a:txBody>
                    <a:bodyPr/>
                    <a:lstStyle/>
                    <a:p>
                      <a:r>
                        <a:rPr lang="en-US" sz="1000"/>
                        <a:t>6</a:t>
                      </a:r>
                    </a:p>
                  </a:txBody>
                  <a:tcPr/>
                </a:tc>
                <a:tc>
                  <a:txBody>
                    <a:bodyPr/>
                    <a:lstStyle/>
                    <a:p>
                      <a:r>
                        <a:rPr lang="en-US" sz="1000"/>
                        <a:t>38</a:t>
                      </a:r>
                    </a:p>
                  </a:txBody>
                  <a:tcPr/>
                </a:tc>
                <a:tc>
                  <a:txBody>
                    <a:bodyPr/>
                    <a:lstStyle/>
                    <a:p>
                      <a:r>
                        <a:rPr lang="en-US" sz="1000"/>
                        <a:t>3.8</a:t>
                      </a:r>
                    </a:p>
                  </a:txBody>
                  <a:tcPr/>
                </a:tc>
                <a:tc>
                  <a:txBody>
                    <a:bodyPr/>
                    <a:lstStyle/>
                    <a:p>
                      <a:r>
                        <a:rPr lang="en-US" sz="1000"/>
                        <a:t>2100</a:t>
                      </a:r>
                    </a:p>
                  </a:txBody>
                  <a:tcPr/>
                </a:tc>
                <a:tc>
                  <a:txBody>
                    <a:bodyPr/>
                    <a:lstStyle/>
                    <a:p>
                      <a:r>
                        <a:rPr lang="en-US" sz="1000"/>
                        <a:t>210</a:t>
                      </a:r>
                    </a:p>
                  </a:txBody>
                  <a:tcPr/>
                </a:tc>
                <a:tc>
                  <a:txBody>
                    <a:bodyPr/>
                    <a:lstStyle/>
                    <a:p>
                      <a:r>
                        <a:rPr lang="en-US" sz="1000"/>
                        <a:t>20222</a:t>
                      </a:r>
                    </a:p>
                  </a:txBody>
                  <a:tcPr/>
                </a:tc>
                <a:tc>
                  <a:txBody>
                    <a:bodyPr/>
                    <a:lstStyle/>
                    <a:p>
                      <a:r>
                        <a:rPr lang="en-US" sz="1000"/>
                        <a:t>2022.2</a:t>
                      </a:r>
                    </a:p>
                  </a:txBody>
                  <a:tcPr/>
                </a:tc>
                <a:tc>
                  <a:txBody>
                    <a:bodyPr/>
                    <a:lstStyle/>
                    <a:p>
                      <a:r>
                        <a:rPr lang="en-US" sz="1000"/>
                        <a:t>13.46971984423 %</a:t>
                      </a:r>
                    </a:p>
                  </a:txBody>
                  <a:tcPr/>
                </a:tc>
                <a:tc>
                  <a:txBody>
                    <a:bodyPr/>
                    <a:lstStyle/>
                    <a:p>
                      <a:r>
                        <a:rPr lang="en-US" sz="1000"/>
                        <a:t>4074</a:t>
                      </a:r>
                    </a:p>
                  </a:txBody>
                  <a:tcPr/>
                </a:tc>
                <a:extLst>
                  <a:ext uri="{0D108BD9-81ED-4DB2-BD59-A6C34878D82A}">
                    <a16:rowId xmlns:a16="http://schemas.microsoft.com/office/drawing/2014/main" val="1643049329"/>
                  </a:ext>
                </a:extLst>
              </a:tr>
            </a:tbl>
          </a:graphicData>
        </a:graphic>
      </p:graphicFrame>
      <p:sp>
        <p:nvSpPr>
          <p:cNvPr id="4" name="Text Placeholder 3">
            <a:extLst>
              <a:ext uri="{FF2B5EF4-FFF2-40B4-BE49-F238E27FC236}">
                <a16:creationId xmlns:a16="http://schemas.microsoft.com/office/drawing/2014/main" id="{091456A1-9B38-42F3-90CA-C085B738A54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126324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43A9D-C7F1-4AF3-AAF3-8C86D456591A}"/>
              </a:ext>
            </a:extLst>
          </p:cNvPr>
          <p:cNvSpPr>
            <a:spLocks noGrp="1"/>
          </p:cNvSpPr>
          <p:nvPr>
            <p:ph type="title"/>
          </p:nvPr>
        </p:nvSpPr>
        <p:spPr/>
        <p:txBody>
          <a:bodyPr/>
          <a:lstStyle/>
          <a:p>
            <a:r>
              <a:rPr lang="de-DE"/>
              <a:t>LinkedIn Gewichtung der Beiträge | Deutsche Post und DHL</a:t>
            </a:r>
            <a:endParaRPr lang="en-US"/>
          </a:p>
        </p:txBody>
      </p:sp>
      <p:graphicFrame>
        <p:nvGraphicFramePr>
          <p:cNvPr id="6" name="Chart Placeholder 5">
            <a:extLst>
              <a:ext uri="{FF2B5EF4-FFF2-40B4-BE49-F238E27FC236}">
                <a16:creationId xmlns:a16="http://schemas.microsoft.com/office/drawing/2014/main" id="{843607DC-12D0-49BF-99BB-FCA37C183E52}"/>
              </a:ext>
            </a:extLst>
          </p:cNvPr>
          <p:cNvGraphicFramePr>
            <a:graphicFrameLocks noGrp="1"/>
          </p:cNvGraphicFramePr>
          <p:nvPr>
            <p:ph type="chart" sz="quarter" idx="13"/>
            <p:extLst>
              <p:ext uri="{D42A27DB-BD31-4B8C-83A1-F6EECF244321}">
                <p14:modId xmlns:p14="http://schemas.microsoft.com/office/powerpoint/2010/main" val="1392863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72DBFE-177A-4D82-8439-DADA6CD90394}"/>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BEB6F52C-7A74-4DD1-AC21-6565CB982F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808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1D64-49CA-432F-8F69-EAA8BE8F5869}"/>
              </a:ext>
            </a:extLst>
          </p:cNvPr>
          <p:cNvSpPr>
            <a:spLocks noGrp="1"/>
          </p:cNvSpPr>
          <p:nvPr>
            <p:ph type="title"/>
          </p:nvPr>
        </p:nvSpPr>
        <p:spPr/>
        <p:txBody>
          <a:bodyPr/>
          <a:lstStyle/>
          <a:p>
            <a:r>
              <a:rPr lang="de-DE"/>
              <a:t>LinkedIn Follower (netto) | Deutsche Post und DHL</a:t>
            </a:r>
            <a:endParaRPr lang="en-US"/>
          </a:p>
        </p:txBody>
      </p:sp>
      <p:graphicFrame>
        <p:nvGraphicFramePr>
          <p:cNvPr id="5" name="Table Placeholder 4">
            <a:extLst>
              <a:ext uri="{FF2B5EF4-FFF2-40B4-BE49-F238E27FC236}">
                <a16:creationId xmlns:a16="http://schemas.microsoft.com/office/drawing/2014/main" id="{D0B191DB-8677-41E7-AB21-616C9120EDDD}"/>
              </a:ext>
            </a:extLst>
          </p:cNvPr>
          <p:cNvGraphicFramePr>
            <a:graphicFrameLocks noGrp="1"/>
          </p:cNvGraphicFramePr>
          <p:nvPr>
            <p:ph type="tbl" sz="quarter" idx="13"/>
            <p:extLst>
              <p:ext uri="{D42A27DB-BD31-4B8C-83A1-F6EECF244321}">
                <p14:modId xmlns:p14="http://schemas.microsoft.com/office/powerpoint/2010/main" val="389257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38700073"/>
                    </a:ext>
                  </a:extLst>
                </a:gridCol>
                <a:gridCol w="1481328">
                  <a:extLst>
                    <a:ext uri="{9D8B030D-6E8A-4147-A177-3AD203B41FA5}">
                      <a16:colId xmlns:a16="http://schemas.microsoft.com/office/drawing/2014/main" val="1780165088"/>
                    </a:ext>
                  </a:extLst>
                </a:gridCol>
                <a:gridCol w="987552">
                  <a:extLst>
                    <a:ext uri="{9D8B030D-6E8A-4147-A177-3AD203B41FA5}">
                      <a16:colId xmlns:a16="http://schemas.microsoft.com/office/drawing/2014/main" val="278488822"/>
                    </a:ext>
                  </a:extLst>
                </a:gridCol>
                <a:gridCol w="987552">
                  <a:extLst>
                    <a:ext uri="{9D8B030D-6E8A-4147-A177-3AD203B41FA5}">
                      <a16:colId xmlns:a16="http://schemas.microsoft.com/office/drawing/2014/main" val="181380443"/>
                    </a:ext>
                  </a:extLst>
                </a:gridCol>
                <a:gridCol w="987552">
                  <a:extLst>
                    <a:ext uri="{9D8B030D-6E8A-4147-A177-3AD203B41FA5}">
                      <a16:colId xmlns:a16="http://schemas.microsoft.com/office/drawing/2014/main" val="2553443343"/>
                    </a:ext>
                  </a:extLst>
                </a:gridCol>
                <a:gridCol w="987552">
                  <a:extLst>
                    <a:ext uri="{9D8B030D-6E8A-4147-A177-3AD203B41FA5}">
                      <a16:colId xmlns:a16="http://schemas.microsoft.com/office/drawing/2014/main" val="3214960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87474656"/>
                  </a:ext>
                </a:extLst>
              </a:tr>
              <a:tr h="370840">
                <a:tc>
                  <a:txBody>
                    <a:bodyPr/>
                    <a:lstStyle/>
                    <a:p>
                      <a:r>
                        <a:rPr lang="en-US" sz="1000"/>
                        <a:t>Deutsche Post und DHL</a:t>
                      </a:r>
                    </a:p>
                  </a:txBody>
                  <a:tcPr/>
                </a:tc>
                <a:tc>
                  <a:txBody>
                    <a:bodyPr/>
                    <a:lstStyle/>
                    <a:p>
                      <a:r>
                        <a:rPr lang="en-US" sz="1000"/>
                        <a:t>116063</a:t>
                      </a:r>
                    </a:p>
                  </a:txBody>
                  <a:tcPr/>
                </a:tc>
                <a:tc>
                  <a:txBody>
                    <a:bodyPr/>
                    <a:lstStyle/>
                    <a:p>
                      <a:r>
                        <a:rPr lang="en-US" sz="1000"/>
                        <a:t>361</a:t>
                      </a:r>
                    </a:p>
                  </a:txBody>
                  <a:tcPr/>
                </a:tc>
                <a:tc>
                  <a:txBody>
                    <a:bodyPr/>
                    <a:lstStyle/>
                    <a:p>
                      <a:r>
                        <a:rPr lang="en-US" sz="1000"/>
                        <a:t>0.3 %</a:t>
                      </a:r>
                    </a:p>
                  </a:txBody>
                  <a:tcPr/>
                </a:tc>
                <a:tc>
                  <a:txBody>
                    <a:bodyPr/>
                    <a:lstStyle/>
                    <a:p>
                      <a:r>
                        <a:rPr lang="en-US" sz="1000"/>
                        <a:t>1311</a:t>
                      </a:r>
                    </a:p>
                  </a:txBody>
                  <a:tcPr/>
                </a:tc>
                <a:tc>
                  <a:txBody>
                    <a:bodyPr/>
                    <a:lstStyle/>
                    <a:p>
                      <a:r>
                        <a:rPr lang="en-US" sz="1000"/>
                        <a:t>1.1 %</a:t>
                      </a:r>
                    </a:p>
                  </a:txBody>
                  <a:tcPr/>
                </a:tc>
                <a:extLst>
                  <a:ext uri="{0D108BD9-81ED-4DB2-BD59-A6C34878D82A}">
                    <a16:rowId xmlns:a16="http://schemas.microsoft.com/office/drawing/2014/main" val="1608573391"/>
                  </a:ext>
                </a:extLst>
              </a:tr>
            </a:tbl>
          </a:graphicData>
        </a:graphic>
      </p:graphicFrame>
      <p:sp>
        <p:nvSpPr>
          <p:cNvPr id="4" name="Text Placeholder 3">
            <a:extLst>
              <a:ext uri="{FF2B5EF4-FFF2-40B4-BE49-F238E27FC236}">
                <a16:creationId xmlns:a16="http://schemas.microsoft.com/office/drawing/2014/main" id="{61CC7CB2-9339-4373-85A9-CC23A9CFFCD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020439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A3811-2661-4A28-A7F3-BA2EC3E57EF0}"/>
              </a:ext>
            </a:extLst>
          </p:cNvPr>
          <p:cNvSpPr>
            <a:spLocks noGrp="1"/>
          </p:cNvSpPr>
          <p:nvPr>
            <p:ph type="title"/>
          </p:nvPr>
        </p:nvSpPr>
        <p:spPr/>
        <p:txBody>
          <a:bodyPr/>
          <a:lstStyle/>
          <a:p>
            <a:r>
              <a:rPr lang="de-DE"/>
              <a:t>LinkedIn Tops &amp; Flops nach Impressions | Deutsche Post und DHL - 1 of 11</a:t>
            </a:r>
            <a:endParaRPr lang="en-US"/>
          </a:p>
        </p:txBody>
      </p:sp>
      <p:graphicFrame>
        <p:nvGraphicFramePr>
          <p:cNvPr id="5" name="Table Placeholder 4">
            <a:extLst>
              <a:ext uri="{FF2B5EF4-FFF2-40B4-BE49-F238E27FC236}">
                <a16:creationId xmlns:a16="http://schemas.microsoft.com/office/drawing/2014/main" id="{437DB95D-295A-4B38-82E3-81913E8854FD}"/>
              </a:ext>
            </a:extLst>
          </p:cNvPr>
          <p:cNvGraphicFramePr>
            <a:graphicFrameLocks noGrp="1"/>
          </p:cNvGraphicFramePr>
          <p:nvPr>
            <p:ph type="tbl" sz="quarter" idx="13"/>
            <p:extLst>
              <p:ext uri="{D42A27DB-BD31-4B8C-83A1-F6EECF244321}">
                <p14:modId xmlns:p14="http://schemas.microsoft.com/office/powerpoint/2010/main" val="107911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181900"/>
                    </a:ext>
                  </a:extLst>
                </a:gridCol>
                <a:gridCol w="1399032">
                  <a:extLst>
                    <a:ext uri="{9D8B030D-6E8A-4147-A177-3AD203B41FA5}">
                      <a16:colId xmlns:a16="http://schemas.microsoft.com/office/drawing/2014/main" val="388011518"/>
                    </a:ext>
                  </a:extLst>
                </a:gridCol>
                <a:gridCol w="493776">
                  <a:extLst>
                    <a:ext uri="{9D8B030D-6E8A-4147-A177-3AD203B41FA5}">
                      <a16:colId xmlns:a16="http://schemas.microsoft.com/office/drawing/2014/main" val="938466288"/>
                    </a:ext>
                  </a:extLst>
                </a:gridCol>
                <a:gridCol w="493776">
                  <a:extLst>
                    <a:ext uri="{9D8B030D-6E8A-4147-A177-3AD203B41FA5}">
                      <a16:colId xmlns:a16="http://schemas.microsoft.com/office/drawing/2014/main" val="2310876836"/>
                    </a:ext>
                  </a:extLst>
                </a:gridCol>
                <a:gridCol w="493776">
                  <a:extLst>
                    <a:ext uri="{9D8B030D-6E8A-4147-A177-3AD203B41FA5}">
                      <a16:colId xmlns:a16="http://schemas.microsoft.com/office/drawing/2014/main" val="2873997174"/>
                    </a:ext>
                  </a:extLst>
                </a:gridCol>
                <a:gridCol w="493776">
                  <a:extLst>
                    <a:ext uri="{9D8B030D-6E8A-4147-A177-3AD203B41FA5}">
                      <a16:colId xmlns:a16="http://schemas.microsoft.com/office/drawing/2014/main" val="4115307460"/>
                    </a:ext>
                  </a:extLst>
                </a:gridCol>
                <a:gridCol w="493776">
                  <a:extLst>
                    <a:ext uri="{9D8B030D-6E8A-4147-A177-3AD203B41FA5}">
                      <a16:colId xmlns:a16="http://schemas.microsoft.com/office/drawing/2014/main" val="2595294997"/>
                    </a:ext>
                  </a:extLst>
                </a:gridCol>
                <a:gridCol w="493776">
                  <a:extLst>
                    <a:ext uri="{9D8B030D-6E8A-4147-A177-3AD203B41FA5}">
                      <a16:colId xmlns:a16="http://schemas.microsoft.com/office/drawing/2014/main" val="1442157724"/>
                    </a:ext>
                  </a:extLst>
                </a:gridCol>
                <a:gridCol w="493776">
                  <a:extLst>
                    <a:ext uri="{9D8B030D-6E8A-4147-A177-3AD203B41FA5}">
                      <a16:colId xmlns:a16="http://schemas.microsoft.com/office/drawing/2014/main" val="2581829842"/>
                    </a:ext>
                  </a:extLst>
                </a:gridCol>
                <a:gridCol w="493776">
                  <a:extLst>
                    <a:ext uri="{9D8B030D-6E8A-4147-A177-3AD203B41FA5}">
                      <a16:colId xmlns:a16="http://schemas.microsoft.com/office/drawing/2014/main" val="3428363463"/>
                    </a:ext>
                  </a:extLst>
                </a:gridCol>
                <a:gridCol w="493776">
                  <a:extLst>
                    <a:ext uri="{9D8B030D-6E8A-4147-A177-3AD203B41FA5}">
                      <a16:colId xmlns:a16="http://schemas.microsoft.com/office/drawing/2014/main" val="4118597832"/>
                    </a:ext>
                  </a:extLst>
                </a:gridCol>
                <a:gridCol w="493776">
                  <a:extLst>
                    <a:ext uri="{9D8B030D-6E8A-4147-A177-3AD203B41FA5}">
                      <a16:colId xmlns:a16="http://schemas.microsoft.com/office/drawing/2014/main" val="2460408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6637842"/>
                  </a:ext>
                </a:extLst>
              </a:tr>
            </a:tbl>
          </a:graphicData>
        </a:graphic>
      </p:graphicFrame>
      <p:sp>
        <p:nvSpPr>
          <p:cNvPr id="4" name="Text Placeholder 3">
            <a:extLst>
              <a:ext uri="{FF2B5EF4-FFF2-40B4-BE49-F238E27FC236}">
                <a16:creationId xmlns:a16="http://schemas.microsoft.com/office/drawing/2014/main" id="{5213686A-1C8A-4986-B826-AC3A6B5C123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485355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F86B-E4B0-4535-9017-BF415383E3C8}"/>
              </a:ext>
            </a:extLst>
          </p:cNvPr>
          <p:cNvSpPr>
            <a:spLocks noGrp="1"/>
          </p:cNvSpPr>
          <p:nvPr>
            <p:ph type="title"/>
          </p:nvPr>
        </p:nvSpPr>
        <p:spPr/>
        <p:txBody>
          <a:bodyPr/>
          <a:lstStyle/>
          <a:p>
            <a:r>
              <a:rPr lang="de-DE"/>
              <a:t>LinkedIn Tops &amp; Flops nach Impressions | Deutsche Post und DHL - 2 of 11</a:t>
            </a:r>
            <a:endParaRPr lang="en-US"/>
          </a:p>
        </p:txBody>
      </p:sp>
      <p:graphicFrame>
        <p:nvGraphicFramePr>
          <p:cNvPr id="5" name="Table Placeholder 4">
            <a:extLst>
              <a:ext uri="{FF2B5EF4-FFF2-40B4-BE49-F238E27FC236}">
                <a16:creationId xmlns:a16="http://schemas.microsoft.com/office/drawing/2014/main" id="{8120E41F-76CC-4432-8D07-25D85C8CCEEA}"/>
              </a:ext>
            </a:extLst>
          </p:cNvPr>
          <p:cNvGraphicFramePr>
            <a:graphicFrameLocks noGrp="1"/>
          </p:cNvGraphicFramePr>
          <p:nvPr>
            <p:ph type="tbl" sz="quarter" idx="13"/>
            <p:extLst>
              <p:ext uri="{D42A27DB-BD31-4B8C-83A1-F6EECF244321}">
                <p14:modId xmlns:p14="http://schemas.microsoft.com/office/powerpoint/2010/main" val="1143479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3451177"/>
                    </a:ext>
                  </a:extLst>
                </a:gridCol>
                <a:gridCol w="1399032">
                  <a:extLst>
                    <a:ext uri="{9D8B030D-6E8A-4147-A177-3AD203B41FA5}">
                      <a16:colId xmlns:a16="http://schemas.microsoft.com/office/drawing/2014/main" val="1430442507"/>
                    </a:ext>
                  </a:extLst>
                </a:gridCol>
                <a:gridCol w="493776">
                  <a:extLst>
                    <a:ext uri="{9D8B030D-6E8A-4147-A177-3AD203B41FA5}">
                      <a16:colId xmlns:a16="http://schemas.microsoft.com/office/drawing/2014/main" val="36553374"/>
                    </a:ext>
                  </a:extLst>
                </a:gridCol>
                <a:gridCol w="493776">
                  <a:extLst>
                    <a:ext uri="{9D8B030D-6E8A-4147-A177-3AD203B41FA5}">
                      <a16:colId xmlns:a16="http://schemas.microsoft.com/office/drawing/2014/main" val="3307450477"/>
                    </a:ext>
                  </a:extLst>
                </a:gridCol>
                <a:gridCol w="493776">
                  <a:extLst>
                    <a:ext uri="{9D8B030D-6E8A-4147-A177-3AD203B41FA5}">
                      <a16:colId xmlns:a16="http://schemas.microsoft.com/office/drawing/2014/main" val="2913280329"/>
                    </a:ext>
                  </a:extLst>
                </a:gridCol>
                <a:gridCol w="493776">
                  <a:extLst>
                    <a:ext uri="{9D8B030D-6E8A-4147-A177-3AD203B41FA5}">
                      <a16:colId xmlns:a16="http://schemas.microsoft.com/office/drawing/2014/main" val="4114719534"/>
                    </a:ext>
                  </a:extLst>
                </a:gridCol>
                <a:gridCol w="493776">
                  <a:extLst>
                    <a:ext uri="{9D8B030D-6E8A-4147-A177-3AD203B41FA5}">
                      <a16:colId xmlns:a16="http://schemas.microsoft.com/office/drawing/2014/main" val="3605461225"/>
                    </a:ext>
                  </a:extLst>
                </a:gridCol>
                <a:gridCol w="493776">
                  <a:extLst>
                    <a:ext uri="{9D8B030D-6E8A-4147-A177-3AD203B41FA5}">
                      <a16:colId xmlns:a16="http://schemas.microsoft.com/office/drawing/2014/main" val="3682569614"/>
                    </a:ext>
                  </a:extLst>
                </a:gridCol>
                <a:gridCol w="493776">
                  <a:extLst>
                    <a:ext uri="{9D8B030D-6E8A-4147-A177-3AD203B41FA5}">
                      <a16:colId xmlns:a16="http://schemas.microsoft.com/office/drawing/2014/main" val="2997423156"/>
                    </a:ext>
                  </a:extLst>
                </a:gridCol>
                <a:gridCol w="493776">
                  <a:extLst>
                    <a:ext uri="{9D8B030D-6E8A-4147-A177-3AD203B41FA5}">
                      <a16:colId xmlns:a16="http://schemas.microsoft.com/office/drawing/2014/main" val="1584799819"/>
                    </a:ext>
                  </a:extLst>
                </a:gridCol>
                <a:gridCol w="493776">
                  <a:extLst>
                    <a:ext uri="{9D8B030D-6E8A-4147-A177-3AD203B41FA5}">
                      <a16:colId xmlns:a16="http://schemas.microsoft.com/office/drawing/2014/main" val="3973840374"/>
                    </a:ext>
                  </a:extLst>
                </a:gridCol>
                <a:gridCol w="493776">
                  <a:extLst>
                    <a:ext uri="{9D8B030D-6E8A-4147-A177-3AD203B41FA5}">
                      <a16:colId xmlns:a16="http://schemas.microsoft.com/office/drawing/2014/main" val="330918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467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- 2025-03-17 08:00:16</a:t>
                      </a:r>
                      <a:r>
                        <a:rPr kumimoji="0" lang="de-DE" sz="1000" b="0" i="0" u="none" strike="noStrike" kern="1200" cap="none" spc="0" normalizeH="0" baseline="0" noProof="0">
                          <a:ln>
                            <a:noFill/>
                          </a:ln>
                          <a:solidFill>
                            <a:prstClr val="black"/>
                          </a:solidFill>
                          <a:effectLst/>
                          <a:uLnTx/>
                          <a:uFillTx/>
                          <a:latin typeface="Calibri"/>
                          <a:ea typeface="+mn-ea"/>
                          <a:cs typeface="+mn-cs"/>
                        </a:rPr>
                        <a:t>
 Jedes erfolgreiche Print-Mailing beginnt mit einer starken Botschaft – das passende Format hilft dabei, diese noch gezielter bei den Empfänger:innen zu platzieren. Von Werbepostkarten über Briefe oder Selfmailer bis hin zu Prospekten – jede Form von Mailing hat seine Stärken und eignet sich für unterschiedliche Ziele und Zielgruppen. 
In dieser Newsletter-Ausgabe werfen wir einen genaueren Blick auf eine Auswahl an Mailing-Formaten und zeigen Ihnen, wie Sie diese optimal für Ihre Kampagnen nutzen können. Und wenn Sie noch mehr Unterstützung bei der Umsetzung Ihrer Print-Mailings benötigen, gibt es unsere Online- und Full-Service Angebote für Sie.  
📨  Jetzt reinschauen und das passende Format für Ihre nächste Print-Mailing Kampagne finden! 
#Dialogmarketing #PrintMailings #Direktmarketing #MailingFormate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3.0625832223702 %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4589365"/>
                  </a:ext>
                </a:extLst>
              </a:tr>
            </a:tbl>
          </a:graphicData>
        </a:graphic>
      </p:graphicFrame>
      <p:sp>
        <p:nvSpPr>
          <p:cNvPr id="4" name="Text Placeholder 3">
            <a:extLst>
              <a:ext uri="{FF2B5EF4-FFF2-40B4-BE49-F238E27FC236}">
                <a16:creationId xmlns:a16="http://schemas.microsoft.com/office/drawing/2014/main" id="{13D255ED-449C-4A9C-B10F-AB7EFD2D59B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226121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52FE-BADD-4DAE-A3AE-76DE05FA5A80}"/>
              </a:ext>
            </a:extLst>
          </p:cNvPr>
          <p:cNvSpPr>
            <a:spLocks noGrp="1"/>
          </p:cNvSpPr>
          <p:nvPr>
            <p:ph type="title"/>
          </p:nvPr>
        </p:nvSpPr>
        <p:spPr/>
        <p:txBody>
          <a:bodyPr/>
          <a:lstStyle/>
          <a:p>
            <a:r>
              <a:rPr lang="de-DE"/>
              <a:t>LinkedIn Tops &amp; Flops nach Impressions | Deutsche Post und DHL - 3 of 11</a:t>
            </a:r>
            <a:endParaRPr lang="en-US"/>
          </a:p>
        </p:txBody>
      </p:sp>
      <p:graphicFrame>
        <p:nvGraphicFramePr>
          <p:cNvPr id="5" name="Table Placeholder 4">
            <a:extLst>
              <a:ext uri="{FF2B5EF4-FFF2-40B4-BE49-F238E27FC236}">
                <a16:creationId xmlns:a16="http://schemas.microsoft.com/office/drawing/2014/main" id="{CEA2BA09-75E1-4B50-98F2-89CE70A9DF1B}"/>
              </a:ext>
            </a:extLst>
          </p:cNvPr>
          <p:cNvGraphicFramePr>
            <a:graphicFrameLocks noGrp="1"/>
          </p:cNvGraphicFramePr>
          <p:nvPr>
            <p:ph type="tbl" sz="quarter" idx="13"/>
            <p:extLst>
              <p:ext uri="{D42A27DB-BD31-4B8C-83A1-F6EECF244321}">
                <p14:modId xmlns:p14="http://schemas.microsoft.com/office/powerpoint/2010/main" val="111709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76337735"/>
                    </a:ext>
                  </a:extLst>
                </a:gridCol>
                <a:gridCol w="1399032">
                  <a:extLst>
                    <a:ext uri="{9D8B030D-6E8A-4147-A177-3AD203B41FA5}">
                      <a16:colId xmlns:a16="http://schemas.microsoft.com/office/drawing/2014/main" val="2940798338"/>
                    </a:ext>
                  </a:extLst>
                </a:gridCol>
                <a:gridCol w="493776">
                  <a:extLst>
                    <a:ext uri="{9D8B030D-6E8A-4147-A177-3AD203B41FA5}">
                      <a16:colId xmlns:a16="http://schemas.microsoft.com/office/drawing/2014/main" val="1316684918"/>
                    </a:ext>
                  </a:extLst>
                </a:gridCol>
                <a:gridCol w="493776">
                  <a:extLst>
                    <a:ext uri="{9D8B030D-6E8A-4147-A177-3AD203B41FA5}">
                      <a16:colId xmlns:a16="http://schemas.microsoft.com/office/drawing/2014/main" val="4201770502"/>
                    </a:ext>
                  </a:extLst>
                </a:gridCol>
                <a:gridCol w="493776">
                  <a:extLst>
                    <a:ext uri="{9D8B030D-6E8A-4147-A177-3AD203B41FA5}">
                      <a16:colId xmlns:a16="http://schemas.microsoft.com/office/drawing/2014/main" val="2730591202"/>
                    </a:ext>
                  </a:extLst>
                </a:gridCol>
                <a:gridCol w="493776">
                  <a:extLst>
                    <a:ext uri="{9D8B030D-6E8A-4147-A177-3AD203B41FA5}">
                      <a16:colId xmlns:a16="http://schemas.microsoft.com/office/drawing/2014/main" val="3943719366"/>
                    </a:ext>
                  </a:extLst>
                </a:gridCol>
                <a:gridCol w="493776">
                  <a:extLst>
                    <a:ext uri="{9D8B030D-6E8A-4147-A177-3AD203B41FA5}">
                      <a16:colId xmlns:a16="http://schemas.microsoft.com/office/drawing/2014/main" val="2505245854"/>
                    </a:ext>
                  </a:extLst>
                </a:gridCol>
                <a:gridCol w="493776">
                  <a:extLst>
                    <a:ext uri="{9D8B030D-6E8A-4147-A177-3AD203B41FA5}">
                      <a16:colId xmlns:a16="http://schemas.microsoft.com/office/drawing/2014/main" val="911824289"/>
                    </a:ext>
                  </a:extLst>
                </a:gridCol>
                <a:gridCol w="493776">
                  <a:extLst>
                    <a:ext uri="{9D8B030D-6E8A-4147-A177-3AD203B41FA5}">
                      <a16:colId xmlns:a16="http://schemas.microsoft.com/office/drawing/2014/main" val="2512616374"/>
                    </a:ext>
                  </a:extLst>
                </a:gridCol>
                <a:gridCol w="493776">
                  <a:extLst>
                    <a:ext uri="{9D8B030D-6E8A-4147-A177-3AD203B41FA5}">
                      <a16:colId xmlns:a16="http://schemas.microsoft.com/office/drawing/2014/main" val="2276889350"/>
                    </a:ext>
                  </a:extLst>
                </a:gridCol>
                <a:gridCol w="493776">
                  <a:extLst>
                    <a:ext uri="{9D8B030D-6E8A-4147-A177-3AD203B41FA5}">
                      <a16:colId xmlns:a16="http://schemas.microsoft.com/office/drawing/2014/main" val="1528144981"/>
                    </a:ext>
                  </a:extLst>
                </a:gridCol>
                <a:gridCol w="493776">
                  <a:extLst>
                    <a:ext uri="{9D8B030D-6E8A-4147-A177-3AD203B41FA5}">
                      <a16:colId xmlns:a16="http://schemas.microsoft.com/office/drawing/2014/main" val="198615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1366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- 2025-03-27 08:02:39</a:t>
                      </a:r>
                      <a:r>
                        <a:rPr kumimoji="0" lang="en-US" sz="1000" b="0" i="0" u="none" strike="noStrike" kern="1200" cap="none" spc="0" normalizeH="0" baseline="0" noProof="0">
                          <a:ln>
                            <a:noFill/>
                          </a:ln>
                          <a:solidFill>
                            <a:prstClr val="black"/>
                          </a:solidFill>
                          <a:effectLst/>
                          <a:uLnTx/>
                          <a:uFillTx/>
                          <a:latin typeface="Calibri"/>
                          <a:ea typeface="+mn-ea"/>
                          <a:cs typeface="+mn-cs"/>
                        </a:rPr>
                        <a:t>
 Der Countdown bis zur OMR 2025 läuft! 🥳  
Early-Bird-Vorträge oder Late-Night-Networking? Deep Dive Sessions oder schnelle Insights? #Printfluencerin Yvonne Richter verrät im Video, auf was (oder wen 😉) sie sich in diesem Jahr am meisten freut!  
P.S. Wer Yvonne live auf der OMR sehen möchte, sollte sich schnell zu ihrer Masterclass “Print-Mailings: Mehrwert statt mehr Mails” am 06.05. um 14:30 Uhr anmelden!  🗓️ 
Worauf freuen Sie sich bei der #OMR25 am meisten? Verraten Sie’s uns in den Kommentaren!👇 
#OMR25 #OMR #PrintMailings #Marketing #Dialogmarketing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17.394578313253 %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2463</a:t>
                      </a:r>
                    </a:p>
                  </a:txBody>
                  <a:tcPr/>
                </a:tc>
                <a:extLst>
                  <a:ext uri="{0D108BD9-81ED-4DB2-BD59-A6C34878D82A}">
                    <a16:rowId xmlns:a16="http://schemas.microsoft.com/office/drawing/2014/main" val="2612519375"/>
                  </a:ext>
                </a:extLst>
              </a:tr>
            </a:tbl>
          </a:graphicData>
        </a:graphic>
      </p:graphicFrame>
      <p:sp>
        <p:nvSpPr>
          <p:cNvPr id="4" name="Text Placeholder 3">
            <a:extLst>
              <a:ext uri="{FF2B5EF4-FFF2-40B4-BE49-F238E27FC236}">
                <a16:creationId xmlns:a16="http://schemas.microsoft.com/office/drawing/2014/main" id="{B0073AB5-ABDC-4C82-9C79-6D3214D9377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02926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0A78-40F6-43CD-8A02-8D890DE2D4B7}"/>
              </a:ext>
            </a:extLst>
          </p:cNvPr>
          <p:cNvSpPr>
            <a:spLocks noGrp="1"/>
          </p:cNvSpPr>
          <p:nvPr>
            <p:ph type="title"/>
          </p:nvPr>
        </p:nvSpPr>
        <p:spPr/>
        <p:txBody>
          <a:bodyPr/>
          <a:lstStyle/>
          <a:p>
            <a:r>
              <a:rPr lang="de-DE"/>
              <a:t>LinkedIn Tops &amp; Flops nach Impressions | Deutsche Post und DHL - 4 of 11</a:t>
            </a:r>
            <a:endParaRPr lang="en-US"/>
          </a:p>
        </p:txBody>
      </p:sp>
      <p:graphicFrame>
        <p:nvGraphicFramePr>
          <p:cNvPr id="5" name="Table Placeholder 4">
            <a:extLst>
              <a:ext uri="{FF2B5EF4-FFF2-40B4-BE49-F238E27FC236}">
                <a16:creationId xmlns:a16="http://schemas.microsoft.com/office/drawing/2014/main" id="{F07947A6-8CCC-43D2-A838-2156199F9A1E}"/>
              </a:ext>
            </a:extLst>
          </p:cNvPr>
          <p:cNvGraphicFramePr>
            <a:graphicFrameLocks noGrp="1"/>
          </p:cNvGraphicFramePr>
          <p:nvPr>
            <p:ph type="tbl" sz="quarter" idx="13"/>
            <p:extLst>
              <p:ext uri="{D42A27DB-BD31-4B8C-83A1-F6EECF244321}">
                <p14:modId xmlns:p14="http://schemas.microsoft.com/office/powerpoint/2010/main" val="242317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2823222"/>
                    </a:ext>
                  </a:extLst>
                </a:gridCol>
                <a:gridCol w="1399032">
                  <a:extLst>
                    <a:ext uri="{9D8B030D-6E8A-4147-A177-3AD203B41FA5}">
                      <a16:colId xmlns:a16="http://schemas.microsoft.com/office/drawing/2014/main" val="520394491"/>
                    </a:ext>
                  </a:extLst>
                </a:gridCol>
                <a:gridCol w="493776">
                  <a:extLst>
                    <a:ext uri="{9D8B030D-6E8A-4147-A177-3AD203B41FA5}">
                      <a16:colId xmlns:a16="http://schemas.microsoft.com/office/drawing/2014/main" val="3344750820"/>
                    </a:ext>
                  </a:extLst>
                </a:gridCol>
                <a:gridCol w="493776">
                  <a:extLst>
                    <a:ext uri="{9D8B030D-6E8A-4147-A177-3AD203B41FA5}">
                      <a16:colId xmlns:a16="http://schemas.microsoft.com/office/drawing/2014/main" val="3179925996"/>
                    </a:ext>
                  </a:extLst>
                </a:gridCol>
                <a:gridCol w="493776">
                  <a:extLst>
                    <a:ext uri="{9D8B030D-6E8A-4147-A177-3AD203B41FA5}">
                      <a16:colId xmlns:a16="http://schemas.microsoft.com/office/drawing/2014/main" val="3865985569"/>
                    </a:ext>
                  </a:extLst>
                </a:gridCol>
                <a:gridCol w="493776">
                  <a:extLst>
                    <a:ext uri="{9D8B030D-6E8A-4147-A177-3AD203B41FA5}">
                      <a16:colId xmlns:a16="http://schemas.microsoft.com/office/drawing/2014/main" val="1949096819"/>
                    </a:ext>
                  </a:extLst>
                </a:gridCol>
                <a:gridCol w="493776">
                  <a:extLst>
                    <a:ext uri="{9D8B030D-6E8A-4147-A177-3AD203B41FA5}">
                      <a16:colId xmlns:a16="http://schemas.microsoft.com/office/drawing/2014/main" val="3195991425"/>
                    </a:ext>
                  </a:extLst>
                </a:gridCol>
                <a:gridCol w="493776">
                  <a:extLst>
                    <a:ext uri="{9D8B030D-6E8A-4147-A177-3AD203B41FA5}">
                      <a16:colId xmlns:a16="http://schemas.microsoft.com/office/drawing/2014/main" val="720181274"/>
                    </a:ext>
                  </a:extLst>
                </a:gridCol>
                <a:gridCol w="493776">
                  <a:extLst>
                    <a:ext uri="{9D8B030D-6E8A-4147-A177-3AD203B41FA5}">
                      <a16:colId xmlns:a16="http://schemas.microsoft.com/office/drawing/2014/main" val="3766743363"/>
                    </a:ext>
                  </a:extLst>
                </a:gridCol>
                <a:gridCol w="493776">
                  <a:extLst>
                    <a:ext uri="{9D8B030D-6E8A-4147-A177-3AD203B41FA5}">
                      <a16:colId xmlns:a16="http://schemas.microsoft.com/office/drawing/2014/main" val="3180291287"/>
                    </a:ext>
                  </a:extLst>
                </a:gridCol>
                <a:gridCol w="493776">
                  <a:extLst>
                    <a:ext uri="{9D8B030D-6E8A-4147-A177-3AD203B41FA5}">
                      <a16:colId xmlns:a16="http://schemas.microsoft.com/office/drawing/2014/main" val="120315134"/>
                    </a:ext>
                  </a:extLst>
                </a:gridCol>
                <a:gridCol w="493776">
                  <a:extLst>
                    <a:ext uri="{9D8B030D-6E8A-4147-A177-3AD203B41FA5}">
                      <a16:colId xmlns:a16="http://schemas.microsoft.com/office/drawing/2014/main" val="1845204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79919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- 2025-03-04 09:30:03</a:t>
                      </a:r>
                      <a:r>
                        <a:rPr kumimoji="0" lang="de-DE" sz="1000" b="0" i="0" u="none" strike="noStrike" kern="1200" cap="none" spc="0" normalizeH="0" baseline="0" noProof="0">
                          <a:ln>
                            <a:noFill/>
                          </a:ln>
                          <a:solidFill>
                            <a:prstClr val="black"/>
                          </a:solidFill>
                          <a:effectLst/>
                          <a:uLnTx/>
                          <a:uFillTx/>
                          <a:latin typeface="Calibri"/>
                          <a:ea typeface="+mn-ea"/>
                          <a:cs typeface="+mn-cs"/>
                        </a:rPr>
                        <a:t>
 Wenn der Checkout zum Exit wird – fünf Fakten, die über Kauf oder Kaufabbruch entscheiden 
Hohe Lieferkosten, fehlende Versandoptionen, mangelnde Transparenz – es gibt viele Gründe, warum Warenkörbe nicht zum Kaufabschluss führen. Neben Preis und Lieferbedingungen spielen auch Nachhaltigkeit, Social Shopping und länderübergreifendes Einkaufen eine immer größere Rolle. 
Damit Händler:innen verstehen, was Verbraucher:innen wirklich erwarten – und somit Kaufabbrüche vermeiden können – wurden 12.000 Online-Shopper aus 24 Ländern zu ihrem Kaufverhalten befragt.  
Die Ergebnisse wurden in 5 Trend-Reports zusammengefasst: 
📈 Aktuelle E-Commerce Trends 
🛒 Online-Shopper Insights 
📦 Zustellungen &amp; Retouren 
🌍 Länderüberreifendes Einkaufen 
️🙋 Online-Shopper-Typen 
Die ersten spannenden Insights aus den Reports gibt es im Karussell unten. Die vollständigen Reports sind in den Kommentaren verlinkt. 👇 
#ECommerce #Trends #OnlineShopping #Insights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E-Commerce+Produkt,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27.680391357521 %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71889859"/>
                  </a:ext>
                </a:extLst>
              </a:tr>
            </a:tbl>
          </a:graphicData>
        </a:graphic>
      </p:graphicFrame>
      <p:sp>
        <p:nvSpPr>
          <p:cNvPr id="4" name="Text Placeholder 3">
            <a:extLst>
              <a:ext uri="{FF2B5EF4-FFF2-40B4-BE49-F238E27FC236}">
                <a16:creationId xmlns:a16="http://schemas.microsoft.com/office/drawing/2014/main" id="{72D8D856-9167-4B77-B85F-2C5BF629ACC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143765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3389-844E-45E7-8293-B6A166FBCD7D}"/>
              </a:ext>
            </a:extLst>
          </p:cNvPr>
          <p:cNvSpPr>
            <a:spLocks noGrp="1"/>
          </p:cNvSpPr>
          <p:nvPr>
            <p:ph type="title"/>
          </p:nvPr>
        </p:nvSpPr>
        <p:spPr/>
        <p:txBody>
          <a:bodyPr/>
          <a:lstStyle/>
          <a:p>
            <a:r>
              <a:rPr lang="de-DE"/>
              <a:t>LinkedIn Tops &amp; Flops nach Impressions | Deutsche Post und DHL - 5 of 11</a:t>
            </a:r>
            <a:endParaRPr lang="en-US"/>
          </a:p>
        </p:txBody>
      </p:sp>
      <p:graphicFrame>
        <p:nvGraphicFramePr>
          <p:cNvPr id="5" name="Table Placeholder 4">
            <a:extLst>
              <a:ext uri="{FF2B5EF4-FFF2-40B4-BE49-F238E27FC236}">
                <a16:creationId xmlns:a16="http://schemas.microsoft.com/office/drawing/2014/main" id="{5A747374-DB85-4920-BCD0-96A6DE908E19}"/>
              </a:ext>
            </a:extLst>
          </p:cNvPr>
          <p:cNvGraphicFramePr>
            <a:graphicFrameLocks noGrp="1"/>
          </p:cNvGraphicFramePr>
          <p:nvPr>
            <p:ph type="tbl" sz="quarter" idx="13"/>
            <p:extLst>
              <p:ext uri="{D42A27DB-BD31-4B8C-83A1-F6EECF244321}">
                <p14:modId xmlns:p14="http://schemas.microsoft.com/office/powerpoint/2010/main" val="368051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586521"/>
                    </a:ext>
                  </a:extLst>
                </a:gridCol>
                <a:gridCol w="1399032">
                  <a:extLst>
                    <a:ext uri="{9D8B030D-6E8A-4147-A177-3AD203B41FA5}">
                      <a16:colId xmlns:a16="http://schemas.microsoft.com/office/drawing/2014/main" val="147025792"/>
                    </a:ext>
                  </a:extLst>
                </a:gridCol>
                <a:gridCol w="493776">
                  <a:extLst>
                    <a:ext uri="{9D8B030D-6E8A-4147-A177-3AD203B41FA5}">
                      <a16:colId xmlns:a16="http://schemas.microsoft.com/office/drawing/2014/main" val="4268524998"/>
                    </a:ext>
                  </a:extLst>
                </a:gridCol>
                <a:gridCol w="493776">
                  <a:extLst>
                    <a:ext uri="{9D8B030D-6E8A-4147-A177-3AD203B41FA5}">
                      <a16:colId xmlns:a16="http://schemas.microsoft.com/office/drawing/2014/main" val="1271327732"/>
                    </a:ext>
                  </a:extLst>
                </a:gridCol>
                <a:gridCol w="493776">
                  <a:extLst>
                    <a:ext uri="{9D8B030D-6E8A-4147-A177-3AD203B41FA5}">
                      <a16:colId xmlns:a16="http://schemas.microsoft.com/office/drawing/2014/main" val="1010943096"/>
                    </a:ext>
                  </a:extLst>
                </a:gridCol>
                <a:gridCol w="493776">
                  <a:extLst>
                    <a:ext uri="{9D8B030D-6E8A-4147-A177-3AD203B41FA5}">
                      <a16:colId xmlns:a16="http://schemas.microsoft.com/office/drawing/2014/main" val="368043679"/>
                    </a:ext>
                  </a:extLst>
                </a:gridCol>
                <a:gridCol w="493776">
                  <a:extLst>
                    <a:ext uri="{9D8B030D-6E8A-4147-A177-3AD203B41FA5}">
                      <a16:colId xmlns:a16="http://schemas.microsoft.com/office/drawing/2014/main" val="3437606534"/>
                    </a:ext>
                  </a:extLst>
                </a:gridCol>
                <a:gridCol w="493776">
                  <a:extLst>
                    <a:ext uri="{9D8B030D-6E8A-4147-A177-3AD203B41FA5}">
                      <a16:colId xmlns:a16="http://schemas.microsoft.com/office/drawing/2014/main" val="4017509022"/>
                    </a:ext>
                  </a:extLst>
                </a:gridCol>
                <a:gridCol w="493776">
                  <a:extLst>
                    <a:ext uri="{9D8B030D-6E8A-4147-A177-3AD203B41FA5}">
                      <a16:colId xmlns:a16="http://schemas.microsoft.com/office/drawing/2014/main" val="3697601545"/>
                    </a:ext>
                  </a:extLst>
                </a:gridCol>
                <a:gridCol w="493776">
                  <a:extLst>
                    <a:ext uri="{9D8B030D-6E8A-4147-A177-3AD203B41FA5}">
                      <a16:colId xmlns:a16="http://schemas.microsoft.com/office/drawing/2014/main" val="4055278723"/>
                    </a:ext>
                  </a:extLst>
                </a:gridCol>
                <a:gridCol w="493776">
                  <a:extLst>
                    <a:ext uri="{9D8B030D-6E8A-4147-A177-3AD203B41FA5}">
                      <a16:colId xmlns:a16="http://schemas.microsoft.com/office/drawing/2014/main" val="4068525816"/>
                    </a:ext>
                  </a:extLst>
                </a:gridCol>
                <a:gridCol w="493776">
                  <a:extLst>
                    <a:ext uri="{9D8B030D-6E8A-4147-A177-3AD203B41FA5}">
                      <a16:colId xmlns:a16="http://schemas.microsoft.com/office/drawing/2014/main" val="156947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3812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- 2025-03-07 10:35:35</a:t>
                      </a:r>
                      <a:r>
                        <a:rPr kumimoji="0" lang="de-DE" sz="1000" b="0" i="0" u="none" strike="noStrike" kern="1200" cap="none" spc="0" normalizeH="0" baseline="0" noProof="0">
                          <a:ln>
                            <a:noFill/>
                          </a:ln>
                          <a:solidFill>
                            <a:prstClr val="black"/>
                          </a:solidFill>
                          <a:effectLst/>
                          <a:uLnTx/>
                          <a:uFillTx/>
                          <a:latin typeface="Calibri"/>
                          <a:ea typeface="+mn-ea"/>
                          <a:cs typeface="+mn-cs"/>
                        </a:rPr>
                        <a:t>
 Aufmerksamkeit gewinnen statt suchen: Die 'Goldfänger'-Strategie für messbare Resonanz in der Informationsflut. ✨ 
Aufmerksamkeit ist ein enorm knappes Gut. Wer Herz und Hirn seiner (Neu-)Kund:innen im Botschaftendickicht erreichen will, muss schon etwas bieten – zum Beispiel: #Freude!  
Werbung, die leicht, fröhlich und positiv daherkommt, punktet gerade in herausfordernden Zeiten. Die Oster-Kampagne von Wirtz Druck ist ein Paradebeispiel dafür, wie Unternehmen ihre Kund:innen – und solchen, die es werden sollen – auf Anhieb zum Schmunzeln bringen und zudem auch noch den Spieltrieb wecken. 🎮 
Die Kampagne „Goldfänger“ für die Marke MailingLiebe® by WIRTZ DRUCK GmbH &amp; Co. KG spielt die Vorteile von Print voll aus: Die Haptik des Mailings ist wertig, das Pop-up ist ein echter Hingucker, Goldlack und handschriftliche Optik wecken das Interesse.  
Mal ehrlich: So einen kleinen Pop-up-Hasen ignoriert man nicht so einfach, oder? 🐰 
Mit der digitalen Ostereiersuche per QR-Code und der Aussicht auf einen attraktiven Preis verlängert Wirtz Druck die Aufmerksamkeit ins Digitale. Chapeau an den Druckspezialisten, der zeigt: Werbung kann richtig Spaß machen! Und damit übrigens zugleich auch richtig erfolgreich sein. Alles zu dieser und weiteren Erfolgskampagnen finden Sie über den Link in den Kommentaren! 👇 
#PrintMarketing #Gamification #OsternMarketing #CustomerEngagement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5.0022133687472 %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50525728"/>
                  </a:ext>
                </a:extLst>
              </a:tr>
            </a:tbl>
          </a:graphicData>
        </a:graphic>
      </p:graphicFrame>
      <p:sp>
        <p:nvSpPr>
          <p:cNvPr id="4" name="Text Placeholder 3">
            <a:extLst>
              <a:ext uri="{FF2B5EF4-FFF2-40B4-BE49-F238E27FC236}">
                <a16:creationId xmlns:a16="http://schemas.microsoft.com/office/drawing/2014/main" id="{5B507A96-C8B3-4AC8-BA54-A5F0B8DE722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328756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2C1C-F1D1-4141-952E-4C4E06E8FD62}"/>
              </a:ext>
            </a:extLst>
          </p:cNvPr>
          <p:cNvSpPr>
            <a:spLocks noGrp="1"/>
          </p:cNvSpPr>
          <p:nvPr>
            <p:ph type="title"/>
          </p:nvPr>
        </p:nvSpPr>
        <p:spPr/>
        <p:txBody>
          <a:bodyPr/>
          <a:lstStyle/>
          <a:p>
            <a:r>
              <a:rPr lang="de-DE"/>
              <a:t>LinkedIn Tops &amp; Flops nach Impressions | Deutsche Post und DHL - 6 of 11</a:t>
            </a:r>
            <a:endParaRPr lang="en-US"/>
          </a:p>
        </p:txBody>
      </p:sp>
      <p:graphicFrame>
        <p:nvGraphicFramePr>
          <p:cNvPr id="5" name="Table Placeholder 4">
            <a:extLst>
              <a:ext uri="{FF2B5EF4-FFF2-40B4-BE49-F238E27FC236}">
                <a16:creationId xmlns:a16="http://schemas.microsoft.com/office/drawing/2014/main" id="{5E627294-C9D0-437D-8148-D9B1F2214A64}"/>
              </a:ext>
            </a:extLst>
          </p:cNvPr>
          <p:cNvGraphicFramePr>
            <a:graphicFrameLocks noGrp="1"/>
          </p:cNvGraphicFramePr>
          <p:nvPr>
            <p:ph type="tbl" sz="quarter" idx="13"/>
            <p:extLst>
              <p:ext uri="{D42A27DB-BD31-4B8C-83A1-F6EECF244321}">
                <p14:modId xmlns:p14="http://schemas.microsoft.com/office/powerpoint/2010/main" val="348195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0467727"/>
                    </a:ext>
                  </a:extLst>
                </a:gridCol>
                <a:gridCol w="1399032">
                  <a:extLst>
                    <a:ext uri="{9D8B030D-6E8A-4147-A177-3AD203B41FA5}">
                      <a16:colId xmlns:a16="http://schemas.microsoft.com/office/drawing/2014/main" val="4053877291"/>
                    </a:ext>
                  </a:extLst>
                </a:gridCol>
                <a:gridCol w="493776">
                  <a:extLst>
                    <a:ext uri="{9D8B030D-6E8A-4147-A177-3AD203B41FA5}">
                      <a16:colId xmlns:a16="http://schemas.microsoft.com/office/drawing/2014/main" val="136293887"/>
                    </a:ext>
                  </a:extLst>
                </a:gridCol>
                <a:gridCol w="493776">
                  <a:extLst>
                    <a:ext uri="{9D8B030D-6E8A-4147-A177-3AD203B41FA5}">
                      <a16:colId xmlns:a16="http://schemas.microsoft.com/office/drawing/2014/main" val="1480459466"/>
                    </a:ext>
                  </a:extLst>
                </a:gridCol>
                <a:gridCol w="493776">
                  <a:extLst>
                    <a:ext uri="{9D8B030D-6E8A-4147-A177-3AD203B41FA5}">
                      <a16:colId xmlns:a16="http://schemas.microsoft.com/office/drawing/2014/main" val="3761767042"/>
                    </a:ext>
                  </a:extLst>
                </a:gridCol>
                <a:gridCol w="493776">
                  <a:extLst>
                    <a:ext uri="{9D8B030D-6E8A-4147-A177-3AD203B41FA5}">
                      <a16:colId xmlns:a16="http://schemas.microsoft.com/office/drawing/2014/main" val="3831830143"/>
                    </a:ext>
                  </a:extLst>
                </a:gridCol>
                <a:gridCol w="493776">
                  <a:extLst>
                    <a:ext uri="{9D8B030D-6E8A-4147-A177-3AD203B41FA5}">
                      <a16:colId xmlns:a16="http://schemas.microsoft.com/office/drawing/2014/main" val="747397247"/>
                    </a:ext>
                  </a:extLst>
                </a:gridCol>
                <a:gridCol w="493776">
                  <a:extLst>
                    <a:ext uri="{9D8B030D-6E8A-4147-A177-3AD203B41FA5}">
                      <a16:colId xmlns:a16="http://schemas.microsoft.com/office/drawing/2014/main" val="4019314795"/>
                    </a:ext>
                  </a:extLst>
                </a:gridCol>
                <a:gridCol w="493776">
                  <a:extLst>
                    <a:ext uri="{9D8B030D-6E8A-4147-A177-3AD203B41FA5}">
                      <a16:colId xmlns:a16="http://schemas.microsoft.com/office/drawing/2014/main" val="2185484827"/>
                    </a:ext>
                  </a:extLst>
                </a:gridCol>
                <a:gridCol w="493776">
                  <a:extLst>
                    <a:ext uri="{9D8B030D-6E8A-4147-A177-3AD203B41FA5}">
                      <a16:colId xmlns:a16="http://schemas.microsoft.com/office/drawing/2014/main" val="2101004098"/>
                    </a:ext>
                  </a:extLst>
                </a:gridCol>
                <a:gridCol w="493776">
                  <a:extLst>
                    <a:ext uri="{9D8B030D-6E8A-4147-A177-3AD203B41FA5}">
                      <a16:colId xmlns:a16="http://schemas.microsoft.com/office/drawing/2014/main" val="722953494"/>
                    </a:ext>
                  </a:extLst>
                </a:gridCol>
                <a:gridCol w="493776">
                  <a:extLst>
                    <a:ext uri="{9D8B030D-6E8A-4147-A177-3AD203B41FA5}">
                      <a16:colId xmlns:a16="http://schemas.microsoft.com/office/drawing/2014/main" val="417596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1850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- 2025-03-13 08:19:45</a:t>
                      </a:r>
                      <a:r>
                        <a:rPr kumimoji="0" lang="de-DE" sz="1000" b="0" i="0" u="none" strike="noStrike" kern="1200" cap="none" spc="0" normalizeH="0" baseline="0" noProof="0">
                          <a:ln>
                            <a:noFill/>
                          </a:ln>
                          <a:solidFill>
                            <a:prstClr val="black"/>
                          </a:solidFill>
                          <a:effectLst/>
                          <a:uLnTx/>
                          <a:uFillTx/>
                          <a:latin typeface="Calibri"/>
                          <a:ea typeface="+mn-ea"/>
                          <a:cs typeface="+mn-cs"/>
                        </a:rPr>
                        <a:t>
 So erhöhte ein mittelständisches Unternehmen seine Response-Rate um 35 % 🌟 
🗝️ Der Schlüssel zum Erfolg liegt in einer klassischen, aber wirkungsvollen Maßnahme: Print-Mailings. Diese erreichen laut der aktuellen CMC Print-Mailing-Studie Conversion-Raten von durchschnittlich 4,3 %. Da können digitale Kanäle kaum mithalten! Doch woran liegt das? 
📌 3 Gründe, warum Print-Mailings erfolgreich sind: 
1. Die Haptik: Menschen reagieren stärker auf physische, greifbare Botschaften. Ein hochwertig gestaltetes Print-Mailing wird zudem als persönlicher wahrgenommen, was das Kund:innenerlebnis positiv beeinflussen kann. 
2. Vereinfachter Datenschutz: Anders als E-Mails erfordern Print-Mailings keine mehrstufigen Anmeldeprozesse wie Double-Opt-in. So können Unternehmen bei voller DSGVO-Konformität die Reichweite ihrer Marketing-Aktivitäten erhöhen. 
3. Gezielte Ansprache: Mit modernen Daten-Tools lassen sich Print-Mailings präzise auf Zielgruppen zuschneiden und personalisieren.  
🎯 Das Ergebnis?  
Botschaften werden von Kund:innen wirklich wahrgenommen – ein klarer Beweis dafür, dass Print kein Relikt der Vergangenheit, sondern eine echte Chance ist, dort sichtbar zu werden, wo digitale Kanäle an ihre Grenzen stoßen. 
🎯 Print ist mehr als ein Relikt der Vergangenheit. Es ist eine Chance, Kund:innen dort zu erreichen, wo digitale Kanäle an ihre Grenzen stoßen. 
Mehr Insights und Erfolgsgeschichten hören Sie in der Podcast-Folge „Zwischen Digital und Print: Der unterschätzte Marketing-Kanal“ bei MY DATA IS BETTER THAN YOURS mit unserer Expertin Yvonne Richter und Jonas Rashedi – Link in den Kommentaren. 
#MarketingMix #PrintMarketing #CustomerJourney #Podcast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9.8353360035603 %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a:t>
                      </a:r>
                    </a:p>
                  </a:txBody>
                  <a:tcPr/>
                </a:tc>
                <a:extLst>
                  <a:ext uri="{0D108BD9-81ED-4DB2-BD59-A6C34878D82A}">
                    <a16:rowId xmlns:a16="http://schemas.microsoft.com/office/drawing/2014/main" val="299626852"/>
                  </a:ext>
                </a:extLst>
              </a:tr>
            </a:tbl>
          </a:graphicData>
        </a:graphic>
      </p:graphicFrame>
      <p:sp>
        <p:nvSpPr>
          <p:cNvPr id="4" name="Text Placeholder 3">
            <a:extLst>
              <a:ext uri="{FF2B5EF4-FFF2-40B4-BE49-F238E27FC236}">
                <a16:creationId xmlns:a16="http://schemas.microsoft.com/office/drawing/2014/main" id="{C915DA51-F6FC-4F13-B0CC-9A0734CF862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69401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23B46-D858-408A-A711-FF770C6C96FF}"/>
              </a:ext>
            </a:extLst>
          </p:cNvPr>
          <p:cNvSpPr>
            <a:spLocks noGrp="1"/>
          </p:cNvSpPr>
          <p:nvPr>
            <p:ph type="title"/>
          </p:nvPr>
        </p:nvSpPr>
        <p:spPr/>
        <p:txBody>
          <a:bodyPr/>
          <a:lstStyle/>
          <a:p>
            <a:r>
              <a:rPr lang="de-DE"/>
              <a:t>LinkedIn Tops &amp; Flops nach Impressions | Deutsche Post und DHL - 7 of 11</a:t>
            </a:r>
            <a:endParaRPr lang="en-US"/>
          </a:p>
        </p:txBody>
      </p:sp>
      <p:graphicFrame>
        <p:nvGraphicFramePr>
          <p:cNvPr id="5" name="Table Placeholder 4">
            <a:extLst>
              <a:ext uri="{FF2B5EF4-FFF2-40B4-BE49-F238E27FC236}">
                <a16:creationId xmlns:a16="http://schemas.microsoft.com/office/drawing/2014/main" id="{1E36A7E6-DF93-4BF1-8CC6-9ABAB57BF581}"/>
              </a:ext>
            </a:extLst>
          </p:cNvPr>
          <p:cNvGraphicFramePr>
            <a:graphicFrameLocks noGrp="1"/>
          </p:cNvGraphicFramePr>
          <p:nvPr>
            <p:ph type="tbl" sz="quarter" idx="13"/>
            <p:extLst>
              <p:ext uri="{D42A27DB-BD31-4B8C-83A1-F6EECF244321}">
                <p14:modId xmlns:p14="http://schemas.microsoft.com/office/powerpoint/2010/main" val="13554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8572907"/>
                    </a:ext>
                  </a:extLst>
                </a:gridCol>
                <a:gridCol w="1399032">
                  <a:extLst>
                    <a:ext uri="{9D8B030D-6E8A-4147-A177-3AD203B41FA5}">
                      <a16:colId xmlns:a16="http://schemas.microsoft.com/office/drawing/2014/main" val="1307622758"/>
                    </a:ext>
                  </a:extLst>
                </a:gridCol>
                <a:gridCol w="493776">
                  <a:extLst>
                    <a:ext uri="{9D8B030D-6E8A-4147-A177-3AD203B41FA5}">
                      <a16:colId xmlns:a16="http://schemas.microsoft.com/office/drawing/2014/main" val="948892854"/>
                    </a:ext>
                  </a:extLst>
                </a:gridCol>
                <a:gridCol w="493776">
                  <a:extLst>
                    <a:ext uri="{9D8B030D-6E8A-4147-A177-3AD203B41FA5}">
                      <a16:colId xmlns:a16="http://schemas.microsoft.com/office/drawing/2014/main" val="2801715882"/>
                    </a:ext>
                  </a:extLst>
                </a:gridCol>
                <a:gridCol w="493776">
                  <a:extLst>
                    <a:ext uri="{9D8B030D-6E8A-4147-A177-3AD203B41FA5}">
                      <a16:colId xmlns:a16="http://schemas.microsoft.com/office/drawing/2014/main" val="2622461985"/>
                    </a:ext>
                  </a:extLst>
                </a:gridCol>
                <a:gridCol w="493776">
                  <a:extLst>
                    <a:ext uri="{9D8B030D-6E8A-4147-A177-3AD203B41FA5}">
                      <a16:colId xmlns:a16="http://schemas.microsoft.com/office/drawing/2014/main" val="90679428"/>
                    </a:ext>
                  </a:extLst>
                </a:gridCol>
                <a:gridCol w="493776">
                  <a:extLst>
                    <a:ext uri="{9D8B030D-6E8A-4147-A177-3AD203B41FA5}">
                      <a16:colId xmlns:a16="http://schemas.microsoft.com/office/drawing/2014/main" val="4207363006"/>
                    </a:ext>
                  </a:extLst>
                </a:gridCol>
                <a:gridCol w="493776">
                  <a:extLst>
                    <a:ext uri="{9D8B030D-6E8A-4147-A177-3AD203B41FA5}">
                      <a16:colId xmlns:a16="http://schemas.microsoft.com/office/drawing/2014/main" val="925980786"/>
                    </a:ext>
                  </a:extLst>
                </a:gridCol>
                <a:gridCol w="493776">
                  <a:extLst>
                    <a:ext uri="{9D8B030D-6E8A-4147-A177-3AD203B41FA5}">
                      <a16:colId xmlns:a16="http://schemas.microsoft.com/office/drawing/2014/main" val="2243385272"/>
                    </a:ext>
                  </a:extLst>
                </a:gridCol>
                <a:gridCol w="493776">
                  <a:extLst>
                    <a:ext uri="{9D8B030D-6E8A-4147-A177-3AD203B41FA5}">
                      <a16:colId xmlns:a16="http://schemas.microsoft.com/office/drawing/2014/main" val="2051890443"/>
                    </a:ext>
                  </a:extLst>
                </a:gridCol>
                <a:gridCol w="493776">
                  <a:extLst>
                    <a:ext uri="{9D8B030D-6E8A-4147-A177-3AD203B41FA5}">
                      <a16:colId xmlns:a16="http://schemas.microsoft.com/office/drawing/2014/main" val="1246536130"/>
                    </a:ext>
                  </a:extLst>
                </a:gridCol>
                <a:gridCol w="493776">
                  <a:extLst>
                    <a:ext uri="{9D8B030D-6E8A-4147-A177-3AD203B41FA5}">
                      <a16:colId xmlns:a16="http://schemas.microsoft.com/office/drawing/2014/main" val="1876530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155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- 2025-03-19 15:12:36</a:t>
                      </a:r>
                      <a:r>
                        <a:rPr kumimoji="0" lang="de-DE" sz="1000" b="0" i="0" u="none" strike="noStrike" kern="1200" cap="none" spc="0" normalizeH="0" baseline="0" noProof="0">
                          <a:ln>
                            <a:noFill/>
                          </a:ln>
                          <a:solidFill>
                            <a:prstClr val="black"/>
                          </a:solidFill>
                          <a:effectLst/>
                          <a:uLnTx/>
                          <a:uFillTx/>
                          <a:latin typeface="Calibri"/>
                          <a:ea typeface="+mn-ea"/>
                          <a:cs typeface="+mn-cs"/>
                        </a:rPr>
                        <a:t>
 Innovation trifft Nachhaltigkeit: Das neue Briefzentrum in Germering bei München ist eröffnet 📯 
Mit der Eröffnung des neuen Briefzentrums in Germering bei München beginnt ein neues Kapitel in der Geschichte der postalischen Infrastruktur. Deutschlandweit wurden in Germering erstmals zwei Briefzentren, München und Starnberg, zusammengelegt. Das Ergebnis: das größte und modernste Briefzentrum des Landes, das die Versorgung in der gesamten Metropolregion München durch den Einsatz zukunftsweisender Technologien und optimierter Prozesse noch effizienter und leistungsstärker macht.   
Doch das neue Briefzentrum leistet nicht nur einen wichtigen Beitrag zur postalischen Versorgung, sondern sticht auch beim Thema Nachhaltigkeit und Energieeffizienz besonders hervor:  
🌿 66.000 m2 Grundstück, davon 19.000 m2 Grün- &amp; Ausgleichsflächen 
☀️ Photovoltaikanlage mit Batteriespeicher für grünen Eigenstrom 
🏗  Geothermie-Heizung &amp; Fassadenbegrünung für mehr Energieeffizienz 
💡 LED- &amp; insektenfreundliche Beleuchtung sowie E-Ladeinfrastruktur für eine nachhaltige Zukunft 
Andreas Haas, Oberbürgermeister von Germering ist begeistert: „Das Briefzentrum war eines der größten Bauvorhaben in Germering - das Gebäude und die dahinterstehende Logistik sind beeindruckend." 
Das neue Briefzentrum stellt nicht nur für Germering und die Metropolregion München einen entscheidenden Fortschritt in der Logistik dar, sondern auch für ganz Deutschland. 
#Briefzentrum #Logistik #Nachhaltigkeit #Innovation #PostundPaket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P&amp;P_03_ND: News/ Information, P&amp;P_01_TC: Corporate/ Brand, 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32.889908256881 %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35433284"/>
                  </a:ext>
                </a:extLst>
              </a:tr>
            </a:tbl>
          </a:graphicData>
        </a:graphic>
      </p:graphicFrame>
      <p:sp>
        <p:nvSpPr>
          <p:cNvPr id="4" name="Text Placeholder 3">
            <a:extLst>
              <a:ext uri="{FF2B5EF4-FFF2-40B4-BE49-F238E27FC236}">
                <a16:creationId xmlns:a16="http://schemas.microsoft.com/office/drawing/2014/main" id="{446790CB-BA2F-4C96-A75F-2E0351347B8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03267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849E7-73DE-4C56-B2D2-87CD46005E31}"/>
              </a:ext>
            </a:extLst>
          </p:cNvPr>
          <p:cNvSpPr>
            <a:spLocks noGrp="1"/>
          </p:cNvSpPr>
          <p:nvPr>
            <p:ph type="title"/>
          </p:nvPr>
        </p:nvSpPr>
        <p:spPr/>
        <p:txBody>
          <a:bodyPr/>
          <a:lstStyle/>
          <a:p>
            <a:r>
              <a:rPr lang="de-DE"/>
              <a:t>LinkedIn Tops &amp; Flops nach Impressions | Deutsche Post und DHL - 8 of 11</a:t>
            </a:r>
            <a:endParaRPr lang="en-US"/>
          </a:p>
        </p:txBody>
      </p:sp>
      <p:graphicFrame>
        <p:nvGraphicFramePr>
          <p:cNvPr id="5" name="Table Placeholder 4">
            <a:extLst>
              <a:ext uri="{FF2B5EF4-FFF2-40B4-BE49-F238E27FC236}">
                <a16:creationId xmlns:a16="http://schemas.microsoft.com/office/drawing/2014/main" id="{D33CC27F-88D8-4EBF-81B0-1E9E6ED88293}"/>
              </a:ext>
            </a:extLst>
          </p:cNvPr>
          <p:cNvGraphicFramePr>
            <a:graphicFrameLocks noGrp="1"/>
          </p:cNvGraphicFramePr>
          <p:nvPr>
            <p:ph type="tbl" sz="quarter" idx="13"/>
            <p:extLst>
              <p:ext uri="{D42A27DB-BD31-4B8C-83A1-F6EECF244321}">
                <p14:modId xmlns:p14="http://schemas.microsoft.com/office/powerpoint/2010/main" val="105265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3859412"/>
                    </a:ext>
                  </a:extLst>
                </a:gridCol>
                <a:gridCol w="1399032">
                  <a:extLst>
                    <a:ext uri="{9D8B030D-6E8A-4147-A177-3AD203B41FA5}">
                      <a16:colId xmlns:a16="http://schemas.microsoft.com/office/drawing/2014/main" val="759868590"/>
                    </a:ext>
                  </a:extLst>
                </a:gridCol>
                <a:gridCol w="493776">
                  <a:extLst>
                    <a:ext uri="{9D8B030D-6E8A-4147-A177-3AD203B41FA5}">
                      <a16:colId xmlns:a16="http://schemas.microsoft.com/office/drawing/2014/main" val="1729041751"/>
                    </a:ext>
                  </a:extLst>
                </a:gridCol>
                <a:gridCol w="493776">
                  <a:extLst>
                    <a:ext uri="{9D8B030D-6E8A-4147-A177-3AD203B41FA5}">
                      <a16:colId xmlns:a16="http://schemas.microsoft.com/office/drawing/2014/main" val="4071949679"/>
                    </a:ext>
                  </a:extLst>
                </a:gridCol>
                <a:gridCol w="493776">
                  <a:extLst>
                    <a:ext uri="{9D8B030D-6E8A-4147-A177-3AD203B41FA5}">
                      <a16:colId xmlns:a16="http://schemas.microsoft.com/office/drawing/2014/main" val="749187408"/>
                    </a:ext>
                  </a:extLst>
                </a:gridCol>
                <a:gridCol w="493776">
                  <a:extLst>
                    <a:ext uri="{9D8B030D-6E8A-4147-A177-3AD203B41FA5}">
                      <a16:colId xmlns:a16="http://schemas.microsoft.com/office/drawing/2014/main" val="436114396"/>
                    </a:ext>
                  </a:extLst>
                </a:gridCol>
                <a:gridCol w="493776">
                  <a:extLst>
                    <a:ext uri="{9D8B030D-6E8A-4147-A177-3AD203B41FA5}">
                      <a16:colId xmlns:a16="http://schemas.microsoft.com/office/drawing/2014/main" val="1990088074"/>
                    </a:ext>
                  </a:extLst>
                </a:gridCol>
                <a:gridCol w="493776">
                  <a:extLst>
                    <a:ext uri="{9D8B030D-6E8A-4147-A177-3AD203B41FA5}">
                      <a16:colId xmlns:a16="http://schemas.microsoft.com/office/drawing/2014/main" val="2412615668"/>
                    </a:ext>
                  </a:extLst>
                </a:gridCol>
                <a:gridCol w="493776">
                  <a:extLst>
                    <a:ext uri="{9D8B030D-6E8A-4147-A177-3AD203B41FA5}">
                      <a16:colId xmlns:a16="http://schemas.microsoft.com/office/drawing/2014/main" val="612033093"/>
                    </a:ext>
                  </a:extLst>
                </a:gridCol>
                <a:gridCol w="493776">
                  <a:extLst>
                    <a:ext uri="{9D8B030D-6E8A-4147-A177-3AD203B41FA5}">
                      <a16:colId xmlns:a16="http://schemas.microsoft.com/office/drawing/2014/main" val="3931103348"/>
                    </a:ext>
                  </a:extLst>
                </a:gridCol>
                <a:gridCol w="493776">
                  <a:extLst>
                    <a:ext uri="{9D8B030D-6E8A-4147-A177-3AD203B41FA5}">
                      <a16:colId xmlns:a16="http://schemas.microsoft.com/office/drawing/2014/main" val="4190006324"/>
                    </a:ext>
                  </a:extLst>
                </a:gridCol>
                <a:gridCol w="493776">
                  <a:extLst>
                    <a:ext uri="{9D8B030D-6E8A-4147-A177-3AD203B41FA5}">
                      <a16:colId xmlns:a16="http://schemas.microsoft.com/office/drawing/2014/main" val="65802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6649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- 2025-03-14 09:04:50</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 Der nächste große Umsatztreiber für Online-Händler:innen! 
Zwischen der nächsten Instagram-Story und dem TikTok-Video einkaufen boomt: Schätzungen zufolge steigen die Umsätze über Social-Media-Plattformen in Deutschland bis zum Jahr 2028 auf bis zu 9 Billionen US-Dollar an (Statista).  
💡 Doch was steckt eigentlich hinter dem Begriff? Kurz gesagt, verbindet Social Commerce die Welt des Online-Shoppings mit den sozialen Medien. Der gesamte Kaufprozess – von der Produktauswahl bis zur Bezahlung – findet nahtlos auf der Plattform statt.  
Hierzu bieten soziale Medien vielfältige Möglichkeiten, wie Unternehmen ihre Produkte platzieren und das Kaufinteresse ihrer Kund:innen wecken können: von der Shop-Integration direkt in den Feed der Nutzer:innen, wie bei Instagram oder dem Facebook Marketplace, bis hin zu Live-Shopping oder Shoppable Videos auf TikTok, die durch kreative und virale Inhalte überzeugen. 🛍️ 
🚀 Social Commerce ist nicht ohne Grund auf dem Vormarsch. Fast sieben von zehn Online-Shopper:innen nutzen die Plattformen inzwischen auch zur Inspiration oder zum Kauf. Für Unternehmen ist das eine Chance, ihre Produkte dort zu verkaufen, wo ihre Kund:innen sich täglich aufhalten. 
#SocialCommerce #ECommerce #OnlineHandel #DigitalerVertrieb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5.4468535166579 %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5078834"/>
                  </a:ext>
                </a:extLst>
              </a:tr>
            </a:tbl>
          </a:graphicData>
        </a:graphic>
      </p:graphicFrame>
      <p:sp>
        <p:nvSpPr>
          <p:cNvPr id="4" name="Text Placeholder 3">
            <a:extLst>
              <a:ext uri="{FF2B5EF4-FFF2-40B4-BE49-F238E27FC236}">
                <a16:creationId xmlns:a16="http://schemas.microsoft.com/office/drawing/2014/main" id="{ACE96435-6D6D-4B77-A60D-8642E7C7067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0985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158C-757D-4146-8342-78D6166A0393}"/>
              </a:ext>
            </a:extLst>
          </p:cNvPr>
          <p:cNvSpPr>
            <a:spLocks noGrp="1"/>
          </p:cNvSpPr>
          <p:nvPr>
            <p:ph type="title"/>
          </p:nvPr>
        </p:nvSpPr>
        <p:spPr/>
        <p:txBody>
          <a:bodyPr/>
          <a:lstStyle/>
          <a:p>
            <a:r>
              <a:rPr lang="de-DE"/>
              <a:t>LinkedIn Tops &amp; Flops nach Impressions | Deutsche Post und DHL - 9 of 11</a:t>
            </a:r>
            <a:endParaRPr lang="en-US"/>
          </a:p>
        </p:txBody>
      </p:sp>
      <p:graphicFrame>
        <p:nvGraphicFramePr>
          <p:cNvPr id="5" name="Table Placeholder 4">
            <a:extLst>
              <a:ext uri="{FF2B5EF4-FFF2-40B4-BE49-F238E27FC236}">
                <a16:creationId xmlns:a16="http://schemas.microsoft.com/office/drawing/2014/main" id="{3B386A13-6AFA-463A-BC17-4B8CA3F0DA0B}"/>
              </a:ext>
            </a:extLst>
          </p:cNvPr>
          <p:cNvGraphicFramePr>
            <a:graphicFrameLocks noGrp="1"/>
          </p:cNvGraphicFramePr>
          <p:nvPr>
            <p:ph type="tbl" sz="quarter" idx="13"/>
            <p:extLst>
              <p:ext uri="{D42A27DB-BD31-4B8C-83A1-F6EECF244321}">
                <p14:modId xmlns:p14="http://schemas.microsoft.com/office/powerpoint/2010/main" val="121797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15798036"/>
                    </a:ext>
                  </a:extLst>
                </a:gridCol>
                <a:gridCol w="1399032">
                  <a:extLst>
                    <a:ext uri="{9D8B030D-6E8A-4147-A177-3AD203B41FA5}">
                      <a16:colId xmlns:a16="http://schemas.microsoft.com/office/drawing/2014/main" val="1310867553"/>
                    </a:ext>
                  </a:extLst>
                </a:gridCol>
                <a:gridCol w="493776">
                  <a:extLst>
                    <a:ext uri="{9D8B030D-6E8A-4147-A177-3AD203B41FA5}">
                      <a16:colId xmlns:a16="http://schemas.microsoft.com/office/drawing/2014/main" val="1551306534"/>
                    </a:ext>
                  </a:extLst>
                </a:gridCol>
                <a:gridCol w="493776">
                  <a:extLst>
                    <a:ext uri="{9D8B030D-6E8A-4147-A177-3AD203B41FA5}">
                      <a16:colId xmlns:a16="http://schemas.microsoft.com/office/drawing/2014/main" val="2449299316"/>
                    </a:ext>
                  </a:extLst>
                </a:gridCol>
                <a:gridCol w="493776">
                  <a:extLst>
                    <a:ext uri="{9D8B030D-6E8A-4147-A177-3AD203B41FA5}">
                      <a16:colId xmlns:a16="http://schemas.microsoft.com/office/drawing/2014/main" val="1870873957"/>
                    </a:ext>
                  </a:extLst>
                </a:gridCol>
                <a:gridCol w="493776">
                  <a:extLst>
                    <a:ext uri="{9D8B030D-6E8A-4147-A177-3AD203B41FA5}">
                      <a16:colId xmlns:a16="http://schemas.microsoft.com/office/drawing/2014/main" val="4037611780"/>
                    </a:ext>
                  </a:extLst>
                </a:gridCol>
                <a:gridCol w="493776">
                  <a:extLst>
                    <a:ext uri="{9D8B030D-6E8A-4147-A177-3AD203B41FA5}">
                      <a16:colId xmlns:a16="http://schemas.microsoft.com/office/drawing/2014/main" val="705539372"/>
                    </a:ext>
                  </a:extLst>
                </a:gridCol>
                <a:gridCol w="493776">
                  <a:extLst>
                    <a:ext uri="{9D8B030D-6E8A-4147-A177-3AD203B41FA5}">
                      <a16:colId xmlns:a16="http://schemas.microsoft.com/office/drawing/2014/main" val="3530735201"/>
                    </a:ext>
                  </a:extLst>
                </a:gridCol>
                <a:gridCol w="493776">
                  <a:extLst>
                    <a:ext uri="{9D8B030D-6E8A-4147-A177-3AD203B41FA5}">
                      <a16:colId xmlns:a16="http://schemas.microsoft.com/office/drawing/2014/main" val="1291026924"/>
                    </a:ext>
                  </a:extLst>
                </a:gridCol>
                <a:gridCol w="493776">
                  <a:extLst>
                    <a:ext uri="{9D8B030D-6E8A-4147-A177-3AD203B41FA5}">
                      <a16:colId xmlns:a16="http://schemas.microsoft.com/office/drawing/2014/main" val="901020652"/>
                    </a:ext>
                  </a:extLst>
                </a:gridCol>
                <a:gridCol w="493776">
                  <a:extLst>
                    <a:ext uri="{9D8B030D-6E8A-4147-A177-3AD203B41FA5}">
                      <a16:colId xmlns:a16="http://schemas.microsoft.com/office/drawing/2014/main" val="96501118"/>
                    </a:ext>
                  </a:extLst>
                </a:gridCol>
                <a:gridCol w="493776">
                  <a:extLst>
                    <a:ext uri="{9D8B030D-6E8A-4147-A177-3AD203B41FA5}">
                      <a16:colId xmlns:a16="http://schemas.microsoft.com/office/drawing/2014/main" val="3908019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5385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- 2025-03-21 08:03:44</a:t>
                      </a:r>
                      <a:r>
                        <a:rPr kumimoji="0" lang="de-DE" sz="1000" b="0" i="0" u="none" strike="noStrike" kern="1200" cap="none" spc="0" normalizeH="0" baseline="0" noProof="0">
                          <a:ln>
                            <a:noFill/>
                          </a:ln>
                          <a:solidFill>
                            <a:prstClr val="black"/>
                          </a:solidFill>
                          <a:effectLst/>
                          <a:uLnTx/>
                          <a:uFillTx/>
                          <a:latin typeface="Calibri"/>
                          <a:ea typeface="+mn-ea"/>
                          <a:cs typeface="+mn-cs"/>
                        </a:rPr>
                        <a:t>
 Oster-Geschäft 2024: Zwischen Schokohasen und Shopping-Boom! 🛍️ 
Bunte Eier, Schokohasen – und volle Einkaufswagen. Ostern ist nicht nur ein Fest für die Familie, sondern auch ein bedeutender Konsumanlass. Laut dem Handelsverband Deutschland e.V. (HDE) sogar der größte feiertagsbezogene Kaufanlass in Deutschland nach Weihnachten.  
Im vergangenen Jahr planten 41 % der Verbraucher:innen gezielt anlassbezogene Käufe. Das ergab Millionen von Osterkörbchen, die gefüllt wurden. Neben kleinen Geschenken, wie Schokolade oder frischen Frühlingsblumen, geht der Trend immer stärker auch zu dekorativen Highlights für das Zuhause oder Spielwaren für die Kleinsten, die den Weg aus dem Warenkorb ins Wohnzimmer finden. 🐰 
Die Shopping-Tour zu Ostern findet längst nicht mehr nur im stationären Handel statt. Das bedeutet nicht nur volle Einkaufskörbe, sondern auch volle Paketzentren! An den stärksten Tagen der Osterzeit wurden im letzten Jahr allein von Deutsche Post und DHL bis zu 9,5 Millionen Pakete verarbeitet – das bedeutet Hochleistung, damit alles rechtzeitig im Osternest landet. 🪺 
Volle Warenkörbe, steigende Online-Käufe und Millionen von Paketen – doch was bedeutet das in Zahlen? Testen Sie Ihr Marktgespür! Wie hoch schätzen Sie den laut HDE erwarteten Umsatz im letzten Jahr? Stimmen Sie ab 👇 
#Ostern #Shopping #Umsatz #Konsum #Pakete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&amp; Paket,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7.3643410852713 %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33823691"/>
                  </a:ext>
                </a:extLst>
              </a:tr>
            </a:tbl>
          </a:graphicData>
        </a:graphic>
      </p:graphicFrame>
      <p:sp>
        <p:nvSpPr>
          <p:cNvPr id="4" name="Text Placeholder 3">
            <a:extLst>
              <a:ext uri="{FF2B5EF4-FFF2-40B4-BE49-F238E27FC236}">
                <a16:creationId xmlns:a16="http://schemas.microsoft.com/office/drawing/2014/main" id="{6D0FC135-DE06-44DD-A819-FCA566282BCF}"/>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347715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9DBA-A6BF-4F72-9EA7-371374BB087E}"/>
              </a:ext>
            </a:extLst>
          </p:cNvPr>
          <p:cNvSpPr>
            <a:spLocks noGrp="1"/>
          </p:cNvSpPr>
          <p:nvPr>
            <p:ph type="title"/>
          </p:nvPr>
        </p:nvSpPr>
        <p:spPr/>
        <p:txBody>
          <a:bodyPr/>
          <a:lstStyle/>
          <a:p>
            <a:r>
              <a:rPr lang="de-DE"/>
              <a:t>LinkedIn Tops &amp; Flops nach Impressions | Deutsche Post und DHL - 10 of 11</a:t>
            </a:r>
            <a:endParaRPr lang="en-US"/>
          </a:p>
        </p:txBody>
      </p:sp>
      <p:graphicFrame>
        <p:nvGraphicFramePr>
          <p:cNvPr id="5" name="Table Placeholder 4">
            <a:extLst>
              <a:ext uri="{FF2B5EF4-FFF2-40B4-BE49-F238E27FC236}">
                <a16:creationId xmlns:a16="http://schemas.microsoft.com/office/drawing/2014/main" id="{0751DDF0-79B8-4B02-8EC4-D0285D15D5E5}"/>
              </a:ext>
            </a:extLst>
          </p:cNvPr>
          <p:cNvGraphicFramePr>
            <a:graphicFrameLocks noGrp="1"/>
          </p:cNvGraphicFramePr>
          <p:nvPr>
            <p:ph type="tbl" sz="quarter" idx="13"/>
            <p:extLst>
              <p:ext uri="{D42A27DB-BD31-4B8C-83A1-F6EECF244321}">
                <p14:modId xmlns:p14="http://schemas.microsoft.com/office/powerpoint/2010/main" val="149996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55527124"/>
                    </a:ext>
                  </a:extLst>
                </a:gridCol>
                <a:gridCol w="1399032">
                  <a:extLst>
                    <a:ext uri="{9D8B030D-6E8A-4147-A177-3AD203B41FA5}">
                      <a16:colId xmlns:a16="http://schemas.microsoft.com/office/drawing/2014/main" val="2120911597"/>
                    </a:ext>
                  </a:extLst>
                </a:gridCol>
                <a:gridCol w="493776">
                  <a:extLst>
                    <a:ext uri="{9D8B030D-6E8A-4147-A177-3AD203B41FA5}">
                      <a16:colId xmlns:a16="http://schemas.microsoft.com/office/drawing/2014/main" val="1214664416"/>
                    </a:ext>
                  </a:extLst>
                </a:gridCol>
                <a:gridCol w="493776">
                  <a:extLst>
                    <a:ext uri="{9D8B030D-6E8A-4147-A177-3AD203B41FA5}">
                      <a16:colId xmlns:a16="http://schemas.microsoft.com/office/drawing/2014/main" val="3346028912"/>
                    </a:ext>
                  </a:extLst>
                </a:gridCol>
                <a:gridCol w="493776">
                  <a:extLst>
                    <a:ext uri="{9D8B030D-6E8A-4147-A177-3AD203B41FA5}">
                      <a16:colId xmlns:a16="http://schemas.microsoft.com/office/drawing/2014/main" val="2579244926"/>
                    </a:ext>
                  </a:extLst>
                </a:gridCol>
                <a:gridCol w="493776">
                  <a:extLst>
                    <a:ext uri="{9D8B030D-6E8A-4147-A177-3AD203B41FA5}">
                      <a16:colId xmlns:a16="http://schemas.microsoft.com/office/drawing/2014/main" val="3042832899"/>
                    </a:ext>
                  </a:extLst>
                </a:gridCol>
                <a:gridCol w="493776">
                  <a:extLst>
                    <a:ext uri="{9D8B030D-6E8A-4147-A177-3AD203B41FA5}">
                      <a16:colId xmlns:a16="http://schemas.microsoft.com/office/drawing/2014/main" val="2592651263"/>
                    </a:ext>
                  </a:extLst>
                </a:gridCol>
                <a:gridCol w="493776">
                  <a:extLst>
                    <a:ext uri="{9D8B030D-6E8A-4147-A177-3AD203B41FA5}">
                      <a16:colId xmlns:a16="http://schemas.microsoft.com/office/drawing/2014/main" val="2577779380"/>
                    </a:ext>
                  </a:extLst>
                </a:gridCol>
                <a:gridCol w="493776">
                  <a:extLst>
                    <a:ext uri="{9D8B030D-6E8A-4147-A177-3AD203B41FA5}">
                      <a16:colId xmlns:a16="http://schemas.microsoft.com/office/drawing/2014/main" val="3385787667"/>
                    </a:ext>
                  </a:extLst>
                </a:gridCol>
                <a:gridCol w="493776">
                  <a:extLst>
                    <a:ext uri="{9D8B030D-6E8A-4147-A177-3AD203B41FA5}">
                      <a16:colId xmlns:a16="http://schemas.microsoft.com/office/drawing/2014/main" val="4137445045"/>
                    </a:ext>
                  </a:extLst>
                </a:gridCol>
                <a:gridCol w="493776">
                  <a:extLst>
                    <a:ext uri="{9D8B030D-6E8A-4147-A177-3AD203B41FA5}">
                      <a16:colId xmlns:a16="http://schemas.microsoft.com/office/drawing/2014/main" val="3578523665"/>
                    </a:ext>
                  </a:extLst>
                </a:gridCol>
                <a:gridCol w="493776">
                  <a:extLst>
                    <a:ext uri="{9D8B030D-6E8A-4147-A177-3AD203B41FA5}">
                      <a16:colId xmlns:a16="http://schemas.microsoft.com/office/drawing/2014/main" val="231657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0912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- 2025-03-28 08:15:06</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boomt – Chancen nutzen, aber wie? 🚀 
Die Möglichkeiten im Social Commerce sind riesig – doch der Einstieg ist oft eine Herausforderung. Wie können die passenden Social-Media-Kanäle identifiziert werden? Welche Strategien funktionieren wirklich? Und was für Best Practices gibt es? 
Antworten auf diese und weitere Fragen gibt es im Yellow Talk am Mittwoch, den 09.04.2025, um 10 Uhr! Gemeinsam mit Kai Herzberger (Meta) &amp; Sarah Sunderbrink \(zooplus\) zeigen Ihnen unsere Expert:innen Christoph Hempsch, Yvonne Richter und Genc Rama, wie Sie Social Commerce erfolgreich nutzen können, um Ihren Umsatz zu steigern und Ihre Kund:innen genau dort abzuholen, wo sie ohnehin viel Zeit verbringen. 
Jetzt zur Livestream Web-Session anmelden, den Link dazu finden Sie in den Kommentaren! 👇 
#SocialCommerce #ECommerce #OnlineVerkauf #YellowTalk #DigitalerHandel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19.932432432432 %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7981250"/>
                  </a:ext>
                </a:extLst>
              </a:tr>
            </a:tbl>
          </a:graphicData>
        </a:graphic>
      </p:graphicFrame>
      <p:sp>
        <p:nvSpPr>
          <p:cNvPr id="4" name="Text Placeholder 3">
            <a:extLst>
              <a:ext uri="{FF2B5EF4-FFF2-40B4-BE49-F238E27FC236}">
                <a16:creationId xmlns:a16="http://schemas.microsoft.com/office/drawing/2014/main" id="{8ED92AAF-794D-4C58-A3DA-7F6A8923BC9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285619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0CCF-34A9-4EF5-8E03-B7BD1A4D97AC}"/>
              </a:ext>
            </a:extLst>
          </p:cNvPr>
          <p:cNvSpPr>
            <a:spLocks noGrp="1"/>
          </p:cNvSpPr>
          <p:nvPr>
            <p:ph type="title"/>
          </p:nvPr>
        </p:nvSpPr>
        <p:spPr/>
        <p:txBody>
          <a:bodyPr/>
          <a:lstStyle/>
          <a:p>
            <a:r>
              <a:rPr lang="de-DE"/>
              <a:t>LinkedIn Tops &amp; Flops nach Impressions | Deutsche Post und DHL - 11 of 11</a:t>
            </a:r>
            <a:endParaRPr lang="en-US"/>
          </a:p>
        </p:txBody>
      </p:sp>
      <p:graphicFrame>
        <p:nvGraphicFramePr>
          <p:cNvPr id="5" name="Table Placeholder 4">
            <a:extLst>
              <a:ext uri="{FF2B5EF4-FFF2-40B4-BE49-F238E27FC236}">
                <a16:creationId xmlns:a16="http://schemas.microsoft.com/office/drawing/2014/main" id="{8128B1C4-B5E5-4B82-9047-DB777671C32F}"/>
              </a:ext>
            </a:extLst>
          </p:cNvPr>
          <p:cNvGraphicFramePr>
            <a:graphicFrameLocks noGrp="1"/>
          </p:cNvGraphicFramePr>
          <p:nvPr>
            <p:ph type="tbl" sz="quarter" idx="13"/>
            <p:extLst>
              <p:ext uri="{D42A27DB-BD31-4B8C-83A1-F6EECF244321}">
                <p14:modId xmlns:p14="http://schemas.microsoft.com/office/powerpoint/2010/main" val="1590459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55273285"/>
                    </a:ext>
                  </a:extLst>
                </a:gridCol>
                <a:gridCol w="1399032">
                  <a:extLst>
                    <a:ext uri="{9D8B030D-6E8A-4147-A177-3AD203B41FA5}">
                      <a16:colId xmlns:a16="http://schemas.microsoft.com/office/drawing/2014/main" val="3890446766"/>
                    </a:ext>
                  </a:extLst>
                </a:gridCol>
                <a:gridCol w="493776">
                  <a:extLst>
                    <a:ext uri="{9D8B030D-6E8A-4147-A177-3AD203B41FA5}">
                      <a16:colId xmlns:a16="http://schemas.microsoft.com/office/drawing/2014/main" val="743359273"/>
                    </a:ext>
                  </a:extLst>
                </a:gridCol>
                <a:gridCol w="493776">
                  <a:extLst>
                    <a:ext uri="{9D8B030D-6E8A-4147-A177-3AD203B41FA5}">
                      <a16:colId xmlns:a16="http://schemas.microsoft.com/office/drawing/2014/main" val="2559742776"/>
                    </a:ext>
                  </a:extLst>
                </a:gridCol>
                <a:gridCol w="493776">
                  <a:extLst>
                    <a:ext uri="{9D8B030D-6E8A-4147-A177-3AD203B41FA5}">
                      <a16:colId xmlns:a16="http://schemas.microsoft.com/office/drawing/2014/main" val="3718632757"/>
                    </a:ext>
                  </a:extLst>
                </a:gridCol>
                <a:gridCol w="493776">
                  <a:extLst>
                    <a:ext uri="{9D8B030D-6E8A-4147-A177-3AD203B41FA5}">
                      <a16:colId xmlns:a16="http://schemas.microsoft.com/office/drawing/2014/main" val="3309217250"/>
                    </a:ext>
                  </a:extLst>
                </a:gridCol>
                <a:gridCol w="493776">
                  <a:extLst>
                    <a:ext uri="{9D8B030D-6E8A-4147-A177-3AD203B41FA5}">
                      <a16:colId xmlns:a16="http://schemas.microsoft.com/office/drawing/2014/main" val="1859363171"/>
                    </a:ext>
                  </a:extLst>
                </a:gridCol>
                <a:gridCol w="493776">
                  <a:extLst>
                    <a:ext uri="{9D8B030D-6E8A-4147-A177-3AD203B41FA5}">
                      <a16:colId xmlns:a16="http://schemas.microsoft.com/office/drawing/2014/main" val="2879342155"/>
                    </a:ext>
                  </a:extLst>
                </a:gridCol>
                <a:gridCol w="493776">
                  <a:extLst>
                    <a:ext uri="{9D8B030D-6E8A-4147-A177-3AD203B41FA5}">
                      <a16:colId xmlns:a16="http://schemas.microsoft.com/office/drawing/2014/main" val="2329400128"/>
                    </a:ext>
                  </a:extLst>
                </a:gridCol>
                <a:gridCol w="493776">
                  <a:extLst>
                    <a:ext uri="{9D8B030D-6E8A-4147-A177-3AD203B41FA5}">
                      <a16:colId xmlns:a16="http://schemas.microsoft.com/office/drawing/2014/main" val="2271532521"/>
                    </a:ext>
                  </a:extLst>
                </a:gridCol>
                <a:gridCol w="493776">
                  <a:extLst>
                    <a:ext uri="{9D8B030D-6E8A-4147-A177-3AD203B41FA5}">
                      <a16:colId xmlns:a16="http://schemas.microsoft.com/office/drawing/2014/main" val="11093124"/>
                    </a:ext>
                  </a:extLst>
                </a:gridCol>
                <a:gridCol w="493776">
                  <a:extLst>
                    <a:ext uri="{9D8B030D-6E8A-4147-A177-3AD203B41FA5}">
                      <a16:colId xmlns:a16="http://schemas.microsoft.com/office/drawing/2014/main" val="3712752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239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- 2025-03-25 08:04:57</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60 % der Kosten und Ressourcen können mit einem hybriden Briefversand eingespart werden! 🤝 
Der tägliche Versand von Geschäftspost – vom Drucken über das Kuvertieren bis hin zum Frankieren – ist für Unternehmen oft mit hohem Aufwand und Kosten verbunden. Eine effiziente Möglichkeit, diese zeit- und kostenintensiven Aufgaben auszulagern, bietet der hybride Briefversand:  
💻 Dokumente werden einfach, sicher und schnell digital übermittelt 
📬 Ein Postdienstleister oder spezialisierter Drittanbieter übernimmt den Rest – vom Druck bis zur Zustellung 
Das entlastet Unternehmen, spart Kosten und sorgt für einen reibungslosen Versand – ganz ohne zusätzlichen Aufwand. 
#SchonGewusst #Hybridpost #Kostensparen #Effizienz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6.0885608856089 %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32549747"/>
                  </a:ext>
                </a:extLst>
              </a:tr>
            </a:tbl>
          </a:graphicData>
        </a:graphic>
      </p:graphicFrame>
      <p:sp>
        <p:nvSpPr>
          <p:cNvPr id="4" name="Text Placeholder 3">
            <a:extLst>
              <a:ext uri="{FF2B5EF4-FFF2-40B4-BE49-F238E27FC236}">
                <a16:creationId xmlns:a16="http://schemas.microsoft.com/office/drawing/2014/main" id="{6B5C1072-5884-4120-8447-DB5C0CB5C0A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947588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415D7-52D2-4A15-9E18-E886FE605039}"/>
              </a:ext>
            </a:extLst>
          </p:cNvPr>
          <p:cNvSpPr>
            <a:spLocks noGrp="1"/>
          </p:cNvSpPr>
          <p:nvPr>
            <p:ph type="title"/>
          </p:nvPr>
        </p:nvSpPr>
        <p:spPr/>
        <p:txBody>
          <a:bodyPr/>
          <a:lstStyle/>
          <a:p>
            <a:r>
              <a:rPr lang="de-DE"/>
              <a:t>LinkedIn Tops &amp; Flops nach Engagement-Rate | Deutsche Post und DHL - 1 of 11</a:t>
            </a:r>
            <a:endParaRPr lang="en-US"/>
          </a:p>
        </p:txBody>
      </p:sp>
      <p:graphicFrame>
        <p:nvGraphicFramePr>
          <p:cNvPr id="5" name="Table Placeholder 4">
            <a:extLst>
              <a:ext uri="{FF2B5EF4-FFF2-40B4-BE49-F238E27FC236}">
                <a16:creationId xmlns:a16="http://schemas.microsoft.com/office/drawing/2014/main" id="{6BB30892-4D22-42A3-9E68-F8B907568BFF}"/>
              </a:ext>
            </a:extLst>
          </p:cNvPr>
          <p:cNvGraphicFramePr>
            <a:graphicFrameLocks noGrp="1"/>
          </p:cNvGraphicFramePr>
          <p:nvPr>
            <p:ph type="tbl" sz="quarter" idx="13"/>
            <p:extLst>
              <p:ext uri="{D42A27DB-BD31-4B8C-83A1-F6EECF244321}">
                <p14:modId xmlns:p14="http://schemas.microsoft.com/office/powerpoint/2010/main" val="190228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1198026"/>
                    </a:ext>
                  </a:extLst>
                </a:gridCol>
                <a:gridCol w="1399032">
                  <a:extLst>
                    <a:ext uri="{9D8B030D-6E8A-4147-A177-3AD203B41FA5}">
                      <a16:colId xmlns:a16="http://schemas.microsoft.com/office/drawing/2014/main" val="3078612314"/>
                    </a:ext>
                  </a:extLst>
                </a:gridCol>
                <a:gridCol w="493776">
                  <a:extLst>
                    <a:ext uri="{9D8B030D-6E8A-4147-A177-3AD203B41FA5}">
                      <a16:colId xmlns:a16="http://schemas.microsoft.com/office/drawing/2014/main" val="247159113"/>
                    </a:ext>
                  </a:extLst>
                </a:gridCol>
                <a:gridCol w="493776">
                  <a:extLst>
                    <a:ext uri="{9D8B030D-6E8A-4147-A177-3AD203B41FA5}">
                      <a16:colId xmlns:a16="http://schemas.microsoft.com/office/drawing/2014/main" val="941255486"/>
                    </a:ext>
                  </a:extLst>
                </a:gridCol>
                <a:gridCol w="493776">
                  <a:extLst>
                    <a:ext uri="{9D8B030D-6E8A-4147-A177-3AD203B41FA5}">
                      <a16:colId xmlns:a16="http://schemas.microsoft.com/office/drawing/2014/main" val="4020836714"/>
                    </a:ext>
                  </a:extLst>
                </a:gridCol>
                <a:gridCol w="493776">
                  <a:extLst>
                    <a:ext uri="{9D8B030D-6E8A-4147-A177-3AD203B41FA5}">
                      <a16:colId xmlns:a16="http://schemas.microsoft.com/office/drawing/2014/main" val="2285967175"/>
                    </a:ext>
                  </a:extLst>
                </a:gridCol>
                <a:gridCol w="493776">
                  <a:extLst>
                    <a:ext uri="{9D8B030D-6E8A-4147-A177-3AD203B41FA5}">
                      <a16:colId xmlns:a16="http://schemas.microsoft.com/office/drawing/2014/main" val="1053636563"/>
                    </a:ext>
                  </a:extLst>
                </a:gridCol>
                <a:gridCol w="493776">
                  <a:extLst>
                    <a:ext uri="{9D8B030D-6E8A-4147-A177-3AD203B41FA5}">
                      <a16:colId xmlns:a16="http://schemas.microsoft.com/office/drawing/2014/main" val="2063550183"/>
                    </a:ext>
                  </a:extLst>
                </a:gridCol>
                <a:gridCol w="493776">
                  <a:extLst>
                    <a:ext uri="{9D8B030D-6E8A-4147-A177-3AD203B41FA5}">
                      <a16:colId xmlns:a16="http://schemas.microsoft.com/office/drawing/2014/main" val="1264906087"/>
                    </a:ext>
                  </a:extLst>
                </a:gridCol>
                <a:gridCol w="493776">
                  <a:extLst>
                    <a:ext uri="{9D8B030D-6E8A-4147-A177-3AD203B41FA5}">
                      <a16:colId xmlns:a16="http://schemas.microsoft.com/office/drawing/2014/main" val="3349127992"/>
                    </a:ext>
                  </a:extLst>
                </a:gridCol>
                <a:gridCol w="493776">
                  <a:extLst>
                    <a:ext uri="{9D8B030D-6E8A-4147-A177-3AD203B41FA5}">
                      <a16:colId xmlns:a16="http://schemas.microsoft.com/office/drawing/2014/main" val="2621757878"/>
                    </a:ext>
                  </a:extLst>
                </a:gridCol>
                <a:gridCol w="493776">
                  <a:extLst>
                    <a:ext uri="{9D8B030D-6E8A-4147-A177-3AD203B41FA5}">
                      <a16:colId xmlns:a16="http://schemas.microsoft.com/office/drawing/2014/main" val="3822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51539217"/>
                  </a:ext>
                </a:extLst>
              </a:tr>
            </a:tbl>
          </a:graphicData>
        </a:graphic>
      </p:graphicFrame>
      <p:sp>
        <p:nvSpPr>
          <p:cNvPr id="4" name="Text Placeholder 3">
            <a:extLst>
              <a:ext uri="{FF2B5EF4-FFF2-40B4-BE49-F238E27FC236}">
                <a16:creationId xmlns:a16="http://schemas.microsoft.com/office/drawing/2014/main" id="{91AFD90E-E0DF-41DD-AF73-B700554ECDA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79919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1838-C211-42D3-A91C-F9AC1C4F5BD9}"/>
              </a:ext>
            </a:extLst>
          </p:cNvPr>
          <p:cNvSpPr>
            <a:spLocks noGrp="1"/>
          </p:cNvSpPr>
          <p:nvPr>
            <p:ph type="title"/>
          </p:nvPr>
        </p:nvSpPr>
        <p:spPr/>
        <p:txBody>
          <a:bodyPr/>
          <a:lstStyle/>
          <a:p>
            <a:r>
              <a:rPr lang="de-DE"/>
              <a:t>LinkedIn Tops &amp; Flops nach Engagement-Rate | Deutsche Post und DHL - 2 of 11</a:t>
            </a:r>
            <a:endParaRPr lang="en-US"/>
          </a:p>
        </p:txBody>
      </p:sp>
      <p:graphicFrame>
        <p:nvGraphicFramePr>
          <p:cNvPr id="5" name="Table Placeholder 4">
            <a:extLst>
              <a:ext uri="{FF2B5EF4-FFF2-40B4-BE49-F238E27FC236}">
                <a16:creationId xmlns:a16="http://schemas.microsoft.com/office/drawing/2014/main" id="{EB68877F-DFCF-421D-B93E-1A3B80FF413E}"/>
              </a:ext>
            </a:extLst>
          </p:cNvPr>
          <p:cNvGraphicFramePr>
            <a:graphicFrameLocks noGrp="1"/>
          </p:cNvGraphicFramePr>
          <p:nvPr>
            <p:ph type="tbl" sz="quarter" idx="13"/>
            <p:extLst>
              <p:ext uri="{D42A27DB-BD31-4B8C-83A1-F6EECF244321}">
                <p14:modId xmlns:p14="http://schemas.microsoft.com/office/powerpoint/2010/main" val="543074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8235423"/>
                    </a:ext>
                  </a:extLst>
                </a:gridCol>
                <a:gridCol w="1399032">
                  <a:extLst>
                    <a:ext uri="{9D8B030D-6E8A-4147-A177-3AD203B41FA5}">
                      <a16:colId xmlns:a16="http://schemas.microsoft.com/office/drawing/2014/main" val="2459857804"/>
                    </a:ext>
                  </a:extLst>
                </a:gridCol>
                <a:gridCol w="493776">
                  <a:extLst>
                    <a:ext uri="{9D8B030D-6E8A-4147-A177-3AD203B41FA5}">
                      <a16:colId xmlns:a16="http://schemas.microsoft.com/office/drawing/2014/main" val="806318971"/>
                    </a:ext>
                  </a:extLst>
                </a:gridCol>
                <a:gridCol w="493776">
                  <a:extLst>
                    <a:ext uri="{9D8B030D-6E8A-4147-A177-3AD203B41FA5}">
                      <a16:colId xmlns:a16="http://schemas.microsoft.com/office/drawing/2014/main" val="1562469693"/>
                    </a:ext>
                  </a:extLst>
                </a:gridCol>
                <a:gridCol w="493776">
                  <a:extLst>
                    <a:ext uri="{9D8B030D-6E8A-4147-A177-3AD203B41FA5}">
                      <a16:colId xmlns:a16="http://schemas.microsoft.com/office/drawing/2014/main" val="2296402223"/>
                    </a:ext>
                  </a:extLst>
                </a:gridCol>
                <a:gridCol w="493776">
                  <a:extLst>
                    <a:ext uri="{9D8B030D-6E8A-4147-A177-3AD203B41FA5}">
                      <a16:colId xmlns:a16="http://schemas.microsoft.com/office/drawing/2014/main" val="3505008175"/>
                    </a:ext>
                  </a:extLst>
                </a:gridCol>
                <a:gridCol w="493776">
                  <a:extLst>
                    <a:ext uri="{9D8B030D-6E8A-4147-A177-3AD203B41FA5}">
                      <a16:colId xmlns:a16="http://schemas.microsoft.com/office/drawing/2014/main" val="131694144"/>
                    </a:ext>
                  </a:extLst>
                </a:gridCol>
                <a:gridCol w="493776">
                  <a:extLst>
                    <a:ext uri="{9D8B030D-6E8A-4147-A177-3AD203B41FA5}">
                      <a16:colId xmlns:a16="http://schemas.microsoft.com/office/drawing/2014/main" val="3517710674"/>
                    </a:ext>
                  </a:extLst>
                </a:gridCol>
                <a:gridCol w="493776">
                  <a:extLst>
                    <a:ext uri="{9D8B030D-6E8A-4147-A177-3AD203B41FA5}">
                      <a16:colId xmlns:a16="http://schemas.microsoft.com/office/drawing/2014/main" val="3161083131"/>
                    </a:ext>
                  </a:extLst>
                </a:gridCol>
                <a:gridCol w="493776">
                  <a:extLst>
                    <a:ext uri="{9D8B030D-6E8A-4147-A177-3AD203B41FA5}">
                      <a16:colId xmlns:a16="http://schemas.microsoft.com/office/drawing/2014/main" val="2230946493"/>
                    </a:ext>
                  </a:extLst>
                </a:gridCol>
                <a:gridCol w="493776">
                  <a:extLst>
                    <a:ext uri="{9D8B030D-6E8A-4147-A177-3AD203B41FA5}">
                      <a16:colId xmlns:a16="http://schemas.microsoft.com/office/drawing/2014/main" val="518725423"/>
                    </a:ext>
                  </a:extLst>
                </a:gridCol>
                <a:gridCol w="493776">
                  <a:extLst>
                    <a:ext uri="{9D8B030D-6E8A-4147-A177-3AD203B41FA5}">
                      <a16:colId xmlns:a16="http://schemas.microsoft.com/office/drawing/2014/main" val="93639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2900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- 2025-03-19 15:12:36</a:t>
                      </a:r>
                      <a:r>
                        <a:rPr kumimoji="0" lang="de-DE" sz="1000" b="0" i="0" u="none" strike="noStrike" kern="1200" cap="none" spc="0" normalizeH="0" baseline="0" noProof="0">
                          <a:ln>
                            <a:noFill/>
                          </a:ln>
                          <a:solidFill>
                            <a:prstClr val="black"/>
                          </a:solidFill>
                          <a:effectLst/>
                          <a:uLnTx/>
                          <a:uFillTx/>
                          <a:latin typeface="Calibri"/>
                          <a:ea typeface="+mn-ea"/>
                          <a:cs typeface="+mn-cs"/>
                        </a:rPr>
                        <a:t>
 Innovation trifft Nachhaltigkeit: Das neue Briefzentrum in Germering bei München ist eröffnet 📯 
Mit der Eröffnung des neuen Briefzentrums in Germering bei München beginnt ein neues Kapitel in der Geschichte der postalischen Infrastruktur. Deutschlandweit wurden in Germering erstmals zwei Briefzentren, München und Starnberg, zusammengelegt. Das Ergebnis: das größte und modernste Briefzentrum des Landes, das die Versorgung in der gesamten Metropolregion München durch den Einsatz zukunftsweisender Technologien und optimierter Prozesse noch effizienter und leistungsstärker macht.   
Doch das neue Briefzentrum leistet nicht nur einen wichtigen Beitrag zur postalischen Versorgung, sondern sticht auch beim Thema Nachhaltigkeit und Energieeffizienz besonders hervor:  
🌿 66.000 m2 Grundstück, davon 19.000 m2 Grün- &amp; Ausgleichsflächen 
☀️ Photovoltaikanlage mit Batteriespeicher für grünen Eigenstrom 
🏗  Geothermie-Heizung &amp; Fassadenbegrünung für mehr Energieeffizienz 
💡 LED- &amp; insektenfreundliche Beleuchtung sowie E-Ladeinfrastruktur für eine nachhaltige Zukunft 
Andreas Haas, Oberbürgermeister von Germering ist begeistert: „Das Briefzentrum war eines der größten Bauvorhaben in Germering - das Gebäude und die dahinterstehende Logistik sind beeindruckend." 
Das neue Briefzentrum stellt nicht nur für Germering und die Metropolregion München einen entscheidenden Fortschritt in der Logistik dar, sondern auch für ganz Deutschland. 
#Briefzentrum #Logistik #Nachhaltigkeit #Innovation #PostundPaket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P&amp;P_03_ND: News/ Information, P&amp;P_01_TC: Corporate/ Brand, 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32.889908256881 %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217442"/>
                  </a:ext>
                </a:extLst>
              </a:tr>
            </a:tbl>
          </a:graphicData>
        </a:graphic>
      </p:graphicFrame>
      <p:sp>
        <p:nvSpPr>
          <p:cNvPr id="4" name="Text Placeholder 3">
            <a:extLst>
              <a:ext uri="{FF2B5EF4-FFF2-40B4-BE49-F238E27FC236}">
                <a16:creationId xmlns:a16="http://schemas.microsoft.com/office/drawing/2014/main" id="{22E4B895-293E-4335-AD08-9CCB5BAC5EE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053811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7D696-AF7B-4DF4-967C-0AA3A0BDF966}"/>
              </a:ext>
            </a:extLst>
          </p:cNvPr>
          <p:cNvSpPr>
            <a:spLocks noGrp="1"/>
          </p:cNvSpPr>
          <p:nvPr>
            <p:ph type="title"/>
          </p:nvPr>
        </p:nvSpPr>
        <p:spPr/>
        <p:txBody>
          <a:bodyPr/>
          <a:lstStyle/>
          <a:p>
            <a:r>
              <a:rPr lang="de-DE"/>
              <a:t>LinkedIn Tops &amp; Flops nach Engagement-Rate | Deutsche Post und DHL - 3 of 11</a:t>
            </a:r>
            <a:endParaRPr lang="en-US"/>
          </a:p>
        </p:txBody>
      </p:sp>
      <p:graphicFrame>
        <p:nvGraphicFramePr>
          <p:cNvPr id="5" name="Table Placeholder 4">
            <a:extLst>
              <a:ext uri="{FF2B5EF4-FFF2-40B4-BE49-F238E27FC236}">
                <a16:creationId xmlns:a16="http://schemas.microsoft.com/office/drawing/2014/main" id="{46EE0D6B-1B0D-4781-B7FD-72F322C3C6B6}"/>
              </a:ext>
            </a:extLst>
          </p:cNvPr>
          <p:cNvGraphicFramePr>
            <a:graphicFrameLocks noGrp="1"/>
          </p:cNvGraphicFramePr>
          <p:nvPr>
            <p:ph type="tbl" sz="quarter" idx="13"/>
            <p:extLst>
              <p:ext uri="{D42A27DB-BD31-4B8C-83A1-F6EECF244321}">
                <p14:modId xmlns:p14="http://schemas.microsoft.com/office/powerpoint/2010/main" val="16318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078306"/>
                    </a:ext>
                  </a:extLst>
                </a:gridCol>
                <a:gridCol w="1399032">
                  <a:extLst>
                    <a:ext uri="{9D8B030D-6E8A-4147-A177-3AD203B41FA5}">
                      <a16:colId xmlns:a16="http://schemas.microsoft.com/office/drawing/2014/main" val="98008243"/>
                    </a:ext>
                  </a:extLst>
                </a:gridCol>
                <a:gridCol w="493776">
                  <a:extLst>
                    <a:ext uri="{9D8B030D-6E8A-4147-A177-3AD203B41FA5}">
                      <a16:colId xmlns:a16="http://schemas.microsoft.com/office/drawing/2014/main" val="1036376996"/>
                    </a:ext>
                  </a:extLst>
                </a:gridCol>
                <a:gridCol w="493776">
                  <a:extLst>
                    <a:ext uri="{9D8B030D-6E8A-4147-A177-3AD203B41FA5}">
                      <a16:colId xmlns:a16="http://schemas.microsoft.com/office/drawing/2014/main" val="265439013"/>
                    </a:ext>
                  </a:extLst>
                </a:gridCol>
                <a:gridCol w="493776">
                  <a:extLst>
                    <a:ext uri="{9D8B030D-6E8A-4147-A177-3AD203B41FA5}">
                      <a16:colId xmlns:a16="http://schemas.microsoft.com/office/drawing/2014/main" val="2531683511"/>
                    </a:ext>
                  </a:extLst>
                </a:gridCol>
                <a:gridCol w="493776">
                  <a:extLst>
                    <a:ext uri="{9D8B030D-6E8A-4147-A177-3AD203B41FA5}">
                      <a16:colId xmlns:a16="http://schemas.microsoft.com/office/drawing/2014/main" val="3948376339"/>
                    </a:ext>
                  </a:extLst>
                </a:gridCol>
                <a:gridCol w="493776">
                  <a:extLst>
                    <a:ext uri="{9D8B030D-6E8A-4147-A177-3AD203B41FA5}">
                      <a16:colId xmlns:a16="http://schemas.microsoft.com/office/drawing/2014/main" val="2108845410"/>
                    </a:ext>
                  </a:extLst>
                </a:gridCol>
                <a:gridCol w="493776">
                  <a:extLst>
                    <a:ext uri="{9D8B030D-6E8A-4147-A177-3AD203B41FA5}">
                      <a16:colId xmlns:a16="http://schemas.microsoft.com/office/drawing/2014/main" val="2657466074"/>
                    </a:ext>
                  </a:extLst>
                </a:gridCol>
                <a:gridCol w="493776">
                  <a:extLst>
                    <a:ext uri="{9D8B030D-6E8A-4147-A177-3AD203B41FA5}">
                      <a16:colId xmlns:a16="http://schemas.microsoft.com/office/drawing/2014/main" val="1796795197"/>
                    </a:ext>
                  </a:extLst>
                </a:gridCol>
                <a:gridCol w="493776">
                  <a:extLst>
                    <a:ext uri="{9D8B030D-6E8A-4147-A177-3AD203B41FA5}">
                      <a16:colId xmlns:a16="http://schemas.microsoft.com/office/drawing/2014/main" val="1397708071"/>
                    </a:ext>
                  </a:extLst>
                </a:gridCol>
                <a:gridCol w="493776">
                  <a:extLst>
                    <a:ext uri="{9D8B030D-6E8A-4147-A177-3AD203B41FA5}">
                      <a16:colId xmlns:a16="http://schemas.microsoft.com/office/drawing/2014/main" val="3404010151"/>
                    </a:ext>
                  </a:extLst>
                </a:gridCol>
                <a:gridCol w="493776">
                  <a:extLst>
                    <a:ext uri="{9D8B030D-6E8A-4147-A177-3AD203B41FA5}">
                      <a16:colId xmlns:a16="http://schemas.microsoft.com/office/drawing/2014/main" val="3160411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5941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- 2025-03-04 09:30:03</a:t>
                      </a:r>
                      <a:r>
                        <a:rPr kumimoji="0" lang="de-DE" sz="1000" b="0" i="0" u="none" strike="noStrike" kern="1200" cap="none" spc="0" normalizeH="0" baseline="0" noProof="0">
                          <a:ln>
                            <a:noFill/>
                          </a:ln>
                          <a:solidFill>
                            <a:prstClr val="black"/>
                          </a:solidFill>
                          <a:effectLst/>
                          <a:uLnTx/>
                          <a:uFillTx/>
                          <a:latin typeface="Calibri"/>
                          <a:ea typeface="+mn-ea"/>
                          <a:cs typeface="+mn-cs"/>
                        </a:rPr>
                        <a:t>
 Wenn der Checkout zum Exit wird – fünf Fakten, die über Kauf oder Kaufabbruch entscheiden 
Hohe Lieferkosten, fehlende Versandoptionen, mangelnde Transparenz – es gibt viele Gründe, warum Warenkörbe nicht zum Kaufabschluss führen. Neben Preis und Lieferbedingungen spielen auch Nachhaltigkeit, Social Shopping und länderübergreifendes Einkaufen eine immer größere Rolle. 
Damit Händler:innen verstehen, was Verbraucher:innen wirklich erwarten – und somit Kaufabbrüche vermeiden können – wurden 12.000 Online-Shopper aus 24 Ländern zu ihrem Kaufverhalten befragt.  
Die Ergebnisse wurden in 5 Trend-Reports zusammengefasst: 
📈 Aktuelle E-Commerce Trends 
🛒 Online-Shopper Insights 
📦 Zustellungen &amp; Retouren 
🌍 Länderüberreifendes Einkaufen 
️🙋 Online-Shopper-Typen 
Die ersten spannenden Insights aus den Reports gibt es im Karussell unten. Die vollständigen Reports sind in den Kommentaren verlinkt. 👇 
#ECommerce #Trends #OnlineShopping #Insights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E-Commerce+Produkt,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27.680391357521 %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62300025"/>
                  </a:ext>
                </a:extLst>
              </a:tr>
            </a:tbl>
          </a:graphicData>
        </a:graphic>
      </p:graphicFrame>
      <p:sp>
        <p:nvSpPr>
          <p:cNvPr id="4" name="Text Placeholder 3">
            <a:extLst>
              <a:ext uri="{FF2B5EF4-FFF2-40B4-BE49-F238E27FC236}">
                <a16:creationId xmlns:a16="http://schemas.microsoft.com/office/drawing/2014/main" id="{029C4588-3EB2-4540-8A0D-44011001AD1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518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F6F7-313F-44B8-BB56-C7ABBA7CE61D}"/>
              </a:ext>
            </a:extLst>
          </p:cNvPr>
          <p:cNvSpPr>
            <a:spLocks noGrp="1"/>
          </p:cNvSpPr>
          <p:nvPr>
            <p:ph type="title"/>
          </p:nvPr>
        </p:nvSpPr>
        <p:spPr/>
        <p:txBody>
          <a:bodyPr/>
          <a:lstStyle/>
          <a:p>
            <a:r>
              <a:rPr lang="de-DE"/>
              <a:t>LinkedIn Tops &amp; Flops nach Engagement-Rate | Deutsche Post und DHL - 4 of 11</a:t>
            </a:r>
            <a:endParaRPr lang="en-US"/>
          </a:p>
        </p:txBody>
      </p:sp>
      <p:graphicFrame>
        <p:nvGraphicFramePr>
          <p:cNvPr id="5" name="Table Placeholder 4">
            <a:extLst>
              <a:ext uri="{FF2B5EF4-FFF2-40B4-BE49-F238E27FC236}">
                <a16:creationId xmlns:a16="http://schemas.microsoft.com/office/drawing/2014/main" id="{907C6060-7FDA-462A-8B43-F4AA10FAA4D5}"/>
              </a:ext>
            </a:extLst>
          </p:cNvPr>
          <p:cNvGraphicFramePr>
            <a:graphicFrameLocks noGrp="1"/>
          </p:cNvGraphicFramePr>
          <p:nvPr>
            <p:ph type="tbl" sz="quarter" idx="13"/>
            <p:extLst>
              <p:ext uri="{D42A27DB-BD31-4B8C-83A1-F6EECF244321}">
                <p14:modId xmlns:p14="http://schemas.microsoft.com/office/powerpoint/2010/main" val="123211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2908774"/>
                    </a:ext>
                  </a:extLst>
                </a:gridCol>
                <a:gridCol w="1399032">
                  <a:extLst>
                    <a:ext uri="{9D8B030D-6E8A-4147-A177-3AD203B41FA5}">
                      <a16:colId xmlns:a16="http://schemas.microsoft.com/office/drawing/2014/main" val="3305242276"/>
                    </a:ext>
                  </a:extLst>
                </a:gridCol>
                <a:gridCol w="493776">
                  <a:extLst>
                    <a:ext uri="{9D8B030D-6E8A-4147-A177-3AD203B41FA5}">
                      <a16:colId xmlns:a16="http://schemas.microsoft.com/office/drawing/2014/main" val="3855441223"/>
                    </a:ext>
                  </a:extLst>
                </a:gridCol>
                <a:gridCol w="493776">
                  <a:extLst>
                    <a:ext uri="{9D8B030D-6E8A-4147-A177-3AD203B41FA5}">
                      <a16:colId xmlns:a16="http://schemas.microsoft.com/office/drawing/2014/main" val="170529997"/>
                    </a:ext>
                  </a:extLst>
                </a:gridCol>
                <a:gridCol w="493776">
                  <a:extLst>
                    <a:ext uri="{9D8B030D-6E8A-4147-A177-3AD203B41FA5}">
                      <a16:colId xmlns:a16="http://schemas.microsoft.com/office/drawing/2014/main" val="189777706"/>
                    </a:ext>
                  </a:extLst>
                </a:gridCol>
                <a:gridCol w="493776">
                  <a:extLst>
                    <a:ext uri="{9D8B030D-6E8A-4147-A177-3AD203B41FA5}">
                      <a16:colId xmlns:a16="http://schemas.microsoft.com/office/drawing/2014/main" val="3636156743"/>
                    </a:ext>
                  </a:extLst>
                </a:gridCol>
                <a:gridCol w="493776">
                  <a:extLst>
                    <a:ext uri="{9D8B030D-6E8A-4147-A177-3AD203B41FA5}">
                      <a16:colId xmlns:a16="http://schemas.microsoft.com/office/drawing/2014/main" val="4158245134"/>
                    </a:ext>
                  </a:extLst>
                </a:gridCol>
                <a:gridCol w="493776">
                  <a:extLst>
                    <a:ext uri="{9D8B030D-6E8A-4147-A177-3AD203B41FA5}">
                      <a16:colId xmlns:a16="http://schemas.microsoft.com/office/drawing/2014/main" val="3707686332"/>
                    </a:ext>
                  </a:extLst>
                </a:gridCol>
                <a:gridCol w="493776">
                  <a:extLst>
                    <a:ext uri="{9D8B030D-6E8A-4147-A177-3AD203B41FA5}">
                      <a16:colId xmlns:a16="http://schemas.microsoft.com/office/drawing/2014/main" val="62163092"/>
                    </a:ext>
                  </a:extLst>
                </a:gridCol>
                <a:gridCol w="493776">
                  <a:extLst>
                    <a:ext uri="{9D8B030D-6E8A-4147-A177-3AD203B41FA5}">
                      <a16:colId xmlns:a16="http://schemas.microsoft.com/office/drawing/2014/main" val="1626531150"/>
                    </a:ext>
                  </a:extLst>
                </a:gridCol>
                <a:gridCol w="493776">
                  <a:extLst>
                    <a:ext uri="{9D8B030D-6E8A-4147-A177-3AD203B41FA5}">
                      <a16:colId xmlns:a16="http://schemas.microsoft.com/office/drawing/2014/main" val="3349505955"/>
                    </a:ext>
                  </a:extLst>
                </a:gridCol>
                <a:gridCol w="493776">
                  <a:extLst>
                    <a:ext uri="{9D8B030D-6E8A-4147-A177-3AD203B41FA5}">
                      <a16:colId xmlns:a16="http://schemas.microsoft.com/office/drawing/2014/main" val="411592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7717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- 2025-03-28 08:15:06</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boomt – Chancen nutzen, aber wie? 🚀 
Die Möglichkeiten im Social Commerce sind riesig – doch der Einstieg ist oft eine Herausforderung. Wie können die passenden Social-Media-Kanäle identifiziert werden? Welche Strategien funktionieren wirklich? Und was für Best Practices gibt es? 
Antworten auf diese und weitere Fragen gibt es im Yellow Talk am Mittwoch, den 09.04.2025, um 10 Uhr! Gemeinsam mit Kai Herzberger (Meta) &amp; Sarah Sunderbrink \(zooplus\) zeigen Ihnen unsere Expert:innen Christoph Hempsch, Yvonne Richter und Genc Rama, wie Sie Social Commerce erfolgreich nutzen können, um Ihren Umsatz zu steigern und Ihre Kund:innen genau dort abzuholen, wo sie ohnehin viel Zeit verbringen. 
Jetzt zur Livestream Web-Session anmelden, den Link dazu finden Sie in den Kommentaren! 👇 
#SocialCommerce #ECommerce #OnlineVerkauf #YellowTalk #DigitalerHandel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19.932432432432 %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8640196"/>
                  </a:ext>
                </a:extLst>
              </a:tr>
            </a:tbl>
          </a:graphicData>
        </a:graphic>
      </p:graphicFrame>
      <p:sp>
        <p:nvSpPr>
          <p:cNvPr id="4" name="Text Placeholder 3">
            <a:extLst>
              <a:ext uri="{FF2B5EF4-FFF2-40B4-BE49-F238E27FC236}">
                <a16:creationId xmlns:a16="http://schemas.microsoft.com/office/drawing/2014/main" id="{E13521B4-5BA2-4ABD-B645-4C4A18E202C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135122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189B-68A9-4A74-AFDD-829DBBE77D41}"/>
              </a:ext>
            </a:extLst>
          </p:cNvPr>
          <p:cNvSpPr>
            <a:spLocks noGrp="1"/>
          </p:cNvSpPr>
          <p:nvPr>
            <p:ph type="title"/>
          </p:nvPr>
        </p:nvSpPr>
        <p:spPr/>
        <p:txBody>
          <a:bodyPr/>
          <a:lstStyle/>
          <a:p>
            <a:r>
              <a:rPr lang="de-DE"/>
              <a:t>LinkedIn Tops &amp; Flops nach Engagement-Rate | Deutsche Post und DHL - 5 of 11</a:t>
            </a:r>
            <a:endParaRPr lang="en-US"/>
          </a:p>
        </p:txBody>
      </p:sp>
      <p:graphicFrame>
        <p:nvGraphicFramePr>
          <p:cNvPr id="5" name="Table Placeholder 4">
            <a:extLst>
              <a:ext uri="{FF2B5EF4-FFF2-40B4-BE49-F238E27FC236}">
                <a16:creationId xmlns:a16="http://schemas.microsoft.com/office/drawing/2014/main" id="{F5028B99-5B95-4A8E-9993-176528384ACE}"/>
              </a:ext>
            </a:extLst>
          </p:cNvPr>
          <p:cNvGraphicFramePr>
            <a:graphicFrameLocks noGrp="1"/>
          </p:cNvGraphicFramePr>
          <p:nvPr>
            <p:ph type="tbl" sz="quarter" idx="13"/>
            <p:extLst>
              <p:ext uri="{D42A27DB-BD31-4B8C-83A1-F6EECF244321}">
                <p14:modId xmlns:p14="http://schemas.microsoft.com/office/powerpoint/2010/main" val="345943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2131192"/>
                    </a:ext>
                  </a:extLst>
                </a:gridCol>
                <a:gridCol w="1399032">
                  <a:extLst>
                    <a:ext uri="{9D8B030D-6E8A-4147-A177-3AD203B41FA5}">
                      <a16:colId xmlns:a16="http://schemas.microsoft.com/office/drawing/2014/main" val="2964062784"/>
                    </a:ext>
                  </a:extLst>
                </a:gridCol>
                <a:gridCol w="493776">
                  <a:extLst>
                    <a:ext uri="{9D8B030D-6E8A-4147-A177-3AD203B41FA5}">
                      <a16:colId xmlns:a16="http://schemas.microsoft.com/office/drawing/2014/main" val="3072910932"/>
                    </a:ext>
                  </a:extLst>
                </a:gridCol>
                <a:gridCol w="493776">
                  <a:extLst>
                    <a:ext uri="{9D8B030D-6E8A-4147-A177-3AD203B41FA5}">
                      <a16:colId xmlns:a16="http://schemas.microsoft.com/office/drawing/2014/main" val="1968798054"/>
                    </a:ext>
                  </a:extLst>
                </a:gridCol>
                <a:gridCol w="493776">
                  <a:extLst>
                    <a:ext uri="{9D8B030D-6E8A-4147-A177-3AD203B41FA5}">
                      <a16:colId xmlns:a16="http://schemas.microsoft.com/office/drawing/2014/main" val="2493872440"/>
                    </a:ext>
                  </a:extLst>
                </a:gridCol>
                <a:gridCol w="493776">
                  <a:extLst>
                    <a:ext uri="{9D8B030D-6E8A-4147-A177-3AD203B41FA5}">
                      <a16:colId xmlns:a16="http://schemas.microsoft.com/office/drawing/2014/main" val="2632675364"/>
                    </a:ext>
                  </a:extLst>
                </a:gridCol>
                <a:gridCol w="493776">
                  <a:extLst>
                    <a:ext uri="{9D8B030D-6E8A-4147-A177-3AD203B41FA5}">
                      <a16:colId xmlns:a16="http://schemas.microsoft.com/office/drawing/2014/main" val="1555077630"/>
                    </a:ext>
                  </a:extLst>
                </a:gridCol>
                <a:gridCol w="493776">
                  <a:extLst>
                    <a:ext uri="{9D8B030D-6E8A-4147-A177-3AD203B41FA5}">
                      <a16:colId xmlns:a16="http://schemas.microsoft.com/office/drawing/2014/main" val="1641061109"/>
                    </a:ext>
                  </a:extLst>
                </a:gridCol>
                <a:gridCol w="493776">
                  <a:extLst>
                    <a:ext uri="{9D8B030D-6E8A-4147-A177-3AD203B41FA5}">
                      <a16:colId xmlns:a16="http://schemas.microsoft.com/office/drawing/2014/main" val="2432750915"/>
                    </a:ext>
                  </a:extLst>
                </a:gridCol>
                <a:gridCol w="493776">
                  <a:extLst>
                    <a:ext uri="{9D8B030D-6E8A-4147-A177-3AD203B41FA5}">
                      <a16:colId xmlns:a16="http://schemas.microsoft.com/office/drawing/2014/main" val="3458493293"/>
                    </a:ext>
                  </a:extLst>
                </a:gridCol>
                <a:gridCol w="493776">
                  <a:extLst>
                    <a:ext uri="{9D8B030D-6E8A-4147-A177-3AD203B41FA5}">
                      <a16:colId xmlns:a16="http://schemas.microsoft.com/office/drawing/2014/main" val="1295946582"/>
                    </a:ext>
                  </a:extLst>
                </a:gridCol>
                <a:gridCol w="493776">
                  <a:extLst>
                    <a:ext uri="{9D8B030D-6E8A-4147-A177-3AD203B41FA5}">
                      <a16:colId xmlns:a16="http://schemas.microsoft.com/office/drawing/2014/main" val="321980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3987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- 2025-03-27 08:02:39</a:t>
                      </a:r>
                      <a:r>
                        <a:rPr kumimoji="0" lang="en-US" sz="1000" b="0" i="0" u="none" strike="noStrike" kern="1200" cap="none" spc="0" normalizeH="0" baseline="0" noProof="0">
                          <a:ln>
                            <a:noFill/>
                          </a:ln>
                          <a:solidFill>
                            <a:prstClr val="black"/>
                          </a:solidFill>
                          <a:effectLst/>
                          <a:uLnTx/>
                          <a:uFillTx/>
                          <a:latin typeface="Calibri"/>
                          <a:ea typeface="+mn-ea"/>
                          <a:cs typeface="+mn-cs"/>
                        </a:rPr>
                        <a:t>
 Der Countdown bis zur OMR 2025 läuft! 🥳  
Early-Bird-Vorträge oder Late-Night-Networking? Deep Dive Sessions oder schnelle Insights? #Printfluencerin Yvonne Richter verrät im Video, auf was (oder wen 😉) sie sich in diesem Jahr am meisten freut!  
P.S. Wer Yvonne live auf der OMR sehen möchte, sollte sich schnell zu ihrer Masterclass “Print-Mailings: Mehrwert statt mehr Mails” am 06.05. um 14:30 Uhr anmelden!  🗓️ 
Worauf freuen Sie sich bei der #OMR25 am meisten? Verraten Sie’s uns in den Kommentaren!👇 
#OMR25 #OMR #PrintMailings #Marketing #Dialogmarketing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17.394578313253 %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2463</a:t>
                      </a:r>
                    </a:p>
                  </a:txBody>
                  <a:tcPr/>
                </a:tc>
                <a:extLst>
                  <a:ext uri="{0D108BD9-81ED-4DB2-BD59-A6C34878D82A}">
                    <a16:rowId xmlns:a16="http://schemas.microsoft.com/office/drawing/2014/main" val="33264321"/>
                  </a:ext>
                </a:extLst>
              </a:tr>
            </a:tbl>
          </a:graphicData>
        </a:graphic>
      </p:graphicFrame>
      <p:sp>
        <p:nvSpPr>
          <p:cNvPr id="4" name="Text Placeholder 3">
            <a:extLst>
              <a:ext uri="{FF2B5EF4-FFF2-40B4-BE49-F238E27FC236}">
                <a16:creationId xmlns:a16="http://schemas.microsoft.com/office/drawing/2014/main" id="{A8A35A9E-4022-431B-8116-FAEB5F96691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87414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7D85B-59D0-4C7E-9E54-E1DA5120897C}"/>
              </a:ext>
            </a:extLst>
          </p:cNvPr>
          <p:cNvSpPr>
            <a:spLocks noGrp="1"/>
          </p:cNvSpPr>
          <p:nvPr>
            <p:ph type="title"/>
          </p:nvPr>
        </p:nvSpPr>
        <p:spPr/>
        <p:txBody>
          <a:bodyPr/>
          <a:lstStyle/>
          <a:p>
            <a:r>
              <a:rPr lang="de-DE"/>
              <a:t>LinkedIn Tops &amp; Flops nach Engagement-Rate | Deutsche Post und DHL - 6 of 11</a:t>
            </a:r>
            <a:endParaRPr lang="en-US"/>
          </a:p>
        </p:txBody>
      </p:sp>
      <p:graphicFrame>
        <p:nvGraphicFramePr>
          <p:cNvPr id="5" name="Table Placeholder 4">
            <a:extLst>
              <a:ext uri="{FF2B5EF4-FFF2-40B4-BE49-F238E27FC236}">
                <a16:creationId xmlns:a16="http://schemas.microsoft.com/office/drawing/2014/main" id="{D2014B6A-2768-4C2E-AFE6-D4EE8FCAEA27}"/>
              </a:ext>
            </a:extLst>
          </p:cNvPr>
          <p:cNvGraphicFramePr>
            <a:graphicFrameLocks noGrp="1"/>
          </p:cNvGraphicFramePr>
          <p:nvPr>
            <p:ph type="tbl" sz="quarter" idx="13"/>
            <p:extLst>
              <p:ext uri="{D42A27DB-BD31-4B8C-83A1-F6EECF244321}">
                <p14:modId xmlns:p14="http://schemas.microsoft.com/office/powerpoint/2010/main" val="22542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7542628"/>
                    </a:ext>
                  </a:extLst>
                </a:gridCol>
                <a:gridCol w="1399032">
                  <a:extLst>
                    <a:ext uri="{9D8B030D-6E8A-4147-A177-3AD203B41FA5}">
                      <a16:colId xmlns:a16="http://schemas.microsoft.com/office/drawing/2014/main" val="1881531961"/>
                    </a:ext>
                  </a:extLst>
                </a:gridCol>
                <a:gridCol w="493776">
                  <a:extLst>
                    <a:ext uri="{9D8B030D-6E8A-4147-A177-3AD203B41FA5}">
                      <a16:colId xmlns:a16="http://schemas.microsoft.com/office/drawing/2014/main" val="1304641591"/>
                    </a:ext>
                  </a:extLst>
                </a:gridCol>
                <a:gridCol w="493776">
                  <a:extLst>
                    <a:ext uri="{9D8B030D-6E8A-4147-A177-3AD203B41FA5}">
                      <a16:colId xmlns:a16="http://schemas.microsoft.com/office/drawing/2014/main" val="504878015"/>
                    </a:ext>
                  </a:extLst>
                </a:gridCol>
                <a:gridCol w="493776">
                  <a:extLst>
                    <a:ext uri="{9D8B030D-6E8A-4147-A177-3AD203B41FA5}">
                      <a16:colId xmlns:a16="http://schemas.microsoft.com/office/drawing/2014/main" val="3706248789"/>
                    </a:ext>
                  </a:extLst>
                </a:gridCol>
                <a:gridCol w="493776">
                  <a:extLst>
                    <a:ext uri="{9D8B030D-6E8A-4147-A177-3AD203B41FA5}">
                      <a16:colId xmlns:a16="http://schemas.microsoft.com/office/drawing/2014/main" val="1337060582"/>
                    </a:ext>
                  </a:extLst>
                </a:gridCol>
                <a:gridCol w="493776">
                  <a:extLst>
                    <a:ext uri="{9D8B030D-6E8A-4147-A177-3AD203B41FA5}">
                      <a16:colId xmlns:a16="http://schemas.microsoft.com/office/drawing/2014/main" val="3088901834"/>
                    </a:ext>
                  </a:extLst>
                </a:gridCol>
                <a:gridCol w="493776">
                  <a:extLst>
                    <a:ext uri="{9D8B030D-6E8A-4147-A177-3AD203B41FA5}">
                      <a16:colId xmlns:a16="http://schemas.microsoft.com/office/drawing/2014/main" val="1349409287"/>
                    </a:ext>
                  </a:extLst>
                </a:gridCol>
                <a:gridCol w="493776">
                  <a:extLst>
                    <a:ext uri="{9D8B030D-6E8A-4147-A177-3AD203B41FA5}">
                      <a16:colId xmlns:a16="http://schemas.microsoft.com/office/drawing/2014/main" val="3874963578"/>
                    </a:ext>
                  </a:extLst>
                </a:gridCol>
                <a:gridCol w="493776">
                  <a:extLst>
                    <a:ext uri="{9D8B030D-6E8A-4147-A177-3AD203B41FA5}">
                      <a16:colId xmlns:a16="http://schemas.microsoft.com/office/drawing/2014/main" val="4057214339"/>
                    </a:ext>
                  </a:extLst>
                </a:gridCol>
                <a:gridCol w="493776">
                  <a:extLst>
                    <a:ext uri="{9D8B030D-6E8A-4147-A177-3AD203B41FA5}">
                      <a16:colId xmlns:a16="http://schemas.microsoft.com/office/drawing/2014/main" val="115790836"/>
                    </a:ext>
                  </a:extLst>
                </a:gridCol>
                <a:gridCol w="493776">
                  <a:extLst>
                    <a:ext uri="{9D8B030D-6E8A-4147-A177-3AD203B41FA5}">
                      <a16:colId xmlns:a16="http://schemas.microsoft.com/office/drawing/2014/main" val="148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2607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- 2025-03-13 08:19:45</a:t>
                      </a:r>
                      <a:r>
                        <a:rPr kumimoji="0" lang="de-DE" sz="1000" b="0" i="0" u="none" strike="noStrike" kern="1200" cap="none" spc="0" normalizeH="0" baseline="0" noProof="0">
                          <a:ln>
                            <a:noFill/>
                          </a:ln>
                          <a:solidFill>
                            <a:prstClr val="black"/>
                          </a:solidFill>
                          <a:effectLst/>
                          <a:uLnTx/>
                          <a:uFillTx/>
                          <a:latin typeface="Calibri"/>
                          <a:ea typeface="+mn-ea"/>
                          <a:cs typeface="+mn-cs"/>
                        </a:rPr>
                        <a:t>
 So erhöhte ein mittelständisches Unternehmen seine Response-Rate um 35 % 🌟 
🗝️ Der Schlüssel zum Erfolg liegt in einer klassischen, aber wirkungsvollen Maßnahme: Print-Mailings. Diese erreichen laut der aktuellen CMC Print-Mailing-Studie Conversion-Raten von durchschnittlich 4,3 %. Da können digitale Kanäle kaum mithalten! Doch woran liegt das? 
📌 3 Gründe, warum Print-Mailings erfolgreich sind: 
1. Die Haptik: Menschen reagieren stärker auf physische, greifbare Botschaften. Ein hochwertig gestaltetes Print-Mailing wird zudem als persönlicher wahrgenommen, was das Kund:innenerlebnis positiv beeinflussen kann. 
2. Vereinfachter Datenschutz: Anders als E-Mails erfordern Print-Mailings keine mehrstufigen Anmeldeprozesse wie Double-Opt-in. So können Unternehmen bei voller DSGVO-Konformität die Reichweite ihrer Marketing-Aktivitäten erhöhen. 
3. Gezielte Ansprache: Mit modernen Daten-Tools lassen sich Print-Mailings präzise auf Zielgruppen zuschneiden und personalisieren.  
🎯 Das Ergebnis?  
Botschaften werden von Kund:innen wirklich wahrgenommen – ein klarer Beweis dafür, dass Print kein Relikt der Vergangenheit, sondern eine echte Chance ist, dort sichtbar zu werden, wo digitale Kanäle an ihre Grenzen stoßen. 
🎯 Print ist mehr als ein Relikt der Vergangenheit. Es ist eine Chance, Kund:innen dort zu erreichen, wo digitale Kanäle an ihre Grenzen stoßen. 
Mehr Insights und Erfolgsgeschichten hören Sie in der Podcast-Folge „Zwischen Digital und Print: Der unterschätzte Marketing-Kanal“ bei MY DATA IS BETTER THAN YOURS mit unserer Expertin Yvonne Richter und Jonas Rashedi – Link in den Kommentaren. 
#MarketingMix #PrintMarketing #CustomerJourney #Podcast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9.8353360035603 %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a:t>
                      </a:r>
                    </a:p>
                  </a:txBody>
                  <a:tcPr/>
                </a:tc>
                <a:extLst>
                  <a:ext uri="{0D108BD9-81ED-4DB2-BD59-A6C34878D82A}">
                    <a16:rowId xmlns:a16="http://schemas.microsoft.com/office/drawing/2014/main" val="3407269200"/>
                  </a:ext>
                </a:extLst>
              </a:tr>
            </a:tbl>
          </a:graphicData>
        </a:graphic>
      </p:graphicFrame>
      <p:sp>
        <p:nvSpPr>
          <p:cNvPr id="4" name="Text Placeholder 3">
            <a:extLst>
              <a:ext uri="{FF2B5EF4-FFF2-40B4-BE49-F238E27FC236}">
                <a16:creationId xmlns:a16="http://schemas.microsoft.com/office/drawing/2014/main" id="{52C57E1B-369A-4F4E-898D-CD1FEBC8CC8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027997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854B-3FFF-43F3-8EC7-B192DA653D30}"/>
              </a:ext>
            </a:extLst>
          </p:cNvPr>
          <p:cNvSpPr>
            <a:spLocks noGrp="1"/>
          </p:cNvSpPr>
          <p:nvPr>
            <p:ph type="title"/>
          </p:nvPr>
        </p:nvSpPr>
        <p:spPr/>
        <p:txBody>
          <a:bodyPr/>
          <a:lstStyle/>
          <a:p>
            <a:r>
              <a:rPr lang="de-DE"/>
              <a:t>LinkedIn Tops &amp; Flops nach Engagement-Rate | Deutsche Post und DHL - 7 of 11</a:t>
            </a:r>
            <a:endParaRPr lang="en-US"/>
          </a:p>
        </p:txBody>
      </p:sp>
      <p:graphicFrame>
        <p:nvGraphicFramePr>
          <p:cNvPr id="5" name="Table Placeholder 4">
            <a:extLst>
              <a:ext uri="{FF2B5EF4-FFF2-40B4-BE49-F238E27FC236}">
                <a16:creationId xmlns:a16="http://schemas.microsoft.com/office/drawing/2014/main" id="{06AACB9B-C214-4D5C-B0DE-C13C07ACE02E}"/>
              </a:ext>
            </a:extLst>
          </p:cNvPr>
          <p:cNvGraphicFramePr>
            <a:graphicFrameLocks noGrp="1"/>
          </p:cNvGraphicFramePr>
          <p:nvPr>
            <p:ph type="tbl" sz="quarter" idx="13"/>
            <p:extLst>
              <p:ext uri="{D42A27DB-BD31-4B8C-83A1-F6EECF244321}">
                <p14:modId xmlns:p14="http://schemas.microsoft.com/office/powerpoint/2010/main" val="386267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21689281"/>
                    </a:ext>
                  </a:extLst>
                </a:gridCol>
                <a:gridCol w="1399032">
                  <a:extLst>
                    <a:ext uri="{9D8B030D-6E8A-4147-A177-3AD203B41FA5}">
                      <a16:colId xmlns:a16="http://schemas.microsoft.com/office/drawing/2014/main" val="3268572120"/>
                    </a:ext>
                  </a:extLst>
                </a:gridCol>
                <a:gridCol w="493776">
                  <a:extLst>
                    <a:ext uri="{9D8B030D-6E8A-4147-A177-3AD203B41FA5}">
                      <a16:colId xmlns:a16="http://schemas.microsoft.com/office/drawing/2014/main" val="3940809295"/>
                    </a:ext>
                  </a:extLst>
                </a:gridCol>
                <a:gridCol w="493776">
                  <a:extLst>
                    <a:ext uri="{9D8B030D-6E8A-4147-A177-3AD203B41FA5}">
                      <a16:colId xmlns:a16="http://schemas.microsoft.com/office/drawing/2014/main" val="2417607924"/>
                    </a:ext>
                  </a:extLst>
                </a:gridCol>
                <a:gridCol w="493776">
                  <a:extLst>
                    <a:ext uri="{9D8B030D-6E8A-4147-A177-3AD203B41FA5}">
                      <a16:colId xmlns:a16="http://schemas.microsoft.com/office/drawing/2014/main" val="2155628103"/>
                    </a:ext>
                  </a:extLst>
                </a:gridCol>
                <a:gridCol w="493776">
                  <a:extLst>
                    <a:ext uri="{9D8B030D-6E8A-4147-A177-3AD203B41FA5}">
                      <a16:colId xmlns:a16="http://schemas.microsoft.com/office/drawing/2014/main" val="2745124253"/>
                    </a:ext>
                  </a:extLst>
                </a:gridCol>
                <a:gridCol w="493776">
                  <a:extLst>
                    <a:ext uri="{9D8B030D-6E8A-4147-A177-3AD203B41FA5}">
                      <a16:colId xmlns:a16="http://schemas.microsoft.com/office/drawing/2014/main" val="1910723962"/>
                    </a:ext>
                  </a:extLst>
                </a:gridCol>
                <a:gridCol w="493776">
                  <a:extLst>
                    <a:ext uri="{9D8B030D-6E8A-4147-A177-3AD203B41FA5}">
                      <a16:colId xmlns:a16="http://schemas.microsoft.com/office/drawing/2014/main" val="388923417"/>
                    </a:ext>
                  </a:extLst>
                </a:gridCol>
                <a:gridCol w="493776">
                  <a:extLst>
                    <a:ext uri="{9D8B030D-6E8A-4147-A177-3AD203B41FA5}">
                      <a16:colId xmlns:a16="http://schemas.microsoft.com/office/drawing/2014/main" val="3759880403"/>
                    </a:ext>
                  </a:extLst>
                </a:gridCol>
                <a:gridCol w="493776">
                  <a:extLst>
                    <a:ext uri="{9D8B030D-6E8A-4147-A177-3AD203B41FA5}">
                      <a16:colId xmlns:a16="http://schemas.microsoft.com/office/drawing/2014/main" val="1432238289"/>
                    </a:ext>
                  </a:extLst>
                </a:gridCol>
                <a:gridCol w="493776">
                  <a:extLst>
                    <a:ext uri="{9D8B030D-6E8A-4147-A177-3AD203B41FA5}">
                      <a16:colId xmlns:a16="http://schemas.microsoft.com/office/drawing/2014/main" val="2622427038"/>
                    </a:ext>
                  </a:extLst>
                </a:gridCol>
                <a:gridCol w="493776">
                  <a:extLst>
                    <a:ext uri="{9D8B030D-6E8A-4147-A177-3AD203B41FA5}">
                      <a16:colId xmlns:a16="http://schemas.microsoft.com/office/drawing/2014/main" val="227371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7531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- 2025-03-21 08:03:44</a:t>
                      </a:r>
                      <a:r>
                        <a:rPr kumimoji="0" lang="de-DE" sz="1000" b="0" i="0" u="none" strike="noStrike" kern="1200" cap="none" spc="0" normalizeH="0" baseline="0" noProof="0">
                          <a:ln>
                            <a:noFill/>
                          </a:ln>
                          <a:solidFill>
                            <a:prstClr val="black"/>
                          </a:solidFill>
                          <a:effectLst/>
                          <a:uLnTx/>
                          <a:uFillTx/>
                          <a:latin typeface="Calibri"/>
                          <a:ea typeface="+mn-ea"/>
                          <a:cs typeface="+mn-cs"/>
                        </a:rPr>
                        <a:t>
 Oster-Geschäft 2024: Zwischen Schokohasen und Shopping-Boom! 🛍️ 
Bunte Eier, Schokohasen – und volle Einkaufswagen. Ostern ist nicht nur ein Fest für die Familie, sondern auch ein bedeutender Konsumanlass. Laut dem Handelsverband Deutschland e.V. (HDE) sogar der größte feiertagsbezogene Kaufanlass in Deutschland nach Weihnachten.  
Im vergangenen Jahr planten 41 % der Verbraucher:innen gezielt anlassbezogene Käufe. Das ergab Millionen von Osterkörbchen, die gefüllt wurden. Neben kleinen Geschenken, wie Schokolade oder frischen Frühlingsblumen, geht der Trend immer stärker auch zu dekorativen Highlights für das Zuhause oder Spielwaren für die Kleinsten, die den Weg aus dem Warenkorb ins Wohnzimmer finden. 🐰 
Die Shopping-Tour zu Ostern findet längst nicht mehr nur im stationären Handel statt. Das bedeutet nicht nur volle Einkaufskörbe, sondern auch volle Paketzentren! An den stärksten Tagen der Osterzeit wurden im letzten Jahr allein von Deutsche Post und DHL bis zu 9,5 Millionen Pakete verarbeitet – das bedeutet Hochleistung, damit alles rechtzeitig im Osternest landet. 🪺 
Volle Warenkörbe, steigende Online-Käufe und Millionen von Paketen – doch was bedeutet das in Zahlen? Testen Sie Ihr Marktgespür! Wie hoch schätzen Sie den laut HDE erwarteten Umsatz im letzten Jahr? Stimmen Sie ab 👇 
#Ostern #Shopping #Umsatz #Konsum #Pakete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&amp; Paket,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7.3643410852713 %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4300010"/>
                  </a:ext>
                </a:extLst>
              </a:tr>
            </a:tbl>
          </a:graphicData>
        </a:graphic>
      </p:graphicFrame>
      <p:sp>
        <p:nvSpPr>
          <p:cNvPr id="4" name="Text Placeholder 3">
            <a:extLst>
              <a:ext uri="{FF2B5EF4-FFF2-40B4-BE49-F238E27FC236}">
                <a16:creationId xmlns:a16="http://schemas.microsoft.com/office/drawing/2014/main" id="{7752A77D-FCD5-4F96-81CC-C68D3FCA7A7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24698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8161C-197C-4B4B-BEF7-C085E1FB560A}"/>
              </a:ext>
            </a:extLst>
          </p:cNvPr>
          <p:cNvSpPr>
            <a:spLocks noGrp="1"/>
          </p:cNvSpPr>
          <p:nvPr>
            <p:ph type="title"/>
          </p:nvPr>
        </p:nvSpPr>
        <p:spPr/>
        <p:txBody>
          <a:bodyPr/>
          <a:lstStyle/>
          <a:p>
            <a:r>
              <a:rPr lang="de-DE"/>
              <a:t>LinkedIn Tops &amp; Flops nach Engagement-Rate | Deutsche Post und DHL - 8 of 11</a:t>
            </a:r>
            <a:endParaRPr lang="en-US"/>
          </a:p>
        </p:txBody>
      </p:sp>
      <p:graphicFrame>
        <p:nvGraphicFramePr>
          <p:cNvPr id="5" name="Table Placeholder 4">
            <a:extLst>
              <a:ext uri="{FF2B5EF4-FFF2-40B4-BE49-F238E27FC236}">
                <a16:creationId xmlns:a16="http://schemas.microsoft.com/office/drawing/2014/main" id="{04CAC954-1DFA-45EE-A01F-A2F60264C787}"/>
              </a:ext>
            </a:extLst>
          </p:cNvPr>
          <p:cNvGraphicFramePr>
            <a:graphicFrameLocks noGrp="1"/>
          </p:cNvGraphicFramePr>
          <p:nvPr>
            <p:ph type="tbl" sz="quarter" idx="13"/>
            <p:extLst>
              <p:ext uri="{D42A27DB-BD31-4B8C-83A1-F6EECF244321}">
                <p14:modId xmlns:p14="http://schemas.microsoft.com/office/powerpoint/2010/main" val="1970010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5334854"/>
                    </a:ext>
                  </a:extLst>
                </a:gridCol>
                <a:gridCol w="1399032">
                  <a:extLst>
                    <a:ext uri="{9D8B030D-6E8A-4147-A177-3AD203B41FA5}">
                      <a16:colId xmlns:a16="http://schemas.microsoft.com/office/drawing/2014/main" val="1188955892"/>
                    </a:ext>
                  </a:extLst>
                </a:gridCol>
                <a:gridCol w="493776">
                  <a:extLst>
                    <a:ext uri="{9D8B030D-6E8A-4147-A177-3AD203B41FA5}">
                      <a16:colId xmlns:a16="http://schemas.microsoft.com/office/drawing/2014/main" val="816626270"/>
                    </a:ext>
                  </a:extLst>
                </a:gridCol>
                <a:gridCol w="493776">
                  <a:extLst>
                    <a:ext uri="{9D8B030D-6E8A-4147-A177-3AD203B41FA5}">
                      <a16:colId xmlns:a16="http://schemas.microsoft.com/office/drawing/2014/main" val="475295572"/>
                    </a:ext>
                  </a:extLst>
                </a:gridCol>
                <a:gridCol w="493776">
                  <a:extLst>
                    <a:ext uri="{9D8B030D-6E8A-4147-A177-3AD203B41FA5}">
                      <a16:colId xmlns:a16="http://schemas.microsoft.com/office/drawing/2014/main" val="1743254798"/>
                    </a:ext>
                  </a:extLst>
                </a:gridCol>
                <a:gridCol w="493776">
                  <a:extLst>
                    <a:ext uri="{9D8B030D-6E8A-4147-A177-3AD203B41FA5}">
                      <a16:colId xmlns:a16="http://schemas.microsoft.com/office/drawing/2014/main" val="3397914387"/>
                    </a:ext>
                  </a:extLst>
                </a:gridCol>
                <a:gridCol w="493776">
                  <a:extLst>
                    <a:ext uri="{9D8B030D-6E8A-4147-A177-3AD203B41FA5}">
                      <a16:colId xmlns:a16="http://schemas.microsoft.com/office/drawing/2014/main" val="2984555635"/>
                    </a:ext>
                  </a:extLst>
                </a:gridCol>
                <a:gridCol w="493776">
                  <a:extLst>
                    <a:ext uri="{9D8B030D-6E8A-4147-A177-3AD203B41FA5}">
                      <a16:colId xmlns:a16="http://schemas.microsoft.com/office/drawing/2014/main" val="1529203346"/>
                    </a:ext>
                  </a:extLst>
                </a:gridCol>
                <a:gridCol w="493776">
                  <a:extLst>
                    <a:ext uri="{9D8B030D-6E8A-4147-A177-3AD203B41FA5}">
                      <a16:colId xmlns:a16="http://schemas.microsoft.com/office/drawing/2014/main" val="615324800"/>
                    </a:ext>
                  </a:extLst>
                </a:gridCol>
                <a:gridCol w="493776">
                  <a:extLst>
                    <a:ext uri="{9D8B030D-6E8A-4147-A177-3AD203B41FA5}">
                      <a16:colId xmlns:a16="http://schemas.microsoft.com/office/drawing/2014/main" val="792181961"/>
                    </a:ext>
                  </a:extLst>
                </a:gridCol>
                <a:gridCol w="493776">
                  <a:extLst>
                    <a:ext uri="{9D8B030D-6E8A-4147-A177-3AD203B41FA5}">
                      <a16:colId xmlns:a16="http://schemas.microsoft.com/office/drawing/2014/main" val="3538244798"/>
                    </a:ext>
                  </a:extLst>
                </a:gridCol>
                <a:gridCol w="493776">
                  <a:extLst>
                    <a:ext uri="{9D8B030D-6E8A-4147-A177-3AD203B41FA5}">
                      <a16:colId xmlns:a16="http://schemas.microsoft.com/office/drawing/2014/main" val="78382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278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- 2025-03-25 08:04:57</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60 % der Kosten und Ressourcen können mit einem hybriden Briefversand eingespart werden! 🤝 
Der tägliche Versand von Geschäftspost – vom Drucken über das Kuvertieren bis hin zum Frankieren – ist für Unternehmen oft mit hohem Aufwand und Kosten verbunden. Eine effiziente Möglichkeit, diese zeit- und kostenintensiven Aufgaben auszulagern, bietet der hybride Briefversand:  
💻 Dokumente werden einfach, sicher und schnell digital übermittelt 
📬 Ein Postdienstleister oder spezialisierter Drittanbieter übernimmt den Rest – vom Druck bis zur Zustellung 
Das entlastet Unternehmen, spart Kosten und sorgt für einen reibungslosen Versand – ganz ohne zusätzlichen Aufwand. 
#SchonGewusst #Hybridpost #Kostensparen #Effizienz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6.0885608856089 %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0006278"/>
                  </a:ext>
                </a:extLst>
              </a:tr>
            </a:tbl>
          </a:graphicData>
        </a:graphic>
      </p:graphicFrame>
      <p:sp>
        <p:nvSpPr>
          <p:cNvPr id="4" name="Text Placeholder 3">
            <a:extLst>
              <a:ext uri="{FF2B5EF4-FFF2-40B4-BE49-F238E27FC236}">
                <a16:creationId xmlns:a16="http://schemas.microsoft.com/office/drawing/2014/main" id="{FF9F3506-6E2C-4B22-A5C8-68F594CB8B0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203529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FE0AB-8060-481E-9EA2-8D018871DC57}"/>
              </a:ext>
            </a:extLst>
          </p:cNvPr>
          <p:cNvSpPr>
            <a:spLocks noGrp="1"/>
          </p:cNvSpPr>
          <p:nvPr>
            <p:ph type="title"/>
          </p:nvPr>
        </p:nvSpPr>
        <p:spPr/>
        <p:txBody>
          <a:bodyPr/>
          <a:lstStyle/>
          <a:p>
            <a:r>
              <a:rPr lang="de-DE"/>
              <a:t>LinkedIn Tops &amp; Flops nach Engagement-Rate | Deutsche Post und DHL - 9 of 11</a:t>
            </a:r>
            <a:endParaRPr lang="en-US"/>
          </a:p>
        </p:txBody>
      </p:sp>
      <p:graphicFrame>
        <p:nvGraphicFramePr>
          <p:cNvPr id="5" name="Table Placeholder 4">
            <a:extLst>
              <a:ext uri="{FF2B5EF4-FFF2-40B4-BE49-F238E27FC236}">
                <a16:creationId xmlns:a16="http://schemas.microsoft.com/office/drawing/2014/main" id="{2145B338-ED9A-439A-8B55-A45E7796D329}"/>
              </a:ext>
            </a:extLst>
          </p:cNvPr>
          <p:cNvGraphicFramePr>
            <a:graphicFrameLocks noGrp="1"/>
          </p:cNvGraphicFramePr>
          <p:nvPr>
            <p:ph type="tbl" sz="quarter" idx="13"/>
            <p:extLst>
              <p:ext uri="{D42A27DB-BD31-4B8C-83A1-F6EECF244321}">
                <p14:modId xmlns:p14="http://schemas.microsoft.com/office/powerpoint/2010/main" val="1443477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9733503"/>
                    </a:ext>
                  </a:extLst>
                </a:gridCol>
                <a:gridCol w="1399032">
                  <a:extLst>
                    <a:ext uri="{9D8B030D-6E8A-4147-A177-3AD203B41FA5}">
                      <a16:colId xmlns:a16="http://schemas.microsoft.com/office/drawing/2014/main" val="4036765120"/>
                    </a:ext>
                  </a:extLst>
                </a:gridCol>
                <a:gridCol w="493776">
                  <a:extLst>
                    <a:ext uri="{9D8B030D-6E8A-4147-A177-3AD203B41FA5}">
                      <a16:colId xmlns:a16="http://schemas.microsoft.com/office/drawing/2014/main" val="1256260821"/>
                    </a:ext>
                  </a:extLst>
                </a:gridCol>
                <a:gridCol w="493776">
                  <a:extLst>
                    <a:ext uri="{9D8B030D-6E8A-4147-A177-3AD203B41FA5}">
                      <a16:colId xmlns:a16="http://schemas.microsoft.com/office/drawing/2014/main" val="823058742"/>
                    </a:ext>
                  </a:extLst>
                </a:gridCol>
                <a:gridCol w="493776">
                  <a:extLst>
                    <a:ext uri="{9D8B030D-6E8A-4147-A177-3AD203B41FA5}">
                      <a16:colId xmlns:a16="http://schemas.microsoft.com/office/drawing/2014/main" val="3530770893"/>
                    </a:ext>
                  </a:extLst>
                </a:gridCol>
                <a:gridCol w="493776">
                  <a:extLst>
                    <a:ext uri="{9D8B030D-6E8A-4147-A177-3AD203B41FA5}">
                      <a16:colId xmlns:a16="http://schemas.microsoft.com/office/drawing/2014/main" val="1372982061"/>
                    </a:ext>
                  </a:extLst>
                </a:gridCol>
                <a:gridCol w="493776">
                  <a:extLst>
                    <a:ext uri="{9D8B030D-6E8A-4147-A177-3AD203B41FA5}">
                      <a16:colId xmlns:a16="http://schemas.microsoft.com/office/drawing/2014/main" val="442289155"/>
                    </a:ext>
                  </a:extLst>
                </a:gridCol>
                <a:gridCol w="493776">
                  <a:extLst>
                    <a:ext uri="{9D8B030D-6E8A-4147-A177-3AD203B41FA5}">
                      <a16:colId xmlns:a16="http://schemas.microsoft.com/office/drawing/2014/main" val="3630894146"/>
                    </a:ext>
                  </a:extLst>
                </a:gridCol>
                <a:gridCol w="493776">
                  <a:extLst>
                    <a:ext uri="{9D8B030D-6E8A-4147-A177-3AD203B41FA5}">
                      <a16:colId xmlns:a16="http://schemas.microsoft.com/office/drawing/2014/main" val="1061807280"/>
                    </a:ext>
                  </a:extLst>
                </a:gridCol>
                <a:gridCol w="493776">
                  <a:extLst>
                    <a:ext uri="{9D8B030D-6E8A-4147-A177-3AD203B41FA5}">
                      <a16:colId xmlns:a16="http://schemas.microsoft.com/office/drawing/2014/main" val="430531402"/>
                    </a:ext>
                  </a:extLst>
                </a:gridCol>
                <a:gridCol w="493776">
                  <a:extLst>
                    <a:ext uri="{9D8B030D-6E8A-4147-A177-3AD203B41FA5}">
                      <a16:colId xmlns:a16="http://schemas.microsoft.com/office/drawing/2014/main" val="3477167272"/>
                    </a:ext>
                  </a:extLst>
                </a:gridCol>
                <a:gridCol w="493776">
                  <a:extLst>
                    <a:ext uri="{9D8B030D-6E8A-4147-A177-3AD203B41FA5}">
                      <a16:colId xmlns:a16="http://schemas.microsoft.com/office/drawing/2014/main" val="2037998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5629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- 2025-03-14 09:04:50</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 Der nächste große Umsatztreiber für Online-Händler:innen! 
Zwischen der nächsten Instagram-Story und dem TikTok-Video einkaufen boomt: Schätzungen zufolge steigen die Umsätze über Social-Media-Plattformen in Deutschland bis zum Jahr 2028 auf bis zu 9 Billionen US-Dollar an (Statista).  
💡 Doch was steckt eigentlich hinter dem Begriff? Kurz gesagt, verbindet Social Commerce die Welt des Online-Shoppings mit den sozialen Medien. Der gesamte Kaufprozess – von der Produktauswahl bis zur Bezahlung – findet nahtlos auf der Plattform statt.  
Hierzu bieten soziale Medien vielfältige Möglichkeiten, wie Unternehmen ihre Produkte platzieren und das Kaufinteresse ihrer Kund:innen wecken können: von der Shop-Integration direkt in den Feed der Nutzer:innen, wie bei Instagram oder dem Facebook Marketplace, bis hin zu Live-Shopping oder Shoppable Videos auf TikTok, die durch kreative und virale Inhalte überzeugen. 🛍️ 
🚀 Social Commerce ist nicht ohne Grund auf dem Vormarsch. Fast sieben von zehn Online-Shopper:innen nutzen die Plattformen inzwischen auch zur Inspiration oder zum Kauf. Für Unternehmen ist das eine Chance, ihre Produkte dort zu verkaufen, wo ihre Kund:innen sich täglich aufhalten. 
#SocialCommerce #ECommerce #OnlineHandel #DigitalerVertrieb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5.4468535166579 %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31366611"/>
                  </a:ext>
                </a:extLst>
              </a:tr>
            </a:tbl>
          </a:graphicData>
        </a:graphic>
      </p:graphicFrame>
      <p:sp>
        <p:nvSpPr>
          <p:cNvPr id="4" name="Text Placeholder 3">
            <a:extLst>
              <a:ext uri="{FF2B5EF4-FFF2-40B4-BE49-F238E27FC236}">
                <a16:creationId xmlns:a16="http://schemas.microsoft.com/office/drawing/2014/main" id="{A48975CD-C7B2-4820-A5BE-AB370C2E7F6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96236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CB88-63ED-4660-A19D-BBCF3D649E77}"/>
              </a:ext>
            </a:extLst>
          </p:cNvPr>
          <p:cNvSpPr>
            <a:spLocks noGrp="1"/>
          </p:cNvSpPr>
          <p:nvPr>
            <p:ph type="title"/>
          </p:nvPr>
        </p:nvSpPr>
        <p:spPr/>
        <p:txBody>
          <a:bodyPr/>
          <a:lstStyle/>
          <a:p>
            <a:r>
              <a:rPr lang="de-DE"/>
              <a:t>LinkedIn Tops &amp; Flops nach Engagement-Rate | Deutsche Post und DHL - 10 of 11</a:t>
            </a:r>
            <a:endParaRPr lang="en-US"/>
          </a:p>
        </p:txBody>
      </p:sp>
      <p:graphicFrame>
        <p:nvGraphicFramePr>
          <p:cNvPr id="5" name="Table Placeholder 4">
            <a:extLst>
              <a:ext uri="{FF2B5EF4-FFF2-40B4-BE49-F238E27FC236}">
                <a16:creationId xmlns:a16="http://schemas.microsoft.com/office/drawing/2014/main" id="{EC06AE3B-2CD3-4743-B916-B1BA2CB3B9F2}"/>
              </a:ext>
            </a:extLst>
          </p:cNvPr>
          <p:cNvGraphicFramePr>
            <a:graphicFrameLocks noGrp="1"/>
          </p:cNvGraphicFramePr>
          <p:nvPr>
            <p:ph type="tbl" sz="quarter" idx="13"/>
            <p:extLst>
              <p:ext uri="{D42A27DB-BD31-4B8C-83A1-F6EECF244321}">
                <p14:modId xmlns:p14="http://schemas.microsoft.com/office/powerpoint/2010/main" val="118662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9030798"/>
                    </a:ext>
                  </a:extLst>
                </a:gridCol>
                <a:gridCol w="1399032">
                  <a:extLst>
                    <a:ext uri="{9D8B030D-6E8A-4147-A177-3AD203B41FA5}">
                      <a16:colId xmlns:a16="http://schemas.microsoft.com/office/drawing/2014/main" val="3512367118"/>
                    </a:ext>
                  </a:extLst>
                </a:gridCol>
                <a:gridCol w="493776">
                  <a:extLst>
                    <a:ext uri="{9D8B030D-6E8A-4147-A177-3AD203B41FA5}">
                      <a16:colId xmlns:a16="http://schemas.microsoft.com/office/drawing/2014/main" val="943485130"/>
                    </a:ext>
                  </a:extLst>
                </a:gridCol>
                <a:gridCol w="493776">
                  <a:extLst>
                    <a:ext uri="{9D8B030D-6E8A-4147-A177-3AD203B41FA5}">
                      <a16:colId xmlns:a16="http://schemas.microsoft.com/office/drawing/2014/main" val="726652057"/>
                    </a:ext>
                  </a:extLst>
                </a:gridCol>
                <a:gridCol w="493776">
                  <a:extLst>
                    <a:ext uri="{9D8B030D-6E8A-4147-A177-3AD203B41FA5}">
                      <a16:colId xmlns:a16="http://schemas.microsoft.com/office/drawing/2014/main" val="2018555976"/>
                    </a:ext>
                  </a:extLst>
                </a:gridCol>
                <a:gridCol w="493776">
                  <a:extLst>
                    <a:ext uri="{9D8B030D-6E8A-4147-A177-3AD203B41FA5}">
                      <a16:colId xmlns:a16="http://schemas.microsoft.com/office/drawing/2014/main" val="3940031168"/>
                    </a:ext>
                  </a:extLst>
                </a:gridCol>
                <a:gridCol w="493776">
                  <a:extLst>
                    <a:ext uri="{9D8B030D-6E8A-4147-A177-3AD203B41FA5}">
                      <a16:colId xmlns:a16="http://schemas.microsoft.com/office/drawing/2014/main" val="460608933"/>
                    </a:ext>
                  </a:extLst>
                </a:gridCol>
                <a:gridCol w="493776">
                  <a:extLst>
                    <a:ext uri="{9D8B030D-6E8A-4147-A177-3AD203B41FA5}">
                      <a16:colId xmlns:a16="http://schemas.microsoft.com/office/drawing/2014/main" val="1960671291"/>
                    </a:ext>
                  </a:extLst>
                </a:gridCol>
                <a:gridCol w="493776">
                  <a:extLst>
                    <a:ext uri="{9D8B030D-6E8A-4147-A177-3AD203B41FA5}">
                      <a16:colId xmlns:a16="http://schemas.microsoft.com/office/drawing/2014/main" val="2758689218"/>
                    </a:ext>
                  </a:extLst>
                </a:gridCol>
                <a:gridCol w="493776">
                  <a:extLst>
                    <a:ext uri="{9D8B030D-6E8A-4147-A177-3AD203B41FA5}">
                      <a16:colId xmlns:a16="http://schemas.microsoft.com/office/drawing/2014/main" val="3981293145"/>
                    </a:ext>
                  </a:extLst>
                </a:gridCol>
                <a:gridCol w="493776">
                  <a:extLst>
                    <a:ext uri="{9D8B030D-6E8A-4147-A177-3AD203B41FA5}">
                      <a16:colId xmlns:a16="http://schemas.microsoft.com/office/drawing/2014/main" val="2436980473"/>
                    </a:ext>
                  </a:extLst>
                </a:gridCol>
                <a:gridCol w="493776">
                  <a:extLst>
                    <a:ext uri="{9D8B030D-6E8A-4147-A177-3AD203B41FA5}">
                      <a16:colId xmlns:a16="http://schemas.microsoft.com/office/drawing/2014/main" val="1362141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6818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- 2025-03-07 10:35:35</a:t>
                      </a:r>
                      <a:r>
                        <a:rPr kumimoji="0" lang="de-DE" sz="1000" b="0" i="0" u="none" strike="noStrike" kern="1200" cap="none" spc="0" normalizeH="0" baseline="0" noProof="0">
                          <a:ln>
                            <a:noFill/>
                          </a:ln>
                          <a:solidFill>
                            <a:prstClr val="black"/>
                          </a:solidFill>
                          <a:effectLst/>
                          <a:uLnTx/>
                          <a:uFillTx/>
                          <a:latin typeface="Calibri"/>
                          <a:ea typeface="+mn-ea"/>
                          <a:cs typeface="+mn-cs"/>
                        </a:rPr>
                        <a:t>
 Aufmerksamkeit gewinnen statt suchen: Die 'Goldfänger'-Strategie für messbare Resonanz in der Informationsflut. ✨ 
Aufmerksamkeit ist ein enorm knappes Gut. Wer Herz und Hirn seiner (Neu-)Kund:innen im Botschaftendickicht erreichen will, muss schon etwas bieten – zum Beispiel: #Freude!  
Werbung, die leicht, fröhlich und positiv daherkommt, punktet gerade in herausfordernden Zeiten. Die Oster-Kampagne von Wirtz Druck ist ein Paradebeispiel dafür, wie Unternehmen ihre Kund:innen – und solchen, die es werden sollen – auf Anhieb zum Schmunzeln bringen und zudem auch noch den Spieltrieb wecken. 🎮 
Die Kampagne „Goldfänger“ für die Marke MailingLiebe® by WIRTZ DRUCK GmbH &amp; Co. KG spielt die Vorteile von Print voll aus: Die Haptik des Mailings ist wertig, das Pop-up ist ein echter Hingucker, Goldlack und handschriftliche Optik wecken das Interesse.  
Mal ehrlich: So einen kleinen Pop-up-Hasen ignoriert man nicht so einfach, oder? 🐰 
Mit der digitalen Ostereiersuche per QR-Code und der Aussicht auf einen attraktiven Preis verlängert Wirtz Druck die Aufmerksamkeit ins Digitale. Chapeau an den Druckspezialisten, der zeigt: Werbung kann richtig Spaß machen! Und damit übrigens zugleich auch richtig erfolgreich sein. Alles zu dieser und weiteren Erfolgskampagnen finden Sie über den Link in den Kommentaren! 👇 
#PrintMarketing #Gamification #OsternMarketing #CustomerEngagement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5.0022133687472 %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40000721"/>
                  </a:ext>
                </a:extLst>
              </a:tr>
            </a:tbl>
          </a:graphicData>
        </a:graphic>
      </p:graphicFrame>
      <p:sp>
        <p:nvSpPr>
          <p:cNvPr id="4" name="Text Placeholder 3">
            <a:extLst>
              <a:ext uri="{FF2B5EF4-FFF2-40B4-BE49-F238E27FC236}">
                <a16:creationId xmlns:a16="http://schemas.microsoft.com/office/drawing/2014/main" id="{5D4B9A7F-138F-41D1-914D-BBE934A2247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18592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ED47-D4B3-4998-A17B-4831B703B24B}"/>
              </a:ext>
            </a:extLst>
          </p:cNvPr>
          <p:cNvSpPr>
            <a:spLocks noGrp="1"/>
          </p:cNvSpPr>
          <p:nvPr>
            <p:ph type="title"/>
          </p:nvPr>
        </p:nvSpPr>
        <p:spPr/>
        <p:txBody>
          <a:bodyPr/>
          <a:lstStyle/>
          <a:p>
            <a:r>
              <a:rPr lang="de-DE"/>
              <a:t>LinkedIn Tops &amp; Flops nach Engagement-Rate | Deutsche Post und DHL - 11 of 11</a:t>
            </a:r>
            <a:endParaRPr lang="en-US"/>
          </a:p>
        </p:txBody>
      </p:sp>
      <p:graphicFrame>
        <p:nvGraphicFramePr>
          <p:cNvPr id="5" name="Table Placeholder 4">
            <a:extLst>
              <a:ext uri="{FF2B5EF4-FFF2-40B4-BE49-F238E27FC236}">
                <a16:creationId xmlns:a16="http://schemas.microsoft.com/office/drawing/2014/main" id="{AD4E7E62-4F42-4C2B-B6C6-B319A0B52FE2}"/>
              </a:ext>
            </a:extLst>
          </p:cNvPr>
          <p:cNvGraphicFramePr>
            <a:graphicFrameLocks noGrp="1"/>
          </p:cNvGraphicFramePr>
          <p:nvPr>
            <p:ph type="tbl" sz="quarter" idx="13"/>
            <p:extLst>
              <p:ext uri="{D42A27DB-BD31-4B8C-83A1-F6EECF244321}">
                <p14:modId xmlns:p14="http://schemas.microsoft.com/office/powerpoint/2010/main" val="1594284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3442633"/>
                    </a:ext>
                  </a:extLst>
                </a:gridCol>
                <a:gridCol w="1399032">
                  <a:extLst>
                    <a:ext uri="{9D8B030D-6E8A-4147-A177-3AD203B41FA5}">
                      <a16:colId xmlns:a16="http://schemas.microsoft.com/office/drawing/2014/main" val="1053329569"/>
                    </a:ext>
                  </a:extLst>
                </a:gridCol>
                <a:gridCol w="493776">
                  <a:extLst>
                    <a:ext uri="{9D8B030D-6E8A-4147-A177-3AD203B41FA5}">
                      <a16:colId xmlns:a16="http://schemas.microsoft.com/office/drawing/2014/main" val="647301134"/>
                    </a:ext>
                  </a:extLst>
                </a:gridCol>
                <a:gridCol w="493776">
                  <a:extLst>
                    <a:ext uri="{9D8B030D-6E8A-4147-A177-3AD203B41FA5}">
                      <a16:colId xmlns:a16="http://schemas.microsoft.com/office/drawing/2014/main" val="1699270479"/>
                    </a:ext>
                  </a:extLst>
                </a:gridCol>
                <a:gridCol w="493776">
                  <a:extLst>
                    <a:ext uri="{9D8B030D-6E8A-4147-A177-3AD203B41FA5}">
                      <a16:colId xmlns:a16="http://schemas.microsoft.com/office/drawing/2014/main" val="314174956"/>
                    </a:ext>
                  </a:extLst>
                </a:gridCol>
                <a:gridCol w="493776">
                  <a:extLst>
                    <a:ext uri="{9D8B030D-6E8A-4147-A177-3AD203B41FA5}">
                      <a16:colId xmlns:a16="http://schemas.microsoft.com/office/drawing/2014/main" val="457353824"/>
                    </a:ext>
                  </a:extLst>
                </a:gridCol>
                <a:gridCol w="493776">
                  <a:extLst>
                    <a:ext uri="{9D8B030D-6E8A-4147-A177-3AD203B41FA5}">
                      <a16:colId xmlns:a16="http://schemas.microsoft.com/office/drawing/2014/main" val="851847889"/>
                    </a:ext>
                  </a:extLst>
                </a:gridCol>
                <a:gridCol w="493776">
                  <a:extLst>
                    <a:ext uri="{9D8B030D-6E8A-4147-A177-3AD203B41FA5}">
                      <a16:colId xmlns:a16="http://schemas.microsoft.com/office/drawing/2014/main" val="44456483"/>
                    </a:ext>
                  </a:extLst>
                </a:gridCol>
                <a:gridCol w="493776">
                  <a:extLst>
                    <a:ext uri="{9D8B030D-6E8A-4147-A177-3AD203B41FA5}">
                      <a16:colId xmlns:a16="http://schemas.microsoft.com/office/drawing/2014/main" val="608134489"/>
                    </a:ext>
                  </a:extLst>
                </a:gridCol>
                <a:gridCol w="493776">
                  <a:extLst>
                    <a:ext uri="{9D8B030D-6E8A-4147-A177-3AD203B41FA5}">
                      <a16:colId xmlns:a16="http://schemas.microsoft.com/office/drawing/2014/main" val="1578202283"/>
                    </a:ext>
                  </a:extLst>
                </a:gridCol>
                <a:gridCol w="493776">
                  <a:extLst>
                    <a:ext uri="{9D8B030D-6E8A-4147-A177-3AD203B41FA5}">
                      <a16:colId xmlns:a16="http://schemas.microsoft.com/office/drawing/2014/main" val="2478151627"/>
                    </a:ext>
                  </a:extLst>
                </a:gridCol>
                <a:gridCol w="493776">
                  <a:extLst>
                    <a:ext uri="{9D8B030D-6E8A-4147-A177-3AD203B41FA5}">
                      <a16:colId xmlns:a16="http://schemas.microsoft.com/office/drawing/2014/main" val="2174989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697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- 2025-03-17 08:00:16</a:t>
                      </a:r>
                      <a:r>
                        <a:rPr kumimoji="0" lang="de-DE" sz="1000" b="0" i="0" u="none" strike="noStrike" kern="1200" cap="none" spc="0" normalizeH="0" baseline="0" noProof="0">
                          <a:ln>
                            <a:noFill/>
                          </a:ln>
                          <a:solidFill>
                            <a:prstClr val="black"/>
                          </a:solidFill>
                          <a:effectLst/>
                          <a:uLnTx/>
                          <a:uFillTx/>
                          <a:latin typeface="Calibri"/>
                          <a:ea typeface="+mn-ea"/>
                          <a:cs typeface="+mn-cs"/>
                        </a:rPr>
                        <a:t>
 Jedes erfolgreiche Print-Mailing beginnt mit einer starken Botschaft – das passende Format hilft dabei, diese noch gezielter bei den Empfänger:innen zu platzieren. Von Werbepostkarten über Briefe oder Selfmailer bis hin zu Prospekten – jede Form von Mailing hat seine Stärken und eignet sich für unterschiedliche Ziele und Zielgruppen. 
In dieser Newsletter-Ausgabe werfen wir einen genaueren Blick auf eine Auswahl an Mailing-Formaten und zeigen Ihnen, wie Sie diese optimal für Ihre Kampagnen nutzen können. Und wenn Sie noch mehr Unterstützung bei der Umsetzung Ihrer Print-Mailings benötigen, gibt es unsere Online- und Full-Service Angebote für Sie.  
📨  Jetzt reinschauen und das passende Format für Ihre nächste Print-Mailing Kampagne finden! 
#Dialogmarketing #PrintMailings #Direktmarketing #MailingFormate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3.0625832223702 %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196104"/>
                  </a:ext>
                </a:extLst>
              </a:tr>
            </a:tbl>
          </a:graphicData>
        </a:graphic>
      </p:graphicFrame>
      <p:sp>
        <p:nvSpPr>
          <p:cNvPr id="4" name="Text Placeholder 3">
            <a:extLst>
              <a:ext uri="{FF2B5EF4-FFF2-40B4-BE49-F238E27FC236}">
                <a16:creationId xmlns:a16="http://schemas.microsoft.com/office/drawing/2014/main" id="{C695184E-E7C8-45DC-95BB-EDB61E5000D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85452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46ED3-2660-46D5-83BA-7452FB62DC2A}"/>
              </a:ext>
            </a:extLst>
          </p:cNvPr>
          <p:cNvSpPr>
            <a:spLocks noGrp="1"/>
          </p:cNvSpPr>
          <p:nvPr>
            <p:ph type="title"/>
          </p:nvPr>
        </p:nvSpPr>
        <p:spPr/>
        <p:txBody>
          <a:bodyPr/>
          <a:lstStyle/>
          <a:p>
            <a:r>
              <a:rPr lang="de-DE"/>
              <a:t>LinkedIn Entwicklung Follower (netto) | Deutsche Post und DHL</a:t>
            </a:r>
            <a:endParaRPr lang="en-US"/>
          </a:p>
        </p:txBody>
      </p:sp>
      <p:graphicFrame>
        <p:nvGraphicFramePr>
          <p:cNvPr id="6" name="Chart Placeholder 5">
            <a:extLst>
              <a:ext uri="{FF2B5EF4-FFF2-40B4-BE49-F238E27FC236}">
                <a16:creationId xmlns:a16="http://schemas.microsoft.com/office/drawing/2014/main" id="{F1DCA8F1-844B-40E8-BA06-DF1D42093808}"/>
              </a:ext>
            </a:extLst>
          </p:cNvPr>
          <p:cNvGraphicFramePr>
            <a:graphicFrameLocks noGrp="1"/>
          </p:cNvGraphicFramePr>
          <p:nvPr>
            <p:ph type="chart" sz="quarter" idx="13"/>
            <p:extLst>
              <p:ext uri="{D42A27DB-BD31-4B8C-83A1-F6EECF244321}">
                <p14:modId xmlns:p14="http://schemas.microsoft.com/office/powerpoint/2010/main" val="1025126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DF77C-1025-4481-A390-50B688FCEE2E}"/>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3472D3F8-79AF-47FA-A406-3CDCABA77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23916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AAED-3433-4A3F-98FF-A64AC791D41B}"/>
              </a:ext>
            </a:extLst>
          </p:cNvPr>
          <p:cNvSpPr>
            <a:spLocks noGrp="1"/>
          </p:cNvSpPr>
          <p:nvPr>
            <p:ph type="title"/>
          </p:nvPr>
        </p:nvSpPr>
        <p:spPr/>
        <p:txBody>
          <a:bodyPr/>
          <a:lstStyle/>
          <a:p>
            <a:r>
              <a:rPr lang="de-DE"/>
              <a:t>LinkedIn Entwicklung Impressions | Deutsche Post und DHL</a:t>
            </a:r>
            <a:endParaRPr lang="en-US"/>
          </a:p>
        </p:txBody>
      </p:sp>
      <p:graphicFrame>
        <p:nvGraphicFramePr>
          <p:cNvPr id="6" name="Chart Placeholder 5">
            <a:extLst>
              <a:ext uri="{FF2B5EF4-FFF2-40B4-BE49-F238E27FC236}">
                <a16:creationId xmlns:a16="http://schemas.microsoft.com/office/drawing/2014/main" id="{58D905A6-3E32-4369-AE4D-788B61BF4448}"/>
              </a:ext>
            </a:extLst>
          </p:cNvPr>
          <p:cNvGraphicFramePr>
            <a:graphicFrameLocks noGrp="1"/>
          </p:cNvGraphicFramePr>
          <p:nvPr>
            <p:ph type="chart" sz="quarter" idx="13"/>
            <p:extLst>
              <p:ext uri="{D42A27DB-BD31-4B8C-83A1-F6EECF244321}">
                <p14:modId xmlns:p14="http://schemas.microsoft.com/office/powerpoint/2010/main" val="3485831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E8910-82E6-4392-927E-AE75E48D37B8}"/>
              </a:ext>
            </a:extLst>
          </p:cNvPr>
          <p:cNvSpPr>
            <a:spLocks noGrp="1"/>
          </p:cNvSpPr>
          <p:nvPr>
            <p:ph type="body" sz="quarter" idx="14"/>
          </p:nvPr>
        </p:nvSpPr>
        <p:spPr/>
        <p:txBody>
          <a:bodyPr/>
          <a:lstStyle/>
          <a:p>
            <a:r>
              <a:rPr lang="en-US"/>
              <a:t>03/01/2025 - 03/31/2025</a:t>
            </a:r>
          </a:p>
        </p:txBody>
      </p:sp>
      <p:sp>
        <p:nvSpPr>
          <p:cNvPr id="5" name="Footer Placeholder 4">
            <a:extLst>
              <a:ext uri="{FF2B5EF4-FFF2-40B4-BE49-F238E27FC236}">
                <a16:creationId xmlns:a16="http://schemas.microsoft.com/office/drawing/2014/main" id="{9F0911EE-728F-414A-B730-43F58FB0B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661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BC59-EEA9-4778-8F65-DD0BB3012D38}"/>
              </a:ext>
            </a:extLst>
          </p:cNvPr>
          <p:cNvSpPr>
            <a:spLocks noGrp="1"/>
          </p:cNvSpPr>
          <p:nvPr>
            <p:ph type="title"/>
          </p:nvPr>
        </p:nvSpPr>
        <p:spPr/>
        <p:txBody>
          <a:bodyPr/>
          <a:lstStyle/>
          <a:p>
            <a:r>
              <a:rPr lang="de-DE"/>
              <a:t>LinkedIn Corporate - Tops nach Engagement-Rate | Deutsche Post und DHL</a:t>
            </a:r>
            <a:endParaRPr lang="en-US"/>
          </a:p>
        </p:txBody>
      </p:sp>
      <p:graphicFrame>
        <p:nvGraphicFramePr>
          <p:cNvPr id="5" name="Table Placeholder 4">
            <a:extLst>
              <a:ext uri="{FF2B5EF4-FFF2-40B4-BE49-F238E27FC236}">
                <a16:creationId xmlns:a16="http://schemas.microsoft.com/office/drawing/2014/main" id="{A7A6152A-7099-49DE-B9DA-9D25F000319A}"/>
              </a:ext>
            </a:extLst>
          </p:cNvPr>
          <p:cNvGraphicFramePr>
            <a:graphicFrameLocks noGrp="1"/>
          </p:cNvGraphicFramePr>
          <p:nvPr>
            <p:ph type="tbl" sz="quarter" idx="13"/>
            <p:extLst>
              <p:ext uri="{D42A27DB-BD31-4B8C-83A1-F6EECF244321}">
                <p14:modId xmlns:p14="http://schemas.microsoft.com/office/powerpoint/2010/main" val="399693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877637847"/>
                    </a:ext>
                  </a:extLst>
                </a:gridCol>
                <a:gridCol w="1481328">
                  <a:extLst>
                    <a:ext uri="{9D8B030D-6E8A-4147-A177-3AD203B41FA5}">
                      <a16:colId xmlns:a16="http://schemas.microsoft.com/office/drawing/2014/main" val="1296493809"/>
                    </a:ext>
                  </a:extLst>
                </a:gridCol>
                <a:gridCol w="1069848">
                  <a:extLst>
                    <a:ext uri="{9D8B030D-6E8A-4147-A177-3AD203B41FA5}">
                      <a16:colId xmlns:a16="http://schemas.microsoft.com/office/drawing/2014/main" val="3510970179"/>
                    </a:ext>
                  </a:extLst>
                </a:gridCol>
                <a:gridCol w="1069848">
                  <a:extLst>
                    <a:ext uri="{9D8B030D-6E8A-4147-A177-3AD203B41FA5}">
                      <a16:colId xmlns:a16="http://schemas.microsoft.com/office/drawing/2014/main" val="1009270093"/>
                    </a:ext>
                  </a:extLst>
                </a:gridCol>
                <a:gridCol w="1069848">
                  <a:extLst>
                    <a:ext uri="{9D8B030D-6E8A-4147-A177-3AD203B41FA5}">
                      <a16:colId xmlns:a16="http://schemas.microsoft.com/office/drawing/2014/main" val="3246640434"/>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2861447039"/>
                  </a:ext>
                </a:extLst>
              </a:tr>
              <a:tr h="370840">
                <a:tc>
                  <a:txBody>
                    <a:bodyPr/>
                    <a:lstStyle/>
                    <a:p>
                      <a:r>
                        <a:rPr lang="de-DE" sz="1000" b="1"/>
                        <a:t>Deutsche Post und DHL - 2025-03-19 15:12:36</a:t>
                      </a:r>
                      <a:r>
                        <a:rPr lang="de-DE" sz="1000"/>
                        <a:t>
 Innovation trifft Nachhaltigkeit: Das neue Briefzentrum in Germering bei München ist eröffnet 📯 
Mit der Eröffnung des neuen Briefzentrums in Germering bei München beginnt ein neues Kapitel in der Geschichte der postalischen Infrastruktur. Deutschlandweit wurden in Germering erstmals zwei Briefzentren, München und Starnberg, zusammengelegt. Das Ergebnis: das größte und modernste Briefzentrum des Landes, das die Versorgung in der gesamten Metropolregion München durch den Einsatz zukunftsweisender Technologien und optimierter Prozesse noch effizienter und leistungsstärker macht.   
Doch das neue Briefzentrum leistet nicht nur einen wichtigen Beitrag zur postalischen Versorgung, sondern sticht auch beim Thema Nachhaltigkeit und Energieeffizienz besonders hervor:  
🌿 66.000 m2 Grundstück, davon 19.000 m2 Grün- &amp; Ausgleichsflächen 
☀️ Photovoltaikanlage mit Batteriespeicher für grünen Eigenstrom 
🏗  Geothermie-Heizung &amp; Fassadenbegrünung für mehr Energieeffizienz 
💡 LED- &amp; insektenfreundliche Beleuchtung sowie E-Ladeinfrastruktur für eine nachhaltige Zukunft 
Andreas Haas, Oberbürgermeister von Germering ist begeistert: „Das Briefzentrum war eines der größten Bauvorhaben in Germering - das Gebäude und die dahinterstehende Logistik sind beeindruckend." 
Das neue Briefzentrum stellt nicht nur für Germering und die Metropolregion München einen entscheidenden Fortschritt in der Logistik dar, sondern auch für ganz Deutschland. 
#Briefzentrum #Logistik #Nachhaltigkeit #Innovation #PostundPaket </a:t>
                      </a:r>
                      <a:endParaRPr lang="en-US" sz="1000"/>
                    </a:p>
                  </a:txBody>
                  <a:tcPr/>
                </a:tc>
                <a:tc>
                  <a:txBody>
                    <a:bodyPr/>
                    <a:lstStyle/>
                    <a:p>
                      <a:r>
                        <a:rPr lang="en-US" sz="1000"/>
                        <a:t>04/07/2025 08:25:00</a:t>
                      </a:r>
                    </a:p>
                  </a:txBody>
                  <a:tcPr/>
                </a:tc>
                <a:tc>
                  <a:txBody>
                    <a:bodyPr/>
                    <a:lstStyle/>
                    <a:p>
                      <a:r>
                        <a:rPr lang="en-US" sz="1000"/>
                        <a:t>Gallery</a:t>
                      </a:r>
                    </a:p>
                  </a:txBody>
                  <a:tcPr/>
                </a:tc>
                <a:tc>
                  <a:txBody>
                    <a:bodyPr/>
                    <a:lstStyle/>
                    <a:p>
                      <a:r>
                        <a:rPr lang="en-US" sz="1000"/>
                        <a:t>32.889908256881 %</a:t>
                      </a:r>
                    </a:p>
                  </a:txBody>
                  <a:tcPr/>
                </a:tc>
                <a:tc>
                  <a:txBody>
                    <a:bodyPr/>
                    <a:lstStyle/>
                    <a:p>
                      <a:r>
                        <a:rPr lang="en-US" sz="1000"/>
                        <a:t>2180</a:t>
                      </a:r>
                    </a:p>
                  </a:txBody>
                  <a:tcPr/>
                </a:tc>
                <a:extLst>
                  <a:ext uri="{0D108BD9-81ED-4DB2-BD59-A6C34878D82A}">
                    <a16:rowId xmlns:a16="http://schemas.microsoft.com/office/drawing/2014/main" val="3617373960"/>
                  </a:ext>
                </a:extLst>
              </a:tr>
            </a:tbl>
          </a:graphicData>
        </a:graphic>
      </p:graphicFrame>
      <p:sp>
        <p:nvSpPr>
          <p:cNvPr id="4" name="Text Placeholder 3">
            <a:extLst>
              <a:ext uri="{FF2B5EF4-FFF2-40B4-BE49-F238E27FC236}">
                <a16:creationId xmlns:a16="http://schemas.microsoft.com/office/drawing/2014/main" id="{500FF82B-E2FB-42ED-9633-60CC7CBFDF5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508500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09165-3105-420F-8943-3D35638B4113}"/>
              </a:ext>
            </a:extLst>
          </p:cNvPr>
          <p:cNvSpPr>
            <a:spLocks noGrp="1"/>
          </p:cNvSpPr>
          <p:nvPr>
            <p:ph type="title"/>
          </p:nvPr>
        </p:nvSpPr>
        <p:spPr/>
        <p:txBody>
          <a:bodyPr/>
          <a:lstStyle/>
          <a:p>
            <a:r>
              <a:rPr lang="de-DE"/>
              <a:t>LinkedIn Corporate - Tops nach Impressions | Deutsche Post und DHL</a:t>
            </a:r>
            <a:endParaRPr lang="en-US"/>
          </a:p>
        </p:txBody>
      </p:sp>
      <p:graphicFrame>
        <p:nvGraphicFramePr>
          <p:cNvPr id="5" name="Table Placeholder 4">
            <a:extLst>
              <a:ext uri="{FF2B5EF4-FFF2-40B4-BE49-F238E27FC236}">
                <a16:creationId xmlns:a16="http://schemas.microsoft.com/office/drawing/2014/main" id="{45EC24A0-06F0-4ADE-AA8D-2EA466073E41}"/>
              </a:ext>
            </a:extLst>
          </p:cNvPr>
          <p:cNvGraphicFramePr>
            <a:graphicFrameLocks noGrp="1"/>
          </p:cNvGraphicFramePr>
          <p:nvPr>
            <p:ph type="tbl" sz="quarter" idx="13"/>
            <p:extLst>
              <p:ext uri="{D42A27DB-BD31-4B8C-83A1-F6EECF244321}">
                <p14:modId xmlns:p14="http://schemas.microsoft.com/office/powerpoint/2010/main" val="344472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90346513"/>
                    </a:ext>
                  </a:extLst>
                </a:gridCol>
                <a:gridCol w="1481328">
                  <a:extLst>
                    <a:ext uri="{9D8B030D-6E8A-4147-A177-3AD203B41FA5}">
                      <a16:colId xmlns:a16="http://schemas.microsoft.com/office/drawing/2014/main" val="3527055963"/>
                    </a:ext>
                  </a:extLst>
                </a:gridCol>
                <a:gridCol w="1069848">
                  <a:extLst>
                    <a:ext uri="{9D8B030D-6E8A-4147-A177-3AD203B41FA5}">
                      <a16:colId xmlns:a16="http://schemas.microsoft.com/office/drawing/2014/main" val="471569542"/>
                    </a:ext>
                  </a:extLst>
                </a:gridCol>
                <a:gridCol w="1069848">
                  <a:extLst>
                    <a:ext uri="{9D8B030D-6E8A-4147-A177-3AD203B41FA5}">
                      <a16:colId xmlns:a16="http://schemas.microsoft.com/office/drawing/2014/main" val="1153399900"/>
                    </a:ext>
                  </a:extLst>
                </a:gridCol>
                <a:gridCol w="1069848">
                  <a:extLst>
                    <a:ext uri="{9D8B030D-6E8A-4147-A177-3AD203B41FA5}">
                      <a16:colId xmlns:a16="http://schemas.microsoft.com/office/drawing/2014/main" val="3407284098"/>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3713199557"/>
                  </a:ext>
                </a:extLst>
              </a:tr>
              <a:tr h="370840">
                <a:tc>
                  <a:txBody>
                    <a:bodyPr/>
                    <a:lstStyle/>
                    <a:p>
                      <a:r>
                        <a:rPr lang="de-DE" sz="1000" b="1"/>
                        <a:t>Deutsche Post und DHL - 2025-03-19 15:12:36</a:t>
                      </a:r>
                      <a:r>
                        <a:rPr lang="de-DE" sz="1000"/>
                        <a:t>
 Innovation trifft Nachhaltigkeit: Das neue Briefzentrum in Germering bei München ist eröffnet 📯 
Mit der Eröffnung des neuen Briefzentrums in Germering bei München beginnt ein neues Kapitel in der Geschichte der postalischen Infrastruktur. Deutschlandweit wurden in Germering erstmals zwei Briefzentren, München und Starnberg, zusammengelegt. Das Ergebnis: das größte und modernste Briefzentrum des Landes, das die Versorgung in der gesamten Metropolregion München durch den Einsatz zukunftsweisender Technologien und optimierter Prozesse noch effizienter und leistungsstärker macht.   
Doch das neue Briefzentrum leistet nicht nur einen wichtigen Beitrag zur postalischen Versorgung, sondern sticht auch beim Thema Nachhaltigkeit und Energieeffizienz besonders hervor:  
🌿 66.000 m2 Grundstück, davon 19.000 m2 Grün- &amp; Ausgleichsflächen 
☀️ Photovoltaikanlage mit Batteriespeicher für grünen Eigenstrom 
🏗  Geothermie-Heizung &amp; Fassadenbegrünung für mehr Energieeffizienz 
💡 LED- &amp; insektenfreundliche Beleuchtung sowie E-Ladeinfrastruktur für eine nachhaltige Zukunft 
Andreas Haas, Oberbürgermeister von Germering ist begeistert: „Das Briefzentrum war eines der größten Bauvorhaben in Germering - das Gebäude und die dahinterstehende Logistik sind beeindruckend." 
Das neue Briefzentrum stellt nicht nur für Germering und die Metropolregion München einen entscheidenden Fortschritt in der Logistik dar, sondern auch für ganz Deutschland. 
#Briefzentrum #Logistik #Nachhaltigkeit #Innovation #PostundPaket </a:t>
                      </a:r>
                      <a:endParaRPr lang="en-US" sz="1000"/>
                    </a:p>
                  </a:txBody>
                  <a:tcPr/>
                </a:tc>
                <a:tc>
                  <a:txBody>
                    <a:bodyPr/>
                    <a:lstStyle/>
                    <a:p>
                      <a:r>
                        <a:rPr lang="en-US" sz="1000"/>
                        <a:t>04/07/2025 08:25:00</a:t>
                      </a:r>
                    </a:p>
                  </a:txBody>
                  <a:tcPr/>
                </a:tc>
                <a:tc>
                  <a:txBody>
                    <a:bodyPr/>
                    <a:lstStyle/>
                    <a:p>
                      <a:r>
                        <a:rPr lang="en-US" sz="1000"/>
                        <a:t>Gallery</a:t>
                      </a:r>
                    </a:p>
                  </a:txBody>
                  <a:tcPr/>
                </a:tc>
                <a:tc>
                  <a:txBody>
                    <a:bodyPr/>
                    <a:lstStyle/>
                    <a:p>
                      <a:r>
                        <a:rPr lang="en-US" sz="1000"/>
                        <a:t>32.889908256881 %</a:t>
                      </a:r>
                    </a:p>
                  </a:txBody>
                  <a:tcPr/>
                </a:tc>
                <a:tc>
                  <a:txBody>
                    <a:bodyPr/>
                    <a:lstStyle/>
                    <a:p>
                      <a:r>
                        <a:rPr lang="en-US" sz="1000"/>
                        <a:t>2180</a:t>
                      </a:r>
                    </a:p>
                  </a:txBody>
                  <a:tcPr/>
                </a:tc>
                <a:extLst>
                  <a:ext uri="{0D108BD9-81ED-4DB2-BD59-A6C34878D82A}">
                    <a16:rowId xmlns:a16="http://schemas.microsoft.com/office/drawing/2014/main" val="3391469431"/>
                  </a:ext>
                </a:extLst>
              </a:tr>
            </a:tbl>
          </a:graphicData>
        </a:graphic>
      </p:graphicFrame>
      <p:sp>
        <p:nvSpPr>
          <p:cNvPr id="4" name="Text Placeholder 3">
            <a:extLst>
              <a:ext uri="{FF2B5EF4-FFF2-40B4-BE49-F238E27FC236}">
                <a16:creationId xmlns:a16="http://schemas.microsoft.com/office/drawing/2014/main" id="{138AB709-A2EC-453D-B8E8-E725E16904C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440919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3D77-ABCC-45C1-B52F-8D18C8CDE876}"/>
              </a:ext>
            </a:extLst>
          </p:cNvPr>
          <p:cNvSpPr>
            <a:spLocks noGrp="1"/>
          </p:cNvSpPr>
          <p:nvPr>
            <p:ph type="title"/>
          </p:nvPr>
        </p:nvSpPr>
        <p:spPr/>
        <p:txBody>
          <a:bodyPr/>
          <a:lstStyle/>
          <a:p>
            <a:r>
              <a:rPr lang="de-DE"/>
              <a:t>LinkedIn DM - Tops nach Engagement-Rate | Deutsche Post und DHL - 1 of 4</a:t>
            </a:r>
            <a:endParaRPr lang="en-US"/>
          </a:p>
        </p:txBody>
      </p:sp>
      <p:graphicFrame>
        <p:nvGraphicFramePr>
          <p:cNvPr id="5" name="Table Placeholder 4">
            <a:extLst>
              <a:ext uri="{FF2B5EF4-FFF2-40B4-BE49-F238E27FC236}">
                <a16:creationId xmlns:a16="http://schemas.microsoft.com/office/drawing/2014/main" id="{7331B914-20FA-4DDF-AE6D-E32D85748DF7}"/>
              </a:ext>
            </a:extLst>
          </p:cNvPr>
          <p:cNvGraphicFramePr>
            <a:graphicFrameLocks noGrp="1"/>
          </p:cNvGraphicFramePr>
          <p:nvPr>
            <p:ph type="tbl" sz="quarter" idx="13"/>
            <p:extLst>
              <p:ext uri="{D42A27DB-BD31-4B8C-83A1-F6EECF244321}">
                <p14:modId xmlns:p14="http://schemas.microsoft.com/office/powerpoint/2010/main" val="1198251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779608631"/>
                    </a:ext>
                  </a:extLst>
                </a:gridCol>
                <a:gridCol w="1481328">
                  <a:extLst>
                    <a:ext uri="{9D8B030D-6E8A-4147-A177-3AD203B41FA5}">
                      <a16:colId xmlns:a16="http://schemas.microsoft.com/office/drawing/2014/main" val="1336808768"/>
                    </a:ext>
                  </a:extLst>
                </a:gridCol>
                <a:gridCol w="1069848">
                  <a:extLst>
                    <a:ext uri="{9D8B030D-6E8A-4147-A177-3AD203B41FA5}">
                      <a16:colId xmlns:a16="http://schemas.microsoft.com/office/drawing/2014/main" val="306428446"/>
                    </a:ext>
                  </a:extLst>
                </a:gridCol>
                <a:gridCol w="1069848">
                  <a:extLst>
                    <a:ext uri="{9D8B030D-6E8A-4147-A177-3AD203B41FA5}">
                      <a16:colId xmlns:a16="http://schemas.microsoft.com/office/drawing/2014/main" val="2551418044"/>
                    </a:ext>
                  </a:extLst>
                </a:gridCol>
                <a:gridCol w="1069848">
                  <a:extLst>
                    <a:ext uri="{9D8B030D-6E8A-4147-A177-3AD203B41FA5}">
                      <a16:colId xmlns:a16="http://schemas.microsoft.com/office/drawing/2014/main" val="373501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9622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- 2025-03-27 08:02:39</a:t>
                      </a:r>
                      <a:r>
                        <a:rPr kumimoji="0" lang="en-US" sz="1000" b="0" i="0" u="none" strike="noStrike" kern="1200" cap="none" spc="0" normalizeH="0" baseline="0" noProof="0">
                          <a:ln>
                            <a:noFill/>
                          </a:ln>
                          <a:solidFill>
                            <a:prstClr val="black"/>
                          </a:solidFill>
                          <a:effectLst/>
                          <a:uLnTx/>
                          <a:uFillTx/>
                          <a:latin typeface="Calibri"/>
                          <a:ea typeface="+mn-ea"/>
                          <a:cs typeface="+mn-cs"/>
                        </a:rPr>
                        <a:t>
 Der Countdown bis zur OMR 2025 läuft! 🥳  
Early-Bird-Vorträge oder Late-Night-Networking? Deep Dive Sessions oder schnelle Insights? #Printfluencerin Yvonne Richter verrät im Video, auf was (oder wen 😉) sie sich in diesem Jahr am meisten freut!  
P.S. Wer Yvonne live auf der OMR sehen möchte, sollte sich schnell zu ihrer Masterclass “Print-Mailings: Mehrwert statt mehr Mails” am 06.05. um 14:30 Uhr anmelden!  🗓️ 
Worauf freuen Sie sich bei der #OMR25 am meisten? Verraten Sie’s uns in den Kommentaren!👇 
#OMR25 #OMR #PrintMailings #Marketing #Dialogmarketing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17.394578313253 %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extLst>
                  <a:ext uri="{0D108BD9-81ED-4DB2-BD59-A6C34878D82A}">
                    <a16:rowId xmlns:a16="http://schemas.microsoft.com/office/drawing/2014/main" val="1256707763"/>
                  </a:ext>
                </a:extLst>
              </a:tr>
            </a:tbl>
          </a:graphicData>
        </a:graphic>
      </p:graphicFrame>
      <p:sp>
        <p:nvSpPr>
          <p:cNvPr id="4" name="Text Placeholder 3">
            <a:extLst>
              <a:ext uri="{FF2B5EF4-FFF2-40B4-BE49-F238E27FC236}">
                <a16:creationId xmlns:a16="http://schemas.microsoft.com/office/drawing/2014/main" id="{9F2DFD09-2413-483D-B321-238EE8EBC7B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2457732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B15AC-5F04-4337-B11A-1D17E6214958}"/>
              </a:ext>
            </a:extLst>
          </p:cNvPr>
          <p:cNvSpPr>
            <a:spLocks noGrp="1"/>
          </p:cNvSpPr>
          <p:nvPr>
            <p:ph type="title"/>
          </p:nvPr>
        </p:nvSpPr>
        <p:spPr/>
        <p:txBody>
          <a:bodyPr/>
          <a:lstStyle/>
          <a:p>
            <a:r>
              <a:rPr lang="de-DE"/>
              <a:t>LinkedIn DM - Tops nach Engagement-Rate | Deutsche Post und DHL - 2 of 4</a:t>
            </a:r>
            <a:endParaRPr lang="en-US"/>
          </a:p>
        </p:txBody>
      </p:sp>
      <p:graphicFrame>
        <p:nvGraphicFramePr>
          <p:cNvPr id="5" name="Table Placeholder 4">
            <a:extLst>
              <a:ext uri="{FF2B5EF4-FFF2-40B4-BE49-F238E27FC236}">
                <a16:creationId xmlns:a16="http://schemas.microsoft.com/office/drawing/2014/main" id="{73F596A2-BD11-4EAF-9830-DC9A175EC812}"/>
              </a:ext>
            </a:extLst>
          </p:cNvPr>
          <p:cNvGraphicFramePr>
            <a:graphicFrameLocks noGrp="1"/>
          </p:cNvGraphicFramePr>
          <p:nvPr>
            <p:ph type="tbl" sz="quarter" idx="13"/>
            <p:extLst>
              <p:ext uri="{D42A27DB-BD31-4B8C-83A1-F6EECF244321}">
                <p14:modId xmlns:p14="http://schemas.microsoft.com/office/powerpoint/2010/main" val="3087864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44879128"/>
                    </a:ext>
                  </a:extLst>
                </a:gridCol>
                <a:gridCol w="1481328">
                  <a:extLst>
                    <a:ext uri="{9D8B030D-6E8A-4147-A177-3AD203B41FA5}">
                      <a16:colId xmlns:a16="http://schemas.microsoft.com/office/drawing/2014/main" val="736949582"/>
                    </a:ext>
                  </a:extLst>
                </a:gridCol>
                <a:gridCol w="1069848">
                  <a:extLst>
                    <a:ext uri="{9D8B030D-6E8A-4147-A177-3AD203B41FA5}">
                      <a16:colId xmlns:a16="http://schemas.microsoft.com/office/drawing/2014/main" val="1449979147"/>
                    </a:ext>
                  </a:extLst>
                </a:gridCol>
                <a:gridCol w="1069848">
                  <a:extLst>
                    <a:ext uri="{9D8B030D-6E8A-4147-A177-3AD203B41FA5}">
                      <a16:colId xmlns:a16="http://schemas.microsoft.com/office/drawing/2014/main" val="4044539043"/>
                    </a:ext>
                  </a:extLst>
                </a:gridCol>
                <a:gridCol w="1069848">
                  <a:extLst>
                    <a:ext uri="{9D8B030D-6E8A-4147-A177-3AD203B41FA5}">
                      <a16:colId xmlns:a16="http://schemas.microsoft.com/office/drawing/2014/main" val="2174325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37352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- 2025-03-13 08:19:45</a:t>
                      </a:r>
                      <a:r>
                        <a:rPr kumimoji="0" lang="de-DE" sz="1000" b="0" i="0" u="none" strike="noStrike" kern="1200" cap="none" spc="0" normalizeH="0" baseline="0" noProof="0">
                          <a:ln>
                            <a:noFill/>
                          </a:ln>
                          <a:solidFill>
                            <a:prstClr val="black"/>
                          </a:solidFill>
                          <a:effectLst/>
                          <a:uLnTx/>
                          <a:uFillTx/>
                          <a:latin typeface="Calibri"/>
                          <a:ea typeface="+mn-ea"/>
                          <a:cs typeface="+mn-cs"/>
                        </a:rPr>
                        <a:t>
 So erhöhte ein mittelständisches Unternehmen seine Response-Rate um 35 % 🌟 
🗝️ Der Schlüssel zum Erfolg liegt in einer klassischen, aber wirkungsvollen Maßnahme: Print-Mailings. Diese erreichen laut der aktuellen CMC Print-Mailing-Studie Conversion-Raten von durchschnittlich 4,3 %. Da können digitale Kanäle kaum mithalten! Doch woran liegt das? 
📌 3 Gründe, warum Print-Mailings erfolgreich sind: 
1. Die Haptik: Menschen reagieren stärker auf physische, greifbare Botschaften. Ein hochwertig gestaltetes Print-Mailing wird zudem als persönlicher wahrgenommen, was das Kund:innenerlebnis positiv beeinflussen kann. 
2. Vereinfachter Datenschutz: Anders als E-Mails erfordern Print-Mailings keine mehrstufigen Anmeldeprozesse wie Double-Opt-in. So können Unternehmen bei voller DSGVO-Konformität die Reichweite ihrer Marketing-Aktivitäten erhöhen. 
3. Gezielte Ansprache: Mit modernen Daten-Tools lassen sich Print-Mailings präzise auf Zielgruppen zuschneiden und personalisieren.  
🎯 Das Ergebnis?  
Botschaften werden von Kund:innen wirklich wahrgenommen – ein klarer Beweis dafür, dass Print kein Relikt der Vergangenheit, sondern eine echte Chance ist, dort sichtbar zu werden, wo digitale Kanäle an ihre Grenzen stoßen. 
🎯 Print ist mehr als ein Relikt der Vergangenheit. Es ist eine Chance, Kund:innen dort zu erreichen, wo digitale Kanäle an ihre Grenzen stoßen. 
Mehr Insights und Erfolgsgeschichten hören Sie in der Podcast-Folge „Zwischen Digital und Print: Der unterschätzte Marketing-Kanal“ bei MY DATA IS BETTER THAN YOURS mit unserer Expertin Yvonne Richter und Jonas Rashedi – Link in den Kommentaren. 
#MarketingMix #PrintMarketing #CustomerJourney #Podcast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9.8353360035603 %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extLst>
                  <a:ext uri="{0D108BD9-81ED-4DB2-BD59-A6C34878D82A}">
                    <a16:rowId xmlns:a16="http://schemas.microsoft.com/office/drawing/2014/main" val="1763564040"/>
                  </a:ext>
                </a:extLst>
              </a:tr>
            </a:tbl>
          </a:graphicData>
        </a:graphic>
      </p:graphicFrame>
      <p:sp>
        <p:nvSpPr>
          <p:cNvPr id="4" name="Text Placeholder 3">
            <a:extLst>
              <a:ext uri="{FF2B5EF4-FFF2-40B4-BE49-F238E27FC236}">
                <a16:creationId xmlns:a16="http://schemas.microsoft.com/office/drawing/2014/main" id="{CF1AA405-012D-45C0-A9CD-F845E9DD8B57}"/>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1967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B26E3-03F5-46D8-842D-78457F054E41}"/>
              </a:ext>
            </a:extLst>
          </p:cNvPr>
          <p:cNvSpPr>
            <a:spLocks noGrp="1"/>
          </p:cNvSpPr>
          <p:nvPr>
            <p:ph type="title"/>
          </p:nvPr>
        </p:nvSpPr>
        <p:spPr/>
        <p:txBody>
          <a:bodyPr/>
          <a:lstStyle/>
          <a:p>
            <a:r>
              <a:rPr lang="de-DE"/>
              <a:t>LinkedIn DM - Tops nach Engagement-Rate | Deutsche Post und DHL - 3 of 4</a:t>
            </a:r>
            <a:endParaRPr lang="en-US"/>
          </a:p>
        </p:txBody>
      </p:sp>
      <p:graphicFrame>
        <p:nvGraphicFramePr>
          <p:cNvPr id="5" name="Table Placeholder 4">
            <a:extLst>
              <a:ext uri="{FF2B5EF4-FFF2-40B4-BE49-F238E27FC236}">
                <a16:creationId xmlns:a16="http://schemas.microsoft.com/office/drawing/2014/main" id="{E73A3544-73FF-407C-B1A1-DB17CB6A24A6}"/>
              </a:ext>
            </a:extLst>
          </p:cNvPr>
          <p:cNvGraphicFramePr>
            <a:graphicFrameLocks noGrp="1"/>
          </p:cNvGraphicFramePr>
          <p:nvPr>
            <p:ph type="tbl" sz="quarter" idx="13"/>
            <p:extLst>
              <p:ext uri="{D42A27DB-BD31-4B8C-83A1-F6EECF244321}">
                <p14:modId xmlns:p14="http://schemas.microsoft.com/office/powerpoint/2010/main" val="93814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571698939"/>
                    </a:ext>
                  </a:extLst>
                </a:gridCol>
                <a:gridCol w="1481328">
                  <a:extLst>
                    <a:ext uri="{9D8B030D-6E8A-4147-A177-3AD203B41FA5}">
                      <a16:colId xmlns:a16="http://schemas.microsoft.com/office/drawing/2014/main" val="4253138469"/>
                    </a:ext>
                  </a:extLst>
                </a:gridCol>
                <a:gridCol w="1069848">
                  <a:extLst>
                    <a:ext uri="{9D8B030D-6E8A-4147-A177-3AD203B41FA5}">
                      <a16:colId xmlns:a16="http://schemas.microsoft.com/office/drawing/2014/main" val="4042107084"/>
                    </a:ext>
                  </a:extLst>
                </a:gridCol>
                <a:gridCol w="1069848">
                  <a:extLst>
                    <a:ext uri="{9D8B030D-6E8A-4147-A177-3AD203B41FA5}">
                      <a16:colId xmlns:a16="http://schemas.microsoft.com/office/drawing/2014/main" val="3123682875"/>
                    </a:ext>
                  </a:extLst>
                </a:gridCol>
                <a:gridCol w="1069848">
                  <a:extLst>
                    <a:ext uri="{9D8B030D-6E8A-4147-A177-3AD203B41FA5}">
                      <a16:colId xmlns:a16="http://schemas.microsoft.com/office/drawing/2014/main" val="3907127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1988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- 2025-03-07 10:35:35</a:t>
                      </a:r>
                      <a:r>
                        <a:rPr kumimoji="0" lang="de-DE" sz="1000" b="0" i="0" u="none" strike="noStrike" kern="1200" cap="none" spc="0" normalizeH="0" baseline="0" noProof="0">
                          <a:ln>
                            <a:noFill/>
                          </a:ln>
                          <a:solidFill>
                            <a:prstClr val="black"/>
                          </a:solidFill>
                          <a:effectLst/>
                          <a:uLnTx/>
                          <a:uFillTx/>
                          <a:latin typeface="Calibri"/>
                          <a:ea typeface="+mn-ea"/>
                          <a:cs typeface="+mn-cs"/>
                        </a:rPr>
                        <a:t>
 Aufmerksamkeit gewinnen statt suchen: Die 'Goldfänger'-Strategie für messbare Resonanz in der Informationsflut. ✨ 
Aufmerksamkeit ist ein enorm knappes Gut. Wer Herz und Hirn seiner (Neu-)Kund:innen im Botschaftendickicht erreichen will, muss schon etwas bieten – zum Beispiel: #Freude!  
Werbung, die leicht, fröhlich und positiv daherkommt, punktet gerade in herausfordernden Zeiten. Die Oster-Kampagne von Wirtz Druck ist ein Paradebeispiel dafür, wie Unternehmen ihre Kund:innen – und solchen, die es werden sollen – auf Anhieb zum Schmunzeln bringen und zudem auch noch den Spieltrieb wecken. 🎮 
Die Kampagne „Goldfänger“ für die Marke MailingLiebe® by WIRTZ DRUCK GmbH &amp; Co. KG spielt die Vorteile von Print voll aus: Die Haptik des Mailings ist wertig, das Pop-up ist ein echter Hingucker, Goldlack und handschriftliche Optik wecken das Interesse.  
Mal ehrlich: So einen kleinen Pop-up-Hasen ignoriert man nicht so einfach, oder? 🐰 
Mit der digitalen Ostereiersuche per QR-Code und der Aussicht auf einen attraktiven Preis verlängert Wirtz Druck die Aufmerksamkeit ins Digitale. Chapeau an den Druckspezialisten, der zeigt: Werbung kann richtig Spaß machen! Und damit übrigens zugleich auch richtig erfolgreich sein. Alles zu dieser und weiteren Erfolgskampagnen finden Sie über den Link in den Kommentaren! 👇 
#PrintMarketing #Gamification #OsternMarketing #CustomerEngagement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5.0022133687472 %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a:t>
                      </a:r>
                    </a:p>
                  </a:txBody>
                  <a:tcPr/>
                </a:tc>
                <a:extLst>
                  <a:ext uri="{0D108BD9-81ED-4DB2-BD59-A6C34878D82A}">
                    <a16:rowId xmlns:a16="http://schemas.microsoft.com/office/drawing/2014/main" val="3216034803"/>
                  </a:ext>
                </a:extLst>
              </a:tr>
            </a:tbl>
          </a:graphicData>
        </a:graphic>
      </p:graphicFrame>
      <p:sp>
        <p:nvSpPr>
          <p:cNvPr id="4" name="Text Placeholder 3">
            <a:extLst>
              <a:ext uri="{FF2B5EF4-FFF2-40B4-BE49-F238E27FC236}">
                <a16:creationId xmlns:a16="http://schemas.microsoft.com/office/drawing/2014/main" id="{A95819C7-1629-4C1E-B280-D6788AB929C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05511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65E9F-FB4D-4A25-8392-7A7C2B739112}"/>
              </a:ext>
            </a:extLst>
          </p:cNvPr>
          <p:cNvSpPr>
            <a:spLocks noGrp="1"/>
          </p:cNvSpPr>
          <p:nvPr>
            <p:ph type="title"/>
          </p:nvPr>
        </p:nvSpPr>
        <p:spPr/>
        <p:txBody>
          <a:bodyPr/>
          <a:lstStyle/>
          <a:p>
            <a:r>
              <a:rPr lang="de-DE"/>
              <a:t>LinkedIn DM - Tops nach Engagement-Rate | Deutsche Post und DHL - 4 of 4</a:t>
            </a:r>
            <a:endParaRPr lang="en-US"/>
          </a:p>
        </p:txBody>
      </p:sp>
      <p:graphicFrame>
        <p:nvGraphicFramePr>
          <p:cNvPr id="5" name="Table Placeholder 4">
            <a:extLst>
              <a:ext uri="{FF2B5EF4-FFF2-40B4-BE49-F238E27FC236}">
                <a16:creationId xmlns:a16="http://schemas.microsoft.com/office/drawing/2014/main" id="{9549F3DF-5337-4BC2-9796-33B909507B9A}"/>
              </a:ext>
            </a:extLst>
          </p:cNvPr>
          <p:cNvGraphicFramePr>
            <a:graphicFrameLocks noGrp="1"/>
          </p:cNvGraphicFramePr>
          <p:nvPr>
            <p:ph type="tbl" sz="quarter" idx="13"/>
            <p:extLst>
              <p:ext uri="{D42A27DB-BD31-4B8C-83A1-F6EECF244321}">
                <p14:modId xmlns:p14="http://schemas.microsoft.com/office/powerpoint/2010/main" val="414462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597902938"/>
                    </a:ext>
                  </a:extLst>
                </a:gridCol>
                <a:gridCol w="1481328">
                  <a:extLst>
                    <a:ext uri="{9D8B030D-6E8A-4147-A177-3AD203B41FA5}">
                      <a16:colId xmlns:a16="http://schemas.microsoft.com/office/drawing/2014/main" val="1728749268"/>
                    </a:ext>
                  </a:extLst>
                </a:gridCol>
                <a:gridCol w="1069848">
                  <a:extLst>
                    <a:ext uri="{9D8B030D-6E8A-4147-A177-3AD203B41FA5}">
                      <a16:colId xmlns:a16="http://schemas.microsoft.com/office/drawing/2014/main" val="1445067506"/>
                    </a:ext>
                  </a:extLst>
                </a:gridCol>
                <a:gridCol w="1069848">
                  <a:extLst>
                    <a:ext uri="{9D8B030D-6E8A-4147-A177-3AD203B41FA5}">
                      <a16:colId xmlns:a16="http://schemas.microsoft.com/office/drawing/2014/main" val="3628152515"/>
                    </a:ext>
                  </a:extLst>
                </a:gridCol>
                <a:gridCol w="1069848">
                  <a:extLst>
                    <a:ext uri="{9D8B030D-6E8A-4147-A177-3AD203B41FA5}">
                      <a16:colId xmlns:a16="http://schemas.microsoft.com/office/drawing/2014/main" val="1395674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2356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- 2025-03-17 08:00:16</a:t>
                      </a:r>
                      <a:r>
                        <a:rPr kumimoji="0" lang="de-DE" sz="1000" b="0" i="0" u="none" strike="noStrike" kern="1200" cap="none" spc="0" normalizeH="0" baseline="0" noProof="0">
                          <a:ln>
                            <a:noFill/>
                          </a:ln>
                          <a:solidFill>
                            <a:prstClr val="black"/>
                          </a:solidFill>
                          <a:effectLst/>
                          <a:uLnTx/>
                          <a:uFillTx/>
                          <a:latin typeface="Calibri"/>
                          <a:ea typeface="+mn-ea"/>
                          <a:cs typeface="+mn-cs"/>
                        </a:rPr>
                        <a:t>
 Jedes erfolgreiche Print-Mailing beginnt mit einer starken Botschaft – das passende Format hilft dabei, diese noch gezielter bei den Empfänger:innen zu platzieren. Von Werbepostkarten über Briefe oder Selfmailer bis hin zu Prospekten – jede Form von Mailing hat seine Stärken und eignet sich für unterschiedliche Ziele und Zielgruppen. 
In dieser Newsletter-Ausgabe werfen wir einen genaueren Blick auf eine Auswahl an Mailing-Formaten und zeigen Ihnen, wie Sie diese optimal für Ihre Kampagnen nutzen können. Und wenn Sie noch mehr Unterstützung bei der Umsetzung Ihrer Print-Mailings benötigen, gibt es unsere Online- und Full-Service Angebote für Sie.  
📨  Jetzt reinschauen und das passende Format für Ihre nächste Print-Mailing Kampagne finden! 
#Dialogmarketing #PrintMailings #Direktmarketing #MailingFormate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3.0625832223702 %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a:t>
                      </a:r>
                    </a:p>
                  </a:txBody>
                  <a:tcPr/>
                </a:tc>
                <a:extLst>
                  <a:ext uri="{0D108BD9-81ED-4DB2-BD59-A6C34878D82A}">
                    <a16:rowId xmlns:a16="http://schemas.microsoft.com/office/drawing/2014/main" val="1655901844"/>
                  </a:ext>
                </a:extLst>
              </a:tr>
            </a:tbl>
          </a:graphicData>
        </a:graphic>
      </p:graphicFrame>
      <p:sp>
        <p:nvSpPr>
          <p:cNvPr id="4" name="Text Placeholder 3">
            <a:extLst>
              <a:ext uri="{FF2B5EF4-FFF2-40B4-BE49-F238E27FC236}">
                <a16:creationId xmlns:a16="http://schemas.microsoft.com/office/drawing/2014/main" id="{B7D56781-3727-4378-B481-7C6D8D0A53C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04377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604E4-EAB7-4885-93C2-E970E05E1BE0}"/>
              </a:ext>
            </a:extLst>
          </p:cNvPr>
          <p:cNvSpPr>
            <a:spLocks noGrp="1"/>
          </p:cNvSpPr>
          <p:nvPr>
            <p:ph type="title"/>
          </p:nvPr>
        </p:nvSpPr>
        <p:spPr/>
        <p:txBody>
          <a:bodyPr/>
          <a:lstStyle/>
          <a:p>
            <a:r>
              <a:rPr lang="de-DE"/>
              <a:t>LinkedIn DM - Tops nach Impressions | Deutsche Post und DHL - 1 of 4</a:t>
            </a:r>
            <a:endParaRPr lang="en-US"/>
          </a:p>
        </p:txBody>
      </p:sp>
      <p:graphicFrame>
        <p:nvGraphicFramePr>
          <p:cNvPr id="5" name="Table Placeholder 4">
            <a:extLst>
              <a:ext uri="{FF2B5EF4-FFF2-40B4-BE49-F238E27FC236}">
                <a16:creationId xmlns:a16="http://schemas.microsoft.com/office/drawing/2014/main" id="{46743632-886B-47A5-BC50-BDB9E933CC12}"/>
              </a:ext>
            </a:extLst>
          </p:cNvPr>
          <p:cNvGraphicFramePr>
            <a:graphicFrameLocks noGrp="1"/>
          </p:cNvGraphicFramePr>
          <p:nvPr>
            <p:ph type="tbl" sz="quarter" idx="13"/>
            <p:extLst>
              <p:ext uri="{D42A27DB-BD31-4B8C-83A1-F6EECF244321}">
                <p14:modId xmlns:p14="http://schemas.microsoft.com/office/powerpoint/2010/main" val="25543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941858173"/>
                    </a:ext>
                  </a:extLst>
                </a:gridCol>
                <a:gridCol w="1481328">
                  <a:extLst>
                    <a:ext uri="{9D8B030D-6E8A-4147-A177-3AD203B41FA5}">
                      <a16:colId xmlns:a16="http://schemas.microsoft.com/office/drawing/2014/main" val="2160115672"/>
                    </a:ext>
                  </a:extLst>
                </a:gridCol>
                <a:gridCol w="1069848">
                  <a:extLst>
                    <a:ext uri="{9D8B030D-6E8A-4147-A177-3AD203B41FA5}">
                      <a16:colId xmlns:a16="http://schemas.microsoft.com/office/drawing/2014/main" val="1927028862"/>
                    </a:ext>
                  </a:extLst>
                </a:gridCol>
                <a:gridCol w="1069848">
                  <a:extLst>
                    <a:ext uri="{9D8B030D-6E8A-4147-A177-3AD203B41FA5}">
                      <a16:colId xmlns:a16="http://schemas.microsoft.com/office/drawing/2014/main" val="3738126087"/>
                    </a:ext>
                  </a:extLst>
                </a:gridCol>
                <a:gridCol w="1069848">
                  <a:extLst>
                    <a:ext uri="{9D8B030D-6E8A-4147-A177-3AD203B41FA5}">
                      <a16:colId xmlns:a16="http://schemas.microsoft.com/office/drawing/2014/main" val="401684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93650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- 2025-03-27 08:02:39</a:t>
                      </a:r>
                      <a:r>
                        <a:rPr kumimoji="0" lang="en-US" sz="1000" b="0" i="0" u="none" strike="noStrike" kern="1200" cap="none" spc="0" normalizeH="0" baseline="0" noProof="0">
                          <a:ln>
                            <a:noFill/>
                          </a:ln>
                          <a:solidFill>
                            <a:prstClr val="black"/>
                          </a:solidFill>
                          <a:effectLst/>
                          <a:uLnTx/>
                          <a:uFillTx/>
                          <a:latin typeface="Calibri"/>
                          <a:ea typeface="+mn-ea"/>
                          <a:cs typeface="+mn-cs"/>
                        </a:rPr>
                        <a:t>
 Der Countdown bis zur OMR 2025 läuft! 🥳  
Early-Bird-Vorträge oder Late-Night-Networking? Deep Dive Sessions oder schnelle Insights? #Printfluencerin Yvonne Richter verrät im Video, auf was (oder wen 😉) sie sich in diesem Jahr am meisten freut!  
P.S. Wer Yvonne live auf der OMR sehen möchte, sollte sich schnell zu ihrer Masterclass “Print-Mailings: Mehrwert statt mehr Mails” am 06.05. um 14:30 Uhr anmelden!  🗓️ 
Worauf freuen Sie sich bei der #OMR25 am meisten? Verraten Sie’s uns in den Kommentaren!👇 
#OMR25 #OMR #PrintMailings #Marketing #Dialogmarketing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17.394578313253 %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extLst>
                  <a:ext uri="{0D108BD9-81ED-4DB2-BD59-A6C34878D82A}">
                    <a16:rowId xmlns:a16="http://schemas.microsoft.com/office/drawing/2014/main" val="1518649615"/>
                  </a:ext>
                </a:extLst>
              </a:tr>
            </a:tbl>
          </a:graphicData>
        </a:graphic>
      </p:graphicFrame>
      <p:sp>
        <p:nvSpPr>
          <p:cNvPr id="4" name="Text Placeholder 3">
            <a:extLst>
              <a:ext uri="{FF2B5EF4-FFF2-40B4-BE49-F238E27FC236}">
                <a16:creationId xmlns:a16="http://schemas.microsoft.com/office/drawing/2014/main" id="{30CA63D7-7BDD-4267-9832-33710415825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4592264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9A6A-75FF-41EA-A6B4-FEE0B7A7EA4D}"/>
              </a:ext>
            </a:extLst>
          </p:cNvPr>
          <p:cNvSpPr>
            <a:spLocks noGrp="1"/>
          </p:cNvSpPr>
          <p:nvPr>
            <p:ph type="title"/>
          </p:nvPr>
        </p:nvSpPr>
        <p:spPr/>
        <p:txBody>
          <a:bodyPr/>
          <a:lstStyle/>
          <a:p>
            <a:r>
              <a:rPr lang="de-DE"/>
              <a:t>LinkedIn DM - Tops nach Impressions | Deutsche Post und DHL - 2 of 4</a:t>
            </a:r>
            <a:endParaRPr lang="en-US"/>
          </a:p>
        </p:txBody>
      </p:sp>
      <p:graphicFrame>
        <p:nvGraphicFramePr>
          <p:cNvPr id="5" name="Table Placeholder 4">
            <a:extLst>
              <a:ext uri="{FF2B5EF4-FFF2-40B4-BE49-F238E27FC236}">
                <a16:creationId xmlns:a16="http://schemas.microsoft.com/office/drawing/2014/main" id="{0B689424-89D8-44BC-8680-7936615DE637}"/>
              </a:ext>
            </a:extLst>
          </p:cNvPr>
          <p:cNvGraphicFramePr>
            <a:graphicFrameLocks noGrp="1"/>
          </p:cNvGraphicFramePr>
          <p:nvPr>
            <p:ph type="tbl" sz="quarter" idx="13"/>
            <p:extLst>
              <p:ext uri="{D42A27DB-BD31-4B8C-83A1-F6EECF244321}">
                <p14:modId xmlns:p14="http://schemas.microsoft.com/office/powerpoint/2010/main" val="301320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343753491"/>
                    </a:ext>
                  </a:extLst>
                </a:gridCol>
                <a:gridCol w="1481328">
                  <a:extLst>
                    <a:ext uri="{9D8B030D-6E8A-4147-A177-3AD203B41FA5}">
                      <a16:colId xmlns:a16="http://schemas.microsoft.com/office/drawing/2014/main" val="2233383623"/>
                    </a:ext>
                  </a:extLst>
                </a:gridCol>
                <a:gridCol w="1069848">
                  <a:extLst>
                    <a:ext uri="{9D8B030D-6E8A-4147-A177-3AD203B41FA5}">
                      <a16:colId xmlns:a16="http://schemas.microsoft.com/office/drawing/2014/main" val="3318956279"/>
                    </a:ext>
                  </a:extLst>
                </a:gridCol>
                <a:gridCol w="1069848">
                  <a:extLst>
                    <a:ext uri="{9D8B030D-6E8A-4147-A177-3AD203B41FA5}">
                      <a16:colId xmlns:a16="http://schemas.microsoft.com/office/drawing/2014/main" val="827087640"/>
                    </a:ext>
                  </a:extLst>
                </a:gridCol>
                <a:gridCol w="1069848">
                  <a:extLst>
                    <a:ext uri="{9D8B030D-6E8A-4147-A177-3AD203B41FA5}">
                      <a16:colId xmlns:a16="http://schemas.microsoft.com/office/drawing/2014/main" val="575023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7213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- 2025-03-13 08:19:45</a:t>
                      </a:r>
                      <a:r>
                        <a:rPr kumimoji="0" lang="de-DE" sz="1000" b="0" i="0" u="none" strike="noStrike" kern="1200" cap="none" spc="0" normalizeH="0" baseline="0" noProof="0">
                          <a:ln>
                            <a:noFill/>
                          </a:ln>
                          <a:solidFill>
                            <a:prstClr val="black"/>
                          </a:solidFill>
                          <a:effectLst/>
                          <a:uLnTx/>
                          <a:uFillTx/>
                          <a:latin typeface="Calibri"/>
                          <a:ea typeface="+mn-ea"/>
                          <a:cs typeface="+mn-cs"/>
                        </a:rPr>
                        <a:t>
 So erhöhte ein mittelständisches Unternehmen seine Response-Rate um 35 % 🌟 
🗝️ Der Schlüssel zum Erfolg liegt in einer klassischen, aber wirkungsvollen Maßnahme: Print-Mailings. Diese erreichen laut der aktuellen CMC Print-Mailing-Studie Conversion-Raten von durchschnittlich 4,3 %. Da können digitale Kanäle kaum mithalten! Doch woran liegt das? 
📌 3 Gründe, warum Print-Mailings erfolgreich sind: 
1. Die Haptik: Menschen reagieren stärker auf physische, greifbare Botschaften. Ein hochwertig gestaltetes Print-Mailing wird zudem als persönlicher wahrgenommen, was das Kund:innenerlebnis positiv beeinflussen kann. 
2. Vereinfachter Datenschutz: Anders als E-Mails erfordern Print-Mailings keine mehrstufigen Anmeldeprozesse wie Double-Opt-in. So können Unternehmen bei voller DSGVO-Konformität die Reichweite ihrer Marketing-Aktivitäten erhöhen. 
3. Gezielte Ansprache: Mit modernen Daten-Tools lassen sich Print-Mailings präzise auf Zielgruppen zuschneiden und personalisieren.  
🎯 Das Ergebnis?  
Botschaften werden von Kund:innen wirklich wahrgenommen – ein klarer Beweis dafür, dass Print kein Relikt der Vergangenheit, sondern eine echte Chance ist, dort sichtbar zu werden, wo digitale Kanäle an ihre Grenzen stoßen. 
🎯 Print ist mehr als ein Relikt der Vergangenheit. Es ist eine Chance, Kund:innen dort zu erreichen, wo digitale Kanäle an ihre Grenzen stoßen. 
Mehr Insights und Erfolgsgeschichten hören Sie in der Podcast-Folge „Zwischen Digital und Print: Der unterschätzte Marketing-Kanal“ bei MY DATA IS BETTER THAN YOURS mit unserer Expertin Yvonne Richter und Jonas Rashedi – Link in den Kommentaren. 
#MarketingMix #PrintMarketing #CustomerJourney #Podcast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9.8353360035603 %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extLst>
                  <a:ext uri="{0D108BD9-81ED-4DB2-BD59-A6C34878D82A}">
                    <a16:rowId xmlns:a16="http://schemas.microsoft.com/office/drawing/2014/main" val="2483433883"/>
                  </a:ext>
                </a:extLst>
              </a:tr>
            </a:tbl>
          </a:graphicData>
        </a:graphic>
      </p:graphicFrame>
      <p:sp>
        <p:nvSpPr>
          <p:cNvPr id="4" name="Text Placeholder 3">
            <a:extLst>
              <a:ext uri="{FF2B5EF4-FFF2-40B4-BE49-F238E27FC236}">
                <a16:creationId xmlns:a16="http://schemas.microsoft.com/office/drawing/2014/main" id="{65842CCF-ACA1-48A2-95F7-21933D238D6E}"/>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077489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56321-5E6E-4F23-8317-16FE9716BB2A}"/>
              </a:ext>
            </a:extLst>
          </p:cNvPr>
          <p:cNvSpPr>
            <a:spLocks noGrp="1"/>
          </p:cNvSpPr>
          <p:nvPr>
            <p:ph type="title"/>
          </p:nvPr>
        </p:nvSpPr>
        <p:spPr/>
        <p:txBody>
          <a:bodyPr/>
          <a:lstStyle/>
          <a:p>
            <a:r>
              <a:rPr lang="de-DE"/>
              <a:t>LinkedIn DM - Tops nach Impressions | Deutsche Post und DHL - 3 of 4</a:t>
            </a:r>
            <a:endParaRPr lang="en-US"/>
          </a:p>
        </p:txBody>
      </p:sp>
      <p:graphicFrame>
        <p:nvGraphicFramePr>
          <p:cNvPr id="5" name="Table Placeholder 4">
            <a:extLst>
              <a:ext uri="{FF2B5EF4-FFF2-40B4-BE49-F238E27FC236}">
                <a16:creationId xmlns:a16="http://schemas.microsoft.com/office/drawing/2014/main" id="{6D57F8C2-DBC0-4C83-AD60-43DEB9D274EC}"/>
              </a:ext>
            </a:extLst>
          </p:cNvPr>
          <p:cNvGraphicFramePr>
            <a:graphicFrameLocks noGrp="1"/>
          </p:cNvGraphicFramePr>
          <p:nvPr>
            <p:ph type="tbl" sz="quarter" idx="13"/>
            <p:extLst>
              <p:ext uri="{D42A27DB-BD31-4B8C-83A1-F6EECF244321}">
                <p14:modId xmlns:p14="http://schemas.microsoft.com/office/powerpoint/2010/main" val="282394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734581413"/>
                    </a:ext>
                  </a:extLst>
                </a:gridCol>
                <a:gridCol w="1481328">
                  <a:extLst>
                    <a:ext uri="{9D8B030D-6E8A-4147-A177-3AD203B41FA5}">
                      <a16:colId xmlns:a16="http://schemas.microsoft.com/office/drawing/2014/main" val="1099291082"/>
                    </a:ext>
                  </a:extLst>
                </a:gridCol>
                <a:gridCol w="1069848">
                  <a:extLst>
                    <a:ext uri="{9D8B030D-6E8A-4147-A177-3AD203B41FA5}">
                      <a16:colId xmlns:a16="http://schemas.microsoft.com/office/drawing/2014/main" val="1481994098"/>
                    </a:ext>
                  </a:extLst>
                </a:gridCol>
                <a:gridCol w="1069848">
                  <a:extLst>
                    <a:ext uri="{9D8B030D-6E8A-4147-A177-3AD203B41FA5}">
                      <a16:colId xmlns:a16="http://schemas.microsoft.com/office/drawing/2014/main" val="1091983875"/>
                    </a:ext>
                  </a:extLst>
                </a:gridCol>
                <a:gridCol w="1069848">
                  <a:extLst>
                    <a:ext uri="{9D8B030D-6E8A-4147-A177-3AD203B41FA5}">
                      <a16:colId xmlns:a16="http://schemas.microsoft.com/office/drawing/2014/main" val="3810002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5754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- 2025-03-07 10:35:35</a:t>
                      </a:r>
                      <a:r>
                        <a:rPr kumimoji="0" lang="de-DE" sz="1000" b="0" i="0" u="none" strike="noStrike" kern="1200" cap="none" spc="0" normalizeH="0" baseline="0" noProof="0">
                          <a:ln>
                            <a:noFill/>
                          </a:ln>
                          <a:solidFill>
                            <a:prstClr val="black"/>
                          </a:solidFill>
                          <a:effectLst/>
                          <a:uLnTx/>
                          <a:uFillTx/>
                          <a:latin typeface="Calibri"/>
                          <a:ea typeface="+mn-ea"/>
                          <a:cs typeface="+mn-cs"/>
                        </a:rPr>
                        <a:t>
 Aufmerksamkeit gewinnen statt suchen: Die 'Goldfänger'-Strategie für messbare Resonanz in der Informationsflut. ✨ 
Aufmerksamkeit ist ein enorm knappes Gut. Wer Herz und Hirn seiner (Neu-)Kund:innen im Botschaftendickicht erreichen will, muss schon etwas bieten – zum Beispiel: #Freude!  
Werbung, die leicht, fröhlich und positiv daherkommt, punktet gerade in herausfordernden Zeiten. Die Oster-Kampagne von Wirtz Druck ist ein Paradebeispiel dafür, wie Unternehmen ihre Kund:innen – und solchen, die es werden sollen – auf Anhieb zum Schmunzeln bringen und zudem auch noch den Spieltrieb wecken. 🎮 
Die Kampagne „Goldfänger“ für die Marke MailingLiebe® by WIRTZ DRUCK GmbH &amp; Co. KG spielt die Vorteile von Print voll aus: Die Haptik des Mailings ist wertig, das Pop-up ist ein echter Hingucker, Goldlack und handschriftliche Optik wecken das Interesse.  
Mal ehrlich: So einen kleinen Pop-up-Hasen ignoriert man nicht so einfach, oder? 🐰 
Mit der digitalen Ostereiersuche per QR-Code und der Aussicht auf einen attraktiven Preis verlängert Wirtz Druck die Aufmerksamkeit ins Digitale. Chapeau an den Druckspezialisten, der zeigt: Werbung kann richtig Spaß machen! Und damit übrigens zugleich auch richtig erfolgreich sein. Alles zu dieser und weiteren Erfolgskampagnen finden Sie über den Link in den Kommentaren! 👇 
#PrintMarketing #Gamification #OsternMarketing #CustomerEngagement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5.0022133687472 %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2259</a:t>
                      </a:r>
                    </a:p>
                  </a:txBody>
                  <a:tcPr/>
                </a:tc>
                <a:extLst>
                  <a:ext uri="{0D108BD9-81ED-4DB2-BD59-A6C34878D82A}">
                    <a16:rowId xmlns:a16="http://schemas.microsoft.com/office/drawing/2014/main" val="3416534003"/>
                  </a:ext>
                </a:extLst>
              </a:tr>
            </a:tbl>
          </a:graphicData>
        </a:graphic>
      </p:graphicFrame>
      <p:sp>
        <p:nvSpPr>
          <p:cNvPr id="4" name="Text Placeholder 3">
            <a:extLst>
              <a:ext uri="{FF2B5EF4-FFF2-40B4-BE49-F238E27FC236}">
                <a16:creationId xmlns:a16="http://schemas.microsoft.com/office/drawing/2014/main" id="{32A8E8D1-AC8B-4E8E-BF34-6CA94E9D57F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257974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D814-7377-4283-B8B7-46B68BFE590F}"/>
              </a:ext>
            </a:extLst>
          </p:cNvPr>
          <p:cNvSpPr>
            <a:spLocks noGrp="1"/>
          </p:cNvSpPr>
          <p:nvPr>
            <p:ph type="title"/>
          </p:nvPr>
        </p:nvSpPr>
        <p:spPr/>
        <p:txBody>
          <a:bodyPr/>
          <a:lstStyle/>
          <a:p>
            <a:r>
              <a:rPr lang="de-DE"/>
              <a:t>LinkedIn DM - Tops nach Impressions | Deutsche Post und DHL - 4 of 4</a:t>
            </a:r>
            <a:endParaRPr lang="en-US"/>
          </a:p>
        </p:txBody>
      </p:sp>
      <p:graphicFrame>
        <p:nvGraphicFramePr>
          <p:cNvPr id="5" name="Table Placeholder 4">
            <a:extLst>
              <a:ext uri="{FF2B5EF4-FFF2-40B4-BE49-F238E27FC236}">
                <a16:creationId xmlns:a16="http://schemas.microsoft.com/office/drawing/2014/main" id="{390D215F-85FA-45EA-9F68-BBCCF2A0FA4C}"/>
              </a:ext>
            </a:extLst>
          </p:cNvPr>
          <p:cNvGraphicFramePr>
            <a:graphicFrameLocks noGrp="1"/>
          </p:cNvGraphicFramePr>
          <p:nvPr>
            <p:ph type="tbl" sz="quarter" idx="13"/>
            <p:extLst>
              <p:ext uri="{D42A27DB-BD31-4B8C-83A1-F6EECF244321}">
                <p14:modId xmlns:p14="http://schemas.microsoft.com/office/powerpoint/2010/main" val="296279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759302487"/>
                    </a:ext>
                  </a:extLst>
                </a:gridCol>
                <a:gridCol w="1481328">
                  <a:extLst>
                    <a:ext uri="{9D8B030D-6E8A-4147-A177-3AD203B41FA5}">
                      <a16:colId xmlns:a16="http://schemas.microsoft.com/office/drawing/2014/main" val="483356155"/>
                    </a:ext>
                  </a:extLst>
                </a:gridCol>
                <a:gridCol w="1069848">
                  <a:extLst>
                    <a:ext uri="{9D8B030D-6E8A-4147-A177-3AD203B41FA5}">
                      <a16:colId xmlns:a16="http://schemas.microsoft.com/office/drawing/2014/main" val="261205873"/>
                    </a:ext>
                  </a:extLst>
                </a:gridCol>
                <a:gridCol w="1069848">
                  <a:extLst>
                    <a:ext uri="{9D8B030D-6E8A-4147-A177-3AD203B41FA5}">
                      <a16:colId xmlns:a16="http://schemas.microsoft.com/office/drawing/2014/main" val="1178253130"/>
                    </a:ext>
                  </a:extLst>
                </a:gridCol>
                <a:gridCol w="1069848">
                  <a:extLst>
                    <a:ext uri="{9D8B030D-6E8A-4147-A177-3AD203B41FA5}">
                      <a16:colId xmlns:a16="http://schemas.microsoft.com/office/drawing/2014/main" val="187770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59284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- 2025-03-17 08:00:16</a:t>
                      </a:r>
                      <a:r>
                        <a:rPr kumimoji="0" lang="de-DE" sz="1000" b="0" i="0" u="none" strike="noStrike" kern="1200" cap="none" spc="0" normalizeH="0" baseline="0" noProof="0">
                          <a:ln>
                            <a:noFill/>
                          </a:ln>
                          <a:solidFill>
                            <a:prstClr val="black"/>
                          </a:solidFill>
                          <a:effectLst/>
                          <a:uLnTx/>
                          <a:uFillTx/>
                          <a:latin typeface="Calibri"/>
                          <a:ea typeface="+mn-ea"/>
                          <a:cs typeface="+mn-cs"/>
                        </a:rPr>
                        <a:t>
 Jedes erfolgreiche Print-Mailing beginnt mit einer starken Botschaft – das passende Format hilft dabei, diese noch gezielter bei den Empfänger:innen zu platzieren. Von Werbepostkarten über Briefe oder Selfmailer bis hin zu Prospekten – jede Form von Mailing hat seine Stärken und eignet sich für unterschiedliche Ziele und Zielgruppen. 
In dieser Newsletter-Ausgabe werfen wir einen genaueren Blick auf eine Auswahl an Mailing-Formaten und zeigen Ihnen, wie Sie diese optimal für Ihre Kampagnen nutzen können. Und wenn Sie noch mehr Unterstützung bei der Umsetzung Ihrer Print-Mailings benötigen, gibt es unsere Online- und Full-Service Angebote für Sie.  
📨  Jetzt reinschauen und das passende Format für Ihre nächste Print-Mailing Kampagne finden! 
#Dialogmarketing #PrintMailings #Direktmarketing #MailingFormate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3.0625832223702 %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a:t>
                      </a:r>
                    </a:p>
                  </a:txBody>
                  <a:tcPr/>
                </a:tc>
                <a:extLst>
                  <a:ext uri="{0D108BD9-81ED-4DB2-BD59-A6C34878D82A}">
                    <a16:rowId xmlns:a16="http://schemas.microsoft.com/office/drawing/2014/main" val="1457787870"/>
                  </a:ext>
                </a:extLst>
              </a:tr>
            </a:tbl>
          </a:graphicData>
        </a:graphic>
      </p:graphicFrame>
      <p:sp>
        <p:nvSpPr>
          <p:cNvPr id="4" name="Text Placeholder 3">
            <a:extLst>
              <a:ext uri="{FF2B5EF4-FFF2-40B4-BE49-F238E27FC236}">
                <a16:creationId xmlns:a16="http://schemas.microsoft.com/office/drawing/2014/main" id="{9063EDBE-B302-4084-9082-DDABCC11A2D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357043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FD1B-E98D-4370-AEEE-BB56A277A1B3}"/>
              </a:ext>
            </a:extLst>
          </p:cNvPr>
          <p:cNvSpPr>
            <a:spLocks noGrp="1"/>
          </p:cNvSpPr>
          <p:nvPr>
            <p:ph type="title"/>
          </p:nvPr>
        </p:nvSpPr>
        <p:spPr/>
        <p:txBody>
          <a:bodyPr/>
          <a:lstStyle/>
          <a:p>
            <a:r>
              <a:rPr lang="de-DE"/>
              <a:t>LinkedIn Post - Tops nach Engagement-Rate | Deutsche Post und DHL</a:t>
            </a:r>
            <a:endParaRPr lang="en-US"/>
          </a:p>
        </p:txBody>
      </p:sp>
      <p:graphicFrame>
        <p:nvGraphicFramePr>
          <p:cNvPr id="5" name="Table Placeholder 4">
            <a:extLst>
              <a:ext uri="{FF2B5EF4-FFF2-40B4-BE49-F238E27FC236}">
                <a16:creationId xmlns:a16="http://schemas.microsoft.com/office/drawing/2014/main" id="{96B59C27-C262-4C07-8EF1-E5B41A5C5C36}"/>
              </a:ext>
            </a:extLst>
          </p:cNvPr>
          <p:cNvGraphicFramePr>
            <a:graphicFrameLocks noGrp="1"/>
          </p:cNvGraphicFramePr>
          <p:nvPr>
            <p:ph type="tbl" sz="quarter" idx="13"/>
            <p:extLst>
              <p:ext uri="{D42A27DB-BD31-4B8C-83A1-F6EECF244321}">
                <p14:modId xmlns:p14="http://schemas.microsoft.com/office/powerpoint/2010/main" val="390000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678728461"/>
                    </a:ext>
                  </a:extLst>
                </a:gridCol>
                <a:gridCol w="1481328">
                  <a:extLst>
                    <a:ext uri="{9D8B030D-6E8A-4147-A177-3AD203B41FA5}">
                      <a16:colId xmlns:a16="http://schemas.microsoft.com/office/drawing/2014/main" val="473259962"/>
                    </a:ext>
                  </a:extLst>
                </a:gridCol>
                <a:gridCol w="1069848">
                  <a:extLst>
                    <a:ext uri="{9D8B030D-6E8A-4147-A177-3AD203B41FA5}">
                      <a16:colId xmlns:a16="http://schemas.microsoft.com/office/drawing/2014/main" val="134119011"/>
                    </a:ext>
                  </a:extLst>
                </a:gridCol>
                <a:gridCol w="1069848">
                  <a:extLst>
                    <a:ext uri="{9D8B030D-6E8A-4147-A177-3AD203B41FA5}">
                      <a16:colId xmlns:a16="http://schemas.microsoft.com/office/drawing/2014/main" val="2701197889"/>
                    </a:ext>
                  </a:extLst>
                </a:gridCol>
                <a:gridCol w="1069848">
                  <a:extLst>
                    <a:ext uri="{9D8B030D-6E8A-4147-A177-3AD203B41FA5}">
                      <a16:colId xmlns:a16="http://schemas.microsoft.com/office/drawing/2014/main" val="2995703372"/>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607208489"/>
                  </a:ext>
                </a:extLst>
              </a:tr>
              <a:tr h="370840">
                <a:tc>
                  <a:txBody>
                    <a:bodyPr/>
                    <a:lstStyle/>
                    <a:p>
                      <a:r>
                        <a:rPr lang="de-DE" sz="1000" b="1"/>
                        <a:t>Deutsche Post und DHL - 2025-03-25 08:04:57</a:t>
                      </a:r>
                      <a:r>
                        <a:rPr lang="de-DE" sz="1000"/>
                        <a:t>
 Schon gewusst? 60 % der Kosten und Ressourcen können mit einem hybriden Briefversand eingespart werden! 🤝 
Der tägliche Versand von Geschäftspost – vom Drucken über das Kuvertieren bis hin zum Frankieren – ist für Unternehmen oft mit hohem Aufwand und Kosten verbunden. Eine effiziente Möglichkeit, diese zeit- und kostenintensiven Aufgaben auszulagern, bietet der hybride Briefversand:  
💻 Dokumente werden einfach, sicher und schnell digital übermittelt 
📬 Ein Postdienstleister oder spezialisierter Drittanbieter übernimmt den Rest – vom Druck bis zur Zustellung 
Das entlastet Unternehmen, spart Kosten und sorgt für einen reibungslosen Versand – ganz ohne zusätzlichen Aufwand. 
#SchonGewusst #Hybridpost #Kostensparen #Effizienz </a:t>
                      </a:r>
                      <a:endParaRPr lang="en-US" sz="1000"/>
                    </a:p>
                  </a:txBody>
                  <a:tcPr/>
                </a:tc>
                <a:tc>
                  <a:txBody>
                    <a:bodyPr/>
                    <a:lstStyle/>
                    <a:p>
                      <a:r>
                        <a:rPr lang="en-US" sz="1000"/>
                        <a:t>04/07/2025 08:25:00</a:t>
                      </a:r>
                    </a:p>
                  </a:txBody>
                  <a:tcPr/>
                </a:tc>
                <a:tc>
                  <a:txBody>
                    <a:bodyPr/>
                    <a:lstStyle/>
                    <a:p>
                      <a:r>
                        <a:rPr lang="en-US" sz="1000"/>
                        <a:t>Image</a:t>
                      </a:r>
                    </a:p>
                  </a:txBody>
                  <a:tcPr/>
                </a:tc>
                <a:tc>
                  <a:txBody>
                    <a:bodyPr/>
                    <a:lstStyle/>
                    <a:p>
                      <a:r>
                        <a:rPr lang="en-US" sz="1000"/>
                        <a:t>6.0885608856089 %</a:t>
                      </a:r>
                    </a:p>
                  </a:txBody>
                  <a:tcPr/>
                </a:tc>
                <a:tc>
                  <a:txBody>
                    <a:bodyPr/>
                    <a:lstStyle/>
                    <a:p>
                      <a:r>
                        <a:rPr lang="en-US" sz="1000"/>
                        <a:t>542</a:t>
                      </a:r>
                    </a:p>
                  </a:txBody>
                  <a:tcPr/>
                </a:tc>
                <a:extLst>
                  <a:ext uri="{0D108BD9-81ED-4DB2-BD59-A6C34878D82A}">
                    <a16:rowId xmlns:a16="http://schemas.microsoft.com/office/drawing/2014/main" val="2241023643"/>
                  </a:ext>
                </a:extLst>
              </a:tr>
            </a:tbl>
          </a:graphicData>
        </a:graphic>
      </p:graphicFrame>
      <p:sp>
        <p:nvSpPr>
          <p:cNvPr id="4" name="Text Placeholder 3">
            <a:extLst>
              <a:ext uri="{FF2B5EF4-FFF2-40B4-BE49-F238E27FC236}">
                <a16:creationId xmlns:a16="http://schemas.microsoft.com/office/drawing/2014/main" id="{D17E0CC9-265D-4F3F-8DB2-954C05D4F334}"/>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0149635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1CBD4-3155-4E7D-AFA5-E7F5B606F65A}"/>
              </a:ext>
            </a:extLst>
          </p:cNvPr>
          <p:cNvSpPr>
            <a:spLocks noGrp="1"/>
          </p:cNvSpPr>
          <p:nvPr>
            <p:ph type="title"/>
          </p:nvPr>
        </p:nvSpPr>
        <p:spPr/>
        <p:txBody>
          <a:bodyPr/>
          <a:lstStyle/>
          <a:p>
            <a:r>
              <a:rPr lang="de-DE"/>
              <a:t>LinkedIn Post - Tops nach Impressions | Deutsche Post und DHL</a:t>
            </a:r>
            <a:endParaRPr lang="en-US"/>
          </a:p>
        </p:txBody>
      </p:sp>
      <p:graphicFrame>
        <p:nvGraphicFramePr>
          <p:cNvPr id="5" name="Table Placeholder 4">
            <a:extLst>
              <a:ext uri="{FF2B5EF4-FFF2-40B4-BE49-F238E27FC236}">
                <a16:creationId xmlns:a16="http://schemas.microsoft.com/office/drawing/2014/main" id="{6B4F428C-AF00-4A2C-B110-BC201BCE5112}"/>
              </a:ext>
            </a:extLst>
          </p:cNvPr>
          <p:cNvGraphicFramePr>
            <a:graphicFrameLocks noGrp="1"/>
          </p:cNvGraphicFramePr>
          <p:nvPr>
            <p:ph type="tbl" sz="quarter" idx="13"/>
            <p:extLst>
              <p:ext uri="{D42A27DB-BD31-4B8C-83A1-F6EECF244321}">
                <p14:modId xmlns:p14="http://schemas.microsoft.com/office/powerpoint/2010/main" val="341815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83921557"/>
                    </a:ext>
                  </a:extLst>
                </a:gridCol>
                <a:gridCol w="1481328">
                  <a:extLst>
                    <a:ext uri="{9D8B030D-6E8A-4147-A177-3AD203B41FA5}">
                      <a16:colId xmlns:a16="http://schemas.microsoft.com/office/drawing/2014/main" val="2158042487"/>
                    </a:ext>
                  </a:extLst>
                </a:gridCol>
                <a:gridCol w="1069848">
                  <a:extLst>
                    <a:ext uri="{9D8B030D-6E8A-4147-A177-3AD203B41FA5}">
                      <a16:colId xmlns:a16="http://schemas.microsoft.com/office/drawing/2014/main" val="906556370"/>
                    </a:ext>
                  </a:extLst>
                </a:gridCol>
                <a:gridCol w="1069848">
                  <a:extLst>
                    <a:ext uri="{9D8B030D-6E8A-4147-A177-3AD203B41FA5}">
                      <a16:colId xmlns:a16="http://schemas.microsoft.com/office/drawing/2014/main" val="1415238777"/>
                    </a:ext>
                  </a:extLst>
                </a:gridCol>
                <a:gridCol w="1069848">
                  <a:extLst>
                    <a:ext uri="{9D8B030D-6E8A-4147-A177-3AD203B41FA5}">
                      <a16:colId xmlns:a16="http://schemas.microsoft.com/office/drawing/2014/main" val="4208644624"/>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1568500597"/>
                  </a:ext>
                </a:extLst>
              </a:tr>
              <a:tr h="370840">
                <a:tc>
                  <a:txBody>
                    <a:bodyPr/>
                    <a:lstStyle/>
                    <a:p>
                      <a:r>
                        <a:rPr lang="de-DE" sz="1000" b="1"/>
                        <a:t>Deutsche Post und DHL - 2025-03-25 08:04:57</a:t>
                      </a:r>
                      <a:r>
                        <a:rPr lang="de-DE" sz="1000"/>
                        <a:t>
 Schon gewusst? 60 % der Kosten und Ressourcen können mit einem hybriden Briefversand eingespart werden! 🤝 
Der tägliche Versand von Geschäftspost – vom Drucken über das Kuvertieren bis hin zum Frankieren – ist für Unternehmen oft mit hohem Aufwand und Kosten verbunden. Eine effiziente Möglichkeit, diese zeit- und kostenintensiven Aufgaben auszulagern, bietet der hybride Briefversand:  
💻 Dokumente werden einfach, sicher und schnell digital übermittelt 
📬 Ein Postdienstleister oder spezialisierter Drittanbieter übernimmt den Rest – vom Druck bis zur Zustellung 
Das entlastet Unternehmen, spart Kosten und sorgt für einen reibungslosen Versand – ganz ohne zusätzlichen Aufwand. 
#SchonGewusst #Hybridpost #Kostensparen #Effizienz </a:t>
                      </a:r>
                      <a:endParaRPr lang="en-US" sz="1000"/>
                    </a:p>
                  </a:txBody>
                  <a:tcPr/>
                </a:tc>
                <a:tc>
                  <a:txBody>
                    <a:bodyPr/>
                    <a:lstStyle/>
                    <a:p>
                      <a:r>
                        <a:rPr lang="en-US" sz="1000"/>
                        <a:t>04/07/2025 08:25:00</a:t>
                      </a:r>
                    </a:p>
                  </a:txBody>
                  <a:tcPr/>
                </a:tc>
                <a:tc>
                  <a:txBody>
                    <a:bodyPr/>
                    <a:lstStyle/>
                    <a:p>
                      <a:r>
                        <a:rPr lang="en-US" sz="1000"/>
                        <a:t>Image</a:t>
                      </a:r>
                    </a:p>
                  </a:txBody>
                  <a:tcPr/>
                </a:tc>
                <a:tc>
                  <a:txBody>
                    <a:bodyPr/>
                    <a:lstStyle/>
                    <a:p>
                      <a:r>
                        <a:rPr lang="en-US" sz="1000"/>
                        <a:t>6.0885608856089 %</a:t>
                      </a:r>
                    </a:p>
                  </a:txBody>
                  <a:tcPr/>
                </a:tc>
                <a:tc>
                  <a:txBody>
                    <a:bodyPr/>
                    <a:lstStyle/>
                    <a:p>
                      <a:r>
                        <a:rPr lang="en-US" sz="1000"/>
                        <a:t>542</a:t>
                      </a:r>
                    </a:p>
                  </a:txBody>
                  <a:tcPr/>
                </a:tc>
                <a:extLst>
                  <a:ext uri="{0D108BD9-81ED-4DB2-BD59-A6C34878D82A}">
                    <a16:rowId xmlns:a16="http://schemas.microsoft.com/office/drawing/2014/main" val="405790121"/>
                  </a:ext>
                </a:extLst>
              </a:tr>
            </a:tbl>
          </a:graphicData>
        </a:graphic>
      </p:graphicFrame>
      <p:sp>
        <p:nvSpPr>
          <p:cNvPr id="4" name="Text Placeholder 3">
            <a:extLst>
              <a:ext uri="{FF2B5EF4-FFF2-40B4-BE49-F238E27FC236}">
                <a16:creationId xmlns:a16="http://schemas.microsoft.com/office/drawing/2014/main" id="{8F4A4FD7-AF36-47B1-999A-593011E1484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697204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3CB5-95B0-4E2F-B01C-36122A1886D6}"/>
              </a:ext>
            </a:extLst>
          </p:cNvPr>
          <p:cNvSpPr>
            <a:spLocks noGrp="1"/>
          </p:cNvSpPr>
          <p:nvPr>
            <p:ph type="title"/>
          </p:nvPr>
        </p:nvSpPr>
        <p:spPr/>
        <p:txBody>
          <a:bodyPr/>
          <a:lstStyle/>
          <a:p>
            <a:r>
              <a:rPr lang="de-DE"/>
              <a:t>LinkedIn Paket - Tops nach Engagement-Rate | Deutsche Post und DHL - 1 of 4</a:t>
            </a:r>
            <a:endParaRPr lang="en-US"/>
          </a:p>
        </p:txBody>
      </p:sp>
      <p:graphicFrame>
        <p:nvGraphicFramePr>
          <p:cNvPr id="5" name="Table Placeholder 4">
            <a:extLst>
              <a:ext uri="{FF2B5EF4-FFF2-40B4-BE49-F238E27FC236}">
                <a16:creationId xmlns:a16="http://schemas.microsoft.com/office/drawing/2014/main" id="{7BF8D659-1E17-4642-B942-0540746B1448}"/>
              </a:ext>
            </a:extLst>
          </p:cNvPr>
          <p:cNvGraphicFramePr>
            <a:graphicFrameLocks noGrp="1"/>
          </p:cNvGraphicFramePr>
          <p:nvPr>
            <p:ph type="tbl" sz="quarter" idx="13"/>
            <p:extLst>
              <p:ext uri="{D42A27DB-BD31-4B8C-83A1-F6EECF244321}">
                <p14:modId xmlns:p14="http://schemas.microsoft.com/office/powerpoint/2010/main" val="3521371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549383941"/>
                    </a:ext>
                  </a:extLst>
                </a:gridCol>
                <a:gridCol w="1481328">
                  <a:extLst>
                    <a:ext uri="{9D8B030D-6E8A-4147-A177-3AD203B41FA5}">
                      <a16:colId xmlns:a16="http://schemas.microsoft.com/office/drawing/2014/main" val="334965234"/>
                    </a:ext>
                  </a:extLst>
                </a:gridCol>
                <a:gridCol w="1069848">
                  <a:extLst>
                    <a:ext uri="{9D8B030D-6E8A-4147-A177-3AD203B41FA5}">
                      <a16:colId xmlns:a16="http://schemas.microsoft.com/office/drawing/2014/main" val="2646604219"/>
                    </a:ext>
                  </a:extLst>
                </a:gridCol>
                <a:gridCol w="1069848">
                  <a:extLst>
                    <a:ext uri="{9D8B030D-6E8A-4147-A177-3AD203B41FA5}">
                      <a16:colId xmlns:a16="http://schemas.microsoft.com/office/drawing/2014/main" val="3841501125"/>
                    </a:ext>
                  </a:extLst>
                </a:gridCol>
                <a:gridCol w="1069848">
                  <a:extLst>
                    <a:ext uri="{9D8B030D-6E8A-4147-A177-3AD203B41FA5}">
                      <a16:colId xmlns:a16="http://schemas.microsoft.com/office/drawing/2014/main" val="360460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487080157"/>
                  </a:ext>
                </a:extLst>
              </a:tr>
            </a:tbl>
          </a:graphicData>
        </a:graphic>
      </p:graphicFrame>
      <p:sp>
        <p:nvSpPr>
          <p:cNvPr id="4" name="Text Placeholder 3">
            <a:extLst>
              <a:ext uri="{FF2B5EF4-FFF2-40B4-BE49-F238E27FC236}">
                <a16:creationId xmlns:a16="http://schemas.microsoft.com/office/drawing/2014/main" id="{E1C431EC-E49A-4E57-A853-23F058B3D7E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782979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FD4C-FE4D-4348-A3A9-5F7A1D0E495A}"/>
              </a:ext>
            </a:extLst>
          </p:cNvPr>
          <p:cNvSpPr>
            <a:spLocks noGrp="1"/>
          </p:cNvSpPr>
          <p:nvPr>
            <p:ph type="title"/>
          </p:nvPr>
        </p:nvSpPr>
        <p:spPr/>
        <p:txBody>
          <a:bodyPr/>
          <a:lstStyle/>
          <a:p>
            <a:r>
              <a:rPr lang="de-DE"/>
              <a:t>LinkedIn Paket - Tops nach Engagement-Rate | Deutsche Post und DHL - 2 of 4</a:t>
            </a:r>
            <a:endParaRPr lang="en-US"/>
          </a:p>
        </p:txBody>
      </p:sp>
      <p:graphicFrame>
        <p:nvGraphicFramePr>
          <p:cNvPr id="5" name="Table Placeholder 4">
            <a:extLst>
              <a:ext uri="{FF2B5EF4-FFF2-40B4-BE49-F238E27FC236}">
                <a16:creationId xmlns:a16="http://schemas.microsoft.com/office/drawing/2014/main" id="{D7F93AD6-69F6-4888-8C7A-A9316155092E}"/>
              </a:ext>
            </a:extLst>
          </p:cNvPr>
          <p:cNvGraphicFramePr>
            <a:graphicFrameLocks noGrp="1"/>
          </p:cNvGraphicFramePr>
          <p:nvPr>
            <p:ph type="tbl" sz="quarter" idx="13"/>
            <p:extLst>
              <p:ext uri="{D42A27DB-BD31-4B8C-83A1-F6EECF244321}">
                <p14:modId xmlns:p14="http://schemas.microsoft.com/office/powerpoint/2010/main" val="312763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09558140"/>
                    </a:ext>
                  </a:extLst>
                </a:gridCol>
                <a:gridCol w="1481328">
                  <a:extLst>
                    <a:ext uri="{9D8B030D-6E8A-4147-A177-3AD203B41FA5}">
                      <a16:colId xmlns:a16="http://schemas.microsoft.com/office/drawing/2014/main" val="109658820"/>
                    </a:ext>
                  </a:extLst>
                </a:gridCol>
                <a:gridCol w="1069848">
                  <a:extLst>
                    <a:ext uri="{9D8B030D-6E8A-4147-A177-3AD203B41FA5}">
                      <a16:colId xmlns:a16="http://schemas.microsoft.com/office/drawing/2014/main" val="2277151445"/>
                    </a:ext>
                  </a:extLst>
                </a:gridCol>
                <a:gridCol w="1069848">
                  <a:extLst>
                    <a:ext uri="{9D8B030D-6E8A-4147-A177-3AD203B41FA5}">
                      <a16:colId xmlns:a16="http://schemas.microsoft.com/office/drawing/2014/main" val="2387323979"/>
                    </a:ext>
                  </a:extLst>
                </a:gridCol>
                <a:gridCol w="1069848">
                  <a:extLst>
                    <a:ext uri="{9D8B030D-6E8A-4147-A177-3AD203B41FA5}">
                      <a16:colId xmlns:a16="http://schemas.microsoft.com/office/drawing/2014/main" val="366403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0645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- 2025-03-04 09:30:03</a:t>
                      </a:r>
                      <a:r>
                        <a:rPr kumimoji="0" lang="de-DE" sz="1000" b="0" i="0" u="none" strike="noStrike" kern="1200" cap="none" spc="0" normalizeH="0" baseline="0" noProof="0">
                          <a:ln>
                            <a:noFill/>
                          </a:ln>
                          <a:solidFill>
                            <a:prstClr val="black"/>
                          </a:solidFill>
                          <a:effectLst/>
                          <a:uLnTx/>
                          <a:uFillTx/>
                          <a:latin typeface="Calibri"/>
                          <a:ea typeface="+mn-ea"/>
                          <a:cs typeface="+mn-cs"/>
                        </a:rPr>
                        <a:t>
 Wenn der Checkout zum Exit wird – fünf Fakten, die über Kauf oder Kaufabbruch entscheiden 
Hohe Lieferkosten, fehlende Versandoptionen, mangelnde Transparenz – es gibt viele Gründe, warum Warenkörbe nicht zum Kaufabschluss führen. Neben Preis und Lieferbedingungen spielen auch Nachhaltigkeit, Social Shopping und länderübergreifendes Einkaufen eine immer größere Rolle. 
Damit Händler:innen verstehen, was Verbraucher:innen wirklich erwarten – und somit Kaufabbrüche vermeiden können – wurden 12.000 Online-Shopper aus 24 Ländern zu ihrem Kaufverhalten befragt.  
Die Ergebnisse wurden in 5 Trend-Reports zusammengefasst: 
📈 Aktuelle E-Commerce Trends 
🛒 Online-Shopper Insights 
📦 Zustellungen &amp; Retouren 
🌍 Länderüberreifendes Einkaufen 
️🙋 Online-Shopper-Typen 
Die ersten spannenden Insights aus den Reports gibt es im Karussell unten. Die vollständigen Reports sind in den Kommentaren verlinkt. 👇 
#ECommerce #Trends #OnlineShopping #Insights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27.680391357521 %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2453</a:t>
                      </a:r>
                    </a:p>
                  </a:txBody>
                  <a:tcPr/>
                </a:tc>
                <a:extLst>
                  <a:ext uri="{0D108BD9-81ED-4DB2-BD59-A6C34878D82A}">
                    <a16:rowId xmlns:a16="http://schemas.microsoft.com/office/drawing/2014/main" val="2227321430"/>
                  </a:ext>
                </a:extLst>
              </a:tr>
            </a:tbl>
          </a:graphicData>
        </a:graphic>
      </p:graphicFrame>
      <p:sp>
        <p:nvSpPr>
          <p:cNvPr id="4" name="Text Placeholder 3">
            <a:extLst>
              <a:ext uri="{FF2B5EF4-FFF2-40B4-BE49-F238E27FC236}">
                <a16:creationId xmlns:a16="http://schemas.microsoft.com/office/drawing/2014/main" id="{9B75F55C-1BFB-4B12-9602-9C4918B3731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121274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37C5-FFBE-4535-BB2B-123656CD85E8}"/>
              </a:ext>
            </a:extLst>
          </p:cNvPr>
          <p:cNvSpPr>
            <a:spLocks noGrp="1"/>
          </p:cNvSpPr>
          <p:nvPr>
            <p:ph type="title"/>
          </p:nvPr>
        </p:nvSpPr>
        <p:spPr/>
        <p:txBody>
          <a:bodyPr/>
          <a:lstStyle/>
          <a:p>
            <a:r>
              <a:rPr lang="de-DE"/>
              <a:t>LinkedIn Paket - Tops nach Engagement-Rate | Deutsche Post und DHL - 3 of 4</a:t>
            </a:r>
            <a:endParaRPr lang="en-US"/>
          </a:p>
        </p:txBody>
      </p:sp>
      <p:graphicFrame>
        <p:nvGraphicFramePr>
          <p:cNvPr id="5" name="Table Placeholder 4">
            <a:extLst>
              <a:ext uri="{FF2B5EF4-FFF2-40B4-BE49-F238E27FC236}">
                <a16:creationId xmlns:a16="http://schemas.microsoft.com/office/drawing/2014/main" id="{AE31C108-58F6-46BF-B51B-EBF9B667554A}"/>
              </a:ext>
            </a:extLst>
          </p:cNvPr>
          <p:cNvGraphicFramePr>
            <a:graphicFrameLocks noGrp="1"/>
          </p:cNvGraphicFramePr>
          <p:nvPr>
            <p:ph type="tbl" sz="quarter" idx="13"/>
            <p:extLst>
              <p:ext uri="{D42A27DB-BD31-4B8C-83A1-F6EECF244321}">
                <p14:modId xmlns:p14="http://schemas.microsoft.com/office/powerpoint/2010/main" val="267488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904663929"/>
                    </a:ext>
                  </a:extLst>
                </a:gridCol>
                <a:gridCol w="1481328">
                  <a:extLst>
                    <a:ext uri="{9D8B030D-6E8A-4147-A177-3AD203B41FA5}">
                      <a16:colId xmlns:a16="http://schemas.microsoft.com/office/drawing/2014/main" val="4003975083"/>
                    </a:ext>
                  </a:extLst>
                </a:gridCol>
                <a:gridCol w="1069848">
                  <a:extLst>
                    <a:ext uri="{9D8B030D-6E8A-4147-A177-3AD203B41FA5}">
                      <a16:colId xmlns:a16="http://schemas.microsoft.com/office/drawing/2014/main" val="2990842075"/>
                    </a:ext>
                  </a:extLst>
                </a:gridCol>
                <a:gridCol w="1069848">
                  <a:extLst>
                    <a:ext uri="{9D8B030D-6E8A-4147-A177-3AD203B41FA5}">
                      <a16:colId xmlns:a16="http://schemas.microsoft.com/office/drawing/2014/main" val="580770496"/>
                    </a:ext>
                  </a:extLst>
                </a:gridCol>
                <a:gridCol w="1069848">
                  <a:extLst>
                    <a:ext uri="{9D8B030D-6E8A-4147-A177-3AD203B41FA5}">
                      <a16:colId xmlns:a16="http://schemas.microsoft.com/office/drawing/2014/main" val="185662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34425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- 2025-03-28 08:15:06</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boomt – Chancen nutzen, aber wie? 🚀 
Die Möglichkeiten im Social Commerce sind riesig – doch der Einstieg ist oft eine Herausforderung. Wie können die passenden Social-Media-Kanäle identifiziert werden? Welche Strategien funktionieren wirklich? Und was für Best Practices gibt es? 
Antworten auf diese und weitere Fragen gibt es im Yellow Talk am Mittwoch, den 09.04.2025, um 10 Uhr! Gemeinsam mit Kai Herzberger (Meta) &amp; Sarah Sunderbrink \(zooplus\) zeigen Ihnen unsere Expert:innen Christoph Hempsch, Yvonne Richter und Genc Rama, wie Sie Social Commerce erfolgreich nutzen können, um Ihren Umsatz zu steigern und Ihre Kund:innen genau dort abzuholen, wo sie ohnehin viel Zeit verbringen. 
Jetzt zur Livestream Web-Session anmelden, den Link dazu finden Sie in den Kommentaren! 👇 
#SocialCommerce #ECommerce #OnlineVerkauf #YellowTalk #DigitalerHandel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19.932432432432 %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extLst>
                  <a:ext uri="{0D108BD9-81ED-4DB2-BD59-A6C34878D82A}">
                    <a16:rowId xmlns:a16="http://schemas.microsoft.com/office/drawing/2014/main" val="2621607577"/>
                  </a:ext>
                </a:extLst>
              </a:tr>
            </a:tbl>
          </a:graphicData>
        </a:graphic>
      </p:graphicFrame>
      <p:sp>
        <p:nvSpPr>
          <p:cNvPr id="4" name="Text Placeholder 3">
            <a:extLst>
              <a:ext uri="{FF2B5EF4-FFF2-40B4-BE49-F238E27FC236}">
                <a16:creationId xmlns:a16="http://schemas.microsoft.com/office/drawing/2014/main" id="{D1CA569E-DC8A-4CCC-9A56-606BFF02D61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520457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6707D-6DAB-45FB-8015-FE9FBF3E5E8F}"/>
              </a:ext>
            </a:extLst>
          </p:cNvPr>
          <p:cNvSpPr>
            <a:spLocks noGrp="1"/>
          </p:cNvSpPr>
          <p:nvPr>
            <p:ph type="title"/>
          </p:nvPr>
        </p:nvSpPr>
        <p:spPr/>
        <p:txBody>
          <a:bodyPr/>
          <a:lstStyle/>
          <a:p>
            <a:r>
              <a:rPr lang="de-DE"/>
              <a:t>LinkedIn Paket - Tops nach Engagement-Rate | Deutsche Post und DHL - 4 of 4</a:t>
            </a:r>
            <a:endParaRPr lang="en-US"/>
          </a:p>
        </p:txBody>
      </p:sp>
      <p:graphicFrame>
        <p:nvGraphicFramePr>
          <p:cNvPr id="5" name="Table Placeholder 4">
            <a:extLst>
              <a:ext uri="{FF2B5EF4-FFF2-40B4-BE49-F238E27FC236}">
                <a16:creationId xmlns:a16="http://schemas.microsoft.com/office/drawing/2014/main" id="{EDA64335-7B1B-4B6A-8167-82F7C47A2B1A}"/>
              </a:ext>
            </a:extLst>
          </p:cNvPr>
          <p:cNvGraphicFramePr>
            <a:graphicFrameLocks noGrp="1"/>
          </p:cNvGraphicFramePr>
          <p:nvPr>
            <p:ph type="tbl" sz="quarter" idx="13"/>
            <p:extLst>
              <p:ext uri="{D42A27DB-BD31-4B8C-83A1-F6EECF244321}">
                <p14:modId xmlns:p14="http://schemas.microsoft.com/office/powerpoint/2010/main" val="4263768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282052253"/>
                    </a:ext>
                  </a:extLst>
                </a:gridCol>
                <a:gridCol w="1481328">
                  <a:extLst>
                    <a:ext uri="{9D8B030D-6E8A-4147-A177-3AD203B41FA5}">
                      <a16:colId xmlns:a16="http://schemas.microsoft.com/office/drawing/2014/main" val="2597402051"/>
                    </a:ext>
                  </a:extLst>
                </a:gridCol>
                <a:gridCol w="1069848">
                  <a:extLst>
                    <a:ext uri="{9D8B030D-6E8A-4147-A177-3AD203B41FA5}">
                      <a16:colId xmlns:a16="http://schemas.microsoft.com/office/drawing/2014/main" val="728488970"/>
                    </a:ext>
                  </a:extLst>
                </a:gridCol>
                <a:gridCol w="1069848">
                  <a:extLst>
                    <a:ext uri="{9D8B030D-6E8A-4147-A177-3AD203B41FA5}">
                      <a16:colId xmlns:a16="http://schemas.microsoft.com/office/drawing/2014/main" val="163145555"/>
                    </a:ext>
                  </a:extLst>
                </a:gridCol>
                <a:gridCol w="1069848">
                  <a:extLst>
                    <a:ext uri="{9D8B030D-6E8A-4147-A177-3AD203B41FA5}">
                      <a16:colId xmlns:a16="http://schemas.microsoft.com/office/drawing/2014/main" val="149455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8281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- 2025-03-14 09:04:50</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 Der nächste große Umsatztreiber für Online-Händler:innen! 
Zwischen der nächsten Instagram-Story und dem TikTok-Video einkaufen boomt: Schätzungen zufolge steigen die Umsätze über Social-Media-Plattformen in Deutschland bis zum Jahr 2028 auf bis zu 9 Billionen US-Dollar an (Statista).  
💡 Doch was steckt eigentlich hinter dem Begriff? Kurz gesagt, verbindet Social Commerce die Welt des Online-Shoppings mit den sozialen Medien. Der gesamte Kaufprozess – von der Produktauswahl bis zur Bezahlung – findet nahtlos auf der Plattform statt.  
Hierzu bieten soziale Medien vielfältige Möglichkeiten, wie Unternehmen ihre Produkte platzieren und das Kaufinteresse ihrer Kund:innen wecken können: von der Shop-Integration direkt in den Feed der Nutzer:innen, wie bei Instagram oder dem Facebook Marketplace, bis hin zu Live-Shopping oder Shoppable Videos auf TikTok, die durch kreative und virale Inhalte überzeugen. 🛍️ 
🚀 Social Commerce ist nicht ohne Grund auf dem Vormarsch. Fast sieben von zehn Online-Shopper:innen nutzen die Plattformen inzwischen auch zur Inspiration oder zum Kauf. Für Unternehmen ist das eine Chance, ihre Produkte dort zu verkaufen, wo ihre Kund:innen sich täglich aufhalten. 
#SocialCommerce #ECommerce #OnlineHandel #DigitalerVertrieb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5.4468535166579 %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extLst>
                  <a:ext uri="{0D108BD9-81ED-4DB2-BD59-A6C34878D82A}">
                    <a16:rowId xmlns:a16="http://schemas.microsoft.com/office/drawing/2014/main" val="1224807523"/>
                  </a:ext>
                </a:extLst>
              </a:tr>
            </a:tbl>
          </a:graphicData>
        </a:graphic>
      </p:graphicFrame>
      <p:sp>
        <p:nvSpPr>
          <p:cNvPr id="4" name="Text Placeholder 3">
            <a:extLst>
              <a:ext uri="{FF2B5EF4-FFF2-40B4-BE49-F238E27FC236}">
                <a16:creationId xmlns:a16="http://schemas.microsoft.com/office/drawing/2014/main" id="{49660DB7-10B4-49B8-87C6-AF35B32ADA9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795725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74A15-2311-4445-AC89-4CC960F17461}"/>
              </a:ext>
            </a:extLst>
          </p:cNvPr>
          <p:cNvSpPr>
            <a:spLocks noGrp="1"/>
          </p:cNvSpPr>
          <p:nvPr>
            <p:ph type="title"/>
          </p:nvPr>
        </p:nvSpPr>
        <p:spPr/>
        <p:txBody>
          <a:bodyPr/>
          <a:lstStyle/>
          <a:p>
            <a:r>
              <a:rPr lang="de-DE"/>
              <a:t>LinkedIn Paket - Tops nach Impressions | Deutsche Post und DHL - 1 of 4</a:t>
            </a:r>
            <a:endParaRPr lang="en-US"/>
          </a:p>
        </p:txBody>
      </p:sp>
      <p:graphicFrame>
        <p:nvGraphicFramePr>
          <p:cNvPr id="5" name="Table Placeholder 4">
            <a:extLst>
              <a:ext uri="{FF2B5EF4-FFF2-40B4-BE49-F238E27FC236}">
                <a16:creationId xmlns:a16="http://schemas.microsoft.com/office/drawing/2014/main" id="{B4A56628-6CEE-42A5-AF55-0327F05E0307}"/>
              </a:ext>
            </a:extLst>
          </p:cNvPr>
          <p:cNvGraphicFramePr>
            <a:graphicFrameLocks noGrp="1"/>
          </p:cNvGraphicFramePr>
          <p:nvPr>
            <p:ph type="tbl" sz="quarter" idx="13"/>
            <p:extLst>
              <p:ext uri="{D42A27DB-BD31-4B8C-83A1-F6EECF244321}">
                <p14:modId xmlns:p14="http://schemas.microsoft.com/office/powerpoint/2010/main" val="318048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01689701"/>
                    </a:ext>
                  </a:extLst>
                </a:gridCol>
                <a:gridCol w="1481328">
                  <a:extLst>
                    <a:ext uri="{9D8B030D-6E8A-4147-A177-3AD203B41FA5}">
                      <a16:colId xmlns:a16="http://schemas.microsoft.com/office/drawing/2014/main" val="2130811715"/>
                    </a:ext>
                  </a:extLst>
                </a:gridCol>
                <a:gridCol w="1069848">
                  <a:extLst>
                    <a:ext uri="{9D8B030D-6E8A-4147-A177-3AD203B41FA5}">
                      <a16:colId xmlns:a16="http://schemas.microsoft.com/office/drawing/2014/main" val="3811516613"/>
                    </a:ext>
                  </a:extLst>
                </a:gridCol>
                <a:gridCol w="1069848">
                  <a:extLst>
                    <a:ext uri="{9D8B030D-6E8A-4147-A177-3AD203B41FA5}">
                      <a16:colId xmlns:a16="http://schemas.microsoft.com/office/drawing/2014/main" val="1607337568"/>
                    </a:ext>
                  </a:extLst>
                </a:gridCol>
                <a:gridCol w="1069848">
                  <a:extLst>
                    <a:ext uri="{9D8B030D-6E8A-4147-A177-3AD203B41FA5}">
                      <a16:colId xmlns:a16="http://schemas.microsoft.com/office/drawing/2014/main" val="44994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688619711"/>
                  </a:ext>
                </a:extLst>
              </a:tr>
            </a:tbl>
          </a:graphicData>
        </a:graphic>
      </p:graphicFrame>
      <p:sp>
        <p:nvSpPr>
          <p:cNvPr id="4" name="Text Placeholder 3">
            <a:extLst>
              <a:ext uri="{FF2B5EF4-FFF2-40B4-BE49-F238E27FC236}">
                <a16:creationId xmlns:a16="http://schemas.microsoft.com/office/drawing/2014/main" id="{5D734658-7E98-4E3F-B7B6-D5F7264D5D4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67052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28A10-2171-43DD-A9BB-B1D50E7C27ED}"/>
              </a:ext>
            </a:extLst>
          </p:cNvPr>
          <p:cNvSpPr>
            <a:spLocks noGrp="1"/>
          </p:cNvSpPr>
          <p:nvPr>
            <p:ph type="title"/>
          </p:nvPr>
        </p:nvSpPr>
        <p:spPr/>
        <p:txBody>
          <a:bodyPr/>
          <a:lstStyle/>
          <a:p>
            <a:r>
              <a:rPr lang="de-DE"/>
              <a:t>LinkedIn Paket - Tops nach Impressions | Deutsche Post und DHL - 2 of 4</a:t>
            </a:r>
            <a:endParaRPr lang="en-US"/>
          </a:p>
        </p:txBody>
      </p:sp>
      <p:graphicFrame>
        <p:nvGraphicFramePr>
          <p:cNvPr id="5" name="Table Placeholder 4">
            <a:extLst>
              <a:ext uri="{FF2B5EF4-FFF2-40B4-BE49-F238E27FC236}">
                <a16:creationId xmlns:a16="http://schemas.microsoft.com/office/drawing/2014/main" id="{95CF4142-43BC-4FDE-BAB7-1B4E21A8F046}"/>
              </a:ext>
            </a:extLst>
          </p:cNvPr>
          <p:cNvGraphicFramePr>
            <a:graphicFrameLocks noGrp="1"/>
          </p:cNvGraphicFramePr>
          <p:nvPr>
            <p:ph type="tbl" sz="quarter" idx="13"/>
            <p:extLst>
              <p:ext uri="{D42A27DB-BD31-4B8C-83A1-F6EECF244321}">
                <p14:modId xmlns:p14="http://schemas.microsoft.com/office/powerpoint/2010/main" val="30512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627953805"/>
                    </a:ext>
                  </a:extLst>
                </a:gridCol>
                <a:gridCol w="1481328">
                  <a:extLst>
                    <a:ext uri="{9D8B030D-6E8A-4147-A177-3AD203B41FA5}">
                      <a16:colId xmlns:a16="http://schemas.microsoft.com/office/drawing/2014/main" val="98860074"/>
                    </a:ext>
                  </a:extLst>
                </a:gridCol>
                <a:gridCol w="1069848">
                  <a:extLst>
                    <a:ext uri="{9D8B030D-6E8A-4147-A177-3AD203B41FA5}">
                      <a16:colId xmlns:a16="http://schemas.microsoft.com/office/drawing/2014/main" val="296305071"/>
                    </a:ext>
                  </a:extLst>
                </a:gridCol>
                <a:gridCol w="1069848">
                  <a:extLst>
                    <a:ext uri="{9D8B030D-6E8A-4147-A177-3AD203B41FA5}">
                      <a16:colId xmlns:a16="http://schemas.microsoft.com/office/drawing/2014/main" val="1325879040"/>
                    </a:ext>
                  </a:extLst>
                </a:gridCol>
                <a:gridCol w="1069848">
                  <a:extLst>
                    <a:ext uri="{9D8B030D-6E8A-4147-A177-3AD203B41FA5}">
                      <a16:colId xmlns:a16="http://schemas.microsoft.com/office/drawing/2014/main" val="286092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95909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- 2025-03-04 09:30:03</a:t>
                      </a:r>
                      <a:r>
                        <a:rPr kumimoji="0" lang="de-DE" sz="1000" b="0" i="0" u="none" strike="noStrike" kern="1200" cap="none" spc="0" normalizeH="0" baseline="0" noProof="0">
                          <a:ln>
                            <a:noFill/>
                          </a:ln>
                          <a:solidFill>
                            <a:prstClr val="black"/>
                          </a:solidFill>
                          <a:effectLst/>
                          <a:uLnTx/>
                          <a:uFillTx/>
                          <a:latin typeface="Calibri"/>
                          <a:ea typeface="+mn-ea"/>
                          <a:cs typeface="+mn-cs"/>
                        </a:rPr>
                        <a:t>
 Wenn der Checkout zum Exit wird – fünf Fakten, die über Kauf oder Kaufabbruch entscheiden 
Hohe Lieferkosten, fehlende Versandoptionen, mangelnde Transparenz – es gibt viele Gründe, warum Warenkörbe nicht zum Kaufabschluss führen. Neben Preis und Lieferbedingungen spielen auch Nachhaltigkeit, Social Shopping und länderübergreifendes Einkaufen eine immer größere Rolle. 
Damit Händler:innen verstehen, was Verbraucher:innen wirklich erwarten – und somit Kaufabbrüche vermeiden können – wurden 12.000 Online-Shopper aus 24 Ländern zu ihrem Kaufverhalten befragt.  
Die Ergebnisse wurden in 5 Trend-Reports zusammengefasst: 
📈 Aktuelle E-Commerce Trends 
🛒 Online-Shopper Insights 
📦 Zustellungen &amp; Retouren 
🌍 Länderüberreifendes Einkaufen 
️🙋 Online-Shopper-Typen 
Die ersten spannenden Insights aus den Reports gibt es im Karussell unten. Die vollständigen Reports sind in den Kommentaren verlinkt. 👇 
#ECommerce #Trends #OnlineShopping #Insights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27.680391357521 %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2453</a:t>
                      </a:r>
                    </a:p>
                  </a:txBody>
                  <a:tcPr/>
                </a:tc>
                <a:extLst>
                  <a:ext uri="{0D108BD9-81ED-4DB2-BD59-A6C34878D82A}">
                    <a16:rowId xmlns:a16="http://schemas.microsoft.com/office/drawing/2014/main" val="2417477278"/>
                  </a:ext>
                </a:extLst>
              </a:tr>
            </a:tbl>
          </a:graphicData>
        </a:graphic>
      </p:graphicFrame>
      <p:sp>
        <p:nvSpPr>
          <p:cNvPr id="4" name="Text Placeholder 3">
            <a:extLst>
              <a:ext uri="{FF2B5EF4-FFF2-40B4-BE49-F238E27FC236}">
                <a16:creationId xmlns:a16="http://schemas.microsoft.com/office/drawing/2014/main" id="{15739A11-BB25-4EFF-A099-EB2350710771}"/>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42524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2F02-056D-42BA-89BA-6C36430E64B7}"/>
              </a:ext>
            </a:extLst>
          </p:cNvPr>
          <p:cNvSpPr>
            <a:spLocks noGrp="1"/>
          </p:cNvSpPr>
          <p:nvPr>
            <p:ph type="title"/>
          </p:nvPr>
        </p:nvSpPr>
        <p:spPr/>
        <p:txBody>
          <a:bodyPr/>
          <a:lstStyle/>
          <a:p>
            <a:r>
              <a:rPr lang="de-DE"/>
              <a:t>LinkedIn Paket - Tops nach Impressions | Deutsche Post und DHL - 3 of 4</a:t>
            </a:r>
            <a:endParaRPr lang="en-US"/>
          </a:p>
        </p:txBody>
      </p:sp>
      <p:graphicFrame>
        <p:nvGraphicFramePr>
          <p:cNvPr id="5" name="Table Placeholder 4">
            <a:extLst>
              <a:ext uri="{FF2B5EF4-FFF2-40B4-BE49-F238E27FC236}">
                <a16:creationId xmlns:a16="http://schemas.microsoft.com/office/drawing/2014/main" id="{8015D2C7-E28E-4108-82C1-EA851C97784F}"/>
              </a:ext>
            </a:extLst>
          </p:cNvPr>
          <p:cNvGraphicFramePr>
            <a:graphicFrameLocks noGrp="1"/>
          </p:cNvGraphicFramePr>
          <p:nvPr>
            <p:ph type="tbl" sz="quarter" idx="13"/>
            <p:extLst>
              <p:ext uri="{D42A27DB-BD31-4B8C-83A1-F6EECF244321}">
                <p14:modId xmlns:p14="http://schemas.microsoft.com/office/powerpoint/2010/main" val="277300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955670978"/>
                    </a:ext>
                  </a:extLst>
                </a:gridCol>
                <a:gridCol w="1481328">
                  <a:extLst>
                    <a:ext uri="{9D8B030D-6E8A-4147-A177-3AD203B41FA5}">
                      <a16:colId xmlns:a16="http://schemas.microsoft.com/office/drawing/2014/main" val="341193903"/>
                    </a:ext>
                  </a:extLst>
                </a:gridCol>
                <a:gridCol w="1069848">
                  <a:extLst>
                    <a:ext uri="{9D8B030D-6E8A-4147-A177-3AD203B41FA5}">
                      <a16:colId xmlns:a16="http://schemas.microsoft.com/office/drawing/2014/main" val="2534214105"/>
                    </a:ext>
                  </a:extLst>
                </a:gridCol>
                <a:gridCol w="1069848">
                  <a:extLst>
                    <a:ext uri="{9D8B030D-6E8A-4147-A177-3AD203B41FA5}">
                      <a16:colId xmlns:a16="http://schemas.microsoft.com/office/drawing/2014/main" val="510522706"/>
                    </a:ext>
                  </a:extLst>
                </a:gridCol>
                <a:gridCol w="1069848">
                  <a:extLst>
                    <a:ext uri="{9D8B030D-6E8A-4147-A177-3AD203B41FA5}">
                      <a16:colId xmlns:a16="http://schemas.microsoft.com/office/drawing/2014/main" val="1571133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62689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- 2025-03-28 08:15:06</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boomt – Chancen nutzen, aber wie? 🚀 
Die Möglichkeiten im Social Commerce sind riesig – doch der Einstieg ist oft eine Herausforderung. Wie können die passenden Social-Media-Kanäle identifiziert werden? Welche Strategien funktionieren wirklich? Und was für Best Practices gibt es? 
Antworten auf diese und weitere Fragen gibt es im Yellow Talk am Mittwoch, den 09.04.2025, um 10 Uhr! Gemeinsam mit Kai Herzberger (Meta) &amp; Sarah Sunderbrink \(zooplus\) zeigen Ihnen unsere Expert:innen Christoph Hempsch, Yvonne Richter und Genc Rama, wie Sie Social Commerce erfolgreich nutzen können, um Ihren Umsatz zu steigern und Ihre Kund:innen genau dort abzuholen, wo sie ohnehin viel Zeit verbringen. 
Jetzt zur Livestream Web-Session anmelden, den Link dazu finden Sie in den Kommentaren! 👇 
#SocialCommerce #ECommerce #OnlineVerkauf #YellowTalk #DigitalerHandel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19.932432432432 %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extLst>
                  <a:ext uri="{0D108BD9-81ED-4DB2-BD59-A6C34878D82A}">
                    <a16:rowId xmlns:a16="http://schemas.microsoft.com/office/drawing/2014/main" val="353318232"/>
                  </a:ext>
                </a:extLst>
              </a:tr>
            </a:tbl>
          </a:graphicData>
        </a:graphic>
      </p:graphicFrame>
      <p:sp>
        <p:nvSpPr>
          <p:cNvPr id="4" name="Text Placeholder 3">
            <a:extLst>
              <a:ext uri="{FF2B5EF4-FFF2-40B4-BE49-F238E27FC236}">
                <a16:creationId xmlns:a16="http://schemas.microsoft.com/office/drawing/2014/main" id="{A9D58A65-DA2A-41D7-85BA-2A5E44AA4FD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3438488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26E5F-303C-46A4-8FC5-2DCB8C284989}"/>
              </a:ext>
            </a:extLst>
          </p:cNvPr>
          <p:cNvSpPr>
            <a:spLocks noGrp="1"/>
          </p:cNvSpPr>
          <p:nvPr>
            <p:ph type="title"/>
          </p:nvPr>
        </p:nvSpPr>
        <p:spPr/>
        <p:txBody>
          <a:bodyPr/>
          <a:lstStyle/>
          <a:p>
            <a:r>
              <a:rPr lang="de-DE"/>
              <a:t>LinkedIn Paket - Tops nach Impressions | Deutsche Post und DHL - 4 of 4</a:t>
            </a:r>
            <a:endParaRPr lang="en-US"/>
          </a:p>
        </p:txBody>
      </p:sp>
      <p:graphicFrame>
        <p:nvGraphicFramePr>
          <p:cNvPr id="5" name="Table Placeholder 4">
            <a:extLst>
              <a:ext uri="{FF2B5EF4-FFF2-40B4-BE49-F238E27FC236}">
                <a16:creationId xmlns:a16="http://schemas.microsoft.com/office/drawing/2014/main" id="{DCFCC31B-6AB7-4640-B29C-C579D7ACFE6A}"/>
              </a:ext>
            </a:extLst>
          </p:cNvPr>
          <p:cNvGraphicFramePr>
            <a:graphicFrameLocks noGrp="1"/>
          </p:cNvGraphicFramePr>
          <p:nvPr>
            <p:ph type="tbl" sz="quarter" idx="13"/>
            <p:extLst>
              <p:ext uri="{D42A27DB-BD31-4B8C-83A1-F6EECF244321}">
                <p14:modId xmlns:p14="http://schemas.microsoft.com/office/powerpoint/2010/main" val="137208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280415904"/>
                    </a:ext>
                  </a:extLst>
                </a:gridCol>
                <a:gridCol w="1481328">
                  <a:extLst>
                    <a:ext uri="{9D8B030D-6E8A-4147-A177-3AD203B41FA5}">
                      <a16:colId xmlns:a16="http://schemas.microsoft.com/office/drawing/2014/main" val="1823009254"/>
                    </a:ext>
                  </a:extLst>
                </a:gridCol>
                <a:gridCol w="1069848">
                  <a:extLst>
                    <a:ext uri="{9D8B030D-6E8A-4147-A177-3AD203B41FA5}">
                      <a16:colId xmlns:a16="http://schemas.microsoft.com/office/drawing/2014/main" val="3083177639"/>
                    </a:ext>
                  </a:extLst>
                </a:gridCol>
                <a:gridCol w="1069848">
                  <a:extLst>
                    <a:ext uri="{9D8B030D-6E8A-4147-A177-3AD203B41FA5}">
                      <a16:colId xmlns:a16="http://schemas.microsoft.com/office/drawing/2014/main" val="101187383"/>
                    </a:ext>
                  </a:extLst>
                </a:gridCol>
                <a:gridCol w="1069848">
                  <a:extLst>
                    <a:ext uri="{9D8B030D-6E8A-4147-A177-3AD203B41FA5}">
                      <a16:colId xmlns:a16="http://schemas.microsoft.com/office/drawing/2014/main" val="1402112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7923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- 2025-03-14 09:04:50</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 Der nächste große Umsatztreiber für Online-Händler:innen! 
Zwischen der nächsten Instagram-Story und dem TikTok-Video einkaufen boomt: Schätzungen zufolge steigen die Umsätze über Social-Media-Plattformen in Deutschland bis zum Jahr 2028 auf bis zu 9 Billionen US-Dollar an (Statista).  
💡 Doch was steckt eigentlich hinter dem Begriff? Kurz gesagt, verbindet Social Commerce die Welt des Online-Shoppings mit den sozialen Medien. Der gesamte Kaufprozess – von der Produktauswahl bis zur Bezahlung – findet nahtlos auf der Plattform statt.  
Hierzu bieten soziale Medien vielfältige Möglichkeiten, wie Unternehmen ihre Produkte platzieren und das Kaufinteresse ihrer Kund:innen wecken können: von der Shop-Integration direkt in den Feed der Nutzer:innen, wie bei Instagram oder dem Facebook Marketplace, bis hin zu Live-Shopping oder Shoppable Videos auf TikTok, die durch kreative und virale Inhalte überzeugen. 🛍️ 
🚀 Social Commerce ist nicht ohne Grund auf dem Vormarsch. Fast sieben von zehn Online-Shopper:innen nutzen die Plattformen inzwischen auch zur Inspiration oder zum Kauf. Für Unternehmen ist das eine Chance, ihre Produkte dort zu verkaufen, wo ihre Kund:innen sich täglich aufhalten. 
#SocialCommerce #ECommerce #OnlineHandel #DigitalerVertrieb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08:25:00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5.4468535166579 %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extLst>
                  <a:ext uri="{0D108BD9-81ED-4DB2-BD59-A6C34878D82A}">
                    <a16:rowId xmlns:a16="http://schemas.microsoft.com/office/drawing/2014/main" val="3128008070"/>
                  </a:ext>
                </a:extLst>
              </a:tr>
            </a:tbl>
          </a:graphicData>
        </a:graphic>
      </p:graphicFrame>
      <p:sp>
        <p:nvSpPr>
          <p:cNvPr id="4" name="Text Placeholder 3">
            <a:extLst>
              <a:ext uri="{FF2B5EF4-FFF2-40B4-BE49-F238E27FC236}">
                <a16:creationId xmlns:a16="http://schemas.microsoft.com/office/drawing/2014/main" id="{819CC11E-D5C0-4BC4-9DAB-1B91E7ED56A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183943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2BFDC-2B55-4939-A51E-4EACB3E59ABE}"/>
              </a:ext>
            </a:extLst>
          </p:cNvPr>
          <p:cNvSpPr>
            <a:spLocks noGrp="1"/>
          </p:cNvSpPr>
          <p:nvPr>
            <p:ph type="title"/>
          </p:nvPr>
        </p:nvSpPr>
        <p:spPr/>
        <p:txBody>
          <a:bodyPr/>
          <a:lstStyle/>
          <a:p>
            <a:r>
              <a:rPr lang="de-DE"/>
              <a:t>LinkedIn Post &amp; Paket - Tops nach Engagement-Rate | Deutsche Post und DHL</a:t>
            </a:r>
            <a:endParaRPr lang="en-US"/>
          </a:p>
        </p:txBody>
      </p:sp>
      <p:graphicFrame>
        <p:nvGraphicFramePr>
          <p:cNvPr id="5" name="Table Placeholder 4">
            <a:extLst>
              <a:ext uri="{FF2B5EF4-FFF2-40B4-BE49-F238E27FC236}">
                <a16:creationId xmlns:a16="http://schemas.microsoft.com/office/drawing/2014/main" id="{65D33AB2-6747-4E8B-9ED1-EC48A3360DCB}"/>
              </a:ext>
            </a:extLst>
          </p:cNvPr>
          <p:cNvGraphicFramePr>
            <a:graphicFrameLocks noGrp="1"/>
          </p:cNvGraphicFramePr>
          <p:nvPr>
            <p:ph type="tbl" sz="quarter" idx="13"/>
            <p:extLst>
              <p:ext uri="{D42A27DB-BD31-4B8C-83A1-F6EECF244321}">
                <p14:modId xmlns:p14="http://schemas.microsoft.com/office/powerpoint/2010/main" val="298688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419682011"/>
                    </a:ext>
                  </a:extLst>
                </a:gridCol>
                <a:gridCol w="1481328">
                  <a:extLst>
                    <a:ext uri="{9D8B030D-6E8A-4147-A177-3AD203B41FA5}">
                      <a16:colId xmlns:a16="http://schemas.microsoft.com/office/drawing/2014/main" val="3370249884"/>
                    </a:ext>
                  </a:extLst>
                </a:gridCol>
                <a:gridCol w="1069848">
                  <a:extLst>
                    <a:ext uri="{9D8B030D-6E8A-4147-A177-3AD203B41FA5}">
                      <a16:colId xmlns:a16="http://schemas.microsoft.com/office/drawing/2014/main" val="3246343496"/>
                    </a:ext>
                  </a:extLst>
                </a:gridCol>
                <a:gridCol w="1069848">
                  <a:extLst>
                    <a:ext uri="{9D8B030D-6E8A-4147-A177-3AD203B41FA5}">
                      <a16:colId xmlns:a16="http://schemas.microsoft.com/office/drawing/2014/main" val="2744873758"/>
                    </a:ext>
                  </a:extLst>
                </a:gridCol>
                <a:gridCol w="1069848">
                  <a:extLst>
                    <a:ext uri="{9D8B030D-6E8A-4147-A177-3AD203B41FA5}">
                      <a16:colId xmlns:a16="http://schemas.microsoft.com/office/drawing/2014/main" val="3351413867"/>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4052951472"/>
                  </a:ext>
                </a:extLst>
              </a:tr>
              <a:tr h="370840">
                <a:tc>
                  <a:txBody>
                    <a:bodyPr/>
                    <a:lstStyle/>
                    <a:p>
                      <a:r>
                        <a:rPr lang="de-DE" sz="1000" b="1"/>
                        <a:t>Deutsche Post und DHL - 2025-03-21 08:03:44</a:t>
                      </a:r>
                      <a:r>
                        <a:rPr lang="de-DE" sz="1000"/>
                        <a:t>
 Oster-Geschäft 2024: Zwischen Schokohasen und Shopping-Boom! 🛍️ 
Bunte Eier, Schokohasen – und volle Einkaufswagen. Ostern ist nicht nur ein Fest für die Familie, sondern auch ein bedeutender Konsumanlass. Laut dem Handelsverband Deutschland e.V. (HDE) sogar der größte feiertagsbezogene Kaufanlass in Deutschland nach Weihnachten.  
Im vergangenen Jahr planten 41 % der Verbraucher:innen gezielt anlassbezogene Käufe. Das ergab Millionen von Osterkörbchen, die gefüllt wurden. Neben kleinen Geschenken, wie Schokolade oder frischen Frühlingsblumen, geht der Trend immer stärker auch zu dekorativen Highlights für das Zuhause oder Spielwaren für die Kleinsten, die den Weg aus dem Warenkorb ins Wohnzimmer finden. 🐰 
Die Shopping-Tour zu Ostern findet längst nicht mehr nur im stationären Handel statt. Das bedeutet nicht nur volle Einkaufskörbe, sondern auch volle Paketzentren! An den stärksten Tagen der Osterzeit wurden im letzten Jahr allein von Deutsche Post und DHL bis zu 9,5 Millionen Pakete verarbeitet – das bedeutet Hochleistung, damit alles rechtzeitig im Osternest landet. 🪺 
Volle Warenkörbe, steigende Online-Käufe und Millionen von Paketen – doch was bedeutet das in Zahlen? Testen Sie Ihr Marktgespür! Wie hoch schätzen Sie den laut HDE erwarteten Umsatz im letzten Jahr? Stimmen Sie ab 👇 
#Ostern #Shopping #Umsatz #Konsum #Pakete </a:t>
                      </a:r>
                      <a:endParaRPr lang="en-US" sz="1000"/>
                    </a:p>
                  </a:txBody>
                  <a:tcPr/>
                </a:tc>
                <a:tc>
                  <a:txBody>
                    <a:bodyPr/>
                    <a:lstStyle/>
                    <a:p>
                      <a:r>
                        <a:rPr lang="en-US" sz="1000"/>
                        <a:t>04/07/2025 08:25:00</a:t>
                      </a:r>
                    </a:p>
                  </a:txBody>
                  <a:tcPr/>
                </a:tc>
                <a:tc>
                  <a:txBody>
                    <a:bodyPr/>
                    <a:lstStyle/>
                    <a:p>
                      <a:r>
                        <a:rPr lang="en-US" sz="1000"/>
                        <a:t>Poll</a:t>
                      </a:r>
                    </a:p>
                  </a:txBody>
                  <a:tcPr/>
                </a:tc>
                <a:tc>
                  <a:txBody>
                    <a:bodyPr/>
                    <a:lstStyle/>
                    <a:p>
                      <a:r>
                        <a:rPr lang="en-US" sz="1000"/>
                        <a:t>7.3643410852713 %</a:t>
                      </a:r>
                    </a:p>
                  </a:txBody>
                  <a:tcPr/>
                </a:tc>
                <a:tc>
                  <a:txBody>
                    <a:bodyPr/>
                    <a:lstStyle/>
                    <a:p>
                      <a:r>
                        <a:rPr lang="en-US" sz="1000"/>
                        <a:t>1806</a:t>
                      </a:r>
                    </a:p>
                  </a:txBody>
                  <a:tcPr/>
                </a:tc>
                <a:extLst>
                  <a:ext uri="{0D108BD9-81ED-4DB2-BD59-A6C34878D82A}">
                    <a16:rowId xmlns:a16="http://schemas.microsoft.com/office/drawing/2014/main" val="480145394"/>
                  </a:ext>
                </a:extLst>
              </a:tr>
            </a:tbl>
          </a:graphicData>
        </a:graphic>
      </p:graphicFrame>
      <p:sp>
        <p:nvSpPr>
          <p:cNvPr id="4" name="Text Placeholder 3">
            <a:extLst>
              <a:ext uri="{FF2B5EF4-FFF2-40B4-BE49-F238E27FC236}">
                <a16:creationId xmlns:a16="http://schemas.microsoft.com/office/drawing/2014/main" id="{AB8440C3-EA7F-42E6-A746-0A5E10C35634}"/>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26662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F2DB-8BCC-43C5-BDE4-B8A24E077105}"/>
              </a:ext>
            </a:extLst>
          </p:cNvPr>
          <p:cNvSpPr>
            <a:spLocks noGrp="1"/>
          </p:cNvSpPr>
          <p:nvPr>
            <p:ph type="title"/>
          </p:nvPr>
        </p:nvSpPr>
        <p:spPr/>
        <p:txBody>
          <a:bodyPr/>
          <a:lstStyle/>
          <a:p>
            <a:r>
              <a:rPr lang="de-DE"/>
              <a:t>LinkedIn Post &amp; Paket - Tops nach Impressions | Deutsche Post und DHL</a:t>
            </a:r>
            <a:endParaRPr lang="en-US"/>
          </a:p>
        </p:txBody>
      </p:sp>
      <p:graphicFrame>
        <p:nvGraphicFramePr>
          <p:cNvPr id="5" name="Table Placeholder 4">
            <a:extLst>
              <a:ext uri="{FF2B5EF4-FFF2-40B4-BE49-F238E27FC236}">
                <a16:creationId xmlns:a16="http://schemas.microsoft.com/office/drawing/2014/main" id="{FDDAC0A4-1978-4C1D-A447-C378B27898E5}"/>
              </a:ext>
            </a:extLst>
          </p:cNvPr>
          <p:cNvGraphicFramePr>
            <a:graphicFrameLocks noGrp="1"/>
          </p:cNvGraphicFramePr>
          <p:nvPr>
            <p:ph type="tbl" sz="quarter" idx="13"/>
            <p:extLst>
              <p:ext uri="{D42A27DB-BD31-4B8C-83A1-F6EECF244321}">
                <p14:modId xmlns:p14="http://schemas.microsoft.com/office/powerpoint/2010/main" val="1345892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442092654"/>
                    </a:ext>
                  </a:extLst>
                </a:gridCol>
                <a:gridCol w="1481328">
                  <a:extLst>
                    <a:ext uri="{9D8B030D-6E8A-4147-A177-3AD203B41FA5}">
                      <a16:colId xmlns:a16="http://schemas.microsoft.com/office/drawing/2014/main" val="3605004967"/>
                    </a:ext>
                  </a:extLst>
                </a:gridCol>
                <a:gridCol w="1069848">
                  <a:extLst>
                    <a:ext uri="{9D8B030D-6E8A-4147-A177-3AD203B41FA5}">
                      <a16:colId xmlns:a16="http://schemas.microsoft.com/office/drawing/2014/main" val="26671047"/>
                    </a:ext>
                  </a:extLst>
                </a:gridCol>
                <a:gridCol w="1069848">
                  <a:extLst>
                    <a:ext uri="{9D8B030D-6E8A-4147-A177-3AD203B41FA5}">
                      <a16:colId xmlns:a16="http://schemas.microsoft.com/office/drawing/2014/main" val="254378964"/>
                    </a:ext>
                  </a:extLst>
                </a:gridCol>
                <a:gridCol w="1069848">
                  <a:extLst>
                    <a:ext uri="{9D8B030D-6E8A-4147-A177-3AD203B41FA5}">
                      <a16:colId xmlns:a16="http://schemas.microsoft.com/office/drawing/2014/main" val="3576334110"/>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Engagement Rate</a:t>
                      </a:r>
                    </a:p>
                  </a:txBody>
                  <a:tcPr/>
                </a:tc>
                <a:tc>
                  <a:txBody>
                    <a:bodyPr/>
                    <a:lstStyle/>
                    <a:p>
                      <a:r>
                        <a:rPr lang="en-US" sz="1000"/>
                        <a:t>Impressions</a:t>
                      </a:r>
                    </a:p>
                  </a:txBody>
                  <a:tcPr/>
                </a:tc>
                <a:extLst>
                  <a:ext uri="{0D108BD9-81ED-4DB2-BD59-A6C34878D82A}">
                    <a16:rowId xmlns:a16="http://schemas.microsoft.com/office/drawing/2014/main" val="92277111"/>
                  </a:ext>
                </a:extLst>
              </a:tr>
              <a:tr h="370840">
                <a:tc>
                  <a:txBody>
                    <a:bodyPr/>
                    <a:lstStyle/>
                    <a:p>
                      <a:r>
                        <a:rPr lang="de-DE" sz="1000" b="1"/>
                        <a:t>Deutsche Post und DHL - 2025-03-21 08:03:44</a:t>
                      </a:r>
                      <a:r>
                        <a:rPr lang="de-DE" sz="1000"/>
                        <a:t>
 Oster-Geschäft 2024: Zwischen Schokohasen und Shopping-Boom! 🛍️ 
Bunte Eier, Schokohasen – und volle Einkaufswagen. Ostern ist nicht nur ein Fest für die Familie, sondern auch ein bedeutender Konsumanlass. Laut dem Handelsverband Deutschland e.V. (HDE) sogar der größte feiertagsbezogene Kaufanlass in Deutschland nach Weihnachten.  
Im vergangenen Jahr planten 41 % der Verbraucher:innen gezielt anlassbezogene Käufe. Das ergab Millionen von Osterkörbchen, die gefüllt wurden. Neben kleinen Geschenken, wie Schokolade oder frischen Frühlingsblumen, geht der Trend immer stärker auch zu dekorativen Highlights für das Zuhause oder Spielwaren für die Kleinsten, die den Weg aus dem Warenkorb ins Wohnzimmer finden. 🐰 
Die Shopping-Tour zu Ostern findet längst nicht mehr nur im stationären Handel statt. Das bedeutet nicht nur volle Einkaufskörbe, sondern auch volle Paketzentren! An den stärksten Tagen der Osterzeit wurden im letzten Jahr allein von Deutsche Post und DHL bis zu 9,5 Millionen Pakete verarbeitet – das bedeutet Hochleistung, damit alles rechtzeitig im Osternest landet. 🪺 
Volle Warenkörbe, steigende Online-Käufe und Millionen von Paketen – doch was bedeutet das in Zahlen? Testen Sie Ihr Marktgespür! Wie hoch schätzen Sie den laut HDE erwarteten Umsatz im letzten Jahr? Stimmen Sie ab 👇 
#Ostern #Shopping #Umsatz #Konsum #Pakete </a:t>
                      </a:r>
                      <a:endParaRPr lang="en-US" sz="1000"/>
                    </a:p>
                  </a:txBody>
                  <a:tcPr/>
                </a:tc>
                <a:tc>
                  <a:txBody>
                    <a:bodyPr/>
                    <a:lstStyle/>
                    <a:p>
                      <a:r>
                        <a:rPr lang="en-US" sz="1000"/>
                        <a:t>04/07/2025 08:25:00</a:t>
                      </a:r>
                    </a:p>
                  </a:txBody>
                  <a:tcPr/>
                </a:tc>
                <a:tc>
                  <a:txBody>
                    <a:bodyPr/>
                    <a:lstStyle/>
                    <a:p>
                      <a:r>
                        <a:rPr lang="en-US" sz="1000"/>
                        <a:t>Poll</a:t>
                      </a:r>
                    </a:p>
                  </a:txBody>
                  <a:tcPr/>
                </a:tc>
                <a:tc>
                  <a:txBody>
                    <a:bodyPr/>
                    <a:lstStyle/>
                    <a:p>
                      <a:r>
                        <a:rPr lang="en-US" sz="1000"/>
                        <a:t>7.3643410852713 %</a:t>
                      </a:r>
                    </a:p>
                  </a:txBody>
                  <a:tcPr/>
                </a:tc>
                <a:tc>
                  <a:txBody>
                    <a:bodyPr/>
                    <a:lstStyle/>
                    <a:p>
                      <a:r>
                        <a:rPr lang="en-US" sz="1000"/>
                        <a:t>1806</a:t>
                      </a:r>
                    </a:p>
                  </a:txBody>
                  <a:tcPr/>
                </a:tc>
                <a:extLst>
                  <a:ext uri="{0D108BD9-81ED-4DB2-BD59-A6C34878D82A}">
                    <a16:rowId xmlns:a16="http://schemas.microsoft.com/office/drawing/2014/main" val="1842406248"/>
                  </a:ext>
                </a:extLst>
              </a:tr>
            </a:tbl>
          </a:graphicData>
        </a:graphic>
      </p:graphicFrame>
      <p:sp>
        <p:nvSpPr>
          <p:cNvPr id="4" name="Text Placeholder 3">
            <a:extLst>
              <a:ext uri="{FF2B5EF4-FFF2-40B4-BE49-F238E27FC236}">
                <a16:creationId xmlns:a16="http://schemas.microsoft.com/office/drawing/2014/main" id="{3B5AE1BC-2A42-45B0-8D6D-D3A19DCBACD6}"/>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086536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C8CDB-386E-45A5-A695-EE55C93FFB61}"/>
              </a:ext>
            </a:extLst>
          </p:cNvPr>
          <p:cNvSpPr>
            <a:spLocks noGrp="1"/>
          </p:cNvSpPr>
          <p:nvPr>
            <p:ph type="title"/>
          </p:nvPr>
        </p:nvSpPr>
        <p:spPr/>
        <p:txBody>
          <a:bodyPr/>
          <a:lstStyle/>
          <a:p>
            <a:r>
              <a:rPr lang="de-DE"/>
              <a:t>LinkedIn Entwicklung Impressions | Deutsche Post und DHL</a:t>
            </a:r>
            <a:endParaRPr lang="en-US"/>
          </a:p>
        </p:txBody>
      </p:sp>
      <p:graphicFrame>
        <p:nvGraphicFramePr>
          <p:cNvPr id="6" name="Chart Placeholder 5">
            <a:extLst>
              <a:ext uri="{FF2B5EF4-FFF2-40B4-BE49-F238E27FC236}">
                <a16:creationId xmlns:a16="http://schemas.microsoft.com/office/drawing/2014/main" id="{FCFB0F4E-F046-4176-B6BF-7AE5BAFB39C4}"/>
              </a:ext>
            </a:extLst>
          </p:cNvPr>
          <p:cNvGraphicFramePr>
            <a:graphicFrameLocks noGrp="1"/>
          </p:cNvGraphicFramePr>
          <p:nvPr>
            <p:ph type="chart" sz="quarter" idx="13"/>
            <p:extLst>
              <p:ext uri="{D42A27DB-BD31-4B8C-83A1-F6EECF244321}">
                <p14:modId xmlns:p14="http://schemas.microsoft.com/office/powerpoint/2010/main" val="4092971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15EE90-9A3B-458D-8872-56C9DCAA4905}"/>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B2FA1181-317A-4A57-A796-04DC52534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3555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C9B58-E7A3-4030-BEC6-EF5C412F0B33}"/>
              </a:ext>
            </a:extLst>
          </p:cNvPr>
          <p:cNvSpPr>
            <a:spLocks noGrp="1"/>
          </p:cNvSpPr>
          <p:nvPr>
            <p:ph type="title"/>
          </p:nvPr>
        </p:nvSpPr>
        <p:spPr/>
        <p:txBody>
          <a:bodyPr/>
          <a:lstStyle/>
          <a:p>
            <a:r>
              <a:rPr lang="de-DE"/>
              <a:t>LinkedIn Entwicklung Follower | Deutsche Post und DHL</a:t>
            </a:r>
            <a:endParaRPr lang="en-US"/>
          </a:p>
        </p:txBody>
      </p:sp>
      <p:graphicFrame>
        <p:nvGraphicFramePr>
          <p:cNvPr id="6" name="Chart Placeholder 5">
            <a:extLst>
              <a:ext uri="{FF2B5EF4-FFF2-40B4-BE49-F238E27FC236}">
                <a16:creationId xmlns:a16="http://schemas.microsoft.com/office/drawing/2014/main" id="{64CEA5C7-1895-4526-BC2A-10D50BBF5E5A}"/>
              </a:ext>
            </a:extLst>
          </p:cNvPr>
          <p:cNvGraphicFramePr>
            <a:graphicFrameLocks noGrp="1"/>
          </p:cNvGraphicFramePr>
          <p:nvPr>
            <p:ph type="chart" sz="quarter" idx="13"/>
            <p:extLst>
              <p:ext uri="{D42A27DB-BD31-4B8C-83A1-F6EECF244321}">
                <p14:modId xmlns:p14="http://schemas.microsoft.com/office/powerpoint/2010/main" val="572572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4DB0F-7D30-4186-8443-F8ADC4EA5A67}"/>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657F21BB-05E1-4270-987D-C0A1F55E1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111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9FBDD-B018-4FF1-83D4-D50DF8413655}"/>
              </a:ext>
            </a:extLst>
          </p:cNvPr>
          <p:cNvSpPr>
            <a:spLocks noGrp="1"/>
          </p:cNvSpPr>
          <p:nvPr>
            <p:ph type="title"/>
          </p:nvPr>
        </p:nvSpPr>
        <p:spPr/>
        <p:txBody>
          <a:bodyPr/>
          <a:lstStyle/>
          <a:p>
            <a:r>
              <a:rPr lang="de-DE"/>
              <a:t>LinkedIn Anzahl Posts pro Monat | Deutsche Post und DHL</a:t>
            </a:r>
            <a:endParaRPr lang="en-US"/>
          </a:p>
        </p:txBody>
      </p:sp>
      <p:graphicFrame>
        <p:nvGraphicFramePr>
          <p:cNvPr id="6" name="Chart Placeholder 5">
            <a:extLst>
              <a:ext uri="{FF2B5EF4-FFF2-40B4-BE49-F238E27FC236}">
                <a16:creationId xmlns:a16="http://schemas.microsoft.com/office/drawing/2014/main" id="{C7CA4A14-EDB2-4850-9D3A-AA67C32518E0}"/>
              </a:ext>
            </a:extLst>
          </p:cNvPr>
          <p:cNvGraphicFramePr>
            <a:graphicFrameLocks noGrp="1"/>
          </p:cNvGraphicFramePr>
          <p:nvPr>
            <p:ph type="chart" sz="quarter" idx="13"/>
            <p:extLst>
              <p:ext uri="{D42A27DB-BD31-4B8C-83A1-F6EECF244321}">
                <p14:modId xmlns:p14="http://schemas.microsoft.com/office/powerpoint/2010/main" val="1231682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418CF-F667-44CD-8953-A48866A99D20}"/>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23A10E84-F46C-4C1F-93BC-8E21C4BCB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964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BC90-9BE6-4A7B-9DE0-4C3BE3E75F17}"/>
              </a:ext>
            </a:extLst>
          </p:cNvPr>
          <p:cNvSpPr>
            <a:spLocks noGrp="1"/>
          </p:cNvSpPr>
          <p:nvPr>
            <p:ph type="title"/>
          </p:nvPr>
        </p:nvSpPr>
        <p:spPr/>
        <p:txBody>
          <a:bodyPr/>
          <a:lstStyle/>
          <a:p>
            <a:r>
              <a:rPr lang="de-DE"/>
              <a:t>LinkedIn Gewichtung | Deutsche Post und DHL</a:t>
            </a:r>
            <a:endParaRPr lang="en-US"/>
          </a:p>
        </p:txBody>
      </p:sp>
      <p:graphicFrame>
        <p:nvGraphicFramePr>
          <p:cNvPr id="6" name="Chart Placeholder 5">
            <a:extLst>
              <a:ext uri="{FF2B5EF4-FFF2-40B4-BE49-F238E27FC236}">
                <a16:creationId xmlns:a16="http://schemas.microsoft.com/office/drawing/2014/main" id="{708DADA9-261E-4E2E-B15E-CB6072273195}"/>
              </a:ext>
            </a:extLst>
          </p:cNvPr>
          <p:cNvGraphicFramePr>
            <a:graphicFrameLocks noGrp="1"/>
          </p:cNvGraphicFramePr>
          <p:nvPr>
            <p:ph type="chart" sz="quarter" idx="13"/>
            <p:extLst>
              <p:ext uri="{D42A27DB-BD31-4B8C-83A1-F6EECF244321}">
                <p14:modId xmlns:p14="http://schemas.microsoft.com/office/powerpoint/2010/main" val="3477538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9012D-E929-40F7-8C74-17FEEAFC4DB8}"/>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71ECBE84-6370-4C83-8814-D92927A55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158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811F-F9F5-4E05-9372-DEB06DB59E00}"/>
              </a:ext>
            </a:extLst>
          </p:cNvPr>
          <p:cNvSpPr>
            <a:spLocks noGrp="1"/>
          </p:cNvSpPr>
          <p:nvPr>
            <p:ph type="title"/>
          </p:nvPr>
        </p:nvSpPr>
        <p:spPr/>
        <p:txBody>
          <a:bodyPr/>
          <a:lstStyle/>
          <a:p>
            <a:r>
              <a:rPr lang="de-DE"/>
              <a:t>LinkedIn Anzahl Beiträge - Sales | Deutsche Post und DHL</a:t>
            </a:r>
            <a:endParaRPr lang="en-US"/>
          </a:p>
        </p:txBody>
      </p:sp>
      <p:graphicFrame>
        <p:nvGraphicFramePr>
          <p:cNvPr id="6" name="Chart Placeholder 5">
            <a:extLst>
              <a:ext uri="{FF2B5EF4-FFF2-40B4-BE49-F238E27FC236}">
                <a16:creationId xmlns:a16="http://schemas.microsoft.com/office/drawing/2014/main" id="{88D4A2EB-8EC6-4FA2-804E-AC9F69D170BD}"/>
              </a:ext>
            </a:extLst>
          </p:cNvPr>
          <p:cNvGraphicFramePr>
            <a:graphicFrameLocks noGrp="1"/>
          </p:cNvGraphicFramePr>
          <p:nvPr>
            <p:ph type="chart" sz="quarter" idx="13"/>
            <p:extLst>
              <p:ext uri="{D42A27DB-BD31-4B8C-83A1-F6EECF244321}">
                <p14:modId xmlns:p14="http://schemas.microsoft.com/office/powerpoint/2010/main" val="3033577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8E5EFB-5BBC-47D5-A8B3-C4F0490B00D2}"/>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474FF95B-E6C4-4CEF-B552-4BFCA2DA9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009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BED20-D91A-4CC1-90A9-5A2207EB3F57}"/>
              </a:ext>
            </a:extLst>
          </p:cNvPr>
          <p:cNvSpPr>
            <a:spLocks noGrp="1"/>
          </p:cNvSpPr>
          <p:nvPr>
            <p:ph type="title"/>
          </p:nvPr>
        </p:nvSpPr>
        <p:spPr/>
        <p:txBody>
          <a:bodyPr/>
          <a:lstStyle/>
          <a:p>
            <a:r>
              <a:rPr lang="de-DE"/>
              <a:t>LinkedIn Anzahl Beiträge - Brand | Deutsche Post und DHL</a:t>
            </a:r>
            <a:endParaRPr lang="en-US"/>
          </a:p>
        </p:txBody>
      </p:sp>
      <p:graphicFrame>
        <p:nvGraphicFramePr>
          <p:cNvPr id="6" name="Chart Placeholder 5">
            <a:extLst>
              <a:ext uri="{FF2B5EF4-FFF2-40B4-BE49-F238E27FC236}">
                <a16:creationId xmlns:a16="http://schemas.microsoft.com/office/drawing/2014/main" id="{82ACB6B2-D3A6-4D4C-A978-D6630149C9AB}"/>
              </a:ext>
            </a:extLst>
          </p:cNvPr>
          <p:cNvGraphicFramePr>
            <a:graphicFrameLocks noGrp="1"/>
          </p:cNvGraphicFramePr>
          <p:nvPr>
            <p:ph type="chart" sz="quarter" idx="13"/>
            <p:extLst>
              <p:ext uri="{D42A27DB-BD31-4B8C-83A1-F6EECF244321}">
                <p14:modId xmlns:p14="http://schemas.microsoft.com/office/powerpoint/2010/main" val="38059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7EB1E-0131-4F8E-A8EE-5C2169F3AED2}"/>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91FB7599-D9AB-461D-BE0E-9E0116DA22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4156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3F31-DD4E-4217-AE20-02458F071CF1}"/>
              </a:ext>
            </a:extLst>
          </p:cNvPr>
          <p:cNvSpPr>
            <a:spLocks noGrp="1"/>
          </p:cNvSpPr>
          <p:nvPr>
            <p:ph type="title"/>
          </p:nvPr>
        </p:nvSpPr>
        <p:spPr/>
        <p:txBody>
          <a:bodyPr/>
          <a:lstStyle/>
          <a:p>
            <a:r>
              <a:rPr lang="de-DE"/>
              <a:t>LinkedIn Engagement-Rate nach Content-Format | Deutsche Post und DHL</a:t>
            </a:r>
            <a:endParaRPr lang="en-US"/>
          </a:p>
        </p:txBody>
      </p:sp>
      <p:graphicFrame>
        <p:nvGraphicFramePr>
          <p:cNvPr id="6" name="Chart Placeholder 5">
            <a:extLst>
              <a:ext uri="{FF2B5EF4-FFF2-40B4-BE49-F238E27FC236}">
                <a16:creationId xmlns:a16="http://schemas.microsoft.com/office/drawing/2014/main" id="{D1FF9D58-639B-4A77-9414-2555903B719A}"/>
              </a:ext>
            </a:extLst>
          </p:cNvPr>
          <p:cNvGraphicFramePr>
            <a:graphicFrameLocks noGrp="1"/>
          </p:cNvGraphicFramePr>
          <p:nvPr>
            <p:ph type="chart" sz="quarter" idx="13"/>
            <p:extLst>
              <p:ext uri="{D42A27DB-BD31-4B8C-83A1-F6EECF244321}">
                <p14:modId xmlns:p14="http://schemas.microsoft.com/office/powerpoint/2010/main" val="1042036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7746AD-964E-4D1C-9B18-C5DBAE5D5532}"/>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2BCD1517-6677-46FD-81A0-BDB866209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528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10668</Words>
  <Application>Microsoft Office PowerPoint</Application>
  <PresentationFormat>On-screen Show (4:3)</PresentationFormat>
  <Paragraphs>882</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Monatsreport</vt:lpstr>
      <vt:lpstr>LinkedIn Dashboard | Deutsche Post und DHL</vt:lpstr>
      <vt:lpstr>LinkedIn Gewichtung der Beiträge | Deutsche Post und DHL</vt:lpstr>
      <vt:lpstr>LinkedIn Follower (netto) | Deutsche Post und DHL</vt:lpstr>
      <vt:lpstr>LinkedIn Tops &amp; Flops nach Impressions | Deutsche Post und DHL - 1 of 11</vt:lpstr>
      <vt:lpstr>LinkedIn Tops &amp; Flops nach Impressions | Deutsche Post und DHL - 2 of 11</vt:lpstr>
      <vt:lpstr>LinkedIn Tops &amp; Flops nach Impressions | Deutsche Post und DHL - 3 of 11</vt:lpstr>
      <vt:lpstr>LinkedIn Tops &amp; Flops nach Impressions | Deutsche Post und DHL - 4 of 11</vt:lpstr>
      <vt:lpstr>LinkedIn Tops &amp; Flops nach Impressions | Deutsche Post und DHL - 5 of 11</vt:lpstr>
      <vt:lpstr>LinkedIn Tops &amp; Flops nach Impressions | Deutsche Post und DHL - 6 of 11</vt:lpstr>
      <vt:lpstr>LinkedIn Tops &amp; Flops nach Impressions | Deutsche Post und DHL - 7 of 11</vt:lpstr>
      <vt:lpstr>LinkedIn Tops &amp; Flops nach Impressions | Deutsche Post und DHL - 8 of 11</vt:lpstr>
      <vt:lpstr>LinkedIn Tops &amp; Flops nach Impressions | Deutsche Post und DHL - 9 of 11</vt:lpstr>
      <vt:lpstr>LinkedIn Tops &amp; Flops nach Impressions | Deutsche Post und DHL - 10 of 11</vt:lpstr>
      <vt:lpstr>LinkedIn Tops &amp; Flops nach Impressions | Deutsche Post und DHL - 11 of 11</vt:lpstr>
      <vt:lpstr>LinkedIn Tops &amp; Flops nach Engagement-Rate | Deutsche Post und DHL - 1 of 11</vt:lpstr>
      <vt:lpstr>LinkedIn Tops &amp; Flops nach Engagement-Rate | Deutsche Post und DHL - 2 of 11</vt:lpstr>
      <vt:lpstr>LinkedIn Tops &amp; Flops nach Engagement-Rate | Deutsche Post und DHL - 3 of 11</vt:lpstr>
      <vt:lpstr>LinkedIn Tops &amp; Flops nach Engagement-Rate | Deutsche Post und DHL - 4 of 11</vt:lpstr>
      <vt:lpstr>LinkedIn Tops &amp; Flops nach Engagement-Rate | Deutsche Post und DHL - 5 of 11</vt:lpstr>
      <vt:lpstr>LinkedIn Tops &amp; Flops nach Engagement-Rate | Deutsche Post und DHL - 6 of 11</vt:lpstr>
      <vt:lpstr>LinkedIn Tops &amp; Flops nach Engagement-Rate | Deutsche Post und DHL - 7 of 11</vt:lpstr>
      <vt:lpstr>LinkedIn Tops &amp; Flops nach Engagement-Rate | Deutsche Post und DHL - 8 of 11</vt:lpstr>
      <vt:lpstr>LinkedIn Tops &amp; Flops nach Engagement-Rate | Deutsche Post und DHL - 9 of 11</vt:lpstr>
      <vt:lpstr>LinkedIn Tops &amp; Flops nach Engagement-Rate | Deutsche Post und DHL - 10 of 11</vt:lpstr>
      <vt:lpstr>LinkedIn Tops &amp; Flops nach Engagement-Rate | Deutsche Post und DHL - 11 of 11</vt:lpstr>
      <vt:lpstr>LinkedIn Entwicklung Follower (netto) | Deutsche Post und DHL</vt:lpstr>
      <vt:lpstr>LinkedIn Entwicklung Impressions | Deutsche Post und DHL</vt:lpstr>
      <vt:lpstr>LinkedIn Corporate - Tops nach Engagement-Rate | Deutsche Post und DHL</vt:lpstr>
      <vt:lpstr>LinkedIn Corporate - Tops nach Impressions | Deutsche Post und DHL</vt:lpstr>
      <vt:lpstr>LinkedIn DM - Tops nach Engagement-Rate | Deutsche Post und DHL - 1 of 4</vt:lpstr>
      <vt:lpstr>LinkedIn DM - Tops nach Engagement-Rate | Deutsche Post und DHL - 2 of 4</vt:lpstr>
      <vt:lpstr>LinkedIn DM - Tops nach Engagement-Rate | Deutsche Post und DHL - 3 of 4</vt:lpstr>
      <vt:lpstr>LinkedIn DM - Tops nach Engagement-Rate | Deutsche Post und DHL - 4 of 4</vt:lpstr>
      <vt:lpstr>LinkedIn DM - Tops nach Impressions | Deutsche Post und DHL - 1 of 4</vt:lpstr>
      <vt:lpstr>LinkedIn DM - Tops nach Impressions | Deutsche Post und DHL - 2 of 4</vt:lpstr>
      <vt:lpstr>LinkedIn DM - Tops nach Impressions | Deutsche Post und DHL - 3 of 4</vt:lpstr>
      <vt:lpstr>LinkedIn DM - Tops nach Impressions | Deutsche Post und DHL - 4 of 4</vt:lpstr>
      <vt:lpstr>LinkedIn Post - Tops nach Engagement-Rate | Deutsche Post und DHL</vt:lpstr>
      <vt:lpstr>LinkedIn Post - Tops nach Impressions | Deutsche Post und DHL</vt:lpstr>
      <vt:lpstr>LinkedIn Paket - Tops nach Engagement-Rate | Deutsche Post und DHL - 1 of 4</vt:lpstr>
      <vt:lpstr>LinkedIn Paket - Tops nach Engagement-Rate | Deutsche Post und DHL - 2 of 4</vt:lpstr>
      <vt:lpstr>LinkedIn Paket - Tops nach Engagement-Rate | Deutsche Post und DHL - 3 of 4</vt:lpstr>
      <vt:lpstr>LinkedIn Paket - Tops nach Engagement-Rate | Deutsche Post und DHL - 4 of 4</vt:lpstr>
      <vt:lpstr>LinkedIn Paket - Tops nach Impressions | Deutsche Post und DHL - 1 of 4</vt:lpstr>
      <vt:lpstr>LinkedIn Paket - Tops nach Impressions | Deutsche Post und DHL - 2 of 4</vt:lpstr>
      <vt:lpstr>LinkedIn Paket - Tops nach Impressions | Deutsche Post und DHL - 3 of 4</vt:lpstr>
      <vt:lpstr>LinkedIn Paket - Tops nach Impressions | Deutsche Post und DHL - 4 of 4</vt:lpstr>
      <vt:lpstr>LinkedIn Post &amp; Paket - Tops nach Engagement-Rate | Deutsche Post und DHL</vt:lpstr>
      <vt:lpstr>LinkedIn Post &amp; Paket - Tops nach Impressions | Deutsche Post und DHL</vt:lpstr>
      <vt:lpstr>LinkedIn Entwicklung Impressions | Deutsche Post und DHL</vt:lpstr>
      <vt:lpstr>LinkedIn Entwicklung Follower | Deutsche Post und DHL</vt:lpstr>
      <vt:lpstr>LinkedIn Anzahl Posts pro Monat | Deutsche Post und DHL</vt:lpstr>
      <vt:lpstr>LinkedIn Gewichtung | Deutsche Post und DHL</vt:lpstr>
      <vt:lpstr>LinkedIn Anzahl Beiträge - Sales | Deutsche Post und DHL</vt:lpstr>
      <vt:lpstr>LinkedIn Anzahl Beiträge - Brand | Deutsche Post und DHL</vt:lpstr>
      <vt:lpstr>LinkedIn Engagement-Rate nach Content-Format | Deutsche Post und DHL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Monatsreport</dc:title>
  <dc:creator>Frederik Born</dc:creator>
  <cp:lastModifiedBy>Frederik Born</cp:lastModifiedBy>
  <cp:revision>1</cp:revision>
  <dcterms:created xsi:type="dcterms:W3CDTF">2025-04-07T07:22:26Z</dcterms:created>
  <dcterms:modified xsi:type="dcterms:W3CDTF">2025-04-07T07:24:23Z</dcterms:modified>
</cp:coreProperties>
</file>