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54F80-04AF-4BE0-B69E-7CC561CCC9BF}"/>
              </a:ext>
            </a:extLst>
          </p:cNvPr>
          <p:cNvSpPr>
            <a:spLocks noGrp="1"/>
          </p:cNvSpPr>
          <p:nvPr>
            <p:ph type="title"/>
          </p:nvPr>
        </p:nvSpPr>
        <p:spPr/>
        <p:txBody>
          <a:bodyPr/>
          <a:lstStyle/>
          <a:p>
            <a:r>
              <a:rPr lang="en-US"/>
              <a:t>Facebook Original Own Posts Table | Conad Modica - Rg Le Liccumie  POLO Commerciale - 1 of 26</a:t>
            </a:r>
          </a:p>
        </p:txBody>
      </p:sp>
      <p:graphicFrame>
        <p:nvGraphicFramePr>
          <p:cNvPr id="5" name="Table Placeholder 4">
            <a:extLst>
              <a:ext uri="{FF2B5EF4-FFF2-40B4-BE49-F238E27FC236}">
                <a16:creationId xmlns:a16="http://schemas.microsoft.com/office/drawing/2014/main" id="{8B61FCE7-53AB-42E2-97D0-99136CF28C61}"/>
              </a:ext>
            </a:extLst>
          </p:cNvPr>
          <p:cNvGraphicFramePr>
            <a:graphicFrameLocks noGrp="1"/>
          </p:cNvGraphicFramePr>
          <p:nvPr>
            <p:ph type="tbl" sz="quarter" idx="13"/>
            <p:extLst>
              <p:ext uri="{D42A27DB-BD31-4B8C-83A1-F6EECF244321}">
                <p14:modId xmlns:p14="http://schemas.microsoft.com/office/powerpoint/2010/main" val="1403035192"/>
              </p:ext>
            </p:extLst>
          </p:nvPr>
        </p:nvGraphicFramePr>
        <p:xfrm>
          <a:off x="457200" y="1731963"/>
          <a:ext cx="8147304" cy="85344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25662013"/>
                    </a:ext>
                  </a:extLst>
                </a:gridCol>
                <a:gridCol w="1152144">
                  <a:extLst>
                    <a:ext uri="{9D8B030D-6E8A-4147-A177-3AD203B41FA5}">
                      <a16:colId xmlns:a16="http://schemas.microsoft.com/office/drawing/2014/main" val="1652471757"/>
                    </a:ext>
                  </a:extLst>
                </a:gridCol>
                <a:gridCol w="411480">
                  <a:extLst>
                    <a:ext uri="{9D8B030D-6E8A-4147-A177-3AD203B41FA5}">
                      <a16:colId xmlns:a16="http://schemas.microsoft.com/office/drawing/2014/main" val="3570634045"/>
                    </a:ext>
                  </a:extLst>
                </a:gridCol>
                <a:gridCol w="411480">
                  <a:extLst>
                    <a:ext uri="{9D8B030D-6E8A-4147-A177-3AD203B41FA5}">
                      <a16:colId xmlns:a16="http://schemas.microsoft.com/office/drawing/2014/main" val="1043250110"/>
                    </a:ext>
                  </a:extLst>
                </a:gridCol>
                <a:gridCol w="411480">
                  <a:extLst>
                    <a:ext uri="{9D8B030D-6E8A-4147-A177-3AD203B41FA5}">
                      <a16:colId xmlns:a16="http://schemas.microsoft.com/office/drawing/2014/main" val="1767996311"/>
                    </a:ext>
                  </a:extLst>
                </a:gridCol>
                <a:gridCol w="411480">
                  <a:extLst>
                    <a:ext uri="{9D8B030D-6E8A-4147-A177-3AD203B41FA5}">
                      <a16:colId xmlns:a16="http://schemas.microsoft.com/office/drawing/2014/main" val="1981621758"/>
                    </a:ext>
                  </a:extLst>
                </a:gridCol>
                <a:gridCol w="411480">
                  <a:extLst>
                    <a:ext uri="{9D8B030D-6E8A-4147-A177-3AD203B41FA5}">
                      <a16:colId xmlns:a16="http://schemas.microsoft.com/office/drawing/2014/main" val="3391350322"/>
                    </a:ext>
                  </a:extLst>
                </a:gridCol>
                <a:gridCol w="411480">
                  <a:extLst>
                    <a:ext uri="{9D8B030D-6E8A-4147-A177-3AD203B41FA5}">
                      <a16:colId xmlns:a16="http://schemas.microsoft.com/office/drawing/2014/main" val="3637744449"/>
                    </a:ext>
                  </a:extLst>
                </a:gridCol>
                <a:gridCol w="411480">
                  <a:extLst>
                    <a:ext uri="{9D8B030D-6E8A-4147-A177-3AD203B41FA5}">
                      <a16:colId xmlns:a16="http://schemas.microsoft.com/office/drawing/2014/main" val="170208965"/>
                    </a:ext>
                  </a:extLst>
                </a:gridCol>
                <a:gridCol w="411480">
                  <a:extLst>
                    <a:ext uri="{9D8B030D-6E8A-4147-A177-3AD203B41FA5}">
                      <a16:colId xmlns:a16="http://schemas.microsoft.com/office/drawing/2014/main" val="553155464"/>
                    </a:ext>
                  </a:extLst>
                </a:gridCol>
                <a:gridCol w="411480">
                  <a:extLst>
                    <a:ext uri="{9D8B030D-6E8A-4147-A177-3AD203B41FA5}">
                      <a16:colId xmlns:a16="http://schemas.microsoft.com/office/drawing/2014/main" val="1803189114"/>
                    </a:ext>
                  </a:extLst>
                </a:gridCol>
                <a:gridCol w="411480">
                  <a:extLst>
                    <a:ext uri="{9D8B030D-6E8A-4147-A177-3AD203B41FA5}">
                      <a16:colId xmlns:a16="http://schemas.microsoft.com/office/drawing/2014/main" val="1801292363"/>
                    </a:ext>
                  </a:extLst>
                </a:gridCol>
                <a:gridCol w="411480">
                  <a:extLst>
                    <a:ext uri="{9D8B030D-6E8A-4147-A177-3AD203B41FA5}">
                      <a16:colId xmlns:a16="http://schemas.microsoft.com/office/drawing/2014/main" val="175337628"/>
                    </a:ext>
                  </a:extLst>
                </a:gridCol>
                <a:gridCol w="411480">
                  <a:extLst>
                    <a:ext uri="{9D8B030D-6E8A-4147-A177-3AD203B41FA5}">
                      <a16:colId xmlns:a16="http://schemas.microsoft.com/office/drawing/2014/main" val="3108146224"/>
                    </a:ext>
                  </a:extLst>
                </a:gridCol>
                <a:gridCol w="411480">
                  <a:extLst>
                    <a:ext uri="{9D8B030D-6E8A-4147-A177-3AD203B41FA5}">
                      <a16:colId xmlns:a16="http://schemas.microsoft.com/office/drawing/2014/main" val="1482009760"/>
                    </a:ext>
                  </a:extLst>
                </a:gridCol>
                <a:gridCol w="411480">
                  <a:extLst>
                    <a:ext uri="{9D8B030D-6E8A-4147-A177-3AD203B41FA5}">
                      <a16:colId xmlns:a16="http://schemas.microsoft.com/office/drawing/2014/main" val="1807069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99015638"/>
                  </a:ext>
                </a:extLst>
              </a:tr>
            </a:tbl>
          </a:graphicData>
        </a:graphic>
      </p:graphicFrame>
      <p:sp>
        <p:nvSpPr>
          <p:cNvPr id="4" name="Text Placeholder 3">
            <a:extLst>
              <a:ext uri="{FF2B5EF4-FFF2-40B4-BE49-F238E27FC236}">
                <a16:creationId xmlns:a16="http://schemas.microsoft.com/office/drawing/2014/main" id="{F0E8B9C5-423C-4D8F-B65D-A2D1AC99E6C3}"/>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3916846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31CA0-AAC0-4FD4-9CCB-86E415D93D77}"/>
              </a:ext>
            </a:extLst>
          </p:cNvPr>
          <p:cNvSpPr>
            <a:spLocks noGrp="1"/>
          </p:cNvSpPr>
          <p:nvPr>
            <p:ph type="title"/>
          </p:nvPr>
        </p:nvSpPr>
        <p:spPr/>
        <p:txBody>
          <a:bodyPr/>
          <a:lstStyle/>
          <a:p>
            <a:r>
              <a:rPr lang="en-US"/>
              <a:t>Facebook Original Own Posts Table | Conad Modica - Rg Le Liccumie  POLO Commerciale - 2 of 26</a:t>
            </a:r>
          </a:p>
        </p:txBody>
      </p:sp>
      <p:graphicFrame>
        <p:nvGraphicFramePr>
          <p:cNvPr id="5" name="Table Placeholder 4">
            <a:extLst>
              <a:ext uri="{FF2B5EF4-FFF2-40B4-BE49-F238E27FC236}">
                <a16:creationId xmlns:a16="http://schemas.microsoft.com/office/drawing/2014/main" id="{114B0CAC-3F03-420C-9833-D80D43CA4E90}"/>
              </a:ext>
            </a:extLst>
          </p:cNvPr>
          <p:cNvGraphicFramePr>
            <a:graphicFrameLocks noGrp="1"/>
          </p:cNvGraphicFramePr>
          <p:nvPr>
            <p:ph type="tbl" sz="quarter" idx="13"/>
            <p:extLst>
              <p:ext uri="{D42A27DB-BD31-4B8C-83A1-F6EECF244321}">
                <p14:modId xmlns:p14="http://schemas.microsoft.com/office/powerpoint/2010/main" val="3973628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92408244"/>
                    </a:ext>
                  </a:extLst>
                </a:gridCol>
                <a:gridCol w="1152144">
                  <a:extLst>
                    <a:ext uri="{9D8B030D-6E8A-4147-A177-3AD203B41FA5}">
                      <a16:colId xmlns:a16="http://schemas.microsoft.com/office/drawing/2014/main" val="4244176636"/>
                    </a:ext>
                  </a:extLst>
                </a:gridCol>
                <a:gridCol w="411480">
                  <a:extLst>
                    <a:ext uri="{9D8B030D-6E8A-4147-A177-3AD203B41FA5}">
                      <a16:colId xmlns:a16="http://schemas.microsoft.com/office/drawing/2014/main" val="2091958885"/>
                    </a:ext>
                  </a:extLst>
                </a:gridCol>
                <a:gridCol w="411480">
                  <a:extLst>
                    <a:ext uri="{9D8B030D-6E8A-4147-A177-3AD203B41FA5}">
                      <a16:colId xmlns:a16="http://schemas.microsoft.com/office/drawing/2014/main" val="3949932235"/>
                    </a:ext>
                  </a:extLst>
                </a:gridCol>
                <a:gridCol w="411480">
                  <a:extLst>
                    <a:ext uri="{9D8B030D-6E8A-4147-A177-3AD203B41FA5}">
                      <a16:colId xmlns:a16="http://schemas.microsoft.com/office/drawing/2014/main" val="2891718387"/>
                    </a:ext>
                  </a:extLst>
                </a:gridCol>
                <a:gridCol w="411480">
                  <a:extLst>
                    <a:ext uri="{9D8B030D-6E8A-4147-A177-3AD203B41FA5}">
                      <a16:colId xmlns:a16="http://schemas.microsoft.com/office/drawing/2014/main" val="3799500987"/>
                    </a:ext>
                  </a:extLst>
                </a:gridCol>
                <a:gridCol w="411480">
                  <a:extLst>
                    <a:ext uri="{9D8B030D-6E8A-4147-A177-3AD203B41FA5}">
                      <a16:colId xmlns:a16="http://schemas.microsoft.com/office/drawing/2014/main" val="3363028576"/>
                    </a:ext>
                  </a:extLst>
                </a:gridCol>
                <a:gridCol w="411480">
                  <a:extLst>
                    <a:ext uri="{9D8B030D-6E8A-4147-A177-3AD203B41FA5}">
                      <a16:colId xmlns:a16="http://schemas.microsoft.com/office/drawing/2014/main" val="1023203783"/>
                    </a:ext>
                  </a:extLst>
                </a:gridCol>
                <a:gridCol w="411480">
                  <a:extLst>
                    <a:ext uri="{9D8B030D-6E8A-4147-A177-3AD203B41FA5}">
                      <a16:colId xmlns:a16="http://schemas.microsoft.com/office/drawing/2014/main" val="499168520"/>
                    </a:ext>
                  </a:extLst>
                </a:gridCol>
                <a:gridCol w="411480">
                  <a:extLst>
                    <a:ext uri="{9D8B030D-6E8A-4147-A177-3AD203B41FA5}">
                      <a16:colId xmlns:a16="http://schemas.microsoft.com/office/drawing/2014/main" val="2749373681"/>
                    </a:ext>
                  </a:extLst>
                </a:gridCol>
                <a:gridCol w="411480">
                  <a:extLst>
                    <a:ext uri="{9D8B030D-6E8A-4147-A177-3AD203B41FA5}">
                      <a16:colId xmlns:a16="http://schemas.microsoft.com/office/drawing/2014/main" val="2067680914"/>
                    </a:ext>
                  </a:extLst>
                </a:gridCol>
                <a:gridCol w="411480">
                  <a:extLst>
                    <a:ext uri="{9D8B030D-6E8A-4147-A177-3AD203B41FA5}">
                      <a16:colId xmlns:a16="http://schemas.microsoft.com/office/drawing/2014/main" val="2020461087"/>
                    </a:ext>
                  </a:extLst>
                </a:gridCol>
                <a:gridCol w="411480">
                  <a:extLst>
                    <a:ext uri="{9D8B030D-6E8A-4147-A177-3AD203B41FA5}">
                      <a16:colId xmlns:a16="http://schemas.microsoft.com/office/drawing/2014/main" val="1419259909"/>
                    </a:ext>
                  </a:extLst>
                </a:gridCol>
                <a:gridCol w="411480">
                  <a:extLst>
                    <a:ext uri="{9D8B030D-6E8A-4147-A177-3AD203B41FA5}">
                      <a16:colId xmlns:a16="http://schemas.microsoft.com/office/drawing/2014/main" val="4187013255"/>
                    </a:ext>
                  </a:extLst>
                </a:gridCol>
                <a:gridCol w="411480">
                  <a:extLst>
                    <a:ext uri="{9D8B030D-6E8A-4147-A177-3AD203B41FA5}">
                      <a16:colId xmlns:a16="http://schemas.microsoft.com/office/drawing/2014/main" val="3195520153"/>
                    </a:ext>
                  </a:extLst>
                </a:gridCol>
                <a:gridCol w="411480">
                  <a:extLst>
                    <a:ext uri="{9D8B030D-6E8A-4147-A177-3AD203B41FA5}">
                      <a16:colId xmlns:a16="http://schemas.microsoft.com/office/drawing/2014/main" val="269096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3755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- 2024-12-06 18:00:38</a:t>
                      </a:r>
                      <a:r>
                        <a:rPr kumimoji="0" lang="it-IT" sz="1000" b="0" i="0" u="none" strike="noStrike" kern="1200" cap="none" spc="0" normalizeH="0" baseline="0" noProof="0">
                          <a:ln>
                            <a:noFill/>
                          </a:ln>
                          <a:solidFill>
                            <a:prstClr val="black"/>
                          </a:solidFill>
                          <a:effectLst/>
                          <a:uLnTx/>
                          <a:uFillTx/>
                          <a:latin typeface="Calibri"/>
                          <a:ea typeface="+mn-ea"/>
                          <a:cs typeface="+mn-cs"/>
                        </a:rPr>
                        <a:t>
 🎄 Natale con Noi, Natale per Voi piccoli amici 🎅🏻
🎈In collaborazione con gli elfi di SubitoParty , vi aspettiamo al Conad Superstore Le Liccumie per pasticciare insieme con colori e decorazioni 🪅, per incontrare Babbo Natale 🎅🏻 e per iniziare il nuovo anno con la Befana 🧹
📞 Prenotate il posto per i vostri bimbi dai 3 a 10 anni, chiamando il 0932453425 o recandovi direttamente al box info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89118823"/>
                  </a:ext>
                </a:extLst>
              </a:tr>
            </a:tbl>
          </a:graphicData>
        </a:graphic>
      </p:graphicFrame>
      <p:sp>
        <p:nvSpPr>
          <p:cNvPr id="4" name="Text Placeholder 3">
            <a:extLst>
              <a:ext uri="{FF2B5EF4-FFF2-40B4-BE49-F238E27FC236}">
                <a16:creationId xmlns:a16="http://schemas.microsoft.com/office/drawing/2014/main" id="{D1A4539F-09ED-4EF7-A205-9B24A8DCF33D}"/>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1026112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DC7C7-895C-4DD4-AFBF-72AAAE3956A3}"/>
              </a:ext>
            </a:extLst>
          </p:cNvPr>
          <p:cNvSpPr>
            <a:spLocks noGrp="1"/>
          </p:cNvSpPr>
          <p:nvPr>
            <p:ph type="title"/>
          </p:nvPr>
        </p:nvSpPr>
        <p:spPr/>
        <p:txBody>
          <a:bodyPr/>
          <a:lstStyle/>
          <a:p>
            <a:r>
              <a:rPr lang="en-US"/>
              <a:t>Facebook Original Own Posts Table | Conad Modica - Rg Le Liccumie  POLO Commerciale - 3 of 26</a:t>
            </a:r>
          </a:p>
        </p:txBody>
      </p:sp>
      <p:graphicFrame>
        <p:nvGraphicFramePr>
          <p:cNvPr id="5" name="Table Placeholder 4">
            <a:extLst>
              <a:ext uri="{FF2B5EF4-FFF2-40B4-BE49-F238E27FC236}">
                <a16:creationId xmlns:a16="http://schemas.microsoft.com/office/drawing/2014/main" id="{CA0E2ABC-4BD6-4C88-992C-9E8FF198A4AD}"/>
              </a:ext>
            </a:extLst>
          </p:cNvPr>
          <p:cNvGraphicFramePr>
            <a:graphicFrameLocks noGrp="1"/>
          </p:cNvGraphicFramePr>
          <p:nvPr>
            <p:ph type="tbl" sz="quarter" idx="13"/>
            <p:extLst>
              <p:ext uri="{D42A27DB-BD31-4B8C-83A1-F6EECF244321}">
                <p14:modId xmlns:p14="http://schemas.microsoft.com/office/powerpoint/2010/main" val="3909307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07074259"/>
                    </a:ext>
                  </a:extLst>
                </a:gridCol>
                <a:gridCol w="1152144">
                  <a:extLst>
                    <a:ext uri="{9D8B030D-6E8A-4147-A177-3AD203B41FA5}">
                      <a16:colId xmlns:a16="http://schemas.microsoft.com/office/drawing/2014/main" val="2634474395"/>
                    </a:ext>
                  </a:extLst>
                </a:gridCol>
                <a:gridCol w="411480">
                  <a:extLst>
                    <a:ext uri="{9D8B030D-6E8A-4147-A177-3AD203B41FA5}">
                      <a16:colId xmlns:a16="http://schemas.microsoft.com/office/drawing/2014/main" val="2093909566"/>
                    </a:ext>
                  </a:extLst>
                </a:gridCol>
                <a:gridCol w="411480">
                  <a:extLst>
                    <a:ext uri="{9D8B030D-6E8A-4147-A177-3AD203B41FA5}">
                      <a16:colId xmlns:a16="http://schemas.microsoft.com/office/drawing/2014/main" val="2396995484"/>
                    </a:ext>
                  </a:extLst>
                </a:gridCol>
                <a:gridCol w="411480">
                  <a:extLst>
                    <a:ext uri="{9D8B030D-6E8A-4147-A177-3AD203B41FA5}">
                      <a16:colId xmlns:a16="http://schemas.microsoft.com/office/drawing/2014/main" val="276526842"/>
                    </a:ext>
                  </a:extLst>
                </a:gridCol>
                <a:gridCol w="411480">
                  <a:extLst>
                    <a:ext uri="{9D8B030D-6E8A-4147-A177-3AD203B41FA5}">
                      <a16:colId xmlns:a16="http://schemas.microsoft.com/office/drawing/2014/main" val="151303024"/>
                    </a:ext>
                  </a:extLst>
                </a:gridCol>
                <a:gridCol w="411480">
                  <a:extLst>
                    <a:ext uri="{9D8B030D-6E8A-4147-A177-3AD203B41FA5}">
                      <a16:colId xmlns:a16="http://schemas.microsoft.com/office/drawing/2014/main" val="1434779189"/>
                    </a:ext>
                  </a:extLst>
                </a:gridCol>
                <a:gridCol w="411480">
                  <a:extLst>
                    <a:ext uri="{9D8B030D-6E8A-4147-A177-3AD203B41FA5}">
                      <a16:colId xmlns:a16="http://schemas.microsoft.com/office/drawing/2014/main" val="1633615922"/>
                    </a:ext>
                  </a:extLst>
                </a:gridCol>
                <a:gridCol w="411480">
                  <a:extLst>
                    <a:ext uri="{9D8B030D-6E8A-4147-A177-3AD203B41FA5}">
                      <a16:colId xmlns:a16="http://schemas.microsoft.com/office/drawing/2014/main" val="1788066389"/>
                    </a:ext>
                  </a:extLst>
                </a:gridCol>
                <a:gridCol w="411480">
                  <a:extLst>
                    <a:ext uri="{9D8B030D-6E8A-4147-A177-3AD203B41FA5}">
                      <a16:colId xmlns:a16="http://schemas.microsoft.com/office/drawing/2014/main" val="82661759"/>
                    </a:ext>
                  </a:extLst>
                </a:gridCol>
                <a:gridCol w="411480">
                  <a:extLst>
                    <a:ext uri="{9D8B030D-6E8A-4147-A177-3AD203B41FA5}">
                      <a16:colId xmlns:a16="http://schemas.microsoft.com/office/drawing/2014/main" val="3670669607"/>
                    </a:ext>
                  </a:extLst>
                </a:gridCol>
                <a:gridCol w="411480">
                  <a:extLst>
                    <a:ext uri="{9D8B030D-6E8A-4147-A177-3AD203B41FA5}">
                      <a16:colId xmlns:a16="http://schemas.microsoft.com/office/drawing/2014/main" val="2122801110"/>
                    </a:ext>
                  </a:extLst>
                </a:gridCol>
                <a:gridCol w="411480">
                  <a:extLst>
                    <a:ext uri="{9D8B030D-6E8A-4147-A177-3AD203B41FA5}">
                      <a16:colId xmlns:a16="http://schemas.microsoft.com/office/drawing/2014/main" val="296752004"/>
                    </a:ext>
                  </a:extLst>
                </a:gridCol>
                <a:gridCol w="411480">
                  <a:extLst>
                    <a:ext uri="{9D8B030D-6E8A-4147-A177-3AD203B41FA5}">
                      <a16:colId xmlns:a16="http://schemas.microsoft.com/office/drawing/2014/main" val="3456845864"/>
                    </a:ext>
                  </a:extLst>
                </a:gridCol>
                <a:gridCol w="411480">
                  <a:extLst>
                    <a:ext uri="{9D8B030D-6E8A-4147-A177-3AD203B41FA5}">
                      <a16:colId xmlns:a16="http://schemas.microsoft.com/office/drawing/2014/main" val="119984418"/>
                    </a:ext>
                  </a:extLst>
                </a:gridCol>
                <a:gridCol w="411480">
                  <a:extLst>
                    <a:ext uri="{9D8B030D-6E8A-4147-A177-3AD203B41FA5}">
                      <a16:colId xmlns:a16="http://schemas.microsoft.com/office/drawing/2014/main" val="504132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8959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- 2024-11-11 18:38:48</a:t>
                      </a:r>
                      <a:r>
                        <a:rPr kumimoji="0" lang="it-IT" sz="1000" b="0" i="0" u="none" strike="noStrike" kern="1200" cap="none" spc="0" normalizeH="0" baseline="0" noProof="0">
                          <a:ln>
                            <a:noFill/>
                          </a:ln>
                          <a:solidFill>
                            <a:prstClr val="black"/>
                          </a:solidFill>
                          <a:effectLst/>
                          <a:uLnTx/>
                          <a:uFillTx/>
                          <a:latin typeface="Calibri"/>
                          <a:ea typeface="+mn-ea"/>
                          <a:cs typeface="+mn-cs"/>
                        </a:rPr>
                        <a:t>
 Il 28 Ottobre 2014 un altro importante capitolo di Conad Le Liccumie si apriva. Dalla fine di qualcosa all’inizio di un’altra, anche dieci anni dopo, questo giorno ha ancora il sapore di partenza. 
Nell’ultima decade il mondo è stato teatro di grossi e numerosi stravolgimenti. Il mercato in cui operiamo ogni giorno ha cambiato forma e sostanza di continuo e con #coraggio, #dedizione, #forza e #fiducia abbiamo sempre trovato una ragione per continuare.
Nell’epoca in cui Google, Amazon, Apple e gli altri giganti del Web inanellano, uno zero dietro l’altro, cifre di fatturato senza precedenti nella storia; è ormai acclarata l’esistenza di organizzazioni capaci di realizzare il “principio di economicità” come nessun’altro soggetto economico abbia mai fatto.
Questo dato conforta sul piano dello #SCOPO, cioè sulla realizzazione del profitto, il carburante di ogni azienda virtuosa. Si può dire lo stesso del #SIGNIFICATO? 
In altri termini, è “solo” nella capacità di generare ricchezza che si esaurisce il #senso di fare impresa?
La nostra posizione su questi temi si condensa nel claim di #Conad, l’insegna a cui orgogliosamente apparteniamo ormai da anni. “Persone oltre le cose” è molto più di uno #slogan. Si tratta di un’attitudine, una #cultura, una #filosofia, un #modo di essere.
La nostra #missione è migliorare la vita di ogni persona che entra nei nostri punti vendita.
Questi sono i principi che guidano il nostro approccio con #clienti e #collaboratori. 
Crediamo che il supermercato rappresenti casa per chi ci sceglie, che le #persone con cui lavoriamo ogni giorno siano in cima ai motivi per i quali i nostri negozi brulichino di clienti affezionati, che la fedeltà sia uno scambio reciproco, più che un calcolo strategico.
Il 28 Ottobre Le Liccumie approdavano a poche centinaia di metri più avanti, in un negozio della stessa insegna, lungo l’asse commerciale più importante della città di Modica. 
Dieci anni dopo, Le Liccumie - Treppiedi è una solida realtà. Stesse #persone, stesso #scopo, ma soprattutto…stesso #significato.
Santo e Simone Italia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33607179"/>
                  </a:ext>
                </a:extLst>
              </a:tr>
            </a:tbl>
          </a:graphicData>
        </a:graphic>
      </p:graphicFrame>
      <p:sp>
        <p:nvSpPr>
          <p:cNvPr id="4" name="Text Placeholder 3">
            <a:extLst>
              <a:ext uri="{FF2B5EF4-FFF2-40B4-BE49-F238E27FC236}">
                <a16:creationId xmlns:a16="http://schemas.microsoft.com/office/drawing/2014/main" id="{2FE54849-F2F7-4051-A339-036E3412EE73}"/>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3238072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1EC2C-F999-44E2-8429-0DE0A876FC8E}"/>
              </a:ext>
            </a:extLst>
          </p:cNvPr>
          <p:cNvSpPr>
            <a:spLocks noGrp="1"/>
          </p:cNvSpPr>
          <p:nvPr>
            <p:ph type="title"/>
          </p:nvPr>
        </p:nvSpPr>
        <p:spPr/>
        <p:txBody>
          <a:bodyPr/>
          <a:lstStyle/>
          <a:p>
            <a:r>
              <a:rPr lang="en-US"/>
              <a:t>Facebook Original Own Posts Table | Conad Modica - Rg Le Liccumie  POLO Commerciale - 4 of 26</a:t>
            </a:r>
          </a:p>
        </p:txBody>
      </p:sp>
      <p:graphicFrame>
        <p:nvGraphicFramePr>
          <p:cNvPr id="5" name="Table Placeholder 4">
            <a:extLst>
              <a:ext uri="{FF2B5EF4-FFF2-40B4-BE49-F238E27FC236}">
                <a16:creationId xmlns:a16="http://schemas.microsoft.com/office/drawing/2014/main" id="{A39DF56D-29A8-46D9-9237-029C0F9DF9DF}"/>
              </a:ext>
            </a:extLst>
          </p:cNvPr>
          <p:cNvGraphicFramePr>
            <a:graphicFrameLocks noGrp="1"/>
          </p:cNvGraphicFramePr>
          <p:nvPr>
            <p:ph type="tbl" sz="quarter" idx="13"/>
            <p:extLst>
              <p:ext uri="{D42A27DB-BD31-4B8C-83A1-F6EECF244321}">
                <p14:modId xmlns:p14="http://schemas.microsoft.com/office/powerpoint/2010/main" val="769587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3201312"/>
                    </a:ext>
                  </a:extLst>
                </a:gridCol>
                <a:gridCol w="1152144">
                  <a:extLst>
                    <a:ext uri="{9D8B030D-6E8A-4147-A177-3AD203B41FA5}">
                      <a16:colId xmlns:a16="http://schemas.microsoft.com/office/drawing/2014/main" val="1248252567"/>
                    </a:ext>
                  </a:extLst>
                </a:gridCol>
                <a:gridCol w="411480">
                  <a:extLst>
                    <a:ext uri="{9D8B030D-6E8A-4147-A177-3AD203B41FA5}">
                      <a16:colId xmlns:a16="http://schemas.microsoft.com/office/drawing/2014/main" val="759323994"/>
                    </a:ext>
                  </a:extLst>
                </a:gridCol>
                <a:gridCol w="411480">
                  <a:extLst>
                    <a:ext uri="{9D8B030D-6E8A-4147-A177-3AD203B41FA5}">
                      <a16:colId xmlns:a16="http://schemas.microsoft.com/office/drawing/2014/main" val="3225918911"/>
                    </a:ext>
                  </a:extLst>
                </a:gridCol>
                <a:gridCol w="411480">
                  <a:extLst>
                    <a:ext uri="{9D8B030D-6E8A-4147-A177-3AD203B41FA5}">
                      <a16:colId xmlns:a16="http://schemas.microsoft.com/office/drawing/2014/main" val="1528738959"/>
                    </a:ext>
                  </a:extLst>
                </a:gridCol>
                <a:gridCol w="411480">
                  <a:extLst>
                    <a:ext uri="{9D8B030D-6E8A-4147-A177-3AD203B41FA5}">
                      <a16:colId xmlns:a16="http://schemas.microsoft.com/office/drawing/2014/main" val="1488201791"/>
                    </a:ext>
                  </a:extLst>
                </a:gridCol>
                <a:gridCol w="411480">
                  <a:extLst>
                    <a:ext uri="{9D8B030D-6E8A-4147-A177-3AD203B41FA5}">
                      <a16:colId xmlns:a16="http://schemas.microsoft.com/office/drawing/2014/main" val="4240574060"/>
                    </a:ext>
                  </a:extLst>
                </a:gridCol>
                <a:gridCol w="411480">
                  <a:extLst>
                    <a:ext uri="{9D8B030D-6E8A-4147-A177-3AD203B41FA5}">
                      <a16:colId xmlns:a16="http://schemas.microsoft.com/office/drawing/2014/main" val="742173581"/>
                    </a:ext>
                  </a:extLst>
                </a:gridCol>
                <a:gridCol w="411480">
                  <a:extLst>
                    <a:ext uri="{9D8B030D-6E8A-4147-A177-3AD203B41FA5}">
                      <a16:colId xmlns:a16="http://schemas.microsoft.com/office/drawing/2014/main" val="734278989"/>
                    </a:ext>
                  </a:extLst>
                </a:gridCol>
                <a:gridCol w="411480">
                  <a:extLst>
                    <a:ext uri="{9D8B030D-6E8A-4147-A177-3AD203B41FA5}">
                      <a16:colId xmlns:a16="http://schemas.microsoft.com/office/drawing/2014/main" val="2569781297"/>
                    </a:ext>
                  </a:extLst>
                </a:gridCol>
                <a:gridCol w="411480">
                  <a:extLst>
                    <a:ext uri="{9D8B030D-6E8A-4147-A177-3AD203B41FA5}">
                      <a16:colId xmlns:a16="http://schemas.microsoft.com/office/drawing/2014/main" val="3662891175"/>
                    </a:ext>
                  </a:extLst>
                </a:gridCol>
                <a:gridCol w="411480">
                  <a:extLst>
                    <a:ext uri="{9D8B030D-6E8A-4147-A177-3AD203B41FA5}">
                      <a16:colId xmlns:a16="http://schemas.microsoft.com/office/drawing/2014/main" val="1351362833"/>
                    </a:ext>
                  </a:extLst>
                </a:gridCol>
                <a:gridCol w="411480">
                  <a:extLst>
                    <a:ext uri="{9D8B030D-6E8A-4147-A177-3AD203B41FA5}">
                      <a16:colId xmlns:a16="http://schemas.microsoft.com/office/drawing/2014/main" val="2851915008"/>
                    </a:ext>
                  </a:extLst>
                </a:gridCol>
                <a:gridCol w="411480">
                  <a:extLst>
                    <a:ext uri="{9D8B030D-6E8A-4147-A177-3AD203B41FA5}">
                      <a16:colId xmlns:a16="http://schemas.microsoft.com/office/drawing/2014/main" val="2509324177"/>
                    </a:ext>
                  </a:extLst>
                </a:gridCol>
                <a:gridCol w="411480">
                  <a:extLst>
                    <a:ext uri="{9D8B030D-6E8A-4147-A177-3AD203B41FA5}">
                      <a16:colId xmlns:a16="http://schemas.microsoft.com/office/drawing/2014/main" val="2815446194"/>
                    </a:ext>
                  </a:extLst>
                </a:gridCol>
                <a:gridCol w="411480">
                  <a:extLst>
                    <a:ext uri="{9D8B030D-6E8A-4147-A177-3AD203B41FA5}">
                      <a16:colId xmlns:a16="http://schemas.microsoft.com/office/drawing/2014/main" val="161564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268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- 2025-08-19 13:05:03</a:t>
                      </a:r>
                      <a:r>
                        <a:rPr kumimoji="0" lang="it-IT" sz="1000" b="0" i="0" u="none" strike="noStrike" kern="1200" cap="none" spc="0" normalizeH="0" baseline="0" noProof="0">
                          <a:ln>
                            <a:noFill/>
                          </a:ln>
                          <a:solidFill>
                            <a:prstClr val="black"/>
                          </a:solidFill>
                          <a:effectLst/>
                          <a:uLnTx/>
                          <a:uFillTx/>
                          <a:latin typeface="Calibri"/>
                          <a:ea typeface="+mn-ea"/>
                          <a:cs typeface="+mn-cs"/>
                        </a:rPr>
                        <a:t>
 Una "vecchia" canzone di Celentano faceva così: "Siamo la coppia più bella de mondo...".  🎙 Per Agnese e Carmelo, della nostra #salumeria, noi diremmo anche "la più buona". 🥓 E presto li vedrete su questi schermi duettare di #formaggi tipici e #salumi del territorio. Stay tuned!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29892521"/>
                  </a:ext>
                </a:extLst>
              </a:tr>
            </a:tbl>
          </a:graphicData>
        </a:graphic>
      </p:graphicFrame>
      <p:sp>
        <p:nvSpPr>
          <p:cNvPr id="4" name="Text Placeholder 3">
            <a:extLst>
              <a:ext uri="{FF2B5EF4-FFF2-40B4-BE49-F238E27FC236}">
                <a16:creationId xmlns:a16="http://schemas.microsoft.com/office/drawing/2014/main" id="{1061B686-DC38-4962-BF95-A9894BA9A162}"/>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2939186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25BF0-BA49-423C-A114-3B589C4D9594}"/>
              </a:ext>
            </a:extLst>
          </p:cNvPr>
          <p:cNvSpPr>
            <a:spLocks noGrp="1"/>
          </p:cNvSpPr>
          <p:nvPr>
            <p:ph type="title"/>
          </p:nvPr>
        </p:nvSpPr>
        <p:spPr/>
        <p:txBody>
          <a:bodyPr/>
          <a:lstStyle/>
          <a:p>
            <a:r>
              <a:rPr lang="en-US"/>
              <a:t>Facebook Original Own Posts Table | Conad Modica - Rg Le Liccumie  POLO Commerciale - 5 of 26</a:t>
            </a:r>
          </a:p>
        </p:txBody>
      </p:sp>
      <p:graphicFrame>
        <p:nvGraphicFramePr>
          <p:cNvPr id="5" name="Table Placeholder 4">
            <a:extLst>
              <a:ext uri="{FF2B5EF4-FFF2-40B4-BE49-F238E27FC236}">
                <a16:creationId xmlns:a16="http://schemas.microsoft.com/office/drawing/2014/main" id="{C588B77D-0DE1-46B6-8174-CC38C87C317A}"/>
              </a:ext>
            </a:extLst>
          </p:cNvPr>
          <p:cNvGraphicFramePr>
            <a:graphicFrameLocks noGrp="1"/>
          </p:cNvGraphicFramePr>
          <p:nvPr>
            <p:ph type="tbl" sz="quarter" idx="13"/>
            <p:extLst>
              <p:ext uri="{D42A27DB-BD31-4B8C-83A1-F6EECF244321}">
                <p14:modId xmlns:p14="http://schemas.microsoft.com/office/powerpoint/2010/main" val="3244452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84597480"/>
                    </a:ext>
                  </a:extLst>
                </a:gridCol>
                <a:gridCol w="1152144">
                  <a:extLst>
                    <a:ext uri="{9D8B030D-6E8A-4147-A177-3AD203B41FA5}">
                      <a16:colId xmlns:a16="http://schemas.microsoft.com/office/drawing/2014/main" val="1278712852"/>
                    </a:ext>
                  </a:extLst>
                </a:gridCol>
                <a:gridCol w="411480">
                  <a:extLst>
                    <a:ext uri="{9D8B030D-6E8A-4147-A177-3AD203B41FA5}">
                      <a16:colId xmlns:a16="http://schemas.microsoft.com/office/drawing/2014/main" val="3660867415"/>
                    </a:ext>
                  </a:extLst>
                </a:gridCol>
                <a:gridCol w="411480">
                  <a:extLst>
                    <a:ext uri="{9D8B030D-6E8A-4147-A177-3AD203B41FA5}">
                      <a16:colId xmlns:a16="http://schemas.microsoft.com/office/drawing/2014/main" val="805799832"/>
                    </a:ext>
                  </a:extLst>
                </a:gridCol>
                <a:gridCol w="411480">
                  <a:extLst>
                    <a:ext uri="{9D8B030D-6E8A-4147-A177-3AD203B41FA5}">
                      <a16:colId xmlns:a16="http://schemas.microsoft.com/office/drawing/2014/main" val="1569687624"/>
                    </a:ext>
                  </a:extLst>
                </a:gridCol>
                <a:gridCol w="411480">
                  <a:extLst>
                    <a:ext uri="{9D8B030D-6E8A-4147-A177-3AD203B41FA5}">
                      <a16:colId xmlns:a16="http://schemas.microsoft.com/office/drawing/2014/main" val="2400522803"/>
                    </a:ext>
                  </a:extLst>
                </a:gridCol>
                <a:gridCol w="411480">
                  <a:extLst>
                    <a:ext uri="{9D8B030D-6E8A-4147-A177-3AD203B41FA5}">
                      <a16:colId xmlns:a16="http://schemas.microsoft.com/office/drawing/2014/main" val="3000490650"/>
                    </a:ext>
                  </a:extLst>
                </a:gridCol>
                <a:gridCol w="411480">
                  <a:extLst>
                    <a:ext uri="{9D8B030D-6E8A-4147-A177-3AD203B41FA5}">
                      <a16:colId xmlns:a16="http://schemas.microsoft.com/office/drawing/2014/main" val="1900849015"/>
                    </a:ext>
                  </a:extLst>
                </a:gridCol>
                <a:gridCol w="411480">
                  <a:extLst>
                    <a:ext uri="{9D8B030D-6E8A-4147-A177-3AD203B41FA5}">
                      <a16:colId xmlns:a16="http://schemas.microsoft.com/office/drawing/2014/main" val="3032982256"/>
                    </a:ext>
                  </a:extLst>
                </a:gridCol>
                <a:gridCol w="411480">
                  <a:extLst>
                    <a:ext uri="{9D8B030D-6E8A-4147-A177-3AD203B41FA5}">
                      <a16:colId xmlns:a16="http://schemas.microsoft.com/office/drawing/2014/main" val="3751142786"/>
                    </a:ext>
                  </a:extLst>
                </a:gridCol>
                <a:gridCol w="411480">
                  <a:extLst>
                    <a:ext uri="{9D8B030D-6E8A-4147-A177-3AD203B41FA5}">
                      <a16:colId xmlns:a16="http://schemas.microsoft.com/office/drawing/2014/main" val="1506986349"/>
                    </a:ext>
                  </a:extLst>
                </a:gridCol>
                <a:gridCol w="411480">
                  <a:extLst>
                    <a:ext uri="{9D8B030D-6E8A-4147-A177-3AD203B41FA5}">
                      <a16:colId xmlns:a16="http://schemas.microsoft.com/office/drawing/2014/main" val="1940558511"/>
                    </a:ext>
                  </a:extLst>
                </a:gridCol>
                <a:gridCol w="411480">
                  <a:extLst>
                    <a:ext uri="{9D8B030D-6E8A-4147-A177-3AD203B41FA5}">
                      <a16:colId xmlns:a16="http://schemas.microsoft.com/office/drawing/2014/main" val="803934316"/>
                    </a:ext>
                  </a:extLst>
                </a:gridCol>
                <a:gridCol w="411480">
                  <a:extLst>
                    <a:ext uri="{9D8B030D-6E8A-4147-A177-3AD203B41FA5}">
                      <a16:colId xmlns:a16="http://schemas.microsoft.com/office/drawing/2014/main" val="707000423"/>
                    </a:ext>
                  </a:extLst>
                </a:gridCol>
                <a:gridCol w="411480">
                  <a:extLst>
                    <a:ext uri="{9D8B030D-6E8A-4147-A177-3AD203B41FA5}">
                      <a16:colId xmlns:a16="http://schemas.microsoft.com/office/drawing/2014/main" val="4168779513"/>
                    </a:ext>
                  </a:extLst>
                </a:gridCol>
                <a:gridCol w="411480">
                  <a:extLst>
                    <a:ext uri="{9D8B030D-6E8A-4147-A177-3AD203B41FA5}">
                      <a16:colId xmlns:a16="http://schemas.microsoft.com/office/drawing/2014/main" val="4033675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0220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- 2025-10-12 08:43:55</a:t>
                      </a:r>
                      <a:r>
                        <a:rPr kumimoji="0" lang="it-IT" sz="1000" b="0" i="0" u="none" strike="noStrike" kern="1200" cap="none" spc="0" normalizeH="0" baseline="0" noProof="0">
                          <a:ln>
                            <a:noFill/>
                          </a:ln>
                          <a:solidFill>
                            <a:prstClr val="black"/>
                          </a:solidFill>
                          <a:effectLst/>
                          <a:uLnTx/>
                          <a:uFillTx/>
                          <a:latin typeface="Calibri"/>
                          <a:ea typeface="+mn-ea"/>
                          <a:cs typeface="+mn-cs"/>
                        </a:rPr>
                        <a:t>
 Ognuno ha il Santo che si merita. 😗
AUGURI di buon compleanno al nostro. 💥🥂🎂
#liccumiemodica #leLiccumie #Conad #personeoltrelecose🌼 #store #Treppiedi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87716295"/>
                  </a:ext>
                </a:extLst>
              </a:tr>
            </a:tbl>
          </a:graphicData>
        </a:graphic>
      </p:graphicFrame>
      <p:sp>
        <p:nvSpPr>
          <p:cNvPr id="4" name="Text Placeholder 3">
            <a:extLst>
              <a:ext uri="{FF2B5EF4-FFF2-40B4-BE49-F238E27FC236}">
                <a16:creationId xmlns:a16="http://schemas.microsoft.com/office/drawing/2014/main" id="{0B83957D-EF90-4E89-891E-7B2C14424E34}"/>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747719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1B59E-7078-4FF7-8261-287BFE76D46F}"/>
              </a:ext>
            </a:extLst>
          </p:cNvPr>
          <p:cNvSpPr>
            <a:spLocks noGrp="1"/>
          </p:cNvSpPr>
          <p:nvPr>
            <p:ph type="title"/>
          </p:nvPr>
        </p:nvSpPr>
        <p:spPr/>
        <p:txBody>
          <a:bodyPr/>
          <a:lstStyle/>
          <a:p>
            <a:r>
              <a:rPr lang="en-US"/>
              <a:t>Facebook Original Own Posts Table | Conad Modica - Rg Le Liccumie  POLO Commerciale - 6 of 26</a:t>
            </a:r>
          </a:p>
        </p:txBody>
      </p:sp>
      <p:graphicFrame>
        <p:nvGraphicFramePr>
          <p:cNvPr id="5" name="Table Placeholder 4">
            <a:extLst>
              <a:ext uri="{FF2B5EF4-FFF2-40B4-BE49-F238E27FC236}">
                <a16:creationId xmlns:a16="http://schemas.microsoft.com/office/drawing/2014/main" id="{BB43951D-ADFD-4785-AE05-5E5B596C3B44}"/>
              </a:ext>
            </a:extLst>
          </p:cNvPr>
          <p:cNvGraphicFramePr>
            <a:graphicFrameLocks noGrp="1"/>
          </p:cNvGraphicFramePr>
          <p:nvPr>
            <p:ph type="tbl" sz="quarter" idx="13"/>
            <p:extLst>
              <p:ext uri="{D42A27DB-BD31-4B8C-83A1-F6EECF244321}">
                <p14:modId xmlns:p14="http://schemas.microsoft.com/office/powerpoint/2010/main" val="52504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73044014"/>
                    </a:ext>
                  </a:extLst>
                </a:gridCol>
                <a:gridCol w="1152144">
                  <a:extLst>
                    <a:ext uri="{9D8B030D-6E8A-4147-A177-3AD203B41FA5}">
                      <a16:colId xmlns:a16="http://schemas.microsoft.com/office/drawing/2014/main" val="2010370421"/>
                    </a:ext>
                  </a:extLst>
                </a:gridCol>
                <a:gridCol w="411480">
                  <a:extLst>
                    <a:ext uri="{9D8B030D-6E8A-4147-A177-3AD203B41FA5}">
                      <a16:colId xmlns:a16="http://schemas.microsoft.com/office/drawing/2014/main" val="1694339983"/>
                    </a:ext>
                  </a:extLst>
                </a:gridCol>
                <a:gridCol w="411480">
                  <a:extLst>
                    <a:ext uri="{9D8B030D-6E8A-4147-A177-3AD203B41FA5}">
                      <a16:colId xmlns:a16="http://schemas.microsoft.com/office/drawing/2014/main" val="1534795840"/>
                    </a:ext>
                  </a:extLst>
                </a:gridCol>
                <a:gridCol w="411480">
                  <a:extLst>
                    <a:ext uri="{9D8B030D-6E8A-4147-A177-3AD203B41FA5}">
                      <a16:colId xmlns:a16="http://schemas.microsoft.com/office/drawing/2014/main" val="1369216794"/>
                    </a:ext>
                  </a:extLst>
                </a:gridCol>
                <a:gridCol w="411480">
                  <a:extLst>
                    <a:ext uri="{9D8B030D-6E8A-4147-A177-3AD203B41FA5}">
                      <a16:colId xmlns:a16="http://schemas.microsoft.com/office/drawing/2014/main" val="3672630979"/>
                    </a:ext>
                  </a:extLst>
                </a:gridCol>
                <a:gridCol w="411480">
                  <a:extLst>
                    <a:ext uri="{9D8B030D-6E8A-4147-A177-3AD203B41FA5}">
                      <a16:colId xmlns:a16="http://schemas.microsoft.com/office/drawing/2014/main" val="1519416750"/>
                    </a:ext>
                  </a:extLst>
                </a:gridCol>
                <a:gridCol w="411480">
                  <a:extLst>
                    <a:ext uri="{9D8B030D-6E8A-4147-A177-3AD203B41FA5}">
                      <a16:colId xmlns:a16="http://schemas.microsoft.com/office/drawing/2014/main" val="744948410"/>
                    </a:ext>
                  </a:extLst>
                </a:gridCol>
                <a:gridCol w="411480">
                  <a:extLst>
                    <a:ext uri="{9D8B030D-6E8A-4147-A177-3AD203B41FA5}">
                      <a16:colId xmlns:a16="http://schemas.microsoft.com/office/drawing/2014/main" val="2001674365"/>
                    </a:ext>
                  </a:extLst>
                </a:gridCol>
                <a:gridCol w="411480">
                  <a:extLst>
                    <a:ext uri="{9D8B030D-6E8A-4147-A177-3AD203B41FA5}">
                      <a16:colId xmlns:a16="http://schemas.microsoft.com/office/drawing/2014/main" val="460648598"/>
                    </a:ext>
                  </a:extLst>
                </a:gridCol>
                <a:gridCol w="411480">
                  <a:extLst>
                    <a:ext uri="{9D8B030D-6E8A-4147-A177-3AD203B41FA5}">
                      <a16:colId xmlns:a16="http://schemas.microsoft.com/office/drawing/2014/main" val="1139689"/>
                    </a:ext>
                  </a:extLst>
                </a:gridCol>
                <a:gridCol w="411480">
                  <a:extLst>
                    <a:ext uri="{9D8B030D-6E8A-4147-A177-3AD203B41FA5}">
                      <a16:colId xmlns:a16="http://schemas.microsoft.com/office/drawing/2014/main" val="2213344694"/>
                    </a:ext>
                  </a:extLst>
                </a:gridCol>
                <a:gridCol w="411480">
                  <a:extLst>
                    <a:ext uri="{9D8B030D-6E8A-4147-A177-3AD203B41FA5}">
                      <a16:colId xmlns:a16="http://schemas.microsoft.com/office/drawing/2014/main" val="4023313882"/>
                    </a:ext>
                  </a:extLst>
                </a:gridCol>
                <a:gridCol w="411480">
                  <a:extLst>
                    <a:ext uri="{9D8B030D-6E8A-4147-A177-3AD203B41FA5}">
                      <a16:colId xmlns:a16="http://schemas.microsoft.com/office/drawing/2014/main" val="339421409"/>
                    </a:ext>
                  </a:extLst>
                </a:gridCol>
                <a:gridCol w="411480">
                  <a:extLst>
                    <a:ext uri="{9D8B030D-6E8A-4147-A177-3AD203B41FA5}">
                      <a16:colId xmlns:a16="http://schemas.microsoft.com/office/drawing/2014/main" val="2947900250"/>
                    </a:ext>
                  </a:extLst>
                </a:gridCol>
                <a:gridCol w="411480">
                  <a:extLst>
                    <a:ext uri="{9D8B030D-6E8A-4147-A177-3AD203B41FA5}">
                      <a16:colId xmlns:a16="http://schemas.microsoft.com/office/drawing/2014/main" val="4196403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9111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- 2025-07-04 13:01:46</a:t>
                      </a:r>
                      <a:r>
                        <a:rPr kumimoji="0" lang="it-IT" sz="1000" b="0" i="0" u="none" strike="noStrike" kern="1200" cap="none" spc="0" normalizeH="0" baseline="0" noProof="0">
                          <a:ln>
                            <a:noFill/>
                          </a:ln>
                          <a:solidFill>
                            <a:prstClr val="black"/>
                          </a:solidFill>
                          <a:effectLst/>
                          <a:uLnTx/>
                          <a:uFillTx/>
                          <a:latin typeface="Calibri"/>
                          <a:ea typeface="+mn-ea"/>
                          <a:cs typeface="+mn-cs"/>
                        </a:rPr>
                        <a:t>
 E grazie alla nostra Flavia per lo spiegone sulla #summerbox. 🫓🥗 
Un'idea golosa che ci è venuta per augurarvi un'estate easy: da questo weekend di luglio a inizio settembre. ☀️ Importante: la prenotate durante la settimana, la ritirate il sabato o la domenica, prima di "scendere" a mare. 🏖
E se ci trovate la #magiccard riportatela qui alle #liccumiemodica: in cambio, un premio pensato per voi. Quale? Se ve lo diciamo, che sorpresa 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426247928"/>
                  </a:ext>
                </a:extLst>
              </a:tr>
            </a:tbl>
          </a:graphicData>
        </a:graphic>
      </p:graphicFrame>
      <p:sp>
        <p:nvSpPr>
          <p:cNvPr id="4" name="Text Placeholder 3">
            <a:extLst>
              <a:ext uri="{FF2B5EF4-FFF2-40B4-BE49-F238E27FC236}">
                <a16:creationId xmlns:a16="http://schemas.microsoft.com/office/drawing/2014/main" id="{CB38666B-9BA9-4FA0-86AF-4AAD2607A896}"/>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128938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C42F7-1CA6-4776-91CF-9FEE38589892}"/>
              </a:ext>
            </a:extLst>
          </p:cNvPr>
          <p:cNvSpPr>
            <a:spLocks noGrp="1"/>
          </p:cNvSpPr>
          <p:nvPr>
            <p:ph type="title"/>
          </p:nvPr>
        </p:nvSpPr>
        <p:spPr/>
        <p:txBody>
          <a:bodyPr/>
          <a:lstStyle/>
          <a:p>
            <a:r>
              <a:rPr lang="en-US"/>
              <a:t>Facebook Original Own Posts Table | Conad Modica - Rg Le Liccumie  POLO Commerciale - 7 of 26</a:t>
            </a:r>
          </a:p>
        </p:txBody>
      </p:sp>
      <p:graphicFrame>
        <p:nvGraphicFramePr>
          <p:cNvPr id="5" name="Table Placeholder 4">
            <a:extLst>
              <a:ext uri="{FF2B5EF4-FFF2-40B4-BE49-F238E27FC236}">
                <a16:creationId xmlns:a16="http://schemas.microsoft.com/office/drawing/2014/main" id="{CD917601-60F7-4780-96A8-EC33B5031D5A}"/>
              </a:ext>
            </a:extLst>
          </p:cNvPr>
          <p:cNvGraphicFramePr>
            <a:graphicFrameLocks noGrp="1"/>
          </p:cNvGraphicFramePr>
          <p:nvPr>
            <p:ph type="tbl" sz="quarter" idx="13"/>
            <p:extLst>
              <p:ext uri="{D42A27DB-BD31-4B8C-83A1-F6EECF244321}">
                <p14:modId xmlns:p14="http://schemas.microsoft.com/office/powerpoint/2010/main" val="692890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4256821"/>
                    </a:ext>
                  </a:extLst>
                </a:gridCol>
                <a:gridCol w="1152144">
                  <a:extLst>
                    <a:ext uri="{9D8B030D-6E8A-4147-A177-3AD203B41FA5}">
                      <a16:colId xmlns:a16="http://schemas.microsoft.com/office/drawing/2014/main" val="464876878"/>
                    </a:ext>
                  </a:extLst>
                </a:gridCol>
                <a:gridCol w="411480">
                  <a:extLst>
                    <a:ext uri="{9D8B030D-6E8A-4147-A177-3AD203B41FA5}">
                      <a16:colId xmlns:a16="http://schemas.microsoft.com/office/drawing/2014/main" val="1499684294"/>
                    </a:ext>
                  </a:extLst>
                </a:gridCol>
                <a:gridCol w="411480">
                  <a:extLst>
                    <a:ext uri="{9D8B030D-6E8A-4147-A177-3AD203B41FA5}">
                      <a16:colId xmlns:a16="http://schemas.microsoft.com/office/drawing/2014/main" val="1104256103"/>
                    </a:ext>
                  </a:extLst>
                </a:gridCol>
                <a:gridCol w="411480">
                  <a:extLst>
                    <a:ext uri="{9D8B030D-6E8A-4147-A177-3AD203B41FA5}">
                      <a16:colId xmlns:a16="http://schemas.microsoft.com/office/drawing/2014/main" val="928751606"/>
                    </a:ext>
                  </a:extLst>
                </a:gridCol>
                <a:gridCol w="411480">
                  <a:extLst>
                    <a:ext uri="{9D8B030D-6E8A-4147-A177-3AD203B41FA5}">
                      <a16:colId xmlns:a16="http://schemas.microsoft.com/office/drawing/2014/main" val="3232138799"/>
                    </a:ext>
                  </a:extLst>
                </a:gridCol>
                <a:gridCol w="411480">
                  <a:extLst>
                    <a:ext uri="{9D8B030D-6E8A-4147-A177-3AD203B41FA5}">
                      <a16:colId xmlns:a16="http://schemas.microsoft.com/office/drawing/2014/main" val="4030564537"/>
                    </a:ext>
                  </a:extLst>
                </a:gridCol>
                <a:gridCol w="411480">
                  <a:extLst>
                    <a:ext uri="{9D8B030D-6E8A-4147-A177-3AD203B41FA5}">
                      <a16:colId xmlns:a16="http://schemas.microsoft.com/office/drawing/2014/main" val="2309505631"/>
                    </a:ext>
                  </a:extLst>
                </a:gridCol>
                <a:gridCol w="411480">
                  <a:extLst>
                    <a:ext uri="{9D8B030D-6E8A-4147-A177-3AD203B41FA5}">
                      <a16:colId xmlns:a16="http://schemas.microsoft.com/office/drawing/2014/main" val="3338708925"/>
                    </a:ext>
                  </a:extLst>
                </a:gridCol>
                <a:gridCol w="411480">
                  <a:extLst>
                    <a:ext uri="{9D8B030D-6E8A-4147-A177-3AD203B41FA5}">
                      <a16:colId xmlns:a16="http://schemas.microsoft.com/office/drawing/2014/main" val="2160561911"/>
                    </a:ext>
                  </a:extLst>
                </a:gridCol>
                <a:gridCol w="411480">
                  <a:extLst>
                    <a:ext uri="{9D8B030D-6E8A-4147-A177-3AD203B41FA5}">
                      <a16:colId xmlns:a16="http://schemas.microsoft.com/office/drawing/2014/main" val="105349784"/>
                    </a:ext>
                  </a:extLst>
                </a:gridCol>
                <a:gridCol w="411480">
                  <a:extLst>
                    <a:ext uri="{9D8B030D-6E8A-4147-A177-3AD203B41FA5}">
                      <a16:colId xmlns:a16="http://schemas.microsoft.com/office/drawing/2014/main" val="1303572502"/>
                    </a:ext>
                  </a:extLst>
                </a:gridCol>
                <a:gridCol w="411480">
                  <a:extLst>
                    <a:ext uri="{9D8B030D-6E8A-4147-A177-3AD203B41FA5}">
                      <a16:colId xmlns:a16="http://schemas.microsoft.com/office/drawing/2014/main" val="4184076016"/>
                    </a:ext>
                  </a:extLst>
                </a:gridCol>
                <a:gridCol w="411480">
                  <a:extLst>
                    <a:ext uri="{9D8B030D-6E8A-4147-A177-3AD203B41FA5}">
                      <a16:colId xmlns:a16="http://schemas.microsoft.com/office/drawing/2014/main" val="3258719475"/>
                    </a:ext>
                  </a:extLst>
                </a:gridCol>
                <a:gridCol w="411480">
                  <a:extLst>
                    <a:ext uri="{9D8B030D-6E8A-4147-A177-3AD203B41FA5}">
                      <a16:colId xmlns:a16="http://schemas.microsoft.com/office/drawing/2014/main" val="924876748"/>
                    </a:ext>
                  </a:extLst>
                </a:gridCol>
                <a:gridCol w="411480">
                  <a:extLst>
                    <a:ext uri="{9D8B030D-6E8A-4147-A177-3AD203B41FA5}">
                      <a16:colId xmlns:a16="http://schemas.microsoft.com/office/drawing/2014/main" val="365084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79856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- 2025-08-03 09:21:04</a:t>
                      </a:r>
                      <a:r>
                        <a:rPr kumimoji="0" lang="it-IT" sz="1000" b="0" i="0" u="none" strike="noStrike" kern="1200" cap="none" spc="0" normalizeH="0" baseline="0" noProof="0">
                          <a:ln>
                            <a:noFill/>
                          </a:ln>
                          <a:solidFill>
                            <a:prstClr val="black"/>
                          </a:solidFill>
                          <a:effectLst/>
                          <a:uLnTx/>
                          <a:uFillTx/>
                          <a:latin typeface="Calibri"/>
                          <a:ea typeface="+mn-ea"/>
                          <a:cs typeface="+mn-cs"/>
                        </a:rPr>
                        <a:t>
 Questa volta ve la presentiamo subito: è entrata nella formazione di #conadliccumie, Marisa. E si è subito guadagnata una maglia da titolare. 
E con questo sorriso - segno di accoglienza, gentilezza, attenzione - non poteva che essere così. Benvenuta. 🙌
#liccumie #Conad #liccumieModica #personeoltrelecose🌼 #ConadSuperstore #Modica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25395015"/>
                  </a:ext>
                </a:extLst>
              </a:tr>
            </a:tbl>
          </a:graphicData>
        </a:graphic>
      </p:graphicFrame>
      <p:sp>
        <p:nvSpPr>
          <p:cNvPr id="4" name="Text Placeholder 3">
            <a:extLst>
              <a:ext uri="{FF2B5EF4-FFF2-40B4-BE49-F238E27FC236}">
                <a16:creationId xmlns:a16="http://schemas.microsoft.com/office/drawing/2014/main" id="{9B8774E3-5A0C-420A-AA24-9060BC106EB7}"/>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531972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7E9C7-1610-4DEE-84ED-E6C8A0C045CE}"/>
              </a:ext>
            </a:extLst>
          </p:cNvPr>
          <p:cNvSpPr>
            <a:spLocks noGrp="1"/>
          </p:cNvSpPr>
          <p:nvPr>
            <p:ph type="title"/>
          </p:nvPr>
        </p:nvSpPr>
        <p:spPr/>
        <p:txBody>
          <a:bodyPr/>
          <a:lstStyle/>
          <a:p>
            <a:r>
              <a:rPr lang="en-US"/>
              <a:t>Facebook Original Own Posts Table | Conad Modica - Rg Le Liccumie  POLO Commerciale - 8 of 26</a:t>
            </a:r>
          </a:p>
        </p:txBody>
      </p:sp>
      <p:graphicFrame>
        <p:nvGraphicFramePr>
          <p:cNvPr id="5" name="Table Placeholder 4">
            <a:extLst>
              <a:ext uri="{FF2B5EF4-FFF2-40B4-BE49-F238E27FC236}">
                <a16:creationId xmlns:a16="http://schemas.microsoft.com/office/drawing/2014/main" id="{094D3B5F-D14D-4EEC-B190-EA62444078C4}"/>
              </a:ext>
            </a:extLst>
          </p:cNvPr>
          <p:cNvGraphicFramePr>
            <a:graphicFrameLocks noGrp="1"/>
          </p:cNvGraphicFramePr>
          <p:nvPr>
            <p:ph type="tbl" sz="quarter" idx="13"/>
            <p:extLst>
              <p:ext uri="{D42A27DB-BD31-4B8C-83A1-F6EECF244321}">
                <p14:modId xmlns:p14="http://schemas.microsoft.com/office/powerpoint/2010/main" val="2048936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97831136"/>
                    </a:ext>
                  </a:extLst>
                </a:gridCol>
                <a:gridCol w="1152144">
                  <a:extLst>
                    <a:ext uri="{9D8B030D-6E8A-4147-A177-3AD203B41FA5}">
                      <a16:colId xmlns:a16="http://schemas.microsoft.com/office/drawing/2014/main" val="1886243897"/>
                    </a:ext>
                  </a:extLst>
                </a:gridCol>
                <a:gridCol w="411480">
                  <a:extLst>
                    <a:ext uri="{9D8B030D-6E8A-4147-A177-3AD203B41FA5}">
                      <a16:colId xmlns:a16="http://schemas.microsoft.com/office/drawing/2014/main" val="230875513"/>
                    </a:ext>
                  </a:extLst>
                </a:gridCol>
                <a:gridCol w="411480">
                  <a:extLst>
                    <a:ext uri="{9D8B030D-6E8A-4147-A177-3AD203B41FA5}">
                      <a16:colId xmlns:a16="http://schemas.microsoft.com/office/drawing/2014/main" val="3054297337"/>
                    </a:ext>
                  </a:extLst>
                </a:gridCol>
                <a:gridCol w="411480">
                  <a:extLst>
                    <a:ext uri="{9D8B030D-6E8A-4147-A177-3AD203B41FA5}">
                      <a16:colId xmlns:a16="http://schemas.microsoft.com/office/drawing/2014/main" val="2448549569"/>
                    </a:ext>
                  </a:extLst>
                </a:gridCol>
                <a:gridCol w="411480">
                  <a:extLst>
                    <a:ext uri="{9D8B030D-6E8A-4147-A177-3AD203B41FA5}">
                      <a16:colId xmlns:a16="http://schemas.microsoft.com/office/drawing/2014/main" val="3213560256"/>
                    </a:ext>
                  </a:extLst>
                </a:gridCol>
                <a:gridCol w="411480">
                  <a:extLst>
                    <a:ext uri="{9D8B030D-6E8A-4147-A177-3AD203B41FA5}">
                      <a16:colId xmlns:a16="http://schemas.microsoft.com/office/drawing/2014/main" val="3032480600"/>
                    </a:ext>
                  </a:extLst>
                </a:gridCol>
                <a:gridCol w="411480">
                  <a:extLst>
                    <a:ext uri="{9D8B030D-6E8A-4147-A177-3AD203B41FA5}">
                      <a16:colId xmlns:a16="http://schemas.microsoft.com/office/drawing/2014/main" val="2950397602"/>
                    </a:ext>
                  </a:extLst>
                </a:gridCol>
                <a:gridCol w="411480">
                  <a:extLst>
                    <a:ext uri="{9D8B030D-6E8A-4147-A177-3AD203B41FA5}">
                      <a16:colId xmlns:a16="http://schemas.microsoft.com/office/drawing/2014/main" val="3479853121"/>
                    </a:ext>
                  </a:extLst>
                </a:gridCol>
                <a:gridCol w="411480">
                  <a:extLst>
                    <a:ext uri="{9D8B030D-6E8A-4147-A177-3AD203B41FA5}">
                      <a16:colId xmlns:a16="http://schemas.microsoft.com/office/drawing/2014/main" val="1334852010"/>
                    </a:ext>
                  </a:extLst>
                </a:gridCol>
                <a:gridCol w="411480">
                  <a:extLst>
                    <a:ext uri="{9D8B030D-6E8A-4147-A177-3AD203B41FA5}">
                      <a16:colId xmlns:a16="http://schemas.microsoft.com/office/drawing/2014/main" val="3587288857"/>
                    </a:ext>
                  </a:extLst>
                </a:gridCol>
                <a:gridCol w="411480">
                  <a:extLst>
                    <a:ext uri="{9D8B030D-6E8A-4147-A177-3AD203B41FA5}">
                      <a16:colId xmlns:a16="http://schemas.microsoft.com/office/drawing/2014/main" val="2954715357"/>
                    </a:ext>
                  </a:extLst>
                </a:gridCol>
                <a:gridCol w="411480">
                  <a:extLst>
                    <a:ext uri="{9D8B030D-6E8A-4147-A177-3AD203B41FA5}">
                      <a16:colId xmlns:a16="http://schemas.microsoft.com/office/drawing/2014/main" val="3218895330"/>
                    </a:ext>
                  </a:extLst>
                </a:gridCol>
                <a:gridCol w="411480">
                  <a:extLst>
                    <a:ext uri="{9D8B030D-6E8A-4147-A177-3AD203B41FA5}">
                      <a16:colId xmlns:a16="http://schemas.microsoft.com/office/drawing/2014/main" val="74663803"/>
                    </a:ext>
                  </a:extLst>
                </a:gridCol>
                <a:gridCol w="411480">
                  <a:extLst>
                    <a:ext uri="{9D8B030D-6E8A-4147-A177-3AD203B41FA5}">
                      <a16:colId xmlns:a16="http://schemas.microsoft.com/office/drawing/2014/main" val="2411596817"/>
                    </a:ext>
                  </a:extLst>
                </a:gridCol>
                <a:gridCol w="411480">
                  <a:extLst>
                    <a:ext uri="{9D8B030D-6E8A-4147-A177-3AD203B41FA5}">
                      <a16:colId xmlns:a16="http://schemas.microsoft.com/office/drawing/2014/main" val="623154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0955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- 2025-06-12 15:02:54</a:t>
                      </a:r>
                      <a:r>
                        <a:rPr kumimoji="0" lang="it-IT" sz="1000" b="0" i="0" u="none" strike="noStrike" kern="1200" cap="none" spc="0" normalizeH="0" baseline="0" noProof="0">
                          <a:ln>
                            <a:noFill/>
                          </a:ln>
                          <a:solidFill>
                            <a:prstClr val="black"/>
                          </a:solidFill>
                          <a:effectLst/>
                          <a:uLnTx/>
                          <a:uFillTx/>
                          <a:latin typeface="Calibri"/>
                          <a:ea typeface="+mn-ea"/>
                          <a:cs typeface="+mn-cs"/>
                        </a:rPr>
                        <a:t>
 «È il tempo che tu hai speso per la tua rosa che ha reso la rosa così importante». È una delle più belle (e conosciute) frase de "Il piccolo principe". Che c'entra con noi? Molto. Perché il tempo "speso" insieme, trasformando i colleghi in amici e gli amici in familiari, rende ciascuna persona importante. Per sé e per gli altri. ❤
In queste lunga carrellata di immagini, c'è molto di più d quanto si veda. C'è coinvolgimento, accoglienza, condivisione, voglia di festa, bellezza dello stare insieme. Emozioni tangibili che hanno reso il parcheggio del nostro store uno spazio comune, dove si è concretizzato lo slogan: "Persone oltre le cose". Proprio come ci impegniamo a fare ogni giorno con voi... 🙌
 #store #liccumieModica #ConadSuperstore #Conad #leLiccumie #personeoltrelecose🌼 #Modica #Conadtreppiedi #Conadleliccumie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78380758"/>
                  </a:ext>
                </a:extLst>
              </a:tr>
            </a:tbl>
          </a:graphicData>
        </a:graphic>
      </p:graphicFrame>
      <p:sp>
        <p:nvSpPr>
          <p:cNvPr id="4" name="Text Placeholder 3">
            <a:extLst>
              <a:ext uri="{FF2B5EF4-FFF2-40B4-BE49-F238E27FC236}">
                <a16:creationId xmlns:a16="http://schemas.microsoft.com/office/drawing/2014/main" id="{FBAC1496-3FBC-412E-93AE-ED1E18A6010D}"/>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4201049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59F43-2700-4ED9-83C9-F9830D959C77}"/>
              </a:ext>
            </a:extLst>
          </p:cNvPr>
          <p:cNvSpPr>
            <a:spLocks noGrp="1"/>
          </p:cNvSpPr>
          <p:nvPr>
            <p:ph type="title"/>
          </p:nvPr>
        </p:nvSpPr>
        <p:spPr/>
        <p:txBody>
          <a:bodyPr/>
          <a:lstStyle/>
          <a:p>
            <a:r>
              <a:rPr lang="en-US"/>
              <a:t>Facebook Original Own Posts Table | Conad Modica - Rg Le Liccumie  POLO Commerciale - 9 of 26</a:t>
            </a:r>
          </a:p>
        </p:txBody>
      </p:sp>
      <p:graphicFrame>
        <p:nvGraphicFramePr>
          <p:cNvPr id="5" name="Table Placeholder 4">
            <a:extLst>
              <a:ext uri="{FF2B5EF4-FFF2-40B4-BE49-F238E27FC236}">
                <a16:creationId xmlns:a16="http://schemas.microsoft.com/office/drawing/2014/main" id="{A412745E-9607-4264-B0C4-86223672EE77}"/>
              </a:ext>
            </a:extLst>
          </p:cNvPr>
          <p:cNvGraphicFramePr>
            <a:graphicFrameLocks noGrp="1"/>
          </p:cNvGraphicFramePr>
          <p:nvPr>
            <p:ph type="tbl" sz="quarter" idx="13"/>
            <p:extLst>
              <p:ext uri="{D42A27DB-BD31-4B8C-83A1-F6EECF244321}">
                <p14:modId xmlns:p14="http://schemas.microsoft.com/office/powerpoint/2010/main" val="2049666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59645465"/>
                    </a:ext>
                  </a:extLst>
                </a:gridCol>
                <a:gridCol w="1152144">
                  <a:extLst>
                    <a:ext uri="{9D8B030D-6E8A-4147-A177-3AD203B41FA5}">
                      <a16:colId xmlns:a16="http://schemas.microsoft.com/office/drawing/2014/main" val="1899221658"/>
                    </a:ext>
                  </a:extLst>
                </a:gridCol>
                <a:gridCol w="411480">
                  <a:extLst>
                    <a:ext uri="{9D8B030D-6E8A-4147-A177-3AD203B41FA5}">
                      <a16:colId xmlns:a16="http://schemas.microsoft.com/office/drawing/2014/main" val="3316991111"/>
                    </a:ext>
                  </a:extLst>
                </a:gridCol>
                <a:gridCol w="411480">
                  <a:extLst>
                    <a:ext uri="{9D8B030D-6E8A-4147-A177-3AD203B41FA5}">
                      <a16:colId xmlns:a16="http://schemas.microsoft.com/office/drawing/2014/main" val="363220166"/>
                    </a:ext>
                  </a:extLst>
                </a:gridCol>
                <a:gridCol w="411480">
                  <a:extLst>
                    <a:ext uri="{9D8B030D-6E8A-4147-A177-3AD203B41FA5}">
                      <a16:colId xmlns:a16="http://schemas.microsoft.com/office/drawing/2014/main" val="1068594932"/>
                    </a:ext>
                  </a:extLst>
                </a:gridCol>
                <a:gridCol w="411480">
                  <a:extLst>
                    <a:ext uri="{9D8B030D-6E8A-4147-A177-3AD203B41FA5}">
                      <a16:colId xmlns:a16="http://schemas.microsoft.com/office/drawing/2014/main" val="4266152155"/>
                    </a:ext>
                  </a:extLst>
                </a:gridCol>
                <a:gridCol w="411480">
                  <a:extLst>
                    <a:ext uri="{9D8B030D-6E8A-4147-A177-3AD203B41FA5}">
                      <a16:colId xmlns:a16="http://schemas.microsoft.com/office/drawing/2014/main" val="1181164871"/>
                    </a:ext>
                  </a:extLst>
                </a:gridCol>
                <a:gridCol w="411480">
                  <a:extLst>
                    <a:ext uri="{9D8B030D-6E8A-4147-A177-3AD203B41FA5}">
                      <a16:colId xmlns:a16="http://schemas.microsoft.com/office/drawing/2014/main" val="118053813"/>
                    </a:ext>
                  </a:extLst>
                </a:gridCol>
                <a:gridCol w="411480">
                  <a:extLst>
                    <a:ext uri="{9D8B030D-6E8A-4147-A177-3AD203B41FA5}">
                      <a16:colId xmlns:a16="http://schemas.microsoft.com/office/drawing/2014/main" val="2244131281"/>
                    </a:ext>
                  </a:extLst>
                </a:gridCol>
                <a:gridCol w="411480">
                  <a:extLst>
                    <a:ext uri="{9D8B030D-6E8A-4147-A177-3AD203B41FA5}">
                      <a16:colId xmlns:a16="http://schemas.microsoft.com/office/drawing/2014/main" val="4046733321"/>
                    </a:ext>
                  </a:extLst>
                </a:gridCol>
                <a:gridCol w="411480">
                  <a:extLst>
                    <a:ext uri="{9D8B030D-6E8A-4147-A177-3AD203B41FA5}">
                      <a16:colId xmlns:a16="http://schemas.microsoft.com/office/drawing/2014/main" val="979045725"/>
                    </a:ext>
                  </a:extLst>
                </a:gridCol>
                <a:gridCol w="411480">
                  <a:extLst>
                    <a:ext uri="{9D8B030D-6E8A-4147-A177-3AD203B41FA5}">
                      <a16:colId xmlns:a16="http://schemas.microsoft.com/office/drawing/2014/main" val="1835848856"/>
                    </a:ext>
                  </a:extLst>
                </a:gridCol>
                <a:gridCol w="411480">
                  <a:extLst>
                    <a:ext uri="{9D8B030D-6E8A-4147-A177-3AD203B41FA5}">
                      <a16:colId xmlns:a16="http://schemas.microsoft.com/office/drawing/2014/main" val="2147356530"/>
                    </a:ext>
                  </a:extLst>
                </a:gridCol>
                <a:gridCol w="411480">
                  <a:extLst>
                    <a:ext uri="{9D8B030D-6E8A-4147-A177-3AD203B41FA5}">
                      <a16:colId xmlns:a16="http://schemas.microsoft.com/office/drawing/2014/main" val="3137646923"/>
                    </a:ext>
                  </a:extLst>
                </a:gridCol>
                <a:gridCol w="411480">
                  <a:extLst>
                    <a:ext uri="{9D8B030D-6E8A-4147-A177-3AD203B41FA5}">
                      <a16:colId xmlns:a16="http://schemas.microsoft.com/office/drawing/2014/main" val="3854315823"/>
                    </a:ext>
                  </a:extLst>
                </a:gridCol>
                <a:gridCol w="411480">
                  <a:extLst>
                    <a:ext uri="{9D8B030D-6E8A-4147-A177-3AD203B41FA5}">
                      <a16:colId xmlns:a16="http://schemas.microsoft.com/office/drawing/2014/main" val="1100682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4214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- 2025-03-11 14:21:09</a:t>
                      </a:r>
                      <a:r>
                        <a:rPr kumimoji="0" lang="it-IT" sz="1000" b="0" i="0" u="none" strike="noStrike" kern="1200" cap="none" spc="0" normalizeH="0" baseline="0" noProof="0">
                          <a:ln>
                            <a:noFill/>
                          </a:ln>
                          <a:solidFill>
                            <a:prstClr val="black"/>
                          </a:solidFill>
                          <a:effectLst/>
                          <a:uLnTx/>
                          <a:uFillTx/>
                          <a:latin typeface="Calibri"/>
                          <a:ea typeface="+mn-ea"/>
                          <a:cs typeface="+mn-cs"/>
                        </a:rPr>
                        <a:t>
 Lei è Giovanna. La nostra Giovanna, del reparto #salumeria. 
Giovanna oggi compie gli anni. 🎉
Giovanna ha ricevuto gli auguri e gli applausi da tutta la famiglia #liccumiemodica. 
Giovanna si è sentita "sorpresa e felice", circondata da tanto affetto. 🫶
Fate come Giovanna: scegliete colleghi che siano anche amici. Scegliete un posto dove ci siano #personeoltrelecose🌼 e i prodotti. Scegliete uno #store dove possiate sentirvi come a #casa.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83535619"/>
                  </a:ext>
                </a:extLst>
              </a:tr>
            </a:tbl>
          </a:graphicData>
        </a:graphic>
      </p:graphicFrame>
      <p:sp>
        <p:nvSpPr>
          <p:cNvPr id="4" name="Text Placeholder 3">
            <a:extLst>
              <a:ext uri="{FF2B5EF4-FFF2-40B4-BE49-F238E27FC236}">
                <a16:creationId xmlns:a16="http://schemas.microsoft.com/office/drawing/2014/main" id="{E8DAE4C4-F08E-4D61-92FA-50AC5BE70625}"/>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2388438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384A7-F595-43CC-B279-B814423B3EEB}"/>
              </a:ext>
            </a:extLst>
          </p:cNvPr>
          <p:cNvSpPr>
            <a:spLocks noGrp="1"/>
          </p:cNvSpPr>
          <p:nvPr>
            <p:ph type="title"/>
          </p:nvPr>
        </p:nvSpPr>
        <p:spPr/>
        <p:txBody>
          <a:bodyPr/>
          <a:lstStyle/>
          <a:p>
            <a:r>
              <a:rPr lang="en-US"/>
              <a:t>Facebook Original Own Posts Table | Conad Modica - Rg Le Liccumie  POLO Commerciale - 10 of 26</a:t>
            </a:r>
          </a:p>
        </p:txBody>
      </p:sp>
      <p:graphicFrame>
        <p:nvGraphicFramePr>
          <p:cNvPr id="5" name="Table Placeholder 4">
            <a:extLst>
              <a:ext uri="{FF2B5EF4-FFF2-40B4-BE49-F238E27FC236}">
                <a16:creationId xmlns:a16="http://schemas.microsoft.com/office/drawing/2014/main" id="{04C6A4A5-2A2B-4E00-82C4-E7FEDAC7993D}"/>
              </a:ext>
            </a:extLst>
          </p:cNvPr>
          <p:cNvGraphicFramePr>
            <a:graphicFrameLocks noGrp="1"/>
          </p:cNvGraphicFramePr>
          <p:nvPr>
            <p:ph type="tbl" sz="quarter" idx="13"/>
            <p:extLst>
              <p:ext uri="{D42A27DB-BD31-4B8C-83A1-F6EECF244321}">
                <p14:modId xmlns:p14="http://schemas.microsoft.com/office/powerpoint/2010/main" val="140719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47826874"/>
                    </a:ext>
                  </a:extLst>
                </a:gridCol>
                <a:gridCol w="1152144">
                  <a:extLst>
                    <a:ext uri="{9D8B030D-6E8A-4147-A177-3AD203B41FA5}">
                      <a16:colId xmlns:a16="http://schemas.microsoft.com/office/drawing/2014/main" val="3001225931"/>
                    </a:ext>
                  </a:extLst>
                </a:gridCol>
                <a:gridCol w="411480">
                  <a:extLst>
                    <a:ext uri="{9D8B030D-6E8A-4147-A177-3AD203B41FA5}">
                      <a16:colId xmlns:a16="http://schemas.microsoft.com/office/drawing/2014/main" val="822295842"/>
                    </a:ext>
                  </a:extLst>
                </a:gridCol>
                <a:gridCol w="411480">
                  <a:extLst>
                    <a:ext uri="{9D8B030D-6E8A-4147-A177-3AD203B41FA5}">
                      <a16:colId xmlns:a16="http://schemas.microsoft.com/office/drawing/2014/main" val="685005434"/>
                    </a:ext>
                  </a:extLst>
                </a:gridCol>
                <a:gridCol w="411480">
                  <a:extLst>
                    <a:ext uri="{9D8B030D-6E8A-4147-A177-3AD203B41FA5}">
                      <a16:colId xmlns:a16="http://schemas.microsoft.com/office/drawing/2014/main" val="413780220"/>
                    </a:ext>
                  </a:extLst>
                </a:gridCol>
                <a:gridCol w="411480">
                  <a:extLst>
                    <a:ext uri="{9D8B030D-6E8A-4147-A177-3AD203B41FA5}">
                      <a16:colId xmlns:a16="http://schemas.microsoft.com/office/drawing/2014/main" val="1077154262"/>
                    </a:ext>
                  </a:extLst>
                </a:gridCol>
                <a:gridCol w="411480">
                  <a:extLst>
                    <a:ext uri="{9D8B030D-6E8A-4147-A177-3AD203B41FA5}">
                      <a16:colId xmlns:a16="http://schemas.microsoft.com/office/drawing/2014/main" val="3779388379"/>
                    </a:ext>
                  </a:extLst>
                </a:gridCol>
                <a:gridCol w="411480">
                  <a:extLst>
                    <a:ext uri="{9D8B030D-6E8A-4147-A177-3AD203B41FA5}">
                      <a16:colId xmlns:a16="http://schemas.microsoft.com/office/drawing/2014/main" val="3292392599"/>
                    </a:ext>
                  </a:extLst>
                </a:gridCol>
                <a:gridCol w="411480">
                  <a:extLst>
                    <a:ext uri="{9D8B030D-6E8A-4147-A177-3AD203B41FA5}">
                      <a16:colId xmlns:a16="http://schemas.microsoft.com/office/drawing/2014/main" val="2378868719"/>
                    </a:ext>
                  </a:extLst>
                </a:gridCol>
                <a:gridCol w="411480">
                  <a:extLst>
                    <a:ext uri="{9D8B030D-6E8A-4147-A177-3AD203B41FA5}">
                      <a16:colId xmlns:a16="http://schemas.microsoft.com/office/drawing/2014/main" val="2762447585"/>
                    </a:ext>
                  </a:extLst>
                </a:gridCol>
                <a:gridCol w="411480">
                  <a:extLst>
                    <a:ext uri="{9D8B030D-6E8A-4147-A177-3AD203B41FA5}">
                      <a16:colId xmlns:a16="http://schemas.microsoft.com/office/drawing/2014/main" val="1950022372"/>
                    </a:ext>
                  </a:extLst>
                </a:gridCol>
                <a:gridCol w="411480">
                  <a:extLst>
                    <a:ext uri="{9D8B030D-6E8A-4147-A177-3AD203B41FA5}">
                      <a16:colId xmlns:a16="http://schemas.microsoft.com/office/drawing/2014/main" val="1503835399"/>
                    </a:ext>
                  </a:extLst>
                </a:gridCol>
                <a:gridCol w="411480">
                  <a:extLst>
                    <a:ext uri="{9D8B030D-6E8A-4147-A177-3AD203B41FA5}">
                      <a16:colId xmlns:a16="http://schemas.microsoft.com/office/drawing/2014/main" val="3784528473"/>
                    </a:ext>
                  </a:extLst>
                </a:gridCol>
                <a:gridCol w="411480">
                  <a:extLst>
                    <a:ext uri="{9D8B030D-6E8A-4147-A177-3AD203B41FA5}">
                      <a16:colId xmlns:a16="http://schemas.microsoft.com/office/drawing/2014/main" val="1908383859"/>
                    </a:ext>
                  </a:extLst>
                </a:gridCol>
                <a:gridCol w="411480">
                  <a:extLst>
                    <a:ext uri="{9D8B030D-6E8A-4147-A177-3AD203B41FA5}">
                      <a16:colId xmlns:a16="http://schemas.microsoft.com/office/drawing/2014/main" val="1562533009"/>
                    </a:ext>
                  </a:extLst>
                </a:gridCol>
                <a:gridCol w="411480">
                  <a:extLst>
                    <a:ext uri="{9D8B030D-6E8A-4147-A177-3AD203B41FA5}">
                      <a16:colId xmlns:a16="http://schemas.microsoft.com/office/drawing/2014/main" val="406934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21978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- 2025-09-03 15:13:04</a:t>
                      </a:r>
                      <a:r>
                        <a:rPr kumimoji="0" lang="it-IT" sz="1000" b="0" i="0" u="none" strike="noStrike" kern="1200" cap="none" spc="0" normalizeH="0" baseline="0" noProof="0">
                          <a:ln>
                            <a:noFill/>
                          </a:ln>
                          <a:solidFill>
                            <a:prstClr val="black"/>
                          </a:solidFill>
                          <a:effectLst/>
                          <a:uLnTx/>
                          <a:uFillTx/>
                          <a:latin typeface="Calibri"/>
                          <a:ea typeface="+mn-ea"/>
                          <a:cs typeface="+mn-cs"/>
                        </a:rPr>
                        <a:t>
 Ognuno si prende la pausa che si merita. ☕
E qui, alle #liccumie, noi ne meritiamo una di livello.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54593640"/>
                  </a:ext>
                </a:extLst>
              </a:tr>
            </a:tbl>
          </a:graphicData>
        </a:graphic>
      </p:graphicFrame>
      <p:sp>
        <p:nvSpPr>
          <p:cNvPr id="4" name="Text Placeholder 3">
            <a:extLst>
              <a:ext uri="{FF2B5EF4-FFF2-40B4-BE49-F238E27FC236}">
                <a16:creationId xmlns:a16="http://schemas.microsoft.com/office/drawing/2014/main" id="{24835E3F-BF68-4888-B542-6CA76FF3D888}"/>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3121926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5478F-E351-4A84-93D1-0FD05D9A0C25}"/>
              </a:ext>
            </a:extLst>
          </p:cNvPr>
          <p:cNvSpPr>
            <a:spLocks noGrp="1"/>
          </p:cNvSpPr>
          <p:nvPr>
            <p:ph type="title"/>
          </p:nvPr>
        </p:nvSpPr>
        <p:spPr/>
        <p:txBody>
          <a:bodyPr/>
          <a:lstStyle/>
          <a:p>
            <a:r>
              <a:rPr lang="en-US"/>
              <a:t>Facebook Original Own Posts Table | Conad Modica - Rg Le Liccumie  POLO Commerciale - 11 of 26</a:t>
            </a:r>
          </a:p>
        </p:txBody>
      </p:sp>
      <p:graphicFrame>
        <p:nvGraphicFramePr>
          <p:cNvPr id="5" name="Table Placeholder 4">
            <a:extLst>
              <a:ext uri="{FF2B5EF4-FFF2-40B4-BE49-F238E27FC236}">
                <a16:creationId xmlns:a16="http://schemas.microsoft.com/office/drawing/2014/main" id="{C7E742EB-90F5-4CBA-9649-C56ED8C2CBE4}"/>
              </a:ext>
            </a:extLst>
          </p:cNvPr>
          <p:cNvGraphicFramePr>
            <a:graphicFrameLocks noGrp="1"/>
          </p:cNvGraphicFramePr>
          <p:nvPr>
            <p:ph type="tbl" sz="quarter" idx="13"/>
            <p:extLst>
              <p:ext uri="{D42A27DB-BD31-4B8C-83A1-F6EECF244321}">
                <p14:modId xmlns:p14="http://schemas.microsoft.com/office/powerpoint/2010/main" val="2304782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98067952"/>
                    </a:ext>
                  </a:extLst>
                </a:gridCol>
                <a:gridCol w="1152144">
                  <a:extLst>
                    <a:ext uri="{9D8B030D-6E8A-4147-A177-3AD203B41FA5}">
                      <a16:colId xmlns:a16="http://schemas.microsoft.com/office/drawing/2014/main" val="2308735568"/>
                    </a:ext>
                  </a:extLst>
                </a:gridCol>
                <a:gridCol w="411480">
                  <a:extLst>
                    <a:ext uri="{9D8B030D-6E8A-4147-A177-3AD203B41FA5}">
                      <a16:colId xmlns:a16="http://schemas.microsoft.com/office/drawing/2014/main" val="2913545827"/>
                    </a:ext>
                  </a:extLst>
                </a:gridCol>
                <a:gridCol w="411480">
                  <a:extLst>
                    <a:ext uri="{9D8B030D-6E8A-4147-A177-3AD203B41FA5}">
                      <a16:colId xmlns:a16="http://schemas.microsoft.com/office/drawing/2014/main" val="118541128"/>
                    </a:ext>
                  </a:extLst>
                </a:gridCol>
                <a:gridCol w="411480">
                  <a:extLst>
                    <a:ext uri="{9D8B030D-6E8A-4147-A177-3AD203B41FA5}">
                      <a16:colId xmlns:a16="http://schemas.microsoft.com/office/drawing/2014/main" val="2354076520"/>
                    </a:ext>
                  </a:extLst>
                </a:gridCol>
                <a:gridCol w="411480">
                  <a:extLst>
                    <a:ext uri="{9D8B030D-6E8A-4147-A177-3AD203B41FA5}">
                      <a16:colId xmlns:a16="http://schemas.microsoft.com/office/drawing/2014/main" val="2300485921"/>
                    </a:ext>
                  </a:extLst>
                </a:gridCol>
                <a:gridCol w="411480">
                  <a:extLst>
                    <a:ext uri="{9D8B030D-6E8A-4147-A177-3AD203B41FA5}">
                      <a16:colId xmlns:a16="http://schemas.microsoft.com/office/drawing/2014/main" val="3998029771"/>
                    </a:ext>
                  </a:extLst>
                </a:gridCol>
                <a:gridCol w="411480">
                  <a:extLst>
                    <a:ext uri="{9D8B030D-6E8A-4147-A177-3AD203B41FA5}">
                      <a16:colId xmlns:a16="http://schemas.microsoft.com/office/drawing/2014/main" val="331593395"/>
                    </a:ext>
                  </a:extLst>
                </a:gridCol>
                <a:gridCol w="411480">
                  <a:extLst>
                    <a:ext uri="{9D8B030D-6E8A-4147-A177-3AD203B41FA5}">
                      <a16:colId xmlns:a16="http://schemas.microsoft.com/office/drawing/2014/main" val="208863665"/>
                    </a:ext>
                  </a:extLst>
                </a:gridCol>
                <a:gridCol w="411480">
                  <a:extLst>
                    <a:ext uri="{9D8B030D-6E8A-4147-A177-3AD203B41FA5}">
                      <a16:colId xmlns:a16="http://schemas.microsoft.com/office/drawing/2014/main" val="2675911081"/>
                    </a:ext>
                  </a:extLst>
                </a:gridCol>
                <a:gridCol w="411480">
                  <a:extLst>
                    <a:ext uri="{9D8B030D-6E8A-4147-A177-3AD203B41FA5}">
                      <a16:colId xmlns:a16="http://schemas.microsoft.com/office/drawing/2014/main" val="1552617970"/>
                    </a:ext>
                  </a:extLst>
                </a:gridCol>
                <a:gridCol w="411480">
                  <a:extLst>
                    <a:ext uri="{9D8B030D-6E8A-4147-A177-3AD203B41FA5}">
                      <a16:colId xmlns:a16="http://schemas.microsoft.com/office/drawing/2014/main" val="2428858607"/>
                    </a:ext>
                  </a:extLst>
                </a:gridCol>
                <a:gridCol w="411480">
                  <a:extLst>
                    <a:ext uri="{9D8B030D-6E8A-4147-A177-3AD203B41FA5}">
                      <a16:colId xmlns:a16="http://schemas.microsoft.com/office/drawing/2014/main" val="1268872665"/>
                    </a:ext>
                  </a:extLst>
                </a:gridCol>
                <a:gridCol w="411480">
                  <a:extLst>
                    <a:ext uri="{9D8B030D-6E8A-4147-A177-3AD203B41FA5}">
                      <a16:colId xmlns:a16="http://schemas.microsoft.com/office/drawing/2014/main" val="1298803614"/>
                    </a:ext>
                  </a:extLst>
                </a:gridCol>
                <a:gridCol w="411480">
                  <a:extLst>
                    <a:ext uri="{9D8B030D-6E8A-4147-A177-3AD203B41FA5}">
                      <a16:colId xmlns:a16="http://schemas.microsoft.com/office/drawing/2014/main" val="2630073966"/>
                    </a:ext>
                  </a:extLst>
                </a:gridCol>
                <a:gridCol w="411480">
                  <a:extLst>
                    <a:ext uri="{9D8B030D-6E8A-4147-A177-3AD203B41FA5}">
                      <a16:colId xmlns:a16="http://schemas.microsoft.com/office/drawing/2014/main" val="1037945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5048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- 2025-03-30 09:25:03</a:t>
                      </a:r>
                      <a:r>
                        <a:rPr kumimoji="0" lang="it-IT" sz="1000" b="0" i="0" u="none" strike="noStrike" kern="1200" cap="none" spc="0" normalizeH="0" baseline="0" noProof="0">
                          <a:ln>
                            <a:noFill/>
                          </a:ln>
                          <a:solidFill>
                            <a:prstClr val="black"/>
                          </a:solidFill>
                          <a:effectLst/>
                          <a:uLnTx/>
                          <a:uFillTx/>
                          <a:latin typeface="Calibri"/>
                          <a:ea typeface="+mn-ea"/>
                          <a:cs typeface="+mn-cs"/>
                        </a:rPr>
                        <a:t>
 Pochi giorni a Pasqua e la domanda è: viene prima l'uovo o la #colomba? 🤔
Mentre ci pensate, ecco i 3️⃣ i gusti (per ora) delle nostre #colombe:
#Classica 👉con glassa mandorlata e canditi all’arancia;
#Nocciola 👉 con glassa alla nocciola e sac à poche con crema di nocciola;
#Pistacchio 👉 con glassa al pistacchio e sac à poche con crema di pistacchio. 
Tre domeniche a Pasqua e qui c'è il numero per prenotare la vostra 📞 0932 453425. 
Per non arrivare alla fine e sentirsi dire: "Le colombe? Finite! Volate via tutte..."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69961818"/>
                  </a:ext>
                </a:extLst>
              </a:tr>
            </a:tbl>
          </a:graphicData>
        </a:graphic>
      </p:graphicFrame>
      <p:sp>
        <p:nvSpPr>
          <p:cNvPr id="4" name="Text Placeholder 3">
            <a:extLst>
              <a:ext uri="{FF2B5EF4-FFF2-40B4-BE49-F238E27FC236}">
                <a16:creationId xmlns:a16="http://schemas.microsoft.com/office/drawing/2014/main" id="{44094958-28DE-4DF7-8AD6-45B70A143B25}"/>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2780325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CAF7-28F1-41F5-AAC3-A9C68CBB32C0}"/>
              </a:ext>
            </a:extLst>
          </p:cNvPr>
          <p:cNvSpPr>
            <a:spLocks noGrp="1"/>
          </p:cNvSpPr>
          <p:nvPr>
            <p:ph type="title"/>
          </p:nvPr>
        </p:nvSpPr>
        <p:spPr/>
        <p:txBody>
          <a:bodyPr/>
          <a:lstStyle/>
          <a:p>
            <a:r>
              <a:rPr lang="en-US"/>
              <a:t>Facebook Original Own Posts Table | Conad Modica - Rg Le Liccumie  POLO Commerciale - 12 of 26</a:t>
            </a:r>
          </a:p>
        </p:txBody>
      </p:sp>
      <p:graphicFrame>
        <p:nvGraphicFramePr>
          <p:cNvPr id="5" name="Table Placeholder 4">
            <a:extLst>
              <a:ext uri="{FF2B5EF4-FFF2-40B4-BE49-F238E27FC236}">
                <a16:creationId xmlns:a16="http://schemas.microsoft.com/office/drawing/2014/main" id="{30AE63F7-7A30-49F8-A126-AF0D7906EF73}"/>
              </a:ext>
            </a:extLst>
          </p:cNvPr>
          <p:cNvGraphicFramePr>
            <a:graphicFrameLocks noGrp="1"/>
          </p:cNvGraphicFramePr>
          <p:nvPr>
            <p:ph type="tbl" sz="quarter" idx="13"/>
            <p:extLst>
              <p:ext uri="{D42A27DB-BD31-4B8C-83A1-F6EECF244321}">
                <p14:modId xmlns:p14="http://schemas.microsoft.com/office/powerpoint/2010/main" val="172971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71730163"/>
                    </a:ext>
                  </a:extLst>
                </a:gridCol>
                <a:gridCol w="1152144">
                  <a:extLst>
                    <a:ext uri="{9D8B030D-6E8A-4147-A177-3AD203B41FA5}">
                      <a16:colId xmlns:a16="http://schemas.microsoft.com/office/drawing/2014/main" val="3671925779"/>
                    </a:ext>
                  </a:extLst>
                </a:gridCol>
                <a:gridCol w="411480">
                  <a:extLst>
                    <a:ext uri="{9D8B030D-6E8A-4147-A177-3AD203B41FA5}">
                      <a16:colId xmlns:a16="http://schemas.microsoft.com/office/drawing/2014/main" val="4152693492"/>
                    </a:ext>
                  </a:extLst>
                </a:gridCol>
                <a:gridCol w="411480">
                  <a:extLst>
                    <a:ext uri="{9D8B030D-6E8A-4147-A177-3AD203B41FA5}">
                      <a16:colId xmlns:a16="http://schemas.microsoft.com/office/drawing/2014/main" val="581868625"/>
                    </a:ext>
                  </a:extLst>
                </a:gridCol>
                <a:gridCol w="411480">
                  <a:extLst>
                    <a:ext uri="{9D8B030D-6E8A-4147-A177-3AD203B41FA5}">
                      <a16:colId xmlns:a16="http://schemas.microsoft.com/office/drawing/2014/main" val="905525534"/>
                    </a:ext>
                  </a:extLst>
                </a:gridCol>
                <a:gridCol w="411480">
                  <a:extLst>
                    <a:ext uri="{9D8B030D-6E8A-4147-A177-3AD203B41FA5}">
                      <a16:colId xmlns:a16="http://schemas.microsoft.com/office/drawing/2014/main" val="1022032570"/>
                    </a:ext>
                  </a:extLst>
                </a:gridCol>
                <a:gridCol w="411480">
                  <a:extLst>
                    <a:ext uri="{9D8B030D-6E8A-4147-A177-3AD203B41FA5}">
                      <a16:colId xmlns:a16="http://schemas.microsoft.com/office/drawing/2014/main" val="1227881276"/>
                    </a:ext>
                  </a:extLst>
                </a:gridCol>
                <a:gridCol w="411480">
                  <a:extLst>
                    <a:ext uri="{9D8B030D-6E8A-4147-A177-3AD203B41FA5}">
                      <a16:colId xmlns:a16="http://schemas.microsoft.com/office/drawing/2014/main" val="1302539319"/>
                    </a:ext>
                  </a:extLst>
                </a:gridCol>
                <a:gridCol w="411480">
                  <a:extLst>
                    <a:ext uri="{9D8B030D-6E8A-4147-A177-3AD203B41FA5}">
                      <a16:colId xmlns:a16="http://schemas.microsoft.com/office/drawing/2014/main" val="721282528"/>
                    </a:ext>
                  </a:extLst>
                </a:gridCol>
                <a:gridCol w="411480">
                  <a:extLst>
                    <a:ext uri="{9D8B030D-6E8A-4147-A177-3AD203B41FA5}">
                      <a16:colId xmlns:a16="http://schemas.microsoft.com/office/drawing/2014/main" val="3339885122"/>
                    </a:ext>
                  </a:extLst>
                </a:gridCol>
                <a:gridCol w="411480">
                  <a:extLst>
                    <a:ext uri="{9D8B030D-6E8A-4147-A177-3AD203B41FA5}">
                      <a16:colId xmlns:a16="http://schemas.microsoft.com/office/drawing/2014/main" val="2639936197"/>
                    </a:ext>
                  </a:extLst>
                </a:gridCol>
                <a:gridCol w="411480">
                  <a:extLst>
                    <a:ext uri="{9D8B030D-6E8A-4147-A177-3AD203B41FA5}">
                      <a16:colId xmlns:a16="http://schemas.microsoft.com/office/drawing/2014/main" val="2475351602"/>
                    </a:ext>
                  </a:extLst>
                </a:gridCol>
                <a:gridCol w="411480">
                  <a:extLst>
                    <a:ext uri="{9D8B030D-6E8A-4147-A177-3AD203B41FA5}">
                      <a16:colId xmlns:a16="http://schemas.microsoft.com/office/drawing/2014/main" val="3601272151"/>
                    </a:ext>
                  </a:extLst>
                </a:gridCol>
                <a:gridCol w="411480">
                  <a:extLst>
                    <a:ext uri="{9D8B030D-6E8A-4147-A177-3AD203B41FA5}">
                      <a16:colId xmlns:a16="http://schemas.microsoft.com/office/drawing/2014/main" val="168150165"/>
                    </a:ext>
                  </a:extLst>
                </a:gridCol>
                <a:gridCol w="411480">
                  <a:extLst>
                    <a:ext uri="{9D8B030D-6E8A-4147-A177-3AD203B41FA5}">
                      <a16:colId xmlns:a16="http://schemas.microsoft.com/office/drawing/2014/main" val="1296844220"/>
                    </a:ext>
                  </a:extLst>
                </a:gridCol>
                <a:gridCol w="411480">
                  <a:extLst>
                    <a:ext uri="{9D8B030D-6E8A-4147-A177-3AD203B41FA5}">
                      <a16:colId xmlns:a16="http://schemas.microsoft.com/office/drawing/2014/main" val="626090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62193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- 2025-09-25 13:25:02</a:t>
                      </a:r>
                      <a:r>
                        <a:rPr kumimoji="0" lang="it-IT" sz="1000" b="0" i="0" u="none" strike="noStrike" kern="1200" cap="none" spc="0" normalizeH="0" baseline="0" noProof="0">
                          <a:ln>
                            <a:noFill/>
                          </a:ln>
                          <a:solidFill>
                            <a:prstClr val="black"/>
                          </a:solidFill>
                          <a:effectLst/>
                          <a:uLnTx/>
                          <a:uFillTx/>
                          <a:latin typeface="Calibri"/>
                          <a:ea typeface="+mn-ea"/>
                          <a:cs typeface="+mn-cs"/>
                        </a:rPr>
                        <a:t>
 Santo è chi tutto sa e muove. 😉
Santo è chi sempre sta dietro a tutto. 🎯
Santo è chi sta a fianco di ciascuno.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11597129"/>
                  </a:ext>
                </a:extLst>
              </a:tr>
            </a:tbl>
          </a:graphicData>
        </a:graphic>
      </p:graphicFrame>
      <p:sp>
        <p:nvSpPr>
          <p:cNvPr id="4" name="Text Placeholder 3">
            <a:extLst>
              <a:ext uri="{FF2B5EF4-FFF2-40B4-BE49-F238E27FC236}">
                <a16:creationId xmlns:a16="http://schemas.microsoft.com/office/drawing/2014/main" id="{40FF4D51-DB46-4F59-8E87-7F0838C08B40}"/>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3754782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BE74C-0075-4484-8807-D5AB79491DA2}"/>
              </a:ext>
            </a:extLst>
          </p:cNvPr>
          <p:cNvSpPr>
            <a:spLocks noGrp="1"/>
          </p:cNvSpPr>
          <p:nvPr>
            <p:ph type="title"/>
          </p:nvPr>
        </p:nvSpPr>
        <p:spPr/>
        <p:txBody>
          <a:bodyPr/>
          <a:lstStyle/>
          <a:p>
            <a:r>
              <a:rPr lang="en-US"/>
              <a:t>Facebook Original Own Posts Table | Conad Modica - Rg Le Liccumie  POLO Commerciale - 13 of 26</a:t>
            </a:r>
          </a:p>
        </p:txBody>
      </p:sp>
      <p:graphicFrame>
        <p:nvGraphicFramePr>
          <p:cNvPr id="5" name="Table Placeholder 4">
            <a:extLst>
              <a:ext uri="{FF2B5EF4-FFF2-40B4-BE49-F238E27FC236}">
                <a16:creationId xmlns:a16="http://schemas.microsoft.com/office/drawing/2014/main" id="{ABD999A8-F23B-4C72-B2FB-146EFCF2FDBA}"/>
              </a:ext>
            </a:extLst>
          </p:cNvPr>
          <p:cNvGraphicFramePr>
            <a:graphicFrameLocks noGrp="1"/>
          </p:cNvGraphicFramePr>
          <p:nvPr>
            <p:ph type="tbl" sz="quarter" idx="13"/>
            <p:extLst>
              <p:ext uri="{D42A27DB-BD31-4B8C-83A1-F6EECF244321}">
                <p14:modId xmlns:p14="http://schemas.microsoft.com/office/powerpoint/2010/main" val="1946718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74947517"/>
                    </a:ext>
                  </a:extLst>
                </a:gridCol>
                <a:gridCol w="1152144">
                  <a:extLst>
                    <a:ext uri="{9D8B030D-6E8A-4147-A177-3AD203B41FA5}">
                      <a16:colId xmlns:a16="http://schemas.microsoft.com/office/drawing/2014/main" val="2403981988"/>
                    </a:ext>
                  </a:extLst>
                </a:gridCol>
                <a:gridCol w="411480">
                  <a:extLst>
                    <a:ext uri="{9D8B030D-6E8A-4147-A177-3AD203B41FA5}">
                      <a16:colId xmlns:a16="http://schemas.microsoft.com/office/drawing/2014/main" val="2813824126"/>
                    </a:ext>
                  </a:extLst>
                </a:gridCol>
                <a:gridCol w="411480">
                  <a:extLst>
                    <a:ext uri="{9D8B030D-6E8A-4147-A177-3AD203B41FA5}">
                      <a16:colId xmlns:a16="http://schemas.microsoft.com/office/drawing/2014/main" val="2847829982"/>
                    </a:ext>
                  </a:extLst>
                </a:gridCol>
                <a:gridCol w="411480">
                  <a:extLst>
                    <a:ext uri="{9D8B030D-6E8A-4147-A177-3AD203B41FA5}">
                      <a16:colId xmlns:a16="http://schemas.microsoft.com/office/drawing/2014/main" val="3836036221"/>
                    </a:ext>
                  </a:extLst>
                </a:gridCol>
                <a:gridCol w="411480">
                  <a:extLst>
                    <a:ext uri="{9D8B030D-6E8A-4147-A177-3AD203B41FA5}">
                      <a16:colId xmlns:a16="http://schemas.microsoft.com/office/drawing/2014/main" val="2509363043"/>
                    </a:ext>
                  </a:extLst>
                </a:gridCol>
                <a:gridCol w="411480">
                  <a:extLst>
                    <a:ext uri="{9D8B030D-6E8A-4147-A177-3AD203B41FA5}">
                      <a16:colId xmlns:a16="http://schemas.microsoft.com/office/drawing/2014/main" val="3011838927"/>
                    </a:ext>
                  </a:extLst>
                </a:gridCol>
                <a:gridCol w="411480">
                  <a:extLst>
                    <a:ext uri="{9D8B030D-6E8A-4147-A177-3AD203B41FA5}">
                      <a16:colId xmlns:a16="http://schemas.microsoft.com/office/drawing/2014/main" val="465683871"/>
                    </a:ext>
                  </a:extLst>
                </a:gridCol>
                <a:gridCol w="411480">
                  <a:extLst>
                    <a:ext uri="{9D8B030D-6E8A-4147-A177-3AD203B41FA5}">
                      <a16:colId xmlns:a16="http://schemas.microsoft.com/office/drawing/2014/main" val="2984887562"/>
                    </a:ext>
                  </a:extLst>
                </a:gridCol>
                <a:gridCol w="411480">
                  <a:extLst>
                    <a:ext uri="{9D8B030D-6E8A-4147-A177-3AD203B41FA5}">
                      <a16:colId xmlns:a16="http://schemas.microsoft.com/office/drawing/2014/main" val="586207416"/>
                    </a:ext>
                  </a:extLst>
                </a:gridCol>
                <a:gridCol w="411480">
                  <a:extLst>
                    <a:ext uri="{9D8B030D-6E8A-4147-A177-3AD203B41FA5}">
                      <a16:colId xmlns:a16="http://schemas.microsoft.com/office/drawing/2014/main" val="729938722"/>
                    </a:ext>
                  </a:extLst>
                </a:gridCol>
                <a:gridCol w="411480">
                  <a:extLst>
                    <a:ext uri="{9D8B030D-6E8A-4147-A177-3AD203B41FA5}">
                      <a16:colId xmlns:a16="http://schemas.microsoft.com/office/drawing/2014/main" val="1542439174"/>
                    </a:ext>
                  </a:extLst>
                </a:gridCol>
                <a:gridCol w="411480">
                  <a:extLst>
                    <a:ext uri="{9D8B030D-6E8A-4147-A177-3AD203B41FA5}">
                      <a16:colId xmlns:a16="http://schemas.microsoft.com/office/drawing/2014/main" val="2279231002"/>
                    </a:ext>
                  </a:extLst>
                </a:gridCol>
                <a:gridCol w="411480">
                  <a:extLst>
                    <a:ext uri="{9D8B030D-6E8A-4147-A177-3AD203B41FA5}">
                      <a16:colId xmlns:a16="http://schemas.microsoft.com/office/drawing/2014/main" val="1284870178"/>
                    </a:ext>
                  </a:extLst>
                </a:gridCol>
                <a:gridCol w="411480">
                  <a:extLst>
                    <a:ext uri="{9D8B030D-6E8A-4147-A177-3AD203B41FA5}">
                      <a16:colId xmlns:a16="http://schemas.microsoft.com/office/drawing/2014/main" val="1011447016"/>
                    </a:ext>
                  </a:extLst>
                </a:gridCol>
                <a:gridCol w="411480">
                  <a:extLst>
                    <a:ext uri="{9D8B030D-6E8A-4147-A177-3AD203B41FA5}">
                      <a16:colId xmlns:a16="http://schemas.microsoft.com/office/drawing/2014/main" val="676130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7832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- 2025-02-18 13:05:02</a:t>
                      </a:r>
                      <a:r>
                        <a:rPr kumimoji="0" lang="it-IT" sz="1000" b="0" i="0" u="none" strike="noStrike" kern="1200" cap="none" spc="0" normalizeH="0" baseline="0" noProof="0">
                          <a:ln>
                            <a:noFill/>
                          </a:ln>
                          <a:solidFill>
                            <a:prstClr val="black"/>
                          </a:solidFill>
                          <a:effectLst/>
                          <a:uLnTx/>
                          <a:uFillTx/>
                          <a:latin typeface="Calibri"/>
                          <a:ea typeface="+mn-ea"/>
                          <a:cs typeface="+mn-cs"/>
                        </a:rPr>
                        <a:t>
 «Abbiamo bisogno di contadini, di poeti, gente che sa fare il pane​...». Così scrive F. Arminio. E noi alle Liccumie ne abbiamo, eccome.🥖
Che impastano e sfornano. Più volte al giorno. Anche pagnotte serali.
E imbustano, col sorriso, pane di ogni tipo, impasto ( ai 5 cereali, integrale, di grano duro, di segale, nero...) e forma: quello modicano "di casa", gli otto e a esse, i morbidoni, i bocconcini, senza sale, i filoni, le baguettes, le ciabatte, l'arabo, ​le mafaldine, il cucciddatu o ciambella... 🍞
​Il pane, cibo primario. Da condividere, come l'amicizia!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67007927"/>
                  </a:ext>
                </a:extLst>
              </a:tr>
            </a:tbl>
          </a:graphicData>
        </a:graphic>
      </p:graphicFrame>
      <p:sp>
        <p:nvSpPr>
          <p:cNvPr id="4" name="Text Placeholder 3">
            <a:extLst>
              <a:ext uri="{FF2B5EF4-FFF2-40B4-BE49-F238E27FC236}">
                <a16:creationId xmlns:a16="http://schemas.microsoft.com/office/drawing/2014/main" id="{BA9C20AD-7B47-4964-97FB-15E103EEF798}"/>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2880864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31B95-F6FF-4AE3-864D-F009B4A7F717}"/>
              </a:ext>
            </a:extLst>
          </p:cNvPr>
          <p:cNvSpPr>
            <a:spLocks noGrp="1"/>
          </p:cNvSpPr>
          <p:nvPr>
            <p:ph type="title"/>
          </p:nvPr>
        </p:nvSpPr>
        <p:spPr/>
        <p:txBody>
          <a:bodyPr/>
          <a:lstStyle/>
          <a:p>
            <a:r>
              <a:rPr lang="en-US"/>
              <a:t>Facebook Original Own Posts Table | Conad Modica - Rg Le Liccumie  POLO Commerciale - 14 of 26</a:t>
            </a:r>
          </a:p>
        </p:txBody>
      </p:sp>
      <p:graphicFrame>
        <p:nvGraphicFramePr>
          <p:cNvPr id="5" name="Table Placeholder 4">
            <a:extLst>
              <a:ext uri="{FF2B5EF4-FFF2-40B4-BE49-F238E27FC236}">
                <a16:creationId xmlns:a16="http://schemas.microsoft.com/office/drawing/2014/main" id="{530C8896-3030-4C52-9B6F-3984CE921E49}"/>
              </a:ext>
            </a:extLst>
          </p:cNvPr>
          <p:cNvGraphicFramePr>
            <a:graphicFrameLocks noGrp="1"/>
          </p:cNvGraphicFramePr>
          <p:nvPr>
            <p:ph type="tbl" sz="quarter" idx="13"/>
            <p:extLst>
              <p:ext uri="{D42A27DB-BD31-4B8C-83A1-F6EECF244321}">
                <p14:modId xmlns:p14="http://schemas.microsoft.com/office/powerpoint/2010/main" val="94329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52367798"/>
                    </a:ext>
                  </a:extLst>
                </a:gridCol>
                <a:gridCol w="1152144">
                  <a:extLst>
                    <a:ext uri="{9D8B030D-6E8A-4147-A177-3AD203B41FA5}">
                      <a16:colId xmlns:a16="http://schemas.microsoft.com/office/drawing/2014/main" val="1859260632"/>
                    </a:ext>
                  </a:extLst>
                </a:gridCol>
                <a:gridCol w="411480">
                  <a:extLst>
                    <a:ext uri="{9D8B030D-6E8A-4147-A177-3AD203B41FA5}">
                      <a16:colId xmlns:a16="http://schemas.microsoft.com/office/drawing/2014/main" val="1646174274"/>
                    </a:ext>
                  </a:extLst>
                </a:gridCol>
                <a:gridCol w="411480">
                  <a:extLst>
                    <a:ext uri="{9D8B030D-6E8A-4147-A177-3AD203B41FA5}">
                      <a16:colId xmlns:a16="http://schemas.microsoft.com/office/drawing/2014/main" val="4002908509"/>
                    </a:ext>
                  </a:extLst>
                </a:gridCol>
                <a:gridCol w="411480">
                  <a:extLst>
                    <a:ext uri="{9D8B030D-6E8A-4147-A177-3AD203B41FA5}">
                      <a16:colId xmlns:a16="http://schemas.microsoft.com/office/drawing/2014/main" val="4083654271"/>
                    </a:ext>
                  </a:extLst>
                </a:gridCol>
                <a:gridCol w="411480">
                  <a:extLst>
                    <a:ext uri="{9D8B030D-6E8A-4147-A177-3AD203B41FA5}">
                      <a16:colId xmlns:a16="http://schemas.microsoft.com/office/drawing/2014/main" val="2661788359"/>
                    </a:ext>
                  </a:extLst>
                </a:gridCol>
                <a:gridCol w="411480">
                  <a:extLst>
                    <a:ext uri="{9D8B030D-6E8A-4147-A177-3AD203B41FA5}">
                      <a16:colId xmlns:a16="http://schemas.microsoft.com/office/drawing/2014/main" val="1658011229"/>
                    </a:ext>
                  </a:extLst>
                </a:gridCol>
                <a:gridCol w="411480">
                  <a:extLst>
                    <a:ext uri="{9D8B030D-6E8A-4147-A177-3AD203B41FA5}">
                      <a16:colId xmlns:a16="http://schemas.microsoft.com/office/drawing/2014/main" val="2913509229"/>
                    </a:ext>
                  </a:extLst>
                </a:gridCol>
                <a:gridCol w="411480">
                  <a:extLst>
                    <a:ext uri="{9D8B030D-6E8A-4147-A177-3AD203B41FA5}">
                      <a16:colId xmlns:a16="http://schemas.microsoft.com/office/drawing/2014/main" val="859944889"/>
                    </a:ext>
                  </a:extLst>
                </a:gridCol>
                <a:gridCol w="411480">
                  <a:extLst>
                    <a:ext uri="{9D8B030D-6E8A-4147-A177-3AD203B41FA5}">
                      <a16:colId xmlns:a16="http://schemas.microsoft.com/office/drawing/2014/main" val="3265538099"/>
                    </a:ext>
                  </a:extLst>
                </a:gridCol>
                <a:gridCol w="411480">
                  <a:extLst>
                    <a:ext uri="{9D8B030D-6E8A-4147-A177-3AD203B41FA5}">
                      <a16:colId xmlns:a16="http://schemas.microsoft.com/office/drawing/2014/main" val="3488893837"/>
                    </a:ext>
                  </a:extLst>
                </a:gridCol>
                <a:gridCol w="411480">
                  <a:extLst>
                    <a:ext uri="{9D8B030D-6E8A-4147-A177-3AD203B41FA5}">
                      <a16:colId xmlns:a16="http://schemas.microsoft.com/office/drawing/2014/main" val="4203539374"/>
                    </a:ext>
                  </a:extLst>
                </a:gridCol>
                <a:gridCol w="411480">
                  <a:extLst>
                    <a:ext uri="{9D8B030D-6E8A-4147-A177-3AD203B41FA5}">
                      <a16:colId xmlns:a16="http://schemas.microsoft.com/office/drawing/2014/main" val="2387356912"/>
                    </a:ext>
                  </a:extLst>
                </a:gridCol>
                <a:gridCol w="411480">
                  <a:extLst>
                    <a:ext uri="{9D8B030D-6E8A-4147-A177-3AD203B41FA5}">
                      <a16:colId xmlns:a16="http://schemas.microsoft.com/office/drawing/2014/main" val="1895666086"/>
                    </a:ext>
                  </a:extLst>
                </a:gridCol>
                <a:gridCol w="411480">
                  <a:extLst>
                    <a:ext uri="{9D8B030D-6E8A-4147-A177-3AD203B41FA5}">
                      <a16:colId xmlns:a16="http://schemas.microsoft.com/office/drawing/2014/main" val="411060587"/>
                    </a:ext>
                  </a:extLst>
                </a:gridCol>
                <a:gridCol w="411480">
                  <a:extLst>
                    <a:ext uri="{9D8B030D-6E8A-4147-A177-3AD203B41FA5}">
                      <a16:colId xmlns:a16="http://schemas.microsoft.com/office/drawing/2014/main" val="2032542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0037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- 2025-10-30 08:45:52</a:t>
                      </a:r>
                      <a:r>
                        <a:rPr kumimoji="0" lang="it-IT" sz="1000" b="0" i="0" u="none" strike="noStrike" kern="1200" cap="none" spc="0" normalizeH="0" baseline="0" noProof="0">
                          <a:ln>
                            <a:noFill/>
                          </a:ln>
                          <a:solidFill>
                            <a:prstClr val="black"/>
                          </a:solidFill>
                          <a:effectLst/>
                          <a:uLnTx/>
                          <a:uFillTx/>
                          <a:latin typeface="Calibri"/>
                          <a:ea typeface="+mn-ea"/>
                          <a:cs typeface="+mn-cs"/>
                        </a:rPr>
                        <a:t>
 «Si è sempre fatto così» è frase che non piace ai manager giovani, visionari e innovativi. Noi abbiamo la fortuna di conoscerne uno. A cui oggi, col cuore e con questo video,  facciamo tanti affettuosi e appassionati auguri di buon compleanno!
#ConadLiccumie #liccumiemodica #Conadleliccumie #Modica #leliccumie #ConadSuperstore #superstore #italia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273341500"/>
                  </a:ext>
                </a:extLst>
              </a:tr>
            </a:tbl>
          </a:graphicData>
        </a:graphic>
      </p:graphicFrame>
      <p:sp>
        <p:nvSpPr>
          <p:cNvPr id="4" name="Text Placeholder 3">
            <a:extLst>
              <a:ext uri="{FF2B5EF4-FFF2-40B4-BE49-F238E27FC236}">
                <a16:creationId xmlns:a16="http://schemas.microsoft.com/office/drawing/2014/main" id="{72072B71-E87C-4728-93BB-B5D28E2F48EA}"/>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56793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1654B-4D9D-4AE7-A623-BE240412EF7E}"/>
              </a:ext>
            </a:extLst>
          </p:cNvPr>
          <p:cNvSpPr>
            <a:spLocks noGrp="1"/>
          </p:cNvSpPr>
          <p:nvPr>
            <p:ph type="title"/>
          </p:nvPr>
        </p:nvSpPr>
        <p:spPr/>
        <p:txBody>
          <a:bodyPr/>
          <a:lstStyle/>
          <a:p>
            <a:r>
              <a:rPr lang="en-US"/>
              <a:t>Facebook Original Own Posts Table | Conad Modica - Rg Le Liccumie  POLO Commerciale - 15 of 26</a:t>
            </a:r>
          </a:p>
        </p:txBody>
      </p:sp>
      <p:graphicFrame>
        <p:nvGraphicFramePr>
          <p:cNvPr id="5" name="Table Placeholder 4">
            <a:extLst>
              <a:ext uri="{FF2B5EF4-FFF2-40B4-BE49-F238E27FC236}">
                <a16:creationId xmlns:a16="http://schemas.microsoft.com/office/drawing/2014/main" id="{354F716F-4AA6-4402-862A-54530BCB732C}"/>
              </a:ext>
            </a:extLst>
          </p:cNvPr>
          <p:cNvGraphicFramePr>
            <a:graphicFrameLocks noGrp="1"/>
          </p:cNvGraphicFramePr>
          <p:nvPr>
            <p:ph type="tbl" sz="quarter" idx="13"/>
            <p:extLst>
              <p:ext uri="{D42A27DB-BD31-4B8C-83A1-F6EECF244321}">
                <p14:modId xmlns:p14="http://schemas.microsoft.com/office/powerpoint/2010/main" val="723551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64226480"/>
                    </a:ext>
                  </a:extLst>
                </a:gridCol>
                <a:gridCol w="1152144">
                  <a:extLst>
                    <a:ext uri="{9D8B030D-6E8A-4147-A177-3AD203B41FA5}">
                      <a16:colId xmlns:a16="http://schemas.microsoft.com/office/drawing/2014/main" val="4076855963"/>
                    </a:ext>
                  </a:extLst>
                </a:gridCol>
                <a:gridCol w="411480">
                  <a:extLst>
                    <a:ext uri="{9D8B030D-6E8A-4147-A177-3AD203B41FA5}">
                      <a16:colId xmlns:a16="http://schemas.microsoft.com/office/drawing/2014/main" val="986952097"/>
                    </a:ext>
                  </a:extLst>
                </a:gridCol>
                <a:gridCol w="411480">
                  <a:extLst>
                    <a:ext uri="{9D8B030D-6E8A-4147-A177-3AD203B41FA5}">
                      <a16:colId xmlns:a16="http://schemas.microsoft.com/office/drawing/2014/main" val="2047349600"/>
                    </a:ext>
                  </a:extLst>
                </a:gridCol>
                <a:gridCol w="411480">
                  <a:extLst>
                    <a:ext uri="{9D8B030D-6E8A-4147-A177-3AD203B41FA5}">
                      <a16:colId xmlns:a16="http://schemas.microsoft.com/office/drawing/2014/main" val="204672148"/>
                    </a:ext>
                  </a:extLst>
                </a:gridCol>
                <a:gridCol w="411480">
                  <a:extLst>
                    <a:ext uri="{9D8B030D-6E8A-4147-A177-3AD203B41FA5}">
                      <a16:colId xmlns:a16="http://schemas.microsoft.com/office/drawing/2014/main" val="1769307063"/>
                    </a:ext>
                  </a:extLst>
                </a:gridCol>
                <a:gridCol w="411480">
                  <a:extLst>
                    <a:ext uri="{9D8B030D-6E8A-4147-A177-3AD203B41FA5}">
                      <a16:colId xmlns:a16="http://schemas.microsoft.com/office/drawing/2014/main" val="3859278347"/>
                    </a:ext>
                  </a:extLst>
                </a:gridCol>
                <a:gridCol w="411480">
                  <a:extLst>
                    <a:ext uri="{9D8B030D-6E8A-4147-A177-3AD203B41FA5}">
                      <a16:colId xmlns:a16="http://schemas.microsoft.com/office/drawing/2014/main" val="3951947335"/>
                    </a:ext>
                  </a:extLst>
                </a:gridCol>
                <a:gridCol w="411480">
                  <a:extLst>
                    <a:ext uri="{9D8B030D-6E8A-4147-A177-3AD203B41FA5}">
                      <a16:colId xmlns:a16="http://schemas.microsoft.com/office/drawing/2014/main" val="157967663"/>
                    </a:ext>
                  </a:extLst>
                </a:gridCol>
                <a:gridCol w="411480">
                  <a:extLst>
                    <a:ext uri="{9D8B030D-6E8A-4147-A177-3AD203B41FA5}">
                      <a16:colId xmlns:a16="http://schemas.microsoft.com/office/drawing/2014/main" val="1795093611"/>
                    </a:ext>
                  </a:extLst>
                </a:gridCol>
                <a:gridCol w="411480">
                  <a:extLst>
                    <a:ext uri="{9D8B030D-6E8A-4147-A177-3AD203B41FA5}">
                      <a16:colId xmlns:a16="http://schemas.microsoft.com/office/drawing/2014/main" val="1815664063"/>
                    </a:ext>
                  </a:extLst>
                </a:gridCol>
                <a:gridCol w="411480">
                  <a:extLst>
                    <a:ext uri="{9D8B030D-6E8A-4147-A177-3AD203B41FA5}">
                      <a16:colId xmlns:a16="http://schemas.microsoft.com/office/drawing/2014/main" val="2036710024"/>
                    </a:ext>
                  </a:extLst>
                </a:gridCol>
                <a:gridCol w="411480">
                  <a:extLst>
                    <a:ext uri="{9D8B030D-6E8A-4147-A177-3AD203B41FA5}">
                      <a16:colId xmlns:a16="http://schemas.microsoft.com/office/drawing/2014/main" val="4282035931"/>
                    </a:ext>
                  </a:extLst>
                </a:gridCol>
                <a:gridCol w="411480">
                  <a:extLst>
                    <a:ext uri="{9D8B030D-6E8A-4147-A177-3AD203B41FA5}">
                      <a16:colId xmlns:a16="http://schemas.microsoft.com/office/drawing/2014/main" val="540964224"/>
                    </a:ext>
                  </a:extLst>
                </a:gridCol>
                <a:gridCol w="411480">
                  <a:extLst>
                    <a:ext uri="{9D8B030D-6E8A-4147-A177-3AD203B41FA5}">
                      <a16:colId xmlns:a16="http://schemas.microsoft.com/office/drawing/2014/main" val="55659490"/>
                    </a:ext>
                  </a:extLst>
                </a:gridCol>
                <a:gridCol w="411480">
                  <a:extLst>
                    <a:ext uri="{9D8B030D-6E8A-4147-A177-3AD203B41FA5}">
                      <a16:colId xmlns:a16="http://schemas.microsoft.com/office/drawing/2014/main" val="3449886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6874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- 2025-03-08 08:45:04</a:t>
                      </a:r>
                      <a:r>
                        <a:rPr kumimoji="0" lang="it-IT" sz="1000" b="0" i="0" u="none" strike="noStrike" kern="1200" cap="none" spc="0" normalizeH="0" baseline="0" noProof="0">
                          <a:ln>
                            <a:noFill/>
                          </a:ln>
                          <a:solidFill>
                            <a:prstClr val="black"/>
                          </a:solidFill>
                          <a:effectLst/>
                          <a:uLnTx/>
                          <a:uFillTx/>
                          <a:latin typeface="Calibri"/>
                          <a:ea typeface="+mn-ea"/>
                          <a:cs typeface="+mn-cs"/>
                        </a:rPr>
                        <a:t>
 Per l'#ottomarzo, il nostro augurio lo rivolgiamo agli #uomini.
Perché riescano a essere partecipi della #lotta per il cambiamento.
Un vero motore per creare un diverso rapporto con le #donne, nel segno dei #diritti, dell'uguaglianza, del rispetto, della #parità, dell'empowerment, dell'empatia.
 #liccumieModica #leliccumie #conadsuperstore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97388509"/>
                  </a:ext>
                </a:extLst>
              </a:tr>
            </a:tbl>
          </a:graphicData>
        </a:graphic>
      </p:graphicFrame>
      <p:sp>
        <p:nvSpPr>
          <p:cNvPr id="4" name="Text Placeholder 3">
            <a:extLst>
              <a:ext uri="{FF2B5EF4-FFF2-40B4-BE49-F238E27FC236}">
                <a16:creationId xmlns:a16="http://schemas.microsoft.com/office/drawing/2014/main" id="{3DF24402-2D0C-40BC-8DD8-FD2E7DC574E3}"/>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3788722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C7761-E67F-4EE0-AB6C-A5D8242703AA}"/>
              </a:ext>
            </a:extLst>
          </p:cNvPr>
          <p:cNvSpPr>
            <a:spLocks noGrp="1"/>
          </p:cNvSpPr>
          <p:nvPr>
            <p:ph type="title"/>
          </p:nvPr>
        </p:nvSpPr>
        <p:spPr/>
        <p:txBody>
          <a:bodyPr/>
          <a:lstStyle/>
          <a:p>
            <a:r>
              <a:rPr lang="en-US"/>
              <a:t>Facebook Original Own Posts Table | Conad Modica - Rg Le Liccumie  POLO Commerciale - 16 of 26</a:t>
            </a:r>
          </a:p>
        </p:txBody>
      </p:sp>
      <p:graphicFrame>
        <p:nvGraphicFramePr>
          <p:cNvPr id="5" name="Table Placeholder 4">
            <a:extLst>
              <a:ext uri="{FF2B5EF4-FFF2-40B4-BE49-F238E27FC236}">
                <a16:creationId xmlns:a16="http://schemas.microsoft.com/office/drawing/2014/main" id="{84F912C5-5D2B-402C-B076-746A1FBD97D8}"/>
              </a:ext>
            </a:extLst>
          </p:cNvPr>
          <p:cNvGraphicFramePr>
            <a:graphicFrameLocks noGrp="1"/>
          </p:cNvGraphicFramePr>
          <p:nvPr>
            <p:ph type="tbl" sz="quarter" idx="13"/>
            <p:extLst>
              <p:ext uri="{D42A27DB-BD31-4B8C-83A1-F6EECF244321}">
                <p14:modId xmlns:p14="http://schemas.microsoft.com/office/powerpoint/2010/main" val="385556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35108454"/>
                    </a:ext>
                  </a:extLst>
                </a:gridCol>
                <a:gridCol w="1152144">
                  <a:extLst>
                    <a:ext uri="{9D8B030D-6E8A-4147-A177-3AD203B41FA5}">
                      <a16:colId xmlns:a16="http://schemas.microsoft.com/office/drawing/2014/main" val="2080490076"/>
                    </a:ext>
                  </a:extLst>
                </a:gridCol>
                <a:gridCol w="411480">
                  <a:extLst>
                    <a:ext uri="{9D8B030D-6E8A-4147-A177-3AD203B41FA5}">
                      <a16:colId xmlns:a16="http://schemas.microsoft.com/office/drawing/2014/main" val="1233302591"/>
                    </a:ext>
                  </a:extLst>
                </a:gridCol>
                <a:gridCol w="411480">
                  <a:extLst>
                    <a:ext uri="{9D8B030D-6E8A-4147-A177-3AD203B41FA5}">
                      <a16:colId xmlns:a16="http://schemas.microsoft.com/office/drawing/2014/main" val="959233554"/>
                    </a:ext>
                  </a:extLst>
                </a:gridCol>
                <a:gridCol w="411480">
                  <a:extLst>
                    <a:ext uri="{9D8B030D-6E8A-4147-A177-3AD203B41FA5}">
                      <a16:colId xmlns:a16="http://schemas.microsoft.com/office/drawing/2014/main" val="2139421781"/>
                    </a:ext>
                  </a:extLst>
                </a:gridCol>
                <a:gridCol w="411480">
                  <a:extLst>
                    <a:ext uri="{9D8B030D-6E8A-4147-A177-3AD203B41FA5}">
                      <a16:colId xmlns:a16="http://schemas.microsoft.com/office/drawing/2014/main" val="2573077324"/>
                    </a:ext>
                  </a:extLst>
                </a:gridCol>
                <a:gridCol w="411480">
                  <a:extLst>
                    <a:ext uri="{9D8B030D-6E8A-4147-A177-3AD203B41FA5}">
                      <a16:colId xmlns:a16="http://schemas.microsoft.com/office/drawing/2014/main" val="4164464699"/>
                    </a:ext>
                  </a:extLst>
                </a:gridCol>
                <a:gridCol w="411480">
                  <a:extLst>
                    <a:ext uri="{9D8B030D-6E8A-4147-A177-3AD203B41FA5}">
                      <a16:colId xmlns:a16="http://schemas.microsoft.com/office/drawing/2014/main" val="1403261770"/>
                    </a:ext>
                  </a:extLst>
                </a:gridCol>
                <a:gridCol w="411480">
                  <a:extLst>
                    <a:ext uri="{9D8B030D-6E8A-4147-A177-3AD203B41FA5}">
                      <a16:colId xmlns:a16="http://schemas.microsoft.com/office/drawing/2014/main" val="2241993282"/>
                    </a:ext>
                  </a:extLst>
                </a:gridCol>
                <a:gridCol w="411480">
                  <a:extLst>
                    <a:ext uri="{9D8B030D-6E8A-4147-A177-3AD203B41FA5}">
                      <a16:colId xmlns:a16="http://schemas.microsoft.com/office/drawing/2014/main" val="3065358438"/>
                    </a:ext>
                  </a:extLst>
                </a:gridCol>
                <a:gridCol w="411480">
                  <a:extLst>
                    <a:ext uri="{9D8B030D-6E8A-4147-A177-3AD203B41FA5}">
                      <a16:colId xmlns:a16="http://schemas.microsoft.com/office/drawing/2014/main" val="427151947"/>
                    </a:ext>
                  </a:extLst>
                </a:gridCol>
                <a:gridCol w="411480">
                  <a:extLst>
                    <a:ext uri="{9D8B030D-6E8A-4147-A177-3AD203B41FA5}">
                      <a16:colId xmlns:a16="http://schemas.microsoft.com/office/drawing/2014/main" val="2682854010"/>
                    </a:ext>
                  </a:extLst>
                </a:gridCol>
                <a:gridCol w="411480">
                  <a:extLst>
                    <a:ext uri="{9D8B030D-6E8A-4147-A177-3AD203B41FA5}">
                      <a16:colId xmlns:a16="http://schemas.microsoft.com/office/drawing/2014/main" val="945818137"/>
                    </a:ext>
                  </a:extLst>
                </a:gridCol>
                <a:gridCol w="411480">
                  <a:extLst>
                    <a:ext uri="{9D8B030D-6E8A-4147-A177-3AD203B41FA5}">
                      <a16:colId xmlns:a16="http://schemas.microsoft.com/office/drawing/2014/main" val="1700155099"/>
                    </a:ext>
                  </a:extLst>
                </a:gridCol>
                <a:gridCol w="411480">
                  <a:extLst>
                    <a:ext uri="{9D8B030D-6E8A-4147-A177-3AD203B41FA5}">
                      <a16:colId xmlns:a16="http://schemas.microsoft.com/office/drawing/2014/main" val="912690552"/>
                    </a:ext>
                  </a:extLst>
                </a:gridCol>
                <a:gridCol w="411480">
                  <a:extLst>
                    <a:ext uri="{9D8B030D-6E8A-4147-A177-3AD203B41FA5}">
                      <a16:colId xmlns:a16="http://schemas.microsoft.com/office/drawing/2014/main" val="3967834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25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- 2025-06-25 13:05:18</a:t>
                      </a:r>
                      <a:r>
                        <a:rPr kumimoji="0" lang="it-IT" sz="1000" b="0" i="0" u="none" strike="noStrike" kern="1200" cap="none" spc="0" normalizeH="0" baseline="0" noProof="0">
                          <a:ln>
                            <a:noFill/>
                          </a:ln>
                          <a:solidFill>
                            <a:prstClr val="black"/>
                          </a:solidFill>
                          <a:effectLst/>
                          <a:uLnTx/>
                          <a:uFillTx/>
                          <a:latin typeface="Calibri"/>
                          <a:ea typeface="+mn-ea"/>
                          <a:cs typeface="+mn-cs"/>
                        </a:rPr>
                        <a:t>
 La simpatia? Assicurata. Il gusto? Assoluto. I consigli? Immancabili. Tutte caratteristiche che il nostro Ciccio sprigiona con naturalezza da dietro il banco.
Perché davanti a una #forma così di #parmigiano60mesi, il contenuto è altrettanto importante. 
#personeoltrelecose🌼 #leLiccumie #liccumieModica #Conad #ConadSuperstore #Modica #Conadleliccumie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0322523"/>
                  </a:ext>
                </a:extLst>
              </a:tr>
            </a:tbl>
          </a:graphicData>
        </a:graphic>
      </p:graphicFrame>
      <p:sp>
        <p:nvSpPr>
          <p:cNvPr id="4" name="Text Placeholder 3">
            <a:extLst>
              <a:ext uri="{FF2B5EF4-FFF2-40B4-BE49-F238E27FC236}">
                <a16:creationId xmlns:a16="http://schemas.microsoft.com/office/drawing/2014/main" id="{631DD1FF-87C0-4205-B9E8-E3E69ECDA996}"/>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1837231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0995-0C26-4A16-A1D9-023E345208BB}"/>
              </a:ext>
            </a:extLst>
          </p:cNvPr>
          <p:cNvSpPr>
            <a:spLocks noGrp="1"/>
          </p:cNvSpPr>
          <p:nvPr>
            <p:ph type="title"/>
          </p:nvPr>
        </p:nvSpPr>
        <p:spPr/>
        <p:txBody>
          <a:bodyPr/>
          <a:lstStyle/>
          <a:p>
            <a:r>
              <a:rPr lang="en-US"/>
              <a:t>Facebook Original Own Posts Table | Conad Modica - Rg Le Liccumie  POLO Commerciale - 17 of 26</a:t>
            </a:r>
          </a:p>
        </p:txBody>
      </p:sp>
      <p:graphicFrame>
        <p:nvGraphicFramePr>
          <p:cNvPr id="5" name="Table Placeholder 4">
            <a:extLst>
              <a:ext uri="{FF2B5EF4-FFF2-40B4-BE49-F238E27FC236}">
                <a16:creationId xmlns:a16="http://schemas.microsoft.com/office/drawing/2014/main" id="{C0CB9547-1FEC-4820-8C7B-3D358F318C79}"/>
              </a:ext>
            </a:extLst>
          </p:cNvPr>
          <p:cNvGraphicFramePr>
            <a:graphicFrameLocks noGrp="1"/>
          </p:cNvGraphicFramePr>
          <p:nvPr>
            <p:ph type="tbl" sz="quarter" idx="13"/>
            <p:extLst>
              <p:ext uri="{D42A27DB-BD31-4B8C-83A1-F6EECF244321}">
                <p14:modId xmlns:p14="http://schemas.microsoft.com/office/powerpoint/2010/main" val="1555427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2443330"/>
                    </a:ext>
                  </a:extLst>
                </a:gridCol>
                <a:gridCol w="1152144">
                  <a:extLst>
                    <a:ext uri="{9D8B030D-6E8A-4147-A177-3AD203B41FA5}">
                      <a16:colId xmlns:a16="http://schemas.microsoft.com/office/drawing/2014/main" val="3728026840"/>
                    </a:ext>
                  </a:extLst>
                </a:gridCol>
                <a:gridCol w="411480">
                  <a:extLst>
                    <a:ext uri="{9D8B030D-6E8A-4147-A177-3AD203B41FA5}">
                      <a16:colId xmlns:a16="http://schemas.microsoft.com/office/drawing/2014/main" val="2290015675"/>
                    </a:ext>
                  </a:extLst>
                </a:gridCol>
                <a:gridCol w="411480">
                  <a:extLst>
                    <a:ext uri="{9D8B030D-6E8A-4147-A177-3AD203B41FA5}">
                      <a16:colId xmlns:a16="http://schemas.microsoft.com/office/drawing/2014/main" val="3712734393"/>
                    </a:ext>
                  </a:extLst>
                </a:gridCol>
                <a:gridCol w="411480">
                  <a:extLst>
                    <a:ext uri="{9D8B030D-6E8A-4147-A177-3AD203B41FA5}">
                      <a16:colId xmlns:a16="http://schemas.microsoft.com/office/drawing/2014/main" val="850179885"/>
                    </a:ext>
                  </a:extLst>
                </a:gridCol>
                <a:gridCol w="411480">
                  <a:extLst>
                    <a:ext uri="{9D8B030D-6E8A-4147-A177-3AD203B41FA5}">
                      <a16:colId xmlns:a16="http://schemas.microsoft.com/office/drawing/2014/main" val="3786499223"/>
                    </a:ext>
                  </a:extLst>
                </a:gridCol>
                <a:gridCol w="411480">
                  <a:extLst>
                    <a:ext uri="{9D8B030D-6E8A-4147-A177-3AD203B41FA5}">
                      <a16:colId xmlns:a16="http://schemas.microsoft.com/office/drawing/2014/main" val="3867655175"/>
                    </a:ext>
                  </a:extLst>
                </a:gridCol>
                <a:gridCol w="411480">
                  <a:extLst>
                    <a:ext uri="{9D8B030D-6E8A-4147-A177-3AD203B41FA5}">
                      <a16:colId xmlns:a16="http://schemas.microsoft.com/office/drawing/2014/main" val="2434224011"/>
                    </a:ext>
                  </a:extLst>
                </a:gridCol>
                <a:gridCol w="411480">
                  <a:extLst>
                    <a:ext uri="{9D8B030D-6E8A-4147-A177-3AD203B41FA5}">
                      <a16:colId xmlns:a16="http://schemas.microsoft.com/office/drawing/2014/main" val="2982261353"/>
                    </a:ext>
                  </a:extLst>
                </a:gridCol>
                <a:gridCol w="411480">
                  <a:extLst>
                    <a:ext uri="{9D8B030D-6E8A-4147-A177-3AD203B41FA5}">
                      <a16:colId xmlns:a16="http://schemas.microsoft.com/office/drawing/2014/main" val="2862373577"/>
                    </a:ext>
                  </a:extLst>
                </a:gridCol>
                <a:gridCol w="411480">
                  <a:extLst>
                    <a:ext uri="{9D8B030D-6E8A-4147-A177-3AD203B41FA5}">
                      <a16:colId xmlns:a16="http://schemas.microsoft.com/office/drawing/2014/main" val="1468189680"/>
                    </a:ext>
                  </a:extLst>
                </a:gridCol>
                <a:gridCol w="411480">
                  <a:extLst>
                    <a:ext uri="{9D8B030D-6E8A-4147-A177-3AD203B41FA5}">
                      <a16:colId xmlns:a16="http://schemas.microsoft.com/office/drawing/2014/main" val="3042169030"/>
                    </a:ext>
                  </a:extLst>
                </a:gridCol>
                <a:gridCol w="411480">
                  <a:extLst>
                    <a:ext uri="{9D8B030D-6E8A-4147-A177-3AD203B41FA5}">
                      <a16:colId xmlns:a16="http://schemas.microsoft.com/office/drawing/2014/main" val="3018016212"/>
                    </a:ext>
                  </a:extLst>
                </a:gridCol>
                <a:gridCol w="411480">
                  <a:extLst>
                    <a:ext uri="{9D8B030D-6E8A-4147-A177-3AD203B41FA5}">
                      <a16:colId xmlns:a16="http://schemas.microsoft.com/office/drawing/2014/main" val="198521813"/>
                    </a:ext>
                  </a:extLst>
                </a:gridCol>
                <a:gridCol w="411480">
                  <a:extLst>
                    <a:ext uri="{9D8B030D-6E8A-4147-A177-3AD203B41FA5}">
                      <a16:colId xmlns:a16="http://schemas.microsoft.com/office/drawing/2014/main" val="1466474115"/>
                    </a:ext>
                  </a:extLst>
                </a:gridCol>
                <a:gridCol w="411480">
                  <a:extLst>
                    <a:ext uri="{9D8B030D-6E8A-4147-A177-3AD203B41FA5}">
                      <a16:colId xmlns:a16="http://schemas.microsoft.com/office/drawing/2014/main" val="1543999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2867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- 2025-10-02 12:07:04</a:t>
                      </a:r>
                      <a:r>
                        <a:rPr kumimoji="0" lang="it-IT" sz="1000" b="0" i="0" u="none" strike="noStrike" kern="1200" cap="none" spc="0" normalizeH="0" baseline="0" noProof="0">
                          <a:ln>
                            <a:noFill/>
                          </a:ln>
                          <a:solidFill>
                            <a:prstClr val="black"/>
                          </a:solidFill>
                          <a:effectLst/>
                          <a:uLnTx/>
                          <a:uFillTx/>
                          <a:latin typeface="Calibri"/>
                          <a:ea typeface="+mn-ea"/>
                          <a:cs typeface="+mn-cs"/>
                        </a:rPr>
                        <a:t>
 Giochiamo, vi va?
In queste coppie sorridenti (il sorriso è caratteristica naturale delle #personeoltrelecose🌼 di #Liccumie e #Treppiedi),  alcuni soggetti sono "fuori posto", nel senso che non lavorano  tutti nello stesso #store. Sapete quali? Riconoscete i loro volti e nomi? Noi crediamo proprio di sì...
Mettetevi alla prova, dai!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59952934"/>
                  </a:ext>
                </a:extLst>
              </a:tr>
            </a:tbl>
          </a:graphicData>
        </a:graphic>
      </p:graphicFrame>
      <p:sp>
        <p:nvSpPr>
          <p:cNvPr id="4" name="Text Placeholder 3">
            <a:extLst>
              <a:ext uri="{FF2B5EF4-FFF2-40B4-BE49-F238E27FC236}">
                <a16:creationId xmlns:a16="http://schemas.microsoft.com/office/drawing/2014/main" id="{3E1BB832-4022-42E1-9A10-1C22077A705F}"/>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1185333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CD3FB-1C34-411D-98D5-985F72A397ED}"/>
              </a:ext>
            </a:extLst>
          </p:cNvPr>
          <p:cNvSpPr>
            <a:spLocks noGrp="1"/>
          </p:cNvSpPr>
          <p:nvPr>
            <p:ph type="title"/>
          </p:nvPr>
        </p:nvSpPr>
        <p:spPr/>
        <p:txBody>
          <a:bodyPr/>
          <a:lstStyle/>
          <a:p>
            <a:r>
              <a:rPr lang="en-US"/>
              <a:t>Facebook Original Own Posts Table | Conad Modica - Rg Le Liccumie  POLO Commerciale - 18 of 26</a:t>
            </a:r>
          </a:p>
        </p:txBody>
      </p:sp>
      <p:graphicFrame>
        <p:nvGraphicFramePr>
          <p:cNvPr id="5" name="Table Placeholder 4">
            <a:extLst>
              <a:ext uri="{FF2B5EF4-FFF2-40B4-BE49-F238E27FC236}">
                <a16:creationId xmlns:a16="http://schemas.microsoft.com/office/drawing/2014/main" id="{07377F43-C602-4166-ABA8-C982F35F559D}"/>
              </a:ext>
            </a:extLst>
          </p:cNvPr>
          <p:cNvGraphicFramePr>
            <a:graphicFrameLocks noGrp="1"/>
          </p:cNvGraphicFramePr>
          <p:nvPr>
            <p:ph type="tbl" sz="quarter" idx="13"/>
            <p:extLst>
              <p:ext uri="{D42A27DB-BD31-4B8C-83A1-F6EECF244321}">
                <p14:modId xmlns:p14="http://schemas.microsoft.com/office/powerpoint/2010/main" val="1543715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04719388"/>
                    </a:ext>
                  </a:extLst>
                </a:gridCol>
                <a:gridCol w="1152144">
                  <a:extLst>
                    <a:ext uri="{9D8B030D-6E8A-4147-A177-3AD203B41FA5}">
                      <a16:colId xmlns:a16="http://schemas.microsoft.com/office/drawing/2014/main" val="681030854"/>
                    </a:ext>
                  </a:extLst>
                </a:gridCol>
                <a:gridCol w="411480">
                  <a:extLst>
                    <a:ext uri="{9D8B030D-6E8A-4147-A177-3AD203B41FA5}">
                      <a16:colId xmlns:a16="http://schemas.microsoft.com/office/drawing/2014/main" val="3199333587"/>
                    </a:ext>
                  </a:extLst>
                </a:gridCol>
                <a:gridCol w="411480">
                  <a:extLst>
                    <a:ext uri="{9D8B030D-6E8A-4147-A177-3AD203B41FA5}">
                      <a16:colId xmlns:a16="http://schemas.microsoft.com/office/drawing/2014/main" val="1369484416"/>
                    </a:ext>
                  </a:extLst>
                </a:gridCol>
                <a:gridCol w="411480">
                  <a:extLst>
                    <a:ext uri="{9D8B030D-6E8A-4147-A177-3AD203B41FA5}">
                      <a16:colId xmlns:a16="http://schemas.microsoft.com/office/drawing/2014/main" val="635310287"/>
                    </a:ext>
                  </a:extLst>
                </a:gridCol>
                <a:gridCol w="411480">
                  <a:extLst>
                    <a:ext uri="{9D8B030D-6E8A-4147-A177-3AD203B41FA5}">
                      <a16:colId xmlns:a16="http://schemas.microsoft.com/office/drawing/2014/main" val="2275546659"/>
                    </a:ext>
                  </a:extLst>
                </a:gridCol>
                <a:gridCol w="411480">
                  <a:extLst>
                    <a:ext uri="{9D8B030D-6E8A-4147-A177-3AD203B41FA5}">
                      <a16:colId xmlns:a16="http://schemas.microsoft.com/office/drawing/2014/main" val="233787517"/>
                    </a:ext>
                  </a:extLst>
                </a:gridCol>
                <a:gridCol w="411480">
                  <a:extLst>
                    <a:ext uri="{9D8B030D-6E8A-4147-A177-3AD203B41FA5}">
                      <a16:colId xmlns:a16="http://schemas.microsoft.com/office/drawing/2014/main" val="525516823"/>
                    </a:ext>
                  </a:extLst>
                </a:gridCol>
                <a:gridCol w="411480">
                  <a:extLst>
                    <a:ext uri="{9D8B030D-6E8A-4147-A177-3AD203B41FA5}">
                      <a16:colId xmlns:a16="http://schemas.microsoft.com/office/drawing/2014/main" val="2069313168"/>
                    </a:ext>
                  </a:extLst>
                </a:gridCol>
                <a:gridCol w="411480">
                  <a:extLst>
                    <a:ext uri="{9D8B030D-6E8A-4147-A177-3AD203B41FA5}">
                      <a16:colId xmlns:a16="http://schemas.microsoft.com/office/drawing/2014/main" val="2247646244"/>
                    </a:ext>
                  </a:extLst>
                </a:gridCol>
                <a:gridCol w="411480">
                  <a:extLst>
                    <a:ext uri="{9D8B030D-6E8A-4147-A177-3AD203B41FA5}">
                      <a16:colId xmlns:a16="http://schemas.microsoft.com/office/drawing/2014/main" val="4007478210"/>
                    </a:ext>
                  </a:extLst>
                </a:gridCol>
                <a:gridCol w="411480">
                  <a:extLst>
                    <a:ext uri="{9D8B030D-6E8A-4147-A177-3AD203B41FA5}">
                      <a16:colId xmlns:a16="http://schemas.microsoft.com/office/drawing/2014/main" val="1687433255"/>
                    </a:ext>
                  </a:extLst>
                </a:gridCol>
                <a:gridCol w="411480">
                  <a:extLst>
                    <a:ext uri="{9D8B030D-6E8A-4147-A177-3AD203B41FA5}">
                      <a16:colId xmlns:a16="http://schemas.microsoft.com/office/drawing/2014/main" val="812202618"/>
                    </a:ext>
                  </a:extLst>
                </a:gridCol>
                <a:gridCol w="411480">
                  <a:extLst>
                    <a:ext uri="{9D8B030D-6E8A-4147-A177-3AD203B41FA5}">
                      <a16:colId xmlns:a16="http://schemas.microsoft.com/office/drawing/2014/main" val="1238785398"/>
                    </a:ext>
                  </a:extLst>
                </a:gridCol>
                <a:gridCol w="411480">
                  <a:extLst>
                    <a:ext uri="{9D8B030D-6E8A-4147-A177-3AD203B41FA5}">
                      <a16:colId xmlns:a16="http://schemas.microsoft.com/office/drawing/2014/main" val="3808719502"/>
                    </a:ext>
                  </a:extLst>
                </a:gridCol>
                <a:gridCol w="411480">
                  <a:extLst>
                    <a:ext uri="{9D8B030D-6E8A-4147-A177-3AD203B41FA5}">
                      <a16:colId xmlns:a16="http://schemas.microsoft.com/office/drawing/2014/main" val="3131666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55526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- 2025-10-04 08:45:41</a:t>
                      </a:r>
                      <a:r>
                        <a:rPr kumimoji="0" lang="it-IT" sz="1000" b="0" i="0" u="none" strike="noStrike" kern="1200" cap="none" spc="0" normalizeH="0" baseline="0" noProof="0">
                          <a:ln>
                            <a:noFill/>
                          </a:ln>
                          <a:solidFill>
                            <a:prstClr val="black"/>
                          </a:solidFill>
                          <a:effectLst/>
                          <a:uLnTx/>
                          <a:uFillTx/>
                          <a:latin typeface="Calibri"/>
                          <a:ea typeface="+mn-ea"/>
                          <a:cs typeface="+mn-cs"/>
                        </a:rPr>
                        <a:t>
 Sempre in movimento, il nostro Vincenzo. Sul palco o dietro il banco della #salumeria, poco cambia: vive la vita da protagonista, "mettendoci faccia" e voce (ed è una virtù di pochi... 😉). Sempre in movimento: Vincenzo se lo può permettere. E si può pure permettere di invecchiare, giovane com'è...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87974091"/>
                  </a:ext>
                </a:extLst>
              </a:tr>
            </a:tbl>
          </a:graphicData>
        </a:graphic>
      </p:graphicFrame>
      <p:sp>
        <p:nvSpPr>
          <p:cNvPr id="4" name="Text Placeholder 3">
            <a:extLst>
              <a:ext uri="{FF2B5EF4-FFF2-40B4-BE49-F238E27FC236}">
                <a16:creationId xmlns:a16="http://schemas.microsoft.com/office/drawing/2014/main" id="{B72B771F-0F2B-4E5F-9400-92623DED98E4}"/>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3065415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C8DFF-4934-432D-B849-0D36083A88D0}"/>
              </a:ext>
            </a:extLst>
          </p:cNvPr>
          <p:cNvSpPr>
            <a:spLocks noGrp="1"/>
          </p:cNvSpPr>
          <p:nvPr>
            <p:ph type="title"/>
          </p:nvPr>
        </p:nvSpPr>
        <p:spPr/>
        <p:txBody>
          <a:bodyPr/>
          <a:lstStyle/>
          <a:p>
            <a:r>
              <a:rPr lang="en-US"/>
              <a:t>Facebook Original Own Posts Table | Conad Modica - Rg Le Liccumie  POLO Commerciale - 19 of 26</a:t>
            </a:r>
          </a:p>
        </p:txBody>
      </p:sp>
      <p:graphicFrame>
        <p:nvGraphicFramePr>
          <p:cNvPr id="5" name="Table Placeholder 4">
            <a:extLst>
              <a:ext uri="{FF2B5EF4-FFF2-40B4-BE49-F238E27FC236}">
                <a16:creationId xmlns:a16="http://schemas.microsoft.com/office/drawing/2014/main" id="{7B0CDAED-73B2-4A69-B346-ED024AF6DFEF}"/>
              </a:ext>
            </a:extLst>
          </p:cNvPr>
          <p:cNvGraphicFramePr>
            <a:graphicFrameLocks noGrp="1"/>
          </p:cNvGraphicFramePr>
          <p:nvPr>
            <p:ph type="tbl" sz="quarter" idx="13"/>
            <p:extLst>
              <p:ext uri="{D42A27DB-BD31-4B8C-83A1-F6EECF244321}">
                <p14:modId xmlns:p14="http://schemas.microsoft.com/office/powerpoint/2010/main" val="3921804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0761713"/>
                    </a:ext>
                  </a:extLst>
                </a:gridCol>
                <a:gridCol w="1152144">
                  <a:extLst>
                    <a:ext uri="{9D8B030D-6E8A-4147-A177-3AD203B41FA5}">
                      <a16:colId xmlns:a16="http://schemas.microsoft.com/office/drawing/2014/main" val="1802489257"/>
                    </a:ext>
                  </a:extLst>
                </a:gridCol>
                <a:gridCol w="411480">
                  <a:extLst>
                    <a:ext uri="{9D8B030D-6E8A-4147-A177-3AD203B41FA5}">
                      <a16:colId xmlns:a16="http://schemas.microsoft.com/office/drawing/2014/main" val="405051152"/>
                    </a:ext>
                  </a:extLst>
                </a:gridCol>
                <a:gridCol w="411480">
                  <a:extLst>
                    <a:ext uri="{9D8B030D-6E8A-4147-A177-3AD203B41FA5}">
                      <a16:colId xmlns:a16="http://schemas.microsoft.com/office/drawing/2014/main" val="2199467955"/>
                    </a:ext>
                  </a:extLst>
                </a:gridCol>
                <a:gridCol w="411480">
                  <a:extLst>
                    <a:ext uri="{9D8B030D-6E8A-4147-A177-3AD203B41FA5}">
                      <a16:colId xmlns:a16="http://schemas.microsoft.com/office/drawing/2014/main" val="3058178854"/>
                    </a:ext>
                  </a:extLst>
                </a:gridCol>
                <a:gridCol w="411480">
                  <a:extLst>
                    <a:ext uri="{9D8B030D-6E8A-4147-A177-3AD203B41FA5}">
                      <a16:colId xmlns:a16="http://schemas.microsoft.com/office/drawing/2014/main" val="3069717349"/>
                    </a:ext>
                  </a:extLst>
                </a:gridCol>
                <a:gridCol w="411480">
                  <a:extLst>
                    <a:ext uri="{9D8B030D-6E8A-4147-A177-3AD203B41FA5}">
                      <a16:colId xmlns:a16="http://schemas.microsoft.com/office/drawing/2014/main" val="1326656949"/>
                    </a:ext>
                  </a:extLst>
                </a:gridCol>
                <a:gridCol w="411480">
                  <a:extLst>
                    <a:ext uri="{9D8B030D-6E8A-4147-A177-3AD203B41FA5}">
                      <a16:colId xmlns:a16="http://schemas.microsoft.com/office/drawing/2014/main" val="2288787485"/>
                    </a:ext>
                  </a:extLst>
                </a:gridCol>
                <a:gridCol w="411480">
                  <a:extLst>
                    <a:ext uri="{9D8B030D-6E8A-4147-A177-3AD203B41FA5}">
                      <a16:colId xmlns:a16="http://schemas.microsoft.com/office/drawing/2014/main" val="1842626335"/>
                    </a:ext>
                  </a:extLst>
                </a:gridCol>
                <a:gridCol w="411480">
                  <a:extLst>
                    <a:ext uri="{9D8B030D-6E8A-4147-A177-3AD203B41FA5}">
                      <a16:colId xmlns:a16="http://schemas.microsoft.com/office/drawing/2014/main" val="4000063409"/>
                    </a:ext>
                  </a:extLst>
                </a:gridCol>
                <a:gridCol w="411480">
                  <a:extLst>
                    <a:ext uri="{9D8B030D-6E8A-4147-A177-3AD203B41FA5}">
                      <a16:colId xmlns:a16="http://schemas.microsoft.com/office/drawing/2014/main" val="1464131525"/>
                    </a:ext>
                  </a:extLst>
                </a:gridCol>
                <a:gridCol w="411480">
                  <a:extLst>
                    <a:ext uri="{9D8B030D-6E8A-4147-A177-3AD203B41FA5}">
                      <a16:colId xmlns:a16="http://schemas.microsoft.com/office/drawing/2014/main" val="823912494"/>
                    </a:ext>
                  </a:extLst>
                </a:gridCol>
                <a:gridCol w="411480">
                  <a:extLst>
                    <a:ext uri="{9D8B030D-6E8A-4147-A177-3AD203B41FA5}">
                      <a16:colId xmlns:a16="http://schemas.microsoft.com/office/drawing/2014/main" val="669479566"/>
                    </a:ext>
                  </a:extLst>
                </a:gridCol>
                <a:gridCol w="411480">
                  <a:extLst>
                    <a:ext uri="{9D8B030D-6E8A-4147-A177-3AD203B41FA5}">
                      <a16:colId xmlns:a16="http://schemas.microsoft.com/office/drawing/2014/main" val="2713978735"/>
                    </a:ext>
                  </a:extLst>
                </a:gridCol>
                <a:gridCol w="411480">
                  <a:extLst>
                    <a:ext uri="{9D8B030D-6E8A-4147-A177-3AD203B41FA5}">
                      <a16:colId xmlns:a16="http://schemas.microsoft.com/office/drawing/2014/main" val="851853633"/>
                    </a:ext>
                  </a:extLst>
                </a:gridCol>
                <a:gridCol w="411480">
                  <a:extLst>
                    <a:ext uri="{9D8B030D-6E8A-4147-A177-3AD203B41FA5}">
                      <a16:colId xmlns:a16="http://schemas.microsoft.com/office/drawing/2014/main" val="546121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5682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- 2025-04-27 08:55:05</a:t>
                      </a:r>
                      <a:r>
                        <a:rPr kumimoji="0" lang="it-IT" sz="1000" b="0" i="0" u="none" strike="noStrike" kern="1200" cap="none" spc="0" normalizeH="0" baseline="0" noProof="0">
                          <a:ln>
                            <a:noFill/>
                          </a:ln>
                          <a:solidFill>
                            <a:prstClr val="black"/>
                          </a:solidFill>
                          <a:effectLst/>
                          <a:uLnTx/>
                          <a:uFillTx/>
                          <a:latin typeface="Calibri"/>
                          <a:ea typeface="+mn-ea"/>
                          <a:cs typeface="+mn-cs"/>
                        </a:rPr>
                        <a:t>
 Com'era quella storiella?
Ah, sì: ogni mattina, qui alle #Liccumie, come sorge il sole, il nostro #paniettere Giorgio sa che dovrà impastare, infornare e sfornare interi vassoi di #cornetti, prima che arrivino i nostri clienti. 🥐
Ogni mattina, qui alle Liccumie, dopo che è sorto il sole, ogni cliente sa che dovrà correre alla panetteria, se vuole portarsi a casa i propri cornetti appena fatti.🏃‍♀️
Ogni mattina, qui alle Liccumie, cambia poco che tu arrivi alle 08.30 o alle 10.00, l'importante è sapere che i nostri cornetti non sono surgelati. 😉
 #conadsuperstore #liccumieModica #panificio #liccumie #spesa #persone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61228388"/>
                  </a:ext>
                </a:extLst>
              </a:tr>
            </a:tbl>
          </a:graphicData>
        </a:graphic>
      </p:graphicFrame>
      <p:sp>
        <p:nvSpPr>
          <p:cNvPr id="4" name="Text Placeholder 3">
            <a:extLst>
              <a:ext uri="{FF2B5EF4-FFF2-40B4-BE49-F238E27FC236}">
                <a16:creationId xmlns:a16="http://schemas.microsoft.com/office/drawing/2014/main" id="{E6F2C2C4-8F73-4D2C-84BF-FD15D550A995}"/>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3236259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C162B-B103-43C8-9F11-AE4BD77D4AFE}"/>
              </a:ext>
            </a:extLst>
          </p:cNvPr>
          <p:cNvSpPr>
            <a:spLocks noGrp="1"/>
          </p:cNvSpPr>
          <p:nvPr>
            <p:ph type="title"/>
          </p:nvPr>
        </p:nvSpPr>
        <p:spPr/>
        <p:txBody>
          <a:bodyPr/>
          <a:lstStyle/>
          <a:p>
            <a:r>
              <a:rPr lang="en-US"/>
              <a:t>Facebook Original Own Posts Table | Conad Modica - Rg Le Liccumie  POLO Commerciale - 20 of 26</a:t>
            </a:r>
          </a:p>
        </p:txBody>
      </p:sp>
      <p:graphicFrame>
        <p:nvGraphicFramePr>
          <p:cNvPr id="5" name="Table Placeholder 4">
            <a:extLst>
              <a:ext uri="{FF2B5EF4-FFF2-40B4-BE49-F238E27FC236}">
                <a16:creationId xmlns:a16="http://schemas.microsoft.com/office/drawing/2014/main" id="{751AB0A9-E224-4413-9564-8A8D51BC0281}"/>
              </a:ext>
            </a:extLst>
          </p:cNvPr>
          <p:cNvGraphicFramePr>
            <a:graphicFrameLocks noGrp="1"/>
          </p:cNvGraphicFramePr>
          <p:nvPr>
            <p:ph type="tbl" sz="quarter" idx="13"/>
            <p:extLst>
              <p:ext uri="{D42A27DB-BD31-4B8C-83A1-F6EECF244321}">
                <p14:modId xmlns:p14="http://schemas.microsoft.com/office/powerpoint/2010/main" val="1555900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0686501"/>
                    </a:ext>
                  </a:extLst>
                </a:gridCol>
                <a:gridCol w="1152144">
                  <a:extLst>
                    <a:ext uri="{9D8B030D-6E8A-4147-A177-3AD203B41FA5}">
                      <a16:colId xmlns:a16="http://schemas.microsoft.com/office/drawing/2014/main" val="2306039412"/>
                    </a:ext>
                  </a:extLst>
                </a:gridCol>
                <a:gridCol w="411480">
                  <a:extLst>
                    <a:ext uri="{9D8B030D-6E8A-4147-A177-3AD203B41FA5}">
                      <a16:colId xmlns:a16="http://schemas.microsoft.com/office/drawing/2014/main" val="3345944294"/>
                    </a:ext>
                  </a:extLst>
                </a:gridCol>
                <a:gridCol w="411480">
                  <a:extLst>
                    <a:ext uri="{9D8B030D-6E8A-4147-A177-3AD203B41FA5}">
                      <a16:colId xmlns:a16="http://schemas.microsoft.com/office/drawing/2014/main" val="3913159751"/>
                    </a:ext>
                  </a:extLst>
                </a:gridCol>
                <a:gridCol w="411480">
                  <a:extLst>
                    <a:ext uri="{9D8B030D-6E8A-4147-A177-3AD203B41FA5}">
                      <a16:colId xmlns:a16="http://schemas.microsoft.com/office/drawing/2014/main" val="296107781"/>
                    </a:ext>
                  </a:extLst>
                </a:gridCol>
                <a:gridCol w="411480">
                  <a:extLst>
                    <a:ext uri="{9D8B030D-6E8A-4147-A177-3AD203B41FA5}">
                      <a16:colId xmlns:a16="http://schemas.microsoft.com/office/drawing/2014/main" val="1676440990"/>
                    </a:ext>
                  </a:extLst>
                </a:gridCol>
                <a:gridCol w="411480">
                  <a:extLst>
                    <a:ext uri="{9D8B030D-6E8A-4147-A177-3AD203B41FA5}">
                      <a16:colId xmlns:a16="http://schemas.microsoft.com/office/drawing/2014/main" val="2581567589"/>
                    </a:ext>
                  </a:extLst>
                </a:gridCol>
                <a:gridCol w="411480">
                  <a:extLst>
                    <a:ext uri="{9D8B030D-6E8A-4147-A177-3AD203B41FA5}">
                      <a16:colId xmlns:a16="http://schemas.microsoft.com/office/drawing/2014/main" val="3049526964"/>
                    </a:ext>
                  </a:extLst>
                </a:gridCol>
                <a:gridCol w="411480">
                  <a:extLst>
                    <a:ext uri="{9D8B030D-6E8A-4147-A177-3AD203B41FA5}">
                      <a16:colId xmlns:a16="http://schemas.microsoft.com/office/drawing/2014/main" val="281202554"/>
                    </a:ext>
                  </a:extLst>
                </a:gridCol>
                <a:gridCol w="411480">
                  <a:extLst>
                    <a:ext uri="{9D8B030D-6E8A-4147-A177-3AD203B41FA5}">
                      <a16:colId xmlns:a16="http://schemas.microsoft.com/office/drawing/2014/main" val="413538171"/>
                    </a:ext>
                  </a:extLst>
                </a:gridCol>
                <a:gridCol w="411480">
                  <a:extLst>
                    <a:ext uri="{9D8B030D-6E8A-4147-A177-3AD203B41FA5}">
                      <a16:colId xmlns:a16="http://schemas.microsoft.com/office/drawing/2014/main" val="2105494552"/>
                    </a:ext>
                  </a:extLst>
                </a:gridCol>
                <a:gridCol w="411480">
                  <a:extLst>
                    <a:ext uri="{9D8B030D-6E8A-4147-A177-3AD203B41FA5}">
                      <a16:colId xmlns:a16="http://schemas.microsoft.com/office/drawing/2014/main" val="2038489330"/>
                    </a:ext>
                  </a:extLst>
                </a:gridCol>
                <a:gridCol w="411480">
                  <a:extLst>
                    <a:ext uri="{9D8B030D-6E8A-4147-A177-3AD203B41FA5}">
                      <a16:colId xmlns:a16="http://schemas.microsoft.com/office/drawing/2014/main" val="3393224684"/>
                    </a:ext>
                  </a:extLst>
                </a:gridCol>
                <a:gridCol w="411480">
                  <a:extLst>
                    <a:ext uri="{9D8B030D-6E8A-4147-A177-3AD203B41FA5}">
                      <a16:colId xmlns:a16="http://schemas.microsoft.com/office/drawing/2014/main" val="3917840384"/>
                    </a:ext>
                  </a:extLst>
                </a:gridCol>
                <a:gridCol w="411480">
                  <a:extLst>
                    <a:ext uri="{9D8B030D-6E8A-4147-A177-3AD203B41FA5}">
                      <a16:colId xmlns:a16="http://schemas.microsoft.com/office/drawing/2014/main" val="3376250686"/>
                    </a:ext>
                  </a:extLst>
                </a:gridCol>
                <a:gridCol w="411480">
                  <a:extLst>
                    <a:ext uri="{9D8B030D-6E8A-4147-A177-3AD203B41FA5}">
                      <a16:colId xmlns:a16="http://schemas.microsoft.com/office/drawing/2014/main" val="2636041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5769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- 2025-09-05 12:03:03</a:t>
                      </a:r>
                      <a:r>
                        <a:rPr kumimoji="0" lang="it-IT" sz="1000" b="0" i="0" u="none" strike="noStrike" kern="1200" cap="none" spc="0" normalizeH="0" baseline="0" noProof="0">
                          <a:ln>
                            <a:noFill/>
                          </a:ln>
                          <a:solidFill>
                            <a:prstClr val="black"/>
                          </a:solidFill>
                          <a:effectLst/>
                          <a:uLnTx/>
                          <a:uFillTx/>
                          <a:latin typeface="Calibri"/>
                          <a:ea typeface="+mn-ea"/>
                          <a:cs typeface="+mn-cs"/>
                        </a:rPr>
                        <a:t>
 E allora. La possiamo chiamare team. O equipo. Ma anche squadra o équipe.
Cambia poco, in realtà: la formazione della #gastronomia delle #liccumiemodica è qualcosa di più di un gruppo: è un #organismo che vive grazie ai singoli ma che ai singoli dà sostanza. Un organismo che si muove, lavora, respira. 
Ed emana quel buon profumo di salumi e #condivisione che ognuno di voi percepisce, avvicinandosi al banco.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86643149"/>
                  </a:ext>
                </a:extLst>
              </a:tr>
            </a:tbl>
          </a:graphicData>
        </a:graphic>
      </p:graphicFrame>
      <p:sp>
        <p:nvSpPr>
          <p:cNvPr id="4" name="Text Placeholder 3">
            <a:extLst>
              <a:ext uri="{FF2B5EF4-FFF2-40B4-BE49-F238E27FC236}">
                <a16:creationId xmlns:a16="http://schemas.microsoft.com/office/drawing/2014/main" id="{C56461E4-4BF9-4608-A836-E5501F189588}"/>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1565816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82CCC-5A00-4D20-9C6E-76C2DC7FB860}"/>
              </a:ext>
            </a:extLst>
          </p:cNvPr>
          <p:cNvSpPr>
            <a:spLocks noGrp="1"/>
          </p:cNvSpPr>
          <p:nvPr>
            <p:ph type="title"/>
          </p:nvPr>
        </p:nvSpPr>
        <p:spPr/>
        <p:txBody>
          <a:bodyPr/>
          <a:lstStyle/>
          <a:p>
            <a:r>
              <a:rPr lang="en-US"/>
              <a:t>Facebook Original Own Posts Table | Conad Modica - Rg Le Liccumie  POLO Commerciale - 21 of 26</a:t>
            </a:r>
          </a:p>
        </p:txBody>
      </p:sp>
      <p:graphicFrame>
        <p:nvGraphicFramePr>
          <p:cNvPr id="5" name="Table Placeholder 4">
            <a:extLst>
              <a:ext uri="{FF2B5EF4-FFF2-40B4-BE49-F238E27FC236}">
                <a16:creationId xmlns:a16="http://schemas.microsoft.com/office/drawing/2014/main" id="{05EC1396-AE35-4C5B-B5E2-09FC94809C8B}"/>
              </a:ext>
            </a:extLst>
          </p:cNvPr>
          <p:cNvGraphicFramePr>
            <a:graphicFrameLocks noGrp="1"/>
          </p:cNvGraphicFramePr>
          <p:nvPr>
            <p:ph type="tbl" sz="quarter" idx="13"/>
            <p:extLst>
              <p:ext uri="{D42A27DB-BD31-4B8C-83A1-F6EECF244321}">
                <p14:modId xmlns:p14="http://schemas.microsoft.com/office/powerpoint/2010/main" val="2064507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87165676"/>
                    </a:ext>
                  </a:extLst>
                </a:gridCol>
                <a:gridCol w="1152144">
                  <a:extLst>
                    <a:ext uri="{9D8B030D-6E8A-4147-A177-3AD203B41FA5}">
                      <a16:colId xmlns:a16="http://schemas.microsoft.com/office/drawing/2014/main" val="2615148738"/>
                    </a:ext>
                  </a:extLst>
                </a:gridCol>
                <a:gridCol w="411480">
                  <a:extLst>
                    <a:ext uri="{9D8B030D-6E8A-4147-A177-3AD203B41FA5}">
                      <a16:colId xmlns:a16="http://schemas.microsoft.com/office/drawing/2014/main" val="1348092345"/>
                    </a:ext>
                  </a:extLst>
                </a:gridCol>
                <a:gridCol w="411480">
                  <a:extLst>
                    <a:ext uri="{9D8B030D-6E8A-4147-A177-3AD203B41FA5}">
                      <a16:colId xmlns:a16="http://schemas.microsoft.com/office/drawing/2014/main" val="3028547933"/>
                    </a:ext>
                  </a:extLst>
                </a:gridCol>
                <a:gridCol w="411480">
                  <a:extLst>
                    <a:ext uri="{9D8B030D-6E8A-4147-A177-3AD203B41FA5}">
                      <a16:colId xmlns:a16="http://schemas.microsoft.com/office/drawing/2014/main" val="2021681629"/>
                    </a:ext>
                  </a:extLst>
                </a:gridCol>
                <a:gridCol w="411480">
                  <a:extLst>
                    <a:ext uri="{9D8B030D-6E8A-4147-A177-3AD203B41FA5}">
                      <a16:colId xmlns:a16="http://schemas.microsoft.com/office/drawing/2014/main" val="2329398785"/>
                    </a:ext>
                  </a:extLst>
                </a:gridCol>
                <a:gridCol w="411480">
                  <a:extLst>
                    <a:ext uri="{9D8B030D-6E8A-4147-A177-3AD203B41FA5}">
                      <a16:colId xmlns:a16="http://schemas.microsoft.com/office/drawing/2014/main" val="1245085177"/>
                    </a:ext>
                  </a:extLst>
                </a:gridCol>
                <a:gridCol w="411480">
                  <a:extLst>
                    <a:ext uri="{9D8B030D-6E8A-4147-A177-3AD203B41FA5}">
                      <a16:colId xmlns:a16="http://schemas.microsoft.com/office/drawing/2014/main" val="3214583426"/>
                    </a:ext>
                  </a:extLst>
                </a:gridCol>
                <a:gridCol w="411480">
                  <a:extLst>
                    <a:ext uri="{9D8B030D-6E8A-4147-A177-3AD203B41FA5}">
                      <a16:colId xmlns:a16="http://schemas.microsoft.com/office/drawing/2014/main" val="894476842"/>
                    </a:ext>
                  </a:extLst>
                </a:gridCol>
                <a:gridCol w="411480">
                  <a:extLst>
                    <a:ext uri="{9D8B030D-6E8A-4147-A177-3AD203B41FA5}">
                      <a16:colId xmlns:a16="http://schemas.microsoft.com/office/drawing/2014/main" val="3753707184"/>
                    </a:ext>
                  </a:extLst>
                </a:gridCol>
                <a:gridCol w="411480">
                  <a:extLst>
                    <a:ext uri="{9D8B030D-6E8A-4147-A177-3AD203B41FA5}">
                      <a16:colId xmlns:a16="http://schemas.microsoft.com/office/drawing/2014/main" val="2327164259"/>
                    </a:ext>
                  </a:extLst>
                </a:gridCol>
                <a:gridCol w="411480">
                  <a:extLst>
                    <a:ext uri="{9D8B030D-6E8A-4147-A177-3AD203B41FA5}">
                      <a16:colId xmlns:a16="http://schemas.microsoft.com/office/drawing/2014/main" val="1923790553"/>
                    </a:ext>
                  </a:extLst>
                </a:gridCol>
                <a:gridCol w="411480">
                  <a:extLst>
                    <a:ext uri="{9D8B030D-6E8A-4147-A177-3AD203B41FA5}">
                      <a16:colId xmlns:a16="http://schemas.microsoft.com/office/drawing/2014/main" val="70784086"/>
                    </a:ext>
                  </a:extLst>
                </a:gridCol>
                <a:gridCol w="411480">
                  <a:extLst>
                    <a:ext uri="{9D8B030D-6E8A-4147-A177-3AD203B41FA5}">
                      <a16:colId xmlns:a16="http://schemas.microsoft.com/office/drawing/2014/main" val="3313148946"/>
                    </a:ext>
                  </a:extLst>
                </a:gridCol>
                <a:gridCol w="411480">
                  <a:extLst>
                    <a:ext uri="{9D8B030D-6E8A-4147-A177-3AD203B41FA5}">
                      <a16:colId xmlns:a16="http://schemas.microsoft.com/office/drawing/2014/main" val="3291249939"/>
                    </a:ext>
                  </a:extLst>
                </a:gridCol>
                <a:gridCol w="411480">
                  <a:extLst>
                    <a:ext uri="{9D8B030D-6E8A-4147-A177-3AD203B41FA5}">
                      <a16:colId xmlns:a16="http://schemas.microsoft.com/office/drawing/2014/main" val="857725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176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- 2025-03-19 08:45:04</a:t>
                      </a:r>
                      <a:r>
                        <a:rPr kumimoji="0" lang="it-IT" sz="1000" b="0" i="0" u="none" strike="noStrike" kern="1200" cap="none" spc="0" normalizeH="0" baseline="0" noProof="0">
                          <a:ln>
                            <a:noFill/>
                          </a:ln>
                          <a:solidFill>
                            <a:prstClr val="black"/>
                          </a:solidFill>
                          <a:effectLst/>
                          <a:uLnTx/>
                          <a:uFillTx/>
                          <a:latin typeface="Calibri"/>
                          <a:ea typeface="+mn-ea"/>
                          <a:cs typeface="+mn-cs"/>
                        </a:rPr>
                        <a:t>
 Veniamo tutti da qualcuno.
Ma anche da una volontà, da un sogno, da un desiderio.
Noi siamo nati dall'intuizione di qualcuno che ha puntato sul valore della relazione tra le persone e sulla sincerità dei prodotti per farle felici.
A lui, Santo (!) i nostri auguri affettuosi. E il nostro grazie.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47188206"/>
                  </a:ext>
                </a:extLst>
              </a:tr>
            </a:tbl>
          </a:graphicData>
        </a:graphic>
      </p:graphicFrame>
      <p:sp>
        <p:nvSpPr>
          <p:cNvPr id="4" name="Text Placeholder 3">
            <a:extLst>
              <a:ext uri="{FF2B5EF4-FFF2-40B4-BE49-F238E27FC236}">
                <a16:creationId xmlns:a16="http://schemas.microsoft.com/office/drawing/2014/main" id="{43BA7E1B-D914-444A-A8F2-2944B086BA90}"/>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2847004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8BA85-1CA7-49C7-9501-6E6634D59410}"/>
              </a:ext>
            </a:extLst>
          </p:cNvPr>
          <p:cNvSpPr>
            <a:spLocks noGrp="1"/>
          </p:cNvSpPr>
          <p:nvPr>
            <p:ph type="title"/>
          </p:nvPr>
        </p:nvSpPr>
        <p:spPr/>
        <p:txBody>
          <a:bodyPr/>
          <a:lstStyle/>
          <a:p>
            <a:r>
              <a:rPr lang="en-US"/>
              <a:t>Facebook Original Own Posts Table | Conad Modica - Rg Le Liccumie  POLO Commerciale - 22 of 26</a:t>
            </a:r>
          </a:p>
        </p:txBody>
      </p:sp>
      <p:graphicFrame>
        <p:nvGraphicFramePr>
          <p:cNvPr id="5" name="Table Placeholder 4">
            <a:extLst>
              <a:ext uri="{FF2B5EF4-FFF2-40B4-BE49-F238E27FC236}">
                <a16:creationId xmlns:a16="http://schemas.microsoft.com/office/drawing/2014/main" id="{E68519AB-BA17-4A39-82A3-17BE2CE13757}"/>
              </a:ext>
            </a:extLst>
          </p:cNvPr>
          <p:cNvGraphicFramePr>
            <a:graphicFrameLocks noGrp="1"/>
          </p:cNvGraphicFramePr>
          <p:nvPr>
            <p:ph type="tbl" sz="quarter" idx="13"/>
            <p:extLst>
              <p:ext uri="{D42A27DB-BD31-4B8C-83A1-F6EECF244321}">
                <p14:modId xmlns:p14="http://schemas.microsoft.com/office/powerpoint/2010/main" val="3373347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01563341"/>
                    </a:ext>
                  </a:extLst>
                </a:gridCol>
                <a:gridCol w="1152144">
                  <a:extLst>
                    <a:ext uri="{9D8B030D-6E8A-4147-A177-3AD203B41FA5}">
                      <a16:colId xmlns:a16="http://schemas.microsoft.com/office/drawing/2014/main" val="3055752303"/>
                    </a:ext>
                  </a:extLst>
                </a:gridCol>
                <a:gridCol w="411480">
                  <a:extLst>
                    <a:ext uri="{9D8B030D-6E8A-4147-A177-3AD203B41FA5}">
                      <a16:colId xmlns:a16="http://schemas.microsoft.com/office/drawing/2014/main" val="3009298515"/>
                    </a:ext>
                  </a:extLst>
                </a:gridCol>
                <a:gridCol w="411480">
                  <a:extLst>
                    <a:ext uri="{9D8B030D-6E8A-4147-A177-3AD203B41FA5}">
                      <a16:colId xmlns:a16="http://schemas.microsoft.com/office/drawing/2014/main" val="2488486129"/>
                    </a:ext>
                  </a:extLst>
                </a:gridCol>
                <a:gridCol w="411480">
                  <a:extLst>
                    <a:ext uri="{9D8B030D-6E8A-4147-A177-3AD203B41FA5}">
                      <a16:colId xmlns:a16="http://schemas.microsoft.com/office/drawing/2014/main" val="4119783765"/>
                    </a:ext>
                  </a:extLst>
                </a:gridCol>
                <a:gridCol w="411480">
                  <a:extLst>
                    <a:ext uri="{9D8B030D-6E8A-4147-A177-3AD203B41FA5}">
                      <a16:colId xmlns:a16="http://schemas.microsoft.com/office/drawing/2014/main" val="2477565203"/>
                    </a:ext>
                  </a:extLst>
                </a:gridCol>
                <a:gridCol w="411480">
                  <a:extLst>
                    <a:ext uri="{9D8B030D-6E8A-4147-A177-3AD203B41FA5}">
                      <a16:colId xmlns:a16="http://schemas.microsoft.com/office/drawing/2014/main" val="3667694538"/>
                    </a:ext>
                  </a:extLst>
                </a:gridCol>
                <a:gridCol w="411480">
                  <a:extLst>
                    <a:ext uri="{9D8B030D-6E8A-4147-A177-3AD203B41FA5}">
                      <a16:colId xmlns:a16="http://schemas.microsoft.com/office/drawing/2014/main" val="2107305593"/>
                    </a:ext>
                  </a:extLst>
                </a:gridCol>
                <a:gridCol w="411480">
                  <a:extLst>
                    <a:ext uri="{9D8B030D-6E8A-4147-A177-3AD203B41FA5}">
                      <a16:colId xmlns:a16="http://schemas.microsoft.com/office/drawing/2014/main" val="3661516600"/>
                    </a:ext>
                  </a:extLst>
                </a:gridCol>
                <a:gridCol w="411480">
                  <a:extLst>
                    <a:ext uri="{9D8B030D-6E8A-4147-A177-3AD203B41FA5}">
                      <a16:colId xmlns:a16="http://schemas.microsoft.com/office/drawing/2014/main" val="2885885566"/>
                    </a:ext>
                  </a:extLst>
                </a:gridCol>
                <a:gridCol w="411480">
                  <a:extLst>
                    <a:ext uri="{9D8B030D-6E8A-4147-A177-3AD203B41FA5}">
                      <a16:colId xmlns:a16="http://schemas.microsoft.com/office/drawing/2014/main" val="485494299"/>
                    </a:ext>
                  </a:extLst>
                </a:gridCol>
                <a:gridCol w="411480">
                  <a:extLst>
                    <a:ext uri="{9D8B030D-6E8A-4147-A177-3AD203B41FA5}">
                      <a16:colId xmlns:a16="http://schemas.microsoft.com/office/drawing/2014/main" val="407181898"/>
                    </a:ext>
                  </a:extLst>
                </a:gridCol>
                <a:gridCol w="411480">
                  <a:extLst>
                    <a:ext uri="{9D8B030D-6E8A-4147-A177-3AD203B41FA5}">
                      <a16:colId xmlns:a16="http://schemas.microsoft.com/office/drawing/2014/main" val="1939191928"/>
                    </a:ext>
                  </a:extLst>
                </a:gridCol>
                <a:gridCol w="411480">
                  <a:extLst>
                    <a:ext uri="{9D8B030D-6E8A-4147-A177-3AD203B41FA5}">
                      <a16:colId xmlns:a16="http://schemas.microsoft.com/office/drawing/2014/main" val="1627329141"/>
                    </a:ext>
                  </a:extLst>
                </a:gridCol>
                <a:gridCol w="411480">
                  <a:extLst>
                    <a:ext uri="{9D8B030D-6E8A-4147-A177-3AD203B41FA5}">
                      <a16:colId xmlns:a16="http://schemas.microsoft.com/office/drawing/2014/main" val="4165406883"/>
                    </a:ext>
                  </a:extLst>
                </a:gridCol>
                <a:gridCol w="411480">
                  <a:extLst>
                    <a:ext uri="{9D8B030D-6E8A-4147-A177-3AD203B41FA5}">
                      <a16:colId xmlns:a16="http://schemas.microsoft.com/office/drawing/2014/main" val="282432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513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- 2025-08-21 12:56:01</a:t>
                      </a:r>
                      <a:r>
                        <a:rPr kumimoji="0" lang="it-IT" sz="1000" b="0" i="0" u="none" strike="noStrike" kern="1200" cap="none" spc="0" normalizeH="0" baseline="0" noProof="0">
                          <a:ln>
                            <a:noFill/>
                          </a:ln>
                          <a:solidFill>
                            <a:prstClr val="black"/>
                          </a:solidFill>
                          <a:effectLst/>
                          <a:uLnTx/>
                          <a:uFillTx/>
                          <a:latin typeface="Calibri"/>
                          <a:ea typeface="+mn-ea"/>
                          <a:cs typeface="+mn-cs"/>
                        </a:rPr>
                        <a:t>
 Se "Una poltrona per due" è un classico del periodo natalizio, per l'estate sbarca "Un tagliere per due", clip della serie "LeLiccumie, LeChicchetue". Protagonisti Agnese&amp;Carmelo, che vi sveleranno come abbinare i salumi e i formaggi tipici dl nostro generoso #territorio.
#salumeria #formaggi #salumi #liccumiemodica #Modica #conadleliccumie #ConadSuperstore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65148112"/>
                  </a:ext>
                </a:extLst>
              </a:tr>
            </a:tbl>
          </a:graphicData>
        </a:graphic>
      </p:graphicFrame>
      <p:sp>
        <p:nvSpPr>
          <p:cNvPr id="4" name="Text Placeholder 3">
            <a:extLst>
              <a:ext uri="{FF2B5EF4-FFF2-40B4-BE49-F238E27FC236}">
                <a16:creationId xmlns:a16="http://schemas.microsoft.com/office/drawing/2014/main" id="{50A9F24C-0460-42DE-8104-03F76AAD925D}"/>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3910204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41125-FADE-44B0-98F1-617C86828E95}"/>
              </a:ext>
            </a:extLst>
          </p:cNvPr>
          <p:cNvSpPr>
            <a:spLocks noGrp="1"/>
          </p:cNvSpPr>
          <p:nvPr>
            <p:ph type="title"/>
          </p:nvPr>
        </p:nvSpPr>
        <p:spPr/>
        <p:txBody>
          <a:bodyPr/>
          <a:lstStyle/>
          <a:p>
            <a:r>
              <a:rPr lang="en-US"/>
              <a:t>Facebook Original Own Posts Table | Conad Modica - Rg Le Liccumie  POLO Commerciale - 23 of 26</a:t>
            </a:r>
          </a:p>
        </p:txBody>
      </p:sp>
      <p:graphicFrame>
        <p:nvGraphicFramePr>
          <p:cNvPr id="5" name="Table Placeholder 4">
            <a:extLst>
              <a:ext uri="{FF2B5EF4-FFF2-40B4-BE49-F238E27FC236}">
                <a16:creationId xmlns:a16="http://schemas.microsoft.com/office/drawing/2014/main" id="{251A1D91-6A70-4BFD-9B64-8E81901EB086}"/>
              </a:ext>
            </a:extLst>
          </p:cNvPr>
          <p:cNvGraphicFramePr>
            <a:graphicFrameLocks noGrp="1"/>
          </p:cNvGraphicFramePr>
          <p:nvPr>
            <p:ph type="tbl" sz="quarter" idx="13"/>
            <p:extLst>
              <p:ext uri="{D42A27DB-BD31-4B8C-83A1-F6EECF244321}">
                <p14:modId xmlns:p14="http://schemas.microsoft.com/office/powerpoint/2010/main" val="2947616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09967801"/>
                    </a:ext>
                  </a:extLst>
                </a:gridCol>
                <a:gridCol w="1152144">
                  <a:extLst>
                    <a:ext uri="{9D8B030D-6E8A-4147-A177-3AD203B41FA5}">
                      <a16:colId xmlns:a16="http://schemas.microsoft.com/office/drawing/2014/main" val="3234737932"/>
                    </a:ext>
                  </a:extLst>
                </a:gridCol>
                <a:gridCol w="411480">
                  <a:extLst>
                    <a:ext uri="{9D8B030D-6E8A-4147-A177-3AD203B41FA5}">
                      <a16:colId xmlns:a16="http://schemas.microsoft.com/office/drawing/2014/main" val="460244646"/>
                    </a:ext>
                  </a:extLst>
                </a:gridCol>
                <a:gridCol w="411480">
                  <a:extLst>
                    <a:ext uri="{9D8B030D-6E8A-4147-A177-3AD203B41FA5}">
                      <a16:colId xmlns:a16="http://schemas.microsoft.com/office/drawing/2014/main" val="1969948741"/>
                    </a:ext>
                  </a:extLst>
                </a:gridCol>
                <a:gridCol w="411480">
                  <a:extLst>
                    <a:ext uri="{9D8B030D-6E8A-4147-A177-3AD203B41FA5}">
                      <a16:colId xmlns:a16="http://schemas.microsoft.com/office/drawing/2014/main" val="2717405246"/>
                    </a:ext>
                  </a:extLst>
                </a:gridCol>
                <a:gridCol w="411480">
                  <a:extLst>
                    <a:ext uri="{9D8B030D-6E8A-4147-A177-3AD203B41FA5}">
                      <a16:colId xmlns:a16="http://schemas.microsoft.com/office/drawing/2014/main" val="2683826883"/>
                    </a:ext>
                  </a:extLst>
                </a:gridCol>
                <a:gridCol w="411480">
                  <a:extLst>
                    <a:ext uri="{9D8B030D-6E8A-4147-A177-3AD203B41FA5}">
                      <a16:colId xmlns:a16="http://schemas.microsoft.com/office/drawing/2014/main" val="1404285017"/>
                    </a:ext>
                  </a:extLst>
                </a:gridCol>
                <a:gridCol w="411480">
                  <a:extLst>
                    <a:ext uri="{9D8B030D-6E8A-4147-A177-3AD203B41FA5}">
                      <a16:colId xmlns:a16="http://schemas.microsoft.com/office/drawing/2014/main" val="404848024"/>
                    </a:ext>
                  </a:extLst>
                </a:gridCol>
                <a:gridCol w="411480">
                  <a:extLst>
                    <a:ext uri="{9D8B030D-6E8A-4147-A177-3AD203B41FA5}">
                      <a16:colId xmlns:a16="http://schemas.microsoft.com/office/drawing/2014/main" val="2353302227"/>
                    </a:ext>
                  </a:extLst>
                </a:gridCol>
                <a:gridCol w="411480">
                  <a:extLst>
                    <a:ext uri="{9D8B030D-6E8A-4147-A177-3AD203B41FA5}">
                      <a16:colId xmlns:a16="http://schemas.microsoft.com/office/drawing/2014/main" val="975544150"/>
                    </a:ext>
                  </a:extLst>
                </a:gridCol>
                <a:gridCol w="411480">
                  <a:extLst>
                    <a:ext uri="{9D8B030D-6E8A-4147-A177-3AD203B41FA5}">
                      <a16:colId xmlns:a16="http://schemas.microsoft.com/office/drawing/2014/main" val="1019289825"/>
                    </a:ext>
                  </a:extLst>
                </a:gridCol>
                <a:gridCol w="411480">
                  <a:extLst>
                    <a:ext uri="{9D8B030D-6E8A-4147-A177-3AD203B41FA5}">
                      <a16:colId xmlns:a16="http://schemas.microsoft.com/office/drawing/2014/main" val="4127878247"/>
                    </a:ext>
                  </a:extLst>
                </a:gridCol>
                <a:gridCol w="411480">
                  <a:extLst>
                    <a:ext uri="{9D8B030D-6E8A-4147-A177-3AD203B41FA5}">
                      <a16:colId xmlns:a16="http://schemas.microsoft.com/office/drawing/2014/main" val="2551092902"/>
                    </a:ext>
                  </a:extLst>
                </a:gridCol>
                <a:gridCol w="411480">
                  <a:extLst>
                    <a:ext uri="{9D8B030D-6E8A-4147-A177-3AD203B41FA5}">
                      <a16:colId xmlns:a16="http://schemas.microsoft.com/office/drawing/2014/main" val="3758502736"/>
                    </a:ext>
                  </a:extLst>
                </a:gridCol>
                <a:gridCol w="411480">
                  <a:extLst>
                    <a:ext uri="{9D8B030D-6E8A-4147-A177-3AD203B41FA5}">
                      <a16:colId xmlns:a16="http://schemas.microsoft.com/office/drawing/2014/main" val="1556792260"/>
                    </a:ext>
                  </a:extLst>
                </a:gridCol>
                <a:gridCol w="411480">
                  <a:extLst>
                    <a:ext uri="{9D8B030D-6E8A-4147-A177-3AD203B41FA5}">
                      <a16:colId xmlns:a16="http://schemas.microsoft.com/office/drawing/2014/main" val="23712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7569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- 2025-09-09 12:36:29</a:t>
                      </a:r>
                      <a:r>
                        <a:rPr kumimoji="0" lang="it-IT" sz="1000" b="0" i="0" u="none" strike="noStrike" kern="1200" cap="none" spc="0" normalizeH="0" baseline="0" noProof="0">
                          <a:ln>
                            <a:noFill/>
                          </a:ln>
                          <a:solidFill>
                            <a:prstClr val="black"/>
                          </a:solidFill>
                          <a:effectLst/>
                          <a:uLnTx/>
                          <a:uFillTx/>
                          <a:latin typeface="Calibri"/>
                          <a:ea typeface="+mn-ea"/>
                          <a:cs typeface="+mn-cs"/>
                        </a:rPr>
                        <a:t>
 L'angolo bianco, qui alle #liccumie è quello di Carmelo&amp;Jonathan.
Dietro ai vetri del Caseificio Conad Le Liccumie - trasparenza massima - ogni giorno, padre&amp;figlio mettono in scena momenti di formaggiosa felicità. E fresca qualità.</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13978000"/>
                  </a:ext>
                </a:extLst>
              </a:tr>
            </a:tbl>
          </a:graphicData>
        </a:graphic>
      </p:graphicFrame>
      <p:sp>
        <p:nvSpPr>
          <p:cNvPr id="4" name="Text Placeholder 3">
            <a:extLst>
              <a:ext uri="{FF2B5EF4-FFF2-40B4-BE49-F238E27FC236}">
                <a16:creationId xmlns:a16="http://schemas.microsoft.com/office/drawing/2014/main" id="{51BDC732-2457-4A5D-B3B5-9E6C2B720BF4}"/>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1292105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C3C22-CCAA-4DA2-BE4E-38EA2BC6AA41}"/>
              </a:ext>
            </a:extLst>
          </p:cNvPr>
          <p:cNvSpPr>
            <a:spLocks noGrp="1"/>
          </p:cNvSpPr>
          <p:nvPr>
            <p:ph type="title"/>
          </p:nvPr>
        </p:nvSpPr>
        <p:spPr/>
        <p:txBody>
          <a:bodyPr/>
          <a:lstStyle/>
          <a:p>
            <a:r>
              <a:rPr lang="en-US"/>
              <a:t>Facebook Original Own Posts Table | Conad Modica - Rg Le Liccumie  POLO Commerciale - 24 of 26</a:t>
            </a:r>
          </a:p>
        </p:txBody>
      </p:sp>
      <p:graphicFrame>
        <p:nvGraphicFramePr>
          <p:cNvPr id="5" name="Table Placeholder 4">
            <a:extLst>
              <a:ext uri="{FF2B5EF4-FFF2-40B4-BE49-F238E27FC236}">
                <a16:creationId xmlns:a16="http://schemas.microsoft.com/office/drawing/2014/main" id="{8DB83D43-D8DB-4187-A3E6-88980E5AC22C}"/>
              </a:ext>
            </a:extLst>
          </p:cNvPr>
          <p:cNvGraphicFramePr>
            <a:graphicFrameLocks noGrp="1"/>
          </p:cNvGraphicFramePr>
          <p:nvPr>
            <p:ph type="tbl" sz="quarter" idx="13"/>
            <p:extLst>
              <p:ext uri="{D42A27DB-BD31-4B8C-83A1-F6EECF244321}">
                <p14:modId xmlns:p14="http://schemas.microsoft.com/office/powerpoint/2010/main" val="1854048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76405296"/>
                    </a:ext>
                  </a:extLst>
                </a:gridCol>
                <a:gridCol w="1152144">
                  <a:extLst>
                    <a:ext uri="{9D8B030D-6E8A-4147-A177-3AD203B41FA5}">
                      <a16:colId xmlns:a16="http://schemas.microsoft.com/office/drawing/2014/main" val="2158587624"/>
                    </a:ext>
                  </a:extLst>
                </a:gridCol>
                <a:gridCol w="411480">
                  <a:extLst>
                    <a:ext uri="{9D8B030D-6E8A-4147-A177-3AD203B41FA5}">
                      <a16:colId xmlns:a16="http://schemas.microsoft.com/office/drawing/2014/main" val="42869912"/>
                    </a:ext>
                  </a:extLst>
                </a:gridCol>
                <a:gridCol w="411480">
                  <a:extLst>
                    <a:ext uri="{9D8B030D-6E8A-4147-A177-3AD203B41FA5}">
                      <a16:colId xmlns:a16="http://schemas.microsoft.com/office/drawing/2014/main" val="3939045291"/>
                    </a:ext>
                  </a:extLst>
                </a:gridCol>
                <a:gridCol w="411480">
                  <a:extLst>
                    <a:ext uri="{9D8B030D-6E8A-4147-A177-3AD203B41FA5}">
                      <a16:colId xmlns:a16="http://schemas.microsoft.com/office/drawing/2014/main" val="2908230918"/>
                    </a:ext>
                  </a:extLst>
                </a:gridCol>
                <a:gridCol w="411480">
                  <a:extLst>
                    <a:ext uri="{9D8B030D-6E8A-4147-A177-3AD203B41FA5}">
                      <a16:colId xmlns:a16="http://schemas.microsoft.com/office/drawing/2014/main" val="512514870"/>
                    </a:ext>
                  </a:extLst>
                </a:gridCol>
                <a:gridCol w="411480">
                  <a:extLst>
                    <a:ext uri="{9D8B030D-6E8A-4147-A177-3AD203B41FA5}">
                      <a16:colId xmlns:a16="http://schemas.microsoft.com/office/drawing/2014/main" val="3628591350"/>
                    </a:ext>
                  </a:extLst>
                </a:gridCol>
                <a:gridCol w="411480">
                  <a:extLst>
                    <a:ext uri="{9D8B030D-6E8A-4147-A177-3AD203B41FA5}">
                      <a16:colId xmlns:a16="http://schemas.microsoft.com/office/drawing/2014/main" val="980511183"/>
                    </a:ext>
                  </a:extLst>
                </a:gridCol>
                <a:gridCol w="411480">
                  <a:extLst>
                    <a:ext uri="{9D8B030D-6E8A-4147-A177-3AD203B41FA5}">
                      <a16:colId xmlns:a16="http://schemas.microsoft.com/office/drawing/2014/main" val="3420747971"/>
                    </a:ext>
                  </a:extLst>
                </a:gridCol>
                <a:gridCol w="411480">
                  <a:extLst>
                    <a:ext uri="{9D8B030D-6E8A-4147-A177-3AD203B41FA5}">
                      <a16:colId xmlns:a16="http://schemas.microsoft.com/office/drawing/2014/main" val="3523496673"/>
                    </a:ext>
                  </a:extLst>
                </a:gridCol>
                <a:gridCol w="411480">
                  <a:extLst>
                    <a:ext uri="{9D8B030D-6E8A-4147-A177-3AD203B41FA5}">
                      <a16:colId xmlns:a16="http://schemas.microsoft.com/office/drawing/2014/main" val="577829327"/>
                    </a:ext>
                  </a:extLst>
                </a:gridCol>
                <a:gridCol w="411480">
                  <a:extLst>
                    <a:ext uri="{9D8B030D-6E8A-4147-A177-3AD203B41FA5}">
                      <a16:colId xmlns:a16="http://schemas.microsoft.com/office/drawing/2014/main" val="3988815485"/>
                    </a:ext>
                  </a:extLst>
                </a:gridCol>
                <a:gridCol w="411480">
                  <a:extLst>
                    <a:ext uri="{9D8B030D-6E8A-4147-A177-3AD203B41FA5}">
                      <a16:colId xmlns:a16="http://schemas.microsoft.com/office/drawing/2014/main" val="2135280148"/>
                    </a:ext>
                  </a:extLst>
                </a:gridCol>
                <a:gridCol w="411480">
                  <a:extLst>
                    <a:ext uri="{9D8B030D-6E8A-4147-A177-3AD203B41FA5}">
                      <a16:colId xmlns:a16="http://schemas.microsoft.com/office/drawing/2014/main" val="1054250345"/>
                    </a:ext>
                  </a:extLst>
                </a:gridCol>
                <a:gridCol w="411480">
                  <a:extLst>
                    <a:ext uri="{9D8B030D-6E8A-4147-A177-3AD203B41FA5}">
                      <a16:colId xmlns:a16="http://schemas.microsoft.com/office/drawing/2014/main" val="1133106598"/>
                    </a:ext>
                  </a:extLst>
                </a:gridCol>
                <a:gridCol w="411480">
                  <a:extLst>
                    <a:ext uri="{9D8B030D-6E8A-4147-A177-3AD203B41FA5}">
                      <a16:colId xmlns:a16="http://schemas.microsoft.com/office/drawing/2014/main" val="110454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750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- 2025-10-14 18:47:03</a:t>
                      </a:r>
                      <a:r>
                        <a:rPr kumimoji="0" lang="it-IT" sz="1000" b="0" i="0" u="none" strike="noStrike" kern="1200" cap="none" spc="0" normalizeH="0" baseline="0" noProof="0">
                          <a:ln>
                            <a:noFill/>
                          </a:ln>
                          <a:solidFill>
                            <a:prstClr val="black"/>
                          </a:solidFill>
                          <a:effectLst/>
                          <a:uLnTx/>
                          <a:uFillTx/>
                          <a:latin typeface="Calibri"/>
                          <a:ea typeface="+mn-ea"/>
                          <a:cs typeface="+mn-cs"/>
                        </a:rPr>
                        <a:t>
 Lui è Messina, lei è Valenciana. E l'incontro tra i due è intrigante, passionale e piccante (q.b.). Ne è saltata fuori una #paella saporita, ricca, mista di carne e pesce, che troverete OGNI SABATO A PRANZO nella nostra #gastronomia. 
Poi un giorno, Simone la ricetta ve la racconta. Intanto, venite ad assaggiare questa.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41843366"/>
                  </a:ext>
                </a:extLst>
              </a:tr>
            </a:tbl>
          </a:graphicData>
        </a:graphic>
      </p:graphicFrame>
      <p:sp>
        <p:nvSpPr>
          <p:cNvPr id="4" name="Text Placeholder 3">
            <a:extLst>
              <a:ext uri="{FF2B5EF4-FFF2-40B4-BE49-F238E27FC236}">
                <a16:creationId xmlns:a16="http://schemas.microsoft.com/office/drawing/2014/main" id="{84192DB6-81C5-4CE3-9B35-3A2EF11BB746}"/>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1818253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BC627-98B7-4E61-AD6E-1878A79D0755}"/>
              </a:ext>
            </a:extLst>
          </p:cNvPr>
          <p:cNvSpPr>
            <a:spLocks noGrp="1"/>
          </p:cNvSpPr>
          <p:nvPr>
            <p:ph type="title"/>
          </p:nvPr>
        </p:nvSpPr>
        <p:spPr/>
        <p:txBody>
          <a:bodyPr/>
          <a:lstStyle/>
          <a:p>
            <a:r>
              <a:rPr lang="en-US"/>
              <a:t>Facebook Original Own Posts Table | Conad Modica - Rg Le Liccumie  POLO Commerciale - 25 of 26</a:t>
            </a:r>
          </a:p>
        </p:txBody>
      </p:sp>
      <p:graphicFrame>
        <p:nvGraphicFramePr>
          <p:cNvPr id="5" name="Table Placeholder 4">
            <a:extLst>
              <a:ext uri="{FF2B5EF4-FFF2-40B4-BE49-F238E27FC236}">
                <a16:creationId xmlns:a16="http://schemas.microsoft.com/office/drawing/2014/main" id="{AE86C8E4-6EA4-4475-8F70-474E7B7A6FA6}"/>
              </a:ext>
            </a:extLst>
          </p:cNvPr>
          <p:cNvGraphicFramePr>
            <a:graphicFrameLocks noGrp="1"/>
          </p:cNvGraphicFramePr>
          <p:nvPr>
            <p:ph type="tbl" sz="quarter" idx="13"/>
            <p:extLst>
              <p:ext uri="{D42A27DB-BD31-4B8C-83A1-F6EECF244321}">
                <p14:modId xmlns:p14="http://schemas.microsoft.com/office/powerpoint/2010/main" val="3917772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90438472"/>
                    </a:ext>
                  </a:extLst>
                </a:gridCol>
                <a:gridCol w="1152144">
                  <a:extLst>
                    <a:ext uri="{9D8B030D-6E8A-4147-A177-3AD203B41FA5}">
                      <a16:colId xmlns:a16="http://schemas.microsoft.com/office/drawing/2014/main" val="1099825567"/>
                    </a:ext>
                  </a:extLst>
                </a:gridCol>
                <a:gridCol w="411480">
                  <a:extLst>
                    <a:ext uri="{9D8B030D-6E8A-4147-A177-3AD203B41FA5}">
                      <a16:colId xmlns:a16="http://schemas.microsoft.com/office/drawing/2014/main" val="4075189242"/>
                    </a:ext>
                  </a:extLst>
                </a:gridCol>
                <a:gridCol w="411480">
                  <a:extLst>
                    <a:ext uri="{9D8B030D-6E8A-4147-A177-3AD203B41FA5}">
                      <a16:colId xmlns:a16="http://schemas.microsoft.com/office/drawing/2014/main" val="2827495631"/>
                    </a:ext>
                  </a:extLst>
                </a:gridCol>
                <a:gridCol w="411480">
                  <a:extLst>
                    <a:ext uri="{9D8B030D-6E8A-4147-A177-3AD203B41FA5}">
                      <a16:colId xmlns:a16="http://schemas.microsoft.com/office/drawing/2014/main" val="4282716998"/>
                    </a:ext>
                  </a:extLst>
                </a:gridCol>
                <a:gridCol w="411480">
                  <a:extLst>
                    <a:ext uri="{9D8B030D-6E8A-4147-A177-3AD203B41FA5}">
                      <a16:colId xmlns:a16="http://schemas.microsoft.com/office/drawing/2014/main" val="91080566"/>
                    </a:ext>
                  </a:extLst>
                </a:gridCol>
                <a:gridCol w="411480">
                  <a:extLst>
                    <a:ext uri="{9D8B030D-6E8A-4147-A177-3AD203B41FA5}">
                      <a16:colId xmlns:a16="http://schemas.microsoft.com/office/drawing/2014/main" val="2692416452"/>
                    </a:ext>
                  </a:extLst>
                </a:gridCol>
                <a:gridCol w="411480">
                  <a:extLst>
                    <a:ext uri="{9D8B030D-6E8A-4147-A177-3AD203B41FA5}">
                      <a16:colId xmlns:a16="http://schemas.microsoft.com/office/drawing/2014/main" val="1289900699"/>
                    </a:ext>
                  </a:extLst>
                </a:gridCol>
                <a:gridCol w="411480">
                  <a:extLst>
                    <a:ext uri="{9D8B030D-6E8A-4147-A177-3AD203B41FA5}">
                      <a16:colId xmlns:a16="http://schemas.microsoft.com/office/drawing/2014/main" val="177389399"/>
                    </a:ext>
                  </a:extLst>
                </a:gridCol>
                <a:gridCol w="411480">
                  <a:extLst>
                    <a:ext uri="{9D8B030D-6E8A-4147-A177-3AD203B41FA5}">
                      <a16:colId xmlns:a16="http://schemas.microsoft.com/office/drawing/2014/main" val="2671624990"/>
                    </a:ext>
                  </a:extLst>
                </a:gridCol>
                <a:gridCol w="411480">
                  <a:extLst>
                    <a:ext uri="{9D8B030D-6E8A-4147-A177-3AD203B41FA5}">
                      <a16:colId xmlns:a16="http://schemas.microsoft.com/office/drawing/2014/main" val="724781095"/>
                    </a:ext>
                  </a:extLst>
                </a:gridCol>
                <a:gridCol w="411480">
                  <a:extLst>
                    <a:ext uri="{9D8B030D-6E8A-4147-A177-3AD203B41FA5}">
                      <a16:colId xmlns:a16="http://schemas.microsoft.com/office/drawing/2014/main" val="615933854"/>
                    </a:ext>
                  </a:extLst>
                </a:gridCol>
                <a:gridCol w="411480">
                  <a:extLst>
                    <a:ext uri="{9D8B030D-6E8A-4147-A177-3AD203B41FA5}">
                      <a16:colId xmlns:a16="http://schemas.microsoft.com/office/drawing/2014/main" val="536651239"/>
                    </a:ext>
                  </a:extLst>
                </a:gridCol>
                <a:gridCol w="411480">
                  <a:extLst>
                    <a:ext uri="{9D8B030D-6E8A-4147-A177-3AD203B41FA5}">
                      <a16:colId xmlns:a16="http://schemas.microsoft.com/office/drawing/2014/main" val="3879713822"/>
                    </a:ext>
                  </a:extLst>
                </a:gridCol>
                <a:gridCol w="411480">
                  <a:extLst>
                    <a:ext uri="{9D8B030D-6E8A-4147-A177-3AD203B41FA5}">
                      <a16:colId xmlns:a16="http://schemas.microsoft.com/office/drawing/2014/main" val="3671393980"/>
                    </a:ext>
                  </a:extLst>
                </a:gridCol>
                <a:gridCol w="411480">
                  <a:extLst>
                    <a:ext uri="{9D8B030D-6E8A-4147-A177-3AD203B41FA5}">
                      <a16:colId xmlns:a16="http://schemas.microsoft.com/office/drawing/2014/main" val="114435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049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- 2025-10-21 18:45:05</a:t>
                      </a:r>
                      <a:r>
                        <a:rPr kumimoji="0" lang="it-IT" sz="1000" b="0" i="0" u="none" strike="noStrike" kern="1200" cap="none" spc="0" normalizeH="0" baseline="0" noProof="0">
                          <a:ln>
                            <a:noFill/>
                          </a:ln>
                          <a:solidFill>
                            <a:prstClr val="black"/>
                          </a:solidFill>
                          <a:effectLst/>
                          <a:uLnTx/>
                          <a:uFillTx/>
                          <a:latin typeface="Calibri"/>
                          <a:ea typeface="+mn-ea"/>
                          <a:cs typeface="+mn-cs"/>
                        </a:rPr>
                        <a:t>
 Post dolce. 
(Dedicato a tutti coloro che vogliono una #cassatina di ricotta, anche se Pasqua è passata e mancano 65 giorni a Natale. 🥧 Firmato Fevour e Giorgio).
#liccumie #superstore #Liccumie #liccumieModica #Modica #Conadleliccumie #ConadSuperstore #leliccumie #forno #panificio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18231329"/>
                  </a:ext>
                </a:extLst>
              </a:tr>
            </a:tbl>
          </a:graphicData>
        </a:graphic>
      </p:graphicFrame>
      <p:sp>
        <p:nvSpPr>
          <p:cNvPr id="4" name="Text Placeholder 3">
            <a:extLst>
              <a:ext uri="{FF2B5EF4-FFF2-40B4-BE49-F238E27FC236}">
                <a16:creationId xmlns:a16="http://schemas.microsoft.com/office/drawing/2014/main" id="{9E4A5A21-E839-4FCE-91E9-BBC244B1564A}"/>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782422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62D1A-B5DC-4237-8FDD-AB79EA63EFDA}"/>
              </a:ext>
            </a:extLst>
          </p:cNvPr>
          <p:cNvSpPr>
            <a:spLocks noGrp="1"/>
          </p:cNvSpPr>
          <p:nvPr>
            <p:ph type="title"/>
          </p:nvPr>
        </p:nvSpPr>
        <p:spPr/>
        <p:txBody>
          <a:bodyPr/>
          <a:lstStyle/>
          <a:p>
            <a:r>
              <a:rPr lang="en-US"/>
              <a:t>Facebook Original Own Posts Table | Conad Modica - Rg Le Liccumie  POLO Commerciale - 26 of 26</a:t>
            </a:r>
          </a:p>
        </p:txBody>
      </p:sp>
      <p:graphicFrame>
        <p:nvGraphicFramePr>
          <p:cNvPr id="5" name="Table Placeholder 4">
            <a:extLst>
              <a:ext uri="{FF2B5EF4-FFF2-40B4-BE49-F238E27FC236}">
                <a16:creationId xmlns:a16="http://schemas.microsoft.com/office/drawing/2014/main" id="{301EE982-1C20-4BFB-B172-A4DA8F77C809}"/>
              </a:ext>
            </a:extLst>
          </p:cNvPr>
          <p:cNvGraphicFramePr>
            <a:graphicFrameLocks noGrp="1"/>
          </p:cNvGraphicFramePr>
          <p:nvPr>
            <p:ph type="tbl" sz="quarter" idx="13"/>
            <p:extLst>
              <p:ext uri="{D42A27DB-BD31-4B8C-83A1-F6EECF244321}">
                <p14:modId xmlns:p14="http://schemas.microsoft.com/office/powerpoint/2010/main" val="3189131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79236481"/>
                    </a:ext>
                  </a:extLst>
                </a:gridCol>
                <a:gridCol w="1152144">
                  <a:extLst>
                    <a:ext uri="{9D8B030D-6E8A-4147-A177-3AD203B41FA5}">
                      <a16:colId xmlns:a16="http://schemas.microsoft.com/office/drawing/2014/main" val="3291086677"/>
                    </a:ext>
                  </a:extLst>
                </a:gridCol>
                <a:gridCol w="411480">
                  <a:extLst>
                    <a:ext uri="{9D8B030D-6E8A-4147-A177-3AD203B41FA5}">
                      <a16:colId xmlns:a16="http://schemas.microsoft.com/office/drawing/2014/main" val="508996459"/>
                    </a:ext>
                  </a:extLst>
                </a:gridCol>
                <a:gridCol w="411480">
                  <a:extLst>
                    <a:ext uri="{9D8B030D-6E8A-4147-A177-3AD203B41FA5}">
                      <a16:colId xmlns:a16="http://schemas.microsoft.com/office/drawing/2014/main" val="1312322802"/>
                    </a:ext>
                  </a:extLst>
                </a:gridCol>
                <a:gridCol w="411480">
                  <a:extLst>
                    <a:ext uri="{9D8B030D-6E8A-4147-A177-3AD203B41FA5}">
                      <a16:colId xmlns:a16="http://schemas.microsoft.com/office/drawing/2014/main" val="963544567"/>
                    </a:ext>
                  </a:extLst>
                </a:gridCol>
                <a:gridCol w="411480">
                  <a:extLst>
                    <a:ext uri="{9D8B030D-6E8A-4147-A177-3AD203B41FA5}">
                      <a16:colId xmlns:a16="http://schemas.microsoft.com/office/drawing/2014/main" val="3357977743"/>
                    </a:ext>
                  </a:extLst>
                </a:gridCol>
                <a:gridCol w="411480">
                  <a:extLst>
                    <a:ext uri="{9D8B030D-6E8A-4147-A177-3AD203B41FA5}">
                      <a16:colId xmlns:a16="http://schemas.microsoft.com/office/drawing/2014/main" val="1998502270"/>
                    </a:ext>
                  </a:extLst>
                </a:gridCol>
                <a:gridCol w="411480">
                  <a:extLst>
                    <a:ext uri="{9D8B030D-6E8A-4147-A177-3AD203B41FA5}">
                      <a16:colId xmlns:a16="http://schemas.microsoft.com/office/drawing/2014/main" val="853218950"/>
                    </a:ext>
                  </a:extLst>
                </a:gridCol>
                <a:gridCol w="411480">
                  <a:extLst>
                    <a:ext uri="{9D8B030D-6E8A-4147-A177-3AD203B41FA5}">
                      <a16:colId xmlns:a16="http://schemas.microsoft.com/office/drawing/2014/main" val="3627655660"/>
                    </a:ext>
                  </a:extLst>
                </a:gridCol>
                <a:gridCol w="411480">
                  <a:extLst>
                    <a:ext uri="{9D8B030D-6E8A-4147-A177-3AD203B41FA5}">
                      <a16:colId xmlns:a16="http://schemas.microsoft.com/office/drawing/2014/main" val="1046987316"/>
                    </a:ext>
                  </a:extLst>
                </a:gridCol>
                <a:gridCol w="411480">
                  <a:extLst>
                    <a:ext uri="{9D8B030D-6E8A-4147-A177-3AD203B41FA5}">
                      <a16:colId xmlns:a16="http://schemas.microsoft.com/office/drawing/2014/main" val="288398255"/>
                    </a:ext>
                  </a:extLst>
                </a:gridCol>
                <a:gridCol w="411480">
                  <a:extLst>
                    <a:ext uri="{9D8B030D-6E8A-4147-A177-3AD203B41FA5}">
                      <a16:colId xmlns:a16="http://schemas.microsoft.com/office/drawing/2014/main" val="3052891308"/>
                    </a:ext>
                  </a:extLst>
                </a:gridCol>
                <a:gridCol w="411480">
                  <a:extLst>
                    <a:ext uri="{9D8B030D-6E8A-4147-A177-3AD203B41FA5}">
                      <a16:colId xmlns:a16="http://schemas.microsoft.com/office/drawing/2014/main" val="2897637720"/>
                    </a:ext>
                  </a:extLst>
                </a:gridCol>
                <a:gridCol w="411480">
                  <a:extLst>
                    <a:ext uri="{9D8B030D-6E8A-4147-A177-3AD203B41FA5}">
                      <a16:colId xmlns:a16="http://schemas.microsoft.com/office/drawing/2014/main" val="129612407"/>
                    </a:ext>
                  </a:extLst>
                </a:gridCol>
                <a:gridCol w="411480">
                  <a:extLst>
                    <a:ext uri="{9D8B030D-6E8A-4147-A177-3AD203B41FA5}">
                      <a16:colId xmlns:a16="http://schemas.microsoft.com/office/drawing/2014/main" val="173727419"/>
                    </a:ext>
                  </a:extLst>
                </a:gridCol>
                <a:gridCol w="411480">
                  <a:extLst>
                    <a:ext uri="{9D8B030D-6E8A-4147-A177-3AD203B41FA5}">
                      <a16:colId xmlns:a16="http://schemas.microsoft.com/office/drawing/2014/main" val="1266231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8322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Conad Modica - Rg Le Liccumie  POLO Commerciale - 2025-05-17 12:45:04</a:t>
                      </a:r>
                      <a:r>
                        <a:rPr kumimoji="0" lang="it-IT" sz="1000" b="0" i="0" u="none" strike="noStrike" kern="1200" cap="none" spc="0" normalizeH="0" baseline="0" noProof="0">
                          <a:ln>
                            <a:noFill/>
                          </a:ln>
                          <a:solidFill>
                            <a:prstClr val="black"/>
                          </a:solidFill>
                          <a:effectLst/>
                          <a:uLnTx/>
                          <a:uFillTx/>
                          <a:latin typeface="Calibri"/>
                          <a:ea typeface="+mn-ea"/>
                          <a:cs typeface="+mn-cs"/>
                        </a:rPr>
                        <a:t>
 Lo sguardo di Carmelo dice tutto. Ed è a lui, raffinato conoscitore dei gusti e delle golosità umane, che dovete chiedere (📞 0932 453425 ) se per una festa, un compleanno, una cena speciale, avete intenzione di stupire gli ospiti con "quel tramezzino che si chiama Desiderio".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915324"/>
                  </a:ext>
                </a:extLst>
              </a:tr>
            </a:tbl>
          </a:graphicData>
        </a:graphic>
      </p:graphicFrame>
      <p:sp>
        <p:nvSpPr>
          <p:cNvPr id="4" name="Text Placeholder 3">
            <a:extLst>
              <a:ext uri="{FF2B5EF4-FFF2-40B4-BE49-F238E27FC236}">
                <a16:creationId xmlns:a16="http://schemas.microsoft.com/office/drawing/2014/main" id="{B24026E0-09D2-4D4D-A8AB-295D17DAB272}"/>
              </a:ext>
            </a:extLst>
          </p:cNvPr>
          <p:cNvSpPr>
            <a:spLocks noGrp="1"/>
          </p:cNvSpPr>
          <p:nvPr>
            <p:ph type="body" sz="quarter" idx="14"/>
          </p:nvPr>
        </p:nvSpPr>
        <p:spPr/>
        <p:txBody>
          <a:bodyPr/>
          <a:lstStyle/>
          <a:p>
            <a:r>
              <a:rPr lang="en-US"/>
              <a:t>04/01/2024 - 10/31/2025</a:t>
            </a:r>
          </a:p>
        </p:txBody>
      </p:sp>
    </p:spTree>
    <p:extLst>
      <p:ext uri="{BB962C8B-B14F-4D97-AF65-F5344CB8AC3E}">
        <p14:creationId xmlns:p14="http://schemas.microsoft.com/office/powerpoint/2010/main" val="18357806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4055</Words>
  <Application>Microsoft Office PowerPoint</Application>
  <PresentationFormat>On-screen Show (4:3)</PresentationFormat>
  <Paragraphs>843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Original Own Posts Table | Conad Modica - Rg Le Liccumie  POLO Commerciale - 1 of 26</vt:lpstr>
      <vt:lpstr>Facebook Original Own Posts Table | Conad Modica - Rg Le Liccumie  POLO Commerciale - 2 of 26</vt:lpstr>
      <vt:lpstr>Facebook Original Own Posts Table | Conad Modica - Rg Le Liccumie  POLO Commerciale - 3 of 26</vt:lpstr>
      <vt:lpstr>Facebook Original Own Posts Table | Conad Modica - Rg Le Liccumie  POLO Commerciale - 4 of 26</vt:lpstr>
      <vt:lpstr>Facebook Original Own Posts Table | Conad Modica - Rg Le Liccumie  POLO Commerciale - 5 of 26</vt:lpstr>
      <vt:lpstr>Facebook Original Own Posts Table | Conad Modica - Rg Le Liccumie  POLO Commerciale - 6 of 26</vt:lpstr>
      <vt:lpstr>Facebook Original Own Posts Table | Conad Modica - Rg Le Liccumie  POLO Commerciale - 7 of 26</vt:lpstr>
      <vt:lpstr>Facebook Original Own Posts Table | Conad Modica - Rg Le Liccumie  POLO Commerciale - 8 of 26</vt:lpstr>
      <vt:lpstr>Facebook Original Own Posts Table | Conad Modica - Rg Le Liccumie  POLO Commerciale - 9 of 26</vt:lpstr>
      <vt:lpstr>Facebook Original Own Posts Table | Conad Modica - Rg Le Liccumie  POLO Commerciale - 10 of 26</vt:lpstr>
      <vt:lpstr>Facebook Original Own Posts Table | Conad Modica - Rg Le Liccumie  POLO Commerciale - 11 of 26</vt:lpstr>
      <vt:lpstr>Facebook Original Own Posts Table | Conad Modica - Rg Le Liccumie  POLO Commerciale - 12 of 26</vt:lpstr>
      <vt:lpstr>Facebook Original Own Posts Table | Conad Modica - Rg Le Liccumie  POLO Commerciale - 13 of 26</vt:lpstr>
      <vt:lpstr>Facebook Original Own Posts Table | Conad Modica - Rg Le Liccumie  POLO Commerciale - 14 of 26</vt:lpstr>
      <vt:lpstr>Facebook Original Own Posts Table | Conad Modica - Rg Le Liccumie  POLO Commerciale - 15 of 26</vt:lpstr>
      <vt:lpstr>Facebook Original Own Posts Table | Conad Modica - Rg Le Liccumie  POLO Commerciale - 16 of 26</vt:lpstr>
      <vt:lpstr>Facebook Original Own Posts Table | Conad Modica - Rg Le Liccumie  POLO Commerciale - 17 of 26</vt:lpstr>
      <vt:lpstr>Facebook Original Own Posts Table | Conad Modica - Rg Le Liccumie  POLO Commerciale - 18 of 26</vt:lpstr>
      <vt:lpstr>Facebook Original Own Posts Table | Conad Modica - Rg Le Liccumie  POLO Commerciale - 19 of 26</vt:lpstr>
      <vt:lpstr>Facebook Original Own Posts Table | Conad Modica - Rg Le Liccumie  POLO Commerciale - 20 of 26</vt:lpstr>
      <vt:lpstr>Facebook Original Own Posts Table | Conad Modica - Rg Le Liccumie  POLO Commerciale - 21 of 26</vt:lpstr>
      <vt:lpstr>Facebook Original Own Posts Table | Conad Modica - Rg Le Liccumie  POLO Commerciale - 22 of 26</vt:lpstr>
      <vt:lpstr>Facebook Original Own Posts Table | Conad Modica - Rg Le Liccumie  POLO Commerciale - 23 of 26</vt:lpstr>
      <vt:lpstr>Facebook Original Own Posts Table | Conad Modica - Rg Le Liccumie  POLO Commerciale - 24 of 26</vt:lpstr>
      <vt:lpstr>Facebook Original Own Posts Table | Conad Modica - Rg Le Liccumie  POLO Commerciale - 25 of 26</vt:lpstr>
      <vt:lpstr>Facebook Original Own Posts Table | Conad Modica - Rg Le Liccumie  POLO Commerciale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Table | Conad Modica - Rg Le Liccumie  POLO Commerciale - 1 of 26</dc:title>
  <dc:creator>Frederik Born</dc:creator>
  <cp:lastModifiedBy>Frederik Born</cp:lastModifiedBy>
  <cp:revision>1</cp:revision>
  <dcterms:created xsi:type="dcterms:W3CDTF">2025-11-12T07:51:59Z</dcterms:created>
  <dcterms:modified xsi:type="dcterms:W3CDTF">2025-11-12T07:59:20Z</dcterms:modified>
</cp:coreProperties>
</file>