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zonseen.sa</c:v>
                </c:pt>
              </c:strCache>
            </c:strRef>
          </c:tx>
          <c:spPr>
            <a:ln w="28575" cap="rnd">
              <a:solidFill>
                <a:schemeClr val="accent1"/>
              </a:solidFill>
              <a:round/>
            </a:ln>
            <a:effectLst/>
          </c:spPr>
          <c:marker>
            <c:symbol val="none"/>
          </c:marker>
          <c:cat>
            <c:numRef>
              <c:f>Sheet1!$A$2:$A$33</c:f>
              <c:numCache>
                <c:formatCode>m/d/yyyy</c:formatCode>
                <c:ptCount val="32"/>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pt idx="31">
                  <c:v>45658</c:v>
                </c:pt>
              </c:numCache>
            </c:numRef>
          </c:cat>
          <c:val>
            <c:numRef>
              <c:f>Sheet1!$B$2:$B$33</c:f>
              <c:numCache>
                <c:formatCode>General</c:formatCode>
                <c:ptCount val="32"/>
                <c:pt idx="0">
                  <c:v>0</c:v>
                </c:pt>
                <c:pt idx="1">
                  <c:v>0</c:v>
                </c:pt>
                <c:pt idx="2">
                  <c:v>1</c:v>
                </c:pt>
                <c:pt idx="3">
                  <c:v>0</c:v>
                </c:pt>
                <c:pt idx="4">
                  <c:v>1</c:v>
                </c:pt>
                <c:pt idx="5">
                  <c:v>0</c:v>
                </c:pt>
                <c:pt idx="6">
                  <c:v>1</c:v>
                </c:pt>
                <c:pt idx="7">
                  <c:v>0</c:v>
                </c:pt>
                <c:pt idx="8">
                  <c:v>0</c:v>
                </c:pt>
                <c:pt idx="9">
                  <c:v>1</c:v>
                </c:pt>
                <c:pt idx="10">
                  <c:v>1</c:v>
                </c:pt>
                <c:pt idx="11">
                  <c:v>1</c:v>
                </c:pt>
                <c:pt idx="12">
                  <c:v>0</c:v>
                </c:pt>
                <c:pt idx="13">
                  <c:v>0</c:v>
                </c:pt>
                <c:pt idx="14">
                  <c:v>0</c:v>
                </c:pt>
                <c:pt idx="15">
                  <c:v>1</c:v>
                </c:pt>
                <c:pt idx="16">
                  <c:v>0</c:v>
                </c:pt>
                <c:pt idx="17">
                  <c:v>1</c:v>
                </c:pt>
                <c:pt idx="18">
                  <c:v>0</c:v>
                </c:pt>
                <c:pt idx="19">
                  <c:v>0</c:v>
                </c:pt>
                <c:pt idx="20">
                  <c:v>0</c:v>
                </c:pt>
                <c:pt idx="21">
                  <c:v>1</c:v>
                </c:pt>
                <c:pt idx="22">
                  <c:v>1</c:v>
                </c:pt>
                <c:pt idx="23">
                  <c:v>0</c:v>
                </c:pt>
                <c:pt idx="24">
                  <c:v>0</c:v>
                </c:pt>
                <c:pt idx="25">
                  <c:v>1</c:v>
                </c:pt>
                <c:pt idx="26">
                  <c:v>0</c:v>
                </c:pt>
                <c:pt idx="27">
                  <c:v>0</c:v>
                </c:pt>
                <c:pt idx="28">
                  <c:v>1</c:v>
                </c:pt>
                <c:pt idx="29">
                  <c:v>0</c:v>
                </c:pt>
                <c:pt idx="30">
                  <c:v>0</c:v>
                </c:pt>
                <c:pt idx="31">
                  <c:v>1</c:v>
                </c:pt>
              </c:numCache>
            </c:numRef>
          </c:val>
          <c:smooth val="0"/>
          <c:extLst>
            <c:ext xmlns:c16="http://schemas.microsoft.com/office/drawing/2014/chart" uri="{C3380CC4-5D6E-409C-BE32-E72D297353CC}">
              <c16:uniqueId val="{00000000-D38E-4C90-88E4-69ACB20ED81E}"/>
            </c:ext>
          </c:extLst>
        </c:ser>
        <c:dLbls>
          <c:showLegendKey val="0"/>
          <c:showVal val="0"/>
          <c:showCatName val="0"/>
          <c:showSerName val="0"/>
          <c:showPercent val="0"/>
          <c:showBubbleSize val="0"/>
        </c:dLbls>
        <c:smooth val="0"/>
        <c:axId val="391763984"/>
        <c:axId val="331260424"/>
      </c:lineChart>
      <c:dateAx>
        <c:axId val="391763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60424"/>
        <c:crosses val="autoZero"/>
        <c:auto val="1"/>
        <c:lblOffset val="100"/>
        <c:baseTimeUnit val="days"/>
      </c:dateAx>
      <c:valAx>
        <c:axId val="33126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6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zonseen.sa</c:v>
                </c:pt>
              </c:strCache>
            </c:strRef>
          </c:tx>
          <c:spPr>
            <a:solidFill>
              <a:schemeClr val="accent1"/>
            </a:solidFill>
            <a:ln>
              <a:noFill/>
            </a:ln>
            <a:effectLst/>
          </c:spPr>
          <c:invertIfNegative val="0"/>
          <c:cat>
            <c:strRef>
              <c:f>Sheet1!$A$2:$A$4</c:f>
              <c:strCache>
                <c:ptCount val="3"/>
                <c:pt idx="0">
                  <c:v>Carousel</c:v>
                </c:pt>
                <c:pt idx="1">
                  <c:v>Image</c:v>
                </c:pt>
                <c:pt idx="2">
                  <c:v>Reel</c:v>
                </c:pt>
              </c:strCache>
            </c:strRef>
          </c:cat>
          <c:val>
            <c:numRef>
              <c:f>Sheet1!$B$2:$B$4</c:f>
              <c:numCache>
                <c:formatCode>General</c:formatCode>
                <c:ptCount val="3"/>
              </c:numCache>
            </c:numRef>
          </c:val>
          <c:extLst>
            <c:ext xmlns:c16="http://schemas.microsoft.com/office/drawing/2014/chart" uri="{C3380CC4-5D6E-409C-BE32-E72D297353CC}">
              <c16:uniqueId val="{00000000-722C-4B80-9332-637DA47C2182}"/>
            </c:ext>
          </c:extLst>
        </c:ser>
        <c:dLbls>
          <c:showLegendKey val="0"/>
          <c:showVal val="0"/>
          <c:showCatName val="0"/>
          <c:showSerName val="0"/>
          <c:showPercent val="0"/>
          <c:showBubbleSize val="0"/>
        </c:dLbls>
        <c:gapWidth val="219"/>
        <c:overlap val="-27"/>
        <c:axId val="482836216"/>
        <c:axId val="482832608"/>
      </c:barChart>
      <c:catAx>
        <c:axId val="482836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32608"/>
        <c:crosses val="autoZero"/>
        <c:auto val="1"/>
        <c:lblAlgn val="ctr"/>
        <c:lblOffset val="100"/>
        <c:noMultiLvlLbl val="0"/>
      </c:catAx>
      <c:valAx>
        <c:axId val="48283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3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zonseen.sa</c:v>
                </c:pt>
              </c:strCache>
            </c:strRef>
          </c:cat>
          <c:val>
            <c:numRef>
              <c:f>Sheet1!$B$2</c:f>
              <c:numCache>
                <c:formatCode>General</c:formatCode>
                <c:ptCount val="1"/>
                <c:pt idx="0">
                  <c:v>7</c:v>
                </c:pt>
              </c:numCache>
            </c:numRef>
          </c:val>
          <c:extLst>
            <c:ext xmlns:c16="http://schemas.microsoft.com/office/drawing/2014/chart" uri="{C3380CC4-5D6E-409C-BE32-E72D297353CC}">
              <c16:uniqueId val="{00000000-F6A5-442D-8286-572AC3C3E47B}"/>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zonseen.sa</c:v>
                </c:pt>
              </c:strCache>
            </c:strRef>
          </c:cat>
          <c:val>
            <c:numRef>
              <c:f>Sheet1!$C$2</c:f>
              <c:numCache>
                <c:formatCode>General</c:formatCode>
                <c:ptCount val="1"/>
                <c:pt idx="0">
                  <c:v>2</c:v>
                </c:pt>
              </c:numCache>
            </c:numRef>
          </c:val>
          <c:extLst>
            <c:ext xmlns:c16="http://schemas.microsoft.com/office/drawing/2014/chart" uri="{C3380CC4-5D6E-409C-BE32-E72D297353CC}">
              <c16:uniqueId val="{00000001-F6A5-442D-8286-572AC3C3E47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zonseen.sa</c:v>
                </c:pt>
              </c:strCache>
            </c:strRef>
          </c:cat>
          <c:val>
            <c:numRef>
              <c:f>Sheet1!$D$2</c:f>
              <c:numCache>
                <c:formatCode>General</c:formatCode>
                <c:ptCount val="1"/>
                <c:pt idx="0">
                  <c:v>0</c:v>
                </c:pt>
              </c:numCache>
            </c:numRef>
          </c:val>
          <c:extLst>
            <c:ext xmlns:c16="http://schemas.microsoft.com/office/drawing/2014/chart" uri="{C3380CC4-5D6E-409C-BE32-E72D297353CC}">
              <c16:uniqueId val="{00000002-F6A5-442D-8286-572AC3C3E47B}"/>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zonseen.sa</c:v>
                </c:pt>
              </c:strCache>
            </c:strRef>
          </c:cat>
          <c:val>
            <c:numRef>
              <c:f>Sheet1!$E$2</c:f>
              <c:numCache>
                <c:formatCode>General</c:formatCode>
                <c:ptCount val="1"/>
                <c:pt idx="0">
                  <c:v>4</c:v>
                </c:pt>
              </c:numCache>
            </c:numRef>
          </c:val>
          <c:extLst>
            <c:ext xmlns:c16="http://schemas.microsoft.com/office/drawing/2014/chart" uri="{C3380CC4-5D6E-409C-BE32-E72D297353CC}">
              <c16:uniqueId val="{00000003-F6A5-442D-8286-572AC3C3E47B}"/>
            </c:ext>
          </c:extLst>
        </c:ser>
        <c:dLbls>
          <c:showLegendKey val="0"/>
          <c:showVal val="0"/>
          <c:showCatName val="0"/>
          <c:showSerName val="0"/>
          <c:showPercent val="0"/>
          <c:showBubbleSize val="0"/>
        </c:dLbls>
        <c:gapWidth val="150"/>
        <c:overlap val="100"/>
        <c:axId val="483638456"/>
        <c:axId val="483639112"/>
      </c:barChart>
      <c:catAx>
        <c:axId val="48363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39112"/>
        <c:crosses val="autoZero"/>
        <c:auto val="1"/>
        <c:lblAlgn val="ctr"/>
        <c:lblOffset val="100"/>
        <c:noMultiLvlLbl val="0"/>
      </c:catAx>
      <c:valAx>
        <c:axId val="483639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3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9897-3AFF-488D-A798-2CDC51E69D5B}"/>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C52F0651-0DB6-4DC3-882C-F2F80B37714E}"/>
              </a:ext>
            </a:extLst>
          </p:cNvPr>
          <p:cNvSpPr>
            <a:spLocks noGrp="1"/>
          </p:cNvSpPr>
          <p:nvPr>
            <p:ph type="subTitle" idx="1"/>
          </p:nvPr>
        </p:nvSpPr>
        <p:spPr/>
        <p:txBody>
          <a:bodyPr/>
          <a:lstStyle/>
          <a:p>
            <a:r>
              <a:rPr lang="en-US"/>
              <a:t>zonseen.sa</a:t>
            </a:r>
          </a:p>
        </p:txBody>
      </p:sp>
    </p:spTree>
    <p:extLst>
      <p:ext uri="{BB962C8B-B14F-4D97-AF65-F5344CB8AC3E}">
        <p14:creationId xmlns:p14="http://schemas.microsoft.com/office/powerpoint/2010/main" val="1586448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46EC-9C6C-45D1-80DC-DF4786D37141}"/>
              </a:ext>
            </a:extLst>
          </p:cNvPr>
          <p:cNvSpPr>
            <a:spLocks noGrp="1"/>
          </p:cNvSpPr>
          <p:nvPr>
            <p:ph type="title"/>
          </p:nvPr>
        </p:nvSpPr>
        <p:spPr/>
        <p:txBody>
          <a:bodyPr/>
          <a:lstStyle/>
          <a:p>
            <a:r>
              <a:rPr lang="en-US"/>
              <a:t>Instagram Posts | All profiles</a:t>
            </a:r>
          </a:p>
        </p:txBody>
      </p:sp>
      <p:graphicFrame>
        <p:nvGraphicFramePr>
          <p:cNvPr id="6" name="Chart Placeholder 5">
            <a:extLst>
              <a:ext uri="{FF2B5EF4-FFF2-40B4-BE49-F238E27FC236}">
                <a16:creationId xmlns:a16="http://schemas.microsoft.com/office/drawing/2014/main" id="{92DB2B98-2AE8-479A-9B64-EB6181199EEB}"/>
              </a:ext>
            </a:extLst>
          </p:cNvPr>
          <p:cNvGraphicFramePr>
            <a:graphicFrameLocks noGrp="1"/>
          </p:cNvGraphicFramePr>
          <p:nvPr>
            <p:ph type="chart" sz="quarter" idx="13"/>
            <p:extLst>
              <p:ext uri="{D42A27DB-BD31-4B8C-83A1-F6EECF244321}">
                <p14:modId xmlns:p14="http://schemas.microsoft.com/office/powerpoint/2010/main" val="3131067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AD0930-3795-44FB-8DE1-2C1419D5BA79}"/>
              </a:ext>
            </a:extLst>
          </p:cNvPr>
          <p:cNvSpPr>
            <a:spLocks noGrp="1"/>
          </p:cNvSpPr>
          <p:nvPr>
            <p:ph type="body" sz="quarter" idx="14"/>
          </p:nvPr>
        </p:nvSpPr>
        <p:spPr/>
        <p:txBody>
          <a:bodyPr/>
          <a:lstStyle/>
          <a:p>
            <a:r>
              <a:rPr lang="en-US"/>
              <a:t>12/01/2024 - 01/01/2025</a:t>
            </a:r>
          </a:p>
        </p:txBody>
      </p:sp>
      <p:sp>
        <p:nvSpPr>
          <p:cNvPr id="5" name="Footer Placeholder 4">
            <a:extLst>
              <a:ext uri="{FF2B5EF4-FFF2-40B4-BE49-F238E27FC236}">
                <a16:creationId xmlns:a16="http://schemas.microsoft.com/office/drawing/2014/main" id="{75145529-6779-43EB-88E6-7C0C0712CC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5690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E1E64-5FFA-451F-8339-63AC599FF02C}"/>
              </a:ext>
            </a:extLst>
          </p:cNvPr>
          <p:cNvSpPr>
            <a:spLocks noGrp="1"/>
          </p:cNvSpPr>
          <p:nvPr>
            <p:ph type="title"/>
          </p:nvPr>
        </p:nvSpPr>
        <p:spPr/>
        <p:txBody>
          <a:bodyPr/>
          <a:lstStyle/>
          <a:p>
            <a:r>
              <a:rPr lang="en-US"/>
              <a:t>Instagram Posts Table | All profiles - 1 of 9</a:t>
            </a:r>
          </a:p>
        </p:txBody>
      </p:sp>
      <p:graphicFrame>
        <p:nvGraphicFramePr>
          <p:cNvPr id="5" name="Table Placeholder 4">
            <a:extLst>
              <a:ext uri="{FF2B5EF4-FFF2-40B4-BE49-F238E27FC236}">
                <a16:creationId xmlns:a16="http://schemas.microsoft.com/office/drawing/2014/main" id="{770FF0AE-726C-4D43-9C1E-C9BA92C42B45}"/>
              </a:ext>
            </a:extLst>
          </p:cNvPr>
          <p:cNvGraphicFramePr>
            <a:graphicFrameLocks noGrp="1"/>
          </p:cNvGraphicFramePr>
          <p:nvPr>
            <p:ph type="tbl" sz="quarter" idx="13"/>
            <p:extLst>
              <p:ext uri="{D42A27DB-BD31-4B8C-83A1-F6EECF244321}">
                <p14:modId xmlns:p14="http://schemas.microsoft.com/office/powerpoint/2010/main" val="188358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01293355"/>
                    </a:ext>
                  </a:extLst>
                </a:gridCol>
                <a:gridCol w="987552">
                  <a:extLst>
                    <a:ext uri="{9D8B030D-6E8A-4147-A177-3AD203B41FA5}">
                      <a16:colId xmlns:a16="http://schemas.microsoft.com/office/drawing/2014/main" val="1982898872"/>
                    </a:ext>
                  </a:extLst>
                </a:gridCol>
                <a:gridCol w="987552">
                  <a:extLst>
                    <a:ext uri="{9D8B030D-6E8A-4147-A177-3AD203B41FA5}">
                      <a16:colId xmlns:a16="http://schemas.microsoft.com/office/drawing/2014/main" val="1339263538"/>
                    </a:ext>
                  </a:extLst>
                </a:gridCol>
                <a:gridCol w="987552">
                  <a:extLst>
                    <a:ext uri="{9D8B030D-6E8A-4147-A177-3AD203B41FA5}">
                      <a16:colId xmlns:a16="http://schemas.microsoft.com/office/drawing/2014/main" val="3433508357"/>
                    </a:ext>
                  </a:extLst>
                </a:gridCol>
                <a:gridCol w="987552">
                  <a:extLst>
                    <a:ext uri="{9D8B030D-6E8A-4147-A177-3AD203B41FA5}">
                      <a16:colId xmlns:a16="http://schemas.microsoft.com/office/drawing/2014/main" val="75062273"/>
                    </a:ext>
                  </a:extLst>
                </a:gridCol>
                <a:gridCol w="987552">
                  <a:extLst>
                    <a:ext uri="{9D8B030D-6E8A-4147-A177-3AD203B41FA5}">
                      <a16:colId xmlns:a16="http://schemas.microsoft.com/office/drawing/2014/main" val="1016455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9445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- 2025-01-01 18:47:22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كل عام وأنتم بخير 
عملائنا الكرام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مراقبة #كاميرات_مراقبة #حماية_المنازل #مكاتب #شركات#عروض #الدمام #السعودية #زون_سين #مقوي_انترنت #مقوي_واي_فاي #اكسيس_بوينت #اكسس_بوينت</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15554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- 2024-12-29 17:13:17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لاتشيل هم التغطية 
بأي مكان .. واصل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للتواصل مباشرة ☎️
0504887336
أو من خلال الموقع الإلكتروني في البايو 
#مراقبة #كاميرات_مراقبة #حماية_المنازل #مكاتب #شركات#عروض #الدمام #السعودية #زون_سين #مقوي_انترنت #مقوي_واي_فاي #اكسيس_بوينت #اكسس_بوينت</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625080007"/>
                  </a:ext>
                </a:extLst>
              </a:tr>
            </a:tbl>
          </a:graphicData>
        </a:graphic>
      </p:graphicFrame>
      <p:sp>
        <p:nvSpPr>
          <p:cNvPr id="4" name="Text Placeholder 3">
            <a:extLst>
              <a:ext uri="{FF2B5EF4-FFF2-40B4-BE49-F238E27FC236}">
                <a16:creationId xmlns:a16="http://schemas.microsoft.com/office/drawing/2014/main" id="{ADDA7558-959A-4754-B7C7-13D679BFAB66}"/>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3750734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7E838-9A74-4430-8815-5126C5E03C4D}"/>
              </a:ext>
            </a:extLst>
          </p:cNvPr>
          <p:cNvSpPr>
            <a:spLocks noGrp="1"/>
          </p:cNvSpPr>
          <p:nvPr>
            <p:ph type="title"/>
          </p:nvPr>
        </p:nvSpPr>
        <p:spPr/>
        <p:txBody>
          <a:bodyPr/>
          <a:lstStyle/>
          <a:p>
            <a:r>
              <a:rPr lang="en-US"/>
              <a:t>Instagram Posts Table | All profiles - 2 of 9</a:t>
            </a:r>
          </a:p>
        </p:txBody>
      </p:sp>
      <p:graphicFrame>
        <p:nvGraphicFramePr>
          <p:cNvPr id="5" name="Table Placeholder 4">
            <a:extLst>
              <a:ext uri="{FF2B5EF4-FFF2-40B4-BE49-F238E27FC236}">
                <a16:creationId xmlns:a16="http://schemas.microsoft.com/office/drawing/2014/main" id="{9EE74ABB-B977-4A95-862B-9C31DF0CC823}"/>
              </a:ext>
            </a:extLst>
          </p:cNvPr>
          <p:cNvGraphicFramePr>
            <a:graphicFrameLocks noGrp="1"/>
          </p:cNvGraphicFramePr>
          <p:nvPr>
            <p:ph type="tbl" sz="quarter" idx="13"/>
            <p:extLst>
              <p:ext uri="{D42A27DB-BD31-4B8C-83A1-F6EECF244321}">
                <p14:modId xmlns:p14="http://schemas.microsoft.com/office/powerpoint/2010/main" val="3534422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22196636"/>
                    </a:ext>
                  </a:extLst>
                </a:gridCol>
                <a:gridCol w="987552">
                  <a:extLst>
                    <a:ext uri="{9D8B030D-6E8A-4147-A177-3AD203B41FA5}">
                      <a16:colId xmlns:a16="http://schemas.microsoft.com/office/drawing/2014/main" val="3997106577"/>
                    </a:ext>
                  </a:extLst>
                </a:gridCol>
                <a:gridCol w="987552">
                  <a:extLst>
                    <a:ext uri="{9D8B030D-6E8A-4147-A177-3AD203B41FA5}">
                      <a16:colId xmlns:a16="http://schemas.microsoft.com/office/drawing/2014/main" val="1670867184"/>
                    </a:ext>
                  </a:extLst>
                </a:gridCol>
                <a:gridCol w="987552">
                  <a:extLst>
                    <a:ext uri="{9D8B030D-6E8A-4147-A177-3AD203B41FA5}">
                      <a16:colId xmlns:a16="http://schemas.microsoft.com/office/drawing/2014/main" val="3873798807"/>
                    </a:ext>
                  </a:extLst>
                </a:gridCol>
                <a:gridCol w="987552">
                  <a:extLst>
                    <a:ext uri="{9D8B030D-6E8A-4147-A177-3AD203B41FA5}">
                      <a16:colId xmlns:a16="http://schemas.microsoft.com/office/drawing/2014/main" val="1323528922"/>
                    </a:ext>
                  </a:extLst>
                </a:gridCol>
                <a:gridCol w="987552">
                  <a:extLst>
                    <a:ext uri="{9D8B030D-6E8A-4147-A177-3AD203B41FA5}">
                      <a16:colId xmlns:a16="http://schemas.microsoft.com/office/drawing/2014/main" val="489700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6616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- 2024-12-26 17:03:52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من أهم الطرق اللي ترفع من قيمة عقارك هي توفير بيئة آمنة ومريحة للزوار والمشترين 
تعزيز الأمان
راحة وسهولة التواصل
تحكم عن بُعد 
كلها ترفع قيمة العقار 
لا تنتظر وعيش تجربة عقارية أكثر نجاح!
‎للطلب مباشرة ☎️
0504887336
‎أو من خلال الموقع الإلكتروني في البايو 
‎#اي_بي#سنترالات #سنترال #مكاتب #شركات#عروض #الدمام #الشرقية #السعودية #زون_سين #هاتف_شبكي
#انتر_كام #انتركام #كاميرا #كاميرات_مراقبة #كاميرا_مراقبة #إنتر_كومو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031986348"/>
                  </a:ext>
                </a:extLst>
              </a:tr>
            </a:tbl>
          </a:graphicData>
        </a:graphic>
      </p:graphicFrame>
      <p:sp>
        <p:nvSpPr>
          <p:cNvPr id="4" name="Text Placeholder 3">
            <a:extLst>
              <a:ext uri="{FF2B5EF4-FFF2-40B4-BE49-F238E27FC236}">
                <a16:creationId xmlns:a16="http://schemas.microsoft.com/office/drawing/2014/main" id="{33C8F8B1-8DE9-4B13-B530-C032855B9026}"/>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3808744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A537D-4BE6-4A8B-B8C2-F4FF5F9A0BD4}"/>
              </a:ext>
            </a:extLst>
          </p:cNvPr>
          <p:cNvSpPr>
            <a:spLocks noGrp="1"/>
          </p:cNvSpPr>
          <p:nvPr>
            <p:ph type="title"/>
          </p:nvPr>
        </p:nvSpPr>
        <p:spPr/>
        <p:txBody>
          <a:bodyPr/>
          <a:lstStyle/>
          <a:p>
            <a:r>
              <a:rPr lang="en-US"/>
              <a:t>Instagram Posts Table | All profiles - 3 of 9</a:t>
            </a:r>
          </a:p>
        </p:txBody>
      </p:sp>
      <p:graphicFrame>
        <p:nvGraphicFramePr>
          <p:cNvPr id="5" name="Table Placeholder 4">
            <a:extLst>
              <a:ext uri="{FF2B5EF4-FFF2-40B4-BE49-F238E27FC236}">
                <a16:creationId xmlns:a16="http://schemas.microsoft.com/office/drawing/2014/main" id="{9A5C17E1-4F41-480B-9A0D-3E1E89C5919B}"/>
              </a:ext>
            </a:extLst>
          </p:cNvPr>
          <p:cNvGraphicFramePr>
            <a:graphicFrameLocks noGrp="1"/>
          </p:cNvGraphicFramePr>
          <p:nvPr>
            <p:ph type="tbl" sz="quarter" idx="13"/>
            <p:extLst>
              <p:ext uri="{D42A27DB-BD31-4B8C-83A1-F6EECF244321}">
                <p14:modId xmlns:p14="http://schemas.microsoft.com/office/powerpoint/2010/main" val="2680478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80506441"/>
                    </a:ext>
                  </a:extLst>
                </a:gridCol>
                <a:gridCol w="987552">
                  <a:extLst>
                    <a:ext uri="{9D8B030D-6E8A-4147-A177-3AD203B41FA5}">
                      <a16:colId xmlns:a16="http://schemas.microsoft.com/office/drawing/2014/main" val="442915838"/>
                    </a:ext>
                  </a:extLst>
                </a:gridCol>
                <a:gridCol w="987552">
                  <a:extLst>
                    <a:ext uri="{9D8B030D-6E8A-4147-A177-3AD203B41FA5}">
                      <a16:colId xmlns:a16="http://schemas.microsoft.com/office/drawing/2014/main" val="439520659"/>
                    </a:ext>
                  </a:extLst>
                </a:gridCol>
                <a:gridCol w="987552">
                  <a:extLst>
                    <a:ext uri="{9D8B030D-6E8A-4147-A177-3AD203B41FA5}">
                      <a16:colId xmlns:a16="http://schemas.microsoft.com/office/drawing/2014/main" val="2474887901"/>
                    </a:ext>
                  </a:extLst>
                </a:gridCol>
                <a:gridCol w="987552">
                  <a:extLst>
                    <a:ext uri="{9D8B030D-6E8A-4147-A177-3AD203B41FA5}">
                      <a16:colId xmlns:a16="http://schemas.microsoft.com/office/drawing/2014/main" val="2181653971"/>
                    </a:ext>
                  </a:extLst>
                </a:gridCol>
                <a:gridCol w="987552">
                  <a:extLst>
                    <a:ext uri="{9D8B030D-6E8A-4147-A177-3AD203B41FA5}">
                      <a16:colId xmlns:a16="http://schemas.microsoft.com/office/drawing/2014/main" val="2217105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157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- 2024-12-23 17:50:10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لا تفوّت فرصة تأمين شركتك / بيتك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بخصومات خاصة للشركات وتقسيط على ۳ أو ٤ دفعات
كل ما تحتاجه من (أجهزة بصمة - كاميرات مراقبة - انتركوم - هواتف وسنترالات - خدمات شحن وتركيب).
خدمة التركيب متوفرة فقط بالمنطقة الشرقية والشحن لجميع مناطق المملكة 
#امان
#حماية
#انظمة_امنية
#أنظمة_أمنية
#إلكترونيات
#أجهزة
#اجهزة_ذكية
#راوتر
#واي_فاي
#الدمام
#عروض
#الرياض
#السعودية
#انظمة_مراقبة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391123883"/>
                  </a:ext>
                </a:extLst>
              </a:tr>
            </a:tbl>
          </a:graphicData>
        </a:graphic>
      </p:graphicFrame>
      <p:sp>
        <p:nvSpPr>
          <p:cNvPr id="4" name="Text Placeholder 3">
            <a:extLst>
              <a:ext uri="{FF2B5EF4-FFF2-40B4-BE49-F238E27FC236}">
                <a16:creationId xmlns:a16="http://schemas.microsoft.com/office/drawing/2014/main" id="{26AFE518-02A1-4D6D-B0C5-C248CB1EF8A2}"/>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2509209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B23E-4A07-4ABE-A924-8DAE14713832}"/>
              </a:ext>
            </a:extLst>
          </p:cNvPr>
          <p:cNvSpPr>
            <a:spLocks noGrp="1"/>
          </p:cNvSpPr>
          <p:nvPr>
            <p:ph type="title"/>
          </p:nvPr>
        </p:nvSpPr>
        <p:spPr/>
        <p:txBody>
          <a:bodyPr/>
          <a:lstStyle/>
          <a:p>
            <a:r>
              <a:rPr lang="en-US"/>
              <a:t>Instagram Posts Table | All profiles - 4 of 9</a:t>
            </a:r>
          </a:p>
        </p:txBody>
      </p:sp>
      <p:graphicFrame>
        <p:nvGraphicFramePr>
          <p:cNvPr id="5" name="Table Placeholder 4">
            <a:extLst>
              <a:ext uri="{FF2B5EF4-FFF2-40B4-BE49-F238E27FC236}">
                <a16:creationId xmlns:a16="http://schemas.microsoft.com/office/drawing/2014/main" id="{E4130B4E-8F05-4972-A522-DE8C72257705}"/>
              </a:ext>
            </a:extLst>
          </p:cNvPr>
          <p:cNvGraphicFramePr>
            <a:graphicFrameLocks noGrp="1"/>
          </p:cNvGraphicFramePr>
          <p:nvPr>
            <p:ph type="tbl" sz="quarter" idx="13"/>
            <p:extLst>
              <p:ext uri="{D42A27DB-BD31-4B8C-83A1-F6EECF244321}">
                <p14:modId xmlns:p14="http://schemas.microsoft.com/office/powerpoint/2010/main" val="1774224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90293934"/>
                    </a:ext>
                  </a:extLst>
                </a:gridCol>
                <a:gridCol w="987552">
                  <a:extLst>
                    <a:ext uri="{9D8B030D-6E8A-4147-A177-3AD203B41FA5}">
                      <a16:colId xmlns:a16="http://schemas.microsoft.com/office/drawing/2014/main" val="485969055"/>
                    </a:ext>
                  </a:extLst>
                </a:gridCol>
                <a:gridCol w="987552">
                  <a:extLst>
                    <a:ext uri="{9D8B030D-6E8A-4147-A177-3AD203B41FA5}">
                      <a16:colId xmlns:a16="http://schemas.microsoft.com/office/drawing/2014/main" val="2720099563"/>
                    </a:ext>
                  </a:extLst>
                </a:gridCol>
                <a:gridCol w="987552">
                  <a:extLst>
                    <a:ext uri="{9D8B030D-6E8A-4147-A177-3AD203B41FA5}">
                      <a16:colId xmlns:a16="http://schemas.microsoft.com/office/drawing/2014/main" val="1074914851"/>
                    </a:ext>
                  </a:extLst>
                </a:gridCol>
                <a:gridCol w="987552">
                  <a:extLst>
                    <a:ext uri="{9D8B030D-6E8A-4147-A177-3AD203B41FA5}">
                      <a16:colId xmlns:a16="http://schemas.microsoft.com/office/drawing/2014/main" val="3041292667"/>
                    </a:ext>
                  </a:extLst>
                </a:gridCol>
                <a:gridCol w="987552">
                  <a:extLst>
                    <a:ext uri="{9D8B030D-6E8A-4147-A177-3AD203B41FA5}">
                      <a16:colId xmlns:a16="http://schemas.microsoft.com/office/drawing/2014/main" val="3312399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363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- 2024-12-22 16:53:50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لا تفوّت فرصة تجهيز شركتك / بيتك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بخصومات خاصة للشركات وتقسيط على ۳ أو ٤ دفعات
كل ما تحتاجه من (أجهزة بصمة - كاميرات مراقبة - انتركوم - هواتف وسنترالات - خدمات شحن وتركيب).
خدمة التركيب متوفرة فقط بالمنطقة الشرقية
#امان
#حماية
#انظمة_امنية
#أنظمة_أمنية
#إلكترونيات
#أجهزة
#اجهزة_ذكية
#راوتر
#واي_فاي
#الدمام
#عروض
#الرياض
#السعودية
#انظمة_مراقبة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43910740"/>
                  </a:ext>
                </a:extLst>
              </a:tr>
            </a:tbl>
          </a:graphicData>
        </a:graphic>
      </p:graphicFrame>
      <p:sp>
        <p:nvSpPr>
          <p:cNvPr id="4" name="Text Placeholder 3">
            <a:extLst>
              <a:ext uri="{FF2B5EF4-FFF2-40B4-BE49-F238E27FC236}">
                <a16:creationId xmlns:a16="http://schemas.microsoft.com/office/drawing/2014/main" id="{464119E2-1447-45C4-B61F-9786872E2ACB}"/>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2256579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1632F-3A74-4374-9784-9080EA7402D7}"/>
              </a:ext>
            </a:extLst>
          </p:cNvPr>
          <p:cNvSpPr>
            <a:spLocks noGrp="1"/>
          </p:cNvSpPr>
          <p:nvPr>
            <p:ph type="title"/>
          </p:nvPr>
        </p:nvSpPr>
        <p:spPr/>
        <p:txBody>
          <a:bodyPr/>
          <a:lstStyle/>
          <a:p>
            <a:r>
              <a:rPr lang="en-US"/>
              <a:t>Instagram Posts Table | All profiles - 5 of 9</a:t>
            </a:r>
          </a:p>
        </p:txBody>
      </p:sp>
      <p:graphicFrame>
        <p:nvGraphicFramePr>
          <p:cNvPr id="5" name="Table Placeholder 4">
            <a:extLst>
              <a:ext uri="{FF2B5EF4-FFF2-40B4-BE49-F238E27FC236}">
                <a16:creationId xmlns:a16="http://schemas.microsoft.com/office/drawing/2014/main" id="{6C501667-1508-4079-8C9B-EDEA2D1EB732}"/>
              </a:ext>
            </a:extLst>
          </p:cNvPr>
          <p:cNvGraphicFramePr>
            <a:graphicFrameLocks noGrp="1"/>
          </p:cNvGraphicFramePr>
          <p:nvPr>
            <p:ph type="tbl" sz="quarter" idx="13"/>
            <p:extLst>
              <p:ext uri="{D42A27DB-BD31-4B8C-83A1-F6EECF244321}">
                <p14:modId xmlns:p14="http://schemas.microsoft.com/office/powerpoint/2010/main" val="3084287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60313183"/>
                    </a:ext>
                  </a:extLst>
                </a:gridCol>
                <a:gridCol w="987552">
                  <a:extLst>
                    <a:ext uri="{9D8B030D-6E8A-4147-A177-3AD203B41FA5}">
                      <a16:colId xmlns:a16="http://schemas.microsoft.com/office/drawing/2014/main" val="3433158026"/>
                    </a:ext>
                  </a:extLst>
                </a:gridCol>
                <a:gridCol w="987552">
                  <a:extLst>
                    <a:ext uri="{9D8B030D-6E8A-4147-A177-3AD203B41FA5}">
                      <a16:colId xmlns:a16="http://schemas.microsoft.com/office/drawing/2014/main" val="1771102704"/>
                    </a:ext>
                  </a:extLst>
                </a:gridCol>
                <a:gridCol w="987552">
                  <a:extLst>
                    <a:ext uri="{9D8B030D-6E8A-4147-A177-3AD203B41FA5}">
                      <a16:colId xmlns:a16="http://schemas.microsoft.com/office/drawing/2014/main" val="2621724377"/>
                    </a:ext>
                  </a:extLst>
                </a:gridCol>
                <a:gridCol w="987552">
                  <a:extLst>
                    <a:ext uri="{9D8B030D-6E8A-4147-A177-3AD203B41FA5}">
                      <a16:colId xmlns:a16="http://schemas.microsoft.com/office/drawing/2014/main" val="1262110864"/>
                    </a:ext>
                  </a:extLst>
                </a:gridCol>
                <a:gridCol w="987552">
                  <a:extLst>
                    <a:ext uri="{9D8B030D-6E8A-4147-A177-3AD203B41FA5}">
                      <a16:colId xmlns:a16="http://schemas.microsoft.com/office/drawing/2014/main" val="1345278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153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- 2024-12-18 17:38:29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حافظ على امانك مع زون سين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للتواصل مباشرة ☎️
0504887336
أو من خلال الموقع الإلكتروني في البايو 
#مراقبة #كاميرات_مراقبة #حماية_المنازل #مكاتب #شركات#عروض #الدمام #السعودية #زون_سين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96172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- 2024-12-16 17:05:01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اسحب الشاشة وتعرف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للطلب مباشرة ☎️
0504887336
‎أو من خلال الموقع الإلكتروني في البايو 
‎#اي_بي#سنترالات #سنترال #مكاتب #شركات#عروض #الدمام #الشرقية #السعودية #زون_سين #هاتف_شبكي
#انتر_كام #انتركام #كاميرا #كاميرات_مراقبة #كاميرا_مراقبة #انتر_كوم</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673214598"/>
                  </a:ext>
                </a:extLst>
              </a:tr>
            </a:tbl>
          </a:graphicData>
        </a:graphic>
      </p:graphicFrame>
      <p:sp>
        <p:nvSpPr>
          <p:cNvPr id="4" name="Text Placeholder 3">
            <a:extLst>
              <a:ext uri="{FF2B5EF4-FFF2-40B4-BE49-F238E27FC236}">
                <a16:creationId xmlns:a16="http://schemas.microsoft.com/office/drawing/2014/main" id="{E61A2590-6368-4AC7-98F1-B6A5DE901999}"/>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814749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E5569-7CE2-4AFD-80EF-77E58796EF5C}"/>
              </a:ext>
            </a:extLst>
          </p:cNvPr>
          <p:cNvSpPr>
            <a:spLocks noGrp="1"/>
          </p:cNvSpPr>
          <p:nvPr>
            <p:ph type="title"/>
          </p:nvPr>
        </p:nvSpPr>
        <p:spPr/>
        <p:txBody>
          <a:bodyPr/>
          <a:lstStyle/>
          <a:p>
            <a:r>
              <a:rPr lang="en-US"/>
              <a:t>Instagram Posts Table | All profiles - 6 of 9</a:t>
            </a:r>
          </a:p>
        </p:txBody>
      </p:sp>
      <p:graphicFrame>
        <p:nvGraphicFramePr>
          <p:cNvPr id="5" name="Table Placeholder 4">
            <a:extLst>
              <a:ext uri="{FF2B5EF4-FFF2-40B4-BE49-F238E27FC236}">
                <a16:creationId xmlns:a16="http://schemas.microsoft.com/office/drawing/2014/main" id="{28F51161-A9F4-4EB6-84B1-B161D7BDF3BA}"/>
              </a:ext>
            </a:extLst>
          </p:cNvPr>
          <p:cNvGraphicFramePr>
            <a:graphicFrameLocks noGrp="1"/>
          </p:cNvGraphicFramePr>
          <p:nvPr>
            <p:ph type="tbl" sz="quarter" idx="13"/>
            <p:extLst>
              <p:ext uri="{D42A27DB-BD31-4B8C-83A1-F6EECF244321}">
                <p14:modId xmlns:p14="http://schemas.microsoft.com/office/powerpoint/2010/main" val="2248340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53683595"/>
                    </a:ext>
                  </a:extLst>
                </a:gridCol>
                <a:gridCol w="987552">
                  <a:extLst>
                    <a:ext uri="{9D8B030D-6E8A-4147-A177-3AD203B41FA5}">
                      <a16:colId xmlns:a16="http://schemas.microsoft.com/office/drawing/2014/main" val="3192459328"/>
                    </a:ext>
                  </a:extLst>
                </a:gridCol>
                <a:gridCol w="987552">
                  <a:extLst>
                    <a:ext uri="{9D8B030D-6E8A-4147-A177-3AD203B41FA5}">
                      <a16:colId xmlns:a16="http://schemas.microsoft.com/office/drawing/2014/main" val="3330840672"/>
                    </a:ext>
                  </a:extLst>
                </a:gridCol>
                <a:gridCol w="987552">
                  <a:extLst>
                    <a:ext uri="{9D8B030D-6E8A-4147-A177-3AD203B41FA5}">
                      <a16:colId xmlns:a16="http://schemas.microsoft.com/office/drawing/2014/main" val="570755487"/>
                    </a:ext>
                  </a:extLst>
                </a:gridCol>
                <a:gridCol w="987552">
                  <a:extLst>
                    <a:ext uri="{9D8B030D-6E8A-4147-A177-3AD203B41FA5}">
                      <a16:colId xmlns:a16="http://schemas.microsoft.com/office/drawing/2014/main" val="1709527641"/>
                    </a:ext>
                  </a:extLst>
                </a:gridCol>
                <a:gridCol w="987552">
                  <a:extLst>
                    <a:ext uri="{9D8B030D-6E8A-4147-A177-3AD203B41FA5}">
                      <a16:colId xmlns:a16="http://schemas.microsoft.com/office/drawing/2014/main" val="95695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895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- 2024-12-12 13:27:43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اهلًا بالعالم في قلب المملكة 
المستحيل دائمًا ليس سعوديًا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كاس_العالم #السعودية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26012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- 2024-12-11 16:51:53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حافظ على امان منشأتك مع زون سين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للتواصل مباشرة ☎️
0504887336
أو من خلال الموقع الإلكتروني في البايو 
#مراقبة #كاميرات_مراقبة #حماية_المنازل #مكاتب #شركات#عروض #الدمام #السعودية #زون_سين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32566420"/>
                  </a:ext>
                </a:extLst>
              </a:tr>
            </a:tbl>
          </a:graphicData>
        </a:graphic>
      </p:graphicFrame>
      <p:sp>
        <p:nvSpPr>
          <p:cNvPr id="4" name="Text Placeholder 3">
            <a:extLst>
              <a:ext uri="{FF2B5EF4-FFF2-40B4-BE49-F238E27FC236}">
                <a16:creationId xmlns:a16="http://schemas.microsoft.com/office/drawing/2014/main" id="{B913CE4F-6558-45CE-8254-C10B123AE9C8}"/>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1740047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56C83-BFAC-4E23-822C-754FF4F22213}"/>
              </a:ext>
            </a:extLst>
          </p:cNvPr>
          <p:cNvSpPr>
            <a:spLocks noGrp="1"/>
          </p:cNvSpPr>
          <p:nvPr>
            <p:ph type="title"/>
          </p:nvPr>
        </p:nvSpPr>
        <p:spPr/>
        <p:txBody>
          <a:bodyPr/>
          <a:lstStyle/>
          <a:p>
            <a:r>
              <a:rPr lang="en-US"/>
              <a:t>Instagram Posts Table | All profiles - 7 of 9</a:t>
            </a:r>
          </a:p>
        </p:txBody>
      </p:sp>
      <p:graphicFrame>
        <p:nvGraphicFramePr>
          <p:cNvPr id="5" name="Table Placeholder 4">
            <a:extLst>
              <a:ext uri="{FF2B5EF4-FFF2-40B4-BE49-F238E27FC236}">
                <a16:creationId xmlns:a16="http://schemas.microsoft.com/office/drawing/2014/main" id="{D96E3759-198F-4A7B-8A81-277CF62C901F}"/>
              </a:ext>
            </a:extLst>
          </p:cNvPr>
          <p:cNvGraphicFramePr>
            <a:graphicFrameLocks noGrp="1"/>
          </p:cNvGraphicFramePr>
          <p:nvPr>
            <p:ph type="tbl" sz="quarter" idx="13"/>
            <p:extLst>
              <p:ext uri="{D42A27DB-BD31-4B8C-83A1-F6EECF244321}">
                <p14:modId xmlns:p14="http://schemas.microsoft.com/office/powerpoint/2010/main" val="306062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87154369"/>
                    </a:ext>
                  </a:extLst>
                </a:gridCol>
                <a:gridCol w="987552">
                  <a:extLst>
                    <a:ext uri="{9D8B030D-6E8A-4147-A177-3AD203B41FA5}">
                      <a16:colId xmlns:a16="http://schemas.microsoft.com/office/drawing/2014/main" val="3683458987"/>
                    </a:ext>
                  </a:extLst>
                </a:gridCol>
                <a:gridCol w="987552">
                  <a:extLst>
                    <a:ext uri="{9D8B030D-6E8A-4147-A177-3AD203B41FA5}">
                      <a16:colId xmlns:a16="http://schemas.microsoft.com/office/drawing/2014/main" val="960548101"/>
                    </a:ext>
                  </a:extLst>
                </a:gridCol>
                <a:gridCol w="987552">
                  <a:extLst>
                    <a:ext uri="{9D8B030D-6E8A-4147-A177-3AD203B41FA5}">
                      <a16:colId xmlns:a16="http://schemas.microsoft.com/office/drawing/2014/main" val="969203558"/>
                    </a:ext>
                  </a:extLst>
                </a:gridCol>
                <a:gridCol w="987552">
                  <a:extLst>
                    <a:ext uri="{9D8B030D-6E8A-4147-A177-3AD203B41FA5}">
                      <a16:colId xmlns:a16="http://schemas.microsoft.com/office/drawing/2014/main" val="3968006014"/>
                    </a:ext>
                  </a:extLst>
                </a:gridCol>
                <a:gridCol w="987552">
                  <a:extLst>
                    <a:ext uri="{9D8B030D-6E8A-4147-A177-3AD203B41FA5}">
                      <a16:colId xmlns:a16="http://schemas.microsoft.com/office/drawing/2014/main" val="3513631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1746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- 2024-12-10 16:59:51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منتجات زون سين تسهل عليك حياتك
وتختصر لك الوقت والجهد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للتواصل مباشرة على الرقم الموحد ☎️
0504887336
أو من خلال الموقع الإلكتروني في البايو 
#مراقبة #كاميرات_مراقبة #حماية_المنازل #مكاتب #شركات#عروض #الدمام #السعودية #زون_سين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94389863"/>
                  </a:ext>
                </a:extLst>
              </a:tr>
            </a:tbl>
          </a:graphicData>
        </a:graphic>
      </p:graphicFrame>
      <p:sp>
        <p:nvSpPr>
          <p:cNvPr id="4" name="Text Placeholder 3">
            <a:extLst>
              <a:ext uri="{FF2B5EF4-FFF2-40B4-BE49-F238E27FC236}">
                <a16:creationId xmlns:a16="http://schemas.microsoft.com/office/drawing/2014/main" id="{30DD4E39-7CC3-4D94-AC9F-4669E54FDAAC}"/>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2295821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1854-E1E6-436D-A04C-DFAAD72603CF}"/>
              </a:ext>
            </a:extLst>
          </p:cNvPr>
          <p:cNvSpPr>
            <a:spLocks noGrp="1"/>
          </p:cNvSpPr>
          <p:nvPr>
            <p:ph type="title"/>
          </p:nvPr>
        </p:nvSpPr>
        <p:spPr/>
        <p:txBody>
          <a:bodyPr/>
          <a:lstStyle/>
          <a:p>
            <a:r>
              <a:rPr lang="en-US"/>
              <a:t>Instagram Posts Table | All profiles - 8 of 9</a:t>
            </a:r>
          </a:p>
        </p:txBody>
      </p:sp>
      <p:graphicFrame>
        <p:nvGraphicFramePr>
          <p:cNvPr id="5" name="Table Placeholder 4">
            <a:extLst>
              <a:ext uri="{FF2B5EF4-FFF2-40B4-BE49-F238E27FC236}">
                <a16:creationId xmlns:a16="http://schemas.microsoft.com/office/drawing/2014/main" id="{710E9552-EC28-47D6-9137-63A9EE90E66B}"/>
              </a:ext>
            </a:extLst>
          </p:cNvPr>
          <p:cNvGraphicFramePr>
            <a:graphicFrameLocks noGrp="1"/>
          </p:cNvGraphicFramePr>
          <p:nvPr>
            <p:ph type="tbl" sz="quarter" idx="13"/>
            <p:extLst>
              <p:ext uri="{D42A27DB-BD31-4B8C-83A1-F6EECF244321}">
                <p14:modId xmlns:p14="http://schemas.microsoft.com/office/powerpoint/2010/main" val="1086232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82636550"/>
                    </a:ext>
                  </a:extLst>
                </a:gridCol>
                <a:gridCol w="987552">
                  <a:extLst>
                    <a:ext uri="{9D8B030D-6E8A-4147-A177-3AD203B41FA5}">
                      <a16:colId xmlns:a16="http://schemas.microsoft.com/office/drawing/2014/main" val="4185826276"/>
                    </a:ext>
                  </a:extLst>
                </a:gridCol>
                <a:gridCol w="987552">
                  <a:extLst>
                    <a:ext uri="{9D8B030D-6E8A-4147-A177-3AD203B41FA5}">
                      <a16:colId xmlns:a16="http://schemas.microsoft.com/office/drawing/2014/main" val="1024088560"/>
                    </a:ext>
                  </a:extLst>
                </a:gridCol>
                <a:gridCol w="987552">
                  <a:extLst>
                    <a:ext uri="{9D8B030D-6E8A-4147-A177-3AD203B41FA5}">
                      <a16:colId xmlns:a16="http://schemas.microsoft.com/office/drawing/2014/main" val="2586467780"/>
                    </a:ext>
                  </a:extLst>
                </a:gridCol>
                <a:gridCol w="987552">
                  <a:extLst>
                    <a:ext uri="{9D8B030D-6E8A-4147-A177-3AD203B41FA5}">
                      <a16:colId xmlns:a16="http://schemas.microsoft.com/office/drawing/2014/main" val="2103272410"/>
                    </a:ext>
                  </a:extLst>
                </a:gridCol>
                <a:gridCol w="987552">
                  <a:extLst>
                    <a:ext uri="{9D8B030D-6E8A-4147-A177-3AD203B41FA5}">
                      <a16:colId xmlns:a16="http://schemas.microsoft.com/office/drawing/2014/main" val="3538808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661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- 2024-12-07 17:10:02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للحين تنادي على موظفينك</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اكيد ماجربت تلفون الاي بي من زون سين</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صوت نقي 
- أمان عالي 
- اتصال عبر الـ </a:t>
                      </a:r>
                      <a:r>
                        <a:rPr kumimoji="0" lang="en-US" sz="1000" b="0" i="0" u="none" strike="noStrike" kern="1200" cap="none" spc="0" normalizeH="0" baseline="0" noProof="0">
                          <a:ln>
                            <a:noFill/>
                          </a:ln>
                          <a:solidFill>
                            <a:prstClr val="black"/>
                          </a:solidFill>
                          <a:effectLst/>
                          <a:uLnTx/>
                          <a:uFillTx/>
                          <a:latin typeface="Calibri"/>
                          <a:ea typeface="+mn-ea"/>
                          <a:cs typeface="+mn-cs"/>
                        </a:rPr>
                        <a:t>WiFi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للطلب مباشرة ☎️
0504887336
أو من خلال الموقع الإلكتروني في البايو 
#اي_بي#سنترالات #سنترال  #مكاتب #شركات#عروض #الدمام #الشرقية #السعودية #زون_سين #هاتف_شبكي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61237291"/>
                  </a:ext>
                </a:extLst>
              </a:tr>
            </a:tbl>
          </a:graphicData>
        </a:graphic>
      </p:graphicFrame>
      <p:sp>
        <p:nvSpPr>
          <p:cNvPr id="4" name="Text Placeholder 3">
            <a:extLst>
              <a:ext uri="{FF2B5EF4-FFF2-40B4-BE49-F238E27FC236}">
                <a16:creationId xmlns:a16="http://schemas.microsoft.com/office/drawing/2014/main" id="{BEB7EF95-874F-4B12-8F4A-8A05757E8220}"/>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2279451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1F220-19CF-4CDF-B289-B726979A63D0}"/>
              </a:ext>
            </a:extLst>
          </p:cNvPr>
          <p:cNvSpPr>
            <a:spLocks noGrp="1"/>
          </p:cNvSpPr>
          <p:nvPr>
            <p:ph type="title"/>
          </p:nvPr>
        </p:nvSpPr>
        <p:spPr/>
        <p:txBody>
          <a:bodyPr/>
          <a:lstStyle/>
          <a:p>
            <a:r>
              <a:rPr lang="en-US"/>
              <a:t>Instagram Posts Table | All profiles - 9 of 9</a:t>
            </a:r>
          </a:p>
        </p:txBody>
      </p:sp>
      <p:graphicFrame>
        <p:nvGraphicFramePr>
          <p:cNvPr id="5" name="Table Placeholder 4">
            <a:extLst>
              <a:ext uri="{FF2B5EF4-FFF2-40B4-BE49-F238E27FC236}">
                <a16:creationId xmlns:a16="http://schemas.microsoft.com/office/drawing/2014/main" id="{DD212472-83CC-4F8E-891D-C98DBAC552FE}"/>
              </a:ext>
            </a:extLst>
          </p:cNvPr>
          <p:cNvGraphicFramePr>
            <a:graphicFrameLocks noGrp="1"/>
          </p:cNvGraphicFramePr>
          <p:nvPr>
            <p:ph type="tbl" sz="quarter" idx="13"/>
            <p:extLst>
              <p:ext uri="{D42A27DB-BD31-4B8C-83A1-F6EECF244321}">
                <p14:modId xmlns:p14="http://schemas.microsoft.com/office/powerpoint/2010/main" val="4221265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88774732"/>
                    </a:ext>
                  </a:extLst>
                </a:gridCol>
                <a:gridCol w="987552">
                  <a:extLst>
                    <a:ext uri="{9D8B030D-6E8A-4147-A177-3AD203B41FA5}">
                      <a16:colId xmlns:a16="http://schemas.microsoft.com/office/drawing/2014/main" val="1411661526"/>
                    </a:ext>
                  </a:extLst>
                </a:gridCol>
                <a:gridCol w="987552">
                  <a:extLst>
                    <a:ext uri="{9D8B030D-6E8A-4147-A177-3AD203B41FA5}">
                      <a16:colId xmlns:a16="http://schemas.microsoft.com/office/drawing/2014/main" val="3253660288"/>
                    </a:ext>
                  </a:extLst>
                </a:gridCol>
                <a:gridCol w="987552">
                  <a:extLst>
                    <a:ext uri="{9D8B030D-6E8A-4147-A177-3AD203B41FA5}">
                      <a16:colId xmlns:a16="http://schemas.microsoft.com/office/drawing/2014/main" val="2918030724"/>
                    </a:ext>
                  </a:extLst>
                </a:gridCol>
                <a:gridCol w="987552">
                  <a:extLst>
                    <a:ext uri="{9D8B030D-6E8A-4147-A177-3AD203B41FA5}">
                      <a16:colId xmlns:a16="http://schemas.microsoft.com/office/drawing/2014/main" val="1509415515"/>
                    </a:ext>
                  </a:extLst>
                </a:gridCol>
                <a:gridCol w="987552">
                  <a:extLst>
                    <a:ext uri="{9D8B030D-6E8A-4147-A177-3AD203B41FA5}">
                      <a16:colId xmlns:a16="http://schemas.microsoft.com/office/drawing/2014/main" val="173378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7190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- 2024-12-05 18:58:47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كاميرات زون سين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عينك وتعيّنك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للتواصل مباشرة ☎️
0504887336
أو من خلال الموقع الإلكتروني في البايو 
#مراقبة #كاميرات_مراقبة #حماية_المنازل #مكاتب #شركات#عروض #الدمام #السعودية #زون_سين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2525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zonseen.sa - 2024-12-03 16:51:13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أمن منزلك وشركتك بأفضل جودة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اطلبها اليوم ترى الكمية محدودة ⚡️
للتواصل مباشرة ☎️
0504887336
أو من خلال الموقع الإلكتروني في البايو 
#مراقبة #كاميرات_مراقبة #حماية_المنازل #مكاتب #شركات#عروض #الدمام #السعودية #زون_سين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01/02/2025 02:12:05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17104223"/>
                  </a:ext>
                </a:extLst>
              </a:tr>
            </a:tbl>
          </a:graphicData>
        </a:graphic>
      </p:graphicFrame>
      <p:sp>
        <p:nvSpPr>
          <p:cNvPr id="4" name="Text Placeholder 3">
            <a:extLst>
              <a:ext uri="{FF2B5EF4-FFF2-40B4-BE49-F238E27FC236}">
                <a16:creationId xmlns:a16="http://schemas.microsoft.com/office/drawing/2014/main" id="{94F5FE37-189C-4F4E-9E7C-E4A2FB29D4CC}"/>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2818281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B02A8-7DFA-486F-9862-B665139F4C7F}"/>
              </a:ext>
            </a:extLst>
          </p:cNvPr>
          <p:cNvSpPr>
            <a:spLocks noGrp="1"/>
          </p:cNvSpPr>
          <p:nvPr>
            <p:ph type="title"/>
          </p:nvPr>
        </p:nvSpPr>
        <p:spPr/>
        <p:txBody>
          <a:bodyPr/>
          <a:lstStyle/>
          <a:p>
            <a:r>
              <a:rPr lang="en-US"/>
              <a:t>Instagram Interaction Rate By Post Type | All profiles</a:t>
            </a:r>
          </a:p>
        </p:txBody>
      </p:sp>
      <p:graphicFrame>
        <p:nvGraphicFramePr>
          <p:cNvPr id="6" name="Chart Placeholder 5">
            <a:extLst>
              <a:ext uri="{FF2B5EF4-FFF2-40B4-BE49-F238E27FC236}">
                <a16:creationId xmlns:a16="http://schemas.microsoft.com/office/drawing/2014/main" id="{5CFBDF8B-73F6-43BA-B886-CB55574F51E6}"/>
              </a:ext>
            </a:extLst>
          </p:cNvPr>
          <p:cNvGraphicFramePr>
            <a:graphicFrameLocks noGrp="1"/>
          </p:cNvGraphicFramePr>
          <p:nvPr>
            <p:ph type="chart" sz="quarter" idx="13"/>
            <p:extLst>
              <p:ext uri="{D42A27DB-BD31-4B8C-83A1-F6EECF244321}">
                <p14:modId xmlns:p14="http://schemas.microsoft.com/office/powerpoint/2010/main" val="1760243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952EC-19BD-4339-8367-A5C04F317D16}"/>
              </a:ext>
            </a:extLst>
          </p:cNvPr>
          <p:cNvSpPr>
            <a:spLocks noGrp="1"/>
          </p:cNvSpPr>
          <p:nvPr>
            <p:ph type="body" sz="quarter" idx="14"/>
          </p:nvPr>
        </p:nvSpPr>
        <p:spPr/>
        <p:txBody>
          <a:bodyPr/>
          <a:lstStyle/>
          <a:p>
            <a:r>
              <a:rPr lang="en-US"/>
              <a:t>12/01/2024 - 01/01/2025</a:t>
            </a:r>
          </a:p>
        </p:txBody>
      </p:sp>
      <p:sp>
        <p:nvSpPr>
          <p:cNvPr id="5" name="Footer Placeholder 4">
            <a:extLst>
              <a:ext uri="{FF2B5EF4-FFF2-40B4-BE49-F238E27FC236}">
                <a16:creationId xmlns:a16="http://schemas.microsoft.com/office/drawing/2014/main" id="{2DEB53D2-AD8A-4BD7-8425-AD1AFD7169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3624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AE51-928C-42BD-8590-25E2E0562A53}"/>
              </a:ext>
            </a:extLst>
          </p:cNvPr>
          <p:cNvSpPr>
            <a:spLocks noGrp="1"/>
          </p:cNvSpPr>
          <p:nvPr>
            <p:ph type="title"/>
          </p:nvPr>
        </p:nvSpPr>
        <p:spPr/>
        <p:txBody>
          <a:bodyPr/>
          <a:lstStyle/>
          <a:p>
            <a:r>
              <a:rPr lang="en-US"/>
              <a:t>Instagram Post Type Distribution Per Profile | All profiles</a:t>
            </a:r>
          </a:p>
        </p:txBody>
      </p:sp>
      <p:graphicFrame>
        <p:nvGraphicFramePr>
          <p:cNvPr id="6" name="Chart Placeholder 5">
            <a:extLst>
              <a:ext uri="{FF2B5EF4-FFF2-40B4-BE49-F238E27FC236}">
                <a16:creationId xmlns:a16="http://schemas.microsoft.com/office/drawing/2014/main" id="{9453DE0C-142E-4221-84AC-76DC7189875E}"/>
              </a:ext>
            </a:extLst>
          </p:cNvPr>
          <p:cNvGraphicFramePr>
            <a:graphicFrameLocks noGrp="1"/>
          </p:cNvGraphicFramePr>
          <p:nvPr>
            <p:ph type="chart" sz="quarter" idx="13"/>
            <p:extLst>
              <p:ext uri="{D42A27DB-BD31-4B8C-83A1-F6EECF244321}">
                <p14:modId xmlns:p14="http://schemas.microsoft.com/office/powerpoint/2010/main" val="2302679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E9C5A1-5F58-4A24-9A7B-72DA7FC8C595}"/>
              </a:ext>
            </a:extLst>
          </p:cNvPr>
          <p:cNvSpPr>
            <a:spLocks noGrp="1"/>
          </p:cNvSpPr>
          <p:nvPr>
            <p:ph type="body" sz="quarter" idx="14"/>
          </p:nvPr>
        </p:nvSpPr>
        <p:spPr/>
        <p:txBody>
          <a:bodyPr/>
          <a:lstStyle/>
          <a:p>
            <a:r>
              <a:rPr lang="en-US"/>
              <a:t>12/01/2024 - 01/01/2025</a:t>
            </a:r>
          </a:p>
        </p:txBody>
      </p:sp>
      <p:sp>
        <p:nvSpPr>
          <p:cNvPr id="5" name="Footer Placeholder 4">
            <a:extLst>
              <a:ext uri="{FF2B5EF4-FFF2-40B4-BE49-F238E27FC236}">
                <a16:creationId xmlns:a16="http://schemas.microsoft.com/office/drawing/2014/main" id="{4E27B4B3-EA83-4CF6-BB87-83D16B9D96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643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4C282-C117-4BDA-B2A7-3496EBBAEA16}"/>
              </a:ext>
            </a:extLst>
          </p:cNvPr>
          <p:cNvSpPr>
            <a:spLocks noGrp="1"/>
          </p:cNvSpPr>
          <p:nvPr>
            <p:ph type="title"/>
          </p:nvPr>
        </p:nvSpPr>
        <p:spPr/>
        <p:txBody>
          <a:bodyPr/>
          <a:lstStyle/>
          <a:p>
            <a:r>
              <a:rPr lang="en-US"/>
              <a:t>Instagram Hashtag Detection | All profiles - 1 of 3</a:t>
            </a:r>
          </a:p>
        </p:txBody>
      </p:sp>
      <p:graphicFrame>
        <p:nvGraphicFramePr>
          <p:cNvPr id="5" name="Table Placeholder 4">
            <a:extLst>
              <a:ext uri="{FF2B5EF4-FFF2-40B4-BE49-F238E27FC236}">
                <a16:creationId xmlns:a16="http://schemas.microsoft.com/office/drawing/2014/main" id="{24839BBC-8BDD-4E44-A72F-6BBCE62157E2}"/>
              </a:ext>
            </a:extLst>
          </p:cNvPr>
          <p:cNvGraphicFramePr>
            <a:graphicFrameLocks noGrp="1"/>
          </p:cNvGraphicFramePr>
          <p:nvPr>
            <p:ph type="tbl" sz="quarter" idx="13"/>
            <p:extLst>
              <p:ext uri="{D42A27DB-BD31-4B8C-83A1-F6EECF244321}">
                <p14:modId xmlns:p14="http://schemas.microsoft.com/office/powerpoint/2010/main" val="3636394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98480243"/>
                    </a:ext>
                  </a:extLst>
                </a:gridCol>
                <a:gridCol w="1399032">
                  <a:extLst>
                    <a:ext uri="{9D8B030D-6E8A-4147-A177-3AD203B41FA5}">
                      <a16:colId xmlns:a16="http://schemas.microsoft.com/office/drawing/2014/main" val="2640155141"/>
                    </a:ext>
                  </a:extLst>
                </a:gridCol>
                <a:gridCol w="1399032">
                  <a:extLst>
                    <a:ext uri="{9D8B030D-6E8A-4147-A177-3AD203B41FA5}">
                      <a16:colId xmlns:a16="http://schemas.microsoft.com/office/drawing/2014/main" val="1926175470"/>
                    </a:ext>
                  </a:extLst>
                </a:gridCol>
                <a:gridCol w="1399032">
                  <a:extLst>
                    <a:ext uri="{9D8B030D-6E8A-4147-A177-3AD203B41FA5}">
                      <a16:colId xmlns:a16="http://schemas.microsoft.com/office/drawing/2014/main" val="2815695833"/>
                    </a:ext>
                  </a:extLst>
                </a:gridCol>
                <a:gridCol w="1399032">
                  <a:extLst>
                    <a:ext uri="{9D8B030D-6E8A-4147-A177-3AD203B41FA5}">
                      <a16:colId xmlns:a16="http://schemas.microsoft.com/office/drawing/2014/main" val="1767927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624438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#السعودية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3.6923076923077</a:t>
                      </a:r>
                    </a:p>
                  </a:txBody>
                  <a:tcPr/>
                </a:tc>
                <a:extLst>
                  <a:ext uri="{0D108BD9-81ED-4DB2-BD59-A6C34878D82A}">
                    <a16:rowId xmlns:a16="http://schemas.microsoft.com/office/drawing/2014/main" val="122997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#الدمام</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3.6666666666667</a:t>
                      </a:r>
                    </a:p>
                  </a:txBody>
                  <a:tcPr/>
                </a:tc>
                <a:extLst>
                  <a:ext uri="{0D108BD9-81ED-4DB2-BD59-A6C34878D82A}">
                    <a16:rowId xmlns:a16="http://schemas.microsoft.com/office/drawing/2014/main" val="1537513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#مكاتب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149724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#شركات</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207326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#زون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125499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#كاميرات</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3.5555555555556</a:t>
                      </a:r>
                    </a:p>
                  </a:txBody>
                  <a:tcPr/>
                </a:tc>
                <a:extLst>
                  <a:ext uri="{0D108BD9-81ED-4DB2-BD59-A6C34878D82A}">
                    <a16:rowId xmlns:a16="http://schemas.microsoft.com/office/drawing/2014/main" val="2291588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#حماية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3.7777777777778</a:t>
                      </a:r>
                    </a:p>
                  </a:txBody>
                  <a:tcPr/>
                </a:tc>
                <a:extLst>
                  <a:ext uri="{0D108BD9-81ED-4DB2-BD59-A6C34878D82A}">
                    <a16:rowId xmlns:a16="http://schemas.microsoft.com/office/drawing/2014/main" val="306839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#مراقبة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3.5714285714286</a:t>
                      </a:r>
                    </a:p>
                  </a:txBody>
                  <a:tcPr/>
                </a:tc>
                <a:extLst>
                  <a:ext uri="{0D108BD9-81ED-4DB2-BD59-A6C34878D82A}">
                    <a16:rowId xmlns:a16="http://schemas.microsoft.com/office/drawing/2014/main" val="1279583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#كاميرا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87101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#انظمة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214696235"/>
                  </a:ext>
                </a:extLst>
              </a:tr>
            </a:tbl>
          </a:graphicData>
        </a:graphic>
      </p:graphicFrame>
      <p:sp>
        <p:nvSpPr>
          <p:cNvPr id="4" name="Text Placeholder 3">
            <a:extLst>
              <a:ext uri="{FF2B5EF4-FFF2-40B4-BE49-F238E27FC236}">
                <a16:creationId xmlns:a16="http://schemas.microsoft.com/office/drawing/2014/main" id="{E29D6F29-F8D3-4FEF-A06A-8B552413E92D}"/>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4222424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08845-95E7-4B8A-BE13-D767409D597F}"/>
              </a:ext>
            </a:extLst>
          </p:cNvPr>
          <p:cNvSpPr>
            <a:spLocks noGrp="1"/>
          </p:cNvSpPr>
          <p:nvPr>
            <p:ph type="title"/>
          </p:nvPr>
        </p:nvSpPr>
        <p:spPr/>
        <p:txBody>
          <a:bodyPr/>
          <a:lstStyle/>
          <a:p>
            <a:r>
              <a:rPr lang="en-US"/>
              <a:t>Instagram Hashtag Detection | All profiles - 2 of 3</a:t>
            </a:r>
          </a:p>
        </p:txBody>
      </p:sp>
      <p:graphicFrame>
        <p:nvGraphicFramePr>
          <p:cNvPr id="5" name="Table Placeholder 4">
            <a:extLst>
              <a:ext uri="{FF2B5EF4-FFF2-40B4-BE49-F238E27FC236}">
                <a16:creationId xmlns:a16="http://schemas.microsoft.com/office/drawing/2014/main" id="{F921C2C4-4896-4A9A-B204-D6E087ECF8D8}"/>
              </a:ext>
            </a:extLst>
          </p:cNvPr>
          <p:cNvGraphicFramePr>
            <a:graphicFrameLocks noGrp="1"/>
          </p:cNvGraphicFramePr>
          <p:nvPr>
            <p:ph type="tbl" sz="quarter" idx="13"/>
            <p:extLst>
              <p:ext uri="{D42A27DB-BD31-4B8C-83A1-F6EECF244321}">
                <p14:modId xmlns:p14="http://schemas.microsoft.com/office/powerpoint/2010/main" val="3436357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84262587"/>
                    </a:ext>
                  </a:extLst>
                </a:gridCol>
                <a:gridCol w="1399032">
                  <a:extLst>
                    <a:ext uri="{9D8B030D-6E8A-4147-A177-3AD203B41FA5}">
                      <a16:colId xmlns:a16="http://schemas.microsoft.com/office/drawing/2014/main" val="601893323"/>
                    </a:ext>
                  </a:extLst>
                </a:gridCol>
                <a:gridCol w="1399032">
                  <a:extLst>
                    <a:ext uri="{9D8B030D-6E8A-4147-A177-3AD203B41FA5}">
                      <a16:colId xmlns:a16="http://schemas.microsoft.com/office/drawing/2014/main" val="214561521"/>
                    </a:ext>
                  </a:extLst>
                </a:gridCol>
                <a:gridCol w="1399032">
                  <a:extLst>
                    <a:ext uri="{9D8B030D-6E8A-4147-A177-3AD203B41FA5}">
                      <a16:colId xmlns:a16="http://schemas.microsoft.com/office/drawing/2014/main" val="3787360301"/>
                    </a:ext>
                  </a:extLst>
                </a:gridCol>
                <a:gridCol w="1399032">
                  <a:extLst>
                    <a:ext uri="{9D8B030D-6E8A-4147-A177-3AD203B41FA5}">
                      <a16:colId xmlns:a16="http://schemas.microsoft.com/office/drawing/2014/main" val="2770234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014242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#مقوي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46980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extLst>
                  <a:ext uri="{0D108BD9-81ED-4DB2-BD59-A6C34878D82A}">
                    <a16:rowId xmlns:a16="http://schemas.microsoft.com/office/drawing/2014/main" val="3391024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#سنترال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extLst>
                  <a:ext uri="{0D108BD9-81ED-4DB2-BD59-A6C34878D82A}">
                    <a16:rowId xmlns:a16="http://schemas.microsoft.com/office/drawing/2014/main" val="68351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#الشرقية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extLst>
                  <a:ext uri="{0D108BD9-81ED-4DB2-BD59-A6C34878D82A}">
                    <a16:rowId xmlns:a16="http://schemas.microsoft.com/office/drawing/2014/main" val="77608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#هاتف</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extLst>
                  <a:ext uri="{0D108BD9-81ED-4DB2-BD59-A6C34878D82A}">
                    <a16:rowId xmlns:a16="http://schemas.microsoft.com/office/drawing/2014/main" val="3589234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#انتر</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93181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#انتركام</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91386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#امان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81452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#أنظمة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81477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#إلكترونيات</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4218754160"/>
                  </a:ext>
                </a:extLst>
              </a:tr>
            </a:tbl>
          </a:graphicData>
        </a:graphic>
      </p:graphicFrame>
      <p:sp>
        <p:nvSpPr>
          <p:cNvPr id="4" name="Text Placeholder 3">
            <a:extLst>
              <a:ext uri="{FF2B5EF4-FFF2-40B4-BE49-F238E27FC236}">
                <a16:creationId xmlns:a16="http://schemas.microsoft.com/office/drawing/2014/main" id="{EE580B0E-B9DF-4CD9-B59E-0D32F561666F}"/>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325486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54575-479B-49F3-A3B7-1A0343A9E051}"/>
              </a:ext>
            </a:extLst>
          </p:cNvPr>
          <p:cNvSpPr>
            <a:spLocks noGrp="1"/>
          </p:cNvSpPr>
          <p:nvPr>
            <p:ph type="title"/>
          </p:nvPr>
        </p:nvSpPr>
        <p:spPr/>
        <p:txBody>
          <a:bodyPr/>
          <a:lstStyle/>
          <a:p>
            <a:r>
              <a:rPr lang="en-US"/>
              <a:t>Instagram Hashtag Detection | All profiles - 3 of 3</a:t>
            </a:r>
          </a:p>
        </p:txBody>
      </p:sp>
      <p:graphicFrame>
        <p:nvGraphicFramePr>
          <p:cNvPr id="5" name="Table Placeholder 4">
            <a:extLst>
              <a:ext uri="{FF2B5EF4-FFF2-40B4-BE49-F238E27FC236}">
                <a16:creationId xmlns:a16="http://schemas.microsoft.com/office/drawing/2014/main" id="{385B1257-76D3-4875-A706-13F41E744380}"/>
              </a:ext>
            </a:extLst>
          </p:cNvPr>
          <p:cNvGraphicFramePr>
            <a:graphicFrameLocks noGrp="1"/>
          </p:cNvGraphicFramePr>
          <p:nvPr>
            <p:ph type="tbl" sz="quarter" idx="13"/>
            <p:extLst>
              <p:ext uri="{D42A27DB-BD31-4B8C-83A1-F6EECF244321}">
                <p14:modId xmlns:p14="http://schemas.microsoft.com/office/powerpoint/2010/main" val="2323323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09416764"/>
                    </a:ext>
                  </a:extLst>
                </a:gridCol>
                <a:gridCol w="1399032">
                  <a:extLst>
                    <a:ext uri="{9D8B030D-6E8A-4147-A177-3AD203B41FA5}">
                      <a16:colId xmlns:a16="http://schemas.microsoft.com/office/drawing/2014/main" val="375155671"/>
                    </a:ext>
                  </a:extLst>
                </a:gridCol>
                <a:gridCol w="1399032">
                  <a:extLst>
                    <a:ext uri="{9D8B030D-6E8A-4147-A177-3AD203B41FA5}">
                      <a16:colId xmlns:a16="http://schemas.microsoft.com/office/drawing/2014/main" val="1382863699"/>
                    </a:ext>
                  </a:extLst>
                </a:gridCol>
                <a:gridCol w="1399032">
                  <a:extLst>
                    <a:ext uri="{9D8B030D-6E8A-4147-A177-3AD203B41FA5}">
                      <a16:colId xmlns:a16="http://schemas.microsoft.com/office/drawing/2014/main" val="3985873116"/>
                    </a:ext>
                  </a:extLst>
                </a:gridCol>
                <a:gridCol w="1399032">
                  <a:extLst>
                    <a:ext uri="{9D8B030D-6E8A-4147-A177-3AD203B41FA5}">
                      <a16:colId xmlns:a16="http://schemas.microsoft.com/office/drawing/2014/main" val="4213301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53769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#أجهزة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427360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#اجهزة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2370578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#راوتر</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23026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#واي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173089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#عروض</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3763754060"/>
                  </a:ext>
                </a:extLst>
              </a:tr>
            </a:tbl>
          </a:graphicData>
        </a:graphic>
      </p:graphicFrame>
      <p:sp>
        <p:nvSpPr>
          <p:cNvPr id="4" name="Text Placeholder 3">
            <a:extLst>
              <a:ext uri="{FF2B5EF4-FFF2-40B4-BE49-F238E27FC236}">
                <a16:creationId xmlns:a16="http://schemas.microsoft.com/office/drawing/2014/main" id="{1ED85C95-B9DF-4243-8E68-9AEEE16CC3B4}"/>
              </a:ext>
            </a:extLst>
          </p:cNvPr>
          <p:cNvSpPr>
            <a:spLocks noGrp="1"/>
          </p:cNvSpPr>
          <p:nvPr>
            <p:ph type="body" sz="quarter" idx="14"/>
          </p:nvPr>
        </p:nvSpPr>
        <p:spPr/>
        <p:txBody>
          <a:bodyPr/>
          <a:lstStyle/>
          <a:p>
            <a:r>
              <a:rPr lang="en-US"/>
              <a:t>12/01/2024 - 01/01/2025</a:t>
            </a:r>
          </a:p>
        </p:txBody>
      </p:sp>
    </p:spTree>
    <p:extLst>
      <p:ext uri="{BB962C8B-B14F-4D97-AF65-F5344CB8AC3E}">
        <p14:creationId xmlns:p14="http://schemas.microsoft.com/office/powerpoint/2010/main" val="12898345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1627</Words>
  <Application>Microsoft Office PowerPoint</Application>
  <PresentationFormat>On-screen Show (4:3)</PresentationFormat>
  <Paragraphs>307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Content Optimization Benchmark</vt:lpstr>
      <vt:lpstr>Instagram Posts | All profiles</vt:lpstr>
      <vt:lpstr>Instagram Posts Table | All profiles - 1 of 9</vt:lpstr>
      <vt:lpstr>Instagram Posts Table | All profiles - 2 of 9</vt:lpstr>
      <vt:lpstr>Instagram Posts Table | All profiles - 3 of 9</vt:lpstr>
      <vt:lpstr>Instagram Posts Table | All profiles - 4 of 9</vt:lpstr>
      <vt:lpstr>Instagram Posts Table | All profiles - 5 of 9</vt:lpstr>
      <vt:lpstr>Instagram Posts Table | All profiles - 6 of 9</vt:lpstr>
      <vt:lpstr>Instagram Posts Table | All profiles - 7 of 9</vt:lpstr>
      <vt:lpstr>Instagram Posts Table | All profiles - 8 of 9</vt:lpstr>
      <vt:lpstr>Instagram Posts Table | All profiles - 9 of 9</vt:lpstr>
      <vt:lpstr>Instagram Interaction Rate By Post Type | All profiles</vt:lpstr>
      <vt:lpstr>Instagram Post Type Distribution Per Profile | All profiles</vt:lpstr>
      <vt:lpstr>Instagram Hashtag Detection | All profiles - 1 of 3</vt:lpstr>
      <vt:lpstr>Instagram Hashtag Detection | All profiles - 2 of 3</vt:lpstr>
      <vt:lpstr>Instagram Hashtag Detection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Born</dc:creator>
  <cp:lastModifiedBy>Frederik Born</cp:lastModifiedBy>
  <cp:revision>1</cp:revision>
  <dcterms:created xsi:type="dcterms:W3CDTF">2025-01-02T00:34:55Z</dcterms:created>
  <dcterms:modified xsi:type="dcterms:W3CDTF">2025-01-02T00:35:30Z</dcterms:modified>
</cp:coreProperties>
</file>