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35B9E-1C3E-42F1-ACFE-39EBDEF27E19}"/>
              </a:ext>
            </a:extLst>
          </p:cNvPr>
          <p:cNvSpPr>
            <a:spLocks noGrp="1"/>
          </p:cNvSpPr>
          <p:nvPr>
            <p:ph type="title"/>
          </p:nvPr>
        </p:nvSpPr>
        <p:spPr/>
        <p:txBody>
          <a:bodyPr/>
          <a:lstStyle/>
          <a:p>
            <a:r>
              <a:rPr lang="en-US"/>
              <a:t>LinkedIn Posts ACTIONNAIRES | 1 group and 1 profile - 1 of 26</a:t>
            </a:r>
          </a:p>
        </p:txBody>
      </p:sp>
      <p:graphicFrame>
        <p:nvGraphicFramePr>
          <p:cNvPr id="5" name="Table Placeholder 4">
            <a:extLst>
              <a:ext uri="{FF2B5EF4-FFF2-40B4-BE49-F238E27FC236}">
                <a16:creationId xmlns:a16="http://schemas.microsoft.com/office/drawing/2014/main" id="{369CAD40-8835-4995-84F6-A218795C4DBF}"/>
              </a:ext>
            </a:extLst>
          </p:cNvPr>
          <p:cNvGraphicFramePr>
            <a:graphicFrameLocks noGrp="1"/>
          </p:cNvGraphicFramePr>
          <p:nvPr>
            <p:ph type="tbl" sz="quarter" idx="13"/>
            <p:extLst>
              <p:ext uri="{D42A27DB-BD31-4B8C-83A1-F6EECF244321}">
                <p14:modId xmlns:p14="http://schemas.microsoft.com/office/powerpoint/2010/main" val="1101328401"/>
              </p:ext>
            </p:extLst>
          </p:nvPr>
        </p:nvGraphicFramePr>
        <p:xfrm>
          <a:off x="457200" y="1731963"/>
          <a:ext cx="7571230" cy="10718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85391254"/>
                    </a:ext>
                  </a:extLst>
                </a:gridCol>
                <a:gridCol w="1481327">
                  <a:extLst>
                    <a:ext uri="{9D8B030D-6E8A-4147-A177-3AD203B41FA5}">
                      <a16:colId xmlns:a16="http://schemas.microsoft.com/office/drawing/2014/main" val="562666051"/>
                    </a:ext>
                  </a:extLst>
                </a:gridCol>
                <a:gridCol w="493776">
                  <a:extLst>
                    <a:ext uri="{9D8B030D-6E8A-4147-A177-3AD203B41FA5}">
                      <a16:colId xmlns:a16="http://schemas.microsoft.com/office/drawing/2014/main" val="3374069884"/>
                    </a:ext>
                  </a:extLst>
                </a:gridCol>
                <a:gridCol w="493776">
                  <a:extLst>
                    <a:ext uri="{9D8B030D-6E8A-4147-A177-3AD203B41FA5}">
                      <a16:colId xmlns:a16="http://schemas.microsoft.com/office/drawing/2014/main" val="427922807"/>
                    </a:ext>
                  </a:extLst>
                </a:gridCol>
                <a:gridCol w="493776">
                  <a:extLst>
                    <a:ext uri="{9D8B030D-6E8A-4147-A177-3AD203B41FA5}">
                      <a16:colId xmlns:a16="http://schemas.microsoft.com/office/drawing/2014/main" val="744961527"/>
                    </a:ext>
                  </a:extLst>
                </a:gridCol>
                <a:gridCol w="493776">
                  <a:extLst>
                    <a:ext uri="{9D8B030D-6E8A-4147-A177-3AD203B41FA5}">
                      <a16:colId xmlns:a16="http://schemas.microsoft.com/office/drawing/2014/main" val="1815809026"/>
                    </a:ext>
                  </a:extLst>
                </a:gridCol>
                <a:gridCol w="493776">
                  <a:extLst>
                    <a:ext uri="{9D8B030D-6E8A-4147-A177-3AD203B41FA5}">
                      <a16:colId xmlns:a16="http://schemas.microsoft.com/office/drawing/2014/main" val="881507979"/>
                    </a:ext>
                  </a:extLst>
                </a:gridCol>
                <a:gridCol w="493776">
                  <a:extLst>
                    <a:ext uri="{9D8B030D-6E8A-4147-A177-3AD203B41FA5}">
                      <a16:colId xmlns:a16="http://schemas.microsoft.com/office/drawing/2014/main" val="3115129505"/>
                    </a:ext>
                  </a:extLst>
                </a:gridCol>
                <a:gridCol w="493776">
                  <a:extLst>
                    <a:ext uri="{9D8B030D-6E8A-4147-A177-3AD203B41FA5}">
                      <a16:colId xmlns:a16="http://schemas.microsoft.com/office/drawing/2014/main" val="1084476224"/>
                    </a:ext>
                  </a:extLst>
                </a:gridCol>
                <a:gridCol w="493776">
                  <a:extLst>
                    <a:ext uri="{9D8B030D-6E8A-4147-A177-3AD203B41FA5}">
                      <a16:colId xmlns:a16="http://schemas.microsoft.com/office/drawing/2014/main" val="780291295"/>
                    </a:ext>
                  </a:extLst>
                </a:gridCol>
                <a:gridCol w="493776">
                  <a:extLst>
                    <a:ext uri="{9D8B030D-6E8A-4147-A177-3AD203B41FA5}">
                      <a16:colId xmlns:a16="http://schemas.microsoft.com/office/drawing/2014/main" val="1277151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7495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Air Liquide - 2024-12-31 14:33:10</a:t>
                      </a:r>
                      <a:r>
                        <a:rPr kumimoji="0" lang="en-US" sz="1000" b="0" i="0" u="none" strike="noStrike" kern="1200" cap="none" spc="0" normalizeH="0" baseline="0" noProof="0">
                          <a:ln>
                            <a:noFill/>
                          </a:ln>
                          <a:solidFill>
                            <a:prstClr val="black"/>
                          </a:solidFill>
                          <a:effectLst/>
                          <a:uLnTx/>
                          <a:uFillTx/>
                          <a:latin typeface="Calibri"/>
                          <a:ea typeface="+mn-ea"/>
                          <a:cs typeface="+mn-cs"/>
                        </a:rPr>
                        <a:t>
 📢 The voice of #Shareholders !
Since its creation in 1902, Air Liquide has maintained a unique relationship with its individual shareholders.
🎤 Let's listen to them to better understand why they #trust us.
▶️ Meet Sébastien, who has been an Air Liquide shareholder for 2 years, and find out what her ambitions and #objectives 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4.1721288116272 %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6628</a:t>
                      </a:r>
                    </a:p>
                  </a:txBody>
                  <a:tcPr/>
                </a:tc>
                <a:extLst>
                  <a:ext uri="{0D108BD9-81ED-4DB2-BD59-A6C34878D82A}">
                    <a16:rowId xmlns:a16="http://schemas.microsoft.com/office/drawing/2014/main" val="4107737289"/>
                  </a:ext>
                </a:extLst>
              </a:tr>
            </a:tbl>
          </a:graphicData>
        </a:graphic>
      </p:graphicFrame>
      <p:sp>
        <p:nvSpPr>
          <p:cNvPr id="4" name="Text Placeholder 3">
            <a:extLst>
              <a:ext uri="{FF2B5EF4-FFF2-40B4-BE49-F238E27FC236}">
                <a16:creationId xmlns:a16="http://schemas.microsoft.com/office/drawing/2014/main" id="{21B82614-05F1-4818-8423-F05875644EC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528475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96028-F0FD-49EA-AC91-06FBA387D95D}"/>
              </a:ext>
            </a:extLst>
          </p:cNvPr>
          <p:cNvSpPr>
            <a:spLocks noGrp="1"/>
          </p:cNvSpPr>
          <p:nvPr>
            <p:ph type="title"/>
          </p:nvPr>
        </p:nvSpPr>
        <p:spPr/>
        <p:txBody>
          <a:bodyPr/>
          <a:lstStyle/>
          <a:p>
            <a:r>
              <a:rPr lang="en-US"/>
              <a:t>LinkedIn Posts ACTIONNAIRES | 1 group and 1 profile - 2 of 26</a:t>
            </a:r>
          </a:p>
        </p:txBody>
      </p:sp>
      <p:graphicFrame>
        <p:nvGraphicFramePr>
          <p:cNvPr id="5" name="Table Placeholder 4">
            <a:extLst>
              <a:ext uri="{FF2B5EF4-FFF2-40B4-BE49-F238E27FC236}">
                <a16:creationId xmlns:a16="http://schemas.microsoft.com/office/drawing/2014/main" id="{95644B34-4FFD-480C-9A6B-A1FBF2C16FA1}"/>
              </a:ext>
            </a:extLst>
          </p:cNvPr>
          <p:cNvGraphicFramePr>
            <a:graphicFrameLocks noGrp="1"/>
          </p:cNvGraphicFramePr>
          <p:nvPr>
            <p:ph type="tbl" sz="quarter" idx="13"/>
            <p:extLst>
              <p:ext uri="{D42A27DB-BD31-4B8C-83A1-F6EECF244321}">
                <p14:modId xmlns:p14="http://schemas.microsoft.com/office/powerpoint/2010/main" val="1472866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50321316"/>
                    </a:ext>
                  </a:extLst>
                </a:gridCol>
                <a:gridCol w="1481327">
                  <a:extLst>
                    <a:ext uri="{9D8B030D-6E8A-4147-A177-3AD203B41FA5}">
                      <a16:colId xmlns:a16="http://schemas.microsoft.com/office/drawing/2014/main" val="2907855991"/>
                    </a:ext>
                  </a:extLst>
                </a:gridCol>
                <a:gridCol w="493776">
                  <a:extLst>
                    <a:ext uri="{9D8B030D-6E8A-4147-A177-3AD203B41FA5}">
                      <a16:colId xmlns:a16="http://schemas.microsoft.com/office/drawing/2014/main" val="619769142"/>
                    </a:ext>
                  </a:extLst>
                </a:gridCol>
                <a:gridCol w="493776">
                  <a:extLst>
                    <a:ext uri="{9D8B030D-6E8A-4147-A177-3AD203B41FA5}">
                      <a16:colId xmlns:a16="http://schemas.microsoft.com/office/drawing/2014/main" val="3552986048"/>
                    </a:ext>
                  </a:extLst>
                </a:gridCol>
                <a:gridCol w="493776">
                  <a:extLst>
                    <a:ext uri="{9D8B030D-6E8A-4147-A177-3AD203B41FA5}">
                      <a16:colId xmlns:a16="http://schemas.microsoft.com/office/drawing/2014/main" val="1105565203"/>
                    </a:ext>
                  </a:extLst>
                </a:gridCol>
                <a:gridCol w="493776">
                  <a:extLst>
                    <a:ext uri="{9D8B030D-6E8A-4147-A177-3AD203B41FA5}">
                      <a16:colId xmlns:a16="http://schemas.microsoft.com/office/drawing/2014/main" val="3917494983"/>
                    </a:ext>
                  </a:extLst>
                </a:gridCol>
                <a:gridCol w="493776">
                  <a:extLst>
                    <a:ext uri="{9D8B030D-6E8A-4147-A177-3AD203B41FA5}">
                      <a16:colId xmlns:a16="http://schemas.microsoft.com/office/drawing/2014/main" val="1897536460"/>
                    </a:ext>
                  </a:extLst>
                </a:gridCol>
                <a:gridCol w="493776">
                  <a:extLst>
                    <a:ext uri="{9D8B030D-6E8A-4147-A177-3AD203B41FA5}">
                      <a16:colId xmlns:a16="http://schemas.microsoft.com/office/drawing/2014/main" val="2767525927"/>
                    </a:ext>
                  </a:extLst>
                </a:gridCol>
                <a:gridCol w="493776">
                  <a:extLst>
                    <a:ext uri="{9D8B030D-6E8A-4147-A177-3AD203B41FA5}">
                      <a16:colId xmlns:a16="http://schemas.microsoft.com/office/drawing/2014/main" val="2919138868"/>
                    </a:ext>
                  </a:extLst>
                </a:gridCol>
                <a:gridCol w="493776">
                  <a:extLst>
                    <a:ext uri="{9D8B030D-6E8A-4147-A177-3AD203B41FA5}">
                      <a16:colId xmlns:a16="http://schemas.microsoft.com/office/drawing/2014/main" val="2964442367"/>
                    </a:ext>
                  </a:extLst>
                </a:gridCol>
                <a:gridCol w="493776">
                  <a:extLst>
                    <a:ext uri="{9D8B030D-6E8A-4147-A177-3AD203B41FA5}">
                      <a16:colId xmlns:a16="http://schemas.microsoft.com/office/drawing/2014/main" val="3715520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74323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- 2024-12-31 14:26:13</a:t>
                      </a:r>
                      <a:r>
                        <a:rPr kumimoji="0" lang="fr-FR" sz="1000" b="0" i="0" u="none" strike="noStrike" kern="1200" cap="none" spc="0" normalizeH="0" baseline="0" noProof="0">
                          <a:ln>
                            <a:noFill/>
                          </a:ln>
                          <a:solidFill>
                            <a:prstClr val="black"/>
                          </a:solidFill>
                          <a:effectLst/>
                          <a:uLnTx/>
                          <a:uFillTx/>
                          <a:latin typeface="Calibri"/>
                          <a:ea typeface="+mn-ea"/>
                          <a:cs typeface="+mn-cs"/>
                        </a:rPr>
                        <a:t>
 📢 La parole aux #Actionnaires !
Depuis sa création en 1902, Air Liquide entretient une relation unique avec ses Actionnaires individuels.
🎤 Nous leur donnons la parole pour mieux comprendre pourquoi ils nous font #confiance.
▶️ Rencontrez Sébastien, Actionnaire chez Air Liquide depuis 2 ans et découvrez quels sont ses ambitions et #objectifs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5.2597190460634 %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1238</a:t>
                      </a:r>
                    </a:p>
                  </a:txBody>
                  <a:tcPr/>
                </a:tc>
                <a:extLst>
                  <a:ext uri="{0D108BD9-81ED-4DB2-BD59-A6C34878D82A}">
                    <a16:rowId xmlns:a16="http://schemas.microsoft.com/office/drawing/2014/main" val="263943507"/>
                  </a:ext>
                </a:extLst>
              </a:tr>
            </a:tbl>
          </a:graphicData>
        </a:graphic>
      </p:graphicFrame>
      <p:sp>
        <p:nvSpPr>
          <p:cNvPr id="4" name="Text Placeholder 3">
            <a:extLst>
              <a:ext uri="{FF2B5EF4-FFF2-40B4-BE49-F238E27FC236}">
                <a16:creationId xmlns:a16="http://schemas.microsoft.com/office/drawing/2014/main" id="{918B3066-AFDB-4FE6-A2A6-775B86FFD5B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559285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8E8B-75A6-47EB-8703-713C737DED46}"/>
              </a:ext>
            </a:extLst>
          </p:cNvPr>
          <p:cNvSpPr>
            <a:spLocks noGrp="1"/>
          </p:cNvSpPr>
          <p:nvPr>
            <p:ph type="title"/>
          </p:nvPr>
        </p:nvSpPr>
        <p:spPr/>
        <p:txBody>
          <a:bodyPr/>
          <a:lstStyle/>
          <a:p>
            <a:r>
              <a:rPr lang="en-US"/>
              <a:t>LinkedIn Posts ACTIONNAIRES | 1 group and 1 profile - 3 of 26</a:t>
            </a:r>
          </a:p>
        </p:txBody>
      </p:sp>
      <p:graphicFrame>
        <p:nvGraphicFramePr>
          <p:cNvPr id="5" name="Table Placeholder 4">
            <a:extLst>
              <a:ext uri="{FF2B5EF4-FFF2-40B4-BE49-F238E27FC236}">
                <a16:creationId xmlns:a16="http://schemas.microsoft.com/office/drawing/2014/main" id="{7EB078B7-C1A4-471C-846D-CF2EC4D826DC}"/>
              </a:ext>
            </a:extLst>
          </p:cNvPr>
          <p:cNvGraphicFramePr>
            <a:graphicFrameLocks noGrp="1"/>
          </p:cNvGraphicFramePr>
          <p:nvPr>
            <p:ph type="tbl" sz="quarter" idx="13"/>
            <p:extLst>
              <p:ext uri="{D42A27DB-BD31-4B8C-83A1-F6EECF244321}">
                <p14:modId xmlns:p14="http://schemas.microsoft.com/office/powerpoint/2010/main" val="3288440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24188512"/>
                    </a:ext>
                  </a:extLst>
                </a:gridCol>
                <a:gridCol w="1481327">
                  <a:extLst>
                    <a:ext uri="{9D8B030D-6E8A-4147-A177-3AD203B41FA5}">
                      <a16:colId xmlns:a16="http://schemas.microsoft.com/office/drawing/2014/main" val="470127907"/>
                    </a:ext>
                  </a:extLst>
                </a:gridCol>
                <a:gridCol w="493776">
                  <a:extLst>
                    <a:ext uri="{9D8B030D-6E8A-4147-A177-3AD203B41FA5}">
                      <a16:colId xmlns:a16="http://schemas.microsoft.com/office/drawing/2014/main" val="812887987"/>
                    </a:ext>
                  </a:extLst>
                </a:gridCol>
                <a:gridCol w="493776">
                  <a:extLst>
                    <a:ext uri="{9D8B030D-6E8A-4147-A177-3AD203B41FA5}">
                      <a16:colId xmlns:a16="http://schemas.microsoft.com/office/drawing/2014/main" val="1932039414"/>
                    </a:ext>
                  </a:extLst>
                </a:gridCol>
                <a:gridCol w="493776">
                  <a:extLst>
                    <a:ext uri="{9D8B030D-6E8A-4147-A177-3AD203B41FA5}">
                      <a16:colId xmlns:a16="http://schemas.microsoft.com/office/drawing/2014/main" val="924839824"/>
                    </a:ext>
                  </a:extLst>
                </a:gridCol>
                <a:gridCol w="493776">
                  <a:extLst>
                    <a:ext uri="{9D8B030D-6E8A-4147-A177-3AD203B41FA5}">
                      <a16:colId xmlns:a16="http://schemas.microsoft.com/office/drawing/2014/main" val="1134783916"/>
                    </a:ext>
                  </a:extLst>
                </a:gridCol>
                <a:gridCol w="493776">
                  <a:extLst>
                    <a:ext uri="{9D8B030D-6E8A-4147-A177-3AD203B41FA5}">
                      <a16:colId xmlns:a16="http://schemas.microsoft.com/office/drawing/2014/main" val="2819153233"/>
                    </a:ext>
                  </a:extLst>
                </a:gridCol>
                <a:gridCol w="493776">
                  <a:extLst>
                    <a:ext uri="{9D8B030D-6E8A-4147-A177-3AD203B41FA5}">
                      <a16:colId xmlns:a16="http://schemas.microsoft.com/office/drawing/2014/main" val="2873909836"/>
                    </a:ext>
                  </a:extLst>
                </a:gridCol>
                <a:gridCol w="493776">
                  <a:extLst>
                    <a:ext uri="{9D8B030D-6E8A-4147-A177-3AD203B41FA5}">
                      <a16:colId xmlns:a16="http://schemas.microsoft.com/office/drawing/2014/main" val="3312638833"/>
                    </a:ext>
                  </a:extLst>
                </a:gridCol>
                <a:gridCol w="493776">
                  <a:extLst>
                    <a:ext uri="{9D8B030D-6E8A-4147-A177-3AD203B41FA5}">
                      <a16:colId xmlns:a16="http://schemas.microsoft.com/office/drawing/2014/main" val="3882706531"/>
                    </a:ext>
                  </a:extLst>
                </a:gridCol>
                <a:gridCol w="493776">
                  <a:extLst>
                    <a:ext uri="{9D8B030D-6E8A-4147-A177-3AD203B41FA5}">
                      <a16:colId xmlns:a16="http://schemas.microsoft.com/office/drawing/2014/main" val="2878945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36000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Air Liquide - 2024-12-23 16:12:54</a:t>
                      </a:r>
                      <a:r>
                        <a:rPr kumimoji="0" lang="en-US" sz="1000" b="0" i="0" u="none" strike="noStrike" kern="1200" cap="none" spc="0" normalizeH="0" baseline="0" noProof="0">
                          <a:ln>
                            <a:noFill/>
                          </a:ln>
                          <a:solidFill>
                            <a:prstClr val="black"/>
                          </a:solidFill>
                          <a:effectLst/>
                          <a:uLnTx/>
                          <a:uFillTx/>
                          <a:latin typeface="Calibri"/>
                          <a:ea typeface="+mn-ea"/>
                          <a:cs typeface="+mn-cs"/>
                        </a:rPr>
                        <a:t>
 📢 The voice of #Shareholders !
Since its creation in 1902, Air Liquide has maintained a unique relationship with its individual shareholders.
🎤 Let's listen to them to better understand why they #trust us.
▶️ Meet Kelly, who has been an Air Liquide shareholder for 2 years, and find out what her ambitions and #objectives 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3.9980009995002 %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7585</a:t>
                      </a:r>
                    </a:p>
                  </a:txBody>
                  <a:tcPr/>
                </a:tc>
                <a:extLst>
                  <a:ext uri="{0D108BD9-81ED-4DB2-BD59-A6C34878D82A}">
                    <a16:rowId xmlns:a16="http://schemas.microsoft.com/office/drawing/2014/main" val="2538180528"/>
                  </a:ext>
                </a:extLst>
              </a:tr>
            </a:tbl>
          </a:graphicData>
        </a:graphic>
      </p:graphicFrame>
      <p:sp>
        <p:nvSpPr>
          <p:cNvPr id="4" name="Text Placeholder 3">
            <a:extLst>
              <a:ext uri="{FF2B5EF4-FFF2-40B4-BE49-F238E27FC236}">
                <a16:creationId xmlns:a16="http://schemas.microsoft.com/office/drawing/2014/main" id="{2CFA0774-D5B9-4F47-AB9F-00378C839C7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501436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ED747-2295-45E9-B9D3-DAAFF2E5463C}"/>
              </a:ext>
            </a:extLst>
          </p:cNvPr>
          <p:cNvSpPr>
            <a:spLocks noGrp="1"/>
          </p:cNvSpPr>
          <p:nvPr>
            <p:ph type="title"/>
          </p:nvPr>
        </p:nvSpPr>
        <p:spPr/>
        <p:txBody>
          <a:bodyPr/>
          <a:lstStyle/>
          <a:p>
            <a:r>
              <a:rPr lang="en-US"/>
              <a:t>LinkedIn Posts ACTIONNAIRES | 1 group and 1 profile - 4 of 26</a:t>
            </a:r>
          </a:p>
        </p:txBody>
      </p:sp>
      <p:graphicFrame>
        <p:nvGraphicFramePr>
          <p:cNvPr id="5" name="Table Placeholder 4">
            <a:extLst>
              <a:ext uri="{FF2B5EF4-FFF2-40B4-BE49-F238E27FC236}">
                <a16:creationId xmlns:a16="http://schemas.microsoft.com/office/drawing/2014/main" id="{114FE4DC-A1C0-4427-961A-01FDD896821A}"/>
              </a:ext>
            </a:extLst>
          </p:cNvPr>
          <p:cNvGraphicFramePr>
            <a:graphicFrameLocks noGrp="1"/>
          </p:cNvGraphicFramePr>
          <p:nvPr>
            <p:ph type="tbl" sz="quarter" idx="13"/>
            <p:extLst>
              <p:ext uri="{D42A27DB-BD31-4B8C-83A1-F6EECF244321}">
                <p14:modId xmlns:p14="http://schemas.microsoft.com/office/powerpoint/2010/main" val="21265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48323440"/>
                    </a:ext>
                  </a:extLst>
                </a:gridCol>
                <a:gridCol w="1481327">
                  <a:extLst>
                    <a:ext uri="{9D8B030D-6E8A-4147-A177-3AD203B41FA5}">
                      <a16:colId xmlns:a16="http://schemas.microsoft.com/office/drawing/2014/main" val="515314533"/>
                    </a:ext>
                  </a:extLst>
                </a:gridCol>
                <a:gridCol w="493776">
                  <a:extLst>
                    <a:ext uri="{9D8B030D-6E8A-4147-A177-3AD203B41FA5}">
                      <a16:colId xmlns:a16="http://schemas.microsoft.com/office/drawing/2014/main" val="3704423646"/>
                    </a:ext>
                  </a:extLst>
                </a:gridCol>
                <a:gridCol w="493776">
                  <a:extLst>
                    <a:ext uri="{9D8B030D-6E8A-4147-A177-3AD203B41FA5}">
                      <a16:colId xmlns:a16="http://schemas.microsoft.com/office/drawing/2014/main" val="1242996844"/>
                    </a:ext>
                  </a:extLst>
                </a:gridCol>
                <a:gridCol w="493776">
                  <a:extLst>
                    <a:ext uri="{9D8B030D-6E8A-4147-A177-3AD203B41FA5}">
                      <a16:colId xmlns:a16="http://schemas.microsoft.com/office/drawing/2014/main" val="921595728"/>
                    </a:ext>
                  </a:extLst>
                </a:gridCol>
                <a:gridCol w="493776">
                  <a:extLst>
                    <a:ext uri="{9D8B030D-6E8A-4147-A177-3AD203B41FA5}">
                      <a16:colId xmlns:a16="http://schemas.microsoft.com/office/drawing/2014/main" val="2140662501"/>
                    </a:ext>
                  </a:extLst>
                </a:gridCol>
                <a:gridCol w="493776">
                  <a:extLst>
                    <a:ext uri="{9D8B030D-6E8A-4147-A177-3AD203B41FA5}">
                      <a16:colId xmlns:a16="http://schemas.microsoft.com/office/drawing/2014/main" val="1800623594"/>
                    </a:ext>
                  </a:extLst>
                </a:gridCol>
                <a:gridCol w="493776">
                  <a:extLst>
                    <a:ext uri="{9D8B030D-6E8A-4147-A177-3AD203B41FA5}">
                      <a16:colId xmlns:a16="http://schemas.microsoft.com/office/drawing/2014/main" val="2571998511"/>
                    </a:ext>
                  </a:extLst>
                </a:gridCol>
                <a:gridCol w="493776">
                  <a:extLst>
                    <a:ext uri="{9D8B030D-6E8A-4147-A177-3AD203B41FA5}">
                      <a16:colId xmlns:a16="http://schemas.microsoft.com/office/drawing/2014/main" val="3587986102"/>
                    </a:ext>
                  </a:extLst>
                </a:gridCol>
                <a:gridCol w="493776">
                  <a:extLst>
                    <a:ext uri="{9D8B030D-6E8A-4147-A177-3AD203B41FA5}">
                      <a16:colId xmlns:a16="http://schemas.microsoft.com/office/drawing/2014/main" val="3959827529"/>
                    </a:ext>
                  </a:extLst>
                </a:gridCol>
                <a:gridCol w="493776">
                  <a:extLst>
                    <a:ext uri="{9D8B030D-6E8A-4147-A177-3AD203B41FA5}">
                      <a16:colId xmlns:a16="http://schemas.microsoft.com/office/drawing/2014/main" val="3405969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8968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- 2024-12-23 16:09:43</a:t>
                      </a:r>
                      <a:r>
                        <a:rPr kumimoji="0" lang="fr-FR" sz="1000" b="0" i="0" u="none" strike="noStrike" kern="1200" cap="none" spc="0" normalizeH="0" baseline="0" noProof="0">
                          <a:ln>
                            <a:noFill/>
                          </a:ln>
                          <a:solidFill>
                            <a:prstClr val="black"/>
                          </a:solidFill>
                          <a:effectLst/>
                          <a:uLnTx/>
                          <a:uFillTx/>
                          <a:latin typeface="Calibri"/>
                          <a:ea typeface="+mn-ea"/>
                          <a:cs typeface="+mn-cs"/>
                        </a:rPr>
                        <a:t>
 📢 La parole aux #Actionnaires !
Depuis sa création en 1902, Air Liquide entretient une relation unique avec ses Actionnaires individuels.
🎤 Nous leur donnons la parole pour mieux comprendre pourquoi ils nous font #confiance.
▶️ Rencontrez Kelly, Actionnaire chez Air Liquide depuis 2 ans et découvrez quels sont ses ambitions et #objectifs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5.4459924009408 %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2265</a:t>
                      </a:r>
                    </a:p>
                  </a:txBody>
                  <a:tcPr/>
                </a:tc>
                <a:extLst>
                  <a:ext uri="{0D108BD9-81ED-4DB2-BD59-A6C34878D82A}">
                    <a16:rowId xmlns:a16="http://schemas.microsoft.com/office/drawing/2014/main" val="2456600886"/>
                  </a:ext>
                </a:extLst>
              </a:tr>
            </a:tbl>
          </a:graphicData>
        </a:graphic>
      </p:graphicFrame>
      <p:sp>
        <p:nvSpPr>
          <p:cNvPr id="4" name="Text Placeholder 3">
            <a:extLst>
              <a:ext uri="{FF2B5EF4-FFF2-40B4-BE49-F238E27FC236}">
                <a16:creationId xmlns:a16="http://schemas.microsoft.com/office/drawing/2014/main" id="{BD513F06-734B-427F-A539-830030A16F0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127390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DD77D-8AE1-4216-8065-55AC551F0C10}"/>
              </a:ext>
            </a:extLst>
          </p:cNvPr>
          <p:cNvSpPr>
            <a:spLocks noGrp="1"/>
          </p:cNvSpPr>
          <p:nvPr>
            <p:ph type="title"/>
          </p:nvPr>
        </p:nvSpPr>
        <p:spPr/>
        <p:txBody>
          <a:bodyPr/>
          <a:lstStyle/>
          <a:p>
            <a:r>
              <a:rPr lang="en-US"/>
              <a:t>LinkedIn Posts ACTIONNAIRES | 1 group and 1 profile - 5 of 26</a:t>
            </a:r>
          </a:p>
        </p:txBody>
      </p:sp>
      <p:graphicFrame>
        <p:nvGraphicFramePr>
          <p:cNvPr id="5" name="Table Placeholder 4">
            <a:extLst>
              <a:ext uri="{FF2B5EF4-FFF2-40B4-BE49-F238E27FC236}">
                <a16:creationId xmlns:a16="http://schemas.microsoft.com/office/drawing/2014/main" id="{AB7E857C-33E3-4EA8-AD38-AD289C21F46A}"/>
              </a:ext>
            </a:extLst>
          </p:cNvPr>
          <p:cNvGraphicFramePr>
            <a:graphicFrameLocks noGrp="1"/>
          </p:cNvGraphicFramePr>
          <p:nvPr>
            <p:ph type="tbl" sz="quarter" idx="13"/>
            <p:extLst>
              <p:ext uri="{D42A27DB-BD31-4B8C-83A1-F6EECF244321}">
                <p14:modId xmlns:p14="http://schemas.microsoft.com/office/powerpoint/2010/main" val="949620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02002834"/>
                    </a:ext>
                  </a:extLst>
                </a:gridCol>
                <a:gridCol w="1481327">
                  <a:extLst>
                    <a:ext uri="{9D8B030D-6E8A-4147-A177-3AD203B41FA5}">
                      <a16:colId xmlns:a16="http://schemas.microsoft.com/office/drawing/2014/main" val="4039661983"/>
                    </a:ext>
                  </a:extLst>
                </a:gridCol>
                <a:gridCol w="493776">
                  <a:extLst>
                    <a:ext uri="{9D8B030D-6E8A-4147-A177-3AD203B41FA5}">
                      <a16:colId xmlns:a16="http://schemas.microsoft.com/office/drawing/2014/main" val="150626466"/>
                    </a:ext>
                  </a:extLst>
                </a:gridCol>
                <a:gridCol w="493776">
                  <a:extLst>
                    <a:ext uri="{9D8B030D-6E8A-4147-A177-3AD203B41FA5}">
                      <a16:colId xmlns:a16="http://schemas.microsoft.com/office/drawing/2014/main" val="3790434630"/>
                    </a:ext>
                  </a:extLst>
                </a:gridCol>
                <a:gridCol w="493776">
                  <a:extLst>
                    <a:ext uri="{9D8B030D-6E8A-4147-A177-3AD203B41FA5}">
                      <a16:colId xmlns:a16="http://schemas.microsoft.com/office/drawing/2014/main" val="2315301295"/>
                    </a:ext>
                  </a:extLst>
                </a:gridCol>
                <a:gridCol w="493776">
                  <a:extLst>
                    <a:ext uri="{9D8B030D-6E8A-4147-A177-3AD203B41FA5}">
                      <a16:colId xmlns:a16="http://schemas.microsoft.com/office/drawing/2014/main" val="1716220918"/>
                    </a:ext>
                  </a:extLst>
                </a:gridCol>
                <a:gridCol w="493776">
                  <a:extLst>
                    <a:ext uri="{9D8B030D-6E8A-4147-A177-3AD203B41FA5}">
                      <a16:colId xmlns:a16="http://schemas.microsoft.com/office/drawing/2014/main" val="2408437036"/>
                    </a:ext>
                  </a:extLst>
                </a:gridCol>
                <a:gridCol w="493776">
                  <a:extLst>
                    <a:ext uri="{9D8B030D-6E8A-4147-A177-3AD203B41FA5}">
                      <a16:colId xmlns:a16="http://schemas.microsoft.com/office/drawing/2014/main" val="1557221655"/>
                    </a:ext>
                  </a:extLst>
                </a:gridCol>
                <a:gridCol w="493776">
                  <a:extLst>
                    <a:ext uri="{9D8B030D-6E8A-4147-A177-3AD203B41FA5}">
                      <a16:colId xmlns:a16="http://schemas.microsoft.com/office/drawing/2014/main" val="2239515791"/>
                    </a:ext>
                  </a:extLst>
                </a:gridCol>
                <a:gridCol w="493776">
                  <a:extLst>
                    <a:ext uri="{9D8B030D-6E8A-4147-A177-3AD203B41FA5}">
                      <a16:colId xmlns:a16="http://schemas.microsoft.com/office/drawing/2014/main" val="3206366468"/>
                    </a:ext>
                  </a:extLst>
                </a:gridCol>
                <a:gridCol w="493776">
                  <a:extLst>
                    <a:ext uri="{9D8B030D-6E8A-4147-A177-3AD203B41FA5}">
                      <a16:colId xmlns:a16="http://schemas.microsoft.com/office/drawing/2014/main" val="3049102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96746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- 2024-12-13 16:25:18</a:t>
                      </a:r>
                      <a:r>
                        <a:rPr kumimoji="0" lang="fr-FR" sz="1000" b="0" i="0" u="none" strike="noStrike" kern="1200" cap="none" spc="0" normalizeH="0" baseline="0" noProof="0">
                          <a:ln>
                            <a:noFill/>
                          </a:ln>
                          <a:solidFill>
                            <a:prstClr val="black"/>
                          </a:solidFill>
                          <a:effectLst/>
                          <a:uLnTx/>
                          <a:uFillTx/>
                          <a:latin typeface="Calibri"/>
                          <a:ea typeface="+mn-ea"/>
                          <a:cs typeface="+mn-cs"/>
                        </a:rPr>
                        <a:t>
 Il y a quelques jours, Air Liquide a reçu le #Trophée de Bronze 🥉 des "meilleurs services aux actionnaires du CAC 40" à l'occasion des Trophées Relations #Actionnaires 2024 organisés par le magazine Le Revenu.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4.2396928726423 %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98297771"/>
                  </a:ext>
                </a:extLst>
              </a:tr>
            </a:tbl>
          </a:graphicData>
        </a:graphic>
      </p:graphicFrame>
      <p:sp>
        <p:nvSpPr>
          <p:cNvPr id="4" name="Text Placeholder 3">
            <a:extLst>
              <a:ext uri="{FF2B5EF4-FFF2-40B4-BE49-F238E27FC236}">
                <a16:creationId xmlns:a16="http://schemas.microsoft.com/office/drawing/2014/main" id="{0506F861-9137-407E-908E-B141D60B0BB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558666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FA2D7-000A-444C-83C7-69B0593485DB}"/>
              </a:ext>
            </a:extLst>
          </p:cNvPr>
          <p:cNvSpPr>
            <a:spLocks noGrp="1"/>
          </p:cNvSpPr>
          <p:nvPr>
            <p:ph type="title"/>
          </p:nvPr>
        </p:nvSpPr>
        <p:spPr/>
        <p:txBody>
          <a:bodyPr/>
          <a:lstStyle/>
          <a:p>
            <a:r>
              <a:rPr lang="en-US"/>
              <a:t>LinkedIn Posts ACTIONNAIRES | 1 group and 1 profile - 6 of 26</a:t>
            </a:r>
          </a:p>
        </p:txBody>
      </p:sp>
      <p:graphicFrame>
        <p:nvGraphicFramePr>
          <p:cNvPr id="5" name="Table Placeholder 4">
            <a:extLst>
              <a:ext uri="{FF2B5EF4-FFF2-40B4-BE49-F238E27FC236}">
                <a16:creationId xmlns:a16="http://schemas.microsoft.com/office/drawing/2014/main" id="{54A725AF-D50B-48AF-80AD-C752D02232D8}"/>
              </a:ext>
            </a:extLst>
          </p:cNvPr>
          <p:cNvGraphicFramePr>
            <a:graphicFrameLocks noGrp="1"/>
          </p:cNvGraphicFramePr>
          <p:nvPr>
            <p:ph type="tbl" sz="quarter" idx="13"/>
            <p:extLst>
              <p:ext uri="{D42A27DB-BD31-4B8C-83A1-F6EECF244321}">
                <p14:modId xmlns:p14="http://schemas.microsoft.com/office/powerpoint/2010/main" val="1773345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45082051"/>
                    </a:ext>
                  </a:extLst>
                </a:gridCol>
                <a:gridCol w="1481327">
                  <a:extLst>
                    <a:ext uri="{9D8B030D-6E8A-4147-A177-3AD203B41FA5}">
                      <a16:colId xmlns:a16="http://schemas.microsoft.com/office/drawing/2014/main" val="2886964989"/>
                    </a:ext>
                  </a:extLst>
                </a:gridCol>
                <a:gridCol w="493776">
                  <a:extLst>
                    <a:ext uri="{9D8B030D-6E8A-4147-A177-3AD203B41FA5}">
                      <a16:colId xmlns:a16="http://schemas.microsoft.com/office/drawing/2014/main" val="2610290638"/>
                    </a:ext>
                  </a:extLst>
                </a:gridCol>
                <a:gridCol w="493776">
                  <a:extLst>
                    <a:ext uri="{9D8B030D-6E8A-4147-A177-3AD203B41FA5}">
                      <a16:colId xmlns:a16="http://schemas.microsoft.com/office/drawing/2014/main" val="879942815"/>
                    </a:ext>
                  </a:extLst>
                </a:gridCol>
                <a:gridCol w="493776">
                  <a:extLst>
                    <a:ext uri="{9D8B030D-6E8A-4147-A177-3AD203B41FA5}">
                      <a16:colId xmlns:a16="http://schemas.microsoft.com/office/drawing/2014/main" val="2439184"/>
                    </a:ext>
                  </a:extLst>
                </a:gridCol>
                <a:gridCol w="493776">
                  <a:extLst>
                    <a:ext uri="{9D8B030D-6E8A-4147-A177-3AD203B41FA5}">
                      <a16:colId xmlns:a16="http://schemas.microsoft.com/office/drawing/2014/main" val="3189827857"/>
                    </a:ext>
                  </a:extLst>
                </a:gridCol>
                <a:gridCol w="493776">
                  <a:extLst>
                    <a:ext uri="{9D8B030D-6E8A-4147-A177-3AD203B41FA5}">
                      <a16:colId xmlns:a16="http://schemas.microsoft.com/office/drawing/2014/main" val="2147898154"/>
                    </a:ext>
                  </a:extLst>
                </a:gridCol>
                <a:gridCol w="493776">
                  <a:extLst>
                    <a:ext uri="{9D8B030D-6E8A-4147-A177-3AD203B41FA5}">
                      <a16:colId xmlns:a16="http://schemas.microsoft.com/office/drawing/2014/main" val="135430572"/>
                    </a:ext>
                  </a:extLst>
                </a:gridCol>
                <a:gridCol w="493776">
                  <a:extLst>
                    <a:ext uri="{9D8B030D-6E8A-4147-A177-3AD203B41FA5}">
                      <a16:colId xmlns:a16="http://schemas.microsoft.com/office/drawing/2014/main" val="45292303"/>
                    </a:ext>
                  </a:extLst>
                </a:gridCol>
                <a:gridCol w="493776">
                  <a:extLst>
                    <a:ext uri="{9D8B030D-6E8A-4147-A177-3AD203B41FA5}">
                      <a16:colId xmlns:a16="http://schemas.microsoft.com/office/drawing/2014/main" val="197054928"/>
                    </a:ext>
                  </a:extLst>
                </a:gridCol>
                <a:gridCol w="493776">
                  <a:extLst>
                    <a:ext uri="{9D8B030D-6E8A-4147-A177-3AD203B41FA5}">
                      <a16:colId xmlns:a16="http://schemas.microsoft.com/office/drawing/2014/main" val="925391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26928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Air Liquide - 2024-11-28 17:35:50</a:t>
                      </a:r>
                      <a:r>
                        <a:rPr kumimoji="0" lang="en-US" sz="1000" b="0" i="0" u="none" strike="noStrike" kern="1200" cap="none" spc="0" normalizeH="0" baseline="0" noProof="0">
                          <a:ln>
                            <a:noFill/>
                          </a:ln>
                          <a:solidFill>
                            <a:prstClr val="black"/>
                          </a:solidFill>
                          <a:effectLst/>
                          <a:uLnTx/>
                          <a:uFillTx/>
                          <a:latin typeface="Calibri"/>
                          <a:ea typeface="+mn-ea"/>
                          <a:cs typeface="+mn-cs"/>
                        </a:rPr>
                        <a:t>
 Passing on my #shares: how does it work? 🤔 
Shared gifts, simple #gifts, hand-to-hand gifts, customary gifts, with or without a notary...
To find out more about these different possibilities, discover the latest episode in our series “Act now! “.
#Shareholders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PI_Shareholding, 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3.1511679153812 %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4029</a:t>
                      </a:r>
                    </a:p>
                  </a:txBody>
                  <a:tcPr/>
                </a:tc>
                <a:extLst>
                  <a:ext uri="{0D108BD9-81ED-4DB2-BD59-A6C34878D82A}">
                    <a16:rowId xmlns:a16="http://schemas.microsoft.com/office/drawing/2014/main" val="2354248767"/>
                  </a:ext>
                </a:extLst>
              </a:tr>
            </a:tbl>
          </a:graphicData>
        </a:graphic>
      </p:graphicFrame>
      <p:sp>
        <p:nvSpPr>
          <p:cNvPr id="4" name="Text Placeholder 3">
            <a:extLst>
              <a:ext uri="{FF2B5EF4-FFF2-40B4-BE49-F238E27FC236}">
                <a16:creationId xmlns:a16="http://schemas.microsoft.com/office/drawing/2014/main" id="{D6DA1382-0949-494E-ADE9-8086A87FF13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632097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9B8A3-9890-4690-8D7D-4BDE841987D0}"/>
              </a:ext>
            </a:extLst>
          </p:cNvPr>
          <p:cNvSpPr>
            <a:spLocks noGrp="1"/>
          </p:cNvSpPr>
          <p:nvPr>
            <p:ph type="title"/>
          </p:nvPr>
        </p:nvSpPr>
        <p:spPr/>
        <p:txBody>
          <a:bodyPr/>
          <a:lstStyle/>
          <a:p>
            <a:r>
              <a:rPr lang="en-US"/>
              <a:t>LinkedIn Posts ACTIONNAIRES | 1 group and 1 profile - 7 of 26</a:t>
            </a:r>
          </a:p>
        </p:txBody>
      </p:sp>
      <p:graphicFrame>
        <p:nvGraphicFramePr>
          <p:cNvPr id="5" name="Table Placeholder 4">
            <a:extLst>
              <a:ext uri="{FF2B5EF4-FFF2-40B4-BE49-F238E27FC236}">
                <a16:creationId xmlns:a16="http://schemas.microsoft.com/office/drawing/2014/main" id="{3ED2CEBF-D347-4DD5-AF88-1AED212073E1}"/>
              </a:ext>
            </a:extLst>
          </p:cNvPr>
          <p:cNvGraphicFramePr>
            <a:graphicFrameLocks noGrp="1"/>
          </p:cNvGraphicFramePr>
          <p:nvPr>
            <p:ph type="tbl" sz="quarter" idx="13"/>
            <p:extLst>
              <p:ext uri="{D42A27DB-BD31-4B8C-83A1-F6EECF244321}">
                <p14:modId xmlns:p14="http://schemas.microsoft.com/office/powerpoint/2010/main" val="2355154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58424562"/>
                    </a:ext>
                  </a:extLst>
                </a:gridCol>
                <a:gridCol w="1481327">
                  <a:extLst>
                    <a:ext uri="{9D8B030D-6E8A-4147-A177-3AD203B41FA5}">
                      <a16:colId xmlns:a16="http://schemas.microsoft.com/office/drawing/2014/main" val="1546108548"/>
                    </a:ext>
                  </a:extLst>
                </a:gridCol>
                <a:gridCol w="493776">
                  <a:extLst>
                    <a:ext uri="{9D8B030D-6E8A-4147-A177-3AD203B41FA5}">
                      <a16:colId xmlns:a16="http://schemas.microsoft.com/office/drawing/2014/main" val="1495067815"/>
                    </a:ext>
                  </a:extLst>
                </a:gridCol>
                <a:gridCol w="493776">
                  <a:extLst>
                    <a:ext uri="{9D8B030D-6E8A-4147-A177-3AD203B41FA5}">
                      <a16:colId xmlns:a16="http://schemas.microsoft.com/office/drawing/2014/main" val="3754896354"/>
                    </a:ext>
                  </a:extLst>
                </a:gridCol>
                <a:gridCol w="493776">
                  <a:extLst>
                    <a:ext uri="{9D8B030D-6E8A-4147-A177-3AD203B41FA5}">
                      <a16:colId xmlns:a16="http://schemas.microsoft.com/office/drawing/2014/main" val="3964571773"/>
                    </a:ext>
                  </a:extLst>
                </a:gridCol>
                <a:gridCol w="493776">
                  <a:extLst>
                    <a:ext uri="{9D8B030D-6E8A-4147-A177-3AD203B41FA5}">
                      <a16:colId xmlns:a16="http://schemas.microsoft.com/office/drawing/2014/main" val="2645795773"/>
                    </a:ext>
                  </a:extLst>
                </a:gridCol>
                <a:gridCol w="493776">
                  <a:extLst>
                    <a:ext uri="{9D8B030D-6E8A-4147-A177-3AD203B41FA5}">
                      <a16:colId xmlns:a16="http://schemas.microsoft.com/office/drawing/2014/main" val="1913996028"/>
                    </a:ext>
                  </a:extLst>
                </a:gridCol>
                <a:gridCol w="493776">
                  <a:extLst>
                    <a:ext uri="{9D8B030D-6E8A-4147-A177-3AD203B41FA5}">
                      <a16:colId xmlns:a16="http://schemas.microsoft.com/office/drawing/2014/main" val="3232711301"/>
                    </a:ext>
                  </a:extLst>
                </a:gridCol>
                <a:gridCol w="493776">
                  <a:extLst>
                    <a:ext uri="{9D8B030D-6E8A-4147-A177-3AD203B41FA5}">
                      <a16:colId xmlns:a16="http://schemas.microsoft.com/office/drawing/2014/main" val="1843335696"/>
                    </a:ext>
                  </a:extLst>
                </a:gridCol>
                <a:gridCol w="493776">
                  <a:extLst>
                    <a:ext uri="{9D8B030D-6E8A-4147-A177-3AD203B41FA5}">
                      <a16:colId xmlns:a16="http://schemas.microsoft.com/office/drawing/2014/main" val="60789937"/>
                    </a:ext>
                  </a:extLst>
                </a:gridCol>
                <a:gridCol w="493776">
                  <a:extLst>
                    <a:ext uri="{9D8B030D-6E8A-4147-A177-3AD203B41FA5}">
                      <a16:colId xmlns:a16="http://schemas.microsoft.com/office/drawing/2014/main" val="1416723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0693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- 2024-11-28 17:32:59</a:t>
                      </a:r>
                      <a:r>
                        <a:rPr kumimoji="0" lang="fr-FR" sz="1000" b="0" i="0" u="none" strike="noStrike" kern="1200" cap="none" spc="0" normalizeH="0" baseline="0" noProof="0">
                          <a:ln>
                            <a:noFill/>
                          </a:ln>
                          <a:solidFill>
                            <a:prstClr val="black"/>
                          </a:solidFill>
                          <a:effectLst/>
                          <a:uLnTx/>
                          <a:uFillTx/>
                          <a:latin typeface="Calibri"/>
                          <a:ea typeface="+mn-ea"/>
                          <a:cs typeface="+mn-cs"/>
                        </a:rPr>
                        <a:t>
 #Transmettre mes #actions : comment ça marche ? 🤔 
Donation-partage, #donation simple, don manuel, présent d’usage, avec ou sans notaire…
Pour en savoir plus sur ces différentes possibilités, découvrez le nouvel épisode de notre série “ Passez à l'action ! ”.
#Actionnaire #Actionnariat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3.3353922174182 %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extLst>
                  <a:ext uri="{0D108BD9-81ED-4DB2-BD59-A6C34878D82A}">
                    <a16:rowId xmlns:a16="http://schemas.microsoft.com/office/drawing/2014/main" val="3490506392"/>
                  </a:ext>
                </a:extLst>
              </a:tr>
            </a:tbl>
          </a:graphicData>
        </a:graphic>
      </p:graphicFrame>
      <p:sp>
        <p:nvSpPr>
          <p:cNvPr id="4" name="Text Placeholder 3">
            <a:extLst>
              <a:ext uri="{FF2B5EF4-FFF2-40B4-BE49-F238E27FC236}">
                <a16:creationId xmlns:a16="http://schemas.microsoft.com/office/drawing/2014/main" id="{8C2F2F4D-4ADD-4683-88CF-ED97C4B610F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845771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288A2-F0C1-4D4B-8ED8-0A8428BE1BE5}"/>
              </a:ext>
            </a:extLst>
          </p:cNvPr>
          <p:cNvSpPr>
            <a:spLocks noGrp="1"/>
          </p:cNvSpPr>
          <p:nvPr>
            <p:ph type="title"/>
          </p:nvPr>
        </p:nvSpPr>
        <p:spPr/>
        <p:txBody>
          <a:bodyPr/>
          <a:lstStyle/>
          <a:p>
            <a:r>
              <a:rPr lang="en-US"/>
              <a:t>LinkedIn Posts ACTIONNAIRES | 1 group and 1 profile - 8 of 26</a:t>
            </a:r>
          </a:p>
        </p:txBody>
      </p:sp>
      <p:graphicFrame>
        <p:nvGraphicFramePr>
          <p:cNvPr id="5" name="Table Placeholder 4">
            <a:extLst>
              <a:ext uri="{FF2B5EF4-FFF2-40B4-BE49-F238E27FC236}">
                <a16:creationId xmlns:a16="http://schemas.microsoft.com/office/drawing/2014/main" id="{BA5F48C6-4909-4954-97F2-A9E4E92A4718}"/>
              </a:ext>
            </a:extLst>
          </p:cNvPr>
          <p:cNvGraphicFramePr>
            <a:graphicFrameLocks noGrp="1"/>
          </p:cNvGraphicFramePr>
          <p:nvPr>
            <p:ph type="tbl" sz="quarter" idx="13"/>
            <p:extLst>
              <p:ext uri="{D42A27DB-BD31-4B8C-83A1-F6EECF244321}">
                <p14:modId xmlns:p14="http://schemas.microsoft.com/office/powerpoint/2010/main" val="721718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47629850"/>
                    </a:ext>
                  </a:extLst>
                </a:gridCol>
                <a:gridCol w="1481327">
                  <a:extLst>
                    <a:ext uri="{9D8B030D-6E8A-4147-A177-3AD203B41FA5}">
                      <a16:colId xmlns:a16="http://schemas.microsoft.com/office/drawing/2014/main" val="4047474124"/>
                    </a:ext>
                  </a:extLst>
                </a:gridCol>
                <a:gridCol w="493776">
                  <a:extLst>
                    <a:ext uri="{9D8B030D-6E8A-4147-A177-3AD203B41FA5}">
                      <a16:colId xmlns:a16="http://schemas.microsoft.com/office/drawing/2014/main" val="4113917672"/>
                    </a:ext>
                  </a:extLst>
                </a:gridCol>
                <a:gridCol w="493776">
                  <a:extLst>
                    <a:ext uri="{9D8B030D-6E8A-4147-A177-3AD203B41FA5}">
                      <a16:colId xmlns:a16="http://schemas.microsoft.com/office/drawing/2014/main" val="2236280436"/>
                    </a:ext>
                  </a:extLst>
                </a:gridCol>
                <a:gridCol w="493776">
                  <a:extLst>
                    <a:ext uri="{9D8B030D-6E8A-4147-A177-3AD203B41FA5}">
                      <a16:colId xmlns:a16="http://schemas.microsoft.com/office/drawing/2014/main" val="536584065"/>
                    </a:ext>
                  </a:extLst>
                </a:gridCol>
                <a:gridCol w="493776">
                  <a:extLst>
                    <a:ext uri="{9D8B030D-6E8A-4147-A177-3AD203B41FA5}">
                      <a16:colId xmlns:a16="http://schemas.microsoft.com/office/drawing/2014/main" val="1295169184"/>
                    </a:ext>
                  </a:extLst>
                </a:gridCol>
                <a:gridCol w="493776">
                  <a:extLst>
                    <a:ext uri="{9D8B030D-6E8A-4147-A177-3AD203B41FA5}">
                      <a16:colId xmlns:a16="http://schemas.microsoft.com/office/drawing/2014/main" val="2657254165"/>
                    </a:ext>
                  </a:extLst>
                </a:gridCol>
                <a:gridCol w="493776">
                  <a:extLst>
                    <a:ext uri="{9D8B030D-6E8A-4147-A177-3AD203B41FA5}">
                      <a16:colId xmlns:a16="http://schemas.microsoft.com/office/drawing/2014/main" val="394398277"/>
                    </a:ext>
                  </a:extLst>
                </a:gridCol>
                <a:gridCol w="493776">
                  <a:extLst>
                    <a:ext uri="{9D8B030D-6E8A-4147-A177-3AD203B41FA5}">
                      <a16:colId xmlns:a16="http://schemas.microsoft.com/office/drawing/2014/main" val="3142988514"/>
                    </a:ext>
                  </a:extLst>
                </a:gridCol>
                <a:gridCol w="493776">
                  <a:extLst>
                    <a:ext uri="{9D8B030D-6E8A-4147-A177-3AD203B41FA5}">
                      <a16:colId xmlns:a16="http://schemas.microsoft.com/office/drawing/2014/main" val="841548373"/>
                    </a:ext>
                  </a:extLst>
                </a:gridCol>
                <a:gridCol w="493776">
                  <a:extLst>
                    <a:ext uri="{9D8B030D-6E8A-4147-A177-3AD203B41FA5}">
                      <a16:colId xmlns:a16="http://schemas.microsoft.com/office/drawing/2014/main" val="2961760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3590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- 2024-11-25 17:00:35</a:t>
                      </a:r>
                      <a:r>
                        <a:rPr kumimoji="0" lang="fr-FR" sz="1000" b="0" i="0" u="none" strike="noStrike" kern="1200" cap="none" spc="0" normalizeH="0" baseline="0" noProof="0">
                          <a:ln>
                            <a:noFill/>
                          </a:ln>
                          <a:solidFill>
                            <a:prstClr val="black"/>
                          </a:solidFill>
                          <a:effectLst/>
                          <a:uLnTx/>
                          <a:uFillTx/>
                          <a:latin typeface="Calibri"/>
                          <a:ea typeface="+mn-ea"/>
                          <a:cs typeface="+mn-cs"/>
                        </a:rPr>
                        <a:t>
 Pour voir ou revoir notre #webinaire “L’actionnariat en pratique", retrouvez le #replay 💻 :
🔵 Juste ici 👉 https://ow.ly/2iGw50UeY8e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2.6875699888018 %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27972846"/>
                  </a:ext>
                </a:extLst>
              </a:tr>
            </a:tbl>
          </a:graphicData>
        </a:graphic>
      </p:graphicFrame>
      <p:sp>
        <p:nvSpPr>
          <p:cNvPr id="4" name="Text Placeholder 3">
            <a:extLst>
              <a:ext uri="{FF2B5EF4-FFF2-40B4-BE49-F238E27FC236}">
                <a16:creationId xmlns:a16="http://schemas.microsoft.com/office/drawing/2014/main" id="{B61D9EE2-225A-4FFF-AAEC-13D578D8250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97717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7B2A8-A513-40C0-AF68-9146ED7BB57A}"/>
              </a:ext>
            </a:extLst>
          </p:cNvPr>
          <p:cNvSpPr>
            <a:spLocks noGrp="1"/>
          </p:cNvSpPr>
          <p:nvPr>
            <p:ph type="title"/>
          </p:nvPr>
        </p:nvSpPr>
        <p:spPr/>
        <p:txBody>
          <a:bodyPr/>
          <a:lstStyle/>
          <a:p>
            <a:r>
              <a:rPr lang="en-US"/>
              <a:t>LinkedIn Posts ACTIONNAIRES | 1 group and 1 profile - 9 of 26</a:t>
            </a:r>
          </a:p>
        </p:txBody>
      </p:sp>
      <p:graphicFrame>
        <p:nvGraphicFramePr>
          <p:cNvPr id="5" name="Table Placeholder 4">
            <a:extLst>
              <a:ext uri="{FF2B5EF4-FFF2-40B4-BE49-F238E27FC236}">
                <a16:creationId xmlns:a16="http://schemas.microsoft.com/office/drawing/2014/main" id="{924D75BD-0A12-4795-93D3-D1BB48EFA62D}"/>
              </a:ext>
            </a:extLst>
          </p:cNvPr>
          <p:cNvGraphicFramePr>
            <a:graphicFrameLocks noGrp="1"/>
          </p:cNvGraphicFramePr>
          <p:nvPr>
            <p:ph type="tbl" sz="quarter" idx="13"/>
            <p:extLst>
              <p:ext uri="{D42A27DB-BD31-4B8C-83A1-F6EECF244321}">
                <p14:modId xmlns:p14="http://schemas.microsoft.com/office/powerpoint/2010/main" val="1862290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83489647"/>
                    </a:ext>
                  </a:extLst>
                </a:gridCol>
                <a:gridCol w="1481327">
                  <a:extLst>
                    <a:ext uri="{9D8B030D-6E8A-4147-A177-3AD203B41FA5}">
                      <a16:colId xmlns:a16="http://schemas.microsoft.com/office/drawing/2014/main" val="2752372920"/>
                    </a:ext>
                  </a:extLst>
                </a:gridCol>
                <a:gridCol w="493776">
                  <a:extLst>
                    <a:ext uri="{9D8B030D-6E8A-4147-A177-3AD203B41FA5}">
                      <a16:colId xmlns:a16="http://schemas.microsoft.com/office/drawing/2014/main" val="3797038289"/>
                    </a:ext>
                  </a:extLst>
                </a:gridCol>
                <a:gridCol w="493776">
                  <a:extLst>
                    <a:ext uri="{9D8B030D-6E8A-4147-A177-3AD203B41FA5}">
                      <a16:colId xmlns:a16="http://schemas.microsoft.com/office/drawing/2014/main" val="2422194155"/>
                    </a:ext>
                  </a:extLst>
                </a:gridCol>
                <a:gridCol w="493776">
                  <a:extLst>
                    <a:ext uri="{9D8B030D-6E8A-4147-A177-3AD203B41FA5}">
                      <a16:colId xmlns:a16="http://schemas.microsoft.com/office/drawing/2014/main" val="682323950"/>
                    </a:ext>
                  </a:extLst>
                </a:gridCol>
                <a:gridCol w="493776">
                  <a:extLst>
                    <a:ext uri="{9D8B030D-6E8A-4147-A177-3AD203B41FA5}">
                      <a16:colId xmlns:a16="http://schemas.microsoft.com/office/drawing/2014/main" val="1721489824"/>
                    </a:ext>
                  </a:extLst>
                </a:gridCol>
                <a:gridCol w="493776">
                  <a:extLst>
                    <a:ext uri="{9D8B030D-6E8A-4147-A177-3AD203B41FA5}">
                      <a16:colId xmlns:a16="http://schemas.microsoft.com/office/drawing/2014/main" val="2987144391"/>
                    </a:ext>
                  </a:extLst>
                </a:gridCol>
                <a:gridCol w="493776">
                  <a:extLst>
                    <a:ext uri="{9D8B030D-6E8A-4147-A177-3AD203B41FA5}">
                      <a16:colId xmlns:a16="http://schemas.microsoft.com/office/drawing/2014/main" val="2692389038"/>
                    </a:ext>
                  </a:extLst>
                </a:gridCol>
                <a:gridCol w="493776">
                  <a:extLst>
                    <a:ext uri="{9D8B030D-6E8A-4147-A177-3AD203B41FA5}">
                      <a16:colId xmlns:a16="http://schemas.microsoft.com/office/drawing/2014/main" val="2786739044"/>
                    </a:ext>
                  </a:extLst>
                </a:gridCol>
                <a:gridCol w="493776">
                  <a:extLst>
                    <a:ext uri="{9D8B030D-6E8A-4147-A177-3AD203B41FA5}">
                      <a16:colId xmlns:a16="http://schemas.microsoft.com/office/drawing/2014/main" val="2102107711"/>
                    </a:ext>
                  </a:extLst>
                </a:gridCol>
                <a:gridCol w="493776">
                  <a:extLst>
                    <a:ext uri="{9D8B030D-6E8A-4147-A177-3AD203B41FA5}">
                      <a16:colId xmlns:a16="http://schemas.microsoft.com/office/drawing/2014/main" val="1322236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9185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Air Liquide - 2024-11-20 18:25:03</a:t>
                      </a:r>
                      <a:r>
                        <a:rPr kumimoji="0" lang="en-US" sz="1000" b="0" i="0" u="none" strike="noStrike" kern="1200" cap="none" spc="0" normalizeH="0" baseline="0" noProof="0">
                          <a:ln>
                            <a:noFill/>
                          </a:ln>
                          <a:solidFill>
                            <a:prstClr val="black"/>
                          </a:solidFill>
                          <a:effectLst/>
                          <a:uLnTx/>
                          <a:uFillTx/>
                          <a:latin typeface="Calibri"/>
                          <a:ea typeface="+mn-ea"/>
                          <a:cs typeface="+mn-cs"/>
                        </a:rPr>
                        <a:t>
 Air Liquide, Winner of the Performance Award at the BOURSORAMA Investor Awards 2024! 🏆
For the 23rd edition, the Group received this prize, which #rewards the company with the best #financial #performance.
The #Award was accepted by Jerome Pelletan, Group CFO, overseeing the Shareholder Services Department. 
The Investor Awards are presented annually to listed companies, based on the results of an online survey of professional and individual #investors. 
Nearly 130,000 votes were cast to select the 2024 winners based on 10 themes: performance, innovation, education, etc...
Voters identified the Group among CAC40 companies for its financial performance, underlying its ability to generate profits.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9.146840076321 %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41641852"/>
                  </a:ext>
                </a:extLst>
              </a:tr>
            </a:tbl>
          </a:graphicData>
        </a:graphic>
      </p:graphicFrame>
      <p:sp>
        <p:nvSpPr>
          <p:cNvPr id="4" name="Text Placeholder 3">
            <a:extLst>
              <a:ext uri="{FF2B5EF4-FFF2-40B4-BE49-F238E27FC236}">
                <a16:creationId xmlns:a16="http://schemas.microsoft.com/office/drawing/2014/main" id="{14D1CEAB-A488-45D2-82A0-AFD725302DE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769825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8EE1F-5DF7-4681-B108-684D45A924B2}"/>
              </a:ext>
            </a:extLst>
          </p:cNvPr>
          <p:cNvSpPr>
            <a:spLocks noGrp="1"/>
          </p:cNvSpPr>
          <p:nvPr>
            <p:ph type="title"/>
          </p:nvPr>
        </p:nvSpPr>
        <p:spPr/>
        <p:txBody>
          <a:bodyPr/>
          <a:lstStyle/>
          <a:p>
            <a:r>
              <a:rPr lang="en-US"/>
              <a:t>LinkedIn Posts ACTIONNAIRES | 1 group and 1 profile - 10 of 26</a:t>
            </a:r>
          </a:p>
        </p:txBody>
      </p:sp>
      <p:graphicFrame>
        <p:nvGraphicFramePr>
          <p:cNvPr id="5" name="Table Placeholder 4">
            <a:extLst>
              <a:ext uri="{FF2B5EF4-FFF2-40B4-BE49-F238E27FC236}">
                <a16:creationId xmlns:a16="http://schemas.microsoft.com/office/drawing/2014/main" id="{9E70CF81-17C0-47FF-8248-186E8780C6E9}"/>
              </a:ext>
            </a:extLst>
          </p:cNvPr>
          <p:cNvGraphicFramePr>
            <a:graphicFrameLocks noGrp="1"/>
          </p:cNvGraphicFramePr>
          <p:nvPr>
            <p:ph type="tbl" sz="quarter" idx="13"/>
            <p:extLst>
              <p:ext uri="{D42A27DB-BD31-4B8C-83A1-F6EECF244321}">
                <p14:modId xmlns:p14="http://schemas.microsoft.com/office/powerpoint/2010/main" val="3964629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54694006"/>
                    </a:ext>
                  </a:extLst>
                </a:gridCol>
                <a:gridCol w="1481327">
                  <a:extLst>
                    <a:ext uri="{9D8B030D-6E8A-4147-A177-3AD203B41FA5}">
                      <a16:colId xmlns:a16="http://schemas.microsoft.com/office/drawing/2014/main" val="1654526244"/>
                    </a:ext>
                  </a:extLst>
                </a:gridCol>
                <a:gridCol w="493776">
                  <a:extLst>
                    <a:ext uri="{9D8B030D-6E8A-4147-A177-3AD203B41FA5}">
                      <a16:colId xmlns:a16="http://schemas.microsoft.com/office/drawing/2014/main" val="1228950196"/>
                    </a:ext>
                  </a:extLst>
                </a:gridCol>
                <a:gridCol w="493776">
                  <a:extLst>
                    <a:ext uri="{9D8B030D-6E8A-4147-A177-3AD203B41FA5}">
                      <a16:colId xmlns:a16="http://schemas.microsoft.com/office/drawing/2014/main" val="3066554890"/>
                    </a:ext>
                  </a:extLst>
                </a:gridCol>
                <a:gridCol w="493776">
                  <a:extLst>
                    <a:ext uri="{9D8B030D-6E8A-4147-A177-3AD203B41FA5}">
                      <a16:colId xmlns:a16="http://schemas.microsoft.com/office/drawing/2014/main" val="2250493315"/>
                    </a:ext>
                  </a:extLst>
                </a:gridCol>
                <a:gridCol w="493776">
                  <a:extLst>
                    <a:ext uri="{9D8B030D-6E8A-4147-A177-3AD203B41FA5}">
                      <a16:colId xmlns:a16="http://schemas.microsoft.com/office/drawing/2014/main" val="3043665459"/>
                    </a:ext>
                  </a:extLst>
                </a:gridCol>
                <a:gridCol w="493776">
                  <a:extLst>
                    <a:ext uri="{9D8B030D-6E8A-4147-A177-3AD203B41FA5}">
                      <a16:colId xmlns:a16="http://schemas.microsoft.com/office/drawing/2014/main" val="2901456844"/>
                    </a:ext>
                  </a:extLst>
                </a:gridCol>
                <a:gridCol w="493776">
                  <a:extLst>
                    <a:ext uri="{9D8B030D-6E8A-4147-A177-3AD203B41FA5}">
                      <a16:colId xmlns:a16="http://schemas.microsoft.com/office/drawing/2014/main" val="3889626249"/>
                    </a:ext>
                  </a:extLst>
                </a:gridCol>
                <a:gridCol w="493776">
                  <a:extLst>
                    <a:ext uri="{9D8B030D-6E8A-4147-A177-3AD203B41FA5}">
                      <a16:colId xmlns:a16="http://schemas.microsoft.com/office/drawing/2014/main" val="3918508704"/>
                    </a:ext>
                  </a:extLst>
                </a:gridCol>
                <a:gridCol w="493776">
                  <a:extLst>
                    <a:ext uri="{9D8B030D-6E8A-4147-A177-3AD203B41FA5}">
                      <a16:colId xmlns:a16="http://schemas.microsoft.com/office/drawing/2014/main" val="1238978976"/>
                    </a:ext>
                  </a:extLst>
                </a:gridCol>
                <a:gridCol w="493776">
                  <a:extLst>
                    <a:ext uri="{9D8B030D-6E8A-4147-A177-3AD203B41FA5}">
                      <a16:colId xmlns:a16="http://schemas.microsoft.com/office/drawing/2014/main" val="994137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7852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- 2024-11-20 18:23:04</a:t>
                      </a:r>
                      <a:r>
                        <a:rPr kumimoji="0" lang="fr-FR" sz="1000" b="0" i="0" u="none" strike="noStrike" kern="1200" cap="none" spc="0" normalizeH="0" baseline="0" noProof="0">
                          <a:ln>
                            <a:noFill/>
                          </a:ln>
                          <a:solidFill>
                            <a:prstClr val="black"/>
                          </a:solidFill>
                          <a:effectLst/>
                          <a:uLnTx/>
                          <a:uFillTx/>
                          <a:latin typeface="Calibri"/>
                          <a:ea typeface="+mn-ea"/>
                          <a:cs typeface="+mn-cs"/>
                        </a:rPr>
                        <a:t>
 Air Liquide, Lauréat du Prix de la performance aux Investor Awards 2024 de BOURSORAMA ! 🏆 
Pour la 23ème édition des Investor Awards, le Groupe a reçu ce prix, qui #récompense la société ayant généré la meilleure #performance #financière. 
Le prix a été reçu par Jerome Pelletan, Directeur Financier du Groupe et membre du Comité Exécutif, supervisant également la Direction du Service Actionnaires. 
Les Investor Awards récompensent annuellement les sociétés cotées, d’après les résultats d’une enquête en ligne auprès des #investisseurs professionnels et particuliers. 
Plus de 130 000 votes ont permis d’établir le palmarès 2024 autour de 10 thématiques : perfomance, innovation, pédagogie etc... 
Les votants ont identifié le Groupe parmi les entreprises du CAC 40 pour sa performance financière, saluant ainsi sa capacité à générer des bénéfices.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15.301862556198 %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16492370"/>
                  </a:ext>
                </a:extLst>
              </a:tr>
            </a:tbl>
          </a:graphicData>
        </a:graphic>
      </p:graphicFrame>
      <p:sp>
        <p:nvSpPr>
          <p:cNvPr id="4" name="Text Placeholder 3">
            <a:extLst>
              <a:ext uri="{FF2B5EF4-FFF2-40B4-BE49-F238E27FC236}">
                <a16:creationId xmlns:a16="http://schemas.microsoft.com/office/drawing/2014/main" id="{7A92A9A9-2004-49A3-A97D-B9CE67C77DE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96939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2F37F-76F4-4523-9ACC-E1737E8AA04F}"/>
              </a:ext>
            </a:extLst>
          </p:cNvPr>
          <p:cNvSpPr>
            <a:spLocks noGrp="1"/>
          </p:cNvSpPr>
          <p:nvPr>
            <p:ph type="title"/>
          </p:nvPr>
        </p:nvSpPr>
        <p:spPr/>
        <p:txBody>
          <a:bodyPr/>
          <a:lstStyle/>
          <a:p>
            <a:r>
              <a:rPr lang="en-US"/>
              <a:t>LinkedIn Posts ACTIONNAIRES | 1 group and 1 profile - 11 of 26</a:t>
            </a:r>
          </a:p>
        </p:txBody>
      </p:sp>
      <p:graphicFrame>
        <p:nvGraphicFramePr>
          <p:cNvPr id="5" name="Table Placeholder 4">
            <a:extLst>
              <a:ext uri="{FF2B5EF4-FFF2-40B4-BE49-F238E27FC236}">
                <a16:creationId xmlns:a16="http://schemas.microsoft.com/office/drawing/2014/main" id="{86C0F051-398C-4B6B-B6A0-B076D14826FC}"/>
              </a:ext>
            </a:extLst>
          </p:cNvPr>
          <p:cNvGraphicFramePr>
            <a:graphicFrameLocks noGrp="1"/>
          </p:cNvGraphicFramePr>
          <p:nvPr>
            <p:ph type="tbl" sz="quarter" idx="13"/>
            <p:extLst>
              <p:ext uri="{D42A27DB-BD31-4B8C-83A1-F6EECF244321}">
                <p14:modId xmlns:p14="http://schemas.microsoft.com/office/powerpoint/2010/main" val="3175323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51004247"/>
                    </a:ext>
                  </a:extLst>
                </a:gridCol>
                <a:gridCol w="1481327">
                  <a:extLst>
                    <a:ext uri="{9D8B030D-6E8A-4147-A177-3AD203B41FA5}">
                      <a16:colId xmlns:a16="http://schemas.microsoft.com/office/drawing/2014/main" val="251384756"/>
                    </a:ext>
                  </a:extLst>
                </a:gridCol>
                <a:gridCol w="493776">
                  <a:extLst>
                    <a:ext uri="{9D8B030D-6E8A-4147-A177-3AD203B41FA5}">
                      <a16:colId xmlns:a16="http://schemas.microsoft.com/office/drawing/2014/main" val="1434403673"/>
                    </a:ext>
                  </a:extLst>
                </a:gridCol>
                <a:gridCol w="493776">
                  <a:extLst>
                    <a:ext uri="{9D8B030D-6E8A-4147-A177-3AD203B41FA5}">
                      <a16:colId xmlns:a16="http://schemas.microsoft.com/office/drawing/2014/main" val="1429713666"/>
                    </a:ext>
                  </a:extLst>
                </a:gridCol>
                <a:gridCol w="493776">
                  <a:extLst>
                    <a:ext uri="{9D8B030D-6E8A-4147-A177-3AD203B41FA5}">
                      <a16:colId xmlns:a16="http://schemas.microsoft.com/office/drawing/2014/main" val="172814866"/>
                    </a:ext>
                  </a:extLst>
                </a:gridCol>
                <a:gridCol w="493776">
                  <a:extLst>
                    <a:ext uri="{9D8B030D-6E8A-4147-A177-3AD203B41FA5}">
                      <a16:colId xmlns:a16="http://schemas.microsoft.com/office/drawing/2014/main" val="1131938495"/>
                    </a:ext>
                  </a:extLst>
                </a:gridCol>
                <a:gridCol w="493776">
                  <a:extLst>
                    <a:ext uri="{9D8B030D-6E8A-4147-A177-3AD203B41FA5}">
                      <a16:colId xmlns:a16="http://schemas.microsoft.com/office/drawing/2014/main" val="710565512"/>
                    </a:ext>
                  </a:extLst>
                </a:gridCol>
                <a:gridCol w="493776">
                  <a:extLst>
                    <a:ext uri="{9D8B030D-6E8A-4147-A177-3AD203B41FA5}">
                      <a16:colId xmlns:a16="http://schemas.microsoft.com/office/drawing/2014/main" val="951921497"/>
                    </a:ext>
                  </a:extLst>
                </a:gridCol>
                <a:gridCol w="493776">
                  <a:extLst>
                    <a:ext uri="{9D8B030D-6E8A-4147-A177-3AD203B41FA5}">
                      <a16:colId xmlns:a16="http://schemas.microsoft.com/office/drawing/2014/main" val="1044175705"/>
                    </a:ext>
                  </a:extLst>
                </a:gridCol>
                <a:gridCol w="493776">
                  <a:extLst>
                    <a:ext uri="{9D8B030D-6E8A-4147-A177-3AD203B41FA5}">
                      <a16:colId xmlns:a16="http://schemas.microsoft.com/office/drawing/2014/main" val="1746088889"/>
                    </a:ext>
                  </a:extLst>
                </a:gridCol>
                <a:gridCol w="493776">
                  <a:extLst>
                    <a:ext uri="{9D8B030D-6E8A-4147-A177-3AD203B41FA5}">
                      <a16:colId xmlns:a16="http://schemas.microsoft.com/office/drawing/2014/main" val="1612517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386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- 2024-11-19 14:49:04</a:t>
                      </a:r>
                      <a:r>
                        <a:rPr kumimoji="0" lang="fr-FR" sz="1000" b="0" i="0" u="none" strike="noStrike" kern="1200" cap="none" spc="0" normalizeH="0" baseline="0" noProof="0">
                          <a:ln>
                            <a:noFill/>
                          </a:ln>
                          <a:solidFill>
                            <a:prstClr val="black"/>
                          </a:solidFill>
                          <a:effectLst/>
                          <a:uLnTx/>
                          <a:uFillTx/>
                          <a:latin typeface="Calibri"/>
                          <a:ea typeface="+mn-ea"/>
                          <a:cs typeface="+mn-cs"/>
                        </a:rPr>
                        <a:t>
 Tout savoir sur l'actionnariat chez Air Liquide ! 🌍
Pour suivre le #webinaire “L’actionnariat en pratique" et poser vos questions en direct, c'est ce soir à 18h00 ⏱️ avec :
🔵Annabelle BARNETT, Responsable Pôle Relations Actionnaires et Opérations nominatives
🔵Louis Laffont, Responsable Pôle Marketing et Développement de l’actionnariat individuel
🔵Benjamin Pierrin, Responsable Adjoint en charge de la Fiscalité et des Transmissions
Inscrivez-vous juste ici 👉 https://lnkd.in/dV5bKuR5
#Actionnaires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3.7016574585635 %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extLst>
                  <a:ext uri="{0D108BD9-81ED-4DB2-BD59-A6C34878D82A}">
                    <a16:rowId xmlns:a16="http://schemas.microsoft.com/office/drawing/2014/main" val="2144826456"/>
                  </a:ext>
                </a:extLst>
              </a:tr>
            </a:tbl>
          </a:graphicData>
        </a:graphic>
      </p:graphicFrame>
      <p:sp>
        <p:nvSpPr>
          <p:cNvPr id="4" name="Text Placeholder 3">
            <a:extLst>
              <a:ext uri="{FF2B5EF4-FFF2-40B4-BE49-F238E27FC236}">
                <a16:creationId xmlns:a16="http://schemas.microsoft.com/office/drawing/2014/main" id="{1606401D-4D74-4615-8C3F-6AF8BAFE57F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71323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B0025-EBEE-4DFE-8333-C27C3EEBFBC3}"/>
              </a:ext>
            </a:extLst>
          </p:cNvPr>
          <p:cNvSpPr>
            <a:spLocks noGrp="1"/>
          </p:cNvSpPr>
          <p:nvPr>
            <p:ph type="title"/>
          </p:nvPr>
        </p:nvSpPr>
        <p:spPr/>
        <p:txBody>
          <a:bodyPr/>
          <a:lstStyle/>
          <a:p>
            <a:r>
              <a:rPr lang="en-US"/>
              <a:t>LinkedIn Posts ACTIONNAIRES | 1 group and 1 profile - 12 of 26</a:t>
            </a:r>
          </a:p>
        </p:txBody>
      </p:sp>
      <p:graphicFrame>
        <p:nvGraphicFramePr>
          <p:cNvPr id="5" name="Table Placeholder 4">
            <a:extLst>
              <a:ext uri="{FF2B5EF4-FFF2-40B4-BE49-F238E27FC236}">
                <a16:creationId xmlns:a16="http://schemas.microsoft.com/office/drawing/2014/main" id="{6555C37B-3B6D-4BD8-95F2-2F1D8B3020FE}"/>
              </a:ext>
            </a:extLst>
          </p:cNvPr>
          <p:cNvGraphicFramePr>
            <a:graphicFrameLocks noGrp="1"/>
          </p:cNvGraphicFramePr>
          <p:nvPr>
            <p:ph type="tbl" sz="quarter" idx="13"/>
            <p:extLst>
              <p:ext uri="{D42A27DB-BD31-4B8C-83A1-F6EECF244321}">
                <p14:modId xmlns:p14="http://schemas.microsoft.com/office/powerpoint/2010/main" val="4068901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90618347"/>
                    </a:ext>
                  </a:extLst>
                </a:gridCol>
                <a:gridCol w="1481327">
                  <a:extLst>
                    <a:ext uri="{9D8B030D-6E8A-4147-A177-3AD203B41FA5}">
                      <a16:colId xmlns:a16="http://schemas.microsoft.com/office/drawing/2014/main" val="525886536"/>
                    </a:ext>
                  </a:extLst>
                </a:gridCol>
                <a:gridCol w="493776">
                  <a:extLst>
                    <a:ext uri="{9D8B030D-6E8A-4147-A177-3AD203B41FA5}">
                      <a16:colId xmlns:a16="http://schemas.microsoft.com/office/drawing/2014/main" val="2731970447"/>
                    </a:ext>
                  </a:extLst>
                </a:gridCol>
                <a:gridCol w="493776">
                  <a:extLst>
                    <a:ext uri="{9D8B030D-6E8A-4147-A177-3AD203B41FA5}">
                      <a16:colId xmlns:a16="http://schemas.microsoft.com/office/drawing/2014/main" val="3102603181"/>
                    </a:ext>
                  </a:extLst>
                </a:gridCol>
                <a:gridCol w="493776">
                  <a:extLst>
                    <a:ext uri="{9D8B030D-6E8A-4147-A177-3AD203B41FA5}">
                      <a16:colId xmlns:a16="http://schemas.microsoft.com/office/drawing/2014/main" val="366477987"/>
                    </a:ext>
                  </a:extLst>
                </a:gridCol>
                <a:gridCol w="493776">
                  <a:extLst>
                    <a:ext uri="{9D8B030D-6E8A-4147-A177-3AD203B41FA5}">
                      <a16:colId xmlns:a16="http://schemas.microsoft.com/office/drawing/2014/main" val="3903695440"/>
                    </a:ext>
                  </a:extLst>
                </a:gridCol>
                <a:gridCol w="493776">
                  <a:extLst>
                    <a:ext uri="{9D8B030D-6E8A-4147-A177-3AD203B41FA5}">
                      <a16:colId xmlns:a16="http://schemas.microsoft.com/office/drawing/2014/main" val="233073863"/>
                    </a:ext>
                  </a:extLst>
                </a:gridCol>
                <a:gridCol w="493776">
                  <a:extLst>
                    <a:ext uri="{9D8B030D-6E8A-4147-A177-3AD203B41FA5}">
                      <a16:colId xmlns:a16="http://schemas.microsoft.com/office/drawing/2014/main" val="3093606069"/>
                    </a:ext>
                  </a:extLst>
                </a:gridCol>
                <a:gridCol w="493776">
                  <a:extLst>
                    <a:ext uri="{9D8B030D-6E8A-4147-A177-3AD203B41FA5}">
                      <a16:colId xmlns:a16="http://schemas.microsoft.com/office/drawing/2014/main" val="1266081416"/>
                    </a:ext>
                  </a:extLst>
                </a:gridCol>
                <a:gridCol w="493776">
                  <a:extLst>
                    <a:ext uri="{9D8B030D-6E8A-4147-A177-3AD203B41FA5}">
                      <a16:colId xmlns:a16="http://schemas.microsoft.com/office/drawing/2014/main" val="3740858852"/>
                    </a:ext>
                  </a:extLst>
                </a:gridCol>
                <a:gridCol w="493776">
                  <a:extLst>
                    <a:ext uri="{9D8B030D-6E8A-4147-A177-3AD203B41FA5}">
                      <a16:colId xmlns:a16="http://schemas.microsoft.com/office/drawing/2014/main" val="2411649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1673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- 2024-11-15 16:37:55</a:t>
                      </a:r>
                      <a:r>
                        <a:rPr kumimoji="0" lang="fr-FR" sz="1000" b="0" i="0" u="none" strike="noStrike" kern="1200" cap="none" spc="0" normalizeH="0" baseline="0" noProof="0">
                          <a:ln>
                            <a:noFill/>
                          </a:ln>
                          <a:solidFill>
                            <a:prstClr val="black"/>
                          </a:solidFill>
                          <a:effectLst/>
                          <a:uLnTx/>
                          <a:uFillTx/>
                          <a:latin typeface="Calibri"/>
                          <a:ea typeface="+mn-ea"/>
                          <a:cs typeface="+mn-cs"/>
                        </a:rPr>
                        <a:t>
 Pour voir ou revoir notre #webinaire "L’#hydrogène : un rôle clé dans la #transition #énergétique", retrouvez le replay 💻 :
🔵 Juste ici 👉 https://ow.ly/bgIU50U7WS7</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PI_Shareholding, 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6.5670048051255 %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2659</a:t>
                      </a:r>
                    </a:p>
                  </a:txBody>
                  <a:tcPr/>
                </a:tc>
                <a:extLst>
                  <a:ext uri="{0D108BD9-81ED-4DB2-BD59-A6C34878D82A}">
                    <a16:rowId xmlns:a16="http://schemas.microsoft.com/office/drawing/2014/main" val="786294158"/>
                  </a:ext>
                </a:extLst>
              </a:tr>
            </a:tbl>
          </a:graphicData>
        </a:graphic>
      </p:graphicFrame>
      <p:sp>
        <p:nvSpPr>
          <p:cNvPr id="4" name="Text Placeholder 3">
            <a:extLst>
              <a:ext uri="{FF2B5EF4-FFF2-40B4-BE49-F238E27FC236}">
                <a16:creationId xmlns:a16="http://schemas.microsoft.com/office/drawing/2014/main" id="{E7A07361-F332-4DCC-84E0-553BEA56CFB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657634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CAF97-20D9-41DD-B39B-127E54E6A641}"/>
              </a:ext>
            </a:extLst>
          </p:cNvPr>
          <p:cNvSpPr>
            <a:spLocks noGrp="1"/>
          </p:cNvSpPr>
          <p:nvPr>
            <p:ph type="title"/>
          </p:nvPr>
        </p:nvSpPr>
        <p:spPr/>
        <p:txBody>
          <a:bodyPr/>
          <a:lstStyle/>
          <a:p>
            <a:r>
              <a:rPr lang="en-US"/>
              <a:t>LinkedIn Posts ACTIONNAIRES | 1 group and 1 profile - 13 of 26</a:t>
            </a:r>
          </a:p>
        </p:txBody>
      </p:sp>
      <p:graphicFrame>
        <p:nvGraphicFramePr>
          <p:cNvPr id="5" name="Table Placeholder 4">
            <a:extLst>
              <a:ext uri="{FF2B5EF4-FFF2-40B4-BE49-F238E27FC236}">
                <a16:creationId xmlns:a16="http://schemas.microsoft.com/office/drawing/2014/main" id="{00E9BAF3-7DD8-4BF4-A117-FCCE11153BDC}"/>
              </a:ext>
            </a:extLst>
          </p:cNvPr>
          <p:cNvGraphicFramePr>
            <a:graphicFrameLocks noGrp="1"/>
          </p:cNvGraphicFramePr>
          <p:nvPr>
            <p:ph type="tbl" sz="quarter" idx="13"/>
            <p:extLst>
              <p:ext uri="{D42A27DB-BD31-4B8C-83A1-F6EECF244321}">
                <p14:modId xmlns:p14="http://schemas.microsoft.com/office/powerpoint/2010/main" val="1070016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62348651"/>
                    </a:ext>
                  </a:extLst>
                </a:gridCol>
                <a:gridCol w="1481327">
                  <a:extLst>
                    <a:ext uri="{9D8B030D-6E8A-4147-A177-3AD203B41FA5}">
                      <a16:colId xmlns:a16="http://schemas.microsoft.com/office/drawing/2014/main" val="1851786138"/>
                    </a:ext>
                  </a:extLst>
                </a:gridCol>
                <a:gridCol w="493776">
                  <a:extLst>
                    <a:ext uri="{9D8B030D-6E8A-4147-A177-3AD203B41FA5}">
                      <a16:colId xmlns:a16="http://schemas.microsoft.com/office/drawing/2014/main" val="3243670084"/>
                    </a:ext>
                  </a:extLst>
                </a:gridCol>
                <a:gridCol w="493776">
                  <a:extLst>
                    <a:ext uri="{9D8B030D-6E8A-4147-A177-3AD203B41FA5}">
                      <a16:colId xmlns:a16="http://schemas.microsoft.com/office/drawing/2014/main" val="1080590841"/>
                    </a:ext>
                  </a:extLst>
                </a:gridCol>
                <a:gridCol w="493776">
                  <a:extLst>
                    <a:ext uri="{9D8B030D-6E8A-4147-A177-3AD203B41FA5}">
                      <a16:colId xmlns:a16="http://schemas.microsoft.com/office/drawing/2014/main" val="2745807735"/>
                    </a:ext>
                  </a:extLst>
                </a:gridCol>
                <a:gridCol w="493776">
                  <a:extLst>
                    <a:ext uri="{9D8B030D-6E8A-4147-A177-3AD203B41FA5}">
                      <a16:colId xmlns:a16="http://schemas.microsoft.com/office/drawing/2014/main" val="1726477752"/>
                    </a:ext>
                  </a:extLst>
                </a:gridCol>
                <a:gridCol w="493776">
                  <a:extLst>
                    <a:ext uri="{9D8B030D-6E8A-4147-A177-3AD203B41FA5}">
                      <a16:colId xmlns:a16="http://schemas.microsoft.com/office/drawing/2014/main" val="2614660872"/>
                    </a:ext>
                  </a:extLst>
                </a:gridCol>
                <a:gridCol w="493776">
                  <a:extLst>
                    <a:ext uri="{9D8B030D-6E8A-4147-A177-3AD203B41FA5}">
                      <a16:colId xmlns:a16="http://schemas.microsoft.com/office/drawing/2014/main" val="2302563188"/>
                    </a:ext>
                  </a:extLst>
                </a:gridCol>
                <a:gridCol w="493776">
                  <a:extLst>
                    <a:ext uri="{9D8B030D-6E8A-4147-A177-3AD203B41FA5}">
                      <a16:colId xmlns:a16="http://schemas.microsoft.com/office/drawing/2014/main" val="2230187983"/>
                    </a:ext>
                  </a:extLst>
                </a:gridCol>
                <a:gridCol w="493776">
                  <a:extLst>
                    <a:ext uri="{9D8B030D-6E8A-4147-A177-3AD203B41FA5}">
                      <a16:colId xmlns:a16="http://schemas.microsoft.com/office/drawing/2014/main" val="3977350573"/>
                    </a:ext>
                  </a:extLst>
                </a:gridCol>
                <a:gridCol w="493776">
                  <a:extLst>
                    <a:ext uri="{9D8B030D-6E8A-4147-A177-3AD203B41FA5}">
                      <a16:colId xmlns:a16="http://schemas.microsoft.com/office/drawing/2014/main" val="99134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64432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- 2024-11-13 13:03:34</a:t>
                      </a:r>
                      <a:r>
                        <a:rPr kumimoji="0" lang="fr-FR" sz="1000" b="0" i="0" u="none" strike="noStrike" kern="1200" cap="none" spc="0" normalizeH="0" baseline="0" noProof="0">
                          <a:ln>
                            <a:noFill/>
                          </a:ln>
                          <a:solidFill>
                            <a:prstClr val="black"/>
                          </a:solidFill>
                          <a:effectLst/>
                          <a:uLnTx/>
                          <a:uFillTx/>
                          <a:latin typeface="Calibri"/>
                          <a:ea typeface="+mn-ea"/>
                          <a:cs typeface="+mn-cs"/>
                        </a:rPr>
                        <a:t>
 Pour tout savoir sur l'#actionnariat chez Air Liquide, inscrivez-vous au #webinaire "L’actionnariat en pratique" qui se tiendra le 📅 19 novembre à ⏱️18h00 avec :
🔵Annabelle BARNETT, Responsable Pôle Relations Actionnaires et Opérations nominatives
🔵Louis Laffont, Responsable Pôle Marketing et Développement de l’actionnariat individuel
🔵Benjamin Pierrin, Responsable Adjoint en charge de la Fiscalité et des Transmissions
Pour s'#inscrire et poser vos #questions en amont du webinaire 👉 https://lnkd.in/dV5bKuR5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1.5145476285373 %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99860308"/>
                  </a:ext>
                </a:extLst>
              </a:tr>
            </a:tbl>
          </a:graphicData>
        </a:graphic>
      </p:graphicFrame>
      <p:sp>
        <p:nvSpPr>
          <p:cNvPr id="4" name="Text Placeholder 3">
            <a:extLst>
              <a:ext uri="{FF2B5EF4-FFF2-40B4-BE49-F238E27FC236}">
                <a16:creationId xmlns:a16="http://schemas.microsoft.com/office/drawing/2014/main" id="{1A3D1005-2310-4320-AAD0-D26D26FDEB2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851541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83C41-7FD7-469A-BFEF-F5901FBE044C}"/>
              </a:ext>
            </a:extLst>
          </p:cNvPr>
          <p:cNvSpPr>
            <a:spLocks noGrp="1"/>
          </p:cNvSpPr>
          <p:nvPr>
            <p:ph type="title"/>
          </p:nvPr>
        </p:nvSpPr>
        <p:spPr/>
        <p:txBody>
          <a:bodyPr/>
          <a:lstStyle/>
          <a:p>
            <a:r>
              <a:rPr lang="en-US"/>
              <a:t>LinkedIn Posts ACTIONNAIRES | 1 group and 1 profile - 14 of 26</a:t>
            </a:r>
          </a:p>
        </p:txBody>
      </p:sp>
      <p:graphicFrame>
        <p:nvGraphicFramePr>
          <p:cNvPr id="5" name="Table Placeholder 4">
            <a:extLst>
              <a:ext uri="{FF2B5EF4-FFF2-40B4-BE49-F238E27FC236}">
                <a16:creationId xmlns:a16="http://schemas.microsoft.com/office/drawing/2014/main" id="{DAC468A1-F0D6-4DEE-8C59-9DAFAE08C86B}"/>
              </a:ext>
            </a:extLst>
          </p:cNvPr>
          <p:cNvGraphicFramePr>
            <a:graphicFrameLocks noGrp="1"/>
          </p:cNvGraphicFramePr>
          <p:nvPr>
            <p:ph type="tbl" sz="quarter" idx="13"/>
            <p:extLst>
              <p:ext uri="{D42A27DB-BD31-4B8C-83A1-F6EECF244321}">
                <p14:modId xmlns:p14="http://schemas.microsoft.com/office/powerpoint/2010/main" val="1103642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79403334"/>
                    </a:ext>
                  </a:extLst>
                </a:gridCol>
                <a:gridCol w="1481327">
                  <a:extLst>
                    <a:ext uri="{9D8B030D-6E8A-4147-A177-3AD203B41FA5}">
                      <a16:colId xmlns:a16="http://schemas.microsoft.com/office/drawing/2014/main" val="3719016571"/>
                    </a:ext>
                  </a:extLst>
                </a:gridCol>
                <a:gridCol w="493776">
                  <a:extLst>
                    <a:ext uri="{9D8B030D-6E8A-4147-A177-3AD203B41FA5}">
                      <a16:colId xmlns:a16="http://schemas.microsoft.com/office/drawing/2014/main" val="2526499143"/>
                    </a:ext>
                  </a:extLst>
                </a:gridCol>
                <a:gridCol w="493776">
                  <a:extLst>
                    <a:ext uri="{9D8B030D-6E8A-4147-A177-3AD203B41FA5}">
                      <a16:colId xmlns:a16="http://schemas.microsoft.com/office/drawing/2014/main" val="1061218699"/>
                    </a:ext>
                  </a:extLst>
                </a:gridCol>
                <a:gridCol w="493776">
                  <a:extLst>
                    <a:ext uri="{9D8B030D-6E8A-4147-A177-3AD203B41FA5}">
                      <a16:colId xmlns:a16="http://schemas.microsoft.com/office/drawing/2014/main" val="808113702"/>
                    </a:ext>
                  </a:extLst>
                </a:gridCol>
                <a:gridCol w="493776">
                  <a:extLst>
                    <a:ext uri="{9D8B030D-6E8A-4147-A177-3AD203B41FA5}">
                      <a16:colId xmlns:a16="http://schemas.microsoft.com/office/drawing/2014/main" val="658887895"/>
                    </a:ext>
                  </a:extLst>
                </a:gridCol>
                <a:gridCol w="493776">
                  <a:extLst>
                    <a:ext uri="{9D8B030D-6E8A-4147-A177-3AD203B41FA5}">
                      <a16:colId xmlns:a16="http://schemas.microsoft.com/office/drawing/2014/main" val="4132802660"/>
                    </a:ext>
                  </a:extLst>
                </a:gridCol>
                <a:gridCol w="493776">
                  <a:extLst>
                    <a:ext uri="{9D8B030D-6E8A-4147-A177-3AD203B41FA5}">
                      <a16:colId xmlns:a16="http://schemas.microsoft.com/office/drawing/2014/main" val="627633822"/>
                    </a:ext>
                  </a:extLst>
                </a:gridCol>
                <a:gridCol w="493776">
                  <a:extLst>
                    <a:ext uri="{9D8B030D-6E8A-4147-A177-3AD203B41FA5}">
                      <a16:colId xmlns:a16="http://schemas.microsoft.com/office/drawing/2014/main" val="1842100248"/>
                    </a:ext>
                  </a:extLst>
                </a:gridCol>
                <a:gridCol w="493776">
                  <a:extLst>
                    <a:ext uri="{9D8B030D-6E8A-4147-A177-3AD203B41FA5}">
                      <a16:colId xmlns:a16="http://schemas.microsoft.com/office/drawing/2014/main" val="1556833554"/>
                    </a:ext>
                  </a:extLst>
                </a:gridCol>
                <a:gridCol w="493776">
                  <a:extLst>
                    <a:ext uri="{9D8B030D-6E8A-4147-A177-3AD203B41FA5}">
                      <a16:colId xmlns:a16="http://schemas.microsoft.com/office/drawing/2014/main" val="1099439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0844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- 2024-11-06 16:17:43</a:t>
                      </a:r>
                      <a:r>
                        <a:rPr kumimoji="0" lang="fr-FR" sz="1000" b="0" i="0" u="none" strike="noStrike" kern="1200" cap="none" spc="0" normalizeH="0" baseline="0" noProof="0">
                          <a:ln>
                            <a:noFill/>
                          </a:ln>
                          <a:solidFill>
                            <a:prstClr val="black"/>
                          </a:solidFill>
                          <a:effectLst/>
                          <a:uLnTx/>
                          <a:uFillTx/>
                          <a:latin typeface="Calibri"/>
                          <a:ea typeface="+mn-ea"/>
                          <a:cs typeface="+mn-cs"/>
                        </a:rPr>
                        <a:t>
 Tout savoir sur l'#hydrogène et ses enjeux ! 🌍
Pour suivre le #webinaire “L’hydrogène : un rôle clé dans la #transition #énergétique" et poser vos questions en direct, c'est ce soir à 18h00 ⏱️ avec :
🔵 Erwin Penfornis, Vice Président branche d'activité mondiale Energie Hydrogène chez Air Liquide.
Inscrivez-vous juste ici 👉 https://lnkd.in/e8xTAjvm
#Actionnaires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3.7516454585344 %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68654418"/>
                  </a:ext>
                </a:extLst>
              </a:tr>
            </a:tbl>
          </a:graphicData>
        </a:graphic>
      </p:graphicFrame>
      <p:sp>
        <p:nvSpPr>
          <p:cNvPr id="4" name="Text Placeholder 3">
            <a:extLst>
              <a:ext uri="{FF2B5EF4-FFF2-40B4-BE49-F238E27FC236}">
                <a16:creationId xmlns:a16="http://schemas.microsoft.com/office/drawing/2014/main" id="{87D540D7-5128-4872-A962-6108EB31AC0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05534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489FA-3793-4BED-862A-6DDBAC341675}"/>
              </a:ext>
            </a:extLst>
          </p:cNvPr>
          <p:cNvSpPr>
            <a:spLocks noGrp="1"/>
          </p:cNvSpPr>
          <p:nvPr>
            <p:ph type="title"/>
          </p:nvPr>
        </p:nvSpPr>
        <p:spPr/>
        <p:txBody>
          <a:bodyPr/>
          <a:lstStyle/>
          <a:p>
            <a:r>
              <a:rPr lang="en-US"/>
              <a:t>LinkedIn Posts ACTIONNAIRES | 1 group and 1 profile - 15 of 26</a:t>
            </a:r>
          </a:p>
        </p:txBody>
      </p:sp>
      <p:graphicFrame>
        <p:nvGraphicFramePr>
          <p:cNvPr id="5" name="Table Placeholder 4">
            <a:extLst>
              <a:ext uri="{FF2B5EF4-FFF2-40B4-BE49-F238E27FC236}">
                <a16:creationId xmlns:a16="http://schemas.microsoft.com/office/drawing/2014/main" id="{00369D59-F462-4D72-99B4-BACD72561E11}"/>
              </a:ext>
            </a:extLst>
          </p:cNvPr>
          <p:cNvGraphicFramePr>
            <a:graphicFrameLocks noGrp="1"/>
          </p:cNvGraphicFramePr>
          <p:nvPr>
            <p:ph type="tbl" sz="quarter" idx="13"/>
            <p:extLst>
              <p:ext uri="{D42A27DB-BD31-4B8C-83A1-F6EECF244321}">
                <p14:modId xmlns:p14="http://schemas.microsoft.com/office/powerpoint/2010/main" val="2623621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5881934"/>
                    </a:ext>
                  </a:extLst>
                </a:gridCol>
                <a:gridCol w="1481327">
                  <a:extLst>
                    <a:ext uri="{9D8B030D-6E8A-4147-A177-3AD203B41FA5}">
                      <a16:colId xmlns:a16="http://schemas.microsoft.com/office/drawing/2014/main" val="2006453740"/>
                    </a:ext>
                  </a:extLst>
                </a:gridCol>
                <a:gridCol w="493776">
                  <a:extLst>
                    <a:ext uri="{9D8B030D-6E8A-4147-A177-3AD203B41FA5}">
                      <a16:colId xmlns:a16="http://schemas.microsoft.com/office/drawing/2014/main" val="3716820348"/>
                    </a:ext>
                  </a:extLst>
                </a:gridCol>
                <a:gridCol w="493776">
                  <a:extLst>
                    <a:ext uri="{9D8B030D-6E8A-4147-A177-3AD203B41FA5}">
                      <a16:colId xmlns:a16="http://schemas.microsoft.com/office/drawing/2014/main" val="936849798"/>
                    </a:ext>
                  </a:extLst>
                </a:gridCol>
                <a:gridCol w="493776">
                  <a:extLst>
                    <a:ext uri="{9D8B030D-6E8A-4147-A177-3AD203B41FA5}">
                      <a16:colId xmlns:a16="http://schemas.microsoft.com/office/drawing/2014/main" val="2921665182"/>
                    </a:ext>
                  </a:extLst>
                </a:gridCol>
                <a:gridCol w="493776">
                  <a:extLst>
                    <a:ext uri="{9D8B030D-6E8A-4147-A177-3AD203B41FA5}">
                      <a16:colId xmlns:a16="http://schemas.microsoft.com/office/drawing/2014/main" val="1493375126"/>
                    </a:ext>
                  </a:extLst>
                </a:gridCol>
                <a:gridCol w="493776">
                  <a:extLst>
                    <a:ext uri="{9D8B030D-6E8A-4147-A177-3AD203B41FA5}">
                      <a16:colId xmlns:a16="http://schemas.microsoft.com/office/drawing/2014/main" val="2850607063"/>
                    </a:ext>
                  </a:extLst>
                </a:gridCol>
                <a:gridCol w="493776">
                  <a:extLst>
                    <a:ext uri="{9D8B030D-6E8A-4147-A177-3AD203B41FA5}">
                      <a16:colId xmlns:a16="http://schemas.microsoft.com/office/drawing/2014/main" val="3687054909"/>
                    </a:ext>
                  </a:extLst>
                </a:gridCol>
                <a:gridCol w="493776">
                  <a:extLst>
                    <a:ext uri="{9D8B030D-6E8A-4147-A177-3AD203B41FA5}">
                      <a16:colId xmlns:a16="http://schemas.microsoft.com/office/drawing/2014/main" val="3645834284"/>
                    </a:ext>
                  </a:extLst>
                </a:gridCol>
                <a:gridCol w="493776">
                  <a:extLst>
                    <a:ext uri="{9D8B030D-6E8A-4147-A177-3AD203B41FA5}">
                      <a16:colId xmlns:a16="http://schemas.microsoft.com/office/drawing/2014/main" val="2251359414"/>
                    </a:ext>
                  </a:extLst>
                </a:gridCol>
                <a:gridCol w="493776">
                  <a:extLst>
                    <a:ext uri="{9D8B030D-6E8A-4147-A177-3AD203B41FA5}">
                      <a16:colId xmlns:a16="http://schemas.microsoft.com/office/drawing/2014/main" val="1632889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99870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- 2024-11-04 17:15:07</a:t>
                      </a:r>
                      <a:r>
                        <a:rPr kumimoji="0" lang="fr-FR" sz="1000" b="0" i="0" u="none" strike="noStrike" kern="1200" cap="none" spc="0" normalizeH="0" baseline="0" noProof="0">
                          <a:ln>
                            <a:noFill/>
                          </a:ln>
                          <a:solidFill>
                            <a:prstClr val="black"/>
                          </a:solidFill>
                          <a:effectLst/>
                          <a:uLnTx/>
                          <a:uFillTx/>
                          <a:latin typeface="Calibri"/>
                          <a:ea typeface="+mn-ea"/>
                          <a:cs typeface="+mn-cs"/>
                        </a:rPr>
                        <a:t>
 Les plus- ou moins-values de cession : de quoi parle-t-on ? 🤔 
Une « plus-value » de cession est le #gain obtenu sur la #vente d’#actions. A l’inverse, la « moins-value » est la perte engendrée.
Pour en savoir plus et en comprendre le calcul, découvrez le nouvel épisode de notre série “ Passez à l'action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4.4811320754717 %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a:t>
                      </a:r>
                    </a:p>
                  </a:txBody>
                  <a:tcPr/>
                </a:tc>
                <a:extLst>
                  <a:ext uri="{0D108BD9-81ED-4DB2-BD59-A6C34878D82A}">
                    <a16:rowId xmlns:a16="http://schemas.microsoft.com/office/drawing/2014/main" val="2475170726"/>
                  </a:ext>
                </a:extLst>
              </a:tr>
            </a:tbl>
          </a:graphicData>
        </a:graphic>
      </p:graphicFrame>
      <p:sp>
        <p:nvSpPr>
          <p:cNvPr id="4" name="Text Placeholder 3">
            <a:extLst>
              <a:ext uri="{FF2B5EF4-FFF2-40B4-BE49-F238E27FC236}">
                <a16:creationId xmlns:a16="http://schemas.microsoft.com/office/drawing/2014/main" id="{89E68740-B831-4DEB-96B1-3F704692408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167819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332D8-6F9E-4553-AF3B-172A3CC5D3F2}"/>
              </a:ext>
            </a:extLst>
          </p:cNvPr>
          <p:cNvSpPr>
            <a:spLocks noGrp="1"/>
          </p:cNvSpPr>
          <p:nvPr>
            <p:ph type="title"/>
          </p:nvPr>
        </p:nvSpPr>
        <p:spPr/>
        <p:txBody>
          <a:bodyPr/>
          <a:lstStyle/>
          <a:p>
            <a:r>
              <a:rPr lang="en-US"/>
              <a:t>LinkedIn Posts ACTIONNAIRES | 1 group and 1 profile - 16 of 26</a:t>
            </a:r>
          </a:p>
        </p:txBody>
      </p:sp>
      <p:graphicFrame>
        <p:nvGraphicFramePr>
          <p:cNvPr id="5" name="Table Placeholder 4">
            <a:extLst>
              <a:ext uri="{FF2B5EF4-FFF2-40B4-BE49-F238E27FC236}">
                <a16:creationId xmlns:a16="http://schemas.microsoft.com/office/drawing/2014/main" id="{88000096-987A-4E0B-9E43-D76358763E1E}"/>
              </a:ext>
            </a:extLst>
          </p:cNvPr>
          <p:cNvGraphicFramePr>
            <a:graphicFrameLocks noGrp="1"/>
          </p:cNvGraphicFramePr>
          <p:nvPr>
            <p:ph type="tbl" sz="quarter" idx="13"/>
            <p:extLst>
              <p:ext uri="{D42A27DB-BD31-4B8C-83A1-F6EECF244321}">
                <p14:modId xmlns:p14="http://schemas.microsoft.com/office/powerpoint/2010/main" val="446896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06897045"/>
                    </a:ext>
                  </a:extLst>
                </a:gridCol>
                <a:gridCol w="1481327">
                  <a:extLst>
                    <a:ext uri="{9D8B030D-6E8A-4147-A177-3AD203B41FA5}">
                      <a16:colId xmlns:a16="http://schemas.microsoft.com/office/drawing/2014/main" val="3958644704"/>
                    </a:ext>
                  </a:extLst>
                </a:gridCol>
                <a:gridCol w="493776">
                  <a:extLst>
                    <a:ext uri="{9D8B030D-6E8A-4147-A177-3AD203B41FA5}">
                      <a16:colId xmlns:a16="http://schemas.microsoft.com/office/drawing/2014/main" val="2568917037"/>
                    </a:ext>
                  </a:extLst>
                </a:gridCol>
                <a:gridCol w="493776">
                  <a:extLst>
                    <a:ext uri="{9D8B030D-6E8A-4147-A177-3AD203B41FA5}">
                      <a16:colId xmlns:a16="http://schemas.microsoft.com/office/drawing/2014/main" val="269485209"/>
                    </a:ext>
                  </a:extLst>
                </a:gridCol>
                <a:gridCol w="493776">
                  <a:extLst>
                    <a:ext uri="{9D8B030D-6E8A-4147-A177-3AD203B41FA5}">
                      <a16:colId xmlns:a16="http://schemas.microsoft.com/office/drawing/2014/main" val="2548656834"/>
                    </a:ext>
                  </a:extLst>
                </a:gridCol>
                <a:gridCol w="493776">
                  <a:extLst>
                    <a:ext uri="{9D8B030D-6E8A-4147-A177-3AD203B41FA5}">
                      <a16:colId xmlns:a16="http://schemas.microsoft.com/office/drawing/2014/main" val="4276105068"/>
                    </a:ext>
                  </a:extLst>
                </a:gridCol>
                <a:gridCol w="493776">
                  <a:extLst>
                    <a:ext uri="{9D8B030D-6E8A-4147-A177-3AD203B41FA5}">
                      <a16:colId xmlns:a16="http://schemas.microsoft.com/office/drawing/2014/main" val="3817860209"/>
                    </a:ext>
                  </a:extLst>
                </a:gridCol>
                <a:gridCol w="493776">
                  <a:extLst>
                    <a:ext uri="{9D8B030D-6E8A-4147-A177-3AD203B41FA5}">
                      <a16:colId xmlns:a16="http://schemas.microsoft.com/office/drawing/2014/main" val="2816215966"/>
                    </a:ext>
                  </a:extLst>
                </a:gridCol>
                <a:gridCol w="493776">
                  <a:extLst>
                    <a:ext uri="{9D8B030D-6E8A-4147-A177-3AD203B41FA5}">
                      <a16:colId xmlns:a16="http://schemas.microsoft.com/office/drawing/2014/main" val="2353413903"/>
                    </a:ext>
                  </a:extLst>
                </a:gridCol>
                <a:gridCol w="493776">
                  <a:extLst>
                    <a:ext uri="{9D8B030D-6E8A-4147-A177-3AD203B41FA5}">
                      <a16:colId xmlns:a16="http://schemas.microsoft.com/office/drawing/2014/main" val="2568885212"/>
                    </a:ext>
                  </a:extLst>
                </a:gridCol>
                <a:gridCol w="493776">
                  <a:extLst>
                    <a:ext uri="{9D8B030D-6E8A-4147-A177-3AD203B41FA5}">
                      <a16:colId xmlns:a16="http://schemas.microsoft.com/office/drawing/2014/main" val="4210993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942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- 2024-10-14 15:01:25</a:t>
                      </a:r>
                      <a:r>
                        <a:rPr kumimoji="0" lang="fr-FR" sz="1000" b="0" i="0" u="none" strike="noStrike" kern="1200" cap="none" spc="0" normalizeH="0" baseline="0" noProof="0">
                          <a:ln>
                            <a:noFill/>
                          </a:ln>
                          <a:solidFill>
                            <a:prstClr val="black"/>
                          </a:solidFill>
                          <a:effectLst/>
                          <a:uLnTx/>
                          <a:uFillTx/>
                          <a:latin typeface="Calibri"/>
                          <a:ea typeface="+mn-ea"/>
                          <a:cs typeface="+mn-cs"/>
                        </a:rPr>
                        <a:t>
 Pour voir ou revoir notre webinaire "La transmission d'actions en pratique", retrouvez le replay 💻 :
🔵 Juste ici 👉 : https://ow.ly/LWoI50TKKqZ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2.7474923680768 %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5334799"/>
                  </a:ext>
                </a:extLst>
              </a:tr>
            </a:tbl>
          </a:graphicData>
        </a:graphic>
      </p:graphicFrame>
      <p:sp>
        <p:nvSpPr>
          <p:cNvPr id="4" name="Text Placeholder 3">
            <a:extLst>
              <a:ext uri="{FF2B5EF4-FFF2-40B4-BE49-F238E27FC236}">
                <a16:creationId xmlns:a16="http://schemas.microsoft.com/office/drawing/2014/main" id="{E427F4DD-A0E9-4E8D-8A0B-94547E7513D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104761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8E344-38D2-4423-875E-3A7B991F443E}"/>
              </a:ext>
            </a:extLst>
          </p:cNvPr>
          <p:cNvSpPr>
            <a:spLocks noGrp="1"/>
          </p:cNvSpPr>
          <p:nvPr>
            <p:ph type="title"/>
          </p:nvPr>
        </p:nvSpPr>
        <p:spPr/>
        <p:txBody>
          <a:bodyPr/>
          <a:lstStyle/>
          <a:p>
            <a:r>
              <a:rPr lang="en-US"/>
              <a:t>LinkedIn Posts ACTIONNAIRES | 1 group and 1 profile - 17 of 26</a:t>
            </a:r>
          </a:p>
        </p:txBody>
      </p:sp>
      <p:graphicFrame>
        <p:nvGraphicFramePr>
          <p:cNvPr id="5" name="Table Placeholder 4">
            <a:extLst>
              <a:ext uri="{FF2B5EF4-FFF2-40B4-BE49-F238E27FC236}">
                <a16:creationId xmlns:a16="http://schemas.microsoft.com/office/drawing/2014/main" id="{D4996EEE-D045-40C7-AB2C-1B1A60502210}"/>
              </a:ext>
            </a:extLst>
          </p:cNvPr>
          <p:cNvGraphicFramePr>
            <a:graphicFrameLocks noGrp="1"/>
          </p:cNvGraphicFramePr>
          <p:nvPr>
            <p:ph type="tbl" sz="quarter" idx="13"/>
            <p:extLst>
              <p:ext uri="{D42A27DB-BD31-4B8C-83A1-F6EECF244321}">
                <p14:modId xmlns:p14="http://schemas.microsoft.com/office/powerpoint/2010/main" val="3983379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91672827"/>
                    </a:ext>
                  </a:extLst>
                </a:gridCol>
                <a:gridCol w="1481327">
                  <a:extLst>
                    <a:ext uri="{9D8B030D-6E8A-4147-A177-3AD203B41FA5}">
                      <a16:colId xmlns:a16="http://schemas.microsoft.com/office/drawing/2014/main" val="1271833236"/>
                    </a:ext>
                  </a:extLst>
                </a:gridCol>
                <a:gridCol w="493776">
                  <a:extLst>
                    <a:ext uri="{9D8B030D-6E8A-4147-A177-3AD203B41FA5}">
                      <a16:colId xmlns:a16="http://schemas.microsoft.com/office/drawing/2014/main" val="3164003350"/>
                    </a:ext>
                  </a:extLst>
                </a:gridCol>
                <a:gridCol w="493776">
                  <a:extLst>
                    <a:ext uri="{9D8B030D-6E8A-4147-A177-3AD203B41FA5}">
                      <a16:colId xmlns:a16="http://schemas.microsoft.com/office/drawing/2014/main" val="2653158795"/>
                    </a:ext>
                  </a:extLst>
                </a:gridCol>
                <a:gridCol w="493776">
                  <a:extLst>
                    <a:ext uri="{9D8B030D-6E8A-4147-A177-3AD203B41FA5}">
                      <a16:colId xmlns:a16="http://schemas.microsoft.com/office/drawing/2014/main" val="3539163400"/>
                    </a:ext>
                  </a:extLst>
                </a:gridCol>
                <a:gridCol w="493776">
                  <a:extLst>
                    <a:ext uri="{9D8B030D-6E8A-4147-A177-3AD203B41FA5}">
                      <a16:colId xmlns:a16="http://schemas.microsoft.com/office/drawing/2014/main" val="2446545961"/>
                    </a:ext>
                  </a:extLst>
                </a:gridCol>
                <a:gridCol w="493776">
                  <a:extLst>
                    <a:ext uri="{9D8B030D-6E8A-4147-A177-3AD203B41FA5}">
                      <a16:colId xmlns:a16="http://schemas.microsoft.com/office/drawing/2014/main" val="941473076"/>
                    </a:ext>
                  </a:extLst>
                </a:gridCol>
                <a:gridCol w="493776">
                  <a:extLst>
                    <a:ext uri="{9D8B030D-6E8A-4147-A177-3AD203B41FA5}">
                      <a16:colId xmlns:a16="http://schemas.microsoft.com/office/drawing/2014/main" val="4009013536"/>
                    </a:ext>
                  </a:extLst>
                </a:gridCol>
                <a:gridCol w="493776">
                  <a:extLst>
                    <a:ext uri="{9D8B030D-6E8A-4147-A177-3AD203B41FA5}">
                      <a16:colId xmlns:a16="http://schemas.microsoft.com/office/drawing/2014/main" val="4007170856"/>
                    </a:ext>
                  </a:extLst>
                </a:gridCol>
                <a:gridCol w="493776">
                  <a:extLst>
                    <a:ext uri="{9D8B030D-6E8A-4147-A177-3AD203B41FA5}">
                      <a16:colId xmlns:a16="http://schemas.microsoft.com/office/drawing/2014/main" val="2227597731"/>
                    </a:ext>
                  </a:extLst>
                </a:gridCol>
                <a:gridCol w="493776">
                  <a:extLst>
                    <a:ext uri="{9D8B030D-6E8A-4147-A177-3AD203B41FA5}">
                      <a16:colId xmlns:a16="http://schemas.microsoft.com/office/drawing/2014/main" val="3983413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6132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- 2024-10-09 14:00:30</a:t>
                      </a:r>
                      <a:r>
                        <a:rPr kumimoji="0" lang="fr-FR" sz="1000" b="0" i="0" u="none" strike="noStrike" kern="1200" cap="none" spc="0" normalizeH="0" baseline="0" noProof="0">
                          <a:ln>
                            <a:noFill/>
                          </a:ln>
                          <a:solidFill>
                            <a:prstClr val="black"/>
                          </a:solidFill>
                          <a:effectLst/>
                          <a:uLnTx/>
                          <a:uFillTx/>
                          <a:latin typeface="Calibri"/>
                          <a:ea typeface="+mn-ea"/>
                          <a:cs typeface="+mn-cs"/>
                        </a:rPr>
                        <a:t>
 Comment transmettre ses #actions à ses proches ? 🤔
Pour suivre le #webinaire “La transmission d’actions en pratique” et poser vos questions en direct, c'est ce soir à 18h00 ⏱️ avec :
🔵 Anne-Laure Martinon, Responsable du Pôle administration des titres d'Air Liquide.
🔵 Maître Arlette Darmon, Présidente du Groupe notarial Monassier. 
Inscrivez-vous juste ici 👉 https://ow.ly/LyCO50THI8Z
#Actionnaires #Transmission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2.2528735632184 %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92795178"/>
                  </a:ext>
                </a:extLst>
              </a:tr>
            </a:tbl>
          </a:graphicData>
        </a:graphic>
      </p:graphicFrame>
      <p:sp>
        <p:nvSpPr>
          <p:cNvPr id="4" name="Text Placeholder 3">
            <a:extLst>
              <a:ext uri="{FF2B5EF4-FFF2-40B4-BE49-F238E27FC236}">
                <a16:creationId xmlns:a16="http://schemas.microsoft.com/office/drawing/2014/main" id="{6592228C-477C-41EA-9F67-849C2240D76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6814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77F21-6651-4849-A78D-1630536B60CA}"/>
              </a:ext>
            </a:extLst>
          </p:cNvPr>
          <p:cNvSpPr>
            <a:spLocks noGrp="1"/>
          </p:cNvSpPr>
          <p:nvPr>
            <p:ph type="title"/>
          </p:nvPr>
        </p:nvSpPr>
        <p:spPr/>
        <p:txBody>
          <a:bodyPr/>
          <a:lstStyle/>
          <a:p>
            <a:r>
              <a:rPr lang="en-US"/>
              <a:t>LinkedIn Posts ACTIONNAIRES | 1 group and 1 profile - 18 of 26</a:t>
            </a:r>
          </a:p>
        </p:txBody>
      </p:sp>
      <p:graphicFrame>
        <p:nvGraphicFramePr>
          <p:cNvPr id="5" name="Table Placeholder 4">
            <a:extLst>
              <a:ext uri="{FF2B5EF4-FFF2-40B4-BE49-F238E27FC236}">
                <a16:creationId xmlns:a16="http://schemas.microsoft.com/office/drawing/2014/main" id="{ADA0293B-C2B2-4844-92F5-5851A27CAF8E}"/>
              </a:ext>
            </a:extLst>
          </p:cNvPr>
          <p:cNvGraphicFramePr>
            <a:graphicFrameLocks noGrp="1"/>
          </p:cNvGraphicFramePr>
          <p:nvPr>
            <p:ph type="tbl" sz="quarter" idx="13"/>
            <p:extLst>
              <p:ext uri="{D42A27DB-BD31-4B8C-83A1-F6EECF244321}">
                <p14:modId xmlns:p14="http://schemas.microsoft.com/office/powerpoint/2010/main" val="2048576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17108521"/>
                    </a:ext>
                  </a:extLst>
                </a:gridCol>
                <a:gridCol w="1481327">
                  <a:extLst>
                    <a:ext uri="{9D8B030D-6E8A-4147-A177-3AD203B41FA5}">
                      <a16:colId xmlns:a16="http://schemas.microsoft.com/office/drawing/2014/main" val="2586118880"/>
                    </a:ext>
                  </a:extLst>
                </a:gridCol>
                <a:gridCol w="493776">
                  <a:extLst>
                    <a:ext uri="{9D8B030D-6E8A-4147-A177-3AD203B41FA5}">
                      <a16:colId xmlns:a16="http://schemas.microsoft.com/office/drawing/2014/main" val="4082890868"/>
                    </a:ext>
                  </a:extLst>
                </a:gridCol>
                <a:gridCol w="493776">
                  <a:extLst>
                    <a:ext uri="{9D8B030D-6E8A-4147-A177-3AD203B41FA5}">
                      <a16:colId xmlns:a16="http://schemas.microsoft.com/office/drawing/2014/main" val="2097133434"/>
                    </a:ext>
                  </a:extLst>
                </a:gridCol>
                <a:gridCol w="493776">
                  <a:extLst>
                    <a:ext uri="{9D8B030D-6E8A-4147-A177-3AD203B41FA5}">
                      <a16:colId xmlns:a16="http://schemas.microsoft.com/office/drawing/2014/main" val="567799184"/>
                    </a:ext>
                  </a:extLst>
                </a:gridCol>
                <a:gridCol w="493776">
                  <a:extLst>
                    <a:ext uri="{9D8B030D-6E8A-4147-A177-3AD203B41FA5}">
                      <a16:colId xmlns:a16="http://schemas.microsoft.com/office/drawing/2014/main" val="2987322830"/>
                    </a:ext>
                  </a:extLst>
                </a:gridCol>
                <a:gridCol w="493776">
                  <a:extLst>
                    <a:ext uri="{9D8B030D-6E8A-4147-A177-3AD203B41FA5}">
                      <a16:colId xmlns:a16="http://schemas.microsoft.com/office/drawing/2014/main" val="576177887"/>
                    </a:ext>
                  </a:extLst>
                </a:gridCol>
                <a:gridCol w="493776">
                  <a:extLst>
                    <a:ext uri="{9D8B030D-6E8A-4147-A177-3AD203B41FA5}">
                      <a16:colId xmlns:a16="http://schemas.microsoft.com/office/drawing/2014/main" val="2395697512"/>
                    </a:ext>
                  </a:extLst>
                </a:gridCol>
                <a:gridCol w="493776">
                  <a:extLst>
                    <a:ext uri="{9D8B030D-6E8A-4147-A177-3AD203B41FA5}">
                      <a16:colId xmlns:a16="http://schemas.microsoft.com/office/drawing/2014/main" val="1468550649"/>
                    </a:ext>
                  </a:extLst>
                </a:gridCol>
                <a:gridCol w="493776">
                  <a:extLst>
                    <a:ext uri="{9D8B030D-6E8A-4147-A177-3AD203B41FA5}">
                      <a16:colId xmlns:a16="http://schemas.microsoft.com/office/drawing/2014/main" val="2481017385"/>
                    </a:ext>
                  </a:extLst>
                </a:gridCol>
                <a:gridCol w="493776">
                  <a:extLst>
                    <a:ext uri="{9D8B030D-6E8A-4147-A177-3AD203B41FA5}">
                      <a16:colId xmlns:a16="http://schemas.microsoft.com/office/drawing/2014/main" val="4093605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36979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Air Liquide - 2024-09-18 16:53:43</a:t>
                      </a:r>
                      <a:r>
                        <a:rPr kumimoji="0" lang="en-US" sz="1000" b="0" i="0" u="none" strike="noStrike" kern="1200" cap="none" spc="0" normalizeH="0" baseline="0" noProof="0">
                          <a:ln>
                            <a:noFill/>
                          </a:ln>
                          <a:solidFill>
                            <a:prstClr val="black"/>
                          </a:solidFill>
                          <a:effectLst/>
                          <a:uLnTx/>
                          <a:uFillTx/>
                          <a:latin typeface="Calibri"/>
                          <a:ea typeface="+mn-ea"/>
                          <a:cs typeface="+mn-cs"/>
                        </a:rPr>
                        <a:t>
 You’re an Air Liquide #Shareholder and you hold your shares in a bank. You would like to benefit from the Air Liquide loyalty #bonus? 🤩
➡️ Simply convert your #shares to registered form.
Discover all the steps by watching the new episode of our "Act now" series!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PI_Shareholding, 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3.8535235256547 %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6673</a:t>
                      </a:r>
                    </a:p>
                  </a:txBody>
                  <a:tcPr/>
                </a:tc>
                <a:extLst>
                  <a:ext uri="{0D108BD9-81ED-4DB2-BD59-A6C34878D82A}">
                    <a16:rowId xmlns:a16="http://schemas.microsoft.com/office/drawing/2014/main" val="1017613451"/>
                  </a:ext>
                </a:extLst>
              </a:tr>
            </a:tbl>
          </a:graphicData>
        </a:graphic>
      </p:graphicFrame>
      <p:sp>
        <p:nvSpPr>
          <p:cNvPr id="4" name="Text Placeholder 3">
            <a:extLst>
              <a:ext uri="{FF2B5EF4-FFF2-40B4-BE49-F238E27FC236}">
                <a16:creationId xmlns:a16="http://schemas.microsoft.com/office/drawing/2014/main" id="{136E9D46-0482-432A-A110-2ADBF7446A8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9209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45FD8-E730-4134-8C53-4FE4D035E453}"/>
              </a:ext>
            </a:extLst>
          </p:cNvPr>
          <p:cNvSpPr>
            <a:spLocks noGrp="1"/>
          </p:cNvSpPr>
          <p:nvPr>
            <p:ph type="title"/>
          </p:nvPr>
        </p:nvSpPr>
        <p:spPr/>
        <p:txBody>
          <a:bodyPr/>
          <a:lstStyle/>
          <a:p>
            <a:r>
              <a:rPr lang="en-US"/>
              <a:t>LinkedIn Posts ACTIONNAIRES | 1 group and 1 profile - 19 of 26</a:t>
            </a:r>
          </a:p>
        </p:txBody>
      </p:sp>
      <p:graphicFrame>
        <p:nvGraphicFramePr>
          <p:cNvPr id="5" name="Table Placeholder 4">
            <a:extLst>
              <a:ext uri="{FF2B5EF4-FFF2-40B4-BE49-F238E27FC236}">
                <a16:creationId xmlns:a16="http://schemas.microsoft.com/office/drawing/2014/main" id="{29F0482A-B68D-4536-95D2-0C910E821528}"/>
              </a:ext>
            </a:extLst>
          </p:cNvPr>
          <p:cNvGraphicFramePr>
            <a:graphicFrameLocks noGrp="1"/>
          </p:cNvGraphicFramePr>
          <p:nvPr>
            <p:ph type="tbl" sz="quarter" idx="13"/>
            <p:extLst>
              <p:ext uri="{D42A27DB-BD31-4B8C-83A1-F6EECF244321}">
                <p14:modId xmlns:p14="http://schemas.microsoft.com/office/powerpoint/2010/main" val="1208468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04575981"/>
                    </a:ext>
                  </a:extLst>
                </a:gridCol>
                <a:gridCol w="1481327">
                  <a:extLst>
                    <a:ext uri="{9D8B030D-6E8A-4147-A177-3AD203B41FA5}">
                      <a16:colId xmlns:a16="http://schemas.microsoft.com/office/drawing/2014/main" val="164399989"/>
                    </a:ext>
                  </a:extLst>
                </a:gridCol>
                <a:gridCol w="493776">
                  <a:extLst>
                    <a:ext uri="{9D8B030D-6E8A-4147-A177-3AD203B41FA5}">
                      <a16:colId xmlns:a16="http://schemas.microsoft.com/office/drawing/2014/main" val="4085994687"/>
                    </a:ext>
                  </a:extLst>
                </a:gridCol>
                <a:gridCol w="493776">
                  <a:extLst>
                    <a:ext uri="{9D8B030D-6E8A-4147-A177-3AD203B41FA5}">
                      <a16:colId xmlns:a16="http://schemas.microsoft.com/office/drawing/2014/main" val="2987605065"/>
                    </a:ext>
                  </a:extLst>
                </a:gridCol>
                <a:gridCol w="493776">
                  <a:extLst>
                    <a:ext uri="{9D8B030D-6E8A-4147-A177-3AD203B41FA5}">
                      <a16:colId xmlns:a16="http://schemas.microsoft.com/office/drawing/2014/main" val="410806414"/>
                    </a:ext>
                  </a:extLst>
                </a:gridCol>
                <a:gridCol w="493776">
                  <a:extLst>
                    <a:ext uri="{9D8B030D-6E8A-4147-A177-3AD203B41FA5}">
                      <a16:colId xmlns:a16="http://schemas.microsoft.com/office/drawing/2014/main" val="4220249040"/>
                    </a:ext>
                  </a:extLst>
                </a:gridCol>
                <a:gridCol w="493776">
                  <a:extLst>
                    <a:ext uri="{9D8B030D-6E8A-4147-A177-3AD203B41FA5}">
                      <a16:colId xmlns:a16="http://schemas.microsoft.com/office/drawing/2014/main" val="4181486318"/>
                    </a:ext>
                  </a:extLst>
                </a:gridCol>
                <a:gridCol w="493776">
                  <a:extLst>
                    <a:ext uri="{9D8B030D-6E8A-4147-A177-3AD203B41FA5}">
                      <a16:colId xmlns:a16="http://schemas.microsoft.com/office/drawing/2014/main" val="1711084431"/>
                    </a:ext>
                  </a:extLst>
                </a:gridCol>
                <a:gridCol w="493776">
                  <a:extLst>
                    <a:ext uri="{9D8B030D-6E8A-4147-A177-3AD203B41FA5}">
                      <a16:colId xmlns:a16="http://schemas.microsoft.com/office/drawing/2014/main" val="1368605271"/>
                    </a:ext>
                  </a:extLst>
                </a:gridCol>
                <a:gridCol w="493776">
                  <a:extLst>
                    <a:ext uri="{9D8B030D-6E8A-4147-A177-3AD203B41FA5}">
                      <a16:colId xmlns:a16="http://schemas.microsoft.com/office/drawing/2014/main" val="797475608"/>
                    </a:ext>
                  </a:extLst>
                </a:gridCol>
                <a:gridCol w="493776">
                  <a:extLst>
                    <a:ext uri="{9D8B030D-6E8A-4147-A177-3AD203B41FA5}">
                      <a16:colId xmlns:a16="http://schemas.microsoft.com/office/drawing/2014/main" val="4253687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4281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- 2024-09-18 16:49:56</a:t>
                      </a:r>
                      <a:r>
                        <a:rPr kumimoji="0" lang="fr-FR" sz="1000" b="0" i="0" u="none" strike="noStrike" kern="1200" cap="none" spc="0" normalizeH="0" baseline="0" noProof="0">
                          <a:ln>
                            <a:noFill/>
                          </a:ln>
                          <a:solidFill>
                            <a:prstClr val="black"/>
                          </a:solidFill>
                          <a:effectLst/>
                          <a:uLnTx/>
                          <a:uFillTx/>
                          <a:latin typeface="Calibri"/>
                          <a:ea typeface="+mn-ea"/>
                          <a:cs typeface="+mn-cs"/>
                        </a:rPr>
                        <a:t>
 Vous êtes #Actionnaire et détenez vos actions Air Liquide dans un établissement financier. Vous souhaitez pouvoir bénéficier de la #prime de fidélité ? 🤩
➡️ Il suffit de convertir vos #actions au nominatif auprès de votre banque.
Découvrez les démarches en regardant le nouvel épisode de notre série “Passez à l’action”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3.9848197343454 %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extLst>
                  <a:ext uri="{0D108BD9-81ED-4DB2-BD59-A6C34878D82A}">
                    <a16:rowId xmlns:a16="http://schemas.microsoft.com/office/drawing/2014/main" val="3810024072"/>
                  </a:ext>
                </a:extLst>
              </a:tr>
            </a:tbl>
          </a:graphicData>
        </a:graphic>
      </p:graphicFrame>
      <p:sp>
        <p:nvSpPr>
          <p:cNvPr id="4" name="Text Placeholder 3">
            <a:extLst>
              <a:ext uri="{FF2B5EF4-FFF2-40B4-BE49-F238E27FC236}">
                <a16:creationId xmlns:a16="http://schemas.microsoft.com/office/drawing/2014/main" id="{2C54DB80-EC63-467E-9C03-0BA362290DF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411513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4EACB-46F0-4CD1-B6FE-66CE09161A7E}"/>
              </a:ext>
            </a:extLst>
          </p:cNvPr>
          <p:cNvSpPr>
            <a:spLocks noGrp="1"/>
          </p:cNvSpPr>
          <p:nvPr>
            <p:ph type="title"/>
          </p:nvPr>
        </p:nvSpPr>
        <p:spPr/>
        <p:txBody>
          <a:bodyPr/>
          <a:lstStyle/>
          <a:p>
            <a:r>
              <a:rPr lang="en-US"/>
              <a:t>LinkedIn Posts ACTIONNAIRES | 1 group and 1 profile - 20 of 26</a:t>
            </a:r>
          </a:p>
        </p:txBody>
      </p:sp>
      <p:graphicFrame>
        <p:nvGraphicFramePr>
          <p:cNvPr id="5" name="Table Placeholder 4">
            <a:extLst>
              <a:ext uri="{FF2B5EF4-FFF2-40B4-BE49-F238E27FC236}">
                <a16:creationId xmlns:a16="http://schemas.microsoft.com/office/drawing/2014/main" id="{0965A531-4128-40E7-A0AE-753A7B471F91}"/>
              </a:ext>
            </a:extLst>
          </p:cNvPr>
          <p:cNvGraphicFramePr>
            <a:graphicFrameLocks noGrp="1"/>
          </p:cNvGraphicFramePr>
          <p:nvPr>
            <p:ph type="tbl" sz="quarter" idx="13"/>
            <p:extLst>
              <p:ext uri="{D42A27DB-BD31-4B8C-83A1-F6EECF244321}">
                <p14:modId xmlns:p14="http://schemas.microsoft.com/office/powerpoint/2010/main" val="844997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7642463"/>
                    </a:ext>
                  </a:extLst>
                </a:gridCol>
                <a:gridCol w="1481327">
                  <a:extLst>
                    <a:ext uri="{9D8B030D-6E8A-4147-A177-3AD203B41FA5}">
                      <a16:colId xmlns:a16="http://schemas.microsoft.com/office/drawing/2014/main" val="1535778223"/>
                    </a:ext>
                  </a:extLst>
                </a:gridCol>
                <a:gridCol w="493776">
                  <a:extLst>
                    <a:ext uri="{9D8B030D-6E8A-4147-A177-3AD203B41FA5}">
                      <a16:colId xmlns:a16="http://schemas.microsoft.com/office/drawing/2014/main" val="2989241323"/>
                    </a:ext>
                  </a:extLst>
                </a:gridCol>
                <a:gridCol w="493776">
                  <a:extLst>
                    <a:ext uri="{9D8B030D-6E8A-4147-A177-3AD203B41FA5}">
                      <a16:colId xmlns:a16="http://schemas.microsoft.com/office/drawing/2014/main" val="3139524685"/>
                    </a:ext>
                  </a:extLst>
                </a:gridCol>
                <a:gridCol w="493776">
                  <a:extLst>
                    <a:ext uri="{9D8B030D-6E8A-4147-A177-3AD203B41FA5}">
                      <a16:colId xmlns:a16="http://schemas.microsoft.com/office/drawing/2014/main" val="177391782"/>
                    </a:ext>
                  </a:extLst>
                </a:gridCol>
                <a:gridCol w="493776">
                  <a:extLst>
                    <a:ext uri="{9D8B030D-6E8A-4147-A177-3AD203B41FA5}">
                      <a16:colId xmlns:a16="http://schemas.microsoft.com/office/drawing/2014/main" val="887115756"/>
                    </a:ext>
                  </a:extLst>
                </a:gridCol>
                <a:gridCol w="493776">
                  <a:extLst>
                    <a:ext uri="{9D8B030D-6E8A-4147-A177-3AD203B41FA5}">
                      <a16:colId xmlns:a16="http://schemas.microsoft.com/office/drawing/2014/main" val="123312912"/>
                    </a:ext>
                  </a:extLst>
                </a:gridCol>
                <a:gridCol w="493776">
                  <a:extLst>
                    <a:ext uri="{9D8B030D-6E8A-4147-A177-3AD203B41FA5}">
                      <a16:colId xmlns:a16="http://schemas.microsoft.com/office/drawing/2014/main" val="623354579"/>
                    </a:ext>
                  </a:extLst>
                </a:gridCol>
                <a:gridCol w="493776">
                  <a:extLst>
                    <a:ext uri="{9D8B030D-6E8A-4147-A177-3AD203B41FA5}">
                      <a16:colId xmlns:a16="http://schemas.microsoft.com/office/drawing/2014/main" val="2049128186"/>
                    </a:ext>
                  </a:extLst>
                </a:gridCol>
                <a:gridCol w="493776">
                  <a:extLst>
                    <a:ext uri="{9D8B030D-6E8A-4147-A177-3AD203B41FA5}">
                      <a16:colId xmlns:a16="http://schemas.microsoft.com/office/drawing/2014/main" val="1700002702"/>
                    </a:ext>
                  </a:extLst>
                </a:gridCol>
                <a:gridCol w="493776">
                  <a:extLst>
                    <a:ext uri="{9D8B030D-6E8A-4147-A177-3AD203B41FA5}">
                      <a16:colId xmlns:a16="http://schemas.microsoft.com/office/drawing/2014/main" val="2664322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133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- 2024-06-19 17:01:44</a:t>
                      </a:r>
                      <a:r>
                        <a:rPr kumimoji="0" lang="fr-FR" sz="1000" b="0" i="0" u="none" strike="noStrike" kern="1200" cap="none" spc="0" normalizeH="0" baseline="0" noProof="0">
                          <a:ln>
                            <a:noFill/>
                          </a:ln>
                          <a:solidFill>
                            <a:prstClr val="black"/>
                          </a:solidFill>
                          <a:effectLst/>
                          <a:uLnTx/>
                          <a:uFillTx/>
                          <a:latin typeface="Calibri"/>
                          <a:ea typeface="+mn-ea"/>
                          <a:cs typeface="+mn-cs"/>
                        </a:rPr>
                        <a:t>
 L'Assemblée Générale d'Air Liquide s'est tenue le 30 avril 2024 au Palais des Congrès de Paris.
L’occasion de retrouver nos #Actionnaires individuels lors d’un moment unique d’échange et d’information sur le Groupe. 
🙏 Merci à tous ceux qui ont participé et contribué à ce succès ! 
Retrouvez les témoignages de nos Actionnaires durant cette Assemblée Générale.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4.3309128630705 %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a:t>
                      </a:r>
                    </a:p>
                  </a:txBody>
                  <a:tcPr/>
                </a:tc>
                <a:extLst>
                  <a:ext uri="{0D108BD9-81ED-4DB2-BD59-A6C34878D82A}">
                    <a16:rowId xmlns:a16="http://schemas.microsoft.com/office/drawing/2014/main" val="4186647301"/>
                  </a:ext>
                </a:extLst>
              </a:tr>
            </a:tbl>
          </a:graphicData>
        </a:graphic>
      </p:graphicFrame>
      <p:sp>
        <p:nvSpPr>
          <p:cNvPr id="4" name="Text Placeholder 3">
            <a:extLst>
              <a:ext uri="{FF2B5EF4-FFF2-40B4-BE49-F238E27FC236}">
                <a16:creationId xmlns:a16="http://schemas.microsoft.com/office/drawing/2014/main" id="{6845A35B-8B4A-4C78-867A-62D5E1BD1E8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858659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77B08-81E4-4EA2-9D17-E8CAE27CDD0D}"/>
              </a:ext>
            </a:extLst>
          </p:cNvPr>
          <p:cNvSpPr>
            <a:spLocks noGrp="1"/>
          </p:cNvSpPr>
          <p:nvPr>
            <p:ph type="title"/>
          </p:nvPr>
        </p:nvSpPr>
        <p:spPr/>
        <p:txBody>
          <a:bodyPr/>
          <a:lstStyle/>
          <a:p>
            <a:r>
              <a:rPr lang="en-US"/>
              <a:t>LinkedIn Posts ACTIONNAIRES | 1 group and 1 profile - 21 of 26</a:t>
            </a:r>
          </a:p>
        </p:txBody>
      </p:sp>
      <p:graphicFrame>
        <p:nvGraphicFramePr>
          <p:cNvPr id="5" name="Table Placeholder 4">
            <a:extLst>
              <a:ext uri="{FF2B5EF4-FFF2-40B4-BE49-F238E27FC236}">
                <a16:creationId xmlns:a16="http://schemas.microsoft.com/office/drawing/2014/main" id="{F6CF06FF-9FF5-442D-A7CD-BCE9EE54016C}"/>
              </a:ext>
            </a:extLst>
          </p:cNvPr>
          <p:cNvGraphicFramePr>
            <a:graphicFrameLocks noGrp="1"/>
          </p:cNvGraphicFramePr>
          <p:nvPr>
            <p:ph type="tbl" sz="quarter" idx="13"/>
            <p:extLst>
              <p:ext uri="{D42A27DB-BD31-4B8C-83A1-F6EECF244321}">
                <p14:modId xmlns:p14="http://schemas.microsoft.com/office/powerpoint/2010/main" val="2634400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17403429"/>
                    </a:ext>
                  </a:extLst>
                </a:gridCol>
                <a:gridCol w="1481327">
                  <a:extLst>
                    <a:ext uri="{9D8B030D-6E8A-4147-A177-3AD203B41FA5}">
                      <a16:colId xmlns:a16="http://schemas.microsoft.com/office/drawing/2014/main" val="620262880"/>
                    </a:ext>
                  </a:extLst>
                </a:gridCol>
                <a:gridCol w="493776">
                  <a:extLst>
                    <a:ext uri="{9D8B030D-6E8A-4147-A177-3AD203B41FA5}">
                      <a16:colId xmlns:a16="http://schemas.microsoft.com/office/drawing/2014/main" val="2583265837"/>
                    </a:ext>
                  </a:extLst>
                </a:gridCol>
                <a:gridCol w="493776">
                  <a:extLst>
                    <a:ext uri="{9D8B030D-6E8A-4147-A177-3AD203B41FA5}">
                      <a16:colId xmlns:a16="http://schemas.microsoft.com/office/drawing/2014/main" val="2360332668"/>
                    </a:ext>
                  </a:extLst>
                </a:gridCol>
                <a:gridCol w="493776">
                  <a:extLst>
                    <a:ext uri="{9D8B030D-6E8A-4147-A177-3AD203B41FA5}">
                      <a16:colId xmlns:a16="http://schemas.microsoft.com/office/drawing/2014/main" val="784370536"/>
                    </a:ext>
                  </a:extLst>
                </a:gridCol>
                <a:gridCol w="493776">
                  <a:extLst>
                    <a:ext uri="{9D8B030D-6E8A-4147-A177-3AD203B41FA5}">
                      <a16:colId xmlns:a16="http://schemas.microsoft.com/office/drawing/2014/main" val="1282461031"/>
                    </a:ext>
                  </a:extLst>
                </a:gridCol>
                <a:gridCol w="493776">
                  <a:extLst>
                    <a:ext uri="{9D8B030D-6E8A-4147-A177-3AD203B41FA5}">
                      <a16:colId xmlns:a16="http://schemas.microsoft.com/office/drawing/2014/main" val="2171052663"/>
                    </a:ext>
                  </a:extLst>
                </a:gridCol>
                <a:gridCol w="493776">
                  <a:extLst>
                    <a:ext uri="{9D8B030D-6E8A-4147-A177-3AD203B41FA5}">
                      <a16:colId xmlns:a16="http://schemas.microsoft.com/office/drawing/2014/main" val="2823909388"/>
                    </a:ext>
                  </a:extLst>
                </a:gridCol>
                <a:gridCol w="493776">
                  <a:extLst>
                    <a:ext uri="{9D8B030D-6E8A-4147-A177-3AD203B41FA5}">
                      <a16:colId xmlns:a16="http://schemas.microsoft.com/office/drawing/2014/main" val="3954457119"/>
                    </a:ext>
                  </a:extLst>
                </a:gridCol>
                <a:gridCol w="493776">
                  <a:extLst>
                    <a:ext uri="{9D8B030D-6E8A-4147-A177-3AD203B41FA5}">
                      <a16:colId xmlns:a16="http://schemas.microsoft.com/office/drawing/2014/main" val="3282325649"/>
                    </a:ext>
                  </a:extLst>
                </a:gridCol>
                <a:gridCol w="493776">
                  <a:extLst>
                    <a:ext uri="{9D8B030D-6E8A-4147-A177-3AD203B41FA5}">
                      <a16:colId xmlns:a16="http://schemas.microsoft.com/office/drawing/2014/main" val="1659291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78953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Air Liquide - 2024-06-19 17:00:15</a:t>
                      </a:r>
                      <a:r>
                        <a:rPr kumimoji="0" lang="en-US" sz="1000" b="0" i="0" u="none" strike="noStrike" kern="1200" cap="none" spc="0" normalizeH="0" baseline="0" noProof="0">
                          <a:ln>
                            <a:noFill/>
                          </a:ln>
                          <a:solidFill>
                            <a:prstClr val="black"/>
                          </a:solidFill>
                          <a:effectLst/>
                          <a:uLnTx/>
                          <a:uFillTx/>
                          <a:latin typeface="Calibri"/>
                          <a:ea typeface="+mn-ea"/>
                          <a:cs typeface="+mn-cs"/>
                        </a:rPr>
                        <a:t>
 Air Liquide's Annual General Meeting was held on April 30, 2024 at the Palais des Congrès in Paris.
It was an opportunity to meet up with our #Shareholders for a unique moment of exchange and information about the Group. 
🙏 Thank you to all those who took part and contributed to this success! 
Find more about our Shareholders testimonials during the Annual General Meeting.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PI_Shareholding, 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4.3632004794726 %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5128</a:t>
                      </a:r>
                    </a:p>
                  </a:txBody>
                  <a:tcPr/>
                </a:tc>
                <a:extLst>
                  <a:ext uri="{0D108BD9-81ED-4DB2-BD59-A6C34878D82A}">
                    <a16:rowId xmlns:a16="http://schemas.microsoft.com/office/drawing/2014/main" val="2537463397"/>
                  </a:ext>
                </a:extLst>
              </a:tr>
            </a:tbl>
          </a:graphicData>
        </a:graphic>
      </p:graphicFrame>
      <p:sp>
        <p:nvSpPr>
          <p:cNvPr id="4" name="Text Placeholder 3">
            <a:extLst>
              <a:ext uri="{FF2B5EF4-FFF2-40B4-BE49-F238E27FC236}">
                <a16:creationId xmlns:a16="http://schemas.microsoft.com/office/drawing/2014/main" id="{1C77656E-D999-4E49-8B6C-2F05FDB5E9D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310207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55695-8C14-4E85-B6FE-1E9B2E7FEDE8}"/>
              </a:ext>
            </a:extLst>
          </p:cNvPr>
          <p:cNvSpPr>
            <a:spLocks noGrp="1"/>
          </p:cNvSpPr>
          <p:nvPr>
            <p:ph type="title"/>
          </p:nvPr>
        </p:nvSpPr>
        <p:spPr/>
        <p:txBody>
          <a:bodyPr/>
          <a:lstStyle/>
          <a:p>
            <a:r>
              <a:rPr lang="en-US"/>
              <a:t>LinkedIn Posts ACTIONNAIRES | 1 group and 1 profile - 22 of 26</a:t>
            </a:r>
          </a:p>
        </p:txBody>
      </p:sp>
      <p:graphicFrame>
        <p:nvGraphicFramePr>
          <p:cNvPr id="5" name="Table Placeholder 4">
            <a:extLst>
              <a:ext uri="{FF2B5EF4-FFF2-40B4-BE49-F238E27FC236}">
                <a16:creationId xmlns:a16="http://schemas.microsoft.com/office/drawing/2014/main" id="{8452D98B-CCBF-47A2-B23A-11DC322B9C08}"/>
              </a:ext>
            </a:extLst>
          </p:cNvPr>
          <p:cNvGraphicFramePr>
            <a:graphicFrameLocks noGrp="1"/>
          </p:cNvGraphicFramePr>
          <p:nvPr>
            <p:ph type="tbl" sz="quarter" idx="13"/>
            <p:extLst>
              <p:ext uri="{D42A27DB-BD31-4B8C-83A1-F6EECF244321}">
                <p14:modId xmlns:p14="http://schemas.microsoft.com/office/powerpoint/2010/main" val="1759829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00635609"/>
                    </a:ext>
                  </a:extLst>
                </a:gridCol>
                <a:gridCol w="1481327">
                  <a:extLst>
                    <a:ext uri="{9D8B030D-6E8A-4147-A177-3AD203B41FA5}">
                      <a16:colId xmlns:a16="http://schemas.microsoft.com/office/drawing/2014/main" val="4239725250"/>
                    </a:ext>
                  </a:extLst>
                </a:gridCol>
                <a:gridCol w="493776">
                  <a:extLst>
                    <a:ext uri="{9D8B030D-6E8A-4147-A177-3AD203B41FA5}">
                      <a16:colId xmlns:a16="http://schemas.microsoft.com/office/drawing/2014/main" val="2217004222"/>
                    </a:ext>
                  </a:extLst>
                </a:gridCol>
                <a:gridCol w="493776">
                  <a:extLst>
                    <a:ext uri="{9D8B030D-6E8A-4147-A177-3AD203B41FA5}">
                      <a16:colId xmlns:a16="http://schemas.microsoft.com/office/drawing/2014/main" val="385646399"/>
                    </a:ext>
                  </a:extLst>
                </a:gridCol>
                <a:gridCol w="493776">
                  <a:extLst>
                    <a:ext uri="{9D8B030D-6E8A-4147-A177-3AD203B41FA5}">
                      <a16:colId xmlns:a16="http://schemas.microsoft.com/office/drawing/2014/main" val="392968231"/>
                    </a:ext>
                  </a:extLst>
                </a:gridCol>
                <a:gridCol w="493776">
                  <a:extLst>
                    <a:ext uri="{9D8B030D-6E8A-4147-A177-3AD203B41FA5}">
                      <a16:colId xmlns:a16="http://schemas.microsoft.com/office/drawing/2014/main" val="2504399085"/>
                    </a:ext>
                  </a:extLst>
                </a:gridCol>
                <a:gridCol w="493776">
                  <a:extLst>
                    <a:ext uri="{9D8B030D-6E8A-4147-A177-3AD203B41FA5}">
                      <a16:colId xmlns:a16="http://schemas.microsoft.com/office/drawing/2014/main" val="3464131426"/>
                    </a:ext>
                  </a:extLst>
                </a:gridCol>
                <a:gridCol w="493776">
                  <a:extLst>
                    <a:ext uri="{9D8B030D-6E8A-4147-A177-3AD203B41FA5}">
                      <a16:colId xmlns:a16="http://schemas.microsoft.com/office/drawing/2014/main" val="614107278"/>
                    </a:ext>
                  </a:extLst>
                </a:gridCol>
                <a:gridCol w="493776">
                  <a:extLst>
                    <a:ext uri="{9D8B030D-6E8A-4147-A177-3AD203B41FA5}">
                      <a16:colId xmlns:a16="http://schemas.microsoft.com/office/drawing/2014/main" val="985303927"/>
                    </a:ext>
                  </a:extLst>
                </a:gridCol>
                <a:gridCol w="493776">
                  <a:extLst>
                    <a:ext uri="{9D8B030D-6E8A-4147-A177-3AD203B41FA5}">
                      <a16:colId xmlns:a16="http://schemas.microsoft.com/office/drawing/2014/main" val="2993175359"/>
                    </a:ext>
                  </a:extLst>
                </a:gridCol>
                <a:gridCol w="493776">
                  <a:extLst>
                    <a:ext uri="{9D8B030D-6E8A-4147-A177-3AD203B41FA5}">
                      <a16:colId xmlns:a16="http://schemas.microsoft.com/office/drawing/2014/main" val="2419194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4057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- 2024-06-10 17:45:14</a:t>
                      </a:r>
                      <a:r>
                        <a:rPr kumimoji="0" lang="fr-FR" sz="1000" b="0" i="0" u="none" strike="noStrike" kern="1200" cap="none" spc="0" normalizeH="0" baseline="0" noProof="0">
                          <a:ln>
                            <a:noFill/>
                          </a:ln>
                          <a:solidFill>
                            <a:prstClr val="black"/>
                          </a:solidFill>
                          <a:effectLst/>
                          <a:uLnTx/>
                          <a:uFillTx/>
                          <a:latin typeface="Calibri"/>
                          <a:ea typeface="+mn-ea"/>
                          <a:cs typeface="+mn-cs"/>
                        </a:rPr>
                        <a:t>
 Comment se déroule une #AssembléeGénérale chez Air Liquide ? Suivez le guide ! 🤝
Chaque année, Air Liquide met tout en œuvre pour que son Assemblée Générale soit un temps fort, un moment unique d’#échange et d’information sur le Groupe.
En sensibilisant les jeunes actifs à l’actionnariat, Air Liquide les invite à investir dans un Groupe d’#avenir. 
Découvrez le parcours de Tom, #Actionnaire depuis 9 mois, lors de l'Assemblée Générale 2024 du Groupe au Palais des Congrès de Paris.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PI_Shareholding, 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7.353591160221 %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7218</a:t>
                      </a:r>
                    </a:p>
                  </a:txBody>
                  <a:tcPr/>
                </a:tc>
                <a:extLst>
                  <a:ext uri="{0D108BD9-81ED-4DB2-BD59-A6C34878D82A}">
                    <a16:rowId xmlns:a16="http://schemas.microsoft.com/office/drawing/2014/main" val="715768911"/>
                  </a:ext>
                </a:extLst>
              </a:tr>
            </a:tbl>
          </a:graphicData>
        </a:graphic>
      </p:graphicFrame>
      <p:sp>
        <p:nvSpPr>
          <p:cNvPr id="4" name="Text Placeholder 3">
            <a:extLst>
              <a:ext uri="{FF2B5EF4-FFF2-40B4-BE49-F238E27FC236}">
                <a16:creationId xmlns:a16="http://schemas.microsoft.com/office/drawing/2014/main" id="{3D2599D4-A86C-4D1C-B5C5-3327AD63ADA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817788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A34D6-355F-4266-8F4B-446DAB15DC6E}"/>
              </a:ext>
            </a:extLst>
          </p:cNvPr>
          <p:cNvSpPr>
            <a:spLocks noGrp="1"/>
          </p:cNvSpPr>
          <p:nvPr>
            <p:ph type="title"/>
          </p:nvPr>
        </p:nvSpPr>
        <p:spPr/>
        <p:txBody>
          <a:bodyPr/>
          <a:lstStyle/>
          <a:p>
            <a:r>
              <a:rPr lang="en-US"/>
              <a:t>LinkedIn Posts ACTIONNAIRES | 1 group and 1 profile - 23 of 26</a:t>
            </a:r>
          </a:p>
        </p:txBody>
      </p:sp>
      <p:graphicFrame>
        <p:nvGraphicFramePr>
          <p:cNvPr id="5" name="Table Placeholder 4">
            <a:extLst>
              <a:ext uri="{FF2B5EF4-FFF2-40B4-BE49-F238E27FC236}">
                <a16:creationId xmlns:a16="http://schemas.microsoft.com/office/drawing/2014/main" id="{F98B41C1-6E7E-4E4F-823A-59647F83CF90}"/>
              </a:ext>
            </a:extLst>
          </p:cNvPr>
          <p:cNvGraphicFramePr>
            <a:graphicFrameLocks noGrp="1"/>
          </p:cNvGraphicFramePr>
          <p:nvPr>
            <p:ph type="tbl" sz="quarter" idx="13"/>
            <p:extLst>
              <p:ext uri="{D42A27DB-BD31-4B8C-83A1-F6EECF244321}">
                <p14:modId xmlns:p14="http://schemas.microsoft.com/office/powerpoint/2010/main" val="2780659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82872624"/>
                    </a:ext>
                  </a:extLst>
                </a:gridCol>
                <a:gridCol w="1481327">
                  <a:extLst>
                    <a:ext uri="{9D8B030D-6E8A-4147-A177-3AD203B41FA5}">
                      <a16:colId xmlns:a16="http://schemas.microsoft.com/office/drawing/2014/main" val="1604114613"/>
                    </a:ext>
                  </a:extLst>
                </a:gridCol>
                <a:gridCol w="493776">
                  <a:extLst>
                    <a:ext uri="{9D8B030D-6E8A-4147-A177-3AD203B41FA5}">
                      <a16:colId xmlns:a16="http://schemas.microsoft.com/office/drawing/2014/main" val="72581786"/>
                    </a:ext>
                  </a:extLst>
                </a:gridCol>
                <a:gridCol w="493776">
                  <a:extLst>
                    <a:ext uri="{9D8B030D-6E8A-4147-A177-3AD203B41FA5}">
                      <a16:colId xmlns:a16="http://schemas.microsoft.com/office/drawing/2014/main" val="1371768291"/>
                    </a:ext>
                  </a:extLst>
                </a:gridCol>
                <a:gridCol w="493776">
                  <a:extLst>
                    <a:ext uri="{9D8B030D-6E8A-4147-A177-3AD203B41FA5}">
                      <a16:colId xmlns:a16="http://schemas.microsoft.com/office/drawing/2014/main" val="4143168652"/>
                    </a:ext>
                  </a:extLst>
                </a:gridCol>
                <a:gridCol w="493776">
                  <a:extLst>
                    <a:ext uri="{9D8B030D-6E8A-4147-A177-3AD203B41FA5}">
                      <a16:colId xmlns:a16="http://schemas.microsoft.com/office/drawing/2014/main" val="3415426457"/>
                    </a:ext>
                  </a:extLst>
                </a:gridCol>
                <a:gridCol w="493776">
                  <a:extLst>
                    <a:ext uri="{9D8B030D-6E8A-4147-A177-3AD203B41FA5}">
                      <a16:colId xmlns:a16="http://schemas.microsoft.com/office/drawing/2014/main" val="2859590031"/>
                    </a:ext>
                  </a:extLst>
                </a:gridCol>
                <a:gridCol w="493776">
                  <a:extLst>
                    <a:ext uri="{9D8B030D-6E8A-4147-A177-3AD203B41FA5}">
                      <a16:colId xmlns:a16="http://schemas.microsoft.com/office/drawing/2014/main" val="3714473746"/>
                    </a:ext>
                  </a:extLst>
                </a:gridCol>
                <a:gridCol w="493776">
                  <a:extLst>
                    <a:ext uri="{9D8B030D-6E8A-4147-A177-3AD203B41FA5}">
                      <a16:colId xmlns:a16="http://schemas.microsoft.com/office/drawing/2014/main" val="387997460"/>
                    </a:ext>
                  </a:extLst>
                </a:gridCol>
                <a:gridCol w="493776">
                  <a:extLst>
                    <a:ext uri="{9D8B030D-6E8A-4147-A177-3AD203B41FA5}">
                      <a16:colId xmlns:a16="http://schemas.microsoft.com/office/drawing/2014/main" val="3086796068"/>
                    </a:ext>
                  </a:extLst>
                </a:gridCol>
                <a:gridCol w="493776">
                  <a:extLst>
                    <a:ext uri="{9D8B030D-6E8A-4147-A177-3AD203B41FA5}">
                      <a16:colId xmlns:a16="http://schemas.microsoft.com/office/drawing/2014/main" val="468487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8185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Air Liquide - 2024-06-10 17:45:08</a:t>
                      </a:r>
                      <a:r>
                        <a:rPr kumimoji="0" lang="en-US" sz="1000" b="0" i="0" u="none" strike="noStrike" kern="1200" cap="none" spc="0" normalizeH="0" baseline="0" noProof="0">
                          <a:ln>
                            <a:noFill/>
                          </a:ln>
                          <a:solidFill>
                            <a:prstClr val="black"/>
                          </a:solidFill>
                          <a:effectLst/>
                          <a:uLnTx/>
                          <a:uFillTx/>
                          <a:latin typeface="Calibri"/>
                          <a:ea typeface="+mn-ea"/>
                          <a:cs typeface="+mn-cs"/>
                        </a:rPr>
                        <a:t>
 How does an #AnnualGeneralMeeting take place at Air Liquide? Follow the guide! 🤝
Every year, Air Liquide makes every effort to ensure that its Annual General Meeting is a highlight, a unique opportunity to #exchange ideas and find out more about the Group.
By educating young workers about shareholding, Air Liquide is inviting them to invest in a Group with a #future.
Discover the journey of Tom, a #Shareholder for 9 months, at the Group's 2024 Annual General Meeting at the Palais des Congrès in Paris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PI_Shareholding, 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4.2033128114922 %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10499</a:t>
                      </a:r>
                    </a:p>
                  </a:txBody>
                  <a:tcPr/>
                </a:tc>
                <a:extLst>
                  <a:ext uri="{0D108BD9-81ED-4DB2-BD59-A6C34878D82A}">
                    <a16:rowId xmlns:a16="http://schemas.microsoft.com/office/drawing/2014/main" val="2049428271"/>
                  </a:ext>
                </a:extLst>
              </a:tr>
            </a:tbl>
          </a:graphicData>
        </a:graphic>
      </p:graphicFrame>
      <p:sp>
        <p:nvSpPr>
          <p:cNvPr id="4" name="Text Placeholder 3">
            <a:extLst>
              <a:ext uri="{FF2B5EF4-FFF2-40B4-BE49-F238E27FC236}">
                <a16:creationId xmlns:a16="http://schemas.microsoft.com/office/drawing/2014/main" id="{A73DC7FA-E3E3-43FB-8A7D-6C674A59304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056693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A361-55FC-498E-AEBF-42F8E480C02F}"/>
              </a:ext>
            </a:extLst>
          </p:cNvPr>
          <p:cNvSpPr>
            <a:spLocks noGrp="1"/>
          </p:cNvSpPr>
          <p:nvPr>
            <p:ph type="title"/>
          </p:nvPr>
        </p:nvSpPr>
        <p:spPr/>
        <p:txBody>
          <a:bodyPr/>
          <a:lstStyle/>
          <a:p>
            <a:r>
              <a:rPr lang="en-US"/>
              <a:t>LinkedIn Posts ACTIONNAIRES | 1 group and 1 profile - 24 of 26</a:t>
            </a:r>
          </a:p>
        </p:txBody>
      </p:sp>
      <p:graphicFrame>
        <p:nvGraphicFramePr>
          <p:cNvPr id="5" name="Table Placeholder 4">
            <a:extLst>
              <a:ext uri="{FF2B5EF4-FFF2-40B4-BE49-F238E27FC236}">
                <a16:creationId xmlns:a16="http://schemas.microsoft.com/office/drawing/2014/main" id="{3F404AB4-5EAE-4484-A645-0BF8529CDB43}"/>
              </a:ext>
            </a:extLst>
          </p:cNvPr>
          <p:cNvGraphicFramePr>
            <a:graphicFrameLocks noGrp="1"/>
          </p:cNvGraphicFramePr>
          <p:nvPr>
            <p:ph type="tbl" sz="quarter" idx="13"/>
            <p:extLst>
              <p:ext uri="{D42A27DB-BD31-4B8C-83A1-F6EECF244321}">
                <p14:modId xmlns:p14="http://schemas.microsoft.com/office/powerpoint/2010/main" val="34592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02894701"/>
                    </a:ext>
                  </a:extLst>
                </a:gridCol>
                <a:gridCol w="1481327">
                  <a:extLst>
                    <a:ext uri="{9D8B030D-6E8A-4147-A177-3AD203B41FA5}">
                      <a16:colId xmlns:a16="http://schemas.microsoft.com/office/drawing/2014/main" val="913106800"/>
                    </a:ext>
                  </a:extLst>
                </a:gridCol>
                <a:gridCol w="493776">
                  <a:extLst>
                    <a:ext uri="{9D8B030D-6E8A-4147-A177-3AD203B41FA5}">
                      <a16:colId xmlns:a16="http://schemas.microsoft.com/office/drawing/2014/main" val="978574577"/>
                    </a:ext>
                  </a:extLst>
                </a:gridCol>
                <a:gridCol w="493776">
                  <a:extLst>
                    <a:ext uri="{9D8B030D-6E8A-4147-A177-3AD203B41FA5}">
                      <a16:colId xmlns:a16="http://schemas.microsoft.com/office/drawing/2014/main" val="1472859199"/>
                    </a:ext>
                  </a:extLst>
                </a:gridCol>
                <a:gridCol w="493776">
                  <a:extLst>
                    <a:ext uri="{9D8B030D-6E8A-4147-A177-3AD203B41FA5}">
                      <a16:colId xmlns:a16="http://schemas.microsoft.com/office/drawing/2014/main" val="2574818275"/>
                    </a:ext>
                  </a:extLst>
                </a:gridCol>
                <a:gridCol w="493776">
                  <a:extLst>
                    <a:ext uri="{9D8B030D-6E8A-4147-A177-3AD203B41FA5}">
                      <a16:colId xmlns:a16="http://schemas.microsoft.com/office/drawing/2014/main" val="699978890"/>
                    </a:ext>
                  </a:extLst>
                </a:gridCol>
                <a:gridCol w="493776">
                  <a:extLst>
                    <a:ext uri="{9D8B030D-6E8A-4147-A177-3AD203B41FA5}">
                      <a16:colId xmlns:a16="http://schemas.microsoft.com/office/drawing/2014/main" val="3567960746"/>
                    </a:ext>
                  </a:extLst>
                </a:gridCol>
                <a:gridCol w="493776">
                  <a:extLst>
                    <a:ext uri="{9D8B030D-6E8A-4147-A177-3AD203B41FA5}">
                      <a16:colId xmlns:a16="http://schemas.microsoft.com/office/drawing/2014/main" val="3692815407"/>
                    </a:ext>
                  </a:extLst>
                </a:gridCol>
                <a:gridCol w="493776">
                  <a:extLst>
                    <a:ext uri="{9D8B030D-6E8A-4147-A177-3AD203B41FA5}">
                      <a16:colId xmlns:a16="http://schemas.microsoft.com/office/drawing/2014/main" val="190427574"/>
                    </a:ext>
                  </a:extLst>
                </a:gridCol>
                <a:gridCol w="493776">
                  <a:extLst>
                    <a:ext uri="{9D8B030D-6E8A-4147-A177-3AD203B41FA5}">
                      <a16:colId xmlns:a16="http://schemas.microsoft.com/office/drawing/2014/main" val="266628110"/>
                    </a:ext>
                  </a:extLst>
                </a:gridCol>
                <a:gridCol w="493776">
                  <a:extLst>
                    <a:ext uri="{9D8B030D-6E8A-4147-A177-3AD203B41FA5}">
                      <a16:colId xmlns:a16="http://schemas.microsoft.com/office/drawing/2014/main" val="2977286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160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Air Liquide - 2024-05-24 17:00:06</a:t>
                      </a:r>
                      <a:r>
                        <a:rPr kumimoji="0" lang="fr-FR" sz="1000" b="0" i="0" u="none" strike="noStrike" kern="1200" cap="none" spc="0" normalizeH="0" baseline="0" noProof="0">
                          <a:ln>
                            <a:noFill/>
                          </a:ln>
                          <a:solidFill>
                            <a:prstClr val="black"/>
                          </a:solidFill>
                          <a:effectLst/>
                          <a:uLnTx/>
                          <a:uFillTx/>
                          <a:latin typeface="Calibri"/>
                          <a:ea typeface="+mn-ea"/>
                          <a:cs typeface="+mn-cs"/>
                        </a:rPr>
                        <a:t>
 Les déchets organiques peuvent-ils être valorisés ? Oui ! Et même aider à la #décarbonation, via la production de #biométhane ! 🌍
Ce gaz d'origine renouvelable est déjà bien connu dans le domaine du transport, dont il permet de réduire de 75% à 90% les émissions de CO2. Il est également de plus en plus utilisé dans la décarbonation des procédés industriels.
Découvrez les enjeux, les défis et opportunités du biométhane avec Aurore Duconge, Chargée de Mission Air Liquide Biogas Solutions.👇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PI_Biomethane, PI_Shareholding, 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5.6562024616236 %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3529</a:t>
                      </a:r>
                    </a:p>
                  </a:txBody>
                  <a:tcPr/>
                </a:tc>
                <a:extLst>
                  <a:ext uri="{0D108BD9-81ED-4DB2-BD59-A6C34878D82A}">
                    <a16:rowId xmlns:a16="http://schemas.microsoft.com/office/drawing/2014/main" val="2028006273"/>
                  </a:ext>
                </a:extLst>
              </a:tr>
            </a:tbl>
          </a:graphicData>
        </a:graphic>
      </p:graphicFrame>
      <p:sp>
        <p:nvSpPr>
          <p:cNvPr id="4" name="Text Placeholder 3">
            <a:extLst>
              <a:ext uri="{FF2B5EF4-FFF2-40B4-BE49-F238E27FC236}">
                <a16:creationId xmlns:a16="http://schemas.microsoft.com/office/drawing/2014/main" id="{69FBD23A-A0E9-43F9-8C82-61A1430291D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264370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D18CE-903F-4A66-ADAC-95734D76A1C2}"/>
              </a:ext>
            </a:extLst>
          </p:cNvPr>
          <p:cNvSpPr>
            <a:spLocks noGrp="1"/>
          </p:cNvSpPr>
          <p:nvPr>
            <p:ph type="title"/>
          </p:nvPr>
        </p:nvSpPr>
        <p:spPr/>
        <p:txBody>
          <a:bodyPr/>
          <a:lstStyle/>
          <a:p>
            <a:r>
              <a:rPr lang="en-US"/>
              <a:t>LinkedIn Posts ACTIONNAIRES | 1 group and 1 profile - 25 of 26</a:t>
            </a:r>
          </a:p>
        </p:txBody>
      </p:sp>
      <p:graphicFrame>
        <p:nvGraphicFramePr>
          <p:cNvPr id="5" name="Table Placeholder 4">
            <a:extLst>
              <a:ext uri="{FF2B5EF4-FFF2-40B4-BE49-F238E27FC236}">
                <a16:creationId xmlns:a16="http://schemas.microsoft.com/office/drawing/2014/main" id="{30292510-7367-4CB6-A20A-6CDEB37E7254}"/>
              </a:ext>
            </a:extLst>
          </p:cNvPr>
          <p:cNvGraphicFramePr>
            <a:graphicFrameLocks noGrp="1"/>
          </p:cNvGraphicFramePr>
          <p:nvPr>
            <p:ph type="tbl" sz="quarter" idx="13"/>
            <p:extLst>
              <p:ext uri="{D42A27DB-BD31-4B8C-83A1-F6EECF244321}">
                <p14:modId xmlns:p14="http://schemas.microsoft.com/office/powerpoint/2010/main" val="3333882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53370643"/>
                    </a:ext>
                  </a:extLst>
                </a:gridCol>
                <a:gridCol w="1481327">
                  <a:extLst>
                    <a:ext uri="{9D8B030D-6E8A-4147-A177-3AD203B41FA5}">
                      <a16:colId xmlns:a16="http://schemas.microsoft.com/office/drawing/2014/main" val="38701272"/>
                    </a:ext>
                  </a:extLst>
                </a:gridCol>
                <a:gridCol w="493776">
                  <a:extLst>
                    <a:ext uri="{9D8B030D-6E8A-4147-A177-3AD203B41FA5}">
                      <a16:colId xmlns:a16="http://schemas.microsoft.com/office/drawing/2014/main" val="869689100"/>
                    </a:ext>
                  </a:extLst>
                </a:gridCol>
                <a:gridCol w="493776">
                  <a:extLst>
                    <a:ext uri="{9D8B030D-6E8A-4147-A177-3AD203B41FA5}">
                      <a16:colId xmlns:a16="http://schemas.microsoft.com/office/drawing/2014/main" val="59112011"/>
                    </a:ext>
                  </a:extLst>
                </a:gridCol>
                <a:gridCol w="493776">
                  <a:extLst>
                    <a:ext uri="{9D8B030D-6E8A-4147-A177-3AD203B41FA5}">
                      <a16:colId xmlns:a16="http://schemas.microsoft.com/office/drawing/2014/main" val="2088676477"/>
                    </a:ext>
                  </a:extLst>
                </a:gridCol>
                <a:gridCol w="493776">
                  <a:extLst>
                    <a:ext uri="{9D8B030D-6E8A-4147-A177-3AD203B41FA5}">
                      <a16:colId xmlns:a16="http://schemas.microsoft.com/office/drawing/2014/main" val="3639184888"/>
                    </a:ext>
                  </a:extLst>
                </a:gridCol>
                <a:gridCol w="493776">
                  <a:extLst>
                    <a:ext uri="{9D8B030D-6E8A-4147-A177-3AD203B41FA5}">
                      <a16:colId xmlns:a16="http://schemas.microsoft.com/office/drawing/2014/main" val="3240473336"/>
                    </a:ext>
                  </a:extLst>
                </a:gridCol>
                <a:gridCol w="493776">
                  <a:extLst>
                    <a:ext uri="{9D8B030D-6E8A-4147-A177-3AD203B41FA5}">
                      <a16:colId xmlns:a16="http://schemas.microsoft.com/office/drawing/2014/main" val="3006662860"/>
                    </a:ext>
                  </a:extLst>
                </a:gridCol>
                <a:gridCol w="493776">
                  <a:extLst>
                    <a:ext uri="{9D8B030D-6E8A-4147-A177-3AD203B41FA5}">
                      <a16:colId xmlns:a16="http://schemas.microsoft.com/office/drawing/2014/main" val="1643222985"/>
                    </a:ext>
                  </a:extLst>
                </a:gridCol>
                <a:gridCol w="493776">
                  <a:extLst>
                    <a:ext uri="{9D8B030D-6E8A-4147-A177-3AD203B41FA5}">
                      <a16:colId xmlns:a16="http://schemas.microsoft.com/office/drawing/2014/main" val="1146416899"/>
                    </a:ext>
                  </a:extLst>
                </a:gridCol>
                <a:gridCol w="493776">
                  <a:extLst>
                    <a:ext uri="{9D8B030D-6E8A-4147-A177-3AD203B41FA5}">
                      <a16:colId xmlns:a16="http://schemas.microsoft.com/office/drawing/2014/main" val="3998999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43657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Air Liquide - 2024-05-10 17:30:36</a:t>
                      </a:r>
                      <a:r>
                        <a:rPr kumimoji="0" lang="en-US" sz="1000" b="0" i="0" u="none" strike="noStrike" kern="1200" cap="none" spc="0" normalizeH="0" baseline="0" noProof="0">
                          <a:ln>
                            <a:noFill/>
                          </a:ln>
                          <a:solidFill>
                            <a:prstClr val="black"/>
                          </a:solidFill>
                          <a:effectLst/>
                          <a:uLnTx/>
                          <a:uFillTx/>
                          <a:latin typeface="Calibri"/>
                          <a:ea typeface="+mn-ea"/>
                          <a:cs typeface="+mn-cs"/>
                        </a:rPr>
                        <a:t>
 Dividends... what is it? 🧐
#Dividends are the portion of a company's net profit distributed to #Shareholders. 
Over the last 20 years, Air Liquide has always maintained or increased the face value of its dividends. The amount of the dividend must be approved by Shareholders at #AnnualGeneralMeeting.
To find out more about dividends, discover our new episode of the "Act now" series: "All about the dividends".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PI_Shareholding, Actionnaires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3.8283565902682 %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10116</a:t>
                      </a:r>
                    </a:p>
                  </a:txBody>
                  <a:tcPr/>
                </a:tc>
                <a:extLst>
                  <a:ext uri="{0D108BD9-81ED-4DB2-BD59-A6C34878D82A}">
                    <a16:rowId xmlns:a16="http://schemas.microsoft.com/office/drawing/2014/main" val="727698807"/>
                  </a:ext>
                </a:extLst>
              </a:tr>
            </a:tbl>
          </a:graphicData>
        </a:graphic>
      </p:graphicFrame>
      <p:sp>
        <p:nvSpPr>
          <p:cNvPr id="4" name="Text Placeholder 3">
            <a:extLst>
              <a:ext uri="{FF2B5EF4-FFF2-40B4-BE49-F238E27FC236}">
                <a16:creationId xmlns:a16="http://schemas.microsoft.com/office/drawing/2014/main" id="{28021518-AC75-4D7D-8F9A-B1AC5D3E81E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181929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1409-3024-442E-B1A7-0EF0DC29AC90}"/>
              </a:ext>
            </a:extLst>
          </p:cNvPr>
          <p:cNvSpPr>
            <a:spLocks noGrp="1"/>
          </p:cNvSpPr>
          <p:nvPr>
            <p:ph type="title"/>
          </p:nvPr>
        </p:nvSpPr>
        <p:spPr/>
        <p:txBody>
          <a:bodyPr/>
          <a:lstStyle/>
          <a:p>
            <a:r>
              <a:rPr lang="en-US"/>
              <a:t>LinkedIn Posts ACTIONNAIRES | 1 group and 1 profile - 26 of 26</a:t>
            </a:r>
          </a:p>
        </p:txBody>
      </p:sp>
      <p:graphicFrame>
        <p:nvGraphicFramePr>
          <p:cNvPr id="5" name="Table Placeholder 4">
            <a:extLst>
              <a:ext uri="{FF2B5EF4-FFF2-40B4-BE49-F238E27FC236}">
                <a16:creationId xmlns:a16="http://schemas.microsoft.com/office/drawing/2014/main" id="{DFF702D3-C38E-46B4-ACC8-53371E5FADBD}"/>
              </a:ext>
            </a:extLst>
          </p:cNvPr>
          <p:cNvGraphicFramePr>
            <a:graphicFrameLocks noGrp="1"/>
          </p:cNvGraphicFramePr>
          <p:nvPr>
            <p:ph type="tbl" sz="quarter" idx="13"/>
            <p:extLst>
              <p:ext uri="{D42A27DB-BD31-4B8C-83A1-F6EECF244321}">
                <p14:modId xmlns:p14="http://schemas.microsoft.com/office/powerpoint/2010/main" val="2727704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66766730"/>
                    </a:ext>
                  </a:extLst>
                </a:gridCol>
                <a:gridCol w="1481327">
                  <a:extLst>
                    <a:ext uri="{9D8B030D-6E8A-4147-A177-3AD203B41FA5}">
                      <a16:colId xmlns:a16="http://schemas.microsoft.com/office/drawing/2014/main" val="3343642820"/>
                    </a:ext>
                  </a:extLst>
                </a:gridCol>
                <a:gridCol w="493776">
                  <a:extLst>
                    <a:ext uri="{9D8B030D-6E8A-4147-A177-3AD203B41FA5}">
                      <a16:colId xmlns:a16="http://schemas.microsoft.com/office/drawing/2014/main" val="2279716640"/>
                    </a:ext>
                  </a:extLst>
                </a:gridCol>
                <a:gridCol w="493776">
                  <a:extLst>
                    <a:ext uri="{9D8B030D-6E8A-4147-A177-3AD203B41FA5}">
                      <a16:colId xmlns:a16="http://schemas.microsoft.com/office/drawing/2014/main" val="3016409272"/>
                    </a:ext>
                  </a:extLst>
                </a:gridCol>
                <a:gridCol w="493776">
                  <a:extLst>
                    <a:ext uri="{9D8B030D-6E8A-4147-A177-3AD203B41FA5}">
                      <a16:colId xmlns:a16="http://schemas.microsoft.com/office/drawing/2014/main" val="3631248541"/>
                    </a:ext>
                  </a:extLst>
                </a:gridCol>
                <a:gridCol w="493776">
                  <a:extLst>
                    <a:ext uri="{9D8B030D-6E8A-4147-A177-3AD203B41FA5}">
                      <a16:colId xmlns:a16="http://schemas.microsoft.com/office/drawing/2014/main" val="3959070510"/>
                    </a:ext>
                  </a:extLst>
                </a:gridCol>
                <a:gridCol w="493776">
                  <a:extLst>
                    <a:ext uri="{9D8B030D-6E8A-4147-A177-3AD203B41FA5}">
                      <a16:colId xmlns:a16="http://schemas.microsoft.com/office/drawing/2014/main" val="398131122"/>
                    </a:ext>
                  </a:extLst>
                </a:gridCol>
                <a:gridCol w="493776">
                  <a:extLst>
                    <a:ext uri="{9D8B030D-6E8A-4147-A177-3AD203B41FA5}">
                      <a16:colId xmlns:a16="http://schemas.microsoft.com/office/drawing/2014/main" val="2964517414"/>
                    </a:ext>
                  </a:extLst>
                </a:gridCol>
                <a:gridCol w="493776">
                  <a:extLst>
                    <a:ext uri="{9D8B030D-6E8A-4147-A177-3AD203B41FA5}">
                      <a16:colId xmlns:a16="http://schemas.microsoft.com/office/drawing/2014/main" val="987746460"/>
                    </a:ext>
                  </a:extLst>
                </a:gridCol>
                <a:gridCol w="493776">
                  <a:extLst>
                    <a:ext uri="{9D8B030D-6E8A-4147-A177-3AD203B41FA5}">
                      <a16:colId xmlns:a16="http://schemas.microsoft.com/office/drawing/2014/main" val="4015443653"/>
                    </a:ext>
                  </a:extLst>
                </a:gridCol>
                <a:gridCol w="493776">
                  <a:extLst>
                    <a:ext uri="{9D8B030D-6E8A-4147-A177-3AD203B41FA5}">
                      <a16:colId xmlns:a16="http://schemas.microsoft.com/office/drawing/2014/main" val="3049160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83654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110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155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18018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427917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7760.13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95749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845223217"/>
                  </a:ext>
                </a:extLst>
              </a:tr>
            </a:tbl>
          </a:graphicData>
        </a:graphic>
      </p:graphicFrame>
      <p:sp>
        <p:nvSpPr>
          <p:cNvPr id="4" name="Text Placeholder 3">
            <a:extLst>
              <a:ext uri="{FF2B5EF4-FFF2-40B4-BE49-F238E27FC236}">
                <a16:creationId xmlns:a16="http://schemas.microsoft.com/office/drawing/2014/main" id="{6CA7ADAA-511F-4248-B0D8-68414D0CF83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251748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3232</Words>
  <Application>Microsoft Office PowerPoint</Application>
  <PresentationFormat>On-screen Show (4:3)</PresentationFormat>
  <Paragraphs>620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LinkedIn Posts ACTIONNAIRES | 1 group and 1 profile - 1 of 26</vt:lpstr>
      <vt:lpstr>LinkedIn Posts ACTIONNAIRES | 1 group and 1 profile - 2 of 26</vt:lpstr>
      <vt:lpstr>LinkedIn Posts ACTIONNAIRES | 1 group and 1 profile - 3 of 26</vt:lpstr>
      <vt:lpstr>LinkedIn Posts ACTIONNAIRES | 1 group and 1 profile - 4 of 26</vt:lpstr>
      <vt:lpstr>LinkedIn Posts ACTIONNAIRES | 1 group and 1 profile - 5 of 26</vt:lpstr>
      <vt:lpstr>LinkedIn Posts ACTIONNAIRES | 1 group and 1 profile - 6 of 26</vt:lpstr>
      <vt:lpstr>LinkedIn Posts ACTIONNAIRES | 1 group and 1 profile - 7 of 26</vt:lpstr>
      <vt:lpstr>LinkedIn Posts ACTIONNAIRES | 1 group and 1 profile - 8 of 26</vt:lpstr>
      <vt:lpstr>LinkedIn Posts ACTIONNAIRES | 1 group and 1 profile - 9 of 26</vt:lpstr>
      <vt:lpstr>LinkedIn Posts ACTIONNAIRES | 1 group and 1 profile - 10 of 26</vt:lpstr>
      <vt:lpstr>LinkedIn Posts ACTIONNAIRES | 1 group and 1 profile - 11 of 26</vt:lpstr>
      <vt:lpstr>LinkedIn Posts ACTIONNAIRES | 1 group and 1 profile - 12 of 26</vt:lpstr>
      <vt:lpstr>LinkedIn Posts ACTIONNAIRES | 1 group and 1 profile - 13 of 26</vt:lpstr>
      <vt:lpstr>LinkedIn Posts ACTIONNAIRES | 1 group and 1 profile - 14 of 26</vt:lpstr>
      <vt:lpstr>LinkedIn Posts ACTIONNAIRES | 1 group and 1 profile - 15 of 26</vt:lpstr>
      <vt:lpstr>LinkedIn Posts ACTIONNAIRES | 1 group and 1 profile - 16 of 26</vt:lpstr>
      <vt:lpstr>LinkedIn Posts ACTIONNAIRES | 1 group and 1 profile - 17 of 26</vt:lpstr>
      <vt:lpstr>LinkedIn Posts ACTIONNAIRES | 1 group and 1 profile - 18 of 26</vt:lpstr>
      <vt:lpstr>LinkedIn Posts ACTIONNAIRES | 1 group and 1 profile - 19 of 26</vt:lpstr>
      <vt:lpstr>LinkedIn Posts ACTIONNAIRES | 1 group and 1 profile - 20 of 26</vt:lpstr>
      <vt:lpstr>LinkedIn Posts ACTIONNAIRES | 1 group and 1 profile - 21 of 26</vt:lpstr>
      <vt:lpstr>LinkedIn Posts ACTIONNAIRES | 1 group and 1 profile - 22 of 26</vt:lpstr>
      <vt:lpstr>LinkedIn Posts ACTIONNAIRES | 1 group and 1 profile - 23 of 26</vt:lpstr>
      <vt:lpstr>LinkedIn Posts ACTIONNAIRES | 1 group and 1 profile - 24 of 26</vt:lpstr>
      <vt:lpstr>LinkedIn Posts ACTIONNAIRES | 1 group and 1 profile - 25 of 26</vt:lpstr>
      <vt:lpstr>LinkedIn Posts ACTIONNAIRES | 1 group and 1 profile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ACTIONNAIRES | 1 group and 1 profile - 1 of 26</dc:title>
  <dc:creator>Frederik Born</dc:creator>
  <cp:lastModifiedBy>Frederik Born</cp:lastModifiedBy>
  <cp:revision>1</cp:revision>
  <dcterms:created xsi:type="dcterms:W3CDTF">2025-03-17T10:25:07Z</dcterms:created>
  <dcterms:modified xsi:type="dcterms:W3CDTF">2025-03-17T10:29:13Z</dcterms:modified>
</cp:coreProperties>
</file>