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B3E8C-6AEE-40DE-8AC3-328882234A0B}"/>
              </a:ext>
            </a:extLst>
          </p:cNvPr>
          <p:cNvSpPr>
            <a:spLocks noGrp="1"/>
          </p:cNvSpPr>
          <p:nvPr>
            <p:ph type="title"/>
          </p:nvPr>
        </p:nvSpPr>
        <p:spPr/>
        <p:txBody>
          <a:bodyPr/>
          <a:lstStyle/>
          <a:p>
            <a:r>
              <a:rPr lang="en-US"/>
              <a:t>LinkedIn Posts Table | All profiles - 1 of 8</a:t>
            </a:r>
          </a:p>
        </p:txBody>
      </p:sp>
      <p:graphicFrame>
        <p:nvGraphicFramePr>
          <p:cNvPr id="5" name="Table Placeholder 4">
            <a:extLst>
              <a:ext uri="{FF2B5EF4-FFF2-40B4-BE49-F238E27FC236}">
                <a16:creationId xmlns:a16="http://schemas.microsoft.com/office/drawing/2014/main" id="{397B65E5-6059-48E3-90E4-F00225749741}"/>
              </a:ext>
            </a:extLst>
          </p:cNvPr>
          <p:cNvGraphicFramePr>
            <a:graphicFrameLocks noGrp="1"/>
          </p:cNvGraphicFramePr>
          <p:nvPr>
            <p:ph type="tbl" sz="quarter" idx="13"/>
            <p:extLst>
              <p:ext uri="{D42A27DB-BD31-4B8C-83A1-F6EECF244321}">
                <p14:modId xmlns:p14="http://schemas.microsoft.com/office/powerpoint/2010/main" val="2692730196"/>
              </p:ext>
            </p:extLst>
          </p:nvPr>
        </p:nvGraphicFramePr>
        <p:xfrm>
          <a:off x="457200" y="1731963"/>
          <a:ext cx="7571230" cy="10718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89536281"/>
                    </a:ext>
                  </a:extLst>
                </a:gridCol>
                <a:gridCol w="1481327">
                  <a:extLst>
                    <a:ext uri="{9D8B030D-6E8A-4147-A177-3AD203B41FA5}">
                      <a16:colId xmlns:a16="http://schemas.microsoft.com/office/drawing/2014/main" val="1270941624"/>
                    </a:ext>
                  </a:extLst>
                </a:gridCol>
                <a:gridCol w="493776">
                  <a:extLst>
                    <a:ext uri="{9D8B030D-6E8A-4147-A177-3AD203B41FA5}">
                      <a16:colId xmlns:a16="http://schemas.microsoft.com/office/drawing/2014/main" val="4113260864"/>
                    </a:ext>
                  </a:extLst>
                </a:gridCol>
                <a:gridCol w="493776">
                  <a:extLst>
                    <a:ext uri="{9D8B030D-6E8A-4147-A177-3AD203B41FA5}">
                      <a16:colId xmlns:a16="http://schemas.microsoft.com/office/drawing/2014/main" val="550767174"/>
                    </a:ext>
                  </a:extLst>
                </a:gridCol>
                <a:gridCol w="493776">
                  <a:extLst>
                    <a:ext uri="{9D8B030D-6E8A-4147-A177-3AD203B41FA5}">
                      <a16:colId xmlns:a16="http://schemas.microsoft.com/office/drawing/2014/main" val="2078020044"/>
                    </a:ext>
                  </a:extLst>
                </a:gridCol>
                <a:gridCol w="493776">
                  <a:extLst>
                    <a:ext uri="{9D8B030D-6E8A-4147-A177-3AD203B41FA5}">
                      <a16:colId xmlns:a16="http://schemas.microsoft.com/office/drawing/2014/main" val="3184147678"/>
                    </a:ext>
                  </a:extLst>
                </a:gridCol>
                <a:gridCol w="493776">
                  <a:extLst>
                    <a:ext uri="{9D8B030D-6E8A-4147-A177-3AD203B41FA5}">
                      <a16:colId xmlns:a16="http://schemas.microsoft.com/office/drawing/2014/main" val="2720426999"/>
                    </a:ext>
                  </a:extLst>
                </a:gridCol>
                <a:gridCol w="493776">
                  <a:extLst>
                    <a:ext uri="{9D8B030D-6E8A-4147-A177-3AD203B41FA5}">
                      <a16:colId xmlns:a16="http://schemas.microsoft.com/office/drawing/2014/main" val="4149167706"/>
                    </a:ext>
                  </a:extLst>
                </a:gridCol>
                <a:gridCol w="493776">
                  <a:extLst>
                    <a:ext uri="{9D8B030D-6E8A-4147-A177-3AD203B41FA5}">
                      <a16:colId xmlns:a16="http://schemas.microsoft.com/office/drawing/2014/main" val="1008859182"/>
                    </a:ext>
                  </a:extLst>
                </a:gridCol>
                <a:gridCol w="493776">
                  <a:extLst>
                    <a:ext uri="{9D8B030D-6E8A-4147-A177-3AD203B41FA5}">
                      <a16:colId xmlns:a16="http://schemas.microsoft.com/office/drawing/2014/main" val="2730797549"/>
                    </a:ext>
                  </a:extLst>
                </a:gridCol>
                <a:gridCol w="493776">
                  <a:extLst>
                    <a:ext uri="{9D8B030D-6E8A-4147-A177-3AD203B41FA5}">
                      <a16:colId xmlns:a16="http://schemas.microsoft.com/office/drawing/2014/main" val="2751026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8037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- 2025-01-31 15:15:07</a:t>
                      </a:r>
                      <a:r>
                        <a:rPr kumimoji="0" lang="es-ES" sz="1000" b="0" i="0" u="none" strike="noStrike" kern="1200" cap="none" spc="0" normalizeH="0" baseline="0" noProof="0">
                          <a:ln>
                            <a:noFill/>
                          </a:ln>
                          <a:solidFill>
                            <a:prstClr val="black"/>
                          </a:solidFill>
                          <a:effectLst/>
                          <a:uLnTx/>
                          <a:uFillTx/>
                          <a:latin typeface="Calibri"/>
                          <a:ea typeface="+mn-ea"/>
                          <a:cs typeface="+mn-cs"/>
                        </a:rPr>
                        <a:t>
 🔧✨ En Air Liquide, estamos revolucionando la industria con nuestras soluciones para la fabricación aditiva.
¿Sabías que los gases industriales cumplen funciones esenciales para garantizar la calidad final de las piezas y reducir el tiempo de producción?
👇 Descubre cómo hacemos posible el futuro de la fabricación aditiva.
https://lnkd.in/dxy9MDk4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7.4285714285714 %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17551273"/>
                  </a:ext>
                </a:extLst>
              </a:tr>
            </a:tbl>
          </a:graphicData>
        </a:graphic>
      </p:graphicFrame>
      <p:sp>
        <p:nvSpPr>
          <p:cNvPr id="4" name="Text Placeholder 3">
            <a:extLst>
              <a:ext uri="{FF2B5EF4-FFF2-40B4-BE49-F238E27FC236}">
                <a16:creationId xmlns:a16="http://schemas.microsoft.com/office/drawing/2014/main" id="{AA9DBE71-8C7F-4931-8A81-D859F073C0D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03927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2A71D-FC3D-4F19-B671-2A51BEC80CF4}"/>
              </a:ext>
            </a:extLst>
          </p:cNvPr>
          <p:cNvSpPr>
            <a:spLocks noGrp="1"/>
          </p:cNvSpPr>
          <p:nvPr>
            <p:ph type="title"/>
          </p:nvPr>
        </p:nvSpPr>
        <p:spPr/>
        <p:txBody>
          <a:bodyPr/>
          <a:lstStyle/>
          <a:p>
            <a:r>
              <a:rPr lang="en-US"/>
              <a:t>LinkedIn Posts Table | All profiles - 2 of 8</a:t>
            </a:r>
          </a:p>
        </p:txBody>
      </p:sp>
      <p:graphicFrame>
        <p:nvGraphicFramePr>
          <p:cNvPr id="5" name="Table Placeholder 4">
            <a:extLst>
              <a:ext uri="{FF2B5EF4-FFF2-40B4-BE49-F238E27FC236}">
                <a16:creationId xmlns:a16="http://schemas.microsoft.com/office/drawing/2014/main" id="{4D8B450E-6FBB-475A-BE5B-1B77E4202D06}"/>
              </a:ext>
            </a:extLst>
          </p:cNvPr>
          <p:cNvGraphicFramePr>
            <a:graphicFrameLocks noGrp="1"/>
          </p:cNvGraphicFramePr>
          <p:nvPr>
            <p:ph type="tbl" sz="quarter" idx="13"/>
            <p:extLst>
              <p:ext uri="{D42A27DB-BD31-4B8C-83A1-F6EECF244321}">
                <p14:modId xmlns:p14="http://schemas.microsoft.com/office/powerpoint/2010/main" val="544104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11558262"/>
                    </a:ext>
                  </a:extLst>
                </a:gridCol>
                <a:gridCol w="1481327">
                  <a:extLst>
                    <a:ext uri="{9D8B030D-6E8A-4147-A177-3AD203B41FA5}">
                      <a16:colId xmlns:a16="http://schemas.microsoft.com/office/drawing/2014/main" val="4196257702"/>
                    </a:ext>
                  </a:extLst>
                </a:gridCol>
                <a:gridCol w="493776">
                  <a:extLst>
                    <a:ext uri="{9D8B030D-6E8A-4147-A177-3AD203B41FA5}">
                      <a16:colId xmlns:a16="http://schemas.microsoft.com/office/drawing/2014/main" val="1083359662"/>
                    </a:ext>
                  </a:extLst>
                </a:gridCol>
                <a:gridCol w="493776">
                  <a:extLst>
                    <a:ext uri="{9D8B030D-6E8A-4147-A177-3AD203B41FA5}">
                      <a16:colId xmlns:a16="http://schemas.microsoft.com/office/drawing/2014/main" val="1515112693"/>
                    </a:ext>
                  </a:extLst>
                </a:gridCol>
                <a:gridCol w="493776">
                  <a:extLst>
                    <a:ext uri="{9D8B030D-6E8A-4147-A177-3AD203B41FA5}">
                      <a16:colId xmlns:a16="http://schemas.microsoft.com/office/drawing/2014/main" val="1943466108"/>
                    </a:ext>
                  </a:extLst>
                </a:gridCol>
                <a:gridCol w="493776">
                  <a:extLst>
                    <a:ext uri="{9D8B030D-6E8A-4147-A177-3AD203B41FA5}">
                      <a16:colId xmlns:a16="http://schemas.microsoft.com/office/drawing/2014/main" val="741211411"/>
                    </a:ext>
                  </a:extLst>
                </a:gridCol>
                <a:gridCol w="493776">
                  <a:extLst>
                    <a:ext uri="{9D8B030D-6E8A-4147-A177-3AD203B41FA5}">
                      <a16:colId xmlns:a16="http://schemas.microsoft.com/office/drawing/2014/main" val="109806506"/>
                    </a:ext>
                  </a:extLst>
                </a:gridCol>
                <a:gridCol w="493776">
                  <a:extLst>
                    <a:ext uri="{9D8B030D-6E8A-4147-A177-3AD203B41FA5}">
                      <a16:colId xmlns:a16="http://schemas.microsoft.com/office/drawing/2014/main" val="122614312"/>
                    </a:ext>
                  </a:extLst>
                </a:gridCol>
                <a:gridCol w="493776">
                  <a:extLst>
                    <a:ext uri="{9D8B030D-6E8A-4147-A177-3AD203B41FA5}">
                      <a16:colId xmlns:a16="http://schemas.microsoft.com/office/drawing/2014/main" val="1049863467"/>
                    </a:ext>
                  </a:extLst>
                </a:gridCol>
                <a:gridCol w="493776">
                  <a:extLst>
                    <a:ext uri="{9D8B030D-6E8A-4147-A177-3AD203B41FA5}">
                      <a16:colId xmlns:a16="http://schemas.microsoft.com/office/drawing/2014/main" val="1061532316"/>
                    </a:ext>
                  </a:extLst>
                </a:gridCol>
                <a:gridCol w="493776">
                  <a:extLst>
                    <a:ext uri="{9D8B030D-6E8A-4147-A177-3AD203B41FA5}">
                      <a16:colId xmlns:a16="http://schemas.microsoft.com/office/drawing/2014/main" val="3374195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8622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- 2025-01-23 17:15:11</a:t>
                      </a:r>
                      <a:r>
                        <a:rPr kumimoji="0" lang="es-ES" sz="1000" b="0" i="0" u="none" strike="noStrike" kern="1200" cap="none" spc="0" normalizeH="0" baseline="0" noProof="0">
                          <a:ln>
                            <a:noFill/>
                          </a:ln>
                          <a:solidFill>
                            <a:prstClr val="black"/>
                          </a:solidFill>
                          <a:effectLst/>
                          <a:uLnTx/>
                          <a:uFillTx/>
                          <a:latin typeface="Calibri"/>
                          <a:ea typeface="+mn-ea"/>
                          <a:cs typeface="+mn-cs"/>
                        </a:rPr>
                        <a:t>
 🎓✨ ¿Te acabas de graduar y buscas hacer carrera marcando la diferencia?
En Air Liquide ofrecemos un entorno global, innovador y lleno de oportunidades para que puedas crecer personal y profesionalmente.
🚀 A través de programas diseñados especialmente para jóvenes talentos, podrás participar en proyectos que transforman #Industrias, impulsan la sostenibilidad y mejoran vidas.
🌍 Mantente atento a nuestros canales si quieres formar parte de un equipo diverso donde tu talento y #Creatividad son valorados.  Recuerda de mirar la página web, ¡porque el futuro comienza aquí!
#IChooseAirLiquide 
https://lnkd.in/eSgCWbwQ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6.6627007733492 %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0848326"/>
                  </a:ext>
                </a:extLst>
              </a:tr>
            </a:tbl>
          </a:graphicData>
        </a:graphic>
      </p:graphicFrame>
      <p:sp>
        <p:nvSpPr>
          <p:cNvPr id="4" name="Text Placeholder 3">
            <a:extLst>
              <a:ext uri="{FF2B5EF4-FFF2-40B4-BE49-F238E27FC236}">
                <a16:creationId xmlns:a16="http://schemas.microsoft.com/office/drawing/2014/main" id="{37C5D542-6B34-4282-BD3E-95AC7296948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969809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77DF4-178C-4C31-A251-33538DD6EFA4}"/>
              </a:ext>
            </a:extLst>
          </p:cNvPr>
          <p:cNvSpPr>
            <a:spLocks noGrp="1"/>
          </p:cNvSpPr>
          <p:nvPr>
            <p:ph type="title"/>
          </p:nvPr>
        </p:nvSpPr>
        <p:spPr/>
        <p:txBody>
          <a:bodyPr/>
          <a:lstStyle/>
          <a:p>
            <a:r>
              <a:rPr lang="en-US"/>
              <a:t>LinkedIn Posts Table | All profiles - 3 of 8</a:t>
            </a:r>
          </a:p>
        </p:txBody>
      </p:sp>
      <p:graphicFrame>
        <p:nvGraphicFramePr>
          <p:cNvPr id="5" name="Table Placeholder 4">
            <a:extLst>
              <a:ext uri="{FF2B5EF4-FFF2-40B4-BE49-F238E27FC236}">
                <a16:creationId xmlns:a16="http://schemas.microsoft.com/office/drawing/2014/main" id="{1DA803BC-2AB7-423F-8190-532E292EDB56}"/>
              </a:ext>
            </a:extLst>
          </p:cNvPr>
          <p:cNvGraphicFramePr>
            <a:graphicFrameLocks noGrp="1"/>
          </p:cNvGraphicFramePr>
          <p:nvPr>
            <p:ph type="tbl" sz="quarter" idx="13"/>
            <p:extLst>
              <p:ext uri="{D42A27DB-BD31-4B8C-83A1-F6EECF244321}">
                <p14:modId xmlns:p14="http://schemas.microsoft.com/office/powerpoint/2010/main" val="1157034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19111993"/>
                    </a:ext>
                  </a:extLst>
                </a:gridCol>
                <a:gridCol w="1481327">
                  <a:extLst>
                    <a:ext uri="{9D8B030D-6E8A-4147-A177-3AD203B41FA5}">
                      <a16:colId xmlns:a16="http://schemas.microsoft.com/office/drawing/2014/main" val="1015052064"/>
                    </a:ext>
                  </a:extLst>
                </a:gridCol>
                <a:gridCol w="493776">
                  <a:extLst>
                    <a:ext uri="{9D8B030D-6E8A-4147-A177-3AD203B41FA5}">
                      <a16:colId xmlns:a16="http://schemas.microsoft.com/office/drawing/2014/main" val="1597499444"/>
                    </a:ext>
                  </a:extLst>
                </a:gridCol>
                <a:gridCol w="493776">
                  <a:extLst>
                    <a:ext uri="{9D8B030D-6E8A-4147-A177-3AD203B41FA5}">
                      <a16:colId xmlns:a16="http://schemas.microsoft.com/office/drawing/2014/main" val="1941999831"/>
                    </a:ext>
                  </a:extLst>
                </a:gridCol>
                <a:gridCol w="493776">
                  <a:extLst>
                    <a:ext uri="{9D8B030D-6E8A-4147-A177-3AD203B41FA5}">
                      <a16:colId xmlns:a16="http://schemas.microsoft.com/office/drawing/2014/main" val="1091147351"/>
                    </a:ext>
                  </a:extLst>
                </a:gridCol>
                <a:gridCol w="493776">
                  <a:extLst>
                    <a:ext uri="{9D8B030D-6E8A-4147-A177-3AD203B41FA5}">
                      <a16:colId xmlns:a16="http://schemas.microsoft.com/office/drawing/2014/main" val="3373736095"/>
                    </a:ext>
                  </a:extLst>
                </a:gridCol>
                <a:gridCol w="493776">
                  <a:extLst>
                    <a:ext uri="{9D8B030D-6E8A-4147-A177-3AD203B41FA5}">
                      <a16:colId xmlns:a16="http://schemas.microsoft.com/office/drawing/2014/main" val="2334120890"/>
                    </a:ext>
                  </a:extLst>
                </a:gridCol>
                <a:gridCol w="493776">
                  <a:extLst>
                    <a:ext uri="{9D8B030D-6E8A-4147-A177-3AD203B41FA5}">
                      <a16:colId xmlns:a16="http://schemas.microsoft.com/office/drawing/2014/main" val="4178032354"/>
                    </a:ext>
                  </a:extLst>
                </a:gridCol>
                <a:gridCol w="493776">
                  <a:extLst>
                    <a:ext uri="{9D8B030D-6E8A-4147-A177-3AD203B41FA5}">
                      <a16:colId xmlns:a16="http://schemas.microsoft.com/office/drawing/2014/main" val="1795514947"/>
                    </a:ext>
                  </a:extLst>
                </a:gridCol>
                <a:gridCol w="493776">
                  <a:extLst>
                    <a:ext uri="{9D8B030D-6E8A-4147-A177-3AD203B41FA5}">
                      <a16:colId xmlns:a16="http://schemas.microsoft.com/office/drawing/2014/main" val="818296755"/>
                    </a:ext>
                  </a:extLst>
                </a:gridCol>
                <a:gridCol w="493776">
                  <a:extLst>
                    <a:ext uri="{9D8B030D-6E8A-4147-A177-3AD203B41FA5}">
                      <a16:colId xmlns:a16="http://schemas.microsoft.com/office/drawing/2014/main" val="2211211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3347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- 2025-01-21 17:30:16</a:t>
                      </a:r>
                      <a:r>
                        <a:rPr kumimoji="0" lang="es-ES" sz="1000" b="0" i="0" u="none" strike="noStrike" kern="1200" cap="none" spc="0" normalizeH="0" baseline="0" noProof="0">
                          <a:ln>
                            <a:noFill/>
                          </a:ln>
                          <a:solidFill>
                            <a:prstClr val="black"/>
                          </a:solidFill>
                          <a:effectLst/>
                          <a:uLnTx/>
                          <a:uFillTx/>
                          <a:latin typeface="Calibri"/>
                          <a:ea typeface="+mn-ea"/>
                          <a:cs typeface="+mn-cs"/>
                        </a:rPr>
                        <a:t>
 🌍 En Air Liquide continuamos dando pasos en nuestro compromiso con la #TransiciónEnergética con el despliegue de soluciones de #HidrógenoRenovable para construir un futuro más sostenible. ¿Quieres saber cómo lo estamos haciendo?
🚀 En Francia trabajamos intensamente en el impulso del electrolizador Normand’Hy, que contará con una capacidad de producción de 200MW.
Con su puesta en funcionamiento en 2026, podremos ofrecer hidrógeno renovable bajo en carbono a la refinería de TotalEnergies en Gonfreville.
Y no solo eso: clientes del sector industrial y de la movilidad sostenible de Normandía también podrán beneficiarse de los beneficios de esta solución tecnológica.
🤝 ¡Estate atento a las novedades! Descubre las claves sobre el desarrollo de Normand’Hy.  
https://lnkd.in/gHANgHB3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2.4132091447925 %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1226924"/>
                  </a:ext>
                </a:extLst>
              </a:tr>
            </a:tbl>
          </a:graphicData>
        </a:graphic>
      </p:graphicFrame>
      <p:sp>
        <p:nvSpPr>
          <p:cNvPr id="4" name="Text Placeholder 3">
            <a:extLst>
              <a:ext uri="{FF2B5EF4-FFF2-40B4-BE49-F238E27FC236}">
                <a16:creationId xmlns:a16="http://schemas.microsoft.com/office/drawing/2014/main" id="{C3857841-1EF9-48D5-98C6-47C26ADE84A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319226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D127F-EECA-4B7E-8A90-7BBDDCD2AAFC}"/>
              </a:ext>
            </a:extLst>
          </p:cNvPr>
          <p:cNvSpPr>
            <a:spLocks noGrp="1"/>
          </p:cNvSpPr>
          <p:nvPr>
            <p:ph type="title"/>
          </p:nvPr>
        </p:nvSpPr>
        <p:spPr/>
        <p:txBody>
          <a:bodyPr/>
          <a:lstStyle/>
          <a:p>
            <a:r>
              <a:rPr lang="en-US"/>
              <a:t>LinkedIn Posts Table | All profiles - 4 of 8</a:t>
            </a:r>
          </a:p>
        </p:txBody>
      </p:sp>
      <p:graphicFrame>
        <p:nvGraphicFramePr>
          <p:cNvPr id="5" name="Table Placeholder 4">
            <a:extLst>
              <a:ext uri="{FF2B5EF4-FFF2-40B4-BE49-F238E27FC236}">
                <a16:creationId xmlns:a16="http://schemas.microsoft.com/office/drawing/2014/main" id="{02863474-D5E0-4DF3-ABCE-5D9E1ED6780E}"/>
              </a:ext>
            </a:extLst>
          </p:cNvPr>
          <p:cNvGraphicFramePr>
            <a:graphicFrameLocks noGrp="1"/>
          </p:cNvGraphicFramePr>
          <p:nvPr>
            <p:ph type="tbl" sz="quarter" idx="13"/>
            <p:extLst>
              <p:ext uri="{D42A27DB-BD31-4B8C-83A1-F6EECF244321}">
                <p14:modId xmlns:p14="http://schemas.microsoft.com/office/powerpoint/2010/main" val="439819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31359410"/>
                    </a:ext>
                  </a:extLst>
                </a:gridCol>
                <a:gridCol w="1481327">
                  <a:extLst>
                    <a:ext uri="{9D8B030D-6E8A-4147-A177-3AD203B41FA5}">
                      <a16:colId xmlns:a16="http://schemas.microsoft.com/office/drawing/2014/main" val="1748246229"/>
                    </a:ext>
                  </a:extLst>
                </a:gridCol>
                <a:gridCol w="493776">
                  <a:extLst>
                    <a:ext uri="{9D8B030D-6E8A-4147-A177-3AD203B41FA5}">
                      <a16:colId xmlns:a16="http://schemas.microsoft.com/office/drawing/2014/main" val="3839619736"/>
                    </a:ext>
                  </a:extLst>
                </a:gridCol>
                <a:gridCol w="493776">
                  <a:extLst>
                    <a:ext uri="{9D8B030D-6E8A-4147-A177-3AD203B41FA5}">
                      <a16:colId xmlns:a16="http://schemas.microsoft.com/office/drawing/2014/main" val="601760420"/>
                    </a:ext>
                  </a:extLst>
                </a:gridCol>
                <a:gridCol w="493776">
                  <a:extLst>
                    <a:ext uri="{9D8B030D-6E8A-4147-A177-3AD203B41FA5}">
                      <a16:colId xmlns:a16="http://schemas.microsoft.com/office/drawing/2014/main" val="3520680308"/>
                    </a:ext>
                  </a:extLst>
                </a:gridCol>
                <a:gridCol w="493776">
                  <a:extLst>
                    <a:ext uri="{9D8B030D-6E8A-4147-A177-3AD203B41FA5}">
                      <a16:colId xmlns:a16="http://schemas.microsoft.com/office/drawing/2014/main" val="1283462417"/>
                    </a:ext>
                  </a:extLst>
                </a:gridCol>
                <a:gridCol w="493776">
                  <a:extLst>
                    <a:ext uri="{9D8B030D-6E8A-4147-A177-3AD203B41FA5}">
                      <a16:colId xmlns:a16="http://schemas.microsoft.com/office/drawing/2014/main" val="4014638661"/>
                    </a:ext>
                  </a:extLst>
                </a:gridCol>
                <a:gridCol w="493776">
                  <a:extLst>
                    <a:ext uri="{9D8B030D-6E8A-4147-A177-3AD203B41FA5}">
                      <a16:colId xmlns:a16="http://schemas.microsoft.com/office/drawing/2014/main" val="3121713252"/>
                    </a:ext>
                  </a:extLst>
                </a:gridCol>
                <a:gridCol w="493776">
                  <a:extLst>
                    <a:ext uri="{9D8B030D-6E8A-4147-A177-3AD203B41FA5}">
                      <a16:colId xmlns:a16="http://schemas.microsoft.com/office/drawing/2014/main" val="397566575"/>
                    </a:ext>
                  </a:extLst>
                </a:gridCol>
                <a:gridCol w="493776">
                  <a:extLst>
                    <a:ext uri="{9D8B030D-6E8A-4147-A177-3AD203B41FA5}">
                      <a16:colId xmlns:a16="http://schemas.microsoft.com/office/drawing/2014/main" val="1889087834"/>
                    </a:ext>
                  </a:extLst>
                </a:gridCol>
                <a:gridCol w="493776">
                  <a:extLst>
                    <a:ext uri="{9D8B030D-6E8A-4147-A177-3AD203B41FA5}">
                      <a16:colId xmlns:a16="http://schemas.microsoft.com/office/drawing/2014/main" val="3586113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344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- 2025-01-16 17:30:20</a:t>
                      </a:r>
                      <a:r>
                        <a:rPr kumimoji="0" lang="es-ES" sz="1000" b="0" i="0" u="none" strike="noStrike" kern="1200" cap="none" spc="0" normalizeH="0" baseline="0" noProof="0">
                          <a:ln>
                            <a:noFill/>
                          </a:ln>
                          <a:solidFill>
                            <a:prstClr val="black"/>
                          </a:solidFill>
                          <a:effectLst/>
                          <a:uLnTx/>
                          <a:uFillTx/>
                          <a:latin typeface="Calibri"/>
                          <a:ea typeface="+mn-ea"/>
                          <a:cs typeface="+mn-cs"/>
                        </a:rPr>
                        <a:t>
 En Air Liquide, sabemos que Identificar, atraer, y desarrollar el #Talento es fundamental para continuar ofreciendo las mejores soluciones a nuestros clientes. 
➡️Mediante nuestro programa Technical Community Leaders (TCL), identificamos y reconocemos a los líderes técnicos de la compañía, a los que apoyamos en el desarrollo de su carrera profesional.
➡️Contamos con más de 4.400 líderes dedicados a la #Innovación constante en todo el mundo.
➡️El programa ya lleva más de 20 años poniendo en valor nuestro talento interno.
En un mundo en constante evolución, nuestros TCL trabajan para dar respuesta a los distintos retos que la industria y la sociedad plantean.
Visita nuestra página web para conocer más sobre nosotros.  👉️https://lnkd.in/d6FQuv9K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6.0689655172414 %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90533014"/>
                  </a:ext>
                </a:extLst>
              </a:tr>
            </a:tbl>
          </a:graphicData>
        </a:graphic>
      </p:graphicFrame>
      <p:sp>
        <p:nvSpPr>
          <p:cNvPr id="4" name="Text Placeholder 3">
            <a:extLst>
              <a:ext uri="{FF2B5EF4-FFF2-40B4-BE49-F238E27FC236}">
                <a16:creationId xmlns:a16="http://schemas.microsoft.com/office/drawing/2014/main" id="{AA0E165C-0BB9-4354-AF84-B5B2ED9B849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096244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32912-198A-4C0D-B4F3-A8F04B547E42}"/>
              </a:ext>
            </a:extLst>
          </p:cNvPr>
          <p:cNvSpPr>
            <a:spLocks noGrp="1"/>
          </p:cNvSpPr>
          <p:nvPr>
            <p:ph type="title"/>
          </p:nvPr>
        </p:nvSpPr>
        <p:spPr/>
        <p:txBody>
          <a:bodyPr/>
          <a:lstStyle/>
          <a:p>
            <a:r>
              <a:rPr lang="en-US"/>
              <a:t>LinkedIn Posts Table | All profiles - 5 of 8</a:t>
            </a:r>
          </a:p>
        </p:txBody>
      </p:sp>
      <p:graphicFrame>
        <p:nvGraphicFramePr>
          <p:cNvPr id="5" name="Table Placeholder 4">
            <a:extLst>
              <a:ext uri="{FF2B5EF4-FFF2-40B4-BE49-F238E27FC236}">
                <a16:creationId xmlns:a16="http://schemas.microsoft.com/office/drawing/2014/main" id="{24EB1482-E047-48FA-99B9-6F48E38F61E4}"/>
              </a:ext>
            </a:extLst>
          </p:cNvPr>
          <p:cNvGraphicFramePr>
            <a:graphicFrameLocks noGrp="1"/>
          </p:cNvGraphicFramePr>
          <p:nvPr>
            <p:ph type="tbl" sz="quarter" idx="13"/>
            <p:extLst>
              <p:ext uri="{D42A27DB-BD31-4B8C-83A1-F6EECF244321}">
                <p14:modId xmlns:p14="http://schemas.microsoft.com/office/powerpoint/2010/main" val="3508786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19531935"/>
                    </a:ext>
                  </a:extLst>
                </a:gridCol>
                <a:gridCol w="1481327">
                  <a:extLst>
                    <a:ext uri="{9D8B030D-6E8A-4147-A177-3AD203B41FA5}">
                      <a16:colId xmlns:a16="http://schemas.microsoft.com/office/drawing/2014/main" val="723741129"/>
                    </a:ext>
                  </a:extLst>
                </a:gridCol>
                <a:gridCol w="493776">
                  <a:extLst>
                    <a:ext uri="{9D8B030D-6E8A-4147-A177-3AD203B41FA5}">
                      <a16:colId xmlns:a16="http://schemas.microsoft.com/office/drawing/2014/main" val="630585573"/>
                    </a:ext>
                  </a:extLst>
                </a:gridCol>
                <a:gridCol w="493776">
                  <a:extLst>
                    <a:ext uri="{9D8B030D-6E8A-4147-A177-3AD203B41FA5}">
                      <a16:colId xmlns:a16="http://schemas.microsoft.com/office/drawing/2014/main" val="2309048728"/>
                    </a:ext>
                  </a:extLst>
                </a:gridCol>
                <a:gridCol w="493776">
                  <a:extLst>
                    <a:ext uri="{9D8B030D-6E8A-4147-A177-3AD203B41FA5}">
                      <a16:colId xmlns:a16="http://schemas.microsoft.com/office/drawing/2014/main" val="1651314690"/>
                    </a:ext>
                  </a:extLst>
                </a:gridCol>
                <a:gridCol w="493776">
                  <a:extLst>
                    <a:ext uri="{9D8B030D-6E8A-4147-A177-3AD203B41FA5}">
                      <a16:colId xmlns:a16="http://schemas.microsoft.com/office/drawing/2014/main" val="2913885331"/>
                    </a:ext>
                  </a:extLst>
                </a:gridCol>
                <a:gridCol w="493776">
                  <a:extLst>
                    <a:ext uri="{9D8B030D-6E8A-4147-A177-3AD203B41FA5}">
                      <a16:colId xmlns:a16="http://schemas.microsoft.com/office/drawing/2014/main" val="147212112"/>
                    </a:ext>
                  </a:extLst>
                </a:gridCol>
                <a:gridCol w="493776">
                  <a:extLst>
                    <a:ext uri="{9D8B030D-6E8A-4147-A177-3AD203B41FA5}">
                      <a16:colId xmlns:a16="http://schemas.microsoft.com/office/drawing/2014/main" val="3998307001"/>
                    </a:ext>
                  </a:extLst>
                </a:gridCol>
                <a:gridCol w="493776">
                  <a:extLst>
                    <a:ext uri="{9D8B030D-6E8A-4147-A177-3AD203B41FA5}">
                      <a16:colId xmlns:a16="http://schemas.microsoft.com/office/drawing/2014/main" val="3018201565"/>
                    </a:ext>
                  </a:extLst>
                </a:gridCol>
                <a:gridCol w="493776">
                  <a:extLst>
                    <a:ext uri="{9D8B030D-6E8A-4147-A177-3AD203B41FA5}">
                      <a16:colId xmlns:a16="http://schemas.microsoft.com/office/drawing/2014/main" val="1544236325"/>
                    </a:ext>
                  </a:extLst>
                </a:gridCol>
                <a:gridCol w="493776">
                  <a:extLst>
                    <a:ext uri="{9D8B030D-6E8A-4147-A177-3AD203B41FA5}">
                      <a16:colId xmlns:a16="http://schemas.microsoft.com/office/drawing/2014/main" val="296337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50959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- 2025-01-14 17:45:12</a:t>
                      </a:r>
                      <a:r>
                        <a:rPr kumimoji="0" lang="es-ES" sz="1000" b="0" i="0" u="none" strike="noStrike" kern="1200" cap="none" spc="0" normalizeH="0" baseline="0" noProof="0">
                          <a:ln>
                            <a:noFill/>
                          </a:ln>
                          <a:solidFill>
                            <a:prstClr val="black"/>
                          </a:solidFill>
                          <a:effectLst/>
                          <a:uLnTx/>
                          <a:uFillTx/>
                          <a:latin typeface="Calibri"/>
                          <a:ea typeface="+mn-ea"/>
                          <a:cs typeface="+mn-cs"/>
                        </a:rPr>
                        <a:t>
 Nuestras soluciones tecnológicas ayudan al #SectorIndustrial a cumplir sus objetivos de sostenibilidad. ¿Conoces el ambicioso proyecto que iniciamos de la mano de TotalEnergies para producir hidrógeno renovable a gran escala en Normandía, Francia?
➡️Se utilizará un electrolizador de última generación, alimentado por electricidad renovable, para su producción.
➡️ Con un gran potencial descarbonizador, el hidrógeno producido permitirá evitar hasta 150.000 toneladas de emisiones de CO2 anuales.
En Air Liquide seguimos trabajando para acelerar los procesos de reducción de emisiones a nivel industrial, y así hacer nuestro mundo más sostenible. 
💡 Descubre más sobre el potencial transformador del #HidrógenoRenovable 👉https://lnkd.in/evRUan4D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6.2686567164179 %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8053102"/>
                  </a:ext>
                </a:extLst>
              </a:tr>
            </a:tbl>
          </a:graphicData>
        </a:graphic>
      </p:graphicFrame>
      <p:sp>
        <p:nvSpPr>
          <p:cNvPr id="4" name="Text Placeholder 3">
            <a:extLst>
              <a:ext uri="{FF2B5EF4-FFF2-40B4-BE49-F238E27FC236}">
                <a16:creationId xmlns:a16="http://schemas.microsoft.com/office/drawing/2014/main" id="{6A05B557-ECAB-4266-BD91-67AE8AB1207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47116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FDFFB-48A9-4BA1-8469-4EFAC25110DE}"/>
              </a:ext>
            </a:extLst>
          </p:cNvPr>
          <p:cNvSpPr>
            <a:spLocks noGrp="1"/>
          </p:cNvSpPr>
          <p:nvPr>
            <p:ph type="title"/>
          </p:nvPr>
        </p:nvSpPr>
        <p:spPr/>
        <p:txBody>
          <a:bodyPr/>
          <a:lstStyle/>
          <a:p>
            <a:r>
              <a:rPr lang="en-US"/>
              <a:t>LinkedIn Posts Table | All profiles - 6 of 8</a:t>
            </a:r>
          </a:p>
        </p:txBody>
      </p:sp>
      <p:graphicFrame>
        <p:nvGraphicFramePr>
          <p:cNvPr id="5" name="Table Placeholder 4">
            <a:extLst>
              <a:ext uri="{FF2B5EF4-FFF2-40B4-BE49-F238E27FC236}">
                <a16:creationId xmlns:a16="http://schemas.microsoft.com/office/drawing/2014/main" id="{A3C39C10-6FB1-4AC1-9B5A-5C61183202E7}"/>
              </a:ext>
            </a:extLst>
          </p:cNvPr>
          <p:cNvGraphicFramePr>
            <a:graphicFrameLocks noGrp="1"/>
          </p:cNvGraphicFramePr>
          <p:nvPr>
            <p:ph type="tbl" sz="quarter" idx="13"/>
            <p:extLst>
              <p:ext uri="{D42A27DB-BD31-4B8C-83A1-F6EECF244321}">
                <p14:modId xmlns:p14="http://schemas.microsoft.com/office/powerpoint/2010/main" val="668931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42634360"/>
                    </a:ext>
                  </a:extLst>
                </a:gridCol>
                <a:gridCol w="1481327">
                  <a:extLst>
                    <a:ext uri="{9D8B030D-6E8A-4147-A177-3AD203B41FA5}">
                      <a16:colId xmlns:a16="http://schemas.microsoft.com/office/drawing/2014/main" val="958605768"/>
                    </a:ext>
                  </a:extLst>
                </a:gridCol>
                <a:gridCol w="493776">
                  <a:extLst>
                    <a:ext uri="{9D8B030D-6E8A-4147-A177-3AD203B41FA5}">
                      <a16:colId xmlns:a16="http://schemas.microsoft.com/office/drawing/2014/main" val="210181975"/>
                    </a:ext>
                  </a:extLst>
                </a:gridCol>
                <a:gridCol w="493776">
                  <a:extLst>
                    <a:ext uri="{9D8B030D-6E8A-4147-A177-3AD203B41FA5}">
                      <a16:colId xmlns:a16="http://schemas.microsoft.com/office/drawing/2014/main" val="3182962029"/>
                    </a:ext>
                  </a:extLst>
                </a:gridCol>
                <a:gridCol w="493776">
                  <a:extLst>
                    <a:ext uri="{9D8B030D-6E8A-4147-A177-3AD203B41FA5}">
                      <a16:colId xmlns:a16="http://schemas.microsoft.com/office/drawing/2014/main" val="571826786"/>
                    </a:ext>
                  </a:extLst>
                </a:gridCol>
                <a:gridCol w="493776">
                  <a:extLst>
                    <a:ext uri="{9D8B030D-6E8A-4147-A177-3AD203B41FA5}">
                      <a16:colId xmlns:a16="http://schemas.microsoft.com/office/drawing/2014/main" val="4214204477"/>
                    </a:ext>
                  </a:extLst>
                </a:gridCol>
                <a:gridCol w="493776">
                  <a:extLst>
                    <a:ext uri="{9D8B030D-6E8A-4147-A177-3AD203B41FA5}">
                      <a16:colId xmlns:a16="http://schemas.microsoft.com/office/drawing/2014/main" val="2583359779"/>
                    </a:ext>
                  </a:extLst>
                </a:gridCol>
                <a:gridCol w="493776">
                  <a:extLst>
                    <a:ext uri="{9D8B030D-6E8A-4147-A177-3AD203B41FA5}">
                      <a16:colId xmlns:a16="http://schemas.microsoft.com/office/drawing/2014/main" val="109027858"/>
                    </a:ext>
                  </a:extLst>
                </a:gridCol>
                <a:gridCol w="493776">
                  <a:extLst>
                    <a:ext uri="{9D8B030D-6E8A-4147-A177-3AD203B41FA5}">
                      <a16:colId xmlns:a16="http://schemas.microsoft.com/office/drawing/2014/main" val="1749067444"/>
                    </a:ext>
                  </a:extLst>
                </a:gridCol>
                <a:gridCol w="493776">
                  <a:extLst>
                    <a:ext uri="{9D8B030D-6E8A-4147-A177-3AD203B41FA5}">
                      <a16:colId xmlns:a16="http://schemas.microsoft.com/office/drawing/2014/main" val="480797032"/>
                    </a:ext>
                  </a:extLst>
                </a:gridCol>
                <a:gridCol w="493776">
                  <a:extLst>
                    <a:ext uri="{9D8B030D-6E8A-4147-A177-3AD203B41FA5}">
                      <a16:colId xmlns:a16="http://schemas.microsoft.com/office/drawing/2014/main" val="3710209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5948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- 2025-01-09 16:20:30</a:t>
                      </a:r>
                      <a:r>
                        <a:rPr kumimoji="0" lang="es-ES" sz="1000" b="0" i="0" u="none" strike="noStrike" kern="1200" cap="none" spc="0" normalizeH="0" baseline="0" noProof="0">
                          <a:ln>
                            <a:noFill/>
                          </a:ln>
                          <a:solidFill>
                            <a:prstClr val="black"/>
                          </a:solidFill>
                          <a:effectLst/>
                          <a:uLnTx/>
                          <a:uFillTx/>
                          <a:latin typeface="Calibri"/>
                          <a:ea typeface="+mn-ea"/>
                          <a:cs typeface="+mn-cs"/>
                        </a:rPr>
                        <a:t>
 Los procesos de soldadura pueden esconder costes ocultos que afectan la #EficienciaIndustrial. 🛠️✨
En Air Liquide te ayudamos a optimizar cada paso del proceso gracias a nuestro programa Value4Welding. ¿Quieres conocer cómo lo hacemos?
🔍 Algunos ajustes inadecuados pueden generar hasta un 30% de desperdicio, por lo que optimizar el caudal de gas maximiza el rendimiento.
⚙️ Utilizar el gas o mezcla de gases adecuado ayuda a mejorar la calidad y la estabilidad del proceso, reduce reparaciones y retrabajos, a la vez que reduce la huella de carbono.
https://lnkd.in/d6FSAYhZ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3.4441087613293 %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01067807"/>
                  </a:ext>
                </a:extLst>
              </a:tr>
            </a:tbl>
          </a:graphicData>
        </a:graphic>
      </p:graphicFrame>
      <p:sp>
        <p:nvSpPr>
          <p:cNvPr id="4" name="Text Placeholder 3">
            <a:extLst>
              <a:ext uri="{FF2B5EF4-FFF2-40B4-BE49-F238E27FC236}">
                <a16:creationId xmlns:a16="http://schemas.microsoft.com/office/drawing/2014/main" id="{432435AB-C787-41F1-B7EF-12A80CF14F1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564110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08672-5320-4E66-8D10-A2A593C7B184}"/>
              </a:ext>
            </a:extLst>
          </p:cNvPr>
          <p:cNvSpPr>
            <a:spLocks noGrp="1"/>
          </p:cNvSpPr>
          <p:nvPr>
            <p:ph type="title"/>
          </p:nvPr>
        </p:nvSpPr>
        <p:spPr/>
        <p:txBody>
          <a:bodyPr/>
          <a:lstStyle/>
          <a:p>
            <a:r>
              <a:rPr lang="en-US"/>
              <a:t>LinkedIn Posts Table | All profiles - 7 of 8</a:t>
            </a:r>
          </a:p>
        </p:txBody>
      </p:sp>
      <p:graphicFrame>
        <p:nvGraphicFramePr>
          <p:cNvPr id="5" name="Table Placeholder 4">
            <a:extLst>
              <a:ext uri="{FF2B5EF4-FFF2-40B4-BE49-F238E27FC236}">
                <a16:creationId xmlns:a16="http://schemas.microsoft.com/office/drawing/2014/main" id="{135CBAB9-3BFF-4DA3-8194-039B1923E6A8}"/>
              </a:ext>
            </a:extLst>
          </p:cNvPr>
          <p:cNvGraphicFramePr>
            <a:graphicFrameLocks noGrp="1"/>
          </p:cNvGraphicFramePr>
          <p:nvPr>
            <p:ph type="tbl" sz="quarter" idx="13"/>
            <p:extLst>
              <p:ext uri="{D42A27DB-BD31-4B8C-83A1-F6EECF244321}">
                <p14:modId xmlns:p14="http://schemas.microsoft.com/office/powerpoint/2010/main" val="2727296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95820057"/>
                    </a:ext>
                  </a:extLst>
                </a:gridCol>
                <a:gridCol w="1481327">
                  <a:extLst>
                    <a:ext uri="{9D8B030D-6E8A-4147-A177-3AD203B41FA5}">
                      <a16:colId xmlns:a16="http://schemas.microsoft.com/office/drawing/2014/main" val="2095337497"/>
                    </a:ext>
                  </a:extLst>
                </a:gridCol>
                <a:gridCol w="493776">
                  <a:extLst>
                    <a:ext uri="{9D8B030D-6E8A-4147-A177-3AD203B41FA5}">
                      <a16:colId xmlns:a16="http://schemas.microsoft.com/office/drawing/2014/main" val="1636122286"/>
                    </a:ext>
                  </a:extLst>
                </a:gridCol>
                <a:gridCol w="493776">
                  <a:extLst>
                    <a:ext uri="{9D8B030D-6E8A-4147-A177-3AD203B41FA5}">
                      <a16:colId xmlns:a16="http://schemas.microsoft.com/office/drawing/2014/main" val="2902664119"/>
                    </a:ext>
                  </a:extLst>
                </a:gridCol>
                <a:gridCol w="493776">
                  <a:extLst>
                    <a:ext uri="{9D8B030D-6E8A-4147-A177-3AD203B41FA5}">
                      <a16:colId xmlns:a16="http://schemas.microsoft.com/office/drawing/2014/main" val="1092745561"/>
                    </a:ext>
                  </a:extLst>
                </a:gridCol>
                <a:gridCol w="493776">
                  <a:extLst>
                    <a:ext uri="{9D8B030D-6E8A-4147-A177-3AD203B41FA5}">
                      <a16:colId xmlns:a16="http://schemas.microsoft.com/office/drawing/2014/main" val="3724287829"/>
                    </a:ext>
                  </a:extLst>
                </a:gridCol>
                <a:gridCol w="493776">
                  <a:extLst>
                    <a:ext uri="{9D8B030D-6E8A-4147-A177-3AD203B41FA5}">
                      <a16:colId xmlns:a16="http://schemas.microsoft.com/office/drawing/2014/main" val="3038500814"/>
                    </a:ext>
                  </a:extLst>
                </a:gridCol>
                <a:gridCol w="493776">
                  <a:extLst>
                    <a:ext uri="{9D8B030D-6E8A-4147-A177-3AD203B41FA5}">
                      <a16:colId xmlns:a16="http://schemas.microsoft.com/office/drawing/2014/main" val="1445267505"/>
                    </a:ext>
                  </a:extLst>
                </a:gridCol>
                <a:gridCol w="493776">
                  <a:extLst>
                    <a:ext uri="{9D8B030D-6E8A-4147-A177-3AD203B41FA5}">
                      <a16:colId xmlns:a16="http://schemas.microsoft.com/office/drawing/2014/main" val="531971871"/>
                    </a:ext>
                  </a:extLst>
                </a:gridCol>
                <a:gridCol w="493776">
                  <a:extLst>
                    <a:ext uri="{9D8B030D-6E8A-4147-A177-3AD203B41FA5}">
                      <a16:colId xmlns:a16="http://schemas.microsoft.com/office/drawing/2014/main" val="2368833555"/>
                    </a:ext>
                  </a:extLst>
                </a:gridCol>
                <a:gridCol w="493776">
                  <a:extLst>
                    <a:ext uri="{9D8B030D-6E8A-4147-A177-3AD203B41FA5}">
                      <a16:colId xmlns:a16="http://schemas.microsoft.com/office/drawing/2014/main" val="2628703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6605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- 2025-01-07 15:31:56</a:t>
                      </a:r>
                      <a:r>
                        <a:rPr kumimoji="0" lang="es-ES" sz="1000" b="0" i="0" u="none" strike="noStrike" kern="1200" cap="none" spc="0" normalizeH="0" baseline="0" noProof="0">
                          <a:ln>
                            <a:noFill/>
                          </a:ln>
                          <a:solidFill>
                            <a:prstClr val="black"/>
                          </a:solidFill>
                          <a:effectLst/>
                          <a:uLnTx/>
                          <a:uFillTx/>
                          <a:latin typeface="Calibri"/>
                          <a:ea typeface="+mn-ea"/>
                          <a:cs typeface="+mn-cs"/>
                        </a:rPr>
                        <a:t>
 Es posible reducir las emisiones de CO2 asociadas a los hornos industriales de cemento. En Air Liquide sabemos cómo, y estamos liderando el camino hacia una industria descarbonizada. 
¿Conoces nuestra tecnología Cryocap™ de captura de carbono? 
➡️Permite recuperar hasta el 90% del CO₂ emitido en los procesos de combustión y calcinación de los hornos de cemento, utilizando técnicas criogénicas avanzadas.
➡️Puede adaptarse a las necesidades específicas de los productores de cemento.
➡️También apoya el desarrollo de una #EconomíaCircular al suministrar este gas para otros sectores industriales.
Gracias a nuestra colaboración con Cementir Holding Group, hemos puesto en marcha el proyecto ACCSION que evitará 1,5 millones de emisiones de toneladas de emisiones de CO₂ en la planta de Aalborg, en Dinamarca. 
 💬 Descubre más sobre cómo Cryocap™ es un aliado clave para la descarbonización del #SectorIndustrial. 👉️https://lnkd.in/d6Q6w-TU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5.3619302949062 %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06700132"/>
                  </a:ext>
                </a:extLst>
              </a:tr>
            </a:tbl>
          </a:graphicData>
        </a:graphic>
      </p:graphicFrame>
      <p:sp>
        <p:nvSpPr>
          <p:cNvPr id="4" name="Text Placeholder 3">
            <a:extLst>
              <a:ext uri="{FF2B5EF4-FFF2-40B4-BE49-F238E27FC236}">
                <a16:creationId xmlns:a16="http://schemas.microsoft.com/office/drawing/2014/main" id="{75C5A164-5EFE-4F5D-A388-9D0DCBC81DC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990308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676E4-0386-4DF2-B291-4121E9875D3C}"/>
              </a:ext>
            </a:extLst>
          </p:cNvPr>
          <p:cNvSpPr>
            <a:spLocks noGrp="1"/>
          </p:cNvSpPr>
          <p:nvPr>
            <p:ph type="title"/>
          </p:nvPr>
        </p:nvSpPr>
        <p:spPr/>
        <p:txBody>
          <a:bodyPr/>
          <a:lstStyle/>
          <a:p>
            <a:r>
              <a:rPr lang="en-US"/>
              <a:t>LinkedIn Posts Table | All profiles - 8 of 8</a:t>
            </a:r>
          </a:p>
        </p:txBody>
      </p:sp>
      <p:graphicFrame>
        <p:nvGraphicFramePr>
          <p:cNvPr id="5" name="Table Placeholder 4">
            <a:extLst>
              <a:ext uri="{FF2B5EF4-FFF2-40B4-BE49-F238E27FC236}">
                <a16:creationId xmlns:a16="http://schemas.microsoft.com/office/drawing/2014/main" id="{9C70455E-8046-4A3A-B003-5EE651256BC7}"/>
              </a:ext>
            </a:extLst>
          </p:cNvPr>
          <p:cNvGraphicFramePr>
            <a:graphicFrameLocks noGrp="1"/>
          </p:cNvGraphicFramePr>
          <p:nvPr>
            <p:ph type="tbl" sz="quarter" idx="13"/>
            <p:extLst>
              <p:ext uri="{D42A27DB-BD31-4B8C-83A1-F6EECF244321}">
                <p14:modId xmlns:p14="http://schemas.microsoft.com/office/powerpoint/2010/main" val="119633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99300703"/>
                    </a:ext>
                  </a:extLst>
                </a:gridCol>
                <a:gridCol w="1481327">
                  <a:extLst>
                    <a:ext uri="{9D8B030D-6E8A-4147-A177-3AD203B41FA5}">
                      <a16:colId xmlns:a16="http://schemas.microsoft.com/office/drawing/2014/main" val="3096899015"/>
                    </a:ext>
                  </a:extLst>
                </a:gridCol>
                <a:gridCol w="493776">
                  <a:extLst>
                    <a:ext uri="{9D8B030D-6E8A-4147-A177-3AD203B41FA5}">
                      <a16:colId xmlns:a16="http://schemas.microsoft.com/office/drawing/2014/main" val="930683189"/>
                    </a:ext>
                  </a:extLst>
                </a:gridCol>
                <a:gridCol w="493776">
                  <a:extLst>
                    <a:ext uri="{9D8B030D-6E8A-4147-A177-3AD203B41FA5}">
                      <a16:colId xmlns:a16="http://schemas.microsoft.com/office/drawing/2014/main" val="962814940"/>
                    </a:ext>
                  </a:extLst>
                </a:gridCol>
                <a:gridCol w="493776">
                  <a:extLst>
                    <a:ext uri="{9D8B030D-6E8A-4147-A177-3AD203B41FA5}">
                      <a16:colId xmlns:a16="http://schemas.microsoft.com/office/drawing/2014/main" val="3531809573"/>
                    </a:ext>
                  </a:extLst>
                </a:gridCol>
                <a:gridCol w="493776">
                  <a:extLst>
                    <a:ext uri="{9D8B030D-6E8A-4147-A177-3AD203B41FA5}">
                      <a16:colId xmlns:a16="http://schemas.microsoft.com/office/drawing/2014/main" val="8565835"/>
                    </a:ext>
                  </a:extLst>
                </a:gridCol>
                <a:gridCol w="493776">
                  <a:extLst>
                    <a:ext uri="{9D8B030D-6E8A-4147-A177-3AD203B41FA5}">
                      <a16:colId xmlns:a16="http://schemas.microsoft.com/office/drawing/2014/main" val="3605499329"/>
                    </a:ext>
                  </a:extLst>
                </a:gridCol>
                <a:gridCol w="493776">
                  <a:extLst>
                    <a:ext uri="{9D8B030D-6E8A-4147-A177-3AD203B41FA5}">
                      <a16:colId xmlns:a16="http://schemas.microsoft.com/office/drawing/2014/main" val="3905358147"/>
                    </a:ext>
                  </a:extLst>
                </a:gridCol>
                <a:gridCol w="493776">
                  <a:extLst>
                    <a:ext uri="{9D8B030D-6E8A-4147-A177-3AD203B41FA5}">
                      <a16:colId xmlns:a16="http://schemas.microsoft.com/office/drawing/2014/main" val="3190561933"/>
                    </a:ext>
                  </a:extLst>
                </a:gridCol>
                <a:gridCol w="493776">
                  <a:extLst>
                    <a:ext uri="{9D8B030D-6E8A-4147-A177-3AD203B41FA5}">
                      <a16:colId xmlns:a16="http://schemas.microsoft.com/office/drawing/2014/main" val="366744627"/>
                    </a:ext>
                  </a:extLst>
                </a:gridCol>
                <a:gridCol w="493776">
                  <a:extLst>
                    <a:ext uri="{9D8B030D-6E8A-4147-A177-3AD203B41FA5}">
                      <a16:colId xmlns:a16="http://schemas.microsoft.com/office/drawing/2014/main" val="1784502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6811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- 2025-01-03 13:00:38</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la tecnología de Reformado Autotérmico (ATR) está revolucionando la producción de hidrógeno bajo en carbono a gran escala? 🌿
A diferencia de los procesos tradicionales, la tecnología ATR combina dos reacciones químicas que ocurren simultáneamente dentro de un reactor, generando el calor necesario para el proceso a través de una reacción exotérmica. Esto significa que el propio sistema produce el calor que necesita, reduciendo así en gran medida la dependencia de fuentes de energía externas. 
Además, en combinación con tecnologías de captura como Cryocap\(TM\), permite capturar hasta el 99% del carbono en instalaciones industriales altamente integradas. 
En Air Liquide, estamos comprometidos con la descarbonización, y ya hemos implementado proyectos de ATR en algunos de nuestros mercados clave, para ofrecer #GasesBajosEnCarbono a nuestros clientes industriales.
Descubre más sobre cómo el Reformado Autotérmico está moldeando el futuro del hidrógeno 👉 https://lnkd.in/d4iBQcqR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6.3632141198328 %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5584823"/>
                  </a:ext>
                </a:extLst>
              </a:tr>
            </a:tbl>
          </a:graphicData>
        </a:graphic>
      </p:graphicFrame>
      <p:sp>
        <p:nvSpPr>
          <p:cNvPr id="4" name="Text Placeholder 3">
            <a:extLst>
              <a:ext uri="{FF2B5EF4-FFF2-40B4-BE49-F238E27FC236}">
                <a16:creationId xmlns:a16="http://schemas.microsoft.com/office/drawing/2014/main" id="{CE71CD3B-A2BF-4B26-B7FD-21D8688DAAD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641429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1444</Words>
  <Application>Microsoft Office PowerPoint</Application>
  <PresentationFormat>On-screen Show (4:3)</PresentationFormat>
  <Paragraphs>192</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LinkedIn Posts Table | All profiles - 1 of 8</vt:lpstr>
      <vt:lpstr>LinkedIn Posts Table | All profiles - 2 of 8</vt:lpstr>
      <vt:lpstr>LinkedIn Posts Table | All profiles - 3 of 8</vt:lpstr>
      <vt:lpstr>LinkedIn Posts Table | All profiles - 4 of 8</vt:lpstr>
      <vt:lpstr>LinkedIn Posts Table | All profiles - 5 of 8</vt:lpstr>
      <vt:lpstr>LinkedIn Posts Table | All profiles - 6 of 8</vt:lpstr>
      <vt:lpstr>LinkedIn Posts Table | All profiles - 7 of 8</vt:lpstr>
      <vt:lpstr>LinkedIn Posts Table | All profiles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All profiles - 1 of 8</dc:title>
  <dc:creator>Frederik Born</dc:creator>
  <cp:lastModifiedBy>Frederik Born</cp:lastModifiedBy>
  <cp:revision>1</cp:revision>
  <dcterms:created xsi:type="dcterms:W3CDTF">2025-02-24T10:59:24Z</dcterms:created>
  <dcterms:modified xsi:type="dcterms:W3CDTF">2025-02-24T11:00:04Z</dcterms:modified>
</cp:coreProperties>
</file>