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@n12news</c:v>
                </c:pt>
              </c:strCache>
            </c:strRef>
          </c:tx>
          <c:spPr>
            <a:ln w="28575" cap="rnd">
              <a:solidFill>
                <a:schemeClr val="accent1"/>
              </a:solidFill>
              <a:round/>
            </a:ln>
            <a:effectLst/>
          </c:spPr>
          <c:marker>
            <c:symbol val="none"/>
          </c:marker>
          <c:cat>
            <c:numRef>
              <c:f>Sheet1!$A$2:$A$31</c:f>
              <c:numCache>
                <c:formatCode>m/d/yyyy</c:formatCode>
                <c:ptCount val="30"/>
                <c:pt idx="0">
                  <c:v>45578</c:v>
                </c:pt>
                <c:pt idx="1">
                  <c:v>45579</c:v>
                </c:pt>
                <c:pt idx="2">
                  <c:v>45580</c:v>
                </c:pt>
                <c:pt idx="3">
                  <c:v>45581</c:v>
                </c:pt>
                <c:pt idx="4">
                  <c:v>45582</c:v>
                </c:pt>
                <c:pt idx="5">
                  <c:v>45583</c:v>
                </c:pt>
                <c:pt idx="6">
                  <c:v>45584</c:v>
                </c:pt>
                <c:pt idx="7">
                  <c:v>45585</c:v>
                </c:pt>
                <c:pt idx="8">
                  <c:v>45586</c:v>
                </c:pt>
                <c:pt idx="9">
                  <c:v>45587</c:v>
                </c:pt>
                <c:pt idx="10">
                  <c:v>45588</c:v>
                </c:pt>
                <c:pt idx="11">
                  <c:v>45589</c:v>
                </c:pt>
                <c:pt idx="12">
                  <c:v>45590</c:v>
                </c:pt>
                <c:pt idx="13">
                  <c:v>45591</c:v>
                </c:pt>
                <c:pt idx="14">
                  <c:v>45592</c:v>
                </c:pt>
                <c:pt idx="15">
                  <c:v>45593</c:v>
                </c:pt>
                <c:pt idx="16">
                  <c:v>45594</c:v>
                </c:pt>
                <c:pt idx="17">
                  <c:v>45595</c:v>
                </c:pt>
                <c:pt idx="18">
                  <c:v>45596</c:v>
                </c:pt>
                <c:pt idx="19">
                  <c:v>45597</c:v>
                </c:pt>
                <c:pt idx="20">
                  <c:v>45598</c:v>
                </c:pt>
                <c:pt idx="21">
                  <c:v>45599</c:v>
                </c:pt>
                <c:pt idx="22">
                  <c:v>45600</c:v>
                </c:pt>
                <c:pt idx="23">
                  <c:v>45601</c:v>
                </c:pt>
                <c:pt idx="24">
                  <c:v>45602</c:v>
                </c:pt>
                <c:pt idx="25">
                  <c:v>45603</c:v>
                </c:pt>
                <c:pt idx="26">
                  <c:v>45604</c:v>
                </c:pt>
                <c:pt idx="27">
                  <c:v>45605</c:v>
                </c:pt>
                <c:pt idx="28">
                  <c:v>45606</c:v>
                </c:pt>
                <c:pt idx="29">
                  <c:v>45607</c:v>
                </c:pt>
              </c:numCache>
            </c:numRef>
          </c:cat>
          <c:val>
            <c:numRef>
              <c:f>Sheet1!$B$2:$B$31</c:f>
              <c:numCache>
                <c:formatCode>General</c:formatCode>
                <c:ptCount val="30"/>
                <c:pt idx="0">
                  <c:v>5094</c:v>
                </c:pt>
                <c:pt idx="1">
                  <c:v>9892</c:v>
                </c:pt>
                <c:pt idx="2">
                  <c:v>6282</c:v>
                </c:pt>
                <c:pt idx="3">
                  <c:v>5030</c:v>
                </c:pt>
                <c:pt idx="4">
                  <c:v>12014</c:v>
                </c:pt>
                <c:pt idx="5">
                  <c:v>17905</c:v>
                </c:pt>
                <c:pt idx="6">
                  <c:v>9395</c:v>
                </c:pt>
                <c:pt idx="7">
                  <c:v>8008</c:v>
                </c:pt>
                <c:pt idx="8">
                  <c:v>4912</c:v>
                </c:pt>
                <c:pt idx="9">
                  <c:v>7210</c:v>
                </c:pt>
                <c:pt idx="10">
                  <c:v>7359</c:v>
                </c:pt>
                <c:pt idx="11">
                  <c:v>3785</c:v>
                </c:pt>
                <c:pt idx="12">
                  <c:v>4050</c:v>
                </c:pt>
                <c:pt idx="13">
                  <c:v>12837</c:v>
                </c:pt>
                <c:pt idx="14">
                  <c:v>5993</c:v>
                </c:pt>
                <c:pt idx="15">
                  <c:v>4897</c:v>
                </c:pt>
                <c:pt idx="16">
                  <c:v>7672</c:v>
                </c:pt>
                <c:pt idx="17">
                  <c:v>8474</c:v>
                </c:pt>
                <c:pt idx="18">
                  <c:v>10476</c:v>
                </c:pt>
                <c:pt idx="19">
                  <c:v>8739</c:v>
                </c:pt>
                <c:pt idx="20">
                  <c:v>5619</c:v>
                </c:pt>
                <c:pt idx="21">
                  <c:v>3354</c:v>
                </c:pt>
                <c:pt idx="22">
                  <c:v>3485</c:v>
                </c:pt>
                <c:pt idx="23">
                  <c:v>4021</c:v>
                </c:pt>
                <c:pt idx="24">
                  <c:v>5451</c:v>
                </c:pt>
                <c:pt idx="25">
                  <c:v>3390</c:v>
                </c:pt>
                <c:pt idx="26">
                  <c:v>5310</c:v>
                </c:pt>
                <c:pt idx="27">
                  <c:v>3038</c:v>
                </c:pt>
                <c:pt idx="28">
                  <c:v>3805</c:v>
                </c:pt>
                <c:pt idx="29">
                  <c:v>0</c:v>
                </c:pt>
              </c:numCache>
            </c:numRef>
          </c:val>
          <c:smooth val="0"/>
          <c:extLst>
            <c:ext xmlns:c16="http://schemas.microsoft.com/office/drawing/2014/chart" uri="{C3380CC4-5D6E-409C-BE32-E72D297353CC}">
              <c16:uniqueId val="{00000000-76CA-4805-926D-7FB5E4BD912F}"/>
            </c:ext>
          </c:extLst>
        </c:ser>
        <c:dLbls>
          <c:showLegendKey val="0"/>
          <c:showVal val="0"/>
          <c:showCatName val="0"/>
          <c:showSerName val="0"/>
          <c:showPercent val="0"/>
          <c:showBubbleSize val="0"/>
        </c:dLbls>
        <c:smooth val="0"/>
        <c:axId val="263150584"/>
        <c:axId val="263150912"/>
      </c:lineChart>
      <c:dateAx>
        <c:axId val="263150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150912"/>
        <c:crosses val="autoZero"/>
        <c:auto val="1"/>
        <c:lblOffset val="100"/>
        <c:baseTimeUnit val="days"/>
      </c:dateAx>
      <c:valAx>
        <c:axId val="26315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15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@n12news</c:v>
                </c:pt>
              </c:strCache>
            </c:strRef>
          </c:tx>
          <c:spPr>
            <a:ln w="28575" cap="rnd">
              <a:solidFill>
                <a:schemeClr val="accent1"/>
              </a:solidFill>
              <a:round/>
            </a:ln>
            <a:effectLst/>
          </c:spPr>
          <c:marker>
            <c:symbol val="none"/>
          </c:marker>
          <c:cat>
            <c:numRef>
              <c:f>Sheet1!$A$2:$A$31</c:f>
              <c:numCache>
                <c:formatCode>m/d/yyyy</c:formatCode>
                <c:ptCount val="30"/>
                <c:pt idx="0">
                  <c:v>45578</c:v>
                </c:pt>
                <c:pt idx="1">
                  <c:v>45579</c:v>
                </c:pt>
                <c:pt idx="2">
                  <c:v>45580</c:v>
                </c:pt>
                <c:pt idx="3">
                  <c:v>45581</c:v>
                </c:pt>
                <c:pt idx="4">
                  <c:v>45582</c:v>
                </c:pt>
                <c:pt idx="5">
                  <c:v>45583</c:v>
                </c:pt>
                <c:pt idx="6">
                  <c:v>45584</c:v>
                </c:pt>
                <c:pt idx="7">
                  <c:v>45585</c:v>
                </c:pt>
                <c:pt idx="8">
                  <c:v>45586</c:v>
                </c:pt>
                <c:pt idx="9">
                  <c:v>45587</c:v>
                </c:pt>
                <c:pt idx="10">
                  <c:v>45588</c:v>
                </c:pt>
                <c:pt idx="11">
                  <c:v>45589</c:v>
                </c:pt>
                <c:pt idx="12">
                  <c:v>45590</c:v>
                </c:pt>
                <c:pt idx="13">
                  <c:v>45591</c:v>
                </c:pt>
                <c:pt idx="14">
                  <c:v>45592</c:v>
                </c:pt>
                <c:pt idx="15">
                  <c:v>45593</c:v>
                </c:pt>
                <c:pt idx="16">
                  <c:v>45594</c:v>
                </c:pt>
                <c:pt idx="17">
                  <c:v>45595</c:v>
                </c:pt>
                <c:pt idx="18">
                  <c:v>45596</c:v>
                </c:pt>
                <c:pt idx="19">
                  <c:v>45597</c:v>
                </c:pt>
                <c:pt idx="20">
                  <c:v>45598</c:v>
                </c:pt>
                <c:pt idx="21">
                  <c:v>45599</c:v>
                </c:pt>
                <c:pt idx="22">
                  <c:v>45600</c:v>
                </c:pt>
                <c:pt idx="23">
                  <c:v>45601</c:v>
                </c:pt>
                <c:pt idx="24">
                  <c:v>45602</c:v>
                </c:pt>
                <c:pt idx="25">
                  <c:v>45603</c:v>
                </c:pt>
                <c:pt idx="26">
                  <c:v>45604</c:v>
                </c:pt>
                <c:pt idx="27">
                  <c:v>45605</c:v>
                </c:pt>
                <c:pt idx="28">
                  <c:v>45606</c:v>
                </c:pt>
                <c:pt idx="29">
                  <c:v>45607</c:v>
                </c:pt>
              </c:numCache>
            </c:numRef>
          </c:cat>
          <c:val>
            <c:numRef>
              <c:f>Sheet1!$B$2:$B$31</c:f>
              <c:numCache>
                <c:formatCode>General</c:formatCode>
                <c:ptCount val="30"/>
                <c:pt idx="0">
                  <c:v>727668</c:v>
                </c:pt>
                <c:pt idx="1">
                  <c:v>1471401</c:v>
                </c:pt>
                <c:pt idx="2">
                  <c:v>980618</c:v>
                </c:pt>
                <c:pt idx="3">
                  <c:v>776560</c:v>
                </c:pt>
                <c:pt idx="4">
                  <c:v>1514332</c:v>
                </c:pt>
                <c:pt idx="5">
                  <c:v>2204830</c:v>
                </c:pt>
                <c:pt idx="6">
                  <c:v>1291174</c:v>
                </c:pt>
                <c:pt idx="7">
                  <c:v>1125348</c:v>
                </c:pt>
                <c:pt idx="8">
                  <c:v>752356</c:v>
                </c:pt>
                <c:pt idx="9">
                  <c:v>1155744</c:v>
                </c:pt>
                <c:pt idx="10">
                  <c:v>1166041</c:v>
                </c:pt>
                <c:pt idx="11">
                  <c:v>606789</c:v>
                </c:pt>
                <c:pt idx="12">
                  <c:v>608777</c:v>
                </c:pt>
                <c:pt idx="13">
                  <c:v>2360824</c:v>
                </c:pt>
                <c:pt idx="14">
                  <c:v>1003499</c:v>
                </c:pt>
                <c:pt idx="15">
                  <c:v>843145</c:v>
                </c:pt>
                <c:pt idx="16">
                  <c:v>1322371</c:v>
                </c:pt>
                <c:pt idx="17">
                  <c:v>1309910</c:v>
                </c:pt>
                <c:pt idx="18">
                  <c:v>1689464</c:v>
                </c:pt>
                <c:pt idx="19">
                  <c:v>1439084</c:v>
                </c:pt>
                <c:pt idx="20">
                  <c:v>893369</c:v>
                </c:pt>
                <c:pt idx="21">
                  <c:v>529647</c:v>
                </c:pt>
                <c:pt idx="22">
                  <c:v>557155</c:v>
                </c:pt>
                <c:pt idx="23">
                  <c:v>531374</c:v>
                </c:pt>
                <c:pt idx="24">
                  <c:v>780980</c:v>
                </c:pt>
                <c:pt idx="25">
                  <c:v>614672</c:v>
                </c:pt>
                <c:pt idx="26">
                  <c:v>799876</c:v>
                </c:pt>
                <c:pt idx="27">
                  <c:v>457035</c:v>
                </c:pt>
                <c:pt idx="28">
                  <c:v>458738</c:v>
                </c:pt>
                <c:pt idx="29">
                  <c:v>0</c:v>
                </c:pt>
              </c:numCache>
            </c:numRef>
          </c:val>
          <c:smooth val="0"/>
          <c:extLst>
            <c:ext xmlns:c16="http://schemas.microsoft.com/office/drawing/2014/chart" uri="{C3380CC4-5D6E-409C-BE32-E72D297353CC}">
              <c16:uniqueId val="{00000000-21F9-46C1-BBB5-4768FA95F323}"/>
            </c:ext>
          </c:extLst>
        </c:ser>
        <c:dLbls>
          <c:showLegendKey val="0"/>
          <c:showVal val="0"/>
          <c:showCatName val="0"/>
          <c:showSerName val="0"/>
          <c:showPercent val="0"/>
          <c:showBubbleSize val="0"/>
        </c:dLbls>
        <c:smooth val="0"/>
        <c:axId val="264096928"/>
        <c:axId val="264095616"/>
      </c:lineChart>
      <c:dateAx>
        <c:axId val="26409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095616"/>
        <c:crosses val="autoZero"/>
        <c:auto val="1"/>
        <c:lblOffset val="100"/>
        <c:baseTimeUnit val="days"/>
      </c:dateAx>
      <c:valAx>
        <c:axId val="26409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09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@n12news</c:v>
                </c:pt>
              </c:strCache>
            </c:strRef>
          </c:tx>
          <c:spPr>
            <a:ln w="28575" cap="rnd">
              <a:solidFill>
                <a:schemeClr val="accent1"/>
              </a:solidFill>
              <a:round/>
            </a:ln>
            <a:effectLst/>
          </c:spPr>
          <c:marker>
            <c:symbol val="none"/>
          </c:marker>
          <c:cat>
            <c:numRef>
              <c:f>Sheet1!$A$2:$A$31</c:f>
              <c:numCache>
                <c:formatCode>m/d/yyyy</c:formatCode>
                <c:ptCount val="30"/>
                <c:pt idx="0">
                  <c:v>45578</c:v>
                </c:pt>
                <c:pt idx="1">
                  <c:v>45579</c:v>
                </c:pt>
                <c:pt idx="2">
                  <c:v>45580</c:v>
                </c:pt>
                <c:pt idx="3">
                  <c:v>45581</c:v>
                </c:pt>
                <c:pt idx="4">
                  <c:v>45582</c:v>
                </c:pt>
                <c:pt idx="5">
                  <c:v>45583</c:v>
                </c:pt>
                <c:pt idx="6">
                  <c:v>45584</c:v>
                </c:pt>
                <c:pt idx="7">
                  <c:v>45585</c:v>
                </c:pt>
                <c:pt idx="8">
                  <c:v>45586</c:v>
                </c:pt>
                <c:pt idx="9">
                  <c:v>45587</c:v>
                </c:pt>
                <c:pt idx="10">
                  <c:v>45588</c:v>
                </c:pt>
                <c:pt idx="11">
                  <c:v>45589</c:v>
                </c:pt>
                <c:pt idx="12">
                  <c:v>45590</c:v>
                </c:pt>
                <c:pt idx="13">
                  <c:v>45591</c:v>
                </c:pt>
                <c:pt idx="14">
                  <c:v>45592</c:v>
                </c:pt>
                <c:pt idx="15">
                  <c:v>45593</c:v>
                </c:pt>
                <c:pt idx="16">
                  <c:v>45594</c:v>
                </c:pt>
                <c:pt idx="17">
                  <c:v>45595</c:v>
                </c:pt>
                <c:pt idx="18">
                  <c:v>45596</c:v>
                </c:pt>
                <c:pt idx="19">
                  <c:v>45597</c:v>
                </c:pt>
                <c:pt idx="20">
                  <c:v>45598</c:v>
                </c:pt>
                <c:pt idx="21">
                  <c:v>45599</c:v>
                </c:pt>
                <c:pt idx="22">
                  <c:v>45600</c:v>
                </c:pt>
                <c:pt idx="23">
                  <c:v>45601</c:v>
                </c:pt>
                <c:pt idx="24">
                  <c:v>45602</c:v>
                </c:pt>
                <c:pt idx="25">
                  <c:v>45603</c:v>
                </c:pt>
                <c:pt idx="26">
                  <c:v>45604</c:v>
                </c:pt>
                <c:pt idx="27">
                  <c:v>45605</c:v>
                </c:pt>
                <c:pt idx="28">
                  <c:v>45606</c:v>
                </c:pt>
                <c:pt idx="29">
                  <c:v>45607</c:v>
                </c:pt>
              </c:numCache>
            </c:numRef>
          </c:cat>
          <c:val>
            <c:numRef>
              <c:f>Sheet1!$B$2:$B$31</c:f>
              <c:numCache>
                <c:formatCode>General</c:formatCode>
                <c:ptCount val="30"/>
                <c:pt idx="0">
                  <c:v>298</c:v>
                </c:pt>
                <c:pt idx="1">
                  <c:v>1324</c:v>
                </c:pt>
                <c:pt idx="2">
                  <c:v>816</c:v>
                </c:pt>
                <c:pt idx="3">
                  <c:v>564</c:v>
                </c:pt>
                <c:pt idx="4">
                  <c:v>870</c:v>
                </c:pt>
                <c:pt idx="5">
                  <c:v>2215</c:v>
                </c:pt>
                <c:pt idx="6">
                  <c:v>957</c:v>
                </c:pt>
                <c:pt idx="7">
                  <c:v>1147</c:v>
                </c:pt>
                <c:pt idx="8">
                  <c:v>689</c:v>
                </c:pt>
                <c:pt idx="9">
                  <c:v>769</c:v>
                </c:pt>
                <c:pt idx="10">
                  <c:v>913</c:v>
                </c:pt>
                <c:pt idx="11">
                  <c:v>437</c:v>
                </c:pt>
                <c:pt idx="12">
                  <c:v>423</c:v>
                </c:pt>
                <c:pt idx="13">
                  <c:v>1689</c:v>
                </c:pt>
                <c:pt idx="14">
                  <c:v>1030</c:v>
                </c:pt>
                <c:pt idx="15">
                  <c:v>547</c:v>
                </c:pt>
                <c:pt idx="16">
                  <c:v>689</c:v>
                </c:pt>
                <c:pt idx="17">
                  <c:v>612</c:v>
                </c:pt>
                <c:pt idx="18">
                  <c:v>747</c:v>
                </c:pt>
                <c:pt idx="19">
                  <c:v>758</c:v>
                </c:pt>
                <c:pt idx="20">
                  <c:v>723</c:v>
                </c:pt>
                <c:pt idx="21">
                  <c:v>420</c:v>
                </c:pt>
                <c:pt idx="22">
                  <c:v>376</c:v>
                </c:pt>
                <c:pt idx="23">
                  <c:v>265</c:v>
                </c:pt>
                <c:pt idx="24">
                  <c:v>438</c:v>
                </c:pt>
                <c:pt idx="25">
                  <c:v>203</c:v>
                </c:pt>
                <c:pt idx="26">
                  <c:v>266</c:v>
                </c:pt>
                <c:pt idx="27">
                  <c:v>91</c:v>
                </c:pt>
                <c:pt idx="28">
                  <c:v>78</c:v>
                </c:pt>
                <c:pt idx="29">
                  <c:v>0</c:v>
                </c:pt>
              </c:numCache>
            </c:numRef>
          </c:val>
          <c:smooth val="0"/>
          <c:extLst>
            <c:ext xmlns:c16="http://schemas.microsoft.com/office/drawing/2014/chart" uri="{C3380CC4-5D6E-409C-BE32-E72D297353CC}">
              <c16:uniqueId val="{00000000-764E-482A-A1B3-545B81DBAD08}"/>
            </c:ext>
          </c:extLst>
        </c:ser>
        <c:dLbls>
          <c:showLegendKey val="0"/>
          <c:showVal val="0"/>
          <c:showCatName val="0"/>
          <c:showSerName val="0"/>
          <c:showPercent val="0"/>
          <c:showBubbleSize val="0"/>
        </c:dLbls>
        <c:smooth val="0"/>
        <c:axId val="264098240"/>
        <c:axId val="79124464"/>
      </c:lineChart>
      <c:dateAx>
        <c:axId val="264098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124464"/>
        <c:crosses val="autoZero"/>
        <c:auto val="1"/>
        <c:lblOffset val="100"/>
        <c:baseTimeUnit val="days"/>
      </c:dateAx>
      <c:valAx>
        <c:axId val="7912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09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@n12news</c:v>
                </c:pt>
              </c:strCache>
            </c:strRef>
          </c:tx>
          <c:spPr>
            <a:ln w="28575" cap="rnd">
              <a:solidFill>
                <a:schemeClr val="accent1"/>
              </a:solidFill>
              <a:round/>
            </a:ln>
            <a:effectLst/>
          </c:spPr>
          <c:marker>
            <c:symbol val="none"/>
          </c:marker>
          <c:cat>
            <c:numRef>
              <c:f>Sheet1!$A$2:$A$31</c:f>
              <c:numCache>
                <c:formatCode>m/d/yyyy</c:formatCode>
                <c:ptCount val="30"/>
                <c:pt idx="0">
                  <c:v>45578</c:v>
                </c:pt>
                <c:pt idx="1">
                  <c:v>45579</c:v>
                </c:pt>
                <c:pt idx="2">
                  <c:v>45580</c:v>
                </c:pt>
                <c:pt idx="3">
                  <c:v>45581</c:v>
                </c:pt>
                <c:pt idx="4">
                  <c:v>45582</c:v>
                </c:pt>
                <c:pt idx="5">
                  <c:v>45583</c:v>
                </c:pt>
                <c:pt idx="6">
                  <c:v>45584</c:v>
                </c:pt>
                <c:pt idx="7">
                  <c:v>45585</c:v>
                </c:pt>
                <c:pt idx="8">
                  <c:v>45586</c:v>
                </c:pt>
                <c:pt idx="9">
                  <c:v>45587</c:v>
                </c:pt>
                <c:pt idx="10">
                  <c:v>45588</c:v>
                </c:pt>
                <c:pt idx="11">
                  <c:v>45589</c:v>
                </c:pt>
                <c:pt idx="12">
                  <c:v>45590</c:v>
                </c:pt>
                <c:pt idx="13">
                  <c:v>45591</c:v>
                </c:pt>
                <c:pt idx="14">
                  <c:v>45592</c:v>
                </c:pt>
                <c:pt idx="15">
                  <c:v>45593</c:v>
                </c:pt>
                <c:pt idx="16">
                  <c:v>45594</c:v>
                </c:pt>
                <c:pt idx="17">
                  <c:v>45595</c:v>
                </c:pt>
                <c:pt idx="18">
                  <c:v>45596</c:v>
                </c:pt>
                <c:pt idx="19">
                  <c:v>45597</c:v>
                </c:pt>
                <c:pt idx="20">
                  <c:v>45598</c:v>
                </c:pt>
                <c:pt idx="21">
                  <c:v>45599</c:v>
                </c:pt>
                <c:pt idx="22">
                  <c:v>45600</c:v>
                </c:pt>
                <c:pt idx="23">
                  <c:v>45601</c:v>
                </c:pt>
                <c:pt idx="24">
                  <c:v>45602</c:v>
                </c:pt>
                <c:pt idx="25">
                  <c:v>45603</c:v>
                </c:pt>
                <c:pt idx="26">
                  <c:v>45604</c:v>
                </c:pt>
                <c:pt idx="27">
                  <c:v>45605</c:v>
                </c:pt>
                <c:pt idx="28">
                  <c:v>45606</c:v>
                </c:pt>
                <c:pt idx="29">
                  <c:v>45607</c:v>
                </c:pt>
              </c:numCache>
            </c:numRef>
          </c:cat>
          <c:val>
            <c:numRef>
              <c:f>Sheet1!$B$2:$B$31</c:f>
              <c:numCache>
                <c:formatCode>General</c:formatCode>
                <c:ptCount val="30"/>
                <c:pt idx="0">
                  <c:v>30087</c:v>
                </c:pt>
                <c:pt idx="1">
                  <c:v>63622</c:v>
                </c:pt>
                <c:pt idx="2">
                  <c:v>43252</c:v>
                </c:pt>
                <c:pt idx="3">
                  <c:v>34487</c:v>
                </c:pt>
                <c:pt idx="4">
                  <c:v>93500</c:v>
                </c:pt>
                <c:pt idx="5">
                  <c:v>107329</c:v>
                </c:pt>
                <c:pt idx="6">
                  <c:v>61943</c:v>
                </c:pt>
                <c:pt idx="7">
                  <c:v>42689</c:v>
                </c:pt>
                <c:pt idx="8">
                  <c:v>30022</c:v>
                </c:pt>
                <c:pt idx="9">
                  <c:v>44293</c:v>
                </c:pt>
                <c:pt idx="10">
                  <c:v>39671</c:v>
                </c:pt>
                <c:pt idx="11">
                  <c:v>19973</c:v>
                </c:pt>
                <c:pt idx="12">
                  <c:v>29991</c:v>
                </c:pt>
                <c:pt idx="13">
                  <c:v>103392</c:v>
                </c:pt>
                <c:pt idx="14">
                  <c:v>37814</c:v>
                </c:pt>
                <c:pt idx="15">
                  <c:v>51751</c:v>
                </c:pt>
                <c:pt idx="16">
                  <c:v>61734</c:v>
                </c:pt>
                <c:pt idx="17">
                  <c:v>75505</c:v>
                </c:pt>
                <c:pt idx="18">
                  <c:v>104002</c:v>
                </c:pt>
                <c:pt idx="19">
                  <c:v>75293</c:v>
                </c:pt>
                <c:pt idx="20">
                  <c:v>45305</c:v>
                </c:pt>
                <c:pt idx="21">
                  <c:v>22931</c:v>
                </c:pt>
                <c:pt idx="22">
                  <c:v>23833</c:v>
                </c:pt>
                <c:pt idx="23">
                  <c:v>30087</c:v>
                </c:pt>
                <c:pt idx="24">
                  <c:v>45260</c:v>
                </c:pt>
                <c:pt idx="25">
                  <c:v>37145</c:v>
                </c:pt>
                <c:pt idx="26">
                  <c:v>59164</c:v>
                </c:pt>
                <c:pt idx="27">
                  <c:v>29744</c:v>
                </c:pt>
                <c:pt idx="28">
                  <c:v>30902</c:v>
                </c:pt>
                <c:pt idx="29">
                  <c:v>0</c:v>
                </c:pt>
              </c:numCache>
            </c:numRef>
          </c:val>
          <c:smooth val="0"/>
          <c:extLst>
            <c:ext xmlns:c16="http://schemas.microsoft.com/office/drawing/2014/chart" uri="{C3380CC4-5D6E-409C-BE32-E72D297353CC}">
              <c16:uniqueId val="{00000000-D813-4559-88E3-52F9F1363275}"/>
            </c:ext>
          </c:extLst>
        </c:ser>
        <c:dLbls>
          <c:showLegendKey val="0"/>
          <c:showVal val="0"/>
          <c:showCatName val="0"/>
          <c:showSerName val="0"/>
          <c:showPercent val="0"/>
          <c:showBubbleSize val="0"/>
        </c:dLbls>
        <c:smooth val="0"/>
        <c:axId val="401633216"/>
        <c:axId val="401629936"/>
      </c:lineChart>
      <c:dateAx>
        <c:axId val="401633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29936"/>
        <c:crosses val="autoZero"/>
        <c:auto val="1"/>
        <c:lblOffset val="100"/>
        <c:baseTimeUnit val="days"/>
      </c:dateAx>
      <c:valAx>
        <c:axId val="40162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3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@n12news</c:v>
                </c:pt>
              </c:strCache>
            </c:strRef>
          </c:tx>
          <c:spPr>
            <a:ln w="28575" cap="rnd">
              <a:solidFill>
                <a:schemeClr val="accent1"/>
              </a:solidFill>
              <a:round/>
            </a:ln>
            <a:effectLst/>
          </c:spPr>
          <c:marker>
            <c:symbol val="none"/>
          </c:marker>
          <c:cat>
            <c:numRef>
              <c:f>Sheet1!$A$2:$A$31</c:f>
              <c:numCache>
                <c:formatCode>m/d/yyyy</c:formatCode>
                <c:ptCount val="30"/>
                <c:pt idx="0">
                  <c:v>45578</c:v>
                </c:pt>
                <c:pt idx="1">
                  <c:v>45579</c:v>
                </c:pt>
                <c:pt idx="2">
                  <c:v>45580</c:v>
                </c:pt>
                <c:pt idx="3">
                  <c:v>45581</c:v>
                </c:pt>
                <c:pt idx="4">
                  <c:v>45582</c:v>
                </c:pt>
                <c:pt idx="5">
                  <c:v>45583</c:v>
                </c:pt>
                <c:pt idx="6">
                  <c:v>45584</c:v>
                </c:pt>
                <c:pt idx="7">
                  <c:v>45585</c:v>
                </c:pt>
                <c:pt idx="8">
                  <c:v>45586</c:v>
                </c:pt>
                <c:pt idx="9">
                  <c:v>45587</c:v>
                </c:pt>
                <c:pt idx="10">
                  <c:v>45588</c:v>
                </c:pt>
                <c:pt idx="11">
                  <c:v>45589</c:v>
                </c:pt>
                <c:pt idx="12">
                  <c:v>45590</c:v>
                </c:pt>
                <c:pt idx="13">
                  <c:v>45591</c:v>
                </c:pt>
                <c:pt idx="14">
                  <c:v>45592</c:v>
                </c:pt>
                <c:pt idx="15">
                  <c:v>45593</c:v>
                </c:pt>
                <c:pt idx="16">
                  <c:v>45594</c:v>
                </c:pt>
                <c:pt idx="17">
                  <c:v>45595</c:v>
                </c:pt>
                <c:pt idx="18">
                  <c:v>45596</c:v>
                </c:pt>
                <c:pt idx="19">
                  <c:v>45597</c:v>
                </c:pt>
                <c:pt idx="20">
                  <c:v>45598</c:v>
                </c:pt>
                <c:pt idx="21">
                  <c:v>45599</c:v>
                </c:pt>
                <c:pt idx="22">
                  <c:v>45600</c:v>
                </c:pt>
                <c:pt idx="23">
                  <c:v>45601</c:v>
                </c:pt>
                <c:pt idx="24">
                  <c:v>45602</c:v>
                </c:pt>
                <c:pt idx="25">
                  <c:v>45603</c:v>
                </c:pt>
                <c:pt idx="26">
                  <c:v>45604</c:v>
                </c:pt>
                <c:pt idx="27">
                  <c:v>45605</c:v>
                </c:pt>
                <c:pt idx="28">
                  <c:v>45606</c:v>
                </c:pt>
                <c:pt idx="29">
                  <c:v>45607</c:v>
                </c:pt>
              </c:numCache>
            </c:numRef>
          </c:cat>
          <c:val>
            <c:numRef>
              <c:f>Sheet1!$B$2:$B$31</c:f>
              <c:numCache>
                <c:formatCode>General</c:formatCode>
                <c:ptCount val="30"/>
                <c:pt idx="0">
                  <c:v>931</c:v>
                </c:pt>
                <c:pt idx="1">
                  <c:v>2853</c:v>
                </c:pt>
                <c:pt idx="2">
                  <c:v>1862</c:v>
                </c:pt>
                <c:pt idx="3">
                  <c:v>1201</c:v>
                </c:pt>
                <c:pt idx="4">
                  <c:v>4114</c:v>
                </c:pt>
                <c:pt idx="5">
                  <c:v>3862</c:v>
                </c:pt>
                <c:pt idx="6">
                  <c:v>1686</c:v>
                </c:pt>
                <c:pt idx="7">
                  <c:v>1195</c:v>
                </c:pt>
                <c:pt idx="8">
                  <c:v>876</c:v>
                </c:pt>
                <c:pt idx="9">
                  <c:v>2598</c:v>
                </c:pt>
                <c:pt idx="10">
                  <c:v>2524</c:v>
                </c:pt>
                <c:pt idx="11">
                  <c:v>1149</c:v>
                </c:pt>
                <c:pt idx="12">
                  <c:v>949</c:v>
                </c:pt>
                <c:pt idx="13">
                  <c:v>11859</c:v>
                </c:pt>
                <c:pt idx="14">
                  <c:v>1860</c:v>
                </c:pt>
                <c:pt idx="15">
                  <c:v>1235</c:v>
                </c:pt>
                <c:pt idx="16">
                  <c:v>3603</c:v>
                </c:pt>
                <c:pt idx="17">
                  <c:v>4491</c:v>
                </c:pt>
                <c:pt idx="18">
                  <c:v>6932</c:v>
                </c:pt>
                <c:pt idx="19">
                  <c:v>7411</c:v>
                </c:pt>
                <c:pt idx="20">
                  <c:v>2757</c:v>
                </c:pt>
                <c:pt idx="21">
                  <c:v>1471</c:v>
                </c:pt>
                <c:pt idx="22">
                  <c:v>1405</c:v>
                </c:pt>
                <c:pt idx="23">
                  <c:v>1241</c:v>
                </c:pt>
                <c:pt idx="24">
                  <c:v>1902</c:v>
                </c:pt>
                <c:pt idx="25">
                  <c:v>1309</c:v>
                </c:pt>
                <c:pt idx="26">
                  <c:v>1909</c:v>
                </c:pt>
                <c:pt idx="27">
                  <c:v>1103</c:v>
                </c:pt>
                <c:pt idx="28">
                  <c:v>1631</c:v>
                </c:pt>
                <c:pt idx="29">
                  <c:v>0</c:v>
                </c:pt>
              </c:numCache>
            </c:numRef>
          </c:val>
          <c:smooth val="0"/>
          <c:extLst>
            <c:ext xmlns:c16="http://schemas.microsoft.com/office/drawing/2014/chart" uri="{C3380CC4-5D6E-409C-BE32-E72D297353CC}">
              <c16:uniqueId val="{00000000-552B-4408-8D91-FE50DE947D06}"/>
            </c:ext>
          </c:extLst>
        </c:ser>
        <c:dLbls>
          <c:showLegendKey val="0"/>
          <c:showVal val="0"/>
          <c:showCatName val="0"/>
          <c:showSerName val="0"/>
          <c:showPercent val="0"/>
          <c:showBubbleSize val="0"/>
        </c:dLbls>
        <c:smooth val="0"/>
        <c:axId val="401627640"/>
        <c:axId val="401628624"/>
      </c:lineChart>
      <c:dateAx>
        <c:axId val="40162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28624"/>
        <c:crosses val="autoZero"/>
        <c:auto val="1"/>
        <c:lblOffset val="100"/>
        <c:baseTimeUnit val="days"/>
      </c:dateAx>
      <c:valAx>
        <c:axId val="40162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2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@n12news</c:v>
                </c:pt>
              </c:strCache>
            </c:strRef>
          </c:tx>
          <c:spPr>
            <a:ln w="28575" cap="rnd">
              <a:solidFill>
                <a:schemeClr val="accent1"/>
              </a:solidFill>
              <a:round/>
            </a:ln>
            <a:effectLst/>
          </c:spPr>
          <c:marker>
            <c:symbol val="none"/>
          </c:marker>
          <c:cat>
            <c:numRef>
              <c:f>Sheet1!$A$2:$A$31</c:f>
              <c:numCache>
                <c:formatCode>m/d/yyyy</c:formatCode>
                <c:ptCount val="30"/>
                <c:pt idx="0">
                  <c:v>45578</c:v>
                </c:pt>
                <c:pt idx="1">
                  <c:v>45579</c:v>
                </c:pt>
                <c:pt idx="2">
                  <c:v>45580</c:v>
                </c:pt>
                <c:pt idx="3">
                  <c:v>45581</c:v>
                </c:pt>
                <c:pt idx="4">
                  <c:v>45582</c:v>
                </c:pt>
                <c:pt idx="5">
                  <c:v>45583</c:v>
                </c:pt>
                <c:pt idx="6">
                  <c:v>45584</c:v>
                </c:pt>
                <c:pt idx="7">
                  <c:v>45585</c:v>
                </c:pt>
                <c:pt idx="8">
                  <c:v>45586</c:v>
                </c:pt>
                <c:pt idx="9">
                  <c:v>45587</c:v>
                </c:pt>
                <c:pt idx="10">
                  <c:v>45588</c:v>
                </c:pt>
                <c:pt idx="11">
                  <c:v>45589</c:v>
                </c:pt>
                <c:pt idx="12">
                  <c:v>45590</c:v>
                </c:pt>
                <c:pt idx="13">
                  <c:v>45591</c:v>
                </c:pt>
                <c:pt idx="14">
                  <c:v>45592</c:v>
                </c:pt>
                <c:pt idx="15">
                  <c:v>45593</c:v>
                </c:pt>
                <c:pt idx="16">
                  <c:v>45594</c:v>
                </c:pt>
                <c:pt idx="17">
                  <c:v>45595</c:v>
                </c:pt>
                <c:pt idx="18">
                  <c:v>45596</c:v>
                </c:pt>
                <c:pt idx="19">
                  <c:v>45597</c:v>
                </c:pt>
                <c:pt idx="20">
                  <c:v>45598</c:v>
                </c:pt>
                <c:pt idx="21">
                  <c:v>45599</c:v>
                </c:pt>
                <c:pt idx="22">
                  <c:v>45600</c:v>
                </c:pt>
                <c:pt idx="23">
                  <c:v>45601</c:v>
                </c:pt>
                <c:pt idx="24">
                  <c:v>45602</c:v>
                </c:pt>
                <c:pt idx="25">
                  <c:v>45603</c:v>
                </c:pt>
                <c:pt idx="26">
                  <c:v>45604</c:v>
                </c:pt>
                <c:pt idx="27">
                  <c:v>45605</c:v>
                </c:pt>
                <c:pt idx="28">
                  <c:v>45606</c:v>
                </c:pt>
                <c:pt idx="29">
                  <c:v>45607</c:v>
                </c:pt>
              </c:numCache>
            </c:numRef>
          </c:cat>
          <c:val>
            <c:numRef>
              <c:f>Sheet1!$B$2:$B$31</c:f>
              <c:numCache>
                <c:formatCode>General</c:formatCode>
                <c:ptCount val="30"/>
                <c:pt idx="0">
                  <c:v>2194</c:v>
                </c:pt>
                <c:pt idx="1">
                  <c:v>5185</c:v>
                </c:pt>
                <c:pt idx="2">
                  <c:v>5214</c:v>
                </c:pt>
                <c:pt idx="3">
                  <c:v>4846</c:v>
                </c:pt>
                <c:pt idx="4">
                  <c:v>6977</c:v>
                </c:pt>
                <c:pt idx="5">
                  <c:v>7629</c:v>
                </c:pt>
                <c:pt idx="6">
                  <c:v>3374</c:v>
                </c:pt>
                <c:pt idx="7">
                  <c:v>2983</c:v>
                </c:pt>
                <c:pt idx="8">
                  <c:v>2334</c:v>
                </c:pt>
                <c:pt idx="9">
                  <c:v>3668</c:v>
                </c:pt>
                <c:pt idx="10">
                  <c:v>3369</c:v>
                </c:pt>
                <c:pt idx="11">
                  <c:v>1908</c:v>
                </c:pt>
                <c:pt idx="12">
                  <c:v>2358</c:v>
                </c:pt>
                <c:pt idx="13">
                  <c:v>7427</c:v>
                </c:pt>
                <c:pt idx="14">
                  <c:v>5499</c:v>
                </c:pt>
                <c:pt idx="15">
                  <c:v>5065</c:v>
                </c:pt>
                <c:pt idx="16">
                  <c:v>5094</c:v>
                </c:pt>
                <c:pt idx="17">
                  <c:v>6146</c:v>
                </c:pt>
                <c:pt idx="18">
                  <c:v>9538</c:v>
                </c:pt>
                <c:pt idx="19">
                  <c:v>8640</c:v>
                </c:pt>
                <c:pt idx="20">
                  <c:v>9438</c:v>
                </c:pt>
                <c:pt idx="21">
                  <c:v>5402</c:v>
                </c:pt>
                <c:pt idx="22">
                  <c:v>4036</c:v>
                </c:pt>
                <c:pt idx="23">
                  <c:v>3102</c:v>
                </c:pt>
                <c:pt idx="24">
                  <c:v>4629</c:v>
                </c:pt>
                <c:pt idx="25">
                  <c:v>3001</c:v>
                </c:pt>
                <c:pt idx="26">
                  <c:v>3966</c:v>
                </c:pt>
                <c:pt idx="27">
                  <c:v>2746</c:v>
                </c:pt>
                <c:pt idx="28">
                  <c:v>3157</c:v>
                </c:pt>
                <c:pt idx="29">
                  <c:v>0</c:v>
                </c:pt>
              </c:numCache>
            </c:numRef>
          </c:val>
          <c:smooth val="0"/>
          <c:extLst>
            <c:ext xmlns:c16="http://schemas.microsoft.com/office/drawing/2014/chart" uri="{C3380CC4-5D6E-409C-BE32-E72D297353CC}">
              <c16:uniqueId val="{00000000-8628-4C07-839B-A3392963C42A}"/>
            </c:ext>
          </c:extLst>
        </c:ser>
        <c:dLbls>
          <c:showLegendKey val="0"/>
          <c:showVal val="0"/>
          <c:showCatName val="0"/>
          <c:showSerName val="0"/>
          <c:showPercent val="0"/>
          <c:showBubbleSize val="0"/>
        </c:dLbls>
        <c:smooth val="0"/>
        <c:axId val="401415816"/>
        <c:axId val="401419096"/>
      </c:lineChart>
      <c:dateAx>
        <c:axId val="401415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19096"/>
        <c:crosses val="autoZero"/>
        <c:auto val="1"/>
        <c:lblOffset val="100"/>
        <c:baseTimeUnit val="days"/>
      </c:dateAx>
      <c:valAx>
        <c:axId val="40141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1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@n12news</c:v>
                </c:pt>
              </c:strCache>
            </c:strRef>
          </c:tx>
          <c:spPr>
            <a:ln w="28575" cap="rnd">
              <a:solidFill>
                <a:schemeClr val="accent1"/>
              </a:solidFill>
              <a:round/>
            </a:ln>
            <a:effectLst/>
          </c:spPr>
          <c:marker>
            <c:symbol val="none"/>
          </c:marker>
          <c:cat>
            <c:numRef>
              <c:f>Sheet1!$A$2:$A$31</c:f>
              <c:numCache>
                <c:formatCode>m/d/yyyy</c:formatCode>
                <c:ptCount val="30"/>
                <c:pt idx="0">
                  <c:v>45578</c:v>
                </c:pt>
                <c:pt idx="1">
                  <c:v>45579</c:v>
                </c:pt>
                <c:pt idx="2">
                  <c:v>45580</c:v>
                </c:pt>
                <c:pt idx="3">
                  <c:v>45581</c:v>
                </c:pt>
                <c:pt idx="4">
                  <c:v>45582</c:v>
                </c:pt>
                <c:pt idx="5">
                  <c:v>45583</c:v>
                </c:pt>
                <c:pt idx="6">
                  <c:v>45584</c:v>
                </c:pt>
                <c:pt idx="7">
                  <c:v>45585</c:v>
                </c:pt>
                <c:pt idx="8">
                  <c:v>45586</c:v>
                </c:pt>
                <c:pt idx="9">
                  <c:v>45587</c:v>
                </c:pt>
                <c:pt idx="10">
                  <c:v>45588</c:v>
                </c:pt>
                <c:pt idx="11">
                  <c:v>45589</c:v>
                </c:pt>
                <c:pt idx="12">
                  <c:v>45590</c:v>
                </c:pt>
                <c:pt idx="13">
                  <c:v>45591</c:v>
                </c:pt>
                <c:pt idx="14">
                  <c:v>45592</c:v>
                </c:pt>
                <c:pt idx="15">
                  <c:v>45593</c:v>
                </c:pt>
                <c:pt idx="16">
                  <c:v>45594</c:v>
                </c:pt>
                <c:pt idx="17">
                  <c:v>45595</c:v>
                </c:pt>
                <c:pt idx="18">
                  <c:v>45596</c:v>
                </c:pt>
                <c:pt idx="19">
                  <c:v>45597</c:v>
                </c:pt>
                <c:pt idx="20">
                  <c:v>45598</c:v>
                </c:pt>
                <c:pt idx="21">
                  <c:v>45599</c:v>
                </c:pt>
                <c:pt idx="22">
                  <c:v>45600</c:v>
                </c:pt>
                <c:pt idx="23">
                  <c:v>45601</c:v>
                </c:pt>
                <c:pt idx="24">
                  <c:v>45602</c:v>
                </c:pt>
                <c:pt idx="25">
                  <c:v>45603</c:v>
                </c:pt>
                <c:pt idx="26">
                  <c:v>45604</c:v>
                </c:pt>
                <c:pt idx="27">
                  <c:v>45605</c:v>
                </c:pt>
                <c:pt idx="28">
                  <c:v>45606</c:v>
                </c:pt>
                <c:pt idx="29">
                  <c:v>45607</c:v>
                </c:pt>
              </c:numCache>
            </c:numRef>
          </c:cat>
          <c:val>
            <c:numRef>
              <c:f>Sheet1!$B$2:$B$31</c:f>
              <c:numCache>
                <c:formatCode>General</c:formatCode>
                <c:ptCount val="30"/>
              </c:numCache>
            </c:numRef>
          </c:val>
          <c:smooth val="0"/>
          <c:extLst>
            <c:ext xmlns:c16="http://schemas.microsoft.com/office/drawing/2014/chart" uri="{C3380CC4-5D6E-409C-BE32-E72D297353CC}">
              <c16:uniqueId val="{00000000-69BF-4C01-8BB7-6AB8A8EEED77}"/>
            </c:ext>
          </c:extLst>
        </c:ser>
        <c:dLbls>
          <c:showLegendKey val="0"/>
          <c:showVal val="0"/>
          <c:showCatName val="0"/>
          <c:showSerName val="0"/>
          <c:showPercent val="0"/>
          <c:showBubbleSize val="0"/>
        </c:dLbls>
        <c:smooth val="0"/>
        <c:axId val="401417128"/>
        <c:axId val="401420080"/>
      </c:lineChart>
      <c:dateAx>
        <c:axId val="401417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0080"/>
        <c:crosses val="autoZero"/>
        <c:auto val="1"/>
        <c:lblOffset val="100"/>
        <c:baseTimeUnit val="days"/>
      </c:dateAx>
      <c:valAx>
        <c:axId val="40142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1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Sheet1!$A$1</c:f>
              <c:strCache>
                <c:ptCount val="1"/>
              </c:strCache>
            </c:strRef>
          </c:tx>
          <c:spPr>
            <a:solidFill>
              <a:schemeClr val="accent1"/>
            </a:solidFill>
            <a:ln>
              <a:noFill/>
            </a:ln>
            <a:effectLst/>
          </c:spPr>
          <c:invertIfNegative val="0"/>
          <c:val>
            <c:numRef>
              <c:f>Sheet1!$A$2</c:f>
              <c:numCache>
                <c:formatCode>General</c:formatCode>
                <c:ptCount val="1"/>
                <c:pt idx="0">
                  <c:v>0</c:v>
                </c:pt>
              </c:numCache>
            </c:numRef>
          </c:val>
          <c:extLst>
            <c:ext xmlns:c16="http://schemas.microsoft.com/office/drawing/2014/chart" uri="{C3380CC4-5D6E-409C-BE32-E72D297353CC}">
              <c16:uniqueId val="{00000000-525E-4085-B2FE-5C30EE2E982F}"/>
            </c:ext>
          </c:extLst>
        </c:ser>
        <c:dLbls>
          <c:showLegendKey val="0"/>
          <c:showVal val="0"/>
          <c:showCatName val="0"/>
          <c:showSerName val="0"/>
          <c:showPercent val="0"/>
          <c:showBubbleSize val="0"/>
        </c:dLbls>
        <c:gapWidth val="150"/>
        <c:overlap val="100"/>
        <c:axId val="401430248"/>
        <c:axId val="401428936"/>
      </c:barChart>
      <c:catAx>
        <c:axId val="401430248"/>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8936"/>
        <c:crosses val="autoZero"/>
        <c:auto val="1"/>
        <c:lblAlgn val="ctr"/>
        <c:lblOffset val="100"/>
        <c:noMultiLvlLbl val="0"/>
      </c:catAx>
      <c:valAx>
        <c:axId val="401428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3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D4ED-EB10-4C84-AE2C-F86D43FF1DA0}"/>
              </a:ext>
            </a:extLst>
          </p:cNvPr>
          <p:cNvSpPr>
            <a:spLocks noGrp="1"/>
          </p:cNvSpPr>
          <p:nvPr>
            <p:ph type="ctrTitle"/>
          </p:nvPr>
        </p:nvSpPr>
        <p:spPr/>
        <p:txBody>
          <a:bodyPr/>
          <a:lstStyle/>
          <a:p>
            <a:r>
              <a:rPr lang="en-US"/>
              <a:t>TikTok Studio</a:t>
            </a:r>
          </a:p>
        </p:txBody>
      </p:sp>
      <p:sp>
        <p:nvSpPr>
          <p:cNvPr id="3" name="Subtitle 2">
            <a:extLst>
              <a:ext uri="{FF2B5EF4-FFF2-40B4-BE49-F238E27FC236}">
                <a16:creationId xmlns:a16="http://schemas.microsoft.com/office/drawing/2014/main" id="{AD939A4B-5BCA-44E3-A0FE-C2A5011C88CD}"/>
              </a:ext>
            </a:extLst>
          </p:cNvPr>
          <p:cNvSpPr>
            <a:spLocks noGrp="1"/>
          </p:cNvSpPr>
          <p:nvPr>
            <p:ph type="subTitle" idx="1"/>
          </p:nvPr>
        </p:nvSpPr>
        <p:spPr/>
        <p:txBody>
          <a:bodyPr/>
          <a:lstStyle/>
          <a:p>
            <a:r>
              <a:rPr lang="en-US"/>
              <a:t>a</a:t>
            </a:r>
          </a:p>
        </p:txBody>
      </p:sp>
    </p:spTree>
    <p:extLst>
      <p:ext uri="{BB962C8B-B14F-4D97-AF65-F5344CB8AC3E}">
        <p14:creationId xmlns:p14="http://schemas.microsoft.com/office/powerpoint/2010/main" val="3346062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794D4-F048-4E8A-A3D1-D13E18031EE9}"/>
              </a:ext>
            </a:extLst>
          </p:cNvPr>
          <p:cNvSpPr>
            <a:spLocks noGrp="1"/>
          </p:cNvSpPr>
          <p:nvPr>
            <p:ph type="title"/>
          </p:nvPr>
        </p:nvSpPr>
        <p:spPr/>
        <p:txBody>
          <a:bodyPr/>
          <a:lstStyle/>
          <a:p>
            <a:r>
              <a:rPr lang="en-US"/>
              <a:t>Tiktok Profile Views | All profiles</a:t>
            </a:r>
          </a:p>
        </p:txBody>
      </p:sp>
      <p:graphicFrame>
        <p:nvGraphicFramePr>
          <p:cNvPr id="6" name="Chart Placeholder 5">
            <a:extLst>
              <a:ext uri="{FF2B5EF4-FFF2-40B4-BE49-F238E27FC236}">
                <a16:creationId xmlns:a16="http://schemas.microsoft.com/office/drawing/2014/main" id="{3331D405-567F-4D54-82E8-00F8490CA3BB}"/>
              </a:ext>
            </a:extLst>
          </p:cNvPr>
          <p:cNvGraphicFramePr>
            <a:graphicFrameLocks noGrp="1"/>
          </p:cNvGraphicFramePr>
          <p:nvPr>
            <p:ph type="chart" sz="quarter" idx="13"/>
            <p:extLst>
              <p:ext uri="{D42A27DB-BD31-4B8C-83A1-F6EECF244321}">
                <p14:modId xmlns:p14="http://schemas.microsoft.com/office/powerpoint/2010/main" val="3139335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490A08-C257-4AA5-BC8A-EDE0E14AA7FF}"/>
              </a:ext>
            </a:extLst>
          </p:cNvPr>
          <p:cNvSpPr>
            <a:spLocks noGrp="1"/>
          </p:cNvSpPr>
          <p:nvPr>
            <p:ph type="body" sz="quarter" idx="14"/>
          </p:nvPr>
        </p:nvSpPr>
        <p:spPr/>
        <p:txBody>
          <a:bodyPr/>
          <a:lstStyle/>
          <a:p>
            <a:r>
              <a:rPr lang="en-US"/>
              <a:t>10/13/2024 - 11/11/2024</a:t>
            </a:r>
          </a:p>
        </p:txBody>
      </p:sp>
      <p:sp>
        <p:nvSpPr>
          <p:cNvPr id="5" name="Footer Placeholder 4">
            <a:extLst>
              <a:ext uri="{FF2B5EF4-FFF2-40B4-BE49-F238E27FC236}">
                <a16:creationId xmlns:a16="http://schemas.microsoft.com/office/drawing/2014/main" id="{4691F67F-E1CB-4AA4-91E3-9A32151A8D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3850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895DE-F200-432F-935F-3C7E4B135442}"/>
              </a:ext>
            </a:extLst>
          </p:cNvPr>
          <p:cNvSpPr>
            <a:spLocks noGrp="1"/>
          </p:cNvSpPr>
          <p:nvPr>
            <p:ph type="title"/>
          </p:nvPr>
        </p:nvSpPr>
        <p:spPr/>
        <p:txBody>
          <a:bodyPr/>
          <a:lstStyle/>
          <a:p>
            <a:r>
              <a:rPr lang="en-US"/>
              <a:t>Tiktok Post Views | All profiles</a:t>
            </a:r>
          </a:p>
        </p:txBody>
      </p:sp>
      <p:graphicFrame>
        <p:nvGraphicFramePr>
          <p:cNvPr id="6" name="Chart Placeholder 5">
            <a:extLst>
              <a:ext uri="{FF2B5EF4-FFF2-40B4-BE49-F238E27FC236}">
                <a16:creationId xmlns:a16="http://schemas.microsoft.com/office/drawing/2014/main" id="{6BB61760-090B-48D3-B3B2-0550681A523B}"/>
              </a:ext>
            </a:extLst>
          </p:cNvPr>
          <p:cNvGraphicFramePr>
            <a:graphicFrameLocks noGrp="1"/>
          </p:cNvGraphicFramePr>
          <p:nvPr>
            <p:ph type="chart" sz="quarter" idx="13"/>
            <p:extLst>
              <p:ext uri="{D42A27DB-BD31-4B8C-83A1-F6EECF244321}">
                <p14:modId xmlns:p14="http://schemas.microsoft.com/office/powerpoint/2010/main" val="3803580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A1AECC-D23D-4AB0-80B2-6D1838559485}"/>
              </a:ext>
            </a:extLst>
          </p:cNvPr>
          <p:cNvSpPr>
            <a:spLocks noGrp="1"/>
          </p:cNvSpPr>
          <p:nvPr>
            <p:ph type="body" sz="quarter" idx="14"/>
          </p:nvPr>
        </p:nvSpPr>
        <p:spPr/>
        <p:txBody>
          <a:bodyPr/>
          <a:lstStyle/>
          <a:p>
            <a:r>
              <a:rPr lang="en-US"/>
              <a:t>10/13/2024 - 11/11/2024</a:t>
            </a:r>
          </a:p>
        </p:txBody>
      </p:sp>
      <p:sp>
        <p:nvSpPr>
          <p:cNvPr id="5" name="Footer Placeholder 4">
            <a:extLst>
              <a:ext uri="{FF2B5EF4-FFF2-40B4-BE49-F238E27FC236}">
                <a16:creationId xmlns:a16="http://schemas.microsoft.com/office/drawing/2014/main" id="{CA8CFB5D-9231-4538-A88E-05E957896A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7663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EA1CC-951A-4D9C-ABC1-0D91235E6AE0}"/>
              </a:ext>
            </a:extLst>
          </p:cNvPr>
          <p:cNvSpPr>
            <a:spLocks noGrp="1"/>
          </p:cNvSpPr>
          <p:nvPr>
            <p:ph type="title"/>
          </p:nvPr>
        </p:nvSpPr>
        <p:spPr/>
        <p:txBody>
          <a:bodyPr/>
          <a:lstStyle/>
          <a:p>
            <a:r>
              <a:rPr lang="en-US"/>
              <a:t>Tiktok Net Followers | All profiles</a:t>
            </a:r>
          </a:p>
        </p:txBody>
      </p:sp>
      <p:graphicFrame>
        <p:nvGraphicFramePr>
          <p:cNvPr id="6" name="Chart Placeholder 5">
            <a:extLst>
              <a:ext uri="{FF2B5EF4-FFF2-40B4-BE49-F238E27FC236}">
                <a16:creationId xmlns:a16="http://schemas.microsoft.com/office/drawing/2014/main" id="{623CBA24-2721-4F97-AB33-E0460BBB05F1}"/>
              </a:ext>
            </a:extLst>
          </p:cNvPr>
          <p:cNvGraphicFramePr>
            <a:graphicFrameLocks noGrp="1"/>
          </p:cNvGraphicFramePr>
          <p:nvPr>
            <p:ph type="chart" sz="quarter" idx="13"/>
            <p:extLst>
              <p:ext uri="{D42A27DB-BD31-4B8C-83A1-F6EECF244321}">
                <p14:modId xmlns:p14="http://schemas.microsoft.com/office/powerpoint/2010/main" val="3643924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AB613A-9832-4B8F-B507-7D0A67B1C095}"/>
              </a:ext>
            </a:extLst>
          </p:cNvPr>
          <p:cNvSpPr>
            <a:spLocks noGrp="1"/>
          </p:cNvSpPr>
          <p:nvPr>
            <p:ph type="body" sz="quarter" idx="14"/>
          </p:nvPr>
        </p:nvSpPr>
        <p:spPr/>
        <p:txBody>
          <a:bodyPr/>
          <a:lstStyle/>
          <a:p>
            <a:r>
              <a:rPr lang="en-US"/>
              <a:t>10/13/2024 - 11/11/2024</a:t>
            </a:r>
          </a:p>
        </p:txBody>
      </p:sp>
      <p:sp>
        <p:nvSpPr>
          <p:cNvPr id="5" name="Footer Placeholder 4">
            <a:extLst>
              <a:ext uri="{FF2B5EF4-FFF2-40B4-BE49-F238E27FC236}">
                <a16:creationId xmlns:a16="http://schemas.microsoft.com/office/drawing/2014/main" id="{CD90CB11-B49B-4B7D-81F9-09332D3DFB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5156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5204D-B8DE-4222-9CF4-633324E2BA39}"/>
              </a:ext>
            </a:extLst>
          </p:cNvPr>
          <p:cNvSpPr>
            <a:spLocks noGrp="1"/>
          </p:cNvSpPr>
          <p:nvPr>
            <p:ph type="title"/>
          </p:nvPr>
        </p:nvSpPr>
        <p:spPr/>
        <p:txBody>
          <a:bodyPr/>
          <a:lstStyle/>
          <a:p>
            <a:r>
              <a:rPr lang="en-US"/>
              <a:t>Tiktok Likes | All profiles</a:t>
            </a:r>
          </a:p>
        </p:txBody>
      </p:sp>
      <p:graphicFrame>
        <p:nvGraphicFramePr>
          <p:cNvPr id="6" name="Chart Placeholder 5">
            <a:extLst>
              <a:ext uri="{FF2B5EF4-FFF2-40B4-BE49-F238E27FC236}">
                <a16:creationId xmlns:a16="http://schemas.microsoft.com/office/drawing/2014/main" id="{D22A7A22-FBE0-4935-8554-1AF7CC07F5CC}"/>
              </a:ext>
            </a:extLst>
          </p:cNvPr>
          <p:cNvGraphicFramePr>
            <a:graphicFrameLocks noGrp="1"/>
          </p:cNvGraphicFramePr>
          <p:nvPr>
            <p:ph type="chart" sz="quarter" idx="13"/>
            <p:extLst>
              <p:ext uri="{D42A27DB-BD31-4B8C-83A1-F6EECF244321}">
                <p14:modId xmlns:p14="http://schemas.microsoft.com/office/powerpoint/2010/main" val="516025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40FB99-0CD8-427F-84C0-18FB393E8ADE}"/>
              </a:ext>
            </a:extLst>
          </p:cNvPr>
          <p:cNvSpPr>
            <a:spLocks noGrp="1"/>
          </p:cNvSpPr>
          <p:nvPr>
            <p:ph type="body" sz="quarter" idx="14"/>
          </p:nvPr>
        </p:nvSpPr>
        <p:spPr/>
        <p:txBody>
          <a:bodyPr/>
          <a:lstStyle/>
          <a:p>
            <a:r>
              <a:rPr lang="en-US"/>
              <a:t>10/13/2024 - 11/11/2024</a:t>
            </a:r>
          </a:p>
        </p:txBody>
      </p:sp>
      <p:sp>
        <p:nvSpPr>
          <p:cNvPr id="5" name="Footer Placeholder 4">
            <a:extLst>
              <a:ext uri="{FF2B5EF4-FFF2-40B4-BE49-F238E27FC236}">
                <a16:creationId xmlns:a16="http://schemas.microsoft.com/office/drawing/2014/main" id="{243090C7-5DC7-4BCF-A1F4-A2B86259DE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9555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5B2A-8730-4E48-8EB8-B56C18BD3EBA}"/>
              </a:ext>
            </a:extLst>
          </p:cNvPr>
          <p:cNvSpPr>
            <a:spLocks noGrp="1"/>
          </p:cNvSpPr>
          <p:nvPr>
            <p:ph type="title"/>
          </p:nvPr>
        </p:nvSpPr>
        <p:spPr/>
        <p:txBody>
          <a:bodyPr/>
          <a:lstStyle/>
          <a:p>
            <a:r>
              <a:rPr lang="en-US"/>
              <a:t>Tiktok Shares | All profiles</a:t>
            </a:r>
          </a:p>
        </p:txBody>
      </p:sp>
      <p:graphicFrame>
        <p:nvGraphicFramePr>
          <p:cNvPr id="6" name="Chart Placeholder 5">
            <a:extLst>
              <a:ext uri="{FF2B5EF4-FFF2-40B4-BE49-F238E27FC236}">
                <a16:creationId xmlns:a16="http://schemas.microsoft.com/office/drawing/2014/main" id="{28D70D01-F769-40DA-841D-00C71AFFF70B}"/>
              </a:ext>
            </a:extLst>
          </p:cNvPr>
          <p:cNvGraphicFramePr>
            <a:graphicFrameLocks noGrp="1"/>
          </p:cNvGraphicFramePr>
          <p:nvPr>
            <p:ph type="chart" sz="quarter" idx="13"/>
            <p:extLst>
              <p:ext uri="{D42A27DB-BD31-4B8C-83A1-F6EECF244321}">
                <p14:modId xmlns:p14="http://schemas.microsoft.com/office/powerpoint/2010/main" val="518665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F104BC-5AC0-42C2-8F83-EFCA33D2EA31}"/>
              </a:ext>
            </a:extLst>
          </p:cNvPr>
          <p:cNvSpPr>
            <a:spLocks noGrp="1"/>
          </p:cNvSpPr>
          <p:nvPr>
            <p:ph type="body" sz="quarter" idx="14"/>
          </p:nvPr>
        </p:nvSpPr>
        <p:spPr/>
        <p:txBody>
          <a:bodyPr/>
          <a:lstStyle/>
          <a:p>
            <a:r>
              <a:rPr lang="en-US"/>
              <a:t>10/13/2024 - 11/11/2024</a:t>
            </a:r>
          </a:p>
        </p:txBody>
      </p:sp>
      <p:sp>
        <p:nvSpPr>
          <p:cNvPr id="5" name="Footer Placeholder 4">
            <a:extLst>
              <a:ext uri="{FF2B5EF4-FFF2-40B4-BE49-F238E27FC236}">
                <a16:creationId xmlns:a16="http://schemas.microsoft.com/office/drawing/2014/main" id="{38F8A5D4-8C0F-48FD-973E-48BDC2FCC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6656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F2D4-4145-4472-9ADA-841763BF67B4}"/>
              </a:ext>
            </a:extLst>
          </p:cNvPr>
          <p:cNvSpPr>
            <a:spLocks noGrp="1"/>
          </p:cNvSpPr>
          <p:nvPr>
            <p:ph type="title"/>
          </p:nvPr>
        </p:nvSpPr>
        <p:spPr/>
        <p:txBody>
          <a:bodyPr/>
          <a:lstStyle/>
          <a:p>
            <a:r>
              <a:rPr lang="en-US"/>
              <a:t>Tiktok Comments | All profiles</a:t>
            </a:r>
          </a:p>
        </p:txBody>
      </p:sp>
      <p:graphicFrame>
        <p:nvGraphicFramePr>
          <p:cNvPr id="6" name="Chart Placeholder 5">
            <a:extLst>
              <a:ext uri="{FF2B5EF4-FFF2-40B4-BE49-F238E27FC236}">
                <a16:creationId xmlns:a16="http://schemas.microsoft.com/office/drawing/2014/main" id="{5C48CD4E-DE5B-4FC2-B4E0-FB143316763D}"/>
              </a:ext>
            </a:extLst>
          </p:cNvPr>
          <p:cNvGraphicFramePr>
            <a:graphicFrameLocks noGrp="1"/>
          </p:cNvGraphicFramePr>
          <p:nvPr>
            <p:ph type="chart" sz="quarter" idx="13"/>
            <p:extLst>
              <p:ext uri="{D42A27DB-BD31-4B8C-83A1-F6EECF244321}">
                <p14:modId xmlns:p14="http://schemas.microsoft.com/office/powerpoint/2010/main" val="3319208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5BD3E0-8C50-4533-949F-D56A185214D2}"/>
              </a:ext>
            </a:extLst>
          </p:cNvPr>
          <p:cNvSpPr>
            <a:spLocks noGrp="1"/>
          </p:cNvSpPr>
          <p:nvPr>
            <p:ph type="body" sz="quarter" idx="14"/>
          </p:nvPr>
        </p:nvSpPr>
        <p:spPr/>
        <p:txBody>
          <a:bodyPr/>
          <a:lstStyle/>
          <a:p>
            <a:r>
              <a:rPr lang="en-US"/>
              <a:t>10/13/2024 - 11/11/2024</a:t>
            </a:r>
          </a:p>
        </p:txBody>
      </p:sp>
      <p:sp>
        <p:nvSpPr>
          <p:cNvPr id="5" name="Footer Placeholder 4">
            <a:extLst>
              <a:ext uri="{FF2B5EF4-FFF2-40B4-BE49-F238E27FC236}">
                <a16:creationId xmlns:a16="http://schemas.microsoft.com/office/drawing/2014/main" id="{89D187FF-AD48-4784-A672-0C5CA04191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0668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0E032-E53C-4D02-B77B-EDE1A8D46E97}"/>
              </a:ext>
            </a:extLst>
          </p:cNvPr>
          <p:cNvSpPr>
            <a:spLocks noGrp="1"/>
          </p:cNvSpPr>
          <p:nvPr>
            <p:ph type="title"/>
          </p:nvPr>
        </p:nvSpPr>
        <p:spPr/>
        <p:txBody>
          <a:bodyPr/>
          <a:lstStyle/>
          <a:p>
            <a:r>
              <a:rPr lang="en-US"/>
              <a:t>Tiktok Total Followers | All profiles</a:t>
            </a:r>
          </a:p>
        </p:txBody>
      </p:sp>
      <p:graphicFrame>
        <p:nvGraphicFramePr>
          <p:cNvPr id="6" name="Chart Placeholder 5">
            <a:extLst>
              <a:ext uri="{FF2B5EF4-FFF2-40B4-BE49-F238E27FC236}">
                <a16:creationId xmlns:a16="http://schemas.microsoft.com/office/drawing/2014/main" id="{C2BD3892-962D-4515-8C6B-6ED31A8559E5}"/>
              </a:ext>
            </a:extLst>
          </p:cNvPr>
          <p:cNvGraphicFramePr>
            <a:graphicFrameLocks noGrp="1"/>
          </p:cNvGraphicFramePr>
          <p:nvPr>
            <p:ph type="chart" sz="quarter" idx="13"/>
            <p:extLst>
              <p:ext uri="{D42A27DB-BD31-4B8C-83A1-F6EECF244321}">
                <p14:modId xmlns:p14="http://schemas.microsoft.com/office/powerpoint/2010/main" val="2460279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8AC5F6-FBEA-4A63-8DF6-691A82DC05CD}"/>
              </a:ext>
            </a:extLst>
          </p:cNvPr>
          <p:cNvSpPr>
            <a:spLocks noGrp="1"/>
          </p:cNvSpPr>
          <p:nvPr>
            <p:ph type="body" sz="quarter" idx="14"/>
          </p:nvPr>
        </p:nvSpPr>
        <p:spPr/>
        <p:txBody>
          <a:bodyPr/>
          <a:lstStyle/>
          <a:p>
            <a:r>
              <a:rPr lang="en-US"/>
              <a:t>10/13/2024 - 11/11/2024</a:t>
            </a:r>
          </a:p>
        </p:txBody>
      </p:sp>
      <p:sp>
        <p:nvSpPr>
          <p:cNvPr id="5" name="Footer Placeholder 4">
            <a:extLst>
              <a:ext uri="{FF2B5EF4-FFF2-40B4-BE49-F238E27FC236}">
                <a16:creationId xmlns:a16="http://schemas.microsoft.com/office/drawing/2014/main" id="{B3A581EF-3F02-48C7-9AA3-08EBD82E8A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7405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AB244-B134-438F-A287-0C4965508E27}"/>
              </a:ext>
            </a:extLst>
          </p:cNvPr>
          <p:cNvSpPr>
            <a:spLocks noGrp="1"/>
          </p:cNvSpPr>
          <p:nvPr>
            <p:ph type="title"/>
          </p:nvPr>
        </p:nvSpPr>
        <p:spPr/>
        <p:txBody>
          <a:bodyPr/>
          <a:lstStyle/>
          <a:p>
            <a:r>
              <a:rPr lang="en-US"/>
              <a:t>Tiktok Followers Gender Breakdown | All profiles</a:t>
            </a:r>
          </a:p>
        </p:txBody>
      </p:sp>
      <p:graphicFrame>
        <p:nvGraphicFramePr>
          <p:cNvPr id="6" name="Chart Placeholder 5">
            <a:extLst>
              <a:ext uri="{FF2B5EF4-FFF2-40B4-BE49-F238E27FC236}">
                <a16:creationId xmlns:a16="http://schemas.microsoft.com/office/drawing/2014/main" id="{FDB268AE-0BFD-4844-85D9-3112750EB8E3}"/>
              </a:ext>
            </a:extLst>
          </p:cNvPr>
          <p:cNvGraphicFramePr>
            <a:graphicFrameLocks noGrp="1"/>
          </p:cNvGraphicFramePr>
          <p:nvPr>
            <p:ph type="chart" sz="quarter" idx="13"/>
            <p:extLst>
              <p:ext uri="{D42A27DB-BD31-4B8C-83A1-F6EECF244321}">
                <p14:modId xmlns:p14="http://schemas.microsoft.com/office/powerpoint/2010/main" val="946216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0D59BE-2348-4EEC-B7EE-817188A6B3E2}"/>
              </a:ext>
            </a:extLst>
          </p:cNvPr>
          <p:cNvSpPr>
            <a:spLocks noGrp="1"/>
          </p:cNvSpPr>
          <p:nvPr>
            <p:ph type="body" sz="quarter" idx="14"/>
          </p:nvPr>
        </p:nvSpPr>
        <p:spPr/>
        <p:txBody>
          <a:bodyPr/>
          <a:lstStyle/>
          <a:p>
            <a:r>
              <a:rPr lang="en-US"/>
              <a:t>10/13/2024 - 11/11/2024</a:t>
            </a:r>
          </a:p>
        </p:txBody>
      </p:sp>
      <p:sp>
        <p:nvSpPr>
          <p:cNvPr id="5" name="Footer Placeholder 4">
            <a:extLst>
              <a:ext uri="{FF2B5EF4-FFF2-40B4-BE49-F238E27FC236}">
                <a16:creationId xmlns:a16="http://schemas.microsoft.com/office/drawing/2014/main" id="{73464D3C-8426-4B94-9D5E-D4973A7FE5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5659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DBA6F-4A0C-48EC-A85B-44E4E9499EB3}"/>
              </a:ext>
            </a:extLst>
          </p:cNvPr>
          <p:cNvSpPr>
            <a:spLocks noGrp="1"/>
          </p:cNvSpPr>
          <p:nvPr>
            <p:ph type="title"/>
          </p:nvPr>
        </p:nvSpPr>
        <p:spPr/>
        <p:txBody>
          <a:bodyPr/>
          <a:lstStyle/>
          <a:p>
            <a:r>
              <a:rPr lang="en-US"/>
              <a:t>Tiktok Key Metrics Table | All profiles</a:t>
            </a:r>
          </a:p>
        </p:txBody>
      </p:sp>
      <p:graphicFrame>
        <p:nvGraphicFramePr>
          <p:cNvPr id="5" name="Table Placeholder 4">
            <a:extLst>
              <a:ext uri="{FF2B5EF4-FFF2-40B4-BE49-F238E27FC236}">
                <a16:creationId xmlns:a16="http://schemas.microsoft.com/office/drawing/2014/main" id="{E21D5F8A-25D9-477D-AC63-44077993F35A}"/>
              </a:ext>
            </a:extLst>
          </p:cNvPr>
          <p:cNvGraphicFramePr>
            <a:graphicFrameLocks noGrp="1"/>
          </p:cNvGraphicFramePr>
          <p:nvPr>
            <p:ph type="tbl" sz="quarter" idx="13"/>
            <p:extLst>
              <p:ext uri="{D42A27DB-BD31-4B8C-83A1-F6EECF244321}">
                <p14:modId xmlns:p14="http://schemas.microsoft.com/office/powerpoint/2010/main" val="57135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00501815"/>
                    </a:ext>
                  </a:extLst>
                </a:gridCol>
                <a:gridCol w="576072">
                  <a:extLst>
                    <a:ext uri="{9D8B030D-6E8A-4147-A177-3AD203B41FA5}">
                      <a16:colId xmlns:a16="http://schemas.microsoft.com/office/drawing/2014/main" val="3057675434"/>
                    </a:ext>
                  </a:extLst>
                </a:gridCol>
                <a:gridCol w="576072">
                  <a:extLst>
                    <a:ext uri="{9D8B030D-6E8A-4147-A177-3AD203B41FA5}">
                      <a16:colId xmlns:a16="http://schemas.microsoft.com/office/drawing/2014/main" val="385795372"/>
                    </a:ext>
                  </a:extLst>
                </a:gridCol>
                <a:gridCol w="329184">
                  <a:extLst>
                    <a:ext uri="{9D8B030D-6E8A-4147-A177-3AD203B41FA5}">
                      <a16:colId xmlns:a16="http://schemas.microsoft.com/office/drawing/2014/main" val="1747435246"/>
                    </a:ext>
                  </a:extLst>
                </a:gridCol>
                <a:gridCol w="576072">
                  <a:extLst>
                    <a:ext uri="{9D8B030D-6E8A-4147-A177-3AD203B41FA5}">
                      <a16:colId xmlns:a16="http://schemas.microsoft.com/office/drawing/2014/main" val="935600106"/>
                    </a:ext>
                  </a:extLst>
                </a:gridCol>
                <a:gridCol w="329184">
                  <a:extLst>
                    <a:ext uri="{9D8B030D-6E8A-4147-A177-3AD203B41FA5}">
                      <a16:colId xmlns:a16="http://schemas.microsoft.com/office/drawing/2014/main" val="229908928"/>
                    </a:ext>
                  </a:extLst>
                </a:gridCol>
                <a:gridCol w="576072">
                  <a:extLst>
                    <a:ext uri="{9D8B030D-6E8A-4147-A177-3AD203B41FA5}">
                      <a16:colId xmlns:a16="http://schemas.microsoft.com/office/drawing/2014/main" val="3384885360"/>
                    </a:ext>
                  </a:extLst>
                </a:gridCol>
                <a:gridCol w="329184">
                  <a:extLst>
                    <a:ext uri="{9D8B030D-6E8A-4147-A177-3AD203B41FA5}">
                      <a16:colId xmlns:a16="http://schemas.microsoft.com/office/drawing/2014/main" val="3393779886"/>
                    </a:ext>
                  </a:extLst>
                </a:gridCol>
                <a:gridCol w="576072">
                  <a:extLst>
                    <a:ext uri="{9D8B030D-6E8A-4147-A177-3AD203B41FA5}">
                      <a16:colId xmlns:a16="http://schemas.microsoft.com/office/drawing/2014/main" val="4158797417"/>
                    </a:ext>
                  </a:extLst>
                </a:gridCol>
                <a:gridCol w="329184">
                  <a:extLst>
                    <a:ext uri="{9D8B030D-6E8A-4147-A177-3AD203B41FA5}">
                      <a16:colId xmlns:a16="http://schemas.microsoft.com/office/drawing/2014/main" val="3829970277"/>
                    </a:ext>
                  </a:extLst>
                </a:gridCol>
                <a:gridCol w="576072">
                  <a:extLst>
                    <a:ext uri="{9D8B030D-6E8A-4147-A177-3AD203B41FA5}">
                      <a16:colId xmlns:a16="http://schemas.microsoft.com/office/drawing/2014/main" val="952416748"/>
                    </a:ext>
                  </a:extLst>
                </a:gridCol>
                <a:gridCol w="329184">
                  <a:extLst>
                    <a:ext uri="{9D8B030D-6E8A-4147-A177-3AD203B41FA5}">
                      <a16:colId xmlns:a16="http://schemas.microsoft.com/office/drawing/2014/main" val="1994907024"/>
                    </a:ext>
                  </a:extLst>
                </a:gridCol>
                <a:gridCol w="576072">
                  <a:extLst>
                    <a:ext uri="{9D8B030D-6E8A-4147-A177-3AD203B41FA5}">
                      <a16:colId xmlns:a16="http://schemas.microsoft.com/office/drawing/2014/main" val="2493482709"/>
                    </a:ext>
                  </a:extLst>
                </a:gridCol>
                <a:gridCol w="329184">
                  <a:extLst>
                    <a:ext uri="{9D8B030D-6E8A-4147-A177-3AD203B41FA5}">
                      <a16:colId xmlns:a16="http://schemas.microsoft.com/office/drawing/2014/main" val="948920938"/>
                    </a:ext>
                  </a:extLst>
                </a:gridCol>
                <a:gridCol w="576072">
                  <a:extLst>
                    <a:ext uri="{9D8B030D-6E8A-4147-A177-3AD203B41FA5}">
                      <a16:colId xmlns:a16="http://schemas.microsoft.com/office/drawing/2014/main" val="329187888"/>
                    </a:ext>
                  </a:extLst>
                </a:gridCol>
                <a:gridCol w="329184">
                  <a:extLst>
                    <a:ext uri="{9D8B030D-6E8A-4147-A177-3AD203B41FA5}">
                      <a16:colId xmlns:a16="http://schemas.microsoft.com/office/drawing/2014/main" val="3922248223"/>
                    </a:ext>
                  </a:extLst>
                </a:gridCol>
              </a:tblGrid>
              <a:tr h="370840">
                <a:tc>
                  <a:txBody>
                    <a:bodyPr/>
                    <a:lstStyle/>
                    <a:p>
                      <a:r>
                        <a:rPr lang="en-US" sz="1000"/>
                        <a:t>Name</a:t>
                      </a:r>
                    </a:p>
                  </a:txBody>
                  <a:tcPr/>
                </a:tc>
                <a:tc>
                  <a:txBody>
                    <a:bodyPr/>
                    <a:lstStyle/>
                    <a:p>
                      <a:r>
                        <a:rPr lang="en-US" sz="1000"/>
                        <a:t>Published Videos</a:t>
                      </a:r>
                    </a:p>
                  </a:txBody>
                  <a:tcPr/>
                </a:tc>
                <a:tc>
                  <a:txBody>
                    <a:bodyPr/>
                    <a:lstStyle/>
                    <a:p>
                      <a:r>
                        <a:rPr lang="en-US" sz="1000"/>
                        <a:t>Video Views</a:t>
                      </a:r>
                    </a:p>
                  </a:txBody>
                  <a:tcPr/>
                </a:tc>
                <a:tc>
                  <a:txBody>
                    <a:bodyPr/>
                    <a:lstStyle/>
                    <a:p>
                      <a:r>
                        <a:rPr lang="en-US" sz="1000"/>
                        <a:t>+/-</a:t>
                      </a:r>
                    </a:p>
                  </a:txBody>
                  <a:tcPr/>
                </a:tc>
                <a:tc>
                  <a:txBody>
                    <a:bodyPr/>
                    <a:lstStyle/>
                    <a:p>
                      <a:r>
                        <a:rPr lang="en-US" sz="1000"/>
                        <a:t>Profile Views</a:t>
                      </a:r>
                    </a:p>
                  </a:txBody>
                  <a:tcPr/>
                </a:tc>
                <a:tc>
                  <a:txBody>
                    <a:bodyPr/>
                    <a:lstStyle/>
                    <a:p>
                      <a:r>
                        <a:rPr lang="en-US" sz="1000"/>
                        <a:t>+/-</a:t>
                      </a:r>
                    </a:p>
                  </a:txBody>
                  <a:tcPr/>
                </a:tc>
                <a:tc>
                  <a:txBody>
                    <a:bodyPr/>
                    <a:lstStyle/>
                    <a:p>
                      <a:r>
                        <a:rPr lang="en-US" sz="1000"/>
                        <a:t>Engagements</a:t>
                      </a:r>
                    </a:p>
                  </a:txBody>
                  <a:tcPr/>
                </a:tc>
                <a:tc>
                  <a:txBody>
                    <a:bodyPr/>
                    <a:lstStyle/>
                    <a:p>
                      <a:r>
                        <a:rPr lang="en-US" sz="1000"/>
                        <a:t>+/-</a:t>
                      </a:r>
                    </a:p>
                  </a:txBody>
                  <a:tcPr/>
                </a:tc>
                <a:tc>
                  <a:txBody>
                    <a:bodyPr/>
                    <a:lstStyle/>
                    <a:p>
                      <a:r>
                        <a:rPr lang="en-US" sz="1000"/>
                        <a:t>Likes</a:t>
                      </a:r>
                    </a:p>
                  </a:txBody>
                  <a:tcPr/>
                </a:tc>
                <a:tc>
                  <a:txBody>
                    <a:bodyPr/>
                    <a:lstStyle/>
                    <a:p>
                      <a:r>
                        <a:rPr lang="en-US" sz="1000"/>
                        <a:t>+/-</a:t>
                      </a:r>
                    </a:p>
                  </a:txBody>
                  <a:tcPr/>
                </a:tc>
                <a:tc>
                  <a:txBody>
                    <a:bodyPr/>
                    <a:lstStyle/>
                    <a:p>
                      <a:r>
                        <a:rPr lang="en-US" sz="1000"/>
                        <a:t>Comments</a:t>
                      </a:r>
                    </a:p>
                  </a:txBody>
                  <a:tcPr/>
                </a:tc>
                <a:tc>
                  <a:txBody>
                    <a:bodyPr/>
                    <a:lstStyle/>
                    <a:p>
                      <a:r>
                        <a:rPr lang="en-US" sz="1000"/>
                        <a:t>+/-</a:t>
                      </a:r>
                    </a:p>
                  </a:txBody>
                  <a:tcPr/>
                </a:tc>
                <a:tc>
                  <a:txBody>
                    <a:bodyPr/>
                    <a:lstStyle/>
                    <a:p>
                      <a:r>
                        <a:rPr lang="en-US" sz="1000"/>
                        <a:t>Shares</a:t>
                      </a:r>
                    </a:p>
                  </a:txBody>
                  <a:tcPr/>
                </a:tc>
                <a:tc>
                  <a:txBody>
                    <a:bodyPr/>
                    <a:lstStyle/>
                    <a:p>
                      <a:r>
                        <a:rPr lang="en-US" sz="1000"/>
                        <a:t>+/-</a:t>
                      </a:r>
                    </a:p>
                  </a:txBody>
                  <a:tcPr/>
                </a:tc>
                <a:tc>
                  <a:txBody>
                    <a:bodyPr/>
                    <a:lstStyle/>
                    <a:p>
                      <a:r>
                        <a:rPr lang="en-US" sz="1000"/>
                        <a:t>E-Rate</a:t>
                      </a:r>
                    </a:p>
                  </a:txBody>
                  <a:tcPr/>
                </a:tc>
                <a:tc>
                  <a:txBody>
                    <a:bodyPr/>
                    <a:lstStyle/>
                    <a:p>
                      <a:r>
                        <a:rPr lang="en-US" sz="1000"/>
                        <a:t>+/-</a:t>
                      </a:r>
                    </a:p>
                  </a:txBody>
                  <a:tcPr/>
                </a:tc>
                <a:extLst>
                  <a:ext uri="{0D108BD9-81ED-4DB2-BD59-A6C34878D82A}">
                    <a16:rowId xmlns:a16="http://schemas.microsoft.com/office/drawing/2014/main" val="4066121850"/>
                  </a:ext>
                </a:extLst>
              </a:tr>
              <a:tr h="370840">
                <a:tc>
                  <a:txBody>
                    <a:bodyPr/>
                    <a:lstStyle/>
                    <a:p>
                      <a:r>
                        <a:rPr lang="en-US" sz="1000"/>
                        <a:t>@n12news</a:t>
                      </a:r>
                    </a:p>
                  </a:txBody>
                  <a:tcPr/>
                </a:tc>
                <a:tc>
                  <a:txBody>
                    <a:bodyPr/>
                    <a:lstStyle/>
                    <a:p>
                      <a:r>
                        <a:rPr lang="en-US" sz="1000"/>
                        <a:t>61</a:t>
                      </a:r>
                    </a:p>
                  </a:txBody>
                  <a:tcPr/>
                </a:tc>
                <a:tc>
                  <a:txBody>
                    <a:bodyPr/>
                    <a:lstStyle/>
                    <a:p>
                      <a:r>
                        <a:rPr lang="en-US" sz="1000"/>
                        <a:t>29972781</a:t>
                      </a:r>
                    </a:p>
                  </a:txBody>
                  <a:tcPr/>
                </a:tc>
                <a:tc>
                  <a:txBody>
                    <a:bodyPr/>
                    <a:lstStyle/>
                    <a:p>
                      <a:r>
                        <a:rPr lang="en-US" sz="1000"/>
                        <a:t>-64.2 %</a:t>
                      </a:r>
                    </a:p>
                  </a:txBody>
                  <a:tcPr/>
                </a:tc>
                <a:tc>
                  <a:txBody>
                    <a:bodyPr/>
                    <a:lstStyle/>
                    <a:p>
                      <a:r>
                        <a:rPr lang="en-US" sz="1000"/>
                        <a:t>197497</a:t>
                      </a:r>
                    </a:p>
                  </a:txBody>
                  <a:tcPr/>
                </a:tc>
                <a:tc>
                  <a:txBody>
                    <a:bodyPr/>
                    <a:lstStyle/>
                    <a:p>
                      <a:r>
                        <a:rPr lang="en-US" sz="1000"/>
                        <a:t>-66.9 %</a:t>
                      </a:r>
                    </a:p>
                  </a:txBody>
                  <a:tcPr/>
                </a:tc>
                <a:tc>
                  <a:txBody>
                    <a:bodyPr/>
                    <a:lstStyle/>
                    <a:p>
                      <a:r>
                        <a:rPr lang="en-US" sz="1000"/>
                        <a:t>1691565</a:t>
                      </a:r>
                    </a:p>
                  </a:txBody>
                  <a:tcPr/>
                </a:tc>
                <a:tc>
                  <a:txBody>
                    <a:bodyPr/>
                    <a:lstStyle/>
                    <a:p>
                      <a:r>
                        <a:rPr lang="en-US" sz="1000"/>
                        <a:t>-55.7 %</a:t>
                      </a:r>
                    </a:p>
                  </a:txBody>
                  <a:tcPr/>
                </a:tc>
                <a:tc>
                  <a:txBody>
                    <a:bodyPr/>
                    <a:lstStyle/>
                    <a:p>
                      <a:r>
                        <a:rPr lang="en-US" sz="1000"/>
                        <a:t>1474721</a:t>
                      </a:r>
                    </a:p>
                  </a:txBody>
                  <a:tcPr/>
                </a:tc>
                <a:tc>
                  <a:txBody>
                    <a:bodyPr/>
                    <a:lstStyle/>
                    <a:p>
                      <a:r>
                        <a:rPr lang="en-US" sz="1000"/>
                        <a:t>-55.1 %</a:t>
                      </a:r>
                    </a:p>
                  </a:txBody>
                  <a:tcPr/>
                </a:tc>
                <a:tc>
                  <a:txBody>
                    <a:bodyPr/>
                    <a:lstStyle/>
                    <a:p>
                      <a:r>
                        <a:rPr lang="en-US" sz="1000"/>
                        <a:t>138925</a:t>
                      </a:r>
                    </a:p>
                  </a:txBody>
                  <a:tcPr/>
                </a:tc>
                <a:tc>
                  <a:txBody>
                    <a:bodyPr/>
                    <a:lstStyle/>
                    <a:p>
                      <a:r>
                        <a:rPr lang="en-US" sz="1000"/>
                        <a:t>-57.6 %</a:t>
                      </a:r>
                    </a:p>
                  </a:txBody>
                  <a:tcPr/>
                </a:tc>
                <a:tc>
                  <a:txBody>
                    <a:bodyPr/>
                    <a:lstStyle/>
                    <a:p>
                      <a:r>
                        <a:rPr lang="en-US" sz="1000"/>
                        <a:t>77919</a:t>
                      </a:r>
                    </a:p>
                  </a:txBody>
                  <a:tcPr/>
                </a:tc>
                <a:tc>
                  <a:txBody>
                    <a:bodyPr/>
                    <a:lstStyle/>
                    <a:p>
                      <a:r>
                        <a:rPr lang="en-US" sz="1000"/>
                        <a:t>-62.4 %</a:t>
                      </a:r>
                    </a:p>
                  </a:txBody>
                  <a:tcPr/>
                </a:tc>
                <a:tc>
                  <a:txBody>
                    <a:bodyPr/>
                    <a:lstStyle/>
                    <a:p>
                      <a:r>
                        <a:rPr lang="en-US" sz="1000"/>
                        <a:t>5.64 %</a:t>
                      </a:r>
                    </a:p>
                  </a:txBody>
                  <a:tcPr/>
                </a:tc>
                <a:tc>
                  <a:txBody>
                    <a:bodyPr/>
                    <a:lstStyle/>
                    <a:p>
                      <a:r>
                        <a:rPr lang="en-US" sz="1000"/>
                        <a:t>-55.7 %</a:t>
                      </a:r>
                    </a:p>
                  </a:txBody>
                  <a:tcPr/>
                </a:tc>
                <a:extLst>
                  <a:ext uri="{0D108BD9-81ED-4DB2-BD59-A6C34878D82A}">
                    <a16:rowId xmlns:a16="http://schemas.microsoft.com/office/drawing/2014/main" val="688056040"/>
                  </a:ext>
                </a:extLst>
              </a:tr>
              <a:tr h="370840">
                <a:tc>
                  <a:txBody>
                    <a:bodyPr/>
                    <a:lstStyle/>
                    <a:p>
                      <a:r>
                        <a:rPr lang="en-US" sz="1000" b="1"/>
                        <a:t>Summary</a:t>
                      </a:r>
                    </a:p>
                  </a:txBody>
                  <a:tcPr/>
                </a:tc>
                <a:tc>
                  <a:txBody>
                    <a:bodyPr/>
                    <a:lstStyle/>
                    <a:p>
                      <a:r>
                        <a:rPr lang="el-GR" sz="1000" b="1"/>
                        <a:t>Σ = 61</a:t>
                      </a:r>
                      <a:endParaRPr lang="en-US" sz="1000" b="1"/>
                    </a:p>
                  </a:txBody>
                  <a:tcPr/>
                </a:tc>
                <a:tc>
                  <a:txBody>
                    <a:bodyPr/>
                    <a:lstStyle/>
                    <a:p>
                      <a:r>
                        <a:rPr lang="el-GR" sz="1000" b="1"/>
                        <a:t>Σ = 29972781</a:t>
                      </a:r>
                      <a:endParaRPr lang="en-US" sz="1000" b="1"/>
                    </a:p>
                  </a:txBody>
                  <a:tcPr/>
                </a:tc>
                <a:tc>
                  <a:txBody>
                    <a:bodyPr/>
                    <a:lstStyle/>
                    <a:p>
                      <a:endParaRPr lang="en-US" sz="1000" b="1"/>
                    </a:p>
                  </a:txBody>
                  <a:tcPr/>
                </a:tc>
                <a:tc>
                  <a:txBody>
                    <a:bodyPr/>
                    <a:lstStyle/>
                    <a:p>
                      <a:r>
                        <a:rPr lang="el-GR" sz="1000" b="1"/>
                        <a:t>Σ = 197497</a:t>
                      </a:r>
                      <a:endParaRPr lang="en-US" sz="1000" b="1"/>
                    </a:p>
                  </a:txBody>
                  <a:tcPr/>
                </a:tc>
                <a:tc>
                  <a:txBody>
                    <a:bodyPr/>
                    <a:lstStyle/>
                    <a:p>
                      <a:endParaRPr lang="en-US" sz="1000" b="1"/>
                    </a:p>
                  </a:txBody>
                  <a:tcPr/>
                </a:tc>
                <a:tc>
                  <a:txBody>
                    <a:bodyPr/>
                    <a:lstStyle/>
                    <a:p>
                      <a:r>
                        <a:rPr lang="el-GR" sz="1000" b="1"/>
                        <a:t>Σ = 1691565</a:t>
                      </a:r>
                      <a:endParaRPr lang="en-US" sz="1000" b="1"/>
                    </a:p>
                  </a:txBody>
                  <a:tcPr/>
                </a:tc>
                <a:tc>
                  <a:txBody>
                    <a:bodyPr/>
                    <a:lstStyle/>
                    <a:p>
                      <a:endParaRPr lang="en-US" sz="1000" b="1"/>
                    </a:p>
                  </a:txBody>
                  <a:tcPr/>
                </a:tc>
                <a:tc>
                  <a:txBody>
                    <a:bodyPr/>
                    <a:lstStyle/>
                    <a:p>
                      <a:r>
                        <a:rPr lang="el-GR" sz="1000" b="1"/>
                        <a:t>Σ = 1474721</a:t>
                      </a:r>
                      <a:endParaRPr lang="en-US" sz="1000" b="1"/>
                    </a:p>
                  </a:txBody>
                  <a:tcPr/>
                </a:tc>
                <a:tc>
                  <a:txBody>
                    <a:bodyPr/>
                    <a:lstStyle/>
                    <a:p>
                      <a:endParaRPr lang="en-US" sz="1000" b="1"/>
                    </a:p>
                  </a:txBody>
                  <a:tcPr/>
                </a:tc>
                <a:tc>
                  <a:txBody>
                    <a:bodyPr/>
                    <a:lstStyle/>
                    <a:p>
                      <a:r>
                        <a:rPr lang="el-GR" sz="1000" b="1"/>
                        <a:t>Σ = 138925</a:t>
                      </a:r>
                      <a:endParaRPr lang="en-US" sz="1000" b="1"/>
                    </a:p>
                  </a:txBody>
                  <a:tcPr/>
                </a:tc>
                <a:tc>
                  <a:txBody>
                    <a:bodyPr/>
                    <a:lstStyle/>
                    <a:p>
                      <a:endParaRPr lang="en-US" sz="1000" b="1"/>
                    </a:p>
                  </a:txBody>
                  <a:tcPr/>
                </a:tc>
                <a:tc>
                  <a:txBody>
                    <a:bodyPr/>
                    <a:lstStyle/>
                    <a:p>
                      <a:r>
                        <a:rPr lang="el-GR" sz="1000" b="1"/>
                        <a:t>Σ = 77919</a:t>
                      </a:r>
                      <a:endParaRPr lang="en-US" sz="1000" b="1"/>
                    </a:p>
                  </a:txBody>
                  <a:tcPr/>
                </a:tc>
                <a:tc>
                  <a:txBody>
                    <a:bodyPr/>
                    <a:lstStyle/>
                    <a:p>
                      <a:endParaRPr lang="en-US" sz="1000" b="1"/>
                    </a:p>
                  </a:txBody>
                  <a:tcPr/>
                </a:tc>
                <a:tc>
                  <a:txBody>
                    <a:bodyPr/>
                    <a:lstStyle/>
                    <a:p>
                      <a:r>
                        <a:rPr lang="en-US" sz="1000" b="1"/>
                        <a:t>x̄ = 5.64%</a:t>
                      </a:r>
                    </a:p>
                  </a:txBody>
                  <a:tcPr/>
                </a:tc>
                <a:tc>
                  <a:txBody>
                    <a:bodyPr/>
                    <a:lstStyle/>
                    <a:p>
                      <a:endParaRPr lang="en-US" sz="1000" b="1"/>
                    </a:p>
                  </a:txBody>
                  <a:tcPr/>
                </a:tc>
                <a:extLst>
                  <a:ext uri="{0D108BD9-81ED-4DB2-BD59-A6C34878D82A}">
                    <a16:rowId xmlns:a16="http://schemas.microsoft.com/office/drawing/2014/main" val="619959155"/>
                  </a:ext>
                </a:extLst>
              </a:tr>
            </a:tbl>
          </a:graphicData>
        </a:graphic>
      </p:graphicFrame>
      <p:sp>
        <p:nvSpPr>
          <p:cNvPr id="4" name="Text Placeholder 3">
            <a:extLst>
              <a:ext uri="{FF2B5EF4-FFF2-40B4-BE49-F238E27FC236}">
                <a16:creationId xmlns:a16="http://schemas.microsoft.com/office/drawing/2014/main" id="{7CF42C36-C351-4C8D-8128-B155A93C7AAF}"/>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1010549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4F91-2E3E-4FA3-8313-7C3BC3421E59}"/>
              </a:ext>
            </a:extLst>
          </p:cNvPr>
          <p:cNvSpPr>
            <a:spLocks noGrp="1"/>
          </p:cNvSpPr>
          <p:nvPr>
            <p:ph type="title"/>
          </p:nvPr>
        </p:nvSpPr>
        <p:spPr/>
        <p:txBody>
          <a:bodyPr/>
          <a:lstStyle/>
          <a:p>
            <a:r>
              <a:rPr lang="en-US"/>
              <a:t>Tiktok Videos Table Overview | All profiles - 1 of 5</a:t>
            </a:r>
          </a:p>
        </p:txBody>
      </p:sp>
      <p:graphicFrame>
        <p:nvGraphicFramePr>
          <p:cNvPr id="5" name="Table Placeholder 4">
            <a:extLst>
              <a:ext uri="{FF2B5EF4-FFF2-40B4-BE49-F238E27FC236}">
                <a16:creationId xmlns:a16="http://schemas.microsoft.com/office/drawing/2014/main" id="{4BFB3B0A-960A-4E7D-86DF-5655FFB2FFAD}"/>
              </a:ext>
            </a:extLst>
          </p:cNvPr>
          <p:cNvGraphicFramePr>
            <a:graphicFrameLocks noGrp="1"/>
          </p:cNvGraphicFramePr>
          <p:nvPr>
            <p:ph type="tbl" sz="quarter" idx="13"/>
            <p:extLst>
              <p:ext uri="{D42A27DB-BD31-4B8C-83A1-F6EECF244321}">
                <p14:modId xmlns:p14="http://schemas.microsoft.com/office/powerpoint/2010/main" val="32640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86985094"/>
                    </a:ext>
                  </a:extLst>
                </a:gridCol>
                <a:gridCol w="576072">
                  <a:extLst>
                    <a:ext uri="{9D8B030D-6E8A-4147-A177-3AD203B41FA5}">
                      <a16:colId xmlns:a16="http://schemas.microsoft.com/office/drawing/2014/main" val="2355129237"/>
                    </a:ext>
                  </a:extLst>
                </a:gridCol>
                <a:gridCol w="576072">
                  <a:extLst>
                    <a:ext uri="{9D8B030D-6E8A-4147-A177-3AD203B41FA5}">
                      <a16:colId xmlns:a16="http://schemas.microsoft.com/office/drawing/2014/main" val="3619133089"/>
                    </a:ext>
                  </a:extLst>
                </a:gridCol>
                <a:gridCol w="576072">
                  <a:extLst>
                    <a:ext uri="{9D8B030D-6E8A-4147-A177-3AD203B41FA5}">
                      <a16:colId xmlns:a16="http://schemas.microsoft.com/office/drawing/2014/main" val="1852752225"/>
                    </a:ext>
                  </a:extLst>
                </a:gridCol>
                <a:gridCol w="576072">
                  <a:extLst>
                    <a:ext uri="{9D8B030D-6E8A-4147-A177-3AD203B41FA5}">
                      <a16:colId xmlns:a16="http://schemas.microsoft.com/office/drawing/2014/main" val="643415036"/>
                    </a:ext>
                  </a:extLst>
                </a:gridCol>
                <a:gridCol w="576072">
                  <a:extLst>
                    <a:ext uri="{9D8B030D-6E8A-4147-A177-3AD203B41FA5}">
                      <a16:colId xmlns:a16="http://schemas.microsoft.com/office/drawing/2014/main" val="2593563869"/>
                    </a:ext>
                  </a:extLst>
                </a:gridCol>
                <a:gridCol w="576072">
                  <a:extLst>
                    <a:ext uri="{9D8B030D-6E8A-4147-A177-3AD203B41FA5}">
                      <a16:colId xmlns:a16="http://schemas.microsoft.com/office/drawing/2014/main" val="1571976460"/>
                    </a:ext>
                  </a:extLst>
                </a:gridCol>
                <a:gridCol w="576072">
                  <a:extLst>
                    <a:ext uri="{9D8B030D-6E8A-4147-A177-3AD203B41FA5}">
                      <a16:colId xmlns:a16="http://schemas.microsoft.com/office/drawing/2014/main" val="1722299444"/>
                    </a:ext>
                  </a:extLst>
                </a:gridCol>
                <a:gridCol w="576072">
                  <a:extLst>
                    <a:ext uri="{9D8B030D-6E8A-4147-A177-3AD203B41FA5}">
                      <a16:colId xmlns:a16="http://schemas.microsoft.com/office/drawing/2014/main" val="2483236239"/>
                    </a:ext>
                  </a:extLst>
                </a:gridCol>
                <a:gridCol w="576072">
                  <a:extLst>
                    <a:ext uri="{9D8B030D-6E8A-4147-A177-3AD203B41FA5}">
                      <a16:colId xmlns:a16="http://schemas.microsoft.com/office/drawing/2014/main" val="1680523120"/>
                    </a:ext>
                  </a:extLst>
                </a:gridCol>
                <a:gridCol w="576072">
                  <a:extLst>
                    <a:ext uri="{9D8B030D-6E8A-4147-A177-3AD203B41FA5}">
                      <a16:colId xmlns:a16="http://schemas.microsoft.com/office/drawing/2014/main" val="1205761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127078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23:10:21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23:10:21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5034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11/10/2024 22:24:52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11/10/2024 22:24:52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52625</a:t>
                      </a:r>
                    </a:p>
                  </a:txBody>
                  <a:tcPr/>
                </a:tc>
                <a:extLst>
                  <a:ext uri="{0D108BD9-81ED-4DB2-BD59-A6C34878D82A}">
                    <a16:rowId xmlns:a16="http://schemas.microsoft.com/office/drawing/2014/main" val="310840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11/10/2024 14:28:52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11/10/2024 14:28:52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33194</a:t>
                      </a:r>
                    </a:p>
                  </a:txBody>
                  <a:tcPr/>
                </a:tc>
                <a:extLst>
                  <a:ext uri="{0D108BD9-81ED-4DB2-BD59-A6C34878D82A}">
                    <a16:rowId xmlns:a16="http://schemas.microsoft.com/office/drawing/2014/main" val="217782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11/09/2024 21:31:50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11/09/2024 21:31:50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4505:49:47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148403</a:t>
                      </a:r>
                    </a:p>
                  </a:txBody>
                  <a:tcPr/>
                </a:tc>
                <a:extLst>
                  <a:ext uri="{0D108BD9-81ED-4DB2-BD59-A6C34878D82A}">
                    <a16:rowId xmlns:a16="http://schemas.microsoft.com/office/drawing/2014/main" val="3756718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11/09/2024 15:51:03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11/09/2024 15:51:03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323:50:15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30695</a:t>
                      </a:r>
                    </a:p>
                  </a:txBody>
                  <a:tcPr/>
                </a:tc>
                <a:extLst>
                  <a:ext uri="{0D108BD9-81ED-4DB2-BD59-A6C34878D82A}">
                    <a16:rowId xmlns:a16="http://schemas.microsoft.com/office/drawing/2014/main" val="4047487268"/>
                  </a:ext>
                </a:extLst>
              </a:tr>
            </a:tbl>
          </a:graphicData>
        </a:graphic>
      </p:graphicFrame>
      <p:sp>
        <p:nvSpPr>
          <p:cNvPr id="4" name="Text Placeholder 3">
            <a:extLst>
              <a:ext uri="{FF2B5EF4-FFF2-40B4-BE49-F238E27FC236}">
                <a16:creationId xmlns:a16="http://schemas.microsoft.com/office/drawing/2014/main" id="{CA37B20A-FA0A-44A3-9586-5C08D4DAB290}"/>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4093397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38E76-9669-44AB-BB1C-3636A1247C32}"/>
              </a:ext>
            </a:extLst>
          </p:cNvPr>
          <p:cNvSpPr>
            <a:spLocks noGrp="1"/>
          </p:cNvSpPr>
          <p:nvPr>
            <p:ph type="title"/>
          </p:nvPr>
        </p:nvSpPr>
        <p:spPr/>
        <p:txBody>
          <a:bodyPr/>
          <a:lstStyle/>
          <a:p>
            <a:r>
              <a:rPr lang="en-US"/>
              <a:t>Tiktok Videos Table Overview | All profiles - 2 of 5</a:t>
            </a:r>
          </a:p>
        </p:txBody>
      </p:sp>
      <p:graphicFrame>
        <p:nvGraphicFramePr>
          <p:cNvPr id="5" name="Table Placeholder 4">
            <a:extLst>
              <a:ext uri="{FF2B5EF4-FFF2-40B4-BE49-F238E27FC236}">
                <a16:creationId xmlns:a16="http://schemas.microsoft.com/office/drawing/2014/main" id="{0F6ACCE7-ACE1-46DE-BBC8-A26E082A4221}"/>
              </a:ext>
            </a:extLst>
          </p:cNvPr>
          <p:cNvGraphicFramePr>
            <a:graphicFrameLocks noGrp="1"/>
          </p:cNvGraphicFramePr>
          <p:nvPr>
            <p:ph type="tbl" sz="quarter" idx="13"/>
            <p:extLst>
              <p:ext uri="{D42A27DB-BD31-4B8C-83A1-F6EECF244321}">
                <p14:modId xmlns:p14="http://schemas.microsoft.com/office/powerpoint/2010/main" val="401161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51275950"/>
                    </a:ext>
                  </a:extLst>
                </a:gridCol>
                <a:gridCol w="576072">
                  <a:extLst>
                    <a:ext uri="{9D8B030D-6E8A-4147-A177-3AD203B41FA5}">
                      <a16:colId xmlns:a16="http://schemas.microsoft.com/office/drawing/2014/main" val="625036414"/>
                    </a:ext>
                  </a:extLst>
                </a:gridCol>
                <a:gridCol w="576072">
                  <a:extLst>
                    <a:ext uri="{9D8B030D-6E8A-4147-A177-3AD203B41FA5}">
                      <a16:colId xmlns:a16="http://schemas.microsoft.com/office/drawing/2014/main" val="1550849087"/>
                    </a:ext>
                  </a:extLst>
                </a:gridCol>
                <a:gridCol w="576072">
                  <a:extLst>
                    <a:ext uri="{9D8B030D-6E8A-4147-A177-3AD203B41FA5}">
                      <a16:colId xmlns:a16="http://schemas.microsoft.com/office/drawing/2014/main" val="2661413923"/>
                    </a:ext>
                  </a:extLst>
                </a:gridCol>
                <a:gridCol w="576072">
                  <a:extLst>
                    <a:ext uri="{9D8B030D-6E8A-4147-A177-3AD203B41FA5}">
                      <a16:colId xmlns:a16="http://schemas.microsoft.com/office/drawing/2014/main" val="2574578790"/>
                    </a:ext>
                  </a:extLst>
                </a:gridCol>
                <a:gridCol w="576072">
                  <a:extLst>
                    <a:ext uri="{9D8B030D-6E8A-4147-A177-3AD203B41FA5}">
                      <a16:colId xmlns:a16="http://schemas.microsoft.com/office/drawing/2014/main" val="1434198338"/>
                    </a:ext>
                  </a:extLst>
                </a:gridCol>
                <a:gridCol w="576072">
                  <a:extLst>
                    <a:ext uri="{9D8B030D-6E8A-4147-A177-3AD203B41FA5}">
                      <a16:colId xmlns:a16="http://schemas.microsoft.com/office/drawing/2014/main" val="2571254295"/>
                    </a:ext>
                  </a:extLst>
                </a:gridCol>
                <a:gridCol w="576072">
                  <a:extLst>
                    <a:ext uri="{9D8B030D-6E8A-4147-A177-3AD203B41FA5}">
                      <a16:colId xmlns:a16="http://schemas.microsoft.com/office/drawing/2014/main" val="1987201109"/>
                    </a:ext>
                  </a:extLst>
                </a:gridCol>
                <a:gridCol w="576072">
                  <a:extLst>
                    <a:ext uri="{9D8B030D-6E8A-4147-A177-3AD203B41FA5}">
                      <a16:colId xmlns:a16="http://schemas.microsoft.com/office/drawing/2014/main" val="3719623887"/>
                    </a:ext>
                  </a:extLst>
                </a:gridCol>
                <a:gridCol w="576072">
                  <a:extLst>
                    <a:ext uri="{9D8B030D-6E8A-4147-A177-3AD203B41FA5}">
                      <a16:colId xmlns:a16="http://schemas.microsoft.com/office/drawing/2014/main" val="3170007385"/>
                    </a:ext>
                  </a:extLst>
                </a:gridCol>
                <a:gridCol w="576072">
                  <a:extLst>
                    <a:ext uri="{9D8B030D-6E8A-4147-A177-3AD203B41FA5}">
                      <a16:colId xmlns:a16="http://schemas.microsoft.com/office/drawing/2014/main" val="2943806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413003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11/08/2024 21:55:38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11/08/2024 21:55:38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90391</a:t>
                      </a:r>
                    </a:p>
                  </a:txBody>
                  <a:tcPr/>
                </a:tc>
                <a:extLst>
                  <a:ext uri="{0D108BD9-81ED-4DB2-BD59-A6C34878D82A}">
                    <a16:rowId xmlns:a16="http://schemas.microsoft.com/office/drawing/2014/main" val="192962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11/08/2024 05:13:01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11/08/2024 05:13:01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36220</a:t>
                      </a:r>
                    </a:p>
                  </a:txBody>
                  <a:tcPr/>
                </a:tc>
                <a:extLst>
                  <a:ext uri="{0D108BD9-81ED-4DB2-BD59-A6C34878D82A}">
                    <a16:rowId xmlns:a16="http://schemas.microsoft.com/office/drawing/2014/main" val="310836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11/08/2024 00:18:25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11/08/2024 00:18:25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6848:05:14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331966</a:t>
                      </a:r>
                    </a:p>
                  </a:txBody>
                  <a:tcPr/>
                </a:tc>
                <a:extLst>
                  <a:ext uri="{0D108BD9-81ED-4DB2-BD59-A6C34878D82A}">
                    <a16:rowId xmlns:a16="http://schemas.microsoft.com/office/drawing/2014/main" val="300314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11/07/2024 23:01:56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11/07/2024 23:01:56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6738:24:10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350015</a:t>
                      </a:r>
                    </a:p>
                  </a:txBody>
                  <a:tcPr/>
                </a:tc>
                <a:extLst>
                  <a:ext uri="{0D108BD9-81ED-4DB2-BD59-A6C34878D82A}">
                    <a16:rowId xmlns:a16="http://schemas.microsoft.com/office/drawing/2014/main" val="98732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11/07/2024 20:42:39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11/07/2024 20:42:39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103912</a:t>
                      </a:r>
                    </a:p>
                  </a:txBody>
                  <a:tcPr/>
                </a:tc>
                <a:extLst>
                  <a:ext uri="{0D108BD9-81ED-4DB2-BD59-A6C34878D82A}">
                    <a16:rowId xmlns:a16="http://schemas.microsoft.com/office/drawing/2014/main" val="2136174671"/>
                  </a:ext>
                </a:extLst>
              </a:tr>
            </a:tbl>
          </a:graphicData>
        </a:graphic>
      </p:graphicFrame>
      <p:sp>
        <p:nvSpPr>
          <p:cNvPr id="4" name="Text Placeholder 3">
            <a:extLst>
              <a:ext uri="{FF2B5EF4-FFF2-40B4-BE49-F238E27FC236}">
                <a16:creationId xmlns:a16="http://schemas.microsoft.com/office/drawing/2014/main" id="{41C76182-AF61-48D3-96FA-DA4B513BDBB3}"/>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3852442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B0CC5-276E-4DA0-9753-371A07FFEDB1}"/>
              </a:ext>
            </a:extLst>
          </p:cNvPr>
          <p:cNvSpPr>
            <a:spLocks noGrp="1"/>
          </p:cNvSpPr>
          <p:nvPr>
            <p:ph type="title"/>
          </p:nvPr>
        </p:nvSpPr>
        <p:spPr/>
        <p:txBody>
          <a:bodyPr/>
          <a:lstStyle/>
          <a:p>
            <a:r>
              <a:rPr lang="en-US"/>
              <a:t>Tiktok Videos Table Overview | All profiles - 3 of 5</a:t>
            </a:r>
          </a:p>
        </p:txBody>
      </p:sp>
      <p:graphicFrame>
        <p:nvGraphicFramePr>
          <p:cNvPr id="5" name="Table Placeholder 4">
            <a:extLst>
              <a:ext uri="{FF2B5EF4-FFF2-40B4-BE49-F238E27FC236}">
                <a16:creationId xmlns:a16="http://schemas.microsoft.com/office/drawing/2014/main" id="{7D334EF9-7D03-49A5-ACA8-DFED787AA35B}"/>
              </a:ext>
            </a:extLst>
          </p:cNvPr>
          <p:cNvGraphicFramePr>
            <a:graphicFrameLocks noGrp="1"/>
          </p:cNvGraphicFramePr>
          <p:nvPr>
            <p:ph type="tbl" sz="quarter" idx="13"/>
            <p:extLst>
              <p:ext uri="{D42A27DB-BD31-4B8C-83A1-F6EECF244321}">
                <p14:modId xmlns:p14="http://schemas.microsoft.com/office/powerpoint/2010/main" val="2699857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20436659"/>
                    </a:ext>
                  </a:extLst>
                </a:gridCol>
                <a:gridCol w="576072">
                  <a:extLst>
                    <a:ext uri="{9D8B030D-6E8A-4147-A177-3AD203B41FA5}">
                      <a16:colId xmlns:a16="http://schemas.microsoft.com/office/drawing/2014/main" val="1448274260"/>
                    </a:ext>
                  </a:extLst>
                </a:gridCol>
                <a:gridCol w="576072">
                  <a:extLst>
                    <a:ext uri="{9D8B030D-6E8A-4147-A177-3AD203B41FA5}">
                      <a16:colId xmlns:a16="http://schemas.microsoft.com/office/drawing/2014/main" val="1695200547"/>
                    </a:ext>
                  </a:extLst>
                </a:gridCol>
                <a:gridCol w="576072">
                  <a:extLst>
                    <a:ext uri="{9D8B030D-6E8A-4147-A177-3AD203B41FA5}">
                      <a16:colId xmlns:a16="http://schemas.microsoft.com/office/drawing/2014/main" val="1579871692"/>
                    </a:ext>
                  </a:extLst>
                </a:gridCol>
                <a:gridCol w="576072">
                  <a:extLst>
                    <a:ext uri="{9D8B030D-6E8A-4147-A177-3AD203B41FA5}">
                      <a16:colId xmlns:a16="http://schemas.microsoft.com/office/drawing/2014/main" val="609423162"/>
                    </a:ext>
                  </a:extLst>
                </a:gridCol>
                <a:gridCol w="576072">
                  <a:extLst>
                    <a:ext uri="{9D8B030D-6E8A-4147-A177-3AD203B41FA5}">
                      <a16:colId xmlns:a16="http://schemas.microsoft.com/office/drawing/2014/main" val="34477524"/>
                    </a:ext>
                  </a:extLst>
                </a:gridCol>
                <a:gridCol w="576072">
                  <a:extLst>
                    <a:ext uri="{9D8B030D-6E8A-4147-A177-3AD203B41FA5}">
                      <a16:colId xmlns:a16="http://schemas.microsoft.com/office/drawing/2014/main" val="2456361447"/>
                    </a:ext>
                  </a:extLst>
                </a:gridCol>
                <a:gridCol w="576072">
                  <a:extLst>
                    <a:ext uri="{9D8B030D-6E8A-4147-A177-3AD203B41FA5}">
                      <a16:colId xmlns:a16="http://schemas.microsoft.com/office/drawing/2014/main" val="424443231"/>
                    </a:ext>
                  </a:extLst>
                </a:gridCol>
                <a:gridCol w="576072">
                  <a:extLst>
                    <a:ext uri="{9D8B030D-6E8A-4147-A177-3AD203B41FA5}">
                      <a16:colId xmlns:a16="http://schemas.microsoft.com/office/drawing/2014/main" val="1824127690"/>
                    </a:ext>
                  </a:extLst>
                </a:gridCol>
                <a:gridCol w="576072">
                  <a:extLst>
                    <a:ext uri="{9D8B030D-6E8A-4147-A177-3AD203B41FA5}">
                      <a16:colId xmlns:a16="http://schemas.microsoft.com/office/drawing/2014/main" val="3067494678"/>
                    </a:ext>
                  </a:extLst>
                </a:gridCol>
                <a:gridCol w="576072">
                  <a:extLst>
                    <a:ext uri="{9D8B030D-6E8A-4147-A177-3AD203B41FA5}">
                      <a16:colId xmlns:a16="http://schemas.microsoft.com/office/drawing/2014/main" val="2451477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41390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11/07/2024 13:37:21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11/07/2024 13:37:21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13560</a:t>
                      </a:r>
                    </a:p>
                  </a:txBody>
                  <a:tcPr/>
                </a:tc>
                <a:extLst>
                  <a:ext uri="{0D108BD9-81ED-4DB2-BD59-A6C34878D82A}">
                    <a16:rowId xmlns:a16="http://schemas.microsoft.com/office/drawing/2014/main" val="203658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11/06/2024 19:25:16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11/06/2024 19:25:16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57998</a:t>
                      </a:r>
                    </a:p>
                  </a:txBody>
                  <a:tcPr/>
                </a:tc>
                <a:extLst>
                  <a:ext uri="{0D108BD9-81ED-4DB2-BD59-A6C34878D82A}">
                    <a16:rowId xmlns:a16="http://schemas.microsoft.com/office/drawing/2014/main" val="231753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11/06/2024 18:08:25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11/06/2024 18:08:25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76495</a:t>
                      </a:r>
                    </a:p>
                  </a:txBody>
                  <a:tcPr/>
                </a:tc>
                <a:extLst>
                  <a:ext uri="{0D108BD9-81ED-4DB2-BD59-A6C34878D82A}">
                    <a16:rowId xmlns:a16="http://schemas.microsoft.com/office/drawing/2014/main" val="608099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11/05/2024 23:08:10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11/05/2024 23:08:10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137491</a:t>
                      </a:r>
                    </a:p>
                  </a:txBody>
                  <a:tcPr/>
                </a:tc>
                <a:extLst>
                  <a:ext uri="{0D108BD9-81ED-4DB2-BD59-A6C34878D82A}">
                    <a16:rowId xmlns:a16="http://schemas.microsoft.com/office/drawing/2014/main" val="2541486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11/05/2024 13:35:07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11/05/2024 13:35:07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98325</a:t>
                      </a:r>
                    </a:p>
                  </a:txBody>
                  <a:tcPr/>
                </a:tc>
                <a:extLst>
                  <a:ext uri="{0D108BD9-81ED-4DB2-BD59-A6C34878D82A}">
                    <a16:rowId xmlns:a16="http://schemas.microsoft.com/office/drawing/2014/main" val="1062742903"/>
                  </a:ext>
                </a:extLst>
              </a:tr>
            </a:tbl>
          </a:graphicData>
        </a:graphic>
      </p:graphicFrame>
      <p:sp>
        <p:nvSpPr>
          <p:cNvPr id="4" name="Text Placeholder 3">
            <a:extLst>
              <a:ext uri="{FF2B5EF4-FFF2-40B4-BE49-F238E27FC236}">
                <a16:creationId xmlns:a16="http://schemas.microsoft.com/office/drawing/2014/main" id="{39EAA3A1-D239-4FD6-8076-85CF597B2CE5}"/>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3927643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86C0C-DBB9-43EA-8267-FE6CBE0B6F04}"/>
              </a:ext>
            </a:extLst>
          </p:cNvPr>
          <p:cNvSpPr>
            <a:spLocks noGrp="1"/>
          </p:cNvSpPr>
          <p:nvPr>
            <p:ph type="title"/>
          </p:nvPr>
        </p:nvSpPr>
        <p:spPr/>
        <p:txBody>
          <a:bodyPr/>
          <a:lstStyle/>
          <a:p>
            <a:r>
              <a:rPr lang="en-US"/>
              <a:t>Tiktok Videos Table Overview | All profiles - 4 of 5</a:t>
            </a:r>
          </a:p>
        </p:txBody>
      </p:sp>
      <p:graphicFrame>
        <p:nvGraphicFramePr>
          <p:cNvPr id="5" name="Table Placeholder 4">
            <a:extLst>
              <a:ext uri="{FF2B5EF4-FFF2-40B4-BE49-F238E27FC236}">
                <a16:creationId xmlns:a16="http://schemas.microsoft.com/office/drawing/2014/main" id="{0E1F5CA6-46B1-4857-9450-93734C0666D8}"/>
              </a:ext>
            </a:extLst>
          </p:cNvPr>
          <p:cNvGraphicFramePr>
            <a:graphicFrameLocks noGrp="1"/>
          </p:cNvGraphicFramePr>
          <p:nvPr>
            <p:ph type="tbl" sz="quarter" idx="13"/>
            <p:extLst>
              <p:ext uri="{D42A27DB-BD31-4B8C-83A1-F6EECF244321}">
                <p14:modId xmlns:p14="http://schemas.microsoft.com/office/powerpoint/2010/main" val="2548179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39371642"/>
                    </a:ext>
                  </a:extLst>
                </a:gridCol>
                <a:gridCol w="576072">
                  <a:extLst>
                    <a:ext uri="{9D8B030D-6E8A-4147-A177-3AD203B41FA5}">
                      <a16:colId xmlns:a16="http://schemas.microsoft.com/office/drawing/2014/main" val="1155850136"/>
                    </a:ext>
                  </a:extLst>
                </a:gridCol>
                <a:gridCol w="576072">
                  <a:extLst>
                    <a:ext uri="{9D8B030D-6E8A-4147-A177-3AD203B41FA5}">
                      <a16:colId xmlns:a16="http://schemas.microsoft.com/office/drawing/2014/main" val="228981484"/>
                    </a:ext>
                  </a:extLst>
                </a:gridCol>
                <a:gridCol w="576072">
                  <a:extLst>
                    <a:ext uri="{9D8B030D-6E8A-4147-A177-3AD203B41FA5}">
                      <a16:colId xmlns:a16="http://schemas.microsoft.com/office/drawing/2014/main" val="968019538"/>
                    </a:ext>
                  </a:extLst>
                </a:gridCol>
                <a:gridCol w="576072">
                  <a:extLst>
                    <a:ext uri="{9D8B030D-6E8A-4147-A177-3AD203B41FA5}">
                      <a16:colId xmlns:a16="http://schemas.microsoft.com/office/drawing/2014/main" val="2305337440"/>
                    </a:ext>
                  </a:extLst>
                </a:gridCol>
                <a:gridCol w="576072">
                  <a:extLst>
                    <a:ext uri="{9D8B030D-6E8A-4147-A177-3AD203B41FA5}">
                      <a16:colId xmlns:a16="http://schemas.microsoft.com/office/drawing/2014/main" val="2308584668"/>
                    </a:ext>
                  </a:extLst>
                </a:gridCol>
                <a:gridCol w="576072">
                  <a:extLst>
                    <a:ext uri="{9D8B030D-6E8A-4147-A177-3AD203B41FA5}">
                      <a16:colId xmlns:a16="http://schemas.microsoft.com/office/drawing/2014/main" val="3223884388"/>
                    </a:ext>
                  </a:extLst>
                </a:gridCol>
                <a:gridCol w="576072">
                  <a:extLst>
                    <a:ext uri="{9D8B030D-6E8A-4147-A177-3AD203B41FA5}">
                      <a16:colId xmlns:a16="http://schemas.microsoft.com/office/drawing/2014/main" val="27222405"/>
                    </a:ext>
                  </a:extLst>
                </a:gridCol>
                <a:gridCol w="576072">
                  <a:extLst>
                    <a:ext uri="{9D8B030D-6E8A-4147-A177-3AD203B41FA5}">
                      <a16:colId xmlns:a16="http://schemas.microsoft.com/office/drawing/2014/main" val="3371402570"/>
                    </a:ext>
                  </a:extLst>
                </a:gridCol>
                <a:gridCol w="576072">
                  <a:extLst>
                    <a:ext uri="{9D8B030D-6E8A-4147-A177-3AD203B41FA5}">
                      <a16:colId xmlns:a16="http://schemas.microsoft.com/office/drawing/2014/main" val="3729101542"/>
                    </a:ext>
                  </a:extLst>
                </a:gridCol>
                <a:gridCol w="576072">
                  <a:extLst>
                    <a:ext uri="{9D8B030D-6E8A-4147-A177-3AD203B41FA5}">
                      <a16:colId xmlns:a16="http://schemas.microsoft.com/office/drawing/2014/main" val="1299639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413443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11/04/2024 23:57:42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11/04/2024 23:57:42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56799</a:t>
                      </a:r>
                    </a:p>
                  </a:txBody>
                  <a:tcPr/>
                </a:tc>
                <a:extLst>
                  <a:ext uri="{0D108BD9-81ED-4DB2-BD59-A6C34878D82A}">
                    <a16:rowId xmlns:a16="http://schemas.microsoft.com/office/drawing/2014/main" val="38325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11/04/2024 11:22:48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11/04/2024 11:22:48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146947</a:t>
                      </a:r>
                    </a:p>
                  </a:txBody>
                  <a:tcPr/>
                </a:tc>
                <a:extLst>
                  <a:ext uri="{0D108BD9-81ED-4DB2-BD59-A6C34878D82A}">
                    <a16:rowId xmlns:a16="http://schemas.microsoft.com/office/drawing/2014/main" val="1790683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11/03/2024 23:06:31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11/03/2024 23:06:31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107782</a:t>
                      </a:r>
                    </a:p>
                  </a:txBody>
                  <a:tcPr/>
                </a:tc>
                <a:extLst>
                  <a:ext uri="{0D108BD9-81ED-4DB2-BD59-A6C34878D82A}">
                    <a16:rowId xmlns:a16="http://schemas.microsoft.com/office/drawing/2014/main" val="405120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22:54:35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22:54:35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57833</a:t>
                      </a:r>
                    </a:p>
                  </a:txBody>
                  <a:tcPr/>
                </a:tc>
                <a:extLst>
                  <a:ext uri="{0D108BD9-81ED-4DB2-BD59-A6C34878D82A}">
                    <a16:rowId xmlns:a16="http://schemas.microsoft.com/office/drawing/2014/main" val="281355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21:44:05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21:44:05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4159:01:59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395218</a:t>
                      </a:r>
                    </a:p>
                  </a:txBody>
                  <a:tcPr/>
                </a:tc>
                <a:extLst>
                  <a:ext uri="{0D108BD9-81ED-4DB2-BD59-A6C34878D82A}">
                    <a16:rowId xmlns:a16="http://schemas.microsoft.com/office/drawing/2014/main" val="1324561166"/>
                  </a:ext>
                </a:extLst>
              </a:tr>
            </a:tbl>
          </a:graphicData>
        </a:graphic>
      </p:graphicFrame>
      <p:sp>
        <p:nvSpPr>
          <p:cNvPr id="4" name="Text Placeholder 3">
            <a:extLst>
              <a:ext uri="{FF2B5EF4-FFF2-40B4-BE49-F238E27FC236}">
                <a16:creationId xmlns:a16="http://schemas.microsoft.com/office/drawing/2014/main" id="{8DA4EA86-E06A-4A13-8246-78AA16894536}"/>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1859190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A91A4-0A42-453A-AC74-039DE3F917FA}"/>
              </a:ext>
            </a:extLst>
          </p:cNvPr>
          <p:cNvSpPr>
            <a:spLocks noGrp="1"/>
          </p:cNvSpPr>
          <p:nvPr>
            <p:ph type="title"/>
          </p:nvPr>
        </p:nvSpPr>
        <p:spPr/>
        <p:txBody>
          <a:bodyPr/>
          <a:lstStyle/>
          <a:p>
            <a:r>
              <a:rPr lang="en-US"/>
              <a:t>Tiktok Videos Table Overview | All profiles - 5 of 5</a:t>
            </a:r>
          </a:p>
        </p:txBody>
      </p:sp>
      <p:graphicFrame>
        <p:nvGraphicFramePr>
          <p:cNvPr id="5" name="Table Placeholder 4">
            <a:extLst>
              <a:ext uri="{FF2B5EF4-FFF2-40B4-BE49-F238E27FC236}">
                <a16:creationId xmlns:a16="http://schemas.microsoft.com/office/drawing/2014/main" id="{0442EA40-45A9-492A-91B2-3BE34FB61755}"/>
              </a:ext>
            </a:extLst>
          </p:cNvPr>
          <p:cNvGraphicFramePr>
            <a:graphicFrameLocks noGrp="1"/>
          </p:cNvGraphicFramePr>
          <p:nvPr>
            <p:ph type="tbl" sz="quarter" idx="13"/>
            <p:extLst>
              <p:ext uri="{D42A27DB-BD31-4B8C-83A1-F6EECF244321}">
                <p14:modId xmlns:p14="http://schemas.microsoft.com/office/powerpoint/2010/main" val="1757796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47427368"/>
                    </a:ext>
                  </a:extLst>
                </a:gridCol>
                <a:gridCol w="576072">
                  <a:extLst>
                    <a:ext uri="{9D8B030D-6E8A-4147-A177-3AD203B41FA5}">
                      <a16:colId xmlns:a16="http://schemas.microsoft.com/office/drawing/2014/main" val="3683666217"/>
                    </a:ext>
                  </a:extLst>
                </a:gridCol>
                <a:gridCol w="576072">
                  <a:extLst>
                    <a:ext uri="{9D8B030D-6E8A-4147-A177-3AD203B41FA5}">
                      <a16:colId xmlns:a16="http://schemas.microsoft.com/office/drawing/2014/main" val="4203395281"/>
                    </a:ext>
                  </a:extLst>
                </a:gridCol>
                <a:gridCol w="576072">
                  <a:extLst>
                    <a:ext uri="{9D8B030D-6E8A-4147-A177-3AD203B41FA5}">
                      <a16:colId xmlns:a16="http://schemas.microsoft.com/office/drawing/2014/main" val="1597379292"/>
                    </a:ext>
                  </a:extLst>
                </a:gridCol>
                <a:gridCol w="576072">
                  <a:extLst>
                    <a:ext uri="{9D8B030D-6E8A-4147-A177-3AD203B41FA5}">
                      <a16:colId xmlns:a16="http://schemas.microsoft.com/office/drawing/2014/main" val="2638949440"/>
                    </a:ext>
                  </a:extLst>
                </a:gridCol>
                <a:gridCol w="576072">
                  <a:extLst>
                    <a:ext uri="{9D8B030D-6E8A-4147-A177-3AD203B41FA5}">
                      <a16:colId xmlns:a16="http://schemas.microsoft.com/office/drawing/2014/main" val="1409397755"/>
                    </a:ext>
                  </a:extLst>
                </a:gridCol>
                <a:gridCol w="576072">
                  <a:extLst>
                    <a:ext uri="{9D8B030D-6E8A-4147-A177-3AD203B41FA5}">
                      <a16:colId xmlns:a16="http://schemas.microsoft.com/office/drawing/2014/main" val="4140858372"/>
                    </a:ext>
                  </a:extLst>
                </a:gridCol>
                <a:gridCol w="576072">
                  <a:extLst>
                    <a:ext uri="{9D8B030D-6E8A-4147-A177-3AD203B41FA5}">
                      <a16:colId xmlns:a16="http://schemas.microsoft.com/office/drawing/2014/main" val="2753335009"/>
                    </a:ext>
                  </a:extLst>
                </a:gridCol>
                <a:gridCol w="576072">
                  <a:extLst>
                    <a:ext uri="{9D8B030D-6E8A-4147-A177-3AD203B41FA5}">
                      <a16:colId xmlns:a16="http://schemas.microsoft.com/office/drawing/2014/main" val="2373106794"/>
                    </a:ext>
                  </a:extLst>
                </a:gridCol>
                <a:gridCol w="576072">
                  <a:extLst>
                    <a:ext uri="{9D8B030D-6E8A-4147-A177-3AD203B41FA5}">
                      <a16:colId xmlns:a16="http://schemas.microsoft.com/office/drawing/2014/main" val="65931624"/>
                    </a:ext>
                  </a:extLst>
                </a:gridCol>
                <a:gridCol w="576072">
                  <a:extLst>
                    <a:ext uri="{9D8B030D-6E8A-4147-A177-3AD203B41FA5}">
                      <a16:colId xmlns:a16="http://schemas.microsoft.com/office/drawing/2014/main" val="4055752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49722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20:54:32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20:54:32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156305</a:t>
                      </a:r>
                    </a:p>
                  </a:txBody>
                  <a:tcPr/>
                </a:tc>
                <a:extLst>
                  <a:ext uri="{0D108BD9-81ED-4DB2-BD59-A6C34878D82A}">
                    <a16:rowId xmlns:a16="http://schemas.microsoft.com/office/drawing/2014/main" val="411427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10/31/2024 23:36:45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10/31/2024 23:36:45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83424</a:t>
                      </a:r>
                    </a:p>
                  </a:txBody>
                  <a:tcPr/>
                </a:tc>
                <a:extLst>
                  <a:ext uri="{0D108BD9-81ED-4DB2-BD59-A6C34878D82A}">
                    <a16:rowId xmlns:a16="http://schemas.microsoft.com/office/drawing/2014/main" val="316297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10/31/2024 21:21:04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10/31/2024 21:21:04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1103857</a:t>
                      </a:r>
                    </a:p>
                  </a:txBody>
                  <a:tcPr/>
                </a:tc>
                <a:extLst>
                  <a:ext uri="{0D108BD9-81ED-4DB2-BD59-A6C34878D82A}">
                    <a16:rowId xmlns:a16="http://schemas.microsoft.com/office/drawing/2014/main" val="348546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10/30/2024 21:28:08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10/30/2024 21:28:08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9011:42:02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636832</a:t>
                      </a:r>
                    </a:p>
                  </a:txBody>
                  <a:tcPr/>
                </a:tc>
                <a:extLst>
                  <a:ext uri="{0D108BD9-81ED-4DB2-BD59-A6C34878D82A}">
                    <a16:rowId xmlns:a16="http://schemas.microsoft.com/office/drawing/2014/main" val="235149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10/30/2024 21:11:19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10/30/2024 21:11:19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732609</a:t>
                      </a:r>
                    </a:p>
                  </a:txBody>
                  <a:tcPr/>
                </a:tc>
                <a:extLst>
                  <a:ext uri="{0D108BD9-81ED-4DB2-BD59-A6C34878D82A}">
                    <a16:rowId xmlns:a16="http://schemas.microsoft.com/office/drawing/2014/main" val="1749430853"/>
                  </a:ext>
                </a:extLst>
              </a:tr>
            </a:tbl>
          </a:graphicData>
        </a:graphic>
      </p:graphicFrame>
      <p:sp>
        <p:nvSpPr>
          <p:cNvPr id="4" name="Text Placeholder 3">
            <a:extLst>
              <a:ext uri="{FF2B5EF4-FFF2-40B4-BE49-F238E27FC236}">
                <a16:creationId xmlns:a16="http://schemas.microsoft.com/office/drawing/2014/main" id="{F451790E-9F8B-4CD0-ABB5-5ADD4FDE0D4F}"/>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2553642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F8E42-CDCC-4132-A6DF-496A4FF52CB1}"/>
              </a:ext>
            </a:extLst>
          </p:cNvPr>
          <p:cNvSpPr>
            <a:spLocks noGrp="1"/>
          </p:cNvSpPr>
          <p:nvPr>
            <p:ph type="title"/>
          </p:nvPr>
        </p:nvSpPr>
        <p:spPr/>
        <p:txBody>
          <a:bodyPr/>
          <a:lstStyle/>
          <a:p>
            <a:r>
              <a:rPr lang="en-US"/>
              <a:t>Tiktok Videos Traffic Sources | All profiles - 1 of 10</a:t>
            </a:r>
          </a:p>
        </p:txBody>
      </p:sp>
      <p:graphicFrame>
        <p:nvGraphicFramePr>
          <p:cNvPr id="5" name="Table Placeholder 4">
            <a:extLst>
              <a:ext uri="{FF2B5EF4-FFF2-40B4-BE49-F238E27FC236}">
                <a16:creationId xmlns:a16="http://schemas.microsoft.com/office/drawing/2014/main" id="{57422E15-4354-405A-8460-028E93C7E1A5}"/>
              </a:ext>
            </a:extLst>
          </p:cNvPr>
          <p:cNvGraphicFramePr>
            <a:graphicFrameLocks noGrp="1"/>
          </p:cNvGraphicFramePr>
          <p:nvPr>
            <p:ph type="tbl" sz="quarter" idx="13"/>
            <p:extLst>
              <p:ext uri="{D42A27DB-BD31-4B8C-83A1-F6EECF244321}">
                <p14:modId xmlns:p14="http://schemas.microsoft.com/office/powerpoint/2010/main" val="376470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94191630"/>
                    </a:ext>
                  </a:extLst>
                </a:gridCol>
                <a:gridCol w="740664">
                  <a:extLst>
                    <a:ext uri="{9D8B030D-6E8A-4147-A177-3AD203B41FA5}">
                      <a16:colId xmlns:a16="http://schemas.microsoft.com/office/drawing/2014/main" val="3482452752"/>
                    </a:ext>
                  </a:extLst>
                </a:gridCol>
                <a:gridCol w="740664">
                  <a:extLst>
                    <a:ext uri="{9D8B030D-6E8A-4147-A177-3AD203B41FA5}">
                      <a16:colId xmlns:a16="http://schemas.microsoft.com/office/drawing/2014/main" val="1838007046"/>
                    </a:ext>
                  </a:extLst>
                </a:gridCol>
                <a:gridCol w="740664">
                  <a:extLst>
                    <a:ext uri="{9D8B030D-6E8A-4147-A177-3AD203B41FA5}">
                      <a16:colId xmlns:a16="http://schemas.microsoft.com/office/drawing/2014/main" val="2110330808"/>
                    </a:ext>
                  </a:extLst>
                </a:gridCol>
                <a:gridCol w="740664">
                  <a:extLst>
                    <a:ext uri="{9D8B030D-6E8A-4147-A177-3AD203B41FA5}">
                      <a16:colId xmlns:a16="http://schemas.microsoft.com/office/drawing/2014/main" val="2095177614"/>
                    </a:ext>
                  </a:extLst>
                </a:gridCol>
                <a:gridCol w="740664">
                  <a:extLst>
                    <a:ext uri="{9D8B030D-6E8A-4147-A177-3AD203B41FA5}">
                      <a16:colId xmlns:a16="http://schemas.microsoft.com/office/drawing/2014/main" val="1671183314"/>
                    </a:ext>
                  </a:extLst>
                </a:gridCol>
                <a:gridCol w="740664">
                  <a:extLst>
                    <a:ext uri="{9D8B030D-6E8A-4147-A177-3AD203B41FA5}">
                      <a16:colId xmlns:a16="http://schemas.microsoft.com/office/drawing/2014/main" val="23178833"/>
                    </a:ext>
                  </a:extLst>
                </a:gridCol>
                <a:gridCol w="740664">
                  <a:extLst>
                    <a:ext uri="{9D8B030D-6E8A-4147-A177-3AD203B41FA5}">
                      <a16:colId xmlns:a16="http://schemas.microsoft.com/office/drawing/2014/main" val="3146056761"/>
                    </a:ext>
                  </a:extLst>
                </a:gridCol>
                <a:gridCol w="740664">
                  <a:extLst>
                    <a:ext uri="{9D8B030D-6E8A-4147-A177-3AD203B41FA5}">
                      <a16:colId xmlns:a16="http://schemas.microsoft.com/office/drawing/2014/main" val="133812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1982318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- 2024-11-11 23:10:21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שוב, אלימות כלפי עיתונאים: צוותי חדשות 12 ו-13 שהגיעו לזירת נפילת הרקטה בקרית אתא הותקפו על ידי קומץ תושבים. הכתבת שרון קנובליך, המקליט שי שפירא והצלם מור בידר מחדשות 12, לצד הכתבת מערוץ 13 קארין קבסה-ויצמן והצלם יובל סייג, ספגו קריאות גנאי וכן הותקפו פיזית בעת שביצעו את עבודתם. "שמאלנים, אל תתראיינו אליהם. אל תתראיינו לזבל האלה", נאמר בין היתר. #חדשות12 #</a:t>
                      </a:r>
                      <a:r>
                        <a:rPr kumimoji="0" lang="en-US" sz="1000" b="0" i="0" u="none" strike="noStrike" kern="1200" cap="none" spc="0" normalizeH="0" baseline="0" noProof="0">
                          <a:ln>
                            <a:noFill/>
                          </a:ln>
                          <a:solidFill>
                            <a:prstClr val="black"/>
                          </a:solidFill>
                          <a:effectLst/>
                          <a:uLnTx/>
                          <a:uFillTx/>
                          <a:latin typeface="Calibri"/>
                          <a:ea typeface="+mn-ea"/>
                          <a:cs typeface="+mn-cs"/>
                        </a:rPr>
                        <a:t>N12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2582268"/>
                  </a:ext>
                </a:extLst>
              </a:tr>
            </a:tbl>
          </a:graphicData>
        </a:graphic>
      </p:graphicFrame>
      <p:sp>
        <p:nvSpPr>
          <p:cNvPr id="4" name="Text Placeholder 3">
            <a:extLst>
              <a:ext uri="{FF2B5EF4-FFF2-40B4-BE49-F238E27FC236}">
                <a16:creationId xmlns:a16="http://schemas.microsoft.com/office/drawing/2014/main" id="{C240459A-6B13-4512-A000-7834A4F50235}"/>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671735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118CB-BD8C-48FC-8387-E67EB26E947A}"/>
              </a:ext>
            </a:extLst>
          </p:cNvPr>
          <p:cNvSpPr>
            <a:spLocks noGrp="1"/>
          </p:cNvSpPr>
          <p:nvPr>
            <p:ph type="title"/>
          </p:nvPr>
        </p:nvSpPr>
        <p:spPr/>
        <p:txBody>
          <a:bodyPr/>
          <a:lstStyle/>
          <a:p>
            <a:r>
              <a:rPr lang="en-US"/>
              <a:t>Tiktok Videos Traffic Sources | All profiles - 2 of 10</a:t>
            </a:r>
          </a:p>
        </p:txBody>
      </p:sp>
      <p:graphicFrame>
        <p:nvGraphicFramePr>
          <p:cNvPr id="5" name="Table Placeholder 4">
            <a:extLst>
              <a:ext uri="{FF2B5EF4-FFF2-40B4-BE49-F238E27FC236}">
                <a16:creationId xmlns:a16="http://schemas.microsoft.com/office/drawing/2014/main" id="{D17D638E-B73D-4789-AA4D-53D26760F490}"/>
              </a:ext>
            </a:extLst>
          </p:cNvPr>
          <p:cNvGraphicFramePr>
            <a:graphicFrameLocks noGrp="1"/>
          </p:cNvGraphicFramePr>
          <p:nvPr>
            <p:ph type="tbl" sz="quarter" idx="13"/>
            <p:extLst>
              <p:ext uri="{D42A27DB-BD31-4B8C-83A1-F6EECF244321}">
                <p14:modId xmlns:p14="http://schemas.microsoft.com/office/powerpoint/2010/main" val="1627453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98506579"/>
                    </a:ext>
                  </a:extLst>
                </a:gridCol>
                <a:gridCol w="740664">
                  <a:extLst>
                    <a:ext uri="{9D8B030D-6E8A-4147-A177-3AD203B41FA5}">
                      <a16:colId xmlns:a16="http://schemas.microsoft.com/office/drawing/2014/main" val="3017720100"/>
                    </a:ext>
                  </a:extLst>
                </a:gridCol>
                <a:gridCol w="740664">
                  <a:extLst>
                    <a:ext uri="{9D8B030D-6E8A-4147-A177-3AD203B41FA5}">
                      <a16:colId xmlns:a16="http://schemas.microsoft.com/office/drawing/2014/main" val="525518128"/>
                    </a:ext>
                  </a:extLst>
                </a:gridCol>
                <a:gridCol w="740664">
                  <a:extLst>
                    <a:ext uri="{9D8B030D-6E8A-4147-A177-3AD203B41FA5}">
                      <a16:colId xmlns:a16="http://schemas.microsoft.com/office/drawing/2014/main" val="264094931"/>
                    </a:ext>
                  </a:extLst>
                </a:gridCol>
                <a:gridCol w="740664">
                  <a:extLst>
                    <a:ext uri="{9D8B030D-6E8A-4147-A177-3AD203B41FA5}">
                      <a16:colId xmlns:a16="http://schemas.microsoft.com/office/drawing/2014/main" val="319810262"/>
                    </a:ext>
                  </a:extLst>
                </a:gridCol>
                <a:gridCol w="740664">
                  <a:extLst>
                    <a:ext uri="{9D8B030D-6E8A-4147-A177-3AD203B41FA5}">
                      <a16:colId xmlns:a16="http://schemas.microsoft.com/office/drawing/2014/main" val="3338377744"/>
                    </a:ext>
                  </a:extLst>
                </a:gridCol>
                <a:gridCol w="740664">
                  <a:extLst>
                    <a:ext uri="{9D8B030D-6E8A-4147-A177-3AD203B41FA5}">
                      <a16:colId xmlns:a16="http://schemas.microsoft.com/office/drawing/2014/main" val="3569720579"/>
                    </a:ext>
                  </a:extLst>
                </a:gridCol>
                <a:gridCol w="740664">
                  <a:extLst>
                    <a:ext uri="{9D8B030D-6E8A-4147-A177-3AD203B41FA5}">
                      <a16:colId xmlns:a16="http://schemas.microsoft.com/office/drawing/2014/main" val="3732845475"/>
                    </a:ext>
                  </a:extLst>
                </a:gridCol>
                <a:gridCol w="740664">
                  <a:extLst>
                    <a:ext uri="{9D8B030D-6E8A-4147-A177-3AD203B41FA5}">
                      <a16:colId xmlns:a16="http://schemas.microsoft.com/office/drawing/2014/main" val="1034714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322126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- 2024-11-10 22:24:52</a:t>
                      </a:r>
                      <a:r>
                        <a:rPr kumimoji="0" lang="en-US" sz="1000" b="0" i="0" u="none" strike="noStrike" kern="1200" cap="none" spc="0" normalizeH="0" baseline="0" noProof="0">
                          <a:ln>
                            <a:noFill/>
                          </a:ln>
                          <a:solidFill>
                            <a:prstClr val="black"/>
                          </a:solidFill>
                          <a:effectLst/>
                          <a:uLnTx/>
                          <a:uFillTx/>
                          <a:latin typeface="Calibri"/>
                          <a:ea typeface="+mn-ea"/>
                          <a:cs typeface="+mn-cs"/>
                        </a:rPr>
                        <a:t>
 Channel 12 News reporter Ohad Hemo speakes to Gazans, saying: "I was glad when you killed Sinwar, who destroyed and killed our children"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שאלוהים ינקום בך, סינוואר": מלב מחנה הפליטים ג'באליא, מעוז חמאס, מספרים העזתים הפצועים, התשושים והרעבים על שנאתם העזה לארגון הטרור - שהרס את חייהם. "הכחידו את חמאס מהעולם", קראה עזתית אחת ושיבחה את ישראל: "אתם הברכה"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0.56 %</a:t>
                      </a:r>
                    </a:p>
                  </a:txBody>
                  <a:tcPr/>
                </a:tc>
                <a:extLst>
                  <a:ext uri="{0D108BD9-81ED-4DB2-BD59-A6C34878D82A}">
                    <a16:rowId xmlns:a16="http://schemas.microsoft.com/office/drawing/2014/main" val="786415006"/>
                  </a:ext>
                </a:extLst>
              </a:tr>
            </a:tbl>
          </a:graphicData>
        </a:graphic>
      </p:graphicFrame>
      <p:sp>
        <p:nvSpPr>
          <p:cNvPr id="4" name="Text Placeholder 3">
            <a:extLst>
              <a:ext uri="{FF2B5EF4-FFF2-40B4-BE49-F238E27FC236}">
                <a16:creationId xmlns:a16="http://schemas.microsoft.com/office/drawing/2014/main" id="{6B30C314-D040-48A4-BE0C-33E44F61A6DF}"/>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9758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8111C-9E3F-4D36-ABEB-0703901E41CB}"/>
              </a:ext>
            </a:extLst>
          </p:cNvPr>
          <p:cNvSpPr>
            <a:spLocks noGrp="1"/>
          </p:cNvSpPr>
          <p:nvPr>
            <p:ph type="title"/>
          </p:nvPr>
        </p:nvSpPr>
        <p:spPr/>
        <p:txBody>
          <a:bodyPr/>
          <a:lstStyle/>
          <a:p>
            <a:r>
              <a:rPr lang="en-US"/>
              <a:t>Tiktok Videos Traffic Sources | All profiles - 3 of 10</a:t>
            </a:r>
          </a:p>
        </p:txBody>
      </p:sp>
      <p:graphicFrame>
        <p:nvGraphicFramePr>
          <p:cNvPr id="5" name="Table Placeholder 4">
            <a:extLst>
              <a:ext uri="{FF2B5EF4-FFF2-40B4-BE49-F238E27FC236}">
                <a16:creationId xmlns:a16="http://schemas.microsoft.com/office/drawing/2014/main" id="{4757F742-B8DE-4E0B-87DB-4541314E80EC}"/>
              </a:ext>
            </a:extLst>
          </p:cNvPr>
          <p:cNvGraphicFramePr>
            <a:graphicFrameLocks noGrp="1"/>
          </p:cNvGraphicFramePr>
          <p:nvPr>
            <p:ph type="tbl" sz="quarter" idx="13"/>
            <p:extLst>
              <p:ext uri="{D42A27DB-BD31-4B8C-83A1-F6EECF244321}">
                <p14:modId xmlns:p14="http://schemas.microsoft.com/office/powerpoint/2010/main" val="2815916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06959316"/>
                    </a:ext>
                  </a:extLst>
                </a:gridCol>
                <a:gridCol w="740664">
                  <a:extLst>
                    <a:ext uri="{9D8B030D-6E8A-4147-A177-3AD203B41FA5}">
                      <a16:colId xmlns:a16="http://schemas.microsoft.com/office/drawing/2014/main" val="853706141"/>
                    </a:ext>
                  </a:extLst>
                </a:gridCol>
                <a:gridCol w="740664">
                  <a:extLst>
                    <a:ext uri="{9D8B030D-6E8A-4147-A177-3AD203B41FA5}">
                      <a16:colId xmlns:a16="http://schemas.microsoft.com/office/drawing/2014/main" val="3533014592"/>
                    </a:ext>
                  </a:extLst>
                </a:gridCol>
                <a:gridCol w="740664">
                  <a:extLst>
                    <a:ext uri="{9D8B030D-6E8A-4147-A177-3AD203B41FA5}">
                      <a16:colId xmlns:a16="http://schemas.microsoft.com/office/drawing/2014/main" val="1121630432"/>
                    </a:ext>
                  </a:extLst>
                </a:gridCol>
                <a:gridCol w="740664">
                  <a:extLst>
                    <a:ext uri="{9D8B030D-6E8A-4147-A177-3AD203B41FA5}">
                      <a16:colId xmlns:a16="http://schemas.microsoft.com/office/drawing/2014/main" val="1701146161"/>
                    </a:ext>
                  </a:extLst>
                </a:gridCol>
                <a:gridCol w="740664">
                  <a:extLst>
                    <a:ext uri="{9D8B030D-6E8A-4147-A177-3AD203B41FA5}">
                      <a16:colId xmlns:a16="http://schemas.microsoft.com/office/drawing/2014/main" val="2048813813"/>
                    </a:ext>
                  </a:extLst>
                </a:gridCol>
                <a:gridCol w="740664">
                  <a:extLst>
                    <a:ext uri="{9D8B030D-6E8A-4147-A177-3AD203B41FA5}">
                      <a16:colId xmlns:a16="http://schemas.microsoft.com/office/drawing/2014/main" val="4077337807"/>
                    </a:ext>
                  </a:extLst>
                </a:gridCol>
                <a:gridCol w="740664">
                  <a:extLst>
                    <a:ext uri="{9D8B030D-6E8A-4147-A177-3AD203B41FA5}">
                      <a16:colId xmlns:a16="http://schemas.microsoft.com/office/drawing/2014/main" val="4191311817"/>
                    </a:ext>
                  </a:extLst>
                </a:gridCol>
                <a:gridCol w="740664">
                  <a:extLst>
                    <a:ext uri="{9D8B030D-6E8A-4147-A177-3AD203B41FA5}">
                      <a16:colId xmlns:a16="http://schemas.microsoft.com/office/drawing/2014/main" val="3412596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41612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- 2024-11-10 14:28:52</a:t>
                      </a:r>
                      <a:r>
                        <a:rPr kumimoji="0" lang="en-US" sz="1000" b="0" i="0" u="none" strike="noStrike" kern="1200" cap="none" spc="0" normalizeH="0" baseline="0" noProof="0">
                          <a:ln>
                            <a:noFill/>
                          </a:ln>
                          <a:solidFill>
                            <a:prstClr val="black"/>
                          </a:solidFill>
                          <a:effectLst/>
                          <a:uLnTx/>
                          <a:uFillTx/>
                          <a:latin typeface="Calibri"/>
                          <a:ea typeface="+mn-ea"/>
                          <a:cs typeface="+mn-cs"/>
                        </a:rPr>
                        <a:t>
 Trigger Warning ⚠️ Records found in Gaza and published by the British newspaper, the Daily Mail, show Gaza residents suspected of ties with Israel or homosexuality enduring severe torture at the hands of Hamas members.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אזהרת טריגר⚠️ בתיעודים שאותרו ברצועה ופורסמו בעיתון הדיילי מייל הבריטי נראים תושבי עזה, החשודים בשיתוף פעולה עם ישראל או בהומוסקסואליות - עוברים עינויים קשים בידי אנשי חמאס. #חדשות12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ישראלבמחלמה #חרבותברזל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1.86 %</a:t>
                      </a:r>
                    </a:p>
                  </a:txBody>
                  <a:tcPr/>
                </a:tc>
                <a:extLst>
                  <a:ext uri="{0D108BD9-81ED-4DB2-BD59-A6C34878D82A}">
                    <a16:rowId xmlns:a16="http://schemas.microsoft.com/office/drawing/2014/main" val="365864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- 2024-11-09 21:31:50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המשפחות הנרגשות, האוהדים שהגיעו לשמח בקבלת פנים חמה - והפצועים שנחתו בטיסת החילוץ: הבמאי אור סיט היה הלילה בנמל התעופה בן גוריון #חדשות12 #</a:t>
                      </a:r>
                      <a:r>
                        <a:rPr kumimoji="0" lang="en-US" sz="1000" b="0" i="0" u="none" strike="noStrike" kern="1200" cap="none" spc="0" normalizeH="0" baseline="0" noProof="0">
                          <a:ln>
                            <a:noFill/>
                          </a:ln>
                          <a:solidFill>
                            <a:prstClr val="black"/>
                          </a:solidFill>
                          <a:effectLst/>
                          <a:uLnTx/>
                          <a:uFillTx/>
                          <a:latin typeface="Calibri"/>
                          <a:ea typeface="+mn-ea"/>
                          <a:cs typeface="+mn-cs"/>
                        </a:rPr>
                        <a:t>N12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0.73 %</a:t>
                      </a:r>
                    </a:p>
                  </a:txBody>
                  <a:tcPr/>
                </a:tc>
                <a:extLst>
                  <a:ext uri="{0D108BD9-81ED-4DB2-BD59-A6C34878D82A}">
                    <a16:rowId xmlns:a16="http://schemas.microsoft.com/office/drawing/2014/main" val="2148648667"/>
                  </a:ext>
                </a:extLst>
              </a:tr>
            </a:tbl>
          </a:graphicData>
        </a:graphic>
      </p:graphicFrame>
      <p:sp>
        <p:nvSpPr>
          <p:cNvPr id="4" name="Text Placeholder 3">
            <a:extLst>
              <a:ext uri="{FF2B5EF4-FFF2-40B4-BE49-F238E27FC236}">
                <a16:creationId xmlns:a16="http://schemas.microsoft.com/office/drawing/2014/main" id="{C35FAD24-525F-49DB-86B2-1348B1115E36}"/>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3441479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EEFE1-F4ED-414A-81BE-52DB3435622A}"/>
              </a:ext>
            </a:extLst>
          </p:cNvPr>
          <p:cNvSpPr>
            <a:spLocks noGrp="1"/>
          </p:cNvSpPr>
          <p:nvPr>
            <p:ph type="title"/>
          </p:nvPr>
        </p:nvSpPr>
        <p:spPr/>
        <p:txBody>
          <a:bodyPr/>
          <a:lstStyle/>
          <a:p>
            <a:r>
              <a:rPr lang="en-US"/>
              <a:t>Tiktok Videos Traffic Sources | All profiles - 4 of 10</a:t>
            </a:r>
          </a:p>
        </p:txBody>
      </p:sp>
      <p:graphicFrame>
        <p:nvGraphicFramePr>
          <p:cNvPr id="5" name="Table Placeholder 4">
            <a:extLst>
              <a:ext uri="{FF2B5EF4-FFF2-40B4-BE49-F238E27FC236}">
                <a16:creationId xmlns:a16="http://schemas.microsoft.com/office/drawing/2014/main" id="{6A89B426-250A-4398-A741-C1D68997216F}"/>
              </a:ext>
            </a:extLst>
          </p:cNvPr>
          <p:cNvGraphicFramePr>
            <a:graphicFrameLocks noGrp="1"/>
          </p:cNvGraphicFramePr>
          <p:nvPr>
            <p:ph type="tbl" sz="quarter" idx="13"/>
            <p:extLst>
              <p:ext uri="{D42A27DB-BD31-4B8C-83A1-F6EECF244321}">
                <p14:modId xmlns:p14="http://schemas.microsoft.com/office/powerpoint/2010/main" val="3023350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30668532"/>
                    </a:ext>
                  </a:extLst>
                </a:gridCol>
                <a:gridCol w="740664">
                  <a:extLst>
                    <a:ext uri="{9D8B030D-6E8A-4147-A177-3AD203B41FA5}">
                      <a16:colId xmlns:a16="http://schemas.microsoft.com/office/drawing/2014/main" val="3740384398"/>
                    </a:ext>
                  </a:extLst>
                </a:gridCol>
                <a:gridCol w="740664">
                  <a:extLst>
                    <a:ext uri="{9D8B030D-6E8A-4147-A177-3AD203B41FA5}">
                      <a16:colId xmlns:a16="http://schemas.microsoft.com/office/drawing/2014/main" val="2454924727"/>
                    </a:ext>
                  </a:extLst>
                </a:gridCol>
                <a:gridCol w="740664">
                  <a:extLst>
                    <a:ext uri="{9D8B030D-6E8A-4147-A177-3AD203B41FA5}">
                      <a16:colId xmlns:a16="http://schemas.microsoft.com/office/drawing/2014/main" val="3188837163"/>
                    </a:ext>
                  </a:extLst>
                </a:gridCol>
                <a:gridCol w="740664">
                  <a:extLst>
                    <a:ext uri="{9D8B030D-6E8A-4147-A177-3AD203B41FA5}">
                      <a16:colId xmlns:a16="http://schemas.microsoft.com/office/drawing/2014/main" val="2581840451"/>
                    </a:ext>
                  </a:extLst>
                </a:gridCol>
                <a:gridCol w="740664">
                  <a:extLst>
                    <a:ext uri="{9D8B030D-6E8A-4147-A177-3AD203B41FA5}">
                      <a16:colId xmlns:a16="http://schemas.microsoft.com/office/drawing/2014/main" val="218897435"/>
                    </a:ext>
                  </a:extLst>
                </a:gridCol>
                <a:gridCol w="740664">
                  <a:extLst>
                    <a:ext uri="{9D8B030D-6E8A-4147-A177-3AD203B41FA5}">
                      <a16:colId xmlns:a16="http://schemas.microsoft.com/office/drawing/2014/main" val="2213858893"/>
                    </a:ext>
                  </a:extLst>
                </a:gridCol>
                <a:gridCol w="740664">
                  <a:extLst>
                    <a:ext uri="{9D8B030D-6E8A-4147-A177-3AD203B41FA5}">
                      <a16:colId xmlns:a16="http://schemas.microsoft.com/office/drawing/2014/main" val="1915014630"/>
                    </a:ext>
                  </a:extLst>
                </a:gridCol>
                <a:gridCol w="740664">
                  <a:extLst>
                    <a:ext uri="{9D8B030D-6E8A-4147-A177-3AD203B41FA5}">
                      <a16:colId xmlns:a16="http://schemas.microsoft.com/office/drawing/2014/main" val="2967586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335964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- 2024-11-09 15:51:03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״אין משפחתיות, אין חיים״: בשנה האחרונה החיים של משפחת אלבג נעצרו. עד לא מזמן הבית הזה במושב בשרון היה שוקק חיים, כאן גרו בכיף אלי ושירה עם ארבעת ילדיהם. ב-7 באוקטובר הכול השתנה, כבר 400 ימים שבתם לירי בת ה-19 מוחזקת בשבי חמאס.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חדשות12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ישראלבמחלמה #חרבותברזל</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4.46 %</a:t>
                      </a:r>
                    </a:p>
                  </a:txBody>
                  <a:tcPr/>
                </a:tc>
                <a:extLst>
                  <a:ext uri="{0D108BD9-81ED-4DB2-BD59-A6C34878D82A}">
                    <a16:rowId xmlns:a16="http://schemas.microsoft.com/office/drawing/2014/main" val="306527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- 2024-11-08 21:55:38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אוהדי מכבי תל אביב התייצבו בנמל התעופה בן גוריון כדי לפגוש את האוהדים שחזרו בטיסות החילוץ, לאחר ליל הפרעות באמסטרדם. כך זה נראה #הולנד #מכביתלאביב #חדשות12 #</a:t>
                      </a:r>
                      <a:r>
                        <a:rPr kumimoji="0" lang="en-US" sz="1000" b="0" i="0" u="none" strike="noStrike" kern="1200" cap="none" spc="0" normalizeH="0" baseline="0" noProof="0">
                          <a:ln>
                            <a:noFill/>
                          </a:ln>
                          <a:solidFill>
                            <a:prstClr val="black"/>
                          </a:solidFill>
                          <a:effectLst/>
                          <a:uLnTx/>
                          <a:uFillTx/>
                          <a:latin typeface="Calibri"/>
                          <a:ea typeface="+mn-ea"/>
                          <a:cs typeface="+mn-cs"/>
                        </a:rPr>
                        <a:t>N12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extLst>
                  <a:ext uri="{0D108BD9-81ED-4DB2-BD59-A6C34878D82A}">
                    <a16:rowId xmlns:a16="http://schemas.microsoft.com/office/drawing/2014/main" val="296695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- 2024-11-08 05:13:01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עשרות תקיפות אלימות נגד אוהדי מכבי תל אביב ברחובות אמסטרדם לאחר המשחק נגד אייאקס. בסרטונים שהופצו ברשתות החברתיות נראים אוהדים מותקפים בכמה תקריות שונות. #חדשות12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ישראלבמחלמה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7.33 %</a:t>
                      </a:r>
                    </a:p>
                  </a:txBody>
                  <a:tcPr/>
                </a:tc>
                <a:extLst>
                  <a:ext uri="{0D108BD9-81ED-4DB2-BD59-A6C34878D82A}">
                    <a16:rowId xmlns:a16="http://schemas.microsoft.com/office/drawing/2014/main" val="740748064"/>
                  </a:ext>
                </a:extLst>
              </a:tr>
            </a:tbl>
          </a:graphicData>
        </a:graphic>
      </p:graphicFrame>
      <p:sp>
        <p:nvSpPr>
          <p:cNvPr id="4" name="Text Placeholder 3">
            <a:extLst>
              <a:ext uri="{FF2B5EF4-FFF2-40B4-BE49-F238E27FC236}">
                <a16:creationId xmlns:a16="http://schemas.microsoft.com/office/drawing/2014/main" id="{4B67D77A-212A-44CD-9C18-23519B8EAF68}"/>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3276475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81D6C-E4C5-43EE-A239-072F294FF8F0}"/>
              </a:ext>
            </a:extLst>
          </p:cNvPr>
          <p:cNvSpPr>
            <a:spLocks noGrp="1"/>
          </p:cNvSpPr>
          <p:nvPr>
            <p:ph type="title"/>
          </p:nvPr>
        </p:nvSpPr>
        <p:spPr/>
        <p:txBody>
          <a:bodyPr/>
          <a:lstStyle/>
          <a:p>
            <a:r>
              <a:rPr lang="en-US"/>
              <a:t>Tiktok Videos Traffic Sources | All profiles - 5 of 10</a:t>
            </a:r>
          </a:p>
        </p:txBody>
      </p:sp>
      <p:graphicFrame>
        <p:nvGraphicFramePr>
          <p:cNvPr id="5" name="Table Placeholder 4">
            <a:extLst>
              <a:ext uri="{FF2B5EF4-FFF2-40B4-BE49-F238E27FC236}">
                <a16:creationId xmlns:a16="http://schemas.microsoft.com/office/drawing/2014/main" id="{AE2A21DD-42BA-46C7-9D8A-B08E33F9DCE7}"/>
              </a:ext>
            </a:extLst>
          </p:cNvPr>
          <p:cNvGraphicFramePr>
            <a:graphicFrameLocks noGrp="1"/>
          </p:cNvGraphicFramePr>
          <p:nvPr>
            <p:ph type="tbl" sz="quarter" idx="13"/>
            <p:extLst>
              <p:ext uri="{D42A27DB-BD31-4B8C-83A1-F6EECF244321}">
                <p14:modId xmlns:p14="http://schemas.microsoft.com/office/powerpoint/2010/main" val="1779971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385185"/>
                    </a:ext>
                  </a:extLst>
                </a:gridCol>
                <a:gridCol w="740664">
                  <a:extLst>
                    <a:ext uri="{9D8B030D-6E8A-4147-A177-3AD203B41FA5}">
                      <a16:colId xmlns:a16="http://schemas.microsoft.com/office/drawing/2014/main" val="3611649785"/>
                    </a:ext>
                  </a:extLst>
                </a:gridCol>
                <a:gridCol w="740664">
                  <a:extLst>
                    <a:ext uri="{9D8B030D-6E8A-4147-A177-3AD203B41FA5}">
                      <a16:colId xmlns:a16="http://schemas.microsoft.com/office/drawing/2014/main" val="2944676580"/>
                    </a:ext>
                  </a:extLst>
                </a:gridCol>
                <a:gridCol w="740664">
                  <a:extLst>
                    <a:ext uri="{9D8B030D-6E8A-4147-A177-3AD203B41FA5}">
                      <a16:colId xmlns:a16="http://schemas.microsoft.com/office/drawing/2014/main" val="2409550290"/>
                    </a:ext>
                  </a:extLst>
                </a:gridCol>
                <a:gridCol w="740664">
                  <a:extLst>
                    <a:ext uri="{9D8B030D-6E8A-4147-A177-3AD203B41FA5}">
                      <a16:colId xmlns:a16="http://schemas.microsoft.com/office/drawing/2014/main" val="3523640993"/>
                    </a:ext>
                  </a:extLst>
                </a:gridCol>
                <a:gridCol w="740664">
                  <a:extLst>
                    <a:ext uri="{9D8B030D-6E8A-4147-A177-3AD203B41FA5}">
                      <a16:colId xmlns:a16="http://schemas.microsoft.com/office/drawing/2014/main" val="2328006737"/>
                    </a:ext>
                  </a:extLst>
                </a:gridCol>
                <a:gridCol w="740664">
                  <a:extLst>
                    <a:ext uri="{9D8B030D-6E8A-4147-A177-3AD203B41FA5}">
                      <a16:colId xmlns:a16="http://schemas.microsoft.com/office/drawing/2014/main" val="3753003096"/>
                    </a:ext>
                  </a:extLst>
                </a:gridCol>
                <a:gridCol w="740664">
                  <a:extLst>
                    <a:ext uri="{9D8B030D-6E8A-4147-A177-3AD203B41FA5}">
                      <a16:colId xmlns:a16="http://schemas.microsoft.com/office/drawing/2014/main" val="2429943791"/>
                    </a:ext>
                  </a:extLst>
                </a:gridCol>
                <a:gridCol w="740664">
                  <a:extLst>
                    <a:ext uri="{9D8B030D-6E8A-4147-A177-3AD203B41FA5}">
                      <a16:colId xmlns:a16="http://schemas.microsoft.com/office/drawing/2014/main" val="919164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207860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- 2024-11-08 00:18:25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יונית משדרת 14 שעות? כל מה שפספסת במשדר המיוחד בליל הבחירות בארה״ב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0.77 %</a:t>
                      </a:r>
                    </a:p>
                  </a:txBody>
                  <a:tcPr/>
                </a:tc>
                <a:extLst>
                  <a:ext uri="{0D108BD9-81ED-4DB2-BD59-A6C34878D82A}">
                    <a16:rowId xmlns:a16="http://schemas.microsoft.com/office/drawing/2014/main" val="2208506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- 2024-11-07 23:01:56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״אמרתי שאני בא אפילו שיזרקו עליי אבנים במאה שערים״: הצעירים החרדים שהתגייסו למג״ב למרות הלחצים מהחברה והמשפחה. @</a:t>
                      </a:r>
                      <a:r>
                        <a:rPr kumimoji="0" lang="en-US" sz="1000" b="0" i="0" u="none" strike="noStrike" kern="1200" cap="none" spc="0" normalizeH="0" baseline="0" noProof="0">
                          <a:ln>
                            <a:noFill/>
                          </a:ln>
                          <a:solidFill>
                            <a:prstClr val="black"/>
                          </a:solidFill>
                          <a:effectLst/>
                          <a:uLnTx/>
                          <a:uFillTx/>
                          <a:latin typeface="Calibri"/>
                          <a:ea typeface="+mn-ea"/>
                          <a:cs typeface="+mn-cs"/>
                        </a:rPr>
                        <a:t>Eli Hirschmann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אלי הירשמן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0.65 %</a:t>
                      </a:r>
                    </a:p>
                  </a:txBody>
                  <a:tcPr/>
                </a:tc>
                <a:extLst>
                  <a:ext uri="{0D108BD9-81ED-4DB2-BD59-A6C34878D82A}">
                    <a16:rowId xmlns:a16="http://schemas.microsoft.com/office/drawing/2014/main" val="417999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- 2024-11-07 20:42:39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ראיתי את האמבולנסים בשדה, ידעתי": ריאיון עם אביו של סיון שדה בן ה-18 שנרצח אמש במטח לקריות וגופתו אותרה כשעתיים לאחר האירוע.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extLst>
                  <a:ext uri="{0D108BD9-81ED-4DB2-BD59-A6C34878D82A}">
                    <a16:rowId xmlns:a16="http://schemas.microsoft.com/office/drawing/2014/main" val="2359962365"/>
                  </a:ext>
                </a:extLst>
              </a:tr>
            </a:tbl>
          </a:graphicData>
        </a:graphic>
      </p:graphicFrame>
      <p:sp>
        <p:nvSpPr>
          <p:cNvPr id="4" name="Text Placeholder 3">
            <a:extLst>
              <a:ext uri="{FF2B5EF4-FFF2-40B4-BE49-F238E27FC236}">
                <a16:creationId xmlns:a16="http://schemas.microsoft.com/office/drawing/2014/main" id="{86C07223-B790-4C76-90B8-22F2BF584BAD}"/>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3438986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9BA3A-A707-4AB1-BC5D-EF2013CBAE93}"/>
              </a:ext>
            </a:extLst>
          </p:cNvPr>
          <p:cNvSpPr>
            <a:spLocks noGrp="1"/>
          </p:cNvSpPr>
          <p:nvPr>
            <p:ph type="title"/>
          </p:nvPr>
        </p:nvSpPr>
        <p:spPr/>
        <p:txBody>
          <a:bodyPr/>
          <a:lstStyle/>
          <a:p>
            <a:r>
              <a:rPr lang="en-US"/>
              <a:t>Tiktok Videos Traffic Sources | All profiles - 6 of 10</a:t>
            </a:r>
          </a:p>
        </p:txBody>
      </p:sp>
      <p:graphicFrame>
        <p:nvGraphicFramePr>
          <p:cNvPr id="5" name="Table Placeholder 4">
            <a:extLst>
              <a:ext uri="{FF2B5EF4-FFF2-40B4-BE49-F238E27FC236}">
                <a16:creationId xmlns:a16="http://schemas.microsoft.com/office/drawing/2014/main" id="{F7D2D807-4636-4120-83AD-D27DBE66172A}"/>
              </a:ext>
            </a:extLst>
          </p:cNvPr>
          <p:cNvGraphicFramePr>
            <a:graphicFrameLocks noGrp="1"/>
          </p:cNvGraphicFramePr>
          <p:nvPr>
            <p:ph type="tbl" sz="quarter" idx="13"/>
            <p:extLst>
              <p:ext uri="{D42A27DB-BD31-4B8C-83A1-F6EECF244321}">
                <p14:modId xmlns:p14="http://schemas.microsoft.com/office/powerpoint/2010/main" val="3426555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9852669"/>
                    </a:ext>
                  </a:extLst>
                </a:gridCol>
                <a:gridCol w="740664">
                  <a:extLst>
                    <a:ext uri="{9D8B030D-6E8A-4147-A177-3AD203B41FA5}">
                      <a16:colId xmlns:a16="http://schemas.microsoft.com/office/drawing/2014/main" val="1397937301"/>
                    </a:ext>
                  </a:extLst>
                </a:gridCol>
                <a:gridCol w="740664">
                  <a:extLst>
                    <a:ext uri="{9D8B030D-6E8A-4147-A177-3AD203B41FA5}">
                      <a16:colId xmlns:a16="http://schemas.microsoft.com/office/drawing/2014/main" val="732461876"/>
                    </a:ext>
                  </a:extLst>
                </a:gridCol>
                <a:gridCol w="740664">
                  <a:extLst>
                    <a:ext uri="{9D8B030D-6E8A-4147-A177-3AD203B41FA5}">
                      <a16:colId xmlns:a16="http://schemas.microsoft.com/office/drawing/2014/main" val="3395007856"/>
                    </a:ext>
                  </a:extLst>
                </a:gridCol>
                <a:gridCol w="740664">
                  <a:extLst>
                    <a:ext uri="{9D8B030D-6E8A-4147-A177-3AD203B41FA5}">
                      <a16:colId xmlns:a16="http://schemas.microsoft.com/office/drawing/2014/main" val="4044195353"/>
                    </a:ext>
                  </a:extLst>
                </a:gridCol>
                <a:gridCol w="740664">
                  <a:extLst>
                    <a:ext uri="{9D8B030D-6E8A-4147-A177-3AD203B41FA5}">
                      <a16:colId xmlns:a16="http://schemas.microsoft.com/office/drawing/2014/main" val="897225338"/>
                    </a:ext>
                  </a:extLst>
                </a:gridCol>
                <a:gridCol w="740664">
                  <a:extLst>
                    <a:ext uri="{9D8B030D-6E8A-4147-A177-3AD203B41FA5}">
                      <a16:colId xmlns:a16="http://schemas.microsoft.com/office/drawing/2014/main" val="3350984515"/>
                    </a:ext>
                  </a:extLst>
                </a:gridCol>
                <a:gridCol w="740664">
                  <a:extLst>
                    <a:ext uri="{9D8B030D-6E8A-4147-A177-3AD203B41FA5}">
                      <a16:colId xmlns:a16="http://schemas.microsoft.com/office/drawing/2014/main" val="1852279309"/>
                    </a:ext>
                  </a:extLst>
                </a:gridCol>
                <a:gridCol w="740664">
                  <a:extLst>
                    <a:ext uri="{9D8B030D-6E8A-4147-A177-3AD203B41FA5}">
                      <a16:colId xmlns:a16="http://schemas.microsoft.com/office/drawing/2014/main" val="3886647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119602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- 2024-11-07 13:37:21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ניצול ציני של הציונות שלנו": זעם המילואימניקים בעקבות פיטורי שר הביטחון בעיצומה של המלחמה. כשברקע חוק הפטור לחרדים - הפיטורים עוררו תחושות קשות בקרב חיילי המילואים. @</a:t>
                      </a:r>
                      <a:r>
                        <a:rPr kumimoji="0" lang="en-US" sz="1000" b="0" i="0" u="none" strike="noStrike" kern="1200" cap="none" spc="0" normalizeH="0" baseline="0" noProof="0">
                          <a:ln>
                            <a:noFill/>
                          </a:ln>
                          <a:solidFill>
                            <a:prstClr val="black"/>
                          </a:solidFill>
                          <a:effectLst/>
                          <a:uLnTx/>
                          <a:uFillTx/>
                          <a:latin typeface="Calibri"/>
                          <a:ea typeface="+mn-ea"/>
                          <a:cs typeface="+mn-cs"/>
                        </a:rPr>
                        <a:t>Ori Isaac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חדשות12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ישראלבמחלמה #חרבותברזל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12.72 %</a:t>
                      </a:r>
                    </a:p>
                  </a:txBody>
                  <a:tcPr/>
                </a:tc>
                <a:extLst>
                  <a:ext uri="{0D108BD9-81ED-4DB2-BD59-A6C34878D82A}">
                    <a16:rowId xmlns:a16="http://schemas.microsoft.com/office/drawing/2014/main" val="228485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- 2024-11-06 19:25:16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אימהות חטופים וחטופות שרות "בואי אימא" מחוץ לכנסת ולא יכולות לעצור את הדמעות.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3.35 %</a:t>
                      </a:r>
                    </a:p>
                  </a:txBody>
                  <a:tcPr/>
                </a:tc>
                <a:extLst>
                  <a:ext uri="{0D108BD9-81ED-4DB2-BD59-A6C34878D82A}">
                    <a16:rowId xmlns:a16="http://schemas.microsoft.com/office/drawing/2014/main" val="390625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- 2024-11-06 18:08:25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זו הפקרת המשרתים. הממשלה לא מבינה את גודל המשבר": צפו בפרשנות של ניר דבורי.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2.36 %</a:t>
                      </a:r>
                    </a:p>
                  </a:txBody>
                  <a:tcPr/>
                </a:tc>
                <a:extLst>
                  <a:ext uri="{0D108BD9-81ED-4DB2-BD59-A6C34878D82A}">
                    <a16:rowId xmlns:a16="http://schemas.microsoft.com/office/drawing/2014/main" val="84252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- 2024-11-05 23:08:10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״אני סומך עליכם״: גלנט מסיים את ההצהרה בהצדעה לנופלים, לפצועים ולחטופים.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2.07 %</a:t>
                      </a:r>
                    </a:p>
                  </a:txBody>
                  <a:tcPr/>
                </a:tc>
                <a:extLst>
                  <a:ext uri="{0D108BD9-81ED-4DB2-BD59-A6C34878D82A}">
                    <a16:rowId xmlns:a16="http://schemas.microsoft.com/office/drawing/2014/main" val="4253508824"/>
                  </a:ext>
                </a:extLst>
              </a:tr>
            </a:tbl>
          </a:graphicData>
        </a:graphic>
      </p:graphicFrame>
      <p:sp>
        <p:nvSpPr>
          <p:cNvPr id="4" name="Text Placeholder 3">
            <a:extLst>
              <a:ext uri="{FF2B5EF4-FFF2-40B4-BE49-F238E27FC236}">
                <a16:creationId xmlns:a16="http://schemas.microsoft.com/office/drawing/2014/main" id="{229CC069-A8E7-497F-A965-081527696378}"/>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413023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85163-E2B8-4247-ABB3-D7906B0DAA2E}"/>
              </a:ext>
            </a:extLst>
          </p:cNvPr>
          <p:cNvSpPr>
            <a:spLocks noGrp="1"/>
          </p:cNvSpPr>
          <p:nvPr>
            <p:ph type="title"/>
          </p:nvPr>
        </p:nvSpPr>
        <p:spPr/>
        <p:txBody>
          <a:bodyPr/>
          <a:lstStyle/>
          <a:p>
            <a:r>
              <a:rPr lang="en-US"/>
              <a:t>Tiktok Videos Traffic Sources | All profiles - 7 of 10</a:t>
            </a:r>
          </a:p>
        </p:txBody>
      </p:sp>
      <p:graphicFrame>
        <p:nvGraphicFramePr>
          <p:cNvPr id="5" name="Table Placeholder 4">
            <a:extLst>
              <a:ext uri="{FF2B5EF4-FFF2-40B4-BE49-F238E27FC236}">
                <a16:creationId xmlns:a16="http://schemas.microsoft.com/office/drawing/2014/main" id="{D43E94D8-D0A5-423F-9885-B10C2CBA70E2}"/>
              </a:ext>
            </a:extLst>
          </p:cNvPr>
          <p:cNvGraphicFramePr>
            <a:graphicFrameLocks noGrp="1"/>
          </p:cNvGraphicFramePr>
          <p:nvPr>
            <p:ph type="tbl" sz="quarter" idx="13"/>
            <p:extLst>
              <p:ext uri="{D42A27DB-BD31-4B8C-83A1-F6EECF244321}">
                <p14:modId xmlns:p14="http://schemas.microsoft.com/office/powerpoint/2010/main" val="3708604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77229121"/>
                    </a:ext>
                  </a:extLst>
                </a:gridCol>
                <a:gridCol w="740664">
                  <a:extLst>
                    <a:ext uri="{9D8B030D-6E8A-4147-A177-3AD203B41FA5}">
                      <a16:colId xmlns:a16="http://schemas.microsoft.com/office/drawing/2014/main" val="1818186079"/>
                    </a:ext>
                  </a:extLst>
                </a:gridCol>
                <a:gridCol w="740664">
                  <a:extLst>
                    <a:ext uri="{9D8B030D-6E8A-4147-A177-3AD203B41FA5}">
                      <a16:colId xmlns:a16="http://schemas.microsoft.com/office/drawing/2014/main" val="3458400973"/>
                    </a:ext>
                  </a:extLst>
                </a:gridCol>
                <a:gridCol w="740664">
                  <a:extLst>
                    <a:ext uri="{9D8B030D-6E8A-4147-A177-3AD203B41FA5}">
                      <a16:colId xmlns:a16="http://schemas.microsoft.com/office/drawing/2014/main" val="4230773072"/>
                    </a:ext>
                  </a:extLst>
                </a:gridCol>
                <a:gridCol w="740664">
                  <a:extLst>
                    <a:ext uri="{9D8B030D-6E8A-4147-A177-3AD203B41FA5}">
                      <a16:colId xmlns:a16="http://schemas.microsoft.com/office/drawing/2014/main" val="1531282711"/>
                    </a:ext>
                  </a:extLst>
                </a:gridCol>
                <a:gridCol w="740664">
                  <a:extLst>
                    <a:ext uri="{9D8B030D-6E8A-4147-A177-3AD203B41FA5}">
                      <a16:colId xmlns:a16="http://schemas.microsoft.com/office/drawing/2014/main" val="3371128226"/>
                    </a:ext>
                  </a:extLst>
                </a:gridCol>
                <a:gridCol w="740664">
                  <a:extLst>
                    <a:ext uri="{9D8B030D-6E8A-4147-A177-3AD203B41FA5}">
                      <a16:colId xmlns:a16="http://schemas.microsoft.com/office/drawing/2014/main" val="2262020640"/>
                    </a:ext>
                  </a:extLst>
                </a:gridCol>
                <a:gridCol w="740664">
                  <a:extLst>
                    <a:ext uri="{9D8B030D-6E8A-4147-A177-3AD203B41FA5}">
                      <a16:colId xmlns:a16="http://schemas.microsoft.com/office/drawing/2014/main" val="1486045805"/>
                    </a:ext>
                  </a:extLst>
                </a:gridCol>
                <a:gridCol w="740664">
                  <a:extLst>
                    <a:ext uri="{9D8B030D-6E8A-4147-A177-3AD203B41FA5}">
                      <a16:colId xmlns:a16="http://schemas.microsoft.com/office/drawing/2014/main" val="965134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3449945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- 2024-11-05 13:35:07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זה נחשב במילים שלנו?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חדשות12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בחירות2024 @אוראל ניסן @</a:t>
                      </a:r>
                      <a:r>
                        <a:rPr kumimoji="0" lang="en-US" sz="1000" b="0" i="0" u="none" strike="noStrike" kern="1200" cap="none" spc="0" normalizeH="0" baseline="0" noProof="0">
                          <a:ln>
                            <a:noFill/>
                          </a:ln>
                          <a:solidFill>
                            <a:prstClr val="black"/>
                          </a:solidFill>
                          <a:effectLst/>
                          <a:uLnTx/>
                          <a:uFillTx/>
                          <a:latin typeface="Calibri"/>
                          <a:ea typeface="+mn-ea"/>
                          <a:cs typeface="+mn-cs"/>
                        </a:rPr>
                        <a:t>Yuna Leibzon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יונה לייבזון #אוראלניסן #יונהלייבזון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3.28 %</a:t>
                      </a:r>
                    </a:p>
                  </a:txBody>
                  <a:tcPr/>
                </a:tc>
                <a:extLst>
                  <a:ext uri="{0D108BD9-81ED-4DB2-BD59-A6C34878D82A}">
                    <a16:rowId xmlns:a16="http://schemas.microsoft.com/office/drawing/2014/main" val="3173611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- 2024-11-04 23:57:42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חשיפה: משרד עורכי הדין שמציע למועמדים לשירות ביטחון חוות דעת רפואית ופטור משירות | הקלות שבה אפשר להוציא פטור רשמי מגיוס לצה"ל כתבתו של @</a:t>
                      </a:r>
                      <a:r>
                        <a:rPr kumimoji="0" lang="en-US" sz="1000" b="0" i="0" u="none" strike="noStrike" kern="1200" cap="none" spc="0" normalizeH="0" baseline="0" noProof="0">
                          <a:ln>
                            <a:noFill/>
                          </a:ln>
                          <a:solidFill>
                            <a:prstClr val="black"/>
                          </a:solidFill>
                          <a:effectLst/>
                          <a:uLnTx/>
                          <a:uFillTx/>
                          <a:latin typeface="Calibri"/>
                          <a:ea typeface="+mn-ea"/>
                          <a:cs typeface="+mn-cs"/>
                        </a:rPr>
                        <a:t>Itai Gal-on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חדשות12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ישראלבמחלמה #חרבותברזל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5.08 %</a:t>
                      </a:r>
                    </a:p>
                  </a:txBody>
                  <a:tcPr/>
                </a:tc>
                <a:extLst>
                  <a:ext uri="{0D108BD9-81ED-4DB2-BD59-A6C34878D82A}">
                    <a16:rowId xmlns:a16="http://schemas.microsoft.com/office/drawing/2014/main" val="368839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- 2024-11-04 11:22:48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תיעוד דרמטי מדרום לבנון: צה"ל מלכד עשרות יעדי חיזבאללה - והשמיד אותם במקביל.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2.26 %</a:t>
                      </a:r>
                    </a:p>
                  </a:txBody>
                  <a:tcPr/>
                </a:tc>
                <a:extLst>
                  <a:ext uri="{0D108BD9-81ED-4DB2-BD59-A6C34878D82A}">
                    <a16:rowId xmlns:a16="http://schemas.microsoft.com/office/drawing/2014/main" val="42929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- 2024-11-03 23:06:31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״שגיא לא צריך לשלם מחיר של מי ששגה באותו יום״: אביטל דקל חן, שבעלה שגיא דקל חן חטוף בעזה, בראיון לעודד בן עמי.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חדשות12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#ישראלבמלחמה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3.15 %</a:t>
                      </a:r>
                    </a:p>
                  </a:txBody>
                  <a:tcPr/>
                </a:tc>
                <a:extLst>
                  <a:ext uri="{0D108BD9-81ED-4DB2-BD59-A6C34878D82A}">
                    <a16:rowId xmlns:a16="http://schemas.microsoft.com/office/drawing/2014/main" val="4258395672"/>
                  </a:ext>
                </a:extLst>
              </a:tr>
            </a:tbl>
          </a:graphicData>
        </a:graphic>
      </p:graphicFrame>
      <p:sp>
        <p:nvSpPr>
          <p:cNvPr id="4" name="Text Placeholder 3">
            <a:extLst>
              <a:ext uri="{FF2B5EF4-FFF2-40B4-BE49-F238E27FC236}">
                <a16:creationId xmlns:a16="http://schemas.microsoft.com/office/drawing/2014/main" id="{77E8BD39-B29C-4429-9466-6A7B2EFE20BD}"/>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3204987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CF01E-7F66-4810-910E-778B2C1293B9}"/>
              </a:ext>
            </a:extLst>
          </p:cNvPr>
          <p:cNvSpPr>
            <a:spLocks noGrp="1"/>
          </p:cNvSpPr>
          <p:nvPr>
            <p:ph type="title"/>
          </p:nvPr>
        </p:nvSpPr>
        <p:spPr/>
        <p:txBody>
          <a:bodyPr/>
          <a:lstStyle/>
          <a:p>
            <a:r>
              <a:rPr lang="en-US"/>
              <a:t>Tiktok Videos Traffic Sources | All profiles - 8 of 10</a:t>
            </a:r>
          </a:p>
        </p:txBody>
      </p:sp>
      <p:graphicFrame>
        <p:nvGraphicFramePr>
          <p:cNvPr id="5" name="Table Placeholder 4">
            <a:extLst>
              <a:ext uri="{FF2B5EF4-FFF2-40B4-BE49-F238E27FC236}">
                <a16:creationId xmlns:a16="http://schemas.microsoft.com/office/drawing/2014/main" id="{580BB68E-4C3B-400D-87E7-01216E28C794}"/>
              </a:ext>
            </a:extLst>
          </p:cNvPr>
          <p:cNvGraphicFramePr>
            <a:graphicFrameLocks noGrp="1"/>
          </p:cNvGraphicFramePr>
          <p:nvPr>
            <p:ph type="tbl" sz="quarter" idx="13"/>
            <p:extLst>
              <p:ext uri="{D42A27DB-BD31-4B8C-83A1-F6EECF244321}">
                <p14:modId xmlns:p14="http://schemas.microsoft.com/office/powerpoint/2010/main" val="854137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93891875"/>
                    </a:ext>
                  </a:extLst>
                </a:gridCol>
                <a:gridCol w="740664">
                  <a:extLst>
                    <a:ext uri="{9D8B030D-6E8A-4147-A177-3AD203B41FA5}">
                      <a16:colId xmlns:a16="http://schemas.microsoft.com/office/drawing/2014/main" val="1486926760"/>
                    </a:ext>
                  </a:extLst>
                </a:gridCol>
                <a:gridCol w="740664">
                  <a:extLst>
                    <a:ext uri="{9D8B030D-6E8A-4147-A177-3AD203B41FA5}">
                      <a16:colId xmlns:a16="http://schemas.microsoft.com/office/drawing/2014/main" val="2105759101"/>
                    </a:ext>
                  </a:extLst>
                </a:gridCol>
                <a:gridCol w="740664">
                  <a:extLst>
                    <a:ext uri="{9D8B030D-6E8A-4147-A177-3AD203B41FA5}">
                      <a16:colId xmlns:a16="http://schemas.microsoft.com/office/drawing/2014/main" val="3946951162"/>
                    </a:ext>
                  </a:extLst>
                </a:gridCol>
                <a:gridCol w="740664">
                  <a:extLst>
                    <a:ext uri="{9D8B030D-6E8A-4147-A177-3AD203B41FA5}">
                      <a16:colId xmlns:a16="http://schemas.microsoft.com/office/drawing/2014/main" val="1912477365"/>
                    </a:ext>
                  </a:extLst>
                </a:gridCol>
                <a:gridCol w="740664">
                  <a:extLst>
                    <a:ext uri="{9D8B030D-6E8A-4147-A177-3AD203B41FA5}">
                      <a16:colId xmlns:a16="http://schemas.microsoft.com/office/drawing/2014/main" val="3502969992"/>
                    </a:ext>
                  </a:extLst>
                </a:gridCol>
                <a:gridCol w="740664">
                  <a:extLst>
                    <a:ext uri="{9D8B030D-6E8A-4147-A177-3AD203B41FA5}">
                      <a16:colId xmlns:a16="http://schemas.microsoft.com/office/drawing/2014/main" val="1998440680"/>
                    </a:ext>
                  </a:extLst>
                </a:gridCol>
                <a:gridCol w="740664">
                  <a:extLst>
                    <a:ext uri="{9D8B030D-6E8A-4147-A177-3AD203B41FA5}">
                      <a16:colId xmlns:a16="http://schemas.microsoft.com/office/drawing/2014/main" val="3581455340"/>
                    </a:ext>
                  </a:extLst>
                </a:gridCol>
                <a:gridCol w="740664">
                  <a:extLst>
                    <a:ext uri="{9D8B030D-6E8A-4147-A177-3AD203B41FA5}">
                      <a16:colId xmlns:a16="http://schemas.microsoft.com/office/drawing/2014/main" val="5249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249336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- 2024-11-01 22:54:35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שחקן נשמה: ליאור אשכנזי על ההחלטה להיות הפנים שלי החטופים - והמחיר שהוא משלם. צילום: אור סיט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8.75 %</a:t>
                      </a:r>
                    </a:p>
                  </a:txBody>
                  <a:tcPr/>
                </a:tc>
                <a:extLst>
                  <a:ext uri="{0D108BD9-81ED-4DB2-BD59-A6C34878D82A}">
                    <a16:rowId xmlns:a16="http://schemas.microsoft.com/office/drawing/2014/main" val="109006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- 2024-11-01 21:44:05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״לא הספקת להתקשר בצהריים״: ההספד קורע לב של ישי, בנו של עומר ויינשטיין ז״ל שנרצח במטולה מנפילת רקטה.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1.54 %</a:t>
                      </a:r>
                    </a:p>
                  </a:txBody>
                  <a:tcPr/>
                </a:tc>
                <a:extLst>
                  <a:ext uri="{0D108BD9-81ED-4DB2-BD59-A6C34878D82A}">
                    <a16:rowId xmlns:a16="http://schemas.microsoft.com/office/drawing/2014/main" val="152706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- 2024-11-01 20:54:32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במסגרת חקירת השב"כ, המשטרה וצה"ל נעצרו כמה חשודים בפרשה הביטחונית. החשדות: מסרו מידע רגיש, סיכנו מקורות מידע ופגעו ביעדי המלחמה בעזה.  בלשכת ראש הממשלה הדגישו שאיש מהלשכה לא נחקר ולא נעצר, אך ניתן לומר כי אחד העצורים עבד בצמוד לנתניהו במהלך המלחמה.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3.05 %</a:t>
                      </a:r>
                    </a:p>
                  </a:txBody>
                  <a:tcPr/>
                </a:tc>
                <a:extLst>
                  <a:ext uri="{0D108BD9-81ED-4DB2-BD59-A6C34878D82A}">
                    <a16:rowId xmlns:a16="http://schemas.microsoft.com/office/drawing/2014/main" val="1470241053"/>
                  </a:ext>
                </a:extLst>
              </a:tr>
            </a:tbl>
          </a:graphicData>
        </a:graphic>
      </p:graphicFrame>
      <p:sp>
        <p:nvSpPr>
          <p:cNvPr id="4" name="Text Placeholder 3">
            <a:extLst>
              <a:ext uri="{FF2B5EF4-FFF2-40B4-BE49-F238E27FC236}">
                <a16:creationId xmlns:a16="http://schemas.microsoft.com/office/drawing/2014/main" id="{69DC16AB-2ADB-42FE-A192-944CC96D92D9}"/>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3246169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3D756-7F39-44C3-8888-B1505FFFD706}"/>
              </a:ext>
            </a:extLst>
          </p:cNvPr>
          <p:cNvSpPr>
            <a:spLocks noGrp="1"/>
          </p:cNvSpPr>
          <p:nvPr>
            <p:ph type="title"/>
          </p:nvPr>
        </p:nvSpPr>
        <p:spPr/>
        <p:txBody>
          <a:bodyPr/>
          <a:lstStyle/>
          <a:p>
            <a:r>
              <a:rPr lang="en-US"/>
              <a:t>Tiktok Videos Traffic Sources | All profiles - 9 of 10</a:t>
            </a:r>
          </a:p>
        </p:txBody>
      </p:sp>
      <p:graphicFrame>
        <p:nvGraphicFramePr>
          <p:cNvPr id="5" name="Table Placeholder 4">
            <a:extLst>
              <a:ext uri="{FF2B5EF4-FFF2-40B4-BE49-F238E27FC236}">
                <a16:creationId xmlns:a16="http://schemas.microsoft.com/office/drawing/2014/main" id="{D0C458E2-159C-488F-9CA5-003CAD866953}"/>
              </a:ext>
            </a:extLst>
          </p:cNvPr>
          <p:cNvGraphicFramePr>
            <a:graphicFrameLocks noGrp="1"/>
          </p:cNvGraphicFramePr>
          <p:nvPr>
            <p:ph type="tbl" sz="quarter" idx="13"/>
            <p:extLst>
              <p:ext uri="{D42A27DB-BD31-4B8C-83A1-F6EECF244321}">
                <p14:modId xmlns:p14="http://schemas.microsoft.com/office/powerpoint/2010/main" val="3085596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75439626"/>
                    </a:ext>
                  </a:extLst>
                </a:gridCol>
                <a:gridCol w="740664">
                  <a:extLst>
                    <a:ext uri="{9D8B030D-6E8A-4147-A177-3AD203B41FA5}">
                      <a16:colId xmlns:a16="http://schemas.microsoft.com/office/drawing/2014/main" val="868498753"/>
                    </a:ext>
                  </a:extLst>
                </a:gridCol>
                <a:gridCol w="740664">
                  <a:extLst>
                    <a:ext uri="{9D8B030D-6E8A-4147-A177-3AD203B41FA5}">
                      <a16:colId xmlns:a16="http://schemas.microsoft.com/office/drawing/2014/main" val="3443307253"/>
                    </a:ext>
                  </a:extLst>
                </a:gridCol>
                <a:gridCol w="740664">
                  <a:extLst>
                    <a:ext uri="{9D8B030D-6E8A-4147-A177-3AD203B41FA5}">
                      <a16:colId xmlns:a16="http://schemas.microsoft.com/office/drawing/2014/main" val="494800559"/>
                    </a:ext>
                  </a:extLst>
                </a:gridCol>
                <a:gridCol w="740664">
                  <a:extLst>
                    <a:ext uri="{9D8B030D-6E8A-4147-A177-3AD203B41FA5}">
                      <a16:colId xmlns:a16="http://schemas.microsoft.com/office/drawing/2014/main" val="3408170676"/>
                    </a:ext>
                  </a:extLst>
                </a:gridCol>
                <a:gridCol w="740664">
                  <a:extLst>
                    <a:ext uri="{9D8B030D-6E8A-4147-A177-3AD203B41FA5}">
                      <a16:colId xmlns:a16="http://schemas.microsoft.com/office/drawing/2014/main" val="1884002205"/>
                    </a:ext>
                  </a:extLst>
                </a:gridCol>
                <a:gridCol w="740664">
                  <a:extLst>
                    <a:ext uri="{9D8B030D-6E8A-4147-A177-3AD203B41FA5}">
                      <a16:colId xmlns:a16="http://schemas.microsoft.com/office/drawing/2014/main" val="1559713886"/>
                    </a:ext>
                  </a:extLst>
                </a:gridCol>
                <a:gridCol w="740664">
                  <a:extLst>
                    <a:ext uri="{9D8B030D-6E8A-4147-A177-3AD203B41FA5}">
                      <a16:colId xmlns:a16="http://schemas.microsoft.com/office/drawing/2014/main" val="474683604"/>
                    </a:ext>
                  </a:extLst>
                </a:gridCol>
                <a:gridCol w="740664">
                  <a:extLst>
                    <a:ext uri="{9D8B030D-6E8A-4147-A177-3AD203B41FA5}">
                      <a16:colId xmlns:a16="http://schemas.microsoft.com/office/drawing/2014/main" val="4033499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341393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- 2024-10-31 23:36:45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״הנקודה הקשה באירוע הזה הייתה החילוץ״: כתבנו בדרום ניצן שפירא שנפצע לפני יומיים בלבנון בראיון לגדעון אוקו.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7.53 %</a:t>
                      </a:r>
                    </a:p>
                  </a:txBody>
                  <a:tcPr/>
                </a:tc>
                <a:extLst>
                  <a:ext uri="{0D108BD9-81ED-4DB2-BD59-A6C34878D82A}">
                    <a16:rowId xmlns:a16="http://schemas.microsoft.com/office/drawing/2014/main" val="354819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- 2024-10-31 21:21:04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הקרב על הגיוס: חרדים קיצוניים התפרעו וניסו למנוע מצעירים חרדים להגיע ללשכות הגיוס, 13 נעצרו. @</a:t>
                      </a:r>
                      <a:r>
                        <a:rPr kumimoji="0" lang="en-US" sz="1000" b="0" i="0" u="none" strike="noStrike" kern="1200" cap="none" spc="0" normalizeH="0" baseline="0" noProof="0">
                          <a:ln>
                            <a:noFill/>
                          </a:ln>
                          <a:solidFill>
                            <a:prstClr val="black"/>
                          </a:solidFill>
                          <a:effectLst/>
                          <a:uLnTx/>
                          <a:uFillTx/>
                          <a:latin typeface="Calibri"/>
                          <a:ea typeface="+mn-ea"/>
                          <a:cs typeface="+mn-cs"/>
                        </a:rPr>
                        <a:t>Eli Hirschmann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אלי הירשמן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extLst>
                  <a:ext uri="{0D108BD9-81ED-4DB2-BD59-A6C34878D82A}">
                    <a16:rowId xmlns:a16="http://schemas.microsoft.com/office/drawing/2014/main" val="1363757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- 2024-10-30 21:28:08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תום יורק זעם על אדם בקהל שהחל לצעוק אמירות נגד ישראל ואמר על הבמה: "אל תעמוד שם כמו פחדן, בוא לכאן ותגיד את זה אתה רוצה להרוס לכולם את הלילה? אין בעיה".  לאחר מכן, סולן רדיוהד עזב את הבמה ויצא אל מאחורי הקלעים.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extLst>
                  <a:ext uri="{0D108BD9-81ED-4DB2-BD59-A6C34878D82A}">
                    <a16:rowId xmlns:a16="http://schemas.microsoft.com/office/drawing/2014/main" val="2507567739"/>
                  </a:ext>
                </a:extLst>
              </a:tr>
            </a:tbl>
          </a:graphicData>
        </a:graphic>
      </p:graphicFrame>
      <p:sp>
        <p:nvSpPr>
          <p:cNvPr id="4" name="Text Placeholder 3">
            <a:extLst>
              <a:ext uri="{FF2B5EF4-FFF2-40B4-BE49-F238E27FC236}">
                <a16:creationId xmlns:a16="http://schemas.microsoft.com/office/drawing/2014/main" id="{B311F7A2-18D4-4D53-9515-E3E78DCC66C1}"/>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1954552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E1208-245E-4C0B-AE0C-F6FFFBF960E2}"/>
              </a:ext>
            </a:extLst>
          </p:cNvPr>
          <p:cNvSpPr>
            <a:spLocks noGrp="1"/>
          </p:cNvSpPr>
          <p:nvPr>
            <p:ph type="title"/>
          </p:nvPr>
        </p:nvSpPr>
        <p:spPr/>
        <p:txBody>
          <a:bodyPr/>
          <a:lstStyle/>
          <a:p>
            <a:r>
              <a:rPr lang="en-US"/>
              <a:t>Tiktok Videos Traffic Sources | All profiles - 10 of 10</a:t>
            </a:r>
          </a:p>
        </p:txBody>
      </p:sp>
      <p:graphicFrame>
        <p:nvGraphicFramePr>
          <p:cNvPr id="5" name="Table Placeholder 4">
            <a:extLst>
              <a:ext uri="{FF2B5EF4-FFF2-40B4-BE49-F238E27FC236}">
                <a16:creationId xmlns:a16="http://schemas.microsoft.com/office/drawing/2014/main" id="{256CE8BF-5565-4093-8FAA-8680D0D0E120}"/>
              </a:ext>
            </a:extLst>
          </p:cNvPr>
          <p:cNvGraphicFramePr>
            <a:graphicFrameLocks noGrp="1"/>
          </p:cNvGraphicFramePr>
          <p:nvPr>
            <p:ph type="tbl" sz="quarter" idx="13"/>
            <p:extLst>
              <p:ext uri="{D42A27DB-BD31-4B8C-83A1-F6EECF244321}">
                <p14:modId xmlns:p14="http://schemas.microsoft.com/office/powerpoint/2010/main" val="20752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04555379"/>
                    </a:ext>
                  </a:extLst>
                </a:gridCol>
                <a:gridCol w="740664">
                  <a:extLst>
                    <a:ext uri="{9D8B030D-6E8A-4147-A177-3AD203B41FA5}">
                      <a16:colId xmlns:a16="http://schemas.microsoft.com/office/drawing/2014/main" val="3766730162"/>
                    </a:ext>
                  </a:extLst>
                </a:gridCol>
                <a:gridCol w="740664">
                  <a:extLst>
                    <a:ext uri="{9D8B030D-6E8A-4147-A177-3AD203B41FA5}">
                      <a16:colId xmlns:a16="http://schemas.microsoft.com/office/drawing/2014/main" val="2554358908"/>
                    </a:ext>
                  </a:extLst>
                </a:gridCol>
                <a:gridCol w="740664">
                  <a:extLst>
                    <a:ext uri="{9D8B030D-6E8A-4147-A177-3AD203B41FA5}">
                      <a16:colId xmlns:a16="http://schemas.microsoft.com/office/drawing/2014/main" val="640563431"/>
                    </a:ext>
                  </a:extLst>
                </a:gridCol>
                <a:gridCol w="740664">
                  <a:extLst>
                    <a:ext uri="{9D8B030D-6E8A-4147-A177-3AD203B41FA5}">
                      <a16:colId xmlns:a16="http://schemas.microsoft.com/office/drawing/2014/main" val="3643107183"/>
                    </a:ext>
                  </a:extLst>
                </a:gridCol>
                <a:gridCol w="740664">
                  <a:extLst>
                    <a:ext uri="{9D8B030D-6E8A-4147-A177-3AD203B41FA5}">
                      <a16:colId xmlns:a16="http://schemas.microsoft.com/office/drawing/2014/main" val="4084181975"/>
                    </a:ext>
                  </a:extLst>
                </a:gridCol>
                <a:gridCol w="740664">
                  <a:extLst>
                    <a:ext uri="{9D8B030D-6E8A-4147-A177-3AD203B41FA5}">
                      <a16:colId xmlns:a16="http://schemas.microsoft.com/office/drawing/2014/main" val="1118265457"/>
                    </a:ext>
                  </a:extLst>
                </a:gridCol>
                <a:gridCol w="740664">
                  <a:extLst>
                    <a:ext uri="{9D8B030D-6E8A-4147-A177-3AD203B41FA5}">
                      <a16:colId xmlns:a16="http://schemas.microsoft.com/office/drawing/2014/main" val="3032516988"/>
                    </a:ext>
                  </a:extLst>
                </a:gridCol>
                <a:gridCol w="740664">
                  <a:extLst>
                    <a:ext uri="{9D8B030D-6E8A-4147-A177-3AD203B41FA5}">
                      <a16:colId xmlns:a16="http://schemas.microsoft.com/office/drawing/2014/main" val="4076288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210289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@n12news - 2024-10-30 21:11:19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הקלטות הישראלי שריגל עבור איראן: השיחות עם המפעילים וההודעות רגע לפני שנכנס לאיראן. #חדשות12 #ישראלבמלחמה #</a:t>
                      </a:r>
                      <a:r>
                        <a:rPr kumimoji="0" lang="en-US" sz="1000" b="0" i="0" u="none" strike="noStrike" kern="1200" cap="none" spc="0" normalizeH="0" baseline="0" noProof="0">
                          <a:ln>
                            <a:noFill/>
                          </a:ln>
                          <a:solidFill>
                            <a:prstClr val="black"/>
                          </a:solidFill>
                          <a:effectLst/>
                          <a:uLnTx/>
                          <a:uFillTx/>
                          <a:latin typeface="Calibri"/>
                          <a:ea typeface="+mn-ea"/>
                          <a:cs typeface="+mn-cs"/>
                        </a:rPr>
                        <a:t>n12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חרבותברזל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a:t>
                      </a:r>
                    </a:p>
                  </a:txBody>
                  <a:tcPr/>
                </a:tc>
                <a:extLst>
                  <a:ext uri="{0D108BD9-81ED-4DB2-BD59-A6C34878D82A}">
                    <a16:rowId xmlns:a16="http://schemas.microsoft.com/office/drawing/2014/main" val="1100778341"/>
                  </a:ext>
                </a:extLst>
              </a:tr>
            </a:tbl>
          </a:graphicData>
        </a:graphic>
      </p:graphicFrame>
      <p:sp>
        <p:nvSpPr>
          <p:cNvPr id="4" name="Text Placeholder 3">
            <a:extLst>
              <a:ext uri="{FF2B5EF4-FFF2-40B4-BE49-F238E27FC236}">
                <a16:creationId xmlns:a16="http://schemas.microsoft.com/office/drawing/2014/main" id="{1664A6B4-02E8-4D96-B6E1-9B34C997931A}"/>
              </a:ext>
            </a:extLst>
          </p:cNvPr>
          <p:cNvSpPr>
            <a:spLocks noGrp="1"/>
          </p:cNvSpPr>
          <p:nvPr>
            <p:ph type="body" sz="quarter" idx="14"/>
          </p:nvPr>
        </p:nvSpPr>
        <p:spPr/>
        <p:txBody>
          <a:bodyPr/>
          <a:lstStyle/>
          <a:p>
            <a:r>
              <a:rPr lang="en-US"/>
              <a:t>10/13/2024 - 11/11/2024</a:t>
            </a:r>
          </a:p>
        </p:txBody>
      </p:sp>
    </p:spTree>
    <p:extLst>
      <p:ext uri="{BB962C8B-B14F-4D97-AF65-F5344CB8AC3E}">
        <p14:creationId xmlns:p14="http://schemas.microsoft.com/office/powerpoint/2010/main" val="2459491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2523</Words>
  <Application>Microsoft Office PowerPoint</Application>
  <PresentationFormat>On-screen Show (4:3)</PresentationFormat>
  <Paragraphs>744</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TikTok Studio</vt:lpstr>
      <vt:lpstr>Tiktok Profile Views | All profiles</vt:lpstr>
      <vt:lpstr>Tiktok Post Views | All profiles</vt:lpstr>
      <vt:lpstr>Tiktok Net Followers | All profiles</vt:lpstr>
      <vt:lpstr>Tiktok Likes | All profiles</vt:lpstr>
      <vt:lpstr>Tiktok Shares | All profiles</vt:lpstr>
      <vt:lpstr>Tiktok Comments | All profiles</vt:lpstr>
      <vt:lpstr>Tiktok Total Followers | All profiles</vt:lpstr>
      <vt:lpstr>Tiktok Followers Gender Breakdown | All profiles</vt:lpstr>
      <vt:lpstr>Tiktok Key Metrics Table | All profiles</vt:lpstr>
      <vt:lpstr>Tiktok Videos Table Overview | All profiles - 1 of 5</vt:lpstr>
      <vt:lpstr>Tiktok Videos Table Overview | All profiles - 2 of 5</vt:lpstr>
      <vt:lpstr>Tiktok Videos Table Overview | All profiles - 3 of 5</vt:lpstr>
      <vt:lpstr>Tiktok Videos Table Overview | All profiles - 4 of 5</vt:lpstr>
      <vt:lpstr>Tiktok Videos Table Overview | All profiles - 5 of 5</vt:lpstr>
      <vt:lpstr>Tiktok Videos Traffic Sources | All profiles - 1 of 10</vt:lpstr>
      <vt:lpstr>Tiktok Videos Traffic Sources | All profiles - 2 of 10</vt:lpstr>
      <vt:lpstr>Tiktok Videos Traffic Sources | All profiles - 3 of 10</vt:lpstr>
      <vt:lpstr>Tiktok Videos Traffic Sources | All profiles - 4 of 10</vt:lpstr>
      <vt:lpstr>Tiktok Videos Traffic Sources | All profiles - 5 of 10</vt:lpstr>
      <vt:lpstr>Tiktok Videos Traffic Sources | All profiles - 6 of 10</vt:lpstr>
      <vt:lpstr>Tiktok Videos Traffic Sources | All profiles - 7 of 10</vt:lpstr>
      <vt:lpstr>Tiktok Videos Traffic Sources | All profiles - 8 of 10</vt:lpstr>
      <vt:lpstr>Tiktok Videos Traffic Sources | All profiles - 9 of 10</vt:lpstr>
      <vt:lpstr>Tiktok Videos Traffic Sources | All profiles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TikTok Studio</dc:title>
  <dc:creator>Frederik Born</dc:creator>
  <cp:lastModifiedBy>Frederik Born</cp:lastModifiedBy>
  <cp:revision>1</cp:revision>
  <dcterms:created xsi:type="dcterms:W3CDTF">2024-11-12T16:21:36Z</dcterms:created>
  <dcterms:modified xsi:type="dcterms:W3CDTF">2024-11-12T16:23:10Z</dcterms:modified>
</cp:coreProperties>
</file>