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Guerbet</c:v>
                </c:pt>
              </c:strCache>
            </c:strRef>
          </c:tx>
          <c:spPr>
            <a:solidFill>
              <a:schemeClr val="accent1"/>
            </a:solidFill>
            <a:ln>
              <a:noFill/>
            </a:ln>
            <a:effectLst/>
          </c:spPr>
          <c:invertIfNegative val="0"/>
          <c:cat>
            <c:numRef>
              <c:f>Sheet1!$A$2</c:f>
              <c:numCache>
                <c:formatCode>m/d/yyyy</c:formatCode>
                <c:ptCount val="1"/>
                <c:pt idx="0">
                  <c:v>45658</c:v>
                </c:pt>
              </c:numCache>
            </c:numRef>
          </c:cat>
          <c:val>
            <c:numRef>
              <c:f>Sheet1!$B$2</c:f>
              <c:numCache>
                <c:formatCode>General</c:formatCode>
                <c:ptCount val="1"/>
                <c:pt idx="0">
                  <c:v>35820</c:v>
                </c:pt>
              </c:numCache>
            </c:numRef>
          </c:val>
          <c:extLst>
            <c:ext xmlns:c16="http://schemas.microsoft.com/office/drawing/2014/chart" uri="{C3380CC4-5D6E-409C-BE32-E72D297353CC}">
              <c16:uniqueId val="{00000000-A117-43F7-AFF5-4C038488BBBA}"/>
            </c:ext>
          </c:extLst>
        </c:ser>
        <c:dLbls>
          <c:showLegendKey val="0"/>
          <c:showVal val="0"/>
          <c:showCatName val="0"/>
          <c:showSerName val="0"/>
          <c:showPercent val="0"/>
          <c:showBubbleSize val="0"/>
        </c:dLbls>
        <c:gapWidth val="150"/>
        <c:overlap val="100"/>
        <c:axId val="82229656"/>
        <c:axId val="82228016"/>
      </c:barChart>
      <c:dateAx>
        <c:axId val="82229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228016"/>
        <c:crosses val="autoZero"/>
        <c:auto val="1"/>
        <c:lblOffset val="100"/>
        <c:baseTimeUnit val="days"/>
      </c:dateAx>
      <c:valAx>
        <c:axId val="82228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22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Guerbet</c:v>
                </c:pt>
              </c:strCache>
            </c:strRef>
          </c:tx>
          <c:spPr>
            <a:solidFill>
              <a:schemeClr val="accent1"/>
            </a:solidFill>
            <a:ln>
              <a:noFill/>
            </a:ln>
            <a:effectLst/>
          </c:spPr>
          <c:invertIfNegative val="0"/>
          <c:cat>
            <c:strRef>
              <c:f>Sheet1!$A$2</c:f>
              <c:strCache>
                <c:ptCount val="1"/>
                <c:pt idx="0">
                  <c:v>Interactions</c:v>
                </c:pt>
              </c:strCache>
            </c:strRef>
          </c:cat>
          <c:val>
            <c:numRef>
              <c:f>Sheet1!$B$2</c:f>
              <c:numCache>
                <c:formatCode>General</c:formatCode>
                <c:ptCount val="1"/>
                <c:pt idx="0">
                  <c:v>715</c:v>
                </c:pt>
              </c:numCache>
            </c:numRef>
          </c:val>
          <c:extLst>
            <c:ext xmlns:c16="http://schemas.microsoft.com/office/drawing/2014/chart" uri="{C3380CC4-5D6E-409C-BE32-E72D297353CC}">
              <c16:uniqueId val="{00000000-C6D4-40FB-8B16-E2166C78CE70}"/>
            </c:ext>
          </c:extLst>
        </c:ser>
        <c:dLbls>
          <c:showLegendKey val="0"/>
          <c:showVal val="0"/>
          <c:showCatName val="0"/>
          <c:showSerName val="0"/>
          <c:showPercent val="0"/>
          <c:showBubbleSize val="0"/>
        </c:dLbls>
        <c:gapWidth val="182"/>
        <c:axId val="401404576"/>
        <c:axId val="401400312"/>
      </c:barChart>
      <c:catAx>
        <c:axId val="4014045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00312"/>
        <c:crosses val="autoZero"/>
        <c:auto val="1"/>
        <c:lblAlgn val="ctr"/>
        <c:lblOffset val="100"/>
        <c:noMultiLvlLbl val="0"/>
      </c:catAx>
      <c:valAx>
        <c:axId val="4014003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0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guerbetgroup</c:v>
                </c:pt>
              </c:strCache>
            </c:strRef>
          </c:tx>
          <c:spPr>
            <a:solidFill>
              <a:schemeClr val="accent1"/>
            </a:solidFill>
            <a:ln>
              <a:noFill/>
            </a:ln>
            <a:effectLst/>
          </c:spPr>
          <c:invertIfNegative val="0"/>
          <c:cat>
            <c:numRef>
              <c:f>Sheet1!$A$2</c:f>
              <c:numCache>
                <c:formatCode>m/d/yyyy</c:formatCode>
                <c:ptCount val="1"/>
                <c:pt idx="0">
                  <c:v>45658</c:v>
                </c:pt>
              </c:numCache>
            </c:numRef>
          </c:cat>
          <c:val>
            <c:numRef>
              <c:f>Sheet1!$B$2</c:f>
              <c:numCache>
                <c:formatCode>General</c:formatCode>
                <c:ptCount val="1"/>
                <c:pt idx="0">
                  <c:v>1297</c:v>
                </c:pt>
              </c:numCache>
            </c:numRef>
          </c:val>
          <c:extLst>
            <c:ext xmlns:c16="http://schemas.microsoft.com/office/drawing/2014/chart" uri="{C3380CC4-5D6E-409C-BE32-E72D297353CC}">
              <c16:uniqueId val="{00000000-39BD-47E8-AF37-3136C217F559}"/>
            </c:ext>
          </c:extLst>
        </c:ser>
        <c:dLbls>
          <c:showLegendKey val="0"/>
          <c:showVal val="0"/>
          <c:showCatName val="0"/>
          <c:showSerName val="0"/>
          <c:showPercent val="0"/>
          <c:showBubbleSize val="0"/>
        </c:dLbls>
        <c:gapWidth val="150"/>
        <c:overlap val="100"/>
        <c:axId val="472344560"/>
        <c:axId val="472339968"/>
      </c:barChart>
      <c:dateAx>
        <c:axId val="472344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339968"/>
        <c:crosses val="autoZero"/>
        <c:auto val="1"/>
        <c:lblOffset val="100"/>
        <c:baseTimeUnit val="days"/>
      </c:dateAx>
      <c:valAx>
        <c:axId val="47233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34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45658</c:v>
                </c:pt>
              </c:numCache>
            </c:numRef>
          </c:cat>
          <c:val>
            <c:numRef>
              <c:f>Sheet1!$B$2</c:f>
              <c:numCache>
                <c:formatCode>General</c:formatCode>
                <c:ptCount val="1"/>
                <c:pt idx="0">
                  <c:v>660</c:v>
                </c:pt>
              </c:numCache>
            </c:numRef>
          </c:val>
          <c:extLst>
            <c:ext xmlns:c16="http://schemas.microsoft.com/office/drawing/2014/chart" uri="{C3380CC4-5D6E-409C-BE32-E72D297353CC}">
              <c16:uniqueId val="{00000000-2FBB-4098-91D3-B699CBF5D833}"/>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45658</c:v>
                </c:pt>
              </c:numCache>
            </c:numRef>
          </c:cat>
          <c:val>
            <c:numRef>
              <c:f>Sheet1!$C$2</c:f>
              <c:numCache>
                <c:formatCode>General</c:formatCode>
                <c:ptCount val="1"/>
                <c:pt idx="0">
                  <c:v>2504</c:v>
                </c:pt>
              </c:numCache>
            </c:numRef>
          </c:val>
          <c:extLst>
            <c:ext xmlns:c16="http://schemas.microsoft.com/office/drawing/2014/chart" uri="{C3380CC4-5D6E-409C-BE32-E72D297353CC}">
              <c16:uniqueId val="{00000001-2FBB-4098-91D3-B699CBF5D833}"/>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45658</c:v>
                </c:pt>
              </c:numCache>
            </c:numRef>
          </c:cat>
          <c:val>
            <c:numRef>
              <c:f>Sheet1!$D$2</c:f>
              <c:numCache>
                <c:formatCode>General</c:formatCode>
                <c:ptCount val="1"/>
                <c:pt idx="0">
                  <c:v>6130</c:v>
                </c:pt>
              </c:numCache>
            </c:numRef>
          </c:val>
          <c:extLst>
            <c:ext xmlns:c16="http://schemas.microsoft.com/office/drawing/2014/chart" uri="{C3380CC4-5D6E-409C-BE32-E72D297353CC}">
              <c16:uniqueId val="{00000002-2FBB-4098-91D3-B699CBF5D833}"/>
            </c:ext>
          </c:extLst>
        </c:ser>
        <c:ser>
          <c:idx val="3"/>
          <c:order val="3"/>
          <c:tx>
            <c:strRef>
              <c:f>Sheet1!$E$1</c:f>
              <c:strCache>
                <c:ptCount val="1"/>
                <c:pt idx="0">
                  <c:v>LinkedIn</c:v>
                </c:pt>
              </c:strCache>
            </c:strRef>
          </c:tx>
          <c:spPr>
            <a:solidFill>
              <a:schemeClr val="accent4"/>
            </a:solidFill>
            <a:ln>
              <a:noFill/>
            </a:ln>
            <a:effectLst/>
          </c:spPr>
          <c:invertIfNegative val="0"/>
          <c:cat>
            <c:numRef>
              <c:f>Sheet1!$A$2</c:f>
              <c:numCache>
                <c:formatCode>m/d/yyyy</c:formatCode>
                <c:ptCount val="1"/>
                <c:pt idx="0">
                  <c:v>45658</c:v>
                </c:pt>
              </c:numCache>
            </c:numRef>
          </c:cat>
          <c:val>
            <c:numRef>
              <c:f>Sheet1!$E$2</c:f>
              <c:numCache>
                <c:formatCode>General</c:formatCode>
                <c:ptCount val="1"/>
                <c:pt idx="0">
                  <c:v>89381</c:v>
                </c:pt>
              </c:numCache>
            </c:numRef>
          </c:val>
          <c:extLst>
            <c:ext xmlns:c16="http://schemas.microsoft.com/office/drawing/2014/chart" uri="{C3380CC4-5D6E-409C-BE32-E72D297353CC}">
              <c16:uniqueId val="{00000003-2FBB-4098-91D3-B699CBF5D833}"/>
            </c:ext>
          </c:extLst>
        </c:ser>
        <c:ser>
          <c:idx val="4"/>
          <c:order val="4"/>
          <c:tx>
            <c:strRef>
              <c:f>Sheet1!$F$1</c:f>
              <c:strCache>
                <c:ptCount val="1"/>
                <c:pt idx="0">
                  <c:v>Instagram</c:v>
                </c:pt>
              </c:strCache>
            </c:strRef>
          </c:tx>
          <c:spPr>
            <a:solidFill>
              <a:schemeClr val="accent5"/>
            </a:solidFill>
            <a:ln>
              <a:noFill/>
            </a:ln>
            <a:effectLst/>
          </c:spPr>
          <c:invertIfNegative val="0"/>
          <c:cat>
            <c:numRef>
              <c:f>Sheet1!$A$2</c:f>
              <c:numCache>
                <c:formatCode>m/d/yyyy</c:formatCode>
                <c:ptCount val="1"/>
                <c:pt idx="0">
                  <c:v>45658</c:v>
                </c:pt>
              </c:numCache>
            </c:numRef>
          </c:cat>
          <c:val>
            <c:numRef>
              <c:f>Sheet1!$F$2</c:f>
              <c:numCache>
                <c:formatCode>General</c:formatCode>
                <c:ptCount val="1"/>
                <c:pt idx="0">
                  <c:v>1923</c:v>
                </c:pt>
              </c:numCache>
            </c:numRef>
          </c:val>
          <c:extLst>
            <c:ext xmlns:c16="http://schemas.microsoft.com/office/drawing/2014/chart" uri="{C3380CC4-5D6E-409C-BE32-E72D297353CC}">
              <c16:uniqueId val="{00000004-2FBB-4098-91D3-B699CBF5D833}"/>
            </c:ext>
          </c:extLst>
        </c:ser>
        <c:dLbls>
          <c:showLegendKey val="0"/>
          <c:showVal val="0"/>
          <c:showCatName val="0"/>
          <c:showSerName val="0"/>
          <c:showPercent val="0"/>
          <c:showBubbleSize val="0"/>
        </c:dLbls>
        <c:gapWidth val="182"/>
        <c:axId val="472338000"/>
        <c:axId val="472338328"/>
      </c:barChart>
      <c:dateAx>
        <c:axId val="4723380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338328"/>
        <c:crosses val="autoZero"/>
        <c:auto val="1"/>
        <c:lblOffset val="100"/>
        <c:baseTimeUnit val="days"/>
      </c:dateAx>
      <c:valAx>
        <c:axId val="4723383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33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58AD4-E39F-48DF-B750-E58C79A2FC4F}"/>
              </a:ext>
            </a:extLst>
          </p:cNvPr>
          <p:cNvSpPr>
            <a:spLocks noGrp="1"/>
          </p:cNvSpPr>
          <p:nvPr>
            <p:ph type="ctrTitle"/>
          </p:nvPr>
        </p:nvSpPr>
        <p:spPr/>
        <p:txBody>
          <a:bodyPr/>
          <a:lstStyle/>
          <a:p>
            <a:r>
              <a:rPr lang="en-US"/>
              <a:t>Report mensuel </a:t>
            </a:r>
          </a:p>
        </p:txBody>
      </p:sp>
      <p:sp>
        <p:nvSpPr>
          <p:cNvPr id="3" name="Subtitle 2">
            <a:extLst>
              <a:ext uri="{FF2B5EF4-FFF2-40B4-BE49-F238E27FC236}">
                <a16:creationId xmlns:a16="http://schemas.microsoft.com/office/drawing/2014/main" id="{090C9280-2706-4DEB-B1A5-FE823067C2D3}"/>
              </a:ext>
            </a:extLst>
          </p:cNvPr>
          <p:cNvSpPr>
            <a:spLocks noGrp="1"/>
          </p:cNvSpPr>
          <p:nvPr>
            <p:ph type="subTitle" idx="1"/>
          </p:nvPr>
        </p:nvSpPr>
        <p:spPr/>
        <p:txBody>
          <a:bodyPr/>
          <a:lstStyle/>
          <a:p>
            <a:r>
              <a:rPr lang="en-US"/>
              <a:t>Guerbet</a:t>
            </a:r>
          </a:p>
        </p:txBody>
      </p:sp>
    </p:spTree>
    <p:extLst>
      <p:ext uri="{BB962C8B-B14F-4D97-AF65-F5344CB8AC3E}">
        <p14:creationId xmlns:p14="http://schemas.microsoft.com/office/powerpoint/2010/main" val="2047739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4F18-306D-45D4-9E7B-3DBCF02A3E63}"/>
              </a:ext>
            </a:extLst>
          </p:cNvPr>
          <p:cNvSpPr>
            <a:spLocks noGrp="1"/>
          </p:cNvSpPr>
          <p:nvPr>
            <p:ph type="title"/>
          </p:nvPr>
        </p:nvSpPr>
        <p:spPr/>
        <p:txBody>
          <a:bodyPr/>
          <a:lstStyle/>
          <a:p>
            <a:r>
              <a:rPr lang="en-US"/>
              <a:t>LinkedIn Post Impressions | 5 profiles</a:t>
            </a:r>
          </a:p>
        </p:txBody>
      </p:sp>
      <p:graphicFrame>
        <p:nvGraphicFramePr>
          <p:cNvPr id="6" name="Chart Placeholder 5">
            <a:extLst>
              <a:ext uri="{FF2B5EF4-FFF2-40B4-BE49-F238E27FC236}">
                <a16:creationId xmlns:a16="http://schemas.microsoft.com/office/drawing/2014/main" id="{56C730F9-62A9-41BE-BA1D-895ABA242315}"/>
              </a:ext>
            </a:extLst>
          </p:cNvPr>
          <p:cNvGraphicFramePr>
            <a:graphicFrameLocks noGrp="1"/>
          </p:cNvGraphicFramePr>
          <p:nvPr>
            <p:ph type="chart" sz="quarter" idx="13"/>
            <p:extLst>
              <p:ext uri="{D42A27DB-BD31-4B8C-83A1-F6EECF244321}">
                <p14:modId xmlns:p14="http://schemas.microsoft.com/office/powerpoint/2010/main" val="3884071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7F17D8-385C-4C72-A2C1-0D47529FCC2E}"/>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D7ED25B8-5922-42E2-A18E-9792EC5D6E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2291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9163A-0256-4DC5-B03A-F58C61E0A83E}"/>
              </a:ext>
            </a:extLst>
          </p:cNvPr>
          <p:cNvSpPr>
            <a:spLocks noGrp="1"/>
          </p:cNvSpPr>
          <p:nvPr>
            <p:ph type="title"/>
          </p:nvPr>
        </p:nvSpPr>
        <p:spPr/>
        <p:txBody>
          <a:bodyPr/>
          <a:lstStyle/>
          <a:p>
            <a:r>
              <a:rPr lang="en-US"/>
              <a:t>LinkedIn Key Metrics Table - Post Level (Custom) | 5 profiles</a:t>
            </a:r>
          </a:p>
        </p:txBody>
      </p:sp>
      <p:graphicFrame>
        <p:nvGraphicFramePr>
          <p:cNvPr id="5" name="Table Placeholder 4">
            <a:extLst>
              <a:ext uri="{FF2B5EF4-FFF2-40B4-BE49-F238E27FC236}">
                <a16:creationId xmlns:a16="http://schemas.microsoft.com/office/drawing/2014/main" id="{417D74CA-94C3-4FFB-A869-70F0628EE202}"/>
              </a:ext>
            </a:extLst>
          </p:cNvPr>
          <p:cNvGraphicFramePr>
            <a:graphicFrameLocks noGrp="1"/>
          </p:cNvGraphicFramePr>
          <p:nvPr>
            <p:ph type="tbl" sz="quarter" idx="13"/>
            <p:extLst>
              <p:ext uri="{D42A27DB-BD31-4B8C-83A1-F6EECF244321}">
                <p14:modId xmlns:p14="http://schemas.microsoft.com/office/powerpoint/2010/main" val="173296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109271437"/>
                    </a:ext>
                  </a:extLst>
                </a:gridCol>
                <a:gridCol w="1234440">
                  <a:extLst>
                    <a:ext uri="{9D8B030D-6E8A-4147-A177-3AD203B41FA5}">
                      <a16:colId xmlns:a16="http://schemas.microsoft.com/office/drawing/2014/main" val="1494802542"/>
                    </a:ext>
                  </a:extLst>
                </a:gridCol>
                <a:gridCol w="1234440">
                  <a:extLst>
                    <a:ext uri="{9D8B030D-6E8A-4147-A177-3AD203B41FA5}">
                      <a16:colId xmlns:a16="http://schemas.microsoft.com/office/drawing/2014/main" val="492459321"/>
                    </a:ext>
                  </a:extLst>
                </a:gridCol>
                <a:gridCol w="1234440">
                  <a:extLst>
                    <a:ext uri="{9D8B030D-6E8A-4147-A177-3AD203B41FA5}">
                      <a16:colId xmlns:a16="http://schemas.microsoft.com/office/drawing/2014/main" val="876272995"/>
                    </a:ext>
                  </a:extLst>
                </a:gridCol>
                <a:gridCol w="1234440">
                  <a:extLst>
                    <a:ext uri="{9D8B030D-6E8A-4147-A177-3AD203B41FA5}">
                      <a16:colId xmlns:a16="http://schemas.microsoft.com/office/drawing/2014/main" val="1470801729"/>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2026684799"/>
                  </a:ext>
                </a:extLst>
              </a:tr>
              <a:tr h="370840">
                <a:tc>
                  <a:txBody>
                    <a:bodyPr/>
                    <a:lstStyle/>
                    <a:p>
                      <a:r>
                        <a:rPr lang="en-US" sz="1000"/>
                        <a:t>Guerbet</a:t>
                      </a:r>
                    </a:p>
                  </a:txBody>
                  <a:tcPr/>
                </a:tc>
                <a:tc>
                  <a:txBody>
                    <a:bodyPr/>
                    <a:lstStyle/>
                    <a:p>
                      <a:r>
                        <a:rPr lang="en-US" sz="1000"/>
                        <a:t>7</a:t>
                      </a:r>
                    </a:p>
                  </a:txBody>
                  <a:tcPr/>
                </a:tc>
                <a:tc>
                  <a:txBody>
                    <a:bodyPr/>
                    <a:lstStyle/>
                    <a:p>
                      <a:r>
                        <a:rPr lang="en-US" sz="1000"/>
                        <a:t>662</a:t>
                      </a:r>
                    </a:p>
                  </a:txBody>
                  <a:tcPr/>
                </a:tc>
                <a:tc>
                  <a:txBody>
                    <a:bodyPr/>
                    <a:lstStyle/>
                    <a:p>
                      <a:r>
                        <a:rPr lang="en-US" sz="1000"/>
                        <a:t>14</a:t>
                      </a:r>
                    </a:p>
                  </a:txBody>
                  <a:tcPr/>
                </a:tc>
                <a:tc>
                  <a:txBody>
                    <a:bodyPr/>
                    <a:lstStyle/>
                    <a:p>
                      <a:r>
                        <a:rPr lang="en-US" sz="1000"/>
                        <a:t>39</a:t>
                      </a:r>
                    </a:p>
                  </a:txBody>
                  <a:tcPr/>
                </a:tc>
                <a:extLst>
                  <a:ext uri="{0D108BD9-81ED-4DB2-BD59-A6C34878D82A}">
                    <a16:rowId xmlns:a16="http://schemas.microsoft.com/office/drawing/2014/main" val="1277960245"/>
                  </a:ext>
                </a:extLst>
              </a:tr>
            </a:tbl>
          </a:graphicData>
        </a:graphic>
      </p:graphicFrame>
      <p:sp>
        <p:nvSpPr>
          <p:cNvPr id="4" name="Text Placeholder 3">
            <a:extLst>
              <a:ext uri="{FF2B5EF4-FFF2-40B4-BE49-F238E27FC236}">
                <a16:creationId xmlns:a16="http://schemas.microsoft.com/office/drawing/2014/main" id="{0BB80EA7-E27D-4B1E-98FB-AD5FADF723B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706414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D920F-3260-4526-B272-47CA63716B11}"/>
              </a:ext>
            </a:extLst>
          </p:cNvPr>
          <p:cNvSpPr>
            <a:spLocks noGrp="1"/>
          </p:cNvSpPr>
          <p:nvPr>
            <p:ph type="title"/>
          </p:nvPr>
        </p:nvSpPr>
        <p:spPr/>
        <p:txBody>
          <a:bodyPr/>
          <a:lstStyle/>
          <a:p>
            <a:r>
              <a:rPr lang="en-US"/>
              <a:t>LinkedIn Interactions | 5 profiles</a:t>
            </a:r>
          </a:p>
        </p:txBody>
      </p:sp>
      <p:graphicFrame>
        <p:nvGraphicFramePr>
          <p:cNvPr id="6" name="Chart Placeholder 5">
            <a:extLst>
              <a:ext uri="{FF2B5EF4-FFF2-40B4-BE49-F238E27FC236}">
                <a16:creationId xmlns:a16="http://schemas.microsoft.com/office/drawing/2014/main" id="{53427EFB-C3F7-4E20-9FBA-8B53FBA6789B}"/>
              </a:ext>
            </a:extLst>
          </p:cNvPr>
          <p:cNvGraphicFramePr>
            <a:graphicFrameLocks noGrp="1"/>
          </p:cNvGraphicFramePr>
          <p:nvPr>
            <p:ph type="chart" sz="quarter" idx="13"/>
            <p:extLst>
              <p:ext uri="{D42A27DB-BD31-4B8C-83A1-F6EECF244321}">
                <p14:modId xmlns:p14="http://schemas.microsoft.com/office/powerpoint/2010/main" val="840468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E88A31-13DB-4CCE-A0FB-4903C4FEFDF6}"/>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47ACB170-B5C8-4D23-BDA6-6E860FDC64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3410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17FA2-3C6A-47FE-88B1-6DB5E81A233B}"/>
              </a:ext>
            </a:extLst>
          </p:cNvPr>
          <p:cNvSpPr>
            <a:spLocks noGrp="1"/>
          </p:cNvSpPr>
          <p:nvPr>
            <p:ph type="title"/>
          </p:nvPr>
        </p:nvSpPr>
        <p:spPr/>
        <p:txBody>
          <a:bodyPr/>
          <a:lstStyle/>
          <a:p>
            <a:r>
              <a:rPr lang="en-US"/>
              <a:t>LinkedIn Top posts based on Engagement rate | 5 profiles - 1 of 5</a:t>
            </a:r>
          </a:p>
        </p:txBody>
      </p:sp>
      <p:graphicFrame>
        <p:nvGraphicFramePr>
          <p:cNvPr id="5" name="Table Placeholder 4">
            <a:extLst>
              <a:ext uri="{FF2B5EF4-FFF2-40B4-BE49-F238E27FC236}">
                <a16:creationId xmlns:a16="http://schemas.microsoft.com/office/drawing/2014/main" id="{E3D758FA-876F-4FF2-8CBB-D30CF9D995B2}"/>
              </a:ext>
            </a:extLst>
          </p:cNvPr>
          <p:cNvGraphicFramePr>
            <a:graphicFrameLocks noGrp="1"/>
          </p:cNvGraphicFramePr>
          <p:nvPr>
            <p:ph type="tbl" sz="quarter" idx="13"/>
            <p:extLst>
              <p:ext uri="{D42A27DB-BD31-4B8C-83A1-F6EECF244321}">
                <p14:modId xmlns:p14="http://schemas.microsoft.com/office/powerpoint/2010/main" val="1380174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39738895"/>
                    </a:ext>
                  </a:extLst>
                </a:gridCol>
                <a:gridCol w="1316736">
                  <a:extLst>
                    <a:ext uri="{9D8B030D-6E8A-4147-A177-3AD203B41FA5}">
                      <a16:colId xmlns:a16="http://schemas.microsoft.com/office/drawing/2014/main" val="3608362747"/>
                    </a:ext>
                  </a:extLst>
                </a:gridCol>
                <a:gridCol w="1316736">
                  <a:extLst>
                    <a:ext uri="{9D8B030D-6E8A-4147-A177-3AD203B41FA5}">
                      <a16:colId xmlns:a16="http://schemas.microsoft.com/office/drawing/2014/main" val="3122022250"/>
                    </a:ext>
                  </a:extLst>
                </a:gridCol>
                <a:gridCol w="1316736">
                  <a:extLst>
                    <a:ext uri="{9D8B030D-6E8A-4147-A177-3AD203B41FA5}">
                      <a16:colId xmlns:a16="http://schemas.microsoft.com/office/drawing/2014/main" val="1530733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704114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- 2025-01-01 10:39:13</a:t>
                      </a:r>
                      <a:r>
                        <a:rPr kumimoji="0" lang="en-US" sz="1000" b="0" i="0" u="none" strike="noStrike" kern="1200" cap="none" spc="0" normalizeH="0" baseline="0" noProof="0">
                          <a:ln>
                            <a:noFill/>
                          </a:ln>
                          <a:solidFill>
                            <a:prstClr val="black"/>
                          </a:solidFill>
                          <a:effectLst/>
                          <a:uLnTx/>
                          <a:uFillTx/>
                          <a:latin typeface="Calibri"/>
                          <a:ea typeface="+mn-ea"/>
                          <a:cs typeface="+mn-cs"/>
                        </a:rPr>
                        <a:t>
 🎉 Happy New Year from Guerbet! 🎉
As we welcome 2025, we want to extend our heartfelt gratitude to our incredible clients, dedicated teams, and supportive partners. Your trust and collaboration have been the cornerstone of our success this past year.🙏
💪Here's to a new year filled with innovation, growth, and continued success together. May 2025 bring you joy, health, and prosperity.
Thank you for being a part of the Guerbet family. Let's make this year our best one yet!☺️
#HappyNewYear #Guerbet #2025 #Innovation #Teamwork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5.8823529411765 %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2465</a:t>
                      </a:r>
                    </a:p>
                  </a:txBody>
                  <a:tcPr/>
                </a:tc>
                <a:extLst>
                  <a:ext uri="{0D108BD9-81ED-4DB2-BD59-A6C34878D82A}">
                    <a16:rowId xmlns:a16="http://schemas.microsoft.com/office/drawing/2014/main" val="2708988853"/>
                  </a:ext>
                </a:extLst>
              </a:tr>
            </a:tbl>
          </a:graphicData>
        </a:graphic>
      </p:graphicFrame>
      <p:sp>
        <p:nvSpPr>
          <p:cNvPr id="4" name="Text Placeholder 3">
            <a:extLst>
              <a:ext uri="{FF2B5EF4-FFF2-40B4-BE49-F238E27FC236}">
                <a16:creationId xmlns:a16="http://schemas.microsoft.com/office/drawing/2014/main" id="{31924751-65AB-4F9A-8392-F40FE2036FB6}"/>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821706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3117-6AA9-4895-8DA7-B0AF8D0734EB}"/>
              </a:ext>
            </a:extLst>
          </p:cNvPr>
          <p:cNvSpPr>
            <a:spLocks noGrp="1"/>
          </p:cNvSpPr>
          <p:nvPr>
            <p:ph type="title"/>
          </p:nvPr>
        </p:nvSpPr>
        <p:spPr/>
        <p:txBody>
          <a:bodyPr/>
          <a:lstStyle/>
          <a:p>
            <a:r>
              <a:rPr lang="en-US"/>
              <a:t>LinkedIn Top posts based on Engagement rate | 5 profiles - 2 of 5</a:t>
            </a:r>
          </a:p>
        </p:txBody>
      </p:sp>
      <p:graphicFrame>
        <p:nvGraphicFramePr>
          <p:cNvPr id="5" name="Table Placeholder 4">
            <a:extLst>
              <a:ext uri="{FF2B5EF4-FFF2-40B4-BE49-F238E27FC236}">
                <a16:creationId xmlns:a16="http://schemas.microsoft.com/office/drawing/2014/main" id="{A559FC11-25D5-4BB9-A817-7E01E213D146}"/>
              </a:ext>
            </a:extLst>
          </p:cNvPr>
          <p:cNvGraphicFramePr>
            <a:graphicFrameLocks noGrp="1"/>
          </p:cNvGraphicFramePr>
          <p:nvPr>
            <p:ph type="tbl" sz="quarter" idx="13"/>
            <p:extLst>
              <p:ext uri="{D42A27DB-BD31-4B8C-83A1-F6EECF244321}">
                <p14:modId xmlns:p14="http://schemas.microsoft.com/office/powerpoint/2010/main" val="1654664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52564622"/>
                    </a:ext>
                  </a:extLst>
                </a:gridCol>
                <a:gridCol w="1316736">
                  <a:extLst>
                    <a:ext uri="{9D8B030D-6E8A-4147-A177-3AD203B41FA5}">
                      <a16:colId xmlns:a16="http://schemas.microsoft.com/office/drawing/2014/main" val="940047077"/>
                    </a:ext>
                  </a:extLst>
                </a:gridCol>
                <a:gridCol w="1316736">
                  <a:extLst>
                    <a:ext uri="{9D8B030D-6E8A-4147-A177-3AD203B41FA5}">
                      <a16:colId xmlns:a16="http://schemas.microsoft.com/office/drawing/2014/main" val="2875362637"/>
                    </a:ext>
                  </a:extLst>
                </a:gridCol>
                <a:gridCol w="1316736">
                  <a:extLst>
                    <a:ext uri="{9D8B030D-6E8A-4147-A177-3AD203B41FA5}">
                      <a16:colId xmlns:a16="http://schemas.microsoft.com/office/drawing/2014/main" val="798329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281785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- 2025-01-27 18:15:14</a:t>
                      </a:r>
                      <a:r>
                        <a:rPr kumimoji="0" lang="en-US" sz="1000" b="0" i="0" u="none" strike="noStrike" kern="1200" cap="none" spc="0" normalizeH="0" baseline="0" noProof="0">
                          <a:ln>
                            <a:noFill/>
                          </a:ln>
                          <a:solidFill>
                            <a:prstClr val="black"/>
                          </a:solidFill>
                          <a:effectLst/>
                          <a:uLnTx/>
                          <a:uFillTx/>
                          <a:latin typeface="Calibri"/>
                          <a:ea typeface="+mn-ea"/>
                          <a:cs typeface="+mn-cs"/>
                        </a:rPr>
                        <a:t>
 🌟 Guerbet at Arab Health 2025! 🌟
📢We are excited to announce our participation in Arab Health 2025, taking place from January 27 to 30, 2025, at the Dubai World Trade Centre. This event is a unique opportunity to discover our latest innovations and solutions in radiology.
❗️ Key Information:
📅January 27-30, 2025: Arab Health 2025
📍 Location: Dubai World Trade Centre, Booth S1.E55A
🤝At Guerbet, we are committed to advancing healthcare through innovative solutions and cutting-edge technology. During the event, we will showcase our latest products and solutions designed to improve patient outcomes and streamline healthcare processes. Our team of experts will be on hand to provide insights and answer any questions you may have.
🚀Don't miss this chance to connect with industry leaders, explore new trends, and discover how Guerbet is shaping the future of healthcare. We look forward to seeing you there!
#Guerbet #Radiology #ArabHealth2025 #HealthInnovation
cc : Dan Raffi Charbel Saade, PhD, MBA Nour Francis Ziya Engin Adriano Caldas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6.5593321407275 %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a:t>
                      </a:r>
                    </a:p>
                  </a:txBody>
                  <a:tcPr/>
                </a:tc>
                <a:extLst>
                  <a:ext uri="{0D108BD9-81ED-4DB2-BD59-A6C34878D82A}">
                    <a16:rowId xmlns:a16="http://schemas.microsoft.com/office/drawing/2014/main" val="1501894065"/>
                  </a:ext>
                </a:extLst>
              </a:tr>
            </a:tbl>
          </a:graphicData>
        </a:graphic>
      </p:graphicFrame>
      <p:sp>
        <p:nvSpPr>
          <p:cNvPr id="4" name="Text Placeholder 3">
            <a:extLst>
              <a:ext uri="{FF2B5EF4-FFF2-40B4-BE49-F238E27FC236}">
                <a16:creationId xmlns:a16="http://schemas.microsoft.com/office/drawing/2014/main" id="{07787920-24D4-4B59-AE5A-980F1CFF577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70259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2103A-EFDE-4A9D-A19A-9B7878825D8D}"/>
              </a:ext>
            </a:extLst>
          </p:cNvPr>
          <p:cNvSpPr>
            <a:spLocks noGrp="1"/>
          </p:cNvSpPr>
          <p:nvPr>
            <p:ph type="title"/>
          </p:nvPr>
        </p:nvSpPr>
        <p:spPr/>
        <p:txBody>
          <a:bodyPr/>
          <a:lstStyle/>
          <a:p>
            <a:r>
              <a:rPr lang="en-US"/>
              <a:t>LinkedIn Top posts based on Engagement rate | 5 profiles - 3 of 5</a:t>
            </a:r>
          </a:p>
        </p:txBody>
      </p:sp>
      <p:graphicFrame>
        <p:nvGraphicFramePr>
          <p:cNvPr id="5" name="Table Placeholder 4">
            <a:extLst>
              <a:ext uri="{FF2B5EF4-FFF2-40B4-BE49-F238E27FC236}">
                <a16:creationId xmlns:a16="http://schemas.microsoft.com/office/drawing/2014/main" id="{A59873B0-2A8C-4DC1-AB50-E43E22008CDF}"/>
              </a:ext>
            </a:extLst>
          </p:cNvPr>
          <p:cNvGraphicFramePr>
            <a:graphicFrameLocks noGrp="1"/>
          </p:cNvGraphicFramePr>
          <p:nvPr>
            <p:ph type="tbl" sz="quarter" idx="13"/>
            <p:extLst>
              <p:ext uri="{D42A27DB-BD31-4B8C-83A1-F6EECF244321}">
                <p14:modId xmlns:p14="http://schemas.microsoft.com/office/powerpoint/2010/main" val="3393765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79912219"/>
                    </a:ext>
                  </a:extLst>
                </a:gridCol>
                <a:gridCol w="1316736">
                  <a:extLst>
                    <a:ext uri="{9D8B030D-6E8A-4147-A177-3AD203B41FA5}">
                      <a16:colId xmlns:a16="http://schemas.microsoft.com/office/drawing/2014/main" val="3805979574"/>
                    </a:ext>
                  </a:extLst>
                </a:gridCol>
                <a:gridCol w="1316736">
                  <a:extLst>
                    <a:ext uri="{9D8B030D-6E8A-4147-A177-3AD203B41FA5}">
                      <a16:colId xmlns:a16="http://schemas.microsoft.com/office/drawing/2014/main" val="2719161222"/>
                    </a:ext>
                  </a:extLst>
                </a:gridCol>
                <a:gridCol w="1316736">
                  <a:extLst>
                    <a:ext uri="{9D8B030D-6E8A-4147-A177-3AD203B41FA5}">
                      <a16:colId xmlns:a16="http://schemas.microsoft.com/office/drawing/2014/main" val="3624383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232853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- 2025-01-21 10:30:29</a:t>
                      </a:r>
                      <a:r>
                        <a:rPr kumimoji="0" lang="en-US" sz="1000" b="0" i="0" u="none" strike="noStrike" kern="1200" cap="none" spc="0" normalizeH="0" baseline="0" noProof="0">
                          <a:ln>
                            <a:noFill/>
                          </a:ln>
                          <a:solidFill>
                            <a:prstClr val="black"/>
                          </a:solidFill>
                          <a:effectLst/>
                          <a:uLnTx/>
                          <a:uFillTx/>
                          <a:latin typeface="Calibri"/>
                          <a:ea typeface="+mn-ea"/>
                          <a:cs typeface="+mn-cs"/>
                        </a:rPr>
                        <a:t>
 What drives passionate teams ❓️
📢In this video, Valerie Erhart, Head of HSE &amp; CSR at Guerbet, discusses her mission to enhance safety and sustainability.
✨ She dives into the strategies she's implementing to protect employees and minimize environmental impact. 
🌍️Valerie also shares her joy in collaborating with dedicated teams and the challenges ahead for Guerbet in improving global safety culture.
🔎Watch now to understand how these efforts shape a sustainable future.
How does your team contribute to sustainability❓️ Share your own experiences below 👇
#Guerbet #Radiology #TeamGuerbet #Sustainability #WorkplaceSafety #LeadershipInsights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7.1269982238011 %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4504</a:t>
                      </a:r>
                    </a:p>
                  </a:txBody>
                  <a:tcPr/>
                </a:tc>
                <a:extLst>
                  <a:ext uri="{0D108BD9-81ED-4DB2-BD59-A6C34878D82A}">
                    <a16:rowId xmlns:a16="http://schemas.microsoft.com/office/drawing/2014/main" val="1408944207"/>
                  </a:ext>
                </a:extLst>
              </a:tr>
            </a:tbl>
          </a:graphicData>
        </a:graphic>
      </p:graphicFrame>
      <p:sp>
        <p:nvSpPr>
          <p:cNvPr id="4" name="Text Placeholder 3">
            <a:extLst>
              <a:ext uri="{FF2B5EF4-FFF2-40B4-BE49-F238E27FC236}">
                <a16:creationId xmlns:a16="http://schemas.microsoft.com/office/drawing/2014/main" id="{4663E666-BF6E-487B-B355-0C0D1E3A42B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237755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B255-86FA-48A3-B179-99B0B3C8C10D}"/>
              </a:ext>
            </a:extLst>
          </p:cNvPr>
          <p:cNvSpPr>
            <a:spLocks noGrp="1"/>
          </p:cNvSpPr>
          <p:nvPr>
            <p:ph type="title"/>
          </p:nvPr>
        </p:nvSpPr>
        <p:spPr/>
        <p:txBody>
          <a:bodyPr/>
          <a:lstStyle/>
          <a:p>
            <a:r>
              <a:rPr lang="en-US"/>
              <a:t>LinkedIn Top posts based on Engagement rate | 5 profiles - 4 of 5</a:t>
            </a:r>
          </a:p>
        </p:txBody>
      </p:sp>
      <p:graphicFrame>
        <p:nvGraphicFramePr>
          <p:cNvPr id="5" name="Table Placeholder 4">
            <a:extLst>
              <a:ext uri="{FF2B5EF4-FFF2-40B4-BE49-F238E27FC236}">
                <a16:creationId xmlns:a16="http://schemas.microsoft.com/office/drawing/2014/main" id="{901D976B-B314-436A-A1F5-548AB1F492D0}"/>
              </a:ext>
            </a:extLst>
          </p:cNvPr>
          <p:cNvGraphicFramePr>
            <a:graphicFrameLocks noGrp="1"/>
          </p:cNvGraphicFramePr>
          <p:nvPr>
            <p:ph type="tbl" sz="quarter" idx="13"/>
            <p:extLst>
              <p:ext uri="{D42A27DB-BD31-4B8C-83A1-F6EECF244321}">
                <p14:modId xmlns:p14="http://schemas.microsoft.com/office/powerpoint/2010/main" val="4026525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32086365"/>
                    </a:ext>
                  </a:extLst>
                </a:gridCol>
                <a:gridCol w="1316736">
                  <a:extLst>
                    <a:ext uri="{9D8B030D-6E8A-4147-A177-3AD203B41FA5}">
                      <a16:colId xmlns:a16="http://schemas.microsoft.com/office/drawing/2014/main" val="271162146"/>
                    </a:ext>
                  </a:extLst>
                </a:gridCol>
                <a:gridCol w="1316736">
                  <a:extLst>
                    <a:ext uri="{9D8B030D-6E8A-4147-A177-3AD203B41FA5}">
                      <a16:colId xmlns:a16="http://schemas.microsoft.com/office/drawing/2014/main" val="3216589204"/>
                    </a:ext>
                  </a:extLst>
                </a:gridCol>
                <a:gridCol w="1316736">
                  <a:extLst>
                    <a:ext uri="{9D8B030D-6E8A-4147-A177-3AD203B41FA5}">
                      <a16:colId xmlns:a16="http://schemas.microsoft.com/office/drawing/2014/main" val="3775690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305681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Guerbet - 2025-01-01 10:40:47</a:t>
                      </a:r>
                      <a:r>
                        <a:rPr kumimoji="0" lang="fr-FR" sz="1000" b="0" i="0" u="none" strike="noStrike" kern="1200" cap="none" spc="0" normalizeH="0" baseline="0" noProof="0">
                          <a:ln>
                            <a:noFill/>
                          </a:ln>
                          <a:solidFill>
                            <a:prstClr val="black"/>
                          </a:solidFill>
                          <a:effectLst/>
                          <a:uLnTx/>
                          <a:uFillTx/>
                          <a:latin typeface="Calibri"/>
                          <a:ea typeface="+mn-ea"/>
                          <a:cs typeface="+mn-cs"/>
                        </a:rPr>
                        <a:t>
 🎉 Guerbet vous souhaite une bonne année ! 🎉
Alors que nous tournons la page de 2024, nous souhaitons exprimer notre profonde gratitude à nos clients exceptionnels, nos équipes dévouées et nos partenaires précieux. Votre confiance et votre collaboration ont été essentielles à notre succès cette année.🙏
En 2025, nous nous engageons à continuer d'innover et de grandir ensemble.🚀 Que cette nouvelle année soit synonyme de bonheur, de santé et de prospérité pour vous et vos proches.☺️
Merci de faire partie de la famille Guerbet. Ensemble, faisons de 2025 une année mémorable !✨
#BonneAnnée #Guerbet #2025 #Innovation #TravaildÉquipe #Succès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7.2530864197531 %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4536</a:t>
                      </a:r>
                    </a:p>
                  </a:txBody>
                  <a:tcPr/>
                </a:tc>
                <a:extLst>
                  <a:ext uri="{0D108BD9-81ED-4DB2-BD59-A6C34878D82A}">
                    <a16:rowId xmlns:a16="http://schemas.microsoft.com/office/drawing/2014/main" val="1762858784"/>
                  </a:ext>
                </a:extLst>
              </a:tr>
            </a:tbl>
          </a:graphicData>
        </a:graphic>
      </p:graphicFrame>
      <p:sp>
        <p:nvSpPr>
          <p:cNvPr id="4" name="Text Placeholder 3">
            <a:extLst>
              <a:ext uri="{FF2B5EF4-FFF2-40B4-BE49-F238E27FC236}">
                <a16:creationId xmlns:a16="http://schemas.microsoft.com/office/drawing/2014/main" id="{7A6CA961-D3D5-4046-AF4B-BDD9DA38542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699394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40C73-8592-47F5-ACA2-B5CE21407C69}"/>
              </a:ext>
            </a:extLst>
          </p:cNvPr>
          <p:cNvSpPr>
            <a:spLocks noGrp="1"/>
          </p:cNvSpPr>
          <p:nvPr>
            <p:ph type="title"/>
          </p:nvPr>
        </p:nvSpPr>
        <p:spPr/>
        <p:txBody>
          <a:bodyPr/>
          <a:lstStyle/>
          <a:p>
            <a:r>
              <a:rPr lang="en-US"/>
              <a:t>LinkedIn Top posts based on Engagement rate | 5 profiles - 5 of 5</a:t>
            </a:r>
          </a:p>
        </p:txBody>
      </p:sp>
      <p:graphicFrame>
        <p:nvGraphicFramePr>
          <p:cNvPr id="5" name="Table Placeholder 4">
            <a:extLst>
              <a:ext uri="{FF2B5EF4-FFF2-40B4-BE49-F238E27FC236}">
                <a16:creationId xmlns:a16="http://schemas.microsoft.com/office/drawing/2014/main" id="{6F74D89F-5326-4A64-AA3D-33156855C12C}"/>
              </a:ext>
            </a:extLst>
          </p:cNvPr>
          <p:cNvGraphicFramePr>
            <a:graphicFrameLocks noGrp="1"/>
          </p:cNvGraphicFramePr>
          <p:nvPr>
            <p:ph type="tbl" sz="quarter" idx="13"/>
            <p:extLst>
              <p:ext uri="{D42A27DB-BD31-4B8C-83A1-F6EECF244321}">
                <p14:modId xmlns:p14="http://schemas.microsoft.com/office/powerpoint/2010/main" val="3107562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44606673"/>
                    </a:ext>
                  </a:extLst>
                </a:gridCol>
                <a:gridCol w="1316736">
                  <a:extLst>
                    <a:ext uri="{9D8B030D-6E8A-4147-A177-3AD203B41FA5}">
                      <a16:colId xmlns:a16="http://schemas.microsoft.com/office/drawing/2014/main" val="245668195"/>
                    </a:ext>
                  </a:extLst>
                </a:gridCol>
                <a:gridCol w="1316736">
                  <a:extLst>
                    <a:ext uri="{9D8B030D-6E8A-4147-A177-3AD203B41FA5}">
                      <a16:colId xmlns:a16="http://schemas.microsoft.com/office/drawing/2014/main" val="2785800897"/>
                    </a:ext>
                  </a:extLst>
                </a:gridCol>
                <a:gridCol w="1316736">
                  <a:extLst>
                    <a:ext uri="{9D8B030D-6E8A-4147-A177-3AD203B41FA5}">
                      <a16:colId xmlns:a16="http://schemas.microsoft.com/office/drawing/2014/main" val="2142996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101650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- 2025-01-29 21:53:59</a:t>
                      </a:r>
                      <a:r>
                        <a:rPr kumimoji="0" lang="en-US" sz="1000" b="0" i="0" u="none" strike="noStrike" kern="1200" cap="none" spc="0" normalizeH="0" baseline="0" noProof="0">
                          <a:ln>
                            <a:noFill/>
                          </a:ln>
                          <a:solidFill>
                            <a:prstClr val="black"/>
                          </a:solidFill>
                          <a:effectLst/>
                          <a:uLnTx/>
                          <a:uFillTx/>
                          <a:latin typeface="Calibri"/>
                          <a:ea typeface="+mn-ea"/>
                          <a:cs typeface="+mn-cs"/>
                        </a:rPr>
                        <a:t>
 🎥 Live from Arab Health 2025! 🎥
📢Join us at our booth at Arab Health 2025! 
Our team is on-site, ready to showcase our latest innovations in radiology. 
🔎Watch this video to hear directly from our employee Charbel Saade, PhD, MBA about what you can expect when you visit us.👇️
Don't miss out on this opportunity to connect with industry leaders and explore cutting-edge solutions. We look forward to seeing you here!🚀
#Guerbet #Radiology #ArabHealth2025 #HealthInnovation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9.4113372093023 %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a:t>
                      </a:r>
                    </a:p>
                  </a:txBody>
                  <a:tcPr/>
                </a:tc>
                <a:extLst>
                  <a:ext uri="{0D108BD9-81ED-4DB2-BD59-A6C34878D82A}">
                    <a16:rowId xmlns:a16="http://schemas.microsoft.com/office/drawing/2014/main" val="1296341545"/>
                  </a:ext>
                </a:extLst>
              </a:tr>
            </a:tbl>
          </a:graphicData>
        </a:graphic>
      </p:graphicFrame>
      <p:sp>
        <p:nvSpPr>
          <p:cNvPr id="4" name="Text Placeholder 3">
            <a:extLst>
              <a:ext uri="{FF2B5EF4-FFF2-40B4-BE49-F238E27FC236}">
                <a16:creationId xmlns:a16="http://schemas.microsoft.com/office/drawing/2014/main" id="{F36FD6F5-533E-4D1F-815C-2FBB6B74D97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092459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FEAAF-39E8-48F3-9C60-2667BD6CA3CC}"/>
              </a:ext>
            </a:extLst>
          </p:cNvPr>
          <p:cNvSpPr>
            <a:spLocks noGrp="1"/>
          </p:cNvSpPr>
          <p:nvPr>
            <p:ph type="title"/>
          </p:nvPr>
        </p:nvSpPr>
        <p:spPr/>
        <p:txBody>
          <a:bodyPr/>
          <a:lstStyle/>
          <a:p>
            <a:r>
              <a:rPr lang="en-US"/>
              <a:t>Instagram Impressions  | 5 profiles</a:t>
            </a:r>
          </a:p>
        </p:txBody>
      </p:sp>
      <p:graphicFrame>
        <p:nvGraphicFramePr>
          <p:cNvPr id="6" name="Chart Placeholder 5">
            <a:extLst>
              <a:ext uri="{FF2B5EF4-FFF2-40B4-BE49-F238E27FC236}">
                <a16:creationId xmlns:a16="http://schemas.microsoft.com/office/drawing/2014/main" id="{099A12B5-4A15-4AE4-8573-EAD34BB1F8D7}"/>
              </a:ext>
            </a:extLst>
          </p:cNvPr>
          <p:cNvGraphicFramePr>
            <a:graphicFrameLocks noGrp="1"/>
          </p:cNvGraphicFramePr>
          <p:nvPr>
            <p:ph type="chart" sz="quarter" idx="13"/>
            <p:extLst>
              <p:ext uri="{D42A27DB-BD31-4B8C-83A1-F6EECF244321}">
                <p14:modId xmlns:p14="http://schemas.microsoft.com/office/powerpoint/2010/main" val="1968393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507913-A328-4A66-9921-72B23664E2FA}"/>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2DFE6EB1-1DA9-4709-9B9E-F34D758AF7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739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E7D85-4310-4FB4-8C8E-1A65B5924165}"/>
              </a:ext>
            </a:extLst>
          </p:cNvPr>
          <p:cNvSpPr>
            <a:spLocks noGrp="1"/>
          </p:cNvSpPr>
          <p:nvPr>
            <p:ph type="title"/>
          </p:nvPr>
        </p:nvSpPr>
        <p:spPr/>
        <p:txBody>
          <a:bodyPr/>
          <a:lstStyle/>
          <a:p>
            <a:r>
              <a:rPr lang="en-US"/>
              <a:t>Overall Overall Audience | 5 profiles</a:t>
            </a:r>
          </a:p>
        </p:txBody>
      </p:sp>
      <p:graphicFrame>
        <p:nvGraphicFramePr>
          <p:cNvPr id="6" name="Chart Placeholder 5">
            <a:extLst>
              <a:ext uri="{FF2B5EF4-FFF2-40B4-BE49-F238E27FC236}">
                <a16:creationId xmlns:a16="http://schemas.microsoft.com/office/drawing/2014/main" id="{476CCF5B-5216-42DF-9AEB-28185C251B4C}"/>
              </a:ext>
            </a:extLst>
          </p:cNvPr>
          <p:cNvGraphicFramePr>
            <a:graphicFrameLocks noGrp="1"/>
          </p:cNvGraphicFramePr>
          <p:nvPr>
            <p:ph type="chart" sz="quarter" idx="13"/>
            <p:extLst>
              <p:ext uri="{D42A27DB-BD31-4B8C-83A1-F6EECF244321}">
                <p14:modId xmlns:p14="http://schemas.microsoft.com/office/powerpoint/2010/main" val="743653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919806-6A35-414E-9550-A6F4ED2118F5}"/>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BC612375-074F-4C21-B153-7C5C6B2843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44540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917</Words>
  <Application>Microsoft Office PowerPoint</Application>
  <PresentationFormat>On-screen Show (4:3)</PresentationFormat>
  <Paragraphs>76</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Report mensuel </vt:lpstr>
      <vt:lpstr>LinkedIn Post Impressions | 5 profiles</vt:lpstr>
      <vt:lpstr>LinkedIn Key Metrics Table - Post Level (Custom) | 5 profiles</vt:lpstr>
      <vt:lpstr>LinkedIn Interactions | 5 profiles</vt:lpstr>
      <vt:lpstr>LinkedIn Top posts based on Engagement rate | 5 profiles - 1 of 5</vt:lpstr>
      <vt:lpstr>LinkedIn Top posts based on Engagement rate | 5 profiles - 2 of 5</vt:lpstr>
      <vt:lpstr>LinkedIn Top posts based on Engagement rate | 5 profiles - 3 of 5</vt:lpstr>
      <vt:lpstr>LinkedIn Top posts based on Engagement rate | 5 profiles - 4 of 5</vt:lpstr>
      <vt:lpstr>LinkedIn Top posts based on Engagement rate | 5 profiles - 5 of 5</vt:lpstr>
      <vt:lpstr>Instagram Impressions  | 5 profiles</vt:lpstr>
      <vt:lpstr>Overall Overall Audience | 5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mensuel </dc:title>
  <dc:creator>Frederik Born</dc:creator>
  <cp:lastModifiedBy>Frederik Born</cp:lastModifiedBy>
  <cp:revision>1</cp:revision>
  <dcterms:created xsi:type="dcterms:W3CDTF">2025-02-07T15:36:50Z</dcterms:created>
  <dcterms:modified xsi:type="dcterms:W3CDTF">2025-02-07T15:37:02Z</dcterms:modified>
</cp:coreProperties>
</file>