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Guerbet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  <c:pt idx="13">
                  <c:v>45636</c:v>
                </c:pt>
                <c:pt idx="14">
                  <c:v>45637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6096</c:v>
                </c:pt>
                <c:pt idx="1">
                  <c:v>6101</c:v>
                </c:pt>
                <c:pt idx="2">
                  <c:v>6101</c:v>
                </c:pt>
                <c:pt idx="3">
                  <c:v>6103</c:v>
                </c:pt>
                <c:pt idx="4">
                  <c:v>6102</c:v>
                </c:pt>
                <c:pt idx="5">
                  <c:v>6101</c:v>
                </c:pt>
                <c:pt idx="6">
                  <c:v>6101</c:v>
                </c:pt>
                <c:pt idx="7">
                  <c:v>6101</c:v>
                </c:pt>
                <c:pt idx="8">
                  <c:v>6101</c:v>
                </c:pt>
                <c:pt idx="9">
                  <c:v>6102</c:v>
                </c:pt>
                <c:pt idx="10">
                  <c:v>6101</c:v>
                </c:pt>
                <c:pt idx="11">
                  <c:v>6100</c:v>
                </c:pt>
                <c:pt idx="12">
                  <c:v>6100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FEA-4DBB-BB41-89ECE5BEA6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840064"/>
        <c:axId val="78843344"/>
      </c:lineChart>
      <c:dateAx>
        <c:axId val="78840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843344"/>
        <c:crosses val="autoZero"/>
        <c:auto val="1"/>
        <c:lblOffset val="100"/>
        <c:baseTimeUnit val="days"/>
      </c:dateAx>
      <c:valAx>
        <c:axId val="7884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84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Guerbet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162</c:v>
                </c:pt>
                <c:pt idx="1">
                  <c:v>193</c:v>
                </c:pt>
                <c:pt idx="2">
                  <c:v>123</c:v>
                </c:pt>
                <c:pt idx="3">
                  <c:v>127</c:v>
                </c:pt>
                <c:pt idx="4">
                  <c:v>122</c:v>
                </c:pt>
                <c:pt idx="5">
                  <c:v>164</c:v>
                </c:pt>
                <c:pt idx="6">
                  <c:v>198</c:v>
                </c:pt>
                <c:pt idx="7">
                  <c:v>176</c:v>
                </c:pt>
                <c:pt idx="8">
                  <c:v>184</c:v>
                </c:pt>
                <c:pt idx="9">
                  <c:v>167</c:v>
                </c:pt>
                <c:pt idx="10">
                  <c:v>114</c:v>
                </c:pt>
                <c:pt idx="11">
                  <c:v>172</c:v>
                </c:pt>
                <c:pt idx="12">
                  <c:v>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38-4B38-A656-959B310782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948264"/>
        <c:axId val="252953840"/>
      </c:lineChart>
      <c:dateAx>
        <c:axId val="252948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53840"/>
        <c:crosses val="autoZero"/>
        <c:auto val="1"/>
        <c:lblOffset val="100"/>
        <c:baseTimeUnit val="days"/>
      </c:dateAx>
      <c:valAx>
        <c:axId val="25295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4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18-24 years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Guerbet Group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E5-454C-AF62-9B2D316359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 25-34 years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Guerbet Group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8E5-454C-AF62-9B2D316359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Female 35-44 years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Guerbet Group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8E5-454C-AF62-9B2D316359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18-24 years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Guerbet Group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8E5-454C-AF62-9B2D316359D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25-34 years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Guerbet Group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8E5-454C-AF62-9B2D316359D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Male 35-44 years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Guerbet Group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8E5-454C-AF62-9B2D31635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952200"/>
        <c:axId val="252954168"/>
      </c:barChart>
      <c:catAx>
        <c:axId val="252952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54168"/>
        <c:crosses val="autoZero"/>
        <c:auto val="1"/>
        <c:lblAlgn val="ctr"/>
        <c:lblOffset val="100"/>
        <c:noMultiLvlLbl val="0"/>
      </c:catAx>
      <c:valAx>
        <c:axId val="25295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95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1123</c:v>
                </c:pt>
                <c:pt idx="1">
                  <c:v>584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C2-494A-BD73-B642BE45B6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18-24 years</c:v>
                </c:pt>
                <c:pt idx="1">
                  <c:v>25-34 years</c:v>
                </c:pt>
                <c:pt idx="2">
                  <c:v>35-44 years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341</c:v>
                </c:pt>
                <c:pt idx="1">
                  <c:v>1208</c:v>
                </c:pt>
                <c:pt idx="2">
                  <c:v>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05-4A9B-9C79-65C1155FEC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Channel pages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6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BAE-40CE-87A5-AE86126ECF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Direct or unknown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4</c:v>
                </c:pt>
                <c:pt idx="1">
                  <c:v>13</c:v>
                </c:pt>
                <c:pt idx="2">
                  <c:v>3</c:v>
                </c:pt>
                <c:pt idx="3">
                  <c:v>3</c:v>
                </c:pt>
                <c:pt idx="4">
                  <c:v>6</c:v>
                </c:pt>
                <c:pt idx="5">
                  <c:v>5</c:v>
                </c:pt>
                <c:pt idx="6">
                  <c:v>3</c:v>
                </c:pt>
                <c:pt idx="7">
                  <c:v>8</c:v>
                </c:pt>
                <c:pt idx="8">
                  <c:v>4</c:v>
                </c:pt>
                <c:pt idx="9">
                  <c:v>1</c:v>
                </c:pt>
                <c:pt idx="10">
                  <c:v>4</c:v>
                </c:pt>
                <c:pt idx="11">
                  <c:v>5</c:v>
                </c:pt>
                <c:pt idx="12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BAE-40CE-87A5-AE86126ECF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End screens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BAE-40CE-87A5-AE86126ECF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External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45</c:v>
                </c:pt>
                <c:pt idx="1">
                  <c:v>69</c:v>
                </c:pt>
                <c:pt idx="2">
                  <c:v>36</c:v>
                </c:pt>
                <c:pt idx="3">
                  <c:v>23</c:v>
                </c:pt>
                <c:pt idx="4">
                  <c:v>25</c:v>
                </c:pt>
                <c:pt idx="5">
                  <c:v>29</c:v>
                </c:pt>
                <c:pt idx="6">
                  <c:v>57</c:v>
                </c:pt>
                <c:pt idx="7">
                  <c:v>39</c:v>
                </c:pt>
                <c:pt idx="8">
                  <c:v>44</c:v>
                </c:pt>
                <c:pt idx="9">
                  <c:v>38</c:v>
                </c:pt>
                <c:pt idx="10">
                  <c:v>17</c:v>
                </c:pt>
                <c:pt idx="11">
                  <c:v>33</c:v>
                </c:pt>
                <c:pt idx="12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BAE-40CE-87A5-AE86126ECFB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Notifications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BAE-40CE-87A5-AE86126ECFB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 YouTube features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9</c:v>
                </c:pt>
                <c:pt idx="1">
                  <c:v>5</c:v>
                </c:pt>
                <c:pt idx="2">
                  <c:v>2</c:v>
                </c:pt>
                <c:pt idx="3">
                  <c:v>5</c:v>
                </c:pt>
                <c:pt idx="4">
                  <c:v>6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6</c:v>
                </c:pt>
                <c:pt idx="9">
                  <c:v>2</c:v>
                </c:pt>
                <c:pt idx="10">
                  <c:v>3</c:v>
                </c:pt>
                <c:pt idx="11">
                  <c:v>4</c:v>
                </c:pt>
                <c:pt idx="1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6BAE-40CE-87A5-AE86126ECFB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Playlists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4</c:v>
                </c:pt>
                <c:pt idx="1">
                  <c:v>0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12</c:v>
                </c:pt>
                <c:pt idx="7">
                  <c:v>4</c:v>
                </c:pt>
                <c:pt idx="8">
                  <c:v>2</c:v>
                </c:pt>
                <c:pt idx="9">
                  <c:v>7</c:v>
                </c:pt>
                <c:pt idx="10">
                  <c:v>5</c:v>
                </c:pt>
                <c:pt idx="11">
                  <c:v>5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6BAE-40CE-87A5-AE86126ECFB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Suggested videos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Sheet1!$I$2:$I$14</c:f>
              <c:numCache>
                <c:formatCode>General</c:formatCode>
                <c:ptCount val="13"/>
                <c:pt idx="0">
                  <c:v>9</c:v>
                </c:pt>
                <c:pt idx="1">
                  <c:v>9</c:v>
                </c:pt>
                <c:pt idx="2">
                  <c:v>8</c:v>
                </c:pt>
                <c:pt idx="3">
                  <c:v>12</c:v>
                </c:pt>
                <c:pt idx="4">
                  <c:v>10</c:v>
                </c:pt>
                <c:pt idx="5">
                  <c:v>14</c:v>
                </c:pt>
                <c:pt idx="6">
                  <c:v>16</c:v>
                </c:pt>
                <c:pt idx="7">
                  <c:v>19</c:v>
                </c:pt>
                <c:pt idx="8">
                  <c:v>19</c:v>
                </c:pt>
                <c:pt idx="9">
                  <c:v>10</c:v>
                </c:pt>
                <c:pt idx="10">
                  <c:v>13</c:v>
                </c:pt>
                <c:pt idx="11">
                  <c:v>14</c:v>
                </c:pt>
                <c:pt idx="12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6BAE-40CE-87A5-AE86126ECFB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YouTube Guide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Sheet1!$J$2:$J$14</c:f>
              <c:numCache>
                <c:formatCode>General</c:formatCode>
                <c:ptCount val="13"/>
                <c:pt idx="0">
                  <c:v>6</c:v>
                </c:pt>
                <c:pt idx="1">
                  <c:v>7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2</c:v>
                </c:pt>
                <c:pt idx="6">
                  <c:v>4</c:v>
                </c:pt>
                <c:pt idx="7">
                  <c:v>2</c:v>
                </c:pt>
                <c:pt idx="8">
                  <c:v>7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  <c:pt idx="1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6BAE-40CE-87A5-AE86126ECFBF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YouTube search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Sheet1!$K$2:$K$14</c:f>
              <c:numCache>
                <c:formatCode>General</c:formatCode>
                <c:ptCount val="13"/>
                <c:pt idx="0">
                  <c:v>84</c:v>
                </c:pt>
                <c:pt idx="1">
                  <c:v>84</c:v>
                </c:pt>
                <c:pt idx="2">
                  <c:v>65</c:v>
                </c:pt>
                <c:pt idx="3">
                  <c:v>77</c:v>
                </c:pt>
                <c:pt idx="4">
                  <c:v>71</c:v>
                </c:pt>
                <c:pt idx="5">
                  <c:v>110</c:v>
                </c:pt>
                <c:pt idx="6">
                  <c:v>101</c:v>
                </c:pt>
                <c:pt idx="7">
                  <c:v>103</c:v>
                </c:pt>
                <c:pt idx="8">
                  <c:v>101</c:v>
                </c:pt>
                <c:pt idx="9">
                  <c:v>104</c:v>
                </c:pt>
                <c:pt idx="10">
                  <c:v>70</c:v>
                </c:pt>
                <c:pt idx="11">
                  <c:v>100</c:v>
                </c:pt>
                <c:pt idx="12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6BAE-40CE-87A5-AE86126EC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8839080"/>
        <c:axId val="249425824"/>
      </c:lineChart>
      <c:dateAx>
        <c:axId val="78839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425824"/>
        <c:crosses val="autoZero"/>
        <c:auto val="1"/>
        <c:lblOffset val="100"/>
        <c:baseTimeUnit val="days"/>
      </c:dateAx>
      <c:valAx>
        <c:axId val="24942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883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subscribed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157</c:v>
                </c:pt>
                <c:pt idx="1">
                  <c:v>186</c:v>
                </c:pt>
                <c:pt idx="2">
                  <c:v>122</c:v>
                </c:pt>
                <c:pt idx="3">
                  <c:v>127</c:v>
                </c:pt>
                <c:pt idx="4">
                  <c:v>122</c:v>
                </c:pt>
                <c:pt idx="5">
                  <c:v>164</c:v>
                </c:pt>
                <c:pt idx="6">
                  <c:v>198</c:v>
                </c:pt>
                <c:pt idx="7">
                  <c:v>176</c:v>
                </c:pt>
                <c:pt idx="8">
                  <c:v>183</c:v>
                </c:pt>
                <c:pt idx="9">
                  <c:v>166</c:v>
                </c:pt>
                <c:pt idx="10">
                  <c:v>113</c:v>
                </c:pt>
                <c:pt idx="11">
                  <c:v>172</c:v>
                </c:pt>
                <c:pt idx="12">
                  <c:v>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39-4477-A428-F16ADE1B04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Subscribed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5</c:v>
                </c:pt>
                <c:pt idx="1">
                  <c:v>7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339-4477-A428-F16ADE1B04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151736"/>
        <c:axId val="249154360"/>
      </c:lineChart>
      <c:dateAx>
        <c:axId val="249151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54360"/>
        <c:crosses val="autoZero"/>
        <c:auto val="1"/>
        <c:lblOffset val="100"/>
        <c:baseTimeUnit val="days"/>
      </c:dateAx>
      <c:valAx>
        <c:axId val="249154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15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162</c:v>
                </c:pt>
                <c:pt idx="1">
                  <c:v>193</c:v>
                </c:pt>
                <c:pt idx="2">
                  <c:v>123</c:v>
                </c:pt>
                <c:pt idx="3">
                  <c:v>127</c:v>
                </c:pt>
                <c:pt idx="4">
                  <c:v>122</c:v>
                </c:pt>
                <c:pt idx="5">
                  <c:v>164</c:v>
                </c:pt>
                <c:pt idx="6">
                  <c:v>198</c:v>
                </c:pt>
                <c:pt idx="7">
                  <c:v>176</c:v>
                </c:pt>
                <c:pt idx="8">
                  <c:v>184</c:v>
                </c:pt>
                <c:pt idx="9">
                  <c:v>167</c:v>
                </c:pt>
                <c:pt idx="10">
                  <c:v>114</c:v>
                </c:pt>
                <c:pt idx="11">
                  <c:v>172</c:v>
                </c:pt>
                <c:pt idx="12">
                  <c:v>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D9-46D9-8B06-349673CB1F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145664"/>
        <c:axId val="405147304"/>
      </c:lineChart>
      <c:dateAx>
        <c:axId val="405145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7304"/>
        <c:crosses val="autoZero"/>
        <c:auto val="1"/>
        <c:lblOffset val="100"/>
        <c:baseTimeUnit val="days"/>
      </c:dateAx>
      <c:valAx>
        <c:axId val="40514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Not live broadcast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162</c:v>
                </c:pt>
                <c:pt idx="1">
                  <c:v>193</c:v>
                </c:pt>
                <c:pt idx="2">
                  <c:v>123</c:v>
                </c:pt>
                <c:pt idx="3">
                  <c:v>127</c:v>
                </c:pt>
                <c:pt idx="4">
                  <c:v>122</c:v>
                </c:pt>
                <c:pt idx="5">
                  <c:v>164</c:v>
                </c:pt>
                <c:pt idx="6">
                  <c:v>198</c:v>
                </c:pt>
                <c:pt idx="7">
                  <c:v>176</c:v>
                </c:pt>
                <c:pt idx="8">
                  <c:v>184</c:v>
                </c:pt>
                <c:pt idx="9">
                  <c:v>167</c:v>
                </c:pt>
                <c:pt idx="10">
                  <c:v>114</c:v>
                </c:pt>
                <c:pt idx="11">
                  <c:v>172</c:v>
                </c:pt>
                <c:pt idx="12">
                  <c:v>269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C8-4741-9C3A-4268DC48D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5149928"/>
        <c:axId val="405158128"/>
      </c:lineChart>
      <c:dateAx>
        <c:axId val="405149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58128"/>
        <c:crosses val="autoZero"/>
        <c:auto val="1"/>
        <c:lblOffset val="100"/>
        <c:baseTimeUnit val="days"/>
      </c:dateAx>
      <c:valAx>
        <c:axId val="405158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14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Android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118</c:v>
                </c:pt>
                <c:pt idx="1">
                  <c:v>116</c:v>
                </c:pt>
                <c:pt idx="2">
                  <c:v>67</c:v>
                </c:pt>
                <c:pt idx="3">
                  <c:v>90</c:v>
                </c:pt>
                <c:pt idx="4">
                  <c:v>79</c:v>
                </c:pt>
                <c:pt idx="5">
                  <c:v>92</c:v>
                </c:pt>
                <c:pt idx="6">
                  <c:v>108</c:v>
                </c:pt>
                <c:pt idx="7">
                  <c:v>114</c:v>
                </c:pt>
                <c:pt idx="8">
                  <c:v>121</c:v>
                </c:pt>
                <c:pt idx="9">
                  <c:v>110</c:v>
                </c:pt>
                <c:pt idx="10">
                  <c:v>93</c:v>
                </c:pt>
                <c:pt idx="11">
                  <c:v>113</c:v>
                </c:pt>
                <c:pt idx="12">
                  <c:v>125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A3-4483-865A-3EC8B00FC0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Chrome 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5A3-4483-865A-3EC8B00FC0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Fire 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5A3-4483-865A-3EC8B00FC0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Linux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5A3-4483-865A-3EC8B00FC0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Macintosh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Sheet1!$F$2:$F$14</c:f>
              <c:numCache>
                <c:formatCode>General</c:formatCode>
                <c:ptCount val="13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2</c:v>
                </c:pt>
                <c:pt idx="4">
                  <c:v>0</c:v>
                </c:pt>
                <c:pt idx="5">
                  <c:v>9</c:v>
                </c:pt>
                <c:pt idx="6">
                  <c:v>19</c:v>
                </c:pt>
                <c:pt idx="7">
                  <c:v>4</c:v>
                </c:pt>
                <c:pt idx="8">
                  <c:v>4</c:v>
                </c:pt>
                <c:pt idx="9">
                  <c:v>5</c:v>
                </c:pt>
                <c:pt idx="10">
                  <c:v>3</c:v>
                </c:pt>
                <c:pt idx="11">
                  <c:v>5</c:v>
                </c:pt>
                <c:pt idx="12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5A3-4483-865A-3EC8B00FC0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ROKUOS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Sheet1!$G$2:$G$14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5A3-4483-865A-3EC8B00FC0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Smart TV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Sheet1!$H$2:$H$14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5A3-4483-865A-3EC8B00FC0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Windows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Sheet1!$I$2:$I$14</c:f>
              <c:numCache>
                <c:formatCode>General</c:formatCode>
                <c:ptCount val="13"/>
                <c:pt idx="0">
                  <c:v>11</c:v>
                </c:pt>
                <c:pt idx="1">
                  <c:v>31</c:v>
                </c:pt>
                <c:pt idx="2">
                  <c:v>17</c:v>
                </c:pt>
                <c:pt idx="3">
                  <c:v>11</c:v>
                </c:pt>
                <c:pt idx="4">
                  <c:v>17</c:v>
                </c:pt>
                <c:pt idx="5">
                  <c:v>25</c:v>
                </c:pt>
                <c:pt idx="6">
                  <c:v>28</c:v>
                </c:pt>
                <c:pt idx="7">
                  <c:v>22</c:v>
                </c:pt>
                <c:pt idx="8">
                  <c:v>21</c:v>
                </c:pt>
                <c:pt idx="9">
                  <c:v>16</c:v>
                </c:pt>
                <c:pt idx="10">
                  <c:v>7</c:v>
                </c:pt>
                <c:pt idx="11">
                  <c:v>11</c:v>
                </c:pt>
                <c:pt idx="12">
                  <c:v>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5A3-4483-865A-3EC8B00FC0F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iOS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Sheet1!$J$2:$J$14</c:f>
              <c:numCache>
                <c:formatCode>General</c:formatCode>
                <c:ptCount val="13"/>
                <c:pt idx="0">
                  <c:v>29</c:v>
                </c:pt>
                <c:pt idx="1">
                  <c:v>42</c:v>
                </c:pt>
                <c:pt idx="2">
                  <c:v>28</c:v>
                </c:pt>
                <c:pt idx="3">
                  <c:v>23</c:v>
                </c:pt>
                <c:pt idx="4">
                  <c:v>26</c:v>
                </c:pt>
                <c:pt idx="5">
                  <c:v>37</c:v>
                </c:pt>
                <c:pt idx="6">
                  <c:v>40</c:v>
                </c:pt>
                <c:pt idx="7">
                  <c:v>36</c:v>
                </c:pt>
                <c:pt idx="8">
                  <c:v>36</c:v>
                </c:pt>
                <c:pt idx="9">
                  <c:v>36</c:v>
                </c:pt>
                <c:pt idx="10">
                  <c:v>11</c:v>
                </c:pt>
                <c:pt idx="11">
                  <c:v>37</c:v>
                </c:pt>
                <c:pt idx="12">
                  <c:v>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5A3-4483-865A-3EC8B00FC0F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webOS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Sheet1!$K$2:$K$14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5A3-4483-865A-3EC8B00FC0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6659456"/>
        <c:axId val="486657488"/>
      </c:lineChart>
      <c:dateAx>
        <c:axId val="486659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657488"/>
        <c:crosses val="autoZero"/>
        <c:auto val="1"/>
        <c:lblOffset val="100"/>
        <c:baseTimeUnit val="days"/>
      </c:dateAx>
      <c:valAx>
        <c:axId val="486657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665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Computer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15</c:v>
                </c:pt>
                <c:pt idx="1">
                  <c:v>35</c:v>
                </c:pt>
                <c:pt idx="2">
                  <c:v>24</c:v>
                </c:pt>
                <c:pt idx="3">
                  <c:v>14</c:v>
                </c:pt>
                <c:pt idx="4">
                  <c:v>17</c:v>
                </c:pt>
                <c:pt idx="5">
                  <c:v>34</c:v>
                </c:pt>
                <c:pt idx="6">
                  <c:v>47</c:v>
                </c:pt>
                <c:pt idx="7">
                  <c:v>26</c:v>
                </c:pt>
                <c:pt idx="8">
                  <c:v>26</c:v>
                </c:pt>
                <c:pt idx="9">
                  <c:v>21</c:v>
                </c:pt>
                <c:pt idx="10">
                  <c:v>10</c:v>
                </c:pt>
                <c:pt idx="11">
                  <c:v>17</c:v>
                </c:pt>
                <c:pt idx="12">
                  <c:v>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65-4C67-9E85-1E035C9C9BF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Mobile phone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145</c:v>
                </c:pt>
                <c:pt idx="1">
                  <c:v>155</c:v>
                </c:pt>
                <c:pt idx="2">
                  <c:v>92</c:v>
                </c:pt>
                <c:pt idx="3">
                  <c:v>109</c:v>
                </c:pt>
                <c:pt idx="4">
                  <c:v>100</c:v>
                </c:pt>
                <c:pt idx="5">
                  <c:v>126</c:v>
                </c:pt>
                <c:pt idx="6">
                  <c:v>140</c:v>
                </c:pt>
                <c:pt idx="7">
                  <c:v>141</c:v>
                </c:pt>
                <c:pt idx="8">
                  <c:v>153</c:v>
                </c:pt>
                <c:pt idx="9">
                  <c:v>143</c:v>
                </c:pt>
                <c:pt idx="10">
                  <c:v>99</c:v>
                </c:pt>
                <c:pt idx="11">
                  <c:v>145</c:v>
                </c:pt>
                <c:pt idx="12">
                  <c:v>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65-4C67-9E85-1E035C9C9BF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5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65-4C67-9E85-1E035C9C9BF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Tablet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Sheet1!$E$2:$E$14</c:f>
              <c:numCache>
                <c:formatCode>General</c:formatCode>
                <c:ptCount val="13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6</c:v>
                </c:pt>
                <c:pt idx="7">
                  <c:v>9</c:v>
                </c:pt>
                <c:pt idx="8">
                  <c:v>4</c:v>
                </c:pt>
                <c:pt idx="9">
                  <c:v>3</c:v>
                </c:pt>
                <c:pt idx="10">
                  <c:v>5</c:v>
                </c:pt>
                <c:pt idx="11">
                  <c:v>4</c:v>
                </c:pt>
                <c:pt idx="12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F65-4C67-9E85-1E035C9C9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679888"/>
        <c:axId val="489386696"/>
      </c:lineChart>
      <c:dateAx>
        <c:axId val="248679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9386696"/>
        <c:crosses val="autoZero"/>
        <c:auto val="1"/>
        <c:lblOffset val="100"/>
        <c:baseTimeUnit val="days"/>
      </c:dateAx>
      <c:valAx>
        <c:axId val="48938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67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Browse features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0D-41FE-A8AF-6A53759B69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Embedded in external websites and apps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14</c:v>
                </c:pt>
                <c:pt idx="1">
                  <c:v>25</c:v>
                </c:pt>
                <c:pt idx="2">
                  <c:v>15</c:v>
                </c:pt>
                <c:pt idx="3">
                  <c:v>9</c:v>
                </c:pt>
                <c:pt idx="4">
                  <c:v>8</c:v>
                </c:pt>
                <c:pt idx="5">
                  <c:v>17</c:v>
                </c:pt>
                <c:pt idx="6">
                  <c:v>31</c:v>
                </c:pt>
                <c:pt idx="7">
                  <c:v>14</c:v>
                </c:pt>
                <c:pt idx="8">
                  <c:v>20</c:v>
                </c:pt>
                <c:pt idx="9">
                  <c:v>17</c:v>
                </c:pt>
                <c:pt idx="10">
                  <c:v>7</c:v>
                </c:pt>
                <c:pt idx="11">
                  <c:v>12</c:v>
                </c:pt>
                <c:pt idx="12">
                  <c:v>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0D-41FE-A8AF-6A53759B69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 watch page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45623</c:v>
                </c:pt>
                <c:pt idx="1">
                  <c:v>45624</c:v>
                </c:pt>
                <c:pt idx="2">
                  <c:v>45625</c:v>
                </c:pt>
                <c:pt idx="3">
                  <c:v>45626</c:v>
                </c:pt>
                <c:pt idx="4">
                  <c:v>45627</c:v>
                </c:pt>
                <c:pt idx="5">
                  <c:v>45628</c:v>
                </c:pt>
                <c:pt idx="6">
                  <c:v>45629</c:v>
                </c:pt>
                <c:pt idx="7">
                  <c:v>45630</c:v>
                </c:pt>
                <c:pt idx="8">
                  <c:v>45631</c:v>
                </c:pt>
                <c:pt idx="9">
                  <c:v>45632</c:v>
                </c:pt>
                <c:pt idx="10">
                  <c:v>45633</c:v>
                </c:pt>
                <c:pt idx="11">
                  <c:v>45634</c:v>
                </c:pt>
                <c:pt idx="12">
                  <c:v>45635</c:v>
                </c:pt>
              </c:numCache>
            </c:numRef>
          </c:cat>
          <c:val>
            <c:numRef>
              <c:f>Sheet1!$D$2:$D$14</c:f>
              <c:numCache>
                <c:formatCode>General</c:formatCode>
                <c:ptCount val="13"/>
                <c:pt idx="0">
                  <c:v>146</c:v>
                </c:pt>
                <c:pt idx="1">
                  <c:v>166</c:v>
                </c:pt>
                <c:pt idx="2">
                  <c:v>107</c:v>
                </c:pt>
                <c:pt idx="3">
                  <c:v>116</c:v>
                </c:pt>
                <c:pt idx="4">
                  <c:v>113</c:v>
                </c:pt>
                <c:pt idx="5">
                  <c:v>147</c:v>
                </c:pt>
                <c:pt idx="6">
                  <c:v>165</c:v>
                </c:pt>
                <c:pt idx="7">
                  <c:v>161</c:v>
                </c:pt>
                <c:pt idx="8">
                  <c:v>164</c:v>
                </c:pt>
                <c:pt idx="9">
                  <c:v>150</c:v>
                </c:pt>
                <c:pt idx="10">
                  <c:v>107</c:v>
                </c:pt>
                <c:pt idx="11">
                  <c:v>158</c:v>
                </c:pt>
                <c:pt idx="12">
                  <c:v>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10D-41FE-A8AF-6A53759B6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0894688"/>
        <c:axId val="490893376"/>
      </c:lineChart>
      <c:dateAx>
        <c:axId val="490894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893376"/>
        <c:crosses val="autoZero"/>
        <c:auto val="1"/>
        <c:lblOffset val="100"/>
        <c:baseTimeUnit val="days"/>
      </c:dateAx>
      <c:valAx>
        <c:axId val="490893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89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F160-DBDD-4072-B17A-1D2D67CC34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Studio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FB48AE-4489-4B25-B196-7DDBDDB934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Guerbet</a:t>
            </a:r>
          </a:p>
        </p:txBody>
      </p:sp>
    </p:spTree>
    <p:extLst>
      <p:ext uri="{BB962C8B-B14F-4D97-AF65-F5344CB8AC3E}">
        <p14:creationId xmlns:p14="http://schemas.microsoft.com/office/powerpoint/2010/main" val="310457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61FEA-863F-4609-91E6-D17BC616B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A58530-7941-4E0C-8BA4-2BD8339700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2181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FA13AD-4B96-497C-BACB-EA196907C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C66105-6036-4C36-9F45-9B81EE99AE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3330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0F5E0-52C5-40CE-95A8-200795D99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D3B40E-AD3B-471A-BCB5-341D179224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7263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5BF51-4226-4D90-8950-37A3783686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1D4FB8-07C1-4BD4-9CBB-B032BA4B3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11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A930D-62E1-449A-83E8-AB38C4DF3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Demographics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40ABE6-32F4-4E8D-85D7-4E63A4F621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2715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849D6D-FFF7-4C85-9088-BF5538A3C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2F67E-7A0E-480F-B519-891093E8A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3632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C5C64-0C73-4FD4-B0F3-446E9850F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10AD0F-E3AF-42F1-93F0-63C4AB70A2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6628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212BC-FDBB-45AD-99FD-429A6C9F0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698378-4AFE-44C3-93BF-F3B860F83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075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D61EE-6CD3-43D0-AAA6-A1BEF62D0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B9931-132F-4AC5-A6E2-54B26DB9EB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04104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396AED-C149-40D9-B144-9B565B34BE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B93B8A-1A5D-4249-836D-9AA80AE5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94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8BCCA-8A44-48C8-8D7A-6532C1811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Traffic Source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D7B2A1-FB81-45B4-9FA1-BC8E81E2A2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8236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3599E-233F-4538-859A-021E00288D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E47979-7896-454D-814A-DCFD413D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2995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DD257-5A38-4E6C-9A3C-1C16951BBF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37B55-B707-4B6F-89F3-53F3B6D26B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052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84629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9317543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76924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34465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853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73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54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Suggested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303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Direct or 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74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YouTube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9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863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589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Channel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387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End screens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956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Guerbet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650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537232-CB0A-4DA7-A3BA-CDA79204DB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</p:spTree>
    <p:extLst>
      <p:ext uri="{BB962C8B-B14F-4D97-AF65-F5344CB8AC3E}">
        <p14:creationId xmlns:p14="http://schemas.microsoft.com/office/powerpoint/2010/main" val="34403844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F989C-8211-4FE1-A514-E1011B872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Subscriber Status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08472-77C2-4E94-B97B-1808F38844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24351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2ADB1-65D4-4C19-9B2A-F17954686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4C7FA-653F-410A-B356-B566E55D9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65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68695-091F-49EB-9A5A-5A0E69507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Subscribed Status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84A7A-BD47-48AD-B0FC-C7FEC00D1D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862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73857913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27866719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99600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Subscribed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235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 subscribed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37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Subscribed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936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B291D8-86A9-4E45-ADA7-260582A6BD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</p:spTree>
    <p:extLst>
      <p:ext uri="{BB962C8B-B14F-4D97-AF65-F5344CB8AC3E}">
        <p14:creationId xmlns:p14="http://schemas.microsoft.com/office/powerpoint/2010/main" val="35170179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9A998-999F-44A0-9106-2098F962A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Youtube Product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C48F9D-67E2-4787-B4D4-4807447BB5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84323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FE2088-7775-4357-9CA2-7FDFA95CF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671FAD-4F83-4AF3-B141-4477EBC742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560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A65A0-DB8E-4630-9BEB-562A30B9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YouTube Product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38140A-2CFE-42E7-AE9A-2C8B3F32EA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201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4856215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98656207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738049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Product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234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427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3BE42-E955-48B9-933A-2BE8368963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</p:spTree>
    <p:extLst>
      <p:ext uri="{BB962C8B-B14F-4D97-AF65-F5344CB8AC3E}">
        <p14:creationId xmlns:p14="http://schemas.microsoft.com/office/powerpoint/2010/main" val="8785153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867B2-61FC-4313-8738-0DAFD4BD6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Live Broadcast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9ACE95-80ED-4DA8-9A8A-2D6BB25C4C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07532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90697-37CE-4D98-9574-4FB929FEE6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9DD5EC-97CB-4D0E-9157-270D87ECB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4945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A3A44-CF66-4448-A317-DF05DEC41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Live Broadcast Status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D0B85-ADAA-4CA5-8404-049F384542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3522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24275629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20585257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93199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Live Boradcast 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83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Not live broadcast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5046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05F85-F23C-46C6-9C67-54C9250BED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</p:spTree>
    <p:extLst>
      <p:ext uri="{BB962C8B-B14F-4D97-AF65-F5344CB8AC3E}">
        <p14:creationId xmlns:p14="http://schemas.microsoft.com/office/powerpoint/2010/main" val="27778530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B737C5-9631-4EA4-AEE0-DF2FA65AC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Operating System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34109C-6D84-4F7F-A2CB-8AA75C1CA6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0982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FAED2-47F8-41C9-A778-0574E9838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12D910-5E17-4938-94D5-182FC4B74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79215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69F85-41AA-477A-89A4-02BF3066D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Operating System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792A71-0995-4700-A387-7B9C8E48A0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6103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92182287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81855980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2551204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Operating system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70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Android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44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8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Windows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50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Macintosh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51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Linux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046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ROKUOS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154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Smart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27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Fire 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20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Chrome 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620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webOS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5132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9ED9D-A425-4CBF-A890-5E3F6DAA4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</p:spTree>
    <p:extLst>
      <p:ext uri="{BB962C8B-B14F-4D97-AF65-F5344CB8AC3E}">
        <p14:creationId xmlns:p14="http://schemas.microsoft.com/office/powerpoint/2010/main" val="38777623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D5CAC-959F-4CC3-88C0-E4171A38B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Device Type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7D376D-1973-46DD-8778-97F046F604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613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D94BBF-CF5E-4C57-BEF8-0847B72925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8E873-8985-4DBD-8454-2FC320A90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910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9374A-AC39-49D8-BF66-47AA54E8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 Type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730BEB-B999-41CA-B35A-01C24C1C8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216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59218176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58067829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1957088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Device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216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939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Computer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21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Tablet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798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151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4B5E7-971E-41B0-98A1-376EB14C44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</p:spTree>
    <p:extLst>
      <p:ext uri="{BB962C8B-B14F-4D97-AF65-F5344CB8AC3E}">
        <p14:creationId xmlns:p14="http://schemas.microsoft.com/office/powerpoint/2010/main" val="1793903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D7741-DB5C-41C1-8B13-B554FDB40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Channel Views Playback Location Breakdown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0970AF-0F88-4C96-8B5A-6052199061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4405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57168-EB7D-4098-946B-44DC64452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8E542-EE38-4B32-A82B-A11B62C97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586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D82C9-F0C2-4068-BAEB-6DC9D59F4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Playback Location Breakdown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AC1F6C-66B7-49FC-BDD9-8ECC1C96BA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0486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8546758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957173001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0564225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7986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61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in external websites and apps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861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Browse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77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07BBB-7FFA-4B53-829A-56174E5B24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</p:spTree>
    <p:extLst>
      <p:ext uri="{BB962C8B-B14F-4D97-AF65-F5344CB8AC3E}">
        <p14:creationId xmlns:p14="http://schemas.microsoft.com/office/powerpoint/2010/main" val="298510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4BAF3-CA9E-4806-9698-43A34401D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B51C18-E2A3-4BC2-81BE-FB206A8E0D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15200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007240524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560395243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82633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8108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0558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5261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38267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3859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1264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96127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91139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37271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0936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53964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(w/o replies)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070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Guerbet Group - 2024-12-09 14:25:23</a:t>
                      </a:r>
                      <a:r>
                        <a:rPr lang="en-US" sz="1000"/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https://i.ytimg.com/vi/CjJ61Y94ewo/hqdefault.jpg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921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66B4F-3782-41E6-8523-F71EBF7DD4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11/27/2024 - 12/11/2024</a:t>
            </a:r>
          </a:p>
        </p:txBody>
      </p:sp>
    </p:spTree>
    <p:extLst>
      <p:ext uri="{BB962C8B-B14F-4D97-AF65-F5344CB8AC3E}">
        <p14:creationId xmlns:p14="http://schemas.microsoft.com/office/powerpoint/2010/main" val="25023836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523</Words>
  <Application>Microsoft Office PowerPoint</Application>
  <PresentationFormat>On-screen Show (4:3)</PresentationFormat>
  <Paragraphs>206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YouTube Studio Analytics</vt:lpstr>
      <vt:lpstr>Youtube Subscribers Over Time | All profiles</vt:lpstr>
      <vt:lpstr>Youtube Private Video Views | All profiles</vt:lpstr>
      <vt:lpstr>Youtube Channel Views Demographics | All profiles</vt:lpstr>
      <vt:lpstr>Youtube Views Gender Distribution | All profiles</vt:lpstr>
      <vt:lpstr>Youtube Views Age Distribution | All profiles</vt:lpstr>
      <vt:lpstr>Youtube Channel Views Traffic Source Breakdown Over Time | All profiles</vt:lpstr>
      <vt:lpstr>Youtube Private Traffic Sources Breakdown | All profiles</vt:lpstr>
      <vt:lpstr>Youtube Channel Views Subscriber Status Breakdown Over Time | All profiles</vt:lpstr>
      <vt:lpstr>Youtube Private Subscribed Status Breakdown | All profiles</vt:lpstr>
      <vt:lpstr>Youtube Channel Views Youtube Product Breakdown Over Time | All profiles</vt:lpstr>
      <vt:lpstr>Youtube Private YouTube Product Breakdown | All profiles</vt:lpstr>
      <vt:lpstr>Youtube Channel Views Live Broadcast Breakdown Over Time | All profiles</vt:lpstr>
      <vt:lpstr>Youtube Private Live Broadcast Status Breakdown | All profiles</vt:lpstr>
      <vt:lpstr>Youtube Channel Views Operating System Breakdown Over Time | All profiles</vt:lpstr>
      <vt:lpstr>Youtube Private Operating System Breakdown | All profiles</vt:lpstr>
      <vt:lpstr>Youtube Channel Views Device Type Breakdown Over Time | All profiles</vt:lpstr>
      <vt:lpstr>Youtube Private Device Type Breakdown | All profiles</vt:lpstr>
      <vt:lpstr>Youtube Channel Views Playback Location Breakdown Over Time | All profiles</vt:lpstr>
      <vt:lpstr>Youtube Private Playback Location Breakdown | All profiles</vt:lpstr>
      <vt:lpstr>Youtube Private Videos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Studio Analytics</dc:title>
  <dc:creator>Frederik Born</dc:creator>
  <cp:lastModifiedBy>Frederik Born</cp:lastModifiedBy>
  <cp:revision>1</cp:revision>
  <dcterms:created xsi:type="dcterms:W3CDTF">2024-12-12T16:44:54Z</dcterms:created>
  <dcterms:modified xsi:type="dcterms:W3CDTF">2024-12-12T16:45:27Z</dcterms:modified>
</cp:coreProperties>
</file>