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Guerbet</c:v>
                </c:pt>
              </c:strCache>
            </c:strRef>
          </c:tx>
          <c:spPr>
            <a:solidFill>
              <a:schemeClr val="accent1"/>
            </a:solidFill>
            <a:ln>
              <a:noFill/>
            </a:ln>
            <a:effectLst/>
          </c:spPr>
          <c:invertIfNegative val="0"/>
          <c:cat>
            <c:numRef>
              <c:f>Sheet1!$A$2:$A$16</c:f>
              <c:numCache>
                <c:formatCode>m/d/yyyy</c:formatCode>
                <c:ptCount val="15"/>
                <c:pt idx="0">
                  <c:v>45622</c:v>
                </c:pt>
                <c:pt idx="1">
                  <c:v>45623</c:v>
                </c:pt>
                <c:pt idx="2">
                  <c:v>45624</c:v>
                </c:pt>
                <c:pt idx="3">
                  <c:v>45625</c:v>
                </c:pt>
                <c:pt idx="4">
                  <c:v>45626</c:v>
                </c:pt>
                <c:pt idx="5">
                  <c:v>45627</c:v>
                </c:pt>
                <c:pt idx="6">
                  <c:v>45628</c:v>
                </c:pt>
                <c:pt idx="7">
                  <c:v>45629</c:v>
                </c:pt>
                <c:pt idx="8">
                  <c:v>45630</c:v>
                </c:pt>
                <c:pt idx="9">
                  <c:v>45631</c:v>
                </c:pt>
                <c:pt idx="10">
                  <c:v>45632</c:v>
                </c:pt>
                <c:pt idx="11">
                  <c:v>45633</c:v>
                </c:pt>
                <c:pt idx="12">
                  <c:v>45634</c:v>
                </c:pt>
                <c:pt idx="13">
                  <c:v>45635</c:v>
                </c:pt>
                <c:pt idx="14">
                  <c:v>45636</c:v>
                </c:pt>
              </c:numCache>
            </c:numRef>
          </c:cat>
          <c:val>
            <c:numRef>
              <c:f>Sheet1!$B$2:$B$16</c:f>
              <c:numCache>
                <c:formatCode>General</c:formatCode>
                <c:ptCount val="15"/>
                <c:pt idx="0">
                  <c:v>27</c:v>
                </c:pt>
                <c:pt idx="1">
                  <c:v>36</c:v>
                </c:pt>
                <c:pt idx="2">
                  <c:v>30</c:v>
                </c:pt>
                <c:pt idx="3">
                  <c:v>28</c:v>
                </c:pt>
                <c:pt idx="4">
                  <c:v>9</c:v>
                </c:pt>
                <c:pt idx="5">
                  <c:v>6</c:v>
                </c:pt>
                <c:pt idx="6">
                  <c:v>26</c:v>
                </c:pt>
                <c:pt idx="7">
                  <c:v>44</c:v>
                </c:pt>
                <c:pt idx="8">
                  <c:v>24</c:v>
                </c:pt>
                <c:pt idx="9">
                  <c:v>30</c:v>
                </c:pt>
                <c:pt idx="10">
                  <c:v>42</c:v>
                </c:pt>
                <c:pt idx="11">
                  <c:v>7</c:v>
                </c:pt>
                <c:pt idx="12">
                  <c:v>15</c:v>
                </c:pt>
                <c:pt idx="13">
                  <c:v>33</c:v>
                </c:pt>
                <c:pt idx="14">
                  <c:v>32</c:v>
                </c:pt>
              </c:numCache>
            </c:numRef>
          </c:val>
          <c:extLst>
            <c:ext xmlns:c16="http://schemas.microsoft.com/office/drawing/2014/chart" uri="{C3380CC4-5D6E-409C-BE32-E72D297353CC}">
              <c16:uniqueId val="{00000000-0763-4FAA-82E7-9E4624CE0BDE}"/>
            </c:ext>
          </c:extLst>
        </c:ser>
        <c:dLbls>
          <c:showLegendKey val="0"/>
          <c:showVal val="0"/>
          <c:showCatName val="0"/>
          <c:showSerName val="0"/>
          <c:showPercent val="0"/>
          <c:showBubbleSize val="0"/>
        </c:dLbls>
        <c:gapWidth val="219"/>
        <c:overlap val="-27"/>
        <c:axId val="389508448"/>
        <c:axId val="389509104"/>
      </c:barChart>
      <c:dateAx>
        <c:axId val="389508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09104"/>
        <c:crosses val="autoZero"/>
        <c:auto val="1"/>
        <c:lblOffset val="100"/>
        <c:baseTimeUnit val="days"/>
      </c:dateAx>
      <c:valAx>
        <c:axId val="38950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0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Guerbet</c:v>
                </c:pt>
              </c:strCache>
            </c:strRef>
          </c:tx>
          <c:spPr>
            <a:ln w="28575" cap="rnd">
              <a:solidFill>
                <a:schemeClr val="accent1"/>
              </a:solidFill>
              <a:round/>
            </a:ln>
            <a:effectLst/>
          </c:spPr>
          <c:marker>
            <c:symbol val="none"/>
          </c:marker>
          <c:cat>
            <c:numRef>
              <c:f>Sheet1!$A$2:$A$16</c:f>
              <c:numCache>
                <c:formatCode>m/d/yyyy</c:formatCode>
                <c:ptCount val="15"/>
                <c:pt idx="0">
                  <c:v>45622</c:v>
                </c:pt>
                <c:pt idx="1">
                  <c:v>45623</c:v>
                </c:pt>
                <c:pt idx="2">
                  <c:v>45624</c:v>
                </c:pt>
                <c:pt idx="3">
                  <c:v>45625</c:v>
                </c:pt>
                <c:pt idx="4">
                  <c:v>45626</c:v>
                </c:pt>
                <c:pt idx="5">
                  <c:v>45627</c:v>
                </c:pt>
                <c:pt idx="6">
                  <c:v>45628</c:v>
                </c:pt>
                <c:pt idx="7">
                  <c:v>45629</c:v>
                </c:pt>
                <c:pt idx="8">
                  <c:v>45630</c:v>
                </c:pt>
                <c:pt idx="9">
                  <c:v>45631</c:v>
                </c:pt>
                <c:pt idx="10">
                  <c:v>45632</c:v>
                </c:pt>
                <c:pt idx="11">
                  <c:v>45633</c:v>
                </c:pt>
                <c:pt idx="12">
                  <c:v>45634</c:v>
                </c:pt>
                <c:pt idx="13">
                  <c:v>45635</c:v>
                </c:pt>
                <c:pt idx="14">
                  <c:v>45636</c:v>
                </c:pt>
              </c:numCache>
            </c:numRef>
          </c:cat>
          <c:val>
            <c:numRef>
              <c:f>Sheet1!$B$2:$B$16</c:f>
              <c:numCache>
                <c:formatCode>General</c:formatCode>
                <c:ptCount val="15"/>
                <c:pt idx="0">
                  <c:v>87704</c:v>
                </c:pt>
                <c:pt idx="1">
                  <c:v>87740</c:v>
                </c:pt>
                <c:pt idx="2">
                  <c:v>87770</c:v>
                </c:pt>
                <c:pt idx="3">
                  <c:v>87798</c:v>
                </c:pt>
                <c:pt idx="4">
                  <c:v>87807</c:v>
                </c:pt>
                <c:pt idx="5">
                  <c:v>87813</c:v>
                </c:pt>
                <c:pt idx="6">
                  <c:v>87839</c:v>
                </c:pt>
                <c:pt idx="7">
                  <c:v>87883</c:v>
                </c:pt>
                <c:pt idx="8">
                  <c:v>87907</c:v>
                </c:pt>
                <c:pt idx="9">
                  <c:v>87937</c:v>
                </c:pt>
                <c:pt idx="10">
                  <c:v>87979</c:v>
                </c:pt>
                <c:pt idx="11">
                  <c:v>87986</c:v>
                </c:pt>
                <c:pt idx="12">
                  <c:v>88001</c:v>
                </c:pt>
                <c:pt idx="13">
                  <c:v>88034</c:v>
                </c:pt>
                <c:pt idx="14">
                  <c:v>88066</c:v>
                </c:pt>
              </c:numCache>
            </c:numRef>
          </c:val>
          <c:smooth val="0"/>
          <c:extLst>
            <c:ext xmlns:c16="http://schemas.microsoft.com/office/drawing/2014/chart" uri="{C3380CC4-5D6E-409C-BE32-E72D297353CC}">
              <c16:uniqueId val="{00000000-D216-47F0-A2FB-5777C2D17C4E}"/>
            </c:ext>
          </c:extLst>
        </c:ser>
        <c:dLbls>
          <c:showLegendKey val="0"/>
          <c:showVal val="0"/>
          <c:showCatName val="0"/>
          <c:showSerName val="0"/>
          <c:showPercent val="0"/>
          <c:showBubbleSize val="0"/>
        </c:dLbls>
        <c:smooth val="0"/>
        <c:axId val="75926568"/>
        <c:axId val="75927880"/>
      </c:lineChart>
      <c:dateAx>
        <c:axId val="75926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27880"/>
        <c:crosses val="autoZero"/>
        <c:auto val="1"/>
        <c:lblOffset val="100"/>
        <c:baseTimeUnit val="days"/>
      </c:dateAx>
      <c:valAx>
        <c:axId val="7592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2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Guerbet</c:v>
                </c:pt>
              </c:strCache>
            </c:strRef>
          </c:tx>
          <c:spPr>
            <a:solidFill>
              <a:schemeClr val="accent1"/>
            </a:solidFill>
            <a:ln>
              <a:noFill/>
            </a:ln>
            <a:effectLst/>
          </c:spPr>
          <c:invertIfNegative val="0"/>
          <c:cat>
            <c:numRef>
              <c:f>Sheet1!$A$2:$A$16</c:f>
              <c:numCache>
                <c:formatCode>m/d/yyyy</c:formatCode>
                <c:ptCount val="15"/>
                <c:pt idx="0">
                  <c:v>45622</c:v>
                </c:pt>
                <c:pt idx="1">
                  <c:v>45623</c:v>
                </c:pt>
                <c:pt idx="2">
                  <c:v>45624</c:v>
                </c:pt>
                <c:pt idx="3">
                  <c:v>45625</c:v>
                </c:pt>
                <c:pt idx="4">
                  <c:v>45626</c:v>
                </c:pt>
                <c:pt idx="5">
                  <c:v>45627</c:v>
                </c:pt>
                <c:pt idx="6">
                  <c:v>45628</c:v>
                </c:pt>
                <c:pt idx="7">
                  <c:v>45629</c:v>
                </c:pt>
                <c:pt idx="8">
                  <c:v>45630</c:v>
                </c:pt>
                <c:pt idx="9">
                  <c:v>45631</c:v>
                </c:pt>
                <c:pt idx="10">
                  <c:v>45632</c:v>
                </c:pt>
                <c:pt idx="11">
                  <c:v>45633</c:v>
                </c:pt>
                <c:pt idx="12">
                  <c:v>45634</c:v>
                </c:pt>
                <c:pt idx="13">
                  <c:v>45635</c:v>
                </c:pt>
                <c:pt idx="14">
                  <c:v>45636</c:v>
                </c:pt>
              </c:numCache>
            </c:numRef>
          </c:cat>
          <c:val>
            <c:numRef>
              <c:f>Sheet1!$B$2:$B$16</c:f>
              <c:numCache>
                <c:formatCode>General</c:formatCode>
                <c:ptCount val="15"/>
                <c:pt idx="0">
                  <c:v>2</c:v>
                </c:pt>
                <c:pt idx="1">
                  <c:v>0</c:v>
                </c:pt>
                <c:pt idx="2">
                  <c:v>2</c:v>
                </c:pt>
                <c:pt idx="3">
                  <c:v>3</c:v>
                </c:pt>
                <c:pt idx="4">
                  <c:v>1</c:v>
                </c:pt>
                <c:pt idx="5">
                  <c:v>1</c:v>
                </c:pt>
                <c:pt idx="6">
                  <c:v>2</c:v>
                </c:pt>
                <c:pt idx="7">
                  <c:v>4</c:v>
                </c:pt>
                <c:pt idx="8">
                  <c:v>0</c:v>
                </c:pt>
                <c:pt idx="9">
                  <c:v>1</c:v>
                </c:pt>
                <c:pt idx="10">
                  <c:v>0</c:v>
                </c:pt>
                <c:pt idx="11">
                  <c:v>0</c:v>
                </c:pt>
                <c:pt idx="12">
                  <c:v>0</c:v>
                </c:pt>
                <c:pt idx="13">
                  <c:v>0</c:v>
                </c:pt>
                <c:pt idx="14">
                  <c:v>1</c:v>
                </c:pt>
              </c:numCache>
            </c:numRef>
          </c:val>
          <c:extLst>
            <c:ext xmlns:c16="http://schemas.microsoft.com/office/drawing/2014/chart" uri="{C3380CC4-5D6E-409C-BE32-E72D297353CC}">
              <c16:uniqueId val="{00000000-3967-4642-A0F7-21472814B13F}"/>
            </c:ext>
          </c:extLst>
        </c:ser>
        <c:dLbls>
          <c:showLegendKey val="0"/>
          <c:showVal val="0"/>
          <c:showCatName val="0"/>
          <c:showSerName val="0"/>
          <c:showPercent val="0"/>
          <c:showBubbleSize val="0"/>
        </c:dLbls>
        <c:gapWidth val="219"/>
        <c:overlap val="-27"/>
        <c:axId val="74543384"/>
        <c:axId val="74543712"/>
      </c:barChart>
      <c:dateAx>
        <c:axId val="7454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43712"/>
        <c:crosses val="autoZero"/>
        <c:auto val="1"/>
        <c:lblOffset val="100"/>
        <c:baseTimeUnit val="days"/>
      </c:dateAx>
      <c:valAx>
        <c:axId val="7454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4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51AA-80D8-4C04-BFF0-0BB27DA21415}"/>
              </a:ext>
            </a:extLst>
          </p:cNvPr>
          <p:cNvSpPr>
            <a:spLocks noGrp="1"/>
          </p:cNvSpPr>
          <p:nvPr>
            <p:ph type="ctrTitle"/>
          </p:nvPr>
        </p:nvSpPr>
        <p:spPr/>
        <p:txBody>
          <a:bodyPr/>
          <a:lstStyle/>
          <a:p>
            <a:r>
              <a:rPr lang="en-US"/>
              <a:t>LK Analysis Guerbet </a:t>
            </a:r>
          </a:p>
        </p:txBody>
      </p:sp>
      <p:sp>
        <p:nvSpPr>
          <p:cNvPr id="3" name="Subtitle 2">
            <a:extLst>
              <a:ext uri="{FF2B5EF4-FFF2-40B4-BE49-F238E27FC236}">
                <a16:creationId xmlns:a16="http://schemas.microsoft.com/office/drawing/2014/main" id="{9C91AF7B-64E4-4EE0-B06C-A3CA4EE2D644}"/>
              </a:ext>
            </a:extLst>
          </p:cNvPr>
          <p:cNvSpPr>
            <a:spLocks noGrp="1"/>
          </p:cNvSpPr>
          <p:nvPr>
            <p:ph type="subTitle" idx="1"/>
          </p:nvPr>
        </p:nvSpPr>
        <p:spPr/>
        <p:txBody>
          <a:bodyPr/>
          <a:lstStyle/>
          <a:p>
            <a:r>
              <a:rPr lang="en-US"/>
              <a:t>Guerbet</a:t>
            </a:r>
          </a:p>
        </p:txBody>
      </p:sp>
    </p:spTree>
    <p:extLst>
      <p:ext uri="{BB962C8B-B14F-4D97-AF65-F5344CB8AC3E}">
        <p14:creationId xmlns:p14="http://schemas.microsoft.com/office/powerpoint/2010/main" val="691628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9729A-7854-41BC-B627-7CCA90F587F5}"/>
              </a:ext>
            </a:extLst>
          </p:cNvPr>
          <p:cNvSpPr>
            <a:spLocks noGrp="1"/>
          </p:cNvSpPr>
          <p:nvPr>
            <p:ph type="title"/>
          </p:nvPr>
        </p:nvSpPr>
        <p:spPr/>
        <p:txBody>
          <a:bodyPr/>
          <a:lstStyle/>
          <a:p>
            <a:r>
              <a:rPr lang="en-US"/>
              <a:t>LinkedIn Followers Change | Guerbet</a:t>
            </a:r>
          </a:p>
        </p:txBody>
      </p:sp>
      <p:graphicFrame>
        <p:nvGraphicFramePr>
          <p:cNvPr id="6" name="Chart Placeholder 5">
            <a:extLst>
              <a:ext uri="{FF2B5EF4-FFF2-40B4-BE49-F238E27FC236}">
                <a16:creationId xmlns:a16="http://schemas.microsoft.com/office/drawing/2014/main" id="{29F51594-29DB-47FC-9F0A-88A495AC0DEF}"/>
              </a:ext>
            </a:extLst>
          </p:cNvPr>
          <p:cNvGraphicFramePr>
            <a:graphicFrameLocks noGrp="1"/>
          </p:cNvGraphicFramePr>
          <p:nvPr>
            <p:ph type="chart" sz="quarter" idx="13"/>
            <p:extLst>
              <p:ext uri="{D42A27DB-BD31-4B8C-83A1-F6EECF244321}">
                <p14:modId xmlns:p14="http://schemas.microsoft.com/office/powerpoint/2010/main" val="4035460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ED6128-4FF7-4788-80CC-6AC6567FCB35}"/>
              </a:ext>
            </a:extLst>
          </p:cNvPr>
          <p:cNvSpPr>
            <a:spLocks noGrp="1"/>
          </p:cNvSpPr>
          <p:nvPr>
            <p:ph type="body" sz="quarter" idx="14"/>
          </p:nvPr>
        </p:nvSpPr>
        <p:spPr/>
        <p:txBody>
          <a:bodyPr/>
          <a:lstStyle/>
          <a:p>
            <a:r>
              <a:rPr lang="en-US"/>
              <a:t>11/26/2024 - 12/10/2024</a:t>
            </a:r>
          </a:p>
        </p:txBody>
      </p:sp>
      <p:sp>
        <p:nvSpPr>
          <p:cNvPr id="5" name="Footer Placeholder 4">
            <a:extLst>
              <a:ext uri="{FF2B5EF4-FFF2-40B4-BE49-F238E27FC236}">
                <a16:creationId xmlns:a16="http://schemas.microsoft.com/office/drawing/2014/main" id="{8E81F327-4658-4CD7-B86F-3471DD0D75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9452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66AB-3B46-4090-BD09-02518DC3E1A5}"/>
              </a:ext>
            </a:extLst>
          </p:cNvPr>
          <p:cNvSpPr>
            <a:spLocks noGrp="1"/>
          </p:cNvSpPr>
          <p:nvPr>
            <p:ph type="title"/>
          </p:nvPr>
        </p:nvSpPr>
        <p:spPr/>
        <p:txBody>
          <a:bodyPr/>
          <a:lstStyle/>
          <a:p>
            <a:r>
              <a:rPr lang="en-US"/>
              <a:t>LinkedIn Followers Total | Guerbet</a:t>
            </a:r>
          </a:p>
        </p:txBody>
      </p:sp>
      <p:graphicFrame>
        <p:nvGraphicFramePr>
          <p:cNvPr id="6" name="Chart Placeholder 5">
            <a:extLst>
              <a:ext uri="{FF2B5EF4-FFF2-40B4-BE49-F238E27FC236}">
                <a16:creationId xmlns:a16="http://schemas.microsoft.com/office/drawing/2014/main" id="{13B88823-104E-4EAE-AA2B-E16E26600217}"/>
              </a:ext>
            </a:extLst>
          </p:cNvPr>
          <p:cNvGraphicFramePr>
            <a:graphicFrameLocks noGrp="1"/>
          </p:cNvGraphicFramePr>
          <p:nvPr>
            <p:ph type="chart" sz="quarter" idx="13"/>
            <p:extLst>
              <p:ext uri="{D42A27DB-BD31-4B8C-83A1-F6EECF244321}">
                <p14:modId xmlns:p14="http://schemas.microsoft.com/office/powerpoint/2010/main" val="2630457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E15F68-A46E-49A7-9306-69A889760189}"/>
              </a:ext>
            </a:extLst>
          </p:cNvPr>
          <p:cNvSpPr>
            <a:spLocks noGrp="1"/>
          </p:cNvSpPr>
          <p:nvPr>
            <p:ph type="body" sz="quarter" idx="14"/>
          </p:nvPr>
        </p:nvSpPr>
        <p:spPr/>
        <p:txBody>
          <a:bodyPr/>
          <a:lstStyle/>
          <a:p>
            <a:r>
              <a:rPr lang="en-US"/>
              <a:t>11/26/2024 - 12/10/2024</a:t>
            </a:r>
          </a:p>
        </p:txBody>
      </p:sp>
      <p:sp>
        <p:nvSpPr>
          <p:cNvPr id="5" name="Footer Placeholder 4">
            <a:extLst>
              <a:ext uri="{FF2B5EF4-FFF2-40B4-BE49-F238E27FC236}">
                <a16:creationId xmlns:a16="http://schemas.microsoft.com/office/drawing/2014/main" id="{70950587-72DF-44FB-9CD1-6D43EC65B7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955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C1CE7-0277-4A7C-AC0F-1A2AC25F96C7}"/>
              </a:ext>
            </a:extLst>
          </p:cNvPr>
          <p:cNvSpPr>
            <a:spLocks noGrp="1"/>
          </p:cNvSpPr>
          <p:nvPr>
            <p:ph type="title"/>
          </p:nvPr>
        </p:nvSpPr>
        <p:spPr/>
        <p:txBody>
          <a:bodyPr/>
          <a:lstStyle/>
          <a:p>
            <a:r>
              <a:rPr lang="en-US"/>
              <a:t>LinkedIn Posts | Guerbet</a:t>
            </a:r>
          </a:p>
        </p:txBody>
      </p:sp>
      <p:graphicFrame>
        <p:nvGraphicFramePr>
          <p:cNvPr id="6" name="Chart Placeholder 5">
            <a:extLst>
              <a:ext uri="{FF2B5EF4-FFF2-40B4-BE49-F238E27FC236}">
                <a16:creationId xmlns:a16="http://schemas.microsoft.com/office/drawing/2014/main" id="{6830FE4D-69C5-429C-B5A9-02DAD28B2D1E}"/>
              </a:ext>
            </a:extLst>
          </p:cNvPr>
          <p:cNvGraphicFramePr>
            <a:graphicFrameLocks noGrp="1"/>
          </p:cNvGraphicFramePr>
          <p:nvPr>
            <p:ph type="chart" sz="quarter" idx="13"/>
            <p:extLst>
              <p:ext uri="{D42A27DB-BD31-4B8C-83A1-F6EECF244321}">
                <p14:modId xmlns:p14="http://schemas.microsoft.com/office/powerpoint/2010/main" val="1072904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14DE65-7DDD-417F-8B09-1F365B84983E}"/>
              </a:ext>
            </a:extLst>
          </p:cNvPr>
          <p:cNvSpPr>
            <a:spLocks noGrp="1"/>
          </p:cNvSpPr>
          <p:nvPr>
            <p:ph type="body" sz="quarter" idx="14"/>
          </p:nvPr>
        </p:nvSpPr>
        <p:spPr/>
        <p:txBody>
          <a:bodyPr/>
          <a:lstStyle/>
          <a:p>
            <a:r>
              <a:rPr lang="en-US"/>
              <a:t>11/26/2024 - 12/10/2024</a:t>
            </a:r>
          </a:p>
        </p:txBody>
      </p:sp>
      <p:sp>
        <p:nvSpPr>
          <p:cNvPr id="5" name="Footer Placeholder 4">
            <a:extLst>
              <a:ext uri="{FF2B5EF4-FFF2-40B4-BE49-F238E27FC236}">
                <a16:creationId xmlns:a16="http://schemas.microsoft.com/office/drawing/2014/main" id="{31E1D0C1-9FB3-45D2-A94E-DE940E71DF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7825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FDC73-B3A6-41B2-89DA-C90CF805059F}"/>
              </a:ext>
            </a:extLst>
          </p:cNvPr>
          <p:cNvSpPr>
            <a:spLocks noGrp="1"/>
          </p:cNvSpPr>
          <p:nvPr>
            <p:ph type="title"/>
          </p:nvPr>
        </p:nvSpPr>
        <p:spPr/>
        <p:txBody>
          <a:bodyPr/>
          <a:lstStyle/>
          <a:p>
            <a:r>
              <a:rPr lang="en-US"/>
              <a:t>LinkedIn Key Metrics Table | Guerbet</a:t>
            </a:r>
          </a:p>
        </p:txBody>
      </p:sp>
      <p:graphicFrame>
        <p:nvGraphicFramePr>
          <p:cNvPr id="5" name="Table Placeholder 4">
            <a:extLst>
              <a:ext uri="{FF2B5EF4-FFF2-40B4-BE49-F238E27FC236}">
                <a16:creationId xmlns:a16="http://schemas.microsoft.com/office/drawing/2014/main" id="{97C80564-E064-43DD-9FFC-BA717AB86033}"/>
              </a:ext>
            </a:extLst>
          </p:cNvPr>
          <p:cNvGraphicFramePr>
            <a:graphicFrameLocks noGrp="1"/>
          </p:cNvGraphicFramePr>
          <p:nvPr>
            <p:ph type="tbl" sz="quarter" idx="13"/>
            <p:extLst>
              <p:ext uri="{D42A27DB-BD31-4B8C-83A1-F6EECF244321}">
                <p14:modId xmlns:p14="http://schemas.microsoft.com/office/powerpoint/2010/main" val="643370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10258817"/>
                    </a:ext>
                  </a:extLst>
                </a:gridCol>
                <a:gridCol w="905256">
                  <a:extLst>
                    <a:ext uri="{9D8B030D-6E8A-4147-A177-3AD203B41FA5}">
                      <a16:colId xmlns:a16="http://schemas.microsoft.com/office/drawing/2014/main" val="771859031"/>
                    </a:ext>
                  </a:extLst>
                </a:gridCol>
                <a:gridCol w="905256">
                  <a:extLst>
                    <a:ext uri="{9D8B030D-6E8A-4147-A177-3AD203B41FA5}">
                      <a16:colId xmlns:a16="http://schemas.microsoft.com/office/drawing/2014/main" val="4026619625"/>
                    </a:ext>
                  </a:extLst>
                </a:gridCol>
                <a:gridCol w="905256">
                  <a:extLst>
                    <a:ext uri="{9D8B030D-6E8A-4147-A177-3AD203B41FA5}">
                      <a16:colId xmlns:a16="http://schemas.microsoft.com/office/drawing/2014/main" val="1478777009"/>
                    </a:ext>
                  </a:extLst>
                </a:gridCol>
                <a:gridCol w="905256">
                  <a:extLst>
                    <a:ext uri="{9D8B030D-6E8A-4147-A177-3AD203B41FA5}">
                      <a16:colId xmlns:a16="http://schemas.microsoft.com/office/drawing/2014/main" val="72317970"/>
                    </a:ext>
                  </a:extLst>
                </a:gridCol>
                <a:gridCol w="905256">
                  <a:extLst>
                    <a:ext uri="{9D8B030D-6E8A-4147-A177-3AD203B41FA5}">
                      <a16:colId xmlns:a16="http://schemas.microsoft.com/office/drawing/2014/main" val="722377483"/>
                    </a:ext>
                  </a:extLst>
                </a:gridCol>
                <a:gridCol w="905256">
                  <a:extLst>
                    <a:ext uri="{9D8B030D-6E8A-4147-A177-3AD203B41FA5}">
                      <a16:colId xmlns:a16="http://schemas.microsoft.com/office/drawing/2014/main" val="656531929"/>
                    </a:ext>
                  </a:extLst>
                </a:gridCol>
              </a:tblGrid>
              <a:tr h="370840">
                <a:tc>
                  <a:txBody>
                    <a:bodyPr/>
                    <a:lstStyle/>
                    <a:p>
                      <a:r>
                        <a:rPr lang="en-US" sz="1000"/>
                        <a:t>Name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extLst>
                  <a:ext uri="{0D108BD9-81ED-4DB2-BD59-A6C34878D82A}">
                    <a16:rowId xmlns:a16="http://schemas.microsoft.com/office/drawing/2014/main" val="4052964195"/>
                  </a:ext>
                </a:extLst>
              </a:tr>
              <a:tr h="370840">
                <a:tc>
                  <a:txBody>
                    <a:bodyPr/>
                    <a:lstStyle/>
                    <a:p>
                      <a:r>
                        <a:rPr lang="en-US" sz="1000"/>
                        <a:t>Guerbet</a:t>
                      </a:r>
                    </a:p>
                  </a:txBody>
                  <a:tcPr/>
                </a:tc>
                <a:tc>
                  <a:txBody>
                    <a:bodyPr/>
                    <a:lstStyle/>
                    <a:p>
                      <a:r>
                        <a:rPr lang="en-US" sz="1000"/>
                        <a:t>1298</a:t>
                      </a:r>
                    </a:p>
                  </a:txBody>
                  <a:tcPr/>
                </a:tc>
                <a:tc>
                  <a:txBody>
                    <a:bodyPr/>
                    <a:lstStyle/>
                    <a:p>
                      <a:r>
                        <a:rPr lang="en-US" sz="1000"/>
                        <a:t>24</a:t>
                      </a:r>
                    </a:p>
                  </a:txBody>
                  <a:tcPr/>
                </a:tc>
                <a:tc>
                  <a:txBody>
                    <a:bodyPr/>
                    <a:lstStyle/>
                    <a:p>
                      <a:r>
                        <a:rPr lang="en-US" sz="1000"/>
                        <a:t>13</a:t>
                      </a:r>
                    </a:p>
                  </a:txBody>
                  <a:tcPr/>
                </a:tc>
                <a:tc>
                  <a:txBody>
                    <a:bodyPr/>
                    <a:lstStyle/>
                    <a:p>
                      <a:r>
                        <a:rPr lang="en-US" sz="1000"/>
                        <a:t>4006</a:t>
                      </a:r>
                    </a:p>
                  </a:txBody>
                  <a:tcPr/>
                </a:tc>
                <a:tc>
                  <a:txBody>
                    <a:bodyPr/>
                    <a:lstStyle/>
                    <a:p>
                      <a:r>
                        <a:rPr lang="en-US" sz="1000"/>
                        <a:t>1.5030699411081</a:t>
                      </a:r>
                    </a:p>
                  </a:txBody>
                  <a:tcPr/>
                </a:tc>
                <a:tc>
                  <a:txBody>
                    <a:bodyPr/>
                    <a:lstStyle/>
                    <a:p>
                      <a:r>
                        <a:rPr lang="en-US" sz="1000"/>
                        <a:t>9834</a:t>
                      </a:r>
                    </a:p>
                  </a:txBody>
                  <a:tcPr/>
                </a:tc>
                <a:extLst>
                  <a:ext uri="{0D108BD9-81ED-4DB2-BD59-A6C34878D82A}">
                    <a16:rowId xmlns:a16="http://schemas.microsoft.com/office/drawing/2014/main" val="3292438052"/>
                  </a:ext>
                </a:extLst>
              </a:tr>
            </a:tbl>
          </a:graphicData>
        </a:graphic>
      </p:graphicFrame>
      <p:sp>
        <p:nvSpPr>
          <p:cNvPr id="4" name="Text Placeholder 3">
            <a:extLst>
              <a:ext uri="{FF2B5EF4-FFF2-40B4-BE49-F238E27FC236}">
                <a16:creationId xmlns:a16="http://schemas.microsoft.com/office/drawing/2014/main" id="{06A57483-8B13-4DBF-9621-6E638A984CA9}"/>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3597829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B6724-2245-4114-9EE6-7F089058D47C}"/>
              </a:ext>
            </a:extLst>
          </p:cNvPr>
          <p:cNvSpPr>
            <a:spLocks noGrp="1"/>
          </p:cNvSpPr>
          <p:nvPr>
            <p:ph type="title"/>
          </p:nvPr>
        </p:nvSpPr>
        <p:spPr/>
        <p:txBody>
          <a:bodyPr/>
          <a:lstStyle/>
          <a:p>
            <a:r>
              <a:rPr lang="en-US"/>
              <a:t>LinkedIn Posts Table | Guerbet - 1 of 16</a:t>
            </a:r>
          </a:p>
        </p:txBody>
      </p:sp>
      <p:graphicFrame>
        <p:nvGraphicFramePr>
          <p:cNvPr id="5" name="Table Placeholder 4">
            <a:extLst>
              <a:ext uri="{FF2B5EF4-FFF2-40B4-BE49-F238E27FC236}">
                <a16:creationId xmlns:a16="http://schemas.microsoft.com/office/drawing/2014/main" id="{4F4B7CE6-C11B-4A68-A41B-312014657DF7}"/>
              </a:ext>
            </a:extLst>
          </p:cNvPr>
          <p:cNvGraphicFramePr>
            <a:graphicFrameLocks noGrp="1"/>
          </p:cNvGraphicFramePr>
          <p:nvPr>
            <p:ph type="tbl" sz="quarter" idx="13"/>
            <p:extLst>
              <p:ext uri="{D42A27DB-BD31-4B8C-83A1-F6EECF244321}">
                <p14:modId xmlns:p14="http://schemas.microsoft.com/office/powerpoint/2010/main" val="3257635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23964409"/>
                    </a:ext>
                  </a:extLst>
                </a:gridCol>
                <a:gridCol w="740664">
                  <a:extLst>
                    <a:ext uri="{9D8B030D-6E8A-4147-A177-3AD203B41FA5}">
                      <a16:colId xmlns:a16="http://schemas.microsoft.com/office/drawing/2014/main" val="1490599139"/>
                    </a:ext>
                  </a:extLst>
                </a:gridCol>
                <a:gridCol w="740664">
                  <a:extLst>
                    <a:ext uri="{9D8B030D-6E8A-4147-A177-3AD203B41FA5}">
                      <a16:colId xmlns:a16="http://schemas.microsoft.com/office/drawing/2014/main" val="3927409545"/>
                    </a:ext>
                  </a:extLst>
                </a:gridCol>
                <a:gridCol w="740664">
                  <a:extLst>
                    <a:ext uri="{9D8B030D-6E8A-4147-A177-3AD203B41FA5}">
                      <a16:colId xmlns:a16="http://schemas.microsoft.com/office/drawing/2014/main" val="2065174169"/>
                    </a:ext>
                  </a:extLst>
                </a:gridCol>
                <a:gridCol w="740664">
                  <a:extLst>
                    <a:ext uri="{9D8B030D-6E8A-4147-A177-3AD203B41FA5}">
                      <a16:colId xmlns:a16="http://schemas.microsoft.com/office/drawing/2014/main" val="3649363820"/>
                    </a:ext>
                  </a:extLst>
                </a:gridCol>
                <a:gridCol w="740664">
                  <a:extLst>
                    <a:ext uri="{9D8B030D-6E8A-4147-A177-3AD203B41FA5}">
                      <a16:colId xmlns:a16="http://schemas.microsoft.com/office/drawing/2014/main" val="4081374613"/>
                    </a:ext>
                  </a:extLst>
                </a:gridCol>
                <a:gridCol w="740664">
                  <a:extLst>
                    <a:ext uri="{9D8B030D-6E8A-4147-A177-3AD203B41FA5}">
                      <a16:colId xmlns:a16="http://schemas.microsoft.com/office/drawing/2014/main" val="1785232906"/>
                    </a:ext>
                  </a:extLst>
                </a:gridCol>
                <a:gridCol w="740664">
                  <a:extLst>
                    <a:ext uri="{9D8B030D-6E8A-4147-A177-3AD203B41FA5}">
                      <a16:colId xmlns:a16="http://schemas.microsoft.com/office/drawing/2014/main" val="4242856309"/>
                    </a:ext>
                  </a:extLst>
                </a:gridCol>
                <a:gridCol w="740664">
                  <a:extLst>
                    <a:ext uri="{9D8B030D-6E8A-4147-A177-3AD203B41FA5}">
                      <a16:colId xmlns:a16="http://schemas.microsoft.com/office/drawing/2014/main" val="51367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573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Guerbet - 2024-12-10 18:04:59</a:t>
                      </a:r>
                      <a:r>
                        <a:rPr kumimoji="0" lang="fr-FR" sz="1000" b="0" i="0" u="none" strike="noStrike" kern="1200" cap="none" spc="0" normalizeH="0" baseline="0" noProof="0">
                          <a:ln>
                            <a:noFill/>
                          </a:ln>
                          <a:solidFill>
                            <a:prstClr val="black"/>
                          </a:solidFill>
                          <a:effectLst/>
                          <a:uLnTx/>
                          <a:uFillTx/>
                          <a:latin typeface="Calibri"/>
                          <a:ea typeface="+mn-ea"/>
                          <a:cs typeface="+mn-cs"/>
                        </a:rPr>
                        <a:t>
 📢 Guerbet figure parmi les 200 meilleures entreprises de taille intermédiaire dans le classement Choiseul Conquérants 2024. 
🏆 Cette reconnaissance souligne notre engagement envers l'innovation et notre rôle central dans la transformation économique de la France dans les secteurs pharmaceutique et de l'imagerie médicale. 
🙏 Un grand merci à tous nos partenaires pour leur soutien et à toutes nos équipes pour leur travail!
#Guerbet #imageriemedicale #Innovation #TransformationÉconomique #ExcellenceFrançaise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2.3913043478261 %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extLst>
                  <a:ext uri="{0D108BD9-81ED-4DB2-BD59-A6C34878D82A}">
                    <a16:rowId xmlns:a16="http://schemas.microsoft.com/office/drawing/2014/main" val="1267742530"/>
                  </a:ext>
                </a:extLst>
              </a:tr>
            </a:tbl>
          </a:graphicData>
        </a:graphic>
      </p:graphicFrame>
      <p:sp>
        <p:nvSpPr>
          <p:cNvPr id="4" name="Text Placeholder 3">
            <a:extLst>
              <a:ext uri="{FF2B5EF4-FFF2-40B4-BE49-F238E27FC236}">
                <a16:creationId xmlns:a16="http://schemas.microsoft.com/office/drawing/2014/main" id="{2B92C795-BB69-4215-BED3-7862007FECEC}"/>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546110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DC30F-E4AC-4943-BEAD-1B4B7264B8B1}"/>
              </a:ext>
            </a:extLst>
          </p:cNvPr>
          <p:cNvSpPr>
            <a:spLocks noGrp="1"/>
          </p:cNvSpPr>
          <p:nvPr>
            <p:ph type="title"/>
          </p:nvPr>
        </p:nvSpPr>
        <p:spPr/>
        <p:txBody>
          <a:bodyPr/>
          <a:lstStyle/>
          <a:p>
            <a:r>
              <a:rPr lang="en-US"/>
              <a:t>LinkedIn Posts Table | Guerbet - 2 of 16</a:t>
            </a:r>
          </a:p>
        </p:txBody>
      </p:sp>
      <p:graphicFrame>
        <p:nvGraphicFramePr>
          <p:cNvPr id="5" name="Table Placeholder 4">
            <a:extLst>
              <a:ext uri="{FF2B5EF4-FFF2-40B4-BE49-F238E27FC236}">
                <a16:creationId xmlns:a16="http://schemas.microsoft.com/office/drawing/2014/main" id="{D719C906-95A1-4F3B-A84C-770159EBF0D9}"/>
              </a:ext>
            </a:extLst>
          </p:cNvPr>
          <p:cNvGraphicFramePr>
            <a:graphicFrameLocks noGrp="1"/>
          </p:cNvGraphicFramePr>
          <p:nvPr>
            <p:ph type="tbl" sz="quarter" idx="13"/>
            <p:extLst>
              <p:ext uri="{D42A27DB-BD31-4B8C-83A1-F6EECF244321}">
                <p14:modId xmlns:p14="http://schemas.microsoft.com/office/powerpoint/2010/main" val="2547642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26406297"/>
                    </a:ext>
                  </a:extLst>
                </a:gridCol>
                <a:gridCol w="740664">
                  <a:extLst>
                    <a:ext uri="{9D8B030D-6E8A-4147-A177-3AD203B41FA5}">
                      <a16:colId xmlns:a16="http://schemas.microsoft.com/office/drawing/2014/main" val="2286065794"/>
                    </a:ext>
                  </a:extLst>
                </a:gridCol>
                <a:gridCol w="740664">
                  <a:extLst>
                    <a:ext uri="{9D8B030D-6E8A-4147-A177-3AD203B41FA5}">
                      <a16:colId xmlns:a16="http://schemas.microsoft.com/office/drawing/2014/main" val="1027314999"/>
                    </a:ext>
                  </a:extLst>
                </a:gridCol>
                <a:gridCol w="740664">
                  <a:extLst>
                    <a:ext uri="{9D8B030D-6E8A-4147-A177-3AD203B41FA5}">
                      <a16:colId xmlns:a16="http://schemas.microsoft.com/office/drawing/2014/main" val="1779576699"/>
                    </a:ext>
                  </a:extLst>
                </a:gridCol>
                <a:gridCol w="740664">
                  <a:extLst>
                    <a:ext uri="{9D8B030D-6E8A-4147-A177-3AD203B41FA5}">
                      <a16:colId xmlns:a16="http://schemas.microsoft.com/office/drawing/2014/main" val="3138810448"/>
                    </a:ext>
                  </a:extLst>
                </a:gridCol>
                <a:gridCol w="740664">
                  <a:extLst>
                    <a:ext uri="{9D8B030D-6E8A-4147-A177-3AD203B41FA5}">
                      <a16:colId xmlns:a16="http://schemas.microsoft.com/office/drawing/2014/main" val="2165821456"/>
                    </a:ext>
                  </a:extLst>
                </a:gridCol>
                <a:gridCol w="740664">
                  <a:extLst>
                    <a:ext uri="{9D8B030D-6E8A-4147-A177-3AD203B41FA5}">
                      <a16:colId xmlns:a16="http://schemas.microsoft.com/office/drawing/2014/main" val="1705548849"/>
                    </a:ext>
                  </a:extLst>
                </a:gridCol>
                <a:gridCol w="740664">
                  <a:extLst>
                    <a:ext uri="{9D8B030D-6E8A-4147-A177-3AD203B41FA5}">
                      <a16:colId xmlns:a16="http://schemas.microsoft.com/office/drawing/2014/main" val="177482078"/>
                    </a:ext>
                  </a:extLst>
                </a:gridCol>
                <a:gridCol w="740664">
                  <a:extLst>
                    <a:ext uri="{9D8B030D-6E8A-4147-A177-3AD203B41FA5}">
                      <a16:colId xmlns:a16="http://schemas.microsoft.com/office/drawing/2014/main" val="4118375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40609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- 2024-12-05 20:04:22</a:t>
                      </a:r>
                      <a:r>
                        <a:rPr kumimoji="0" lang="en-US" sz="1000" b="0" i="0" u="none" strike="noStrike" kern="1200" cap="none" spc="0" normalizeH="0" baseline="0" noProof="0">
                          <a:ln>
                            <a:noFill/>
                          </a:ln>
                          <a:solidFill>
                            <a:prstClr val="black"/>
                          </a:solidFill>
                          <a:effectLst/>
                          <a:uLnTx/>
                          <a:uFillTx/>
                          <a:latin typeface="Calibri"/>
                          <a:ea typeface="+mn-ea"/>
                          <a:cs typeface="+mn-cs"/>
                        </a:rPr>
                        <a:t>
 👋 Goodbye from RSNA 2024!
🎬 As the final day of RSNA 2024 begins, we want to extend a heartfelt thank you to everyone who visited our booth and engaged with our team. 
✨ Your enthusiasm and interest in our innovations have made this event truly memorable.
💡 We are grateful for the opportunity to share our latest advancements in MRI and diagnostic imaging with you. 
🙏 A special thank you to our incredible team for their dedication and hard work throughout the congress.
We look forward to continuing these conversations and collaborations in the future. 
See you next year at RSNA 2025! 🔜 
#RSNA2024 #Guerbet #MedicalImaging #Innovation #ThankYou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8.5686465433301 %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a:t>
                      </a:r>
                    </a:p>
                  </a:txBody>
                  <a:tcPr/>
                </a:tc>
                <a:extLst>
                  <a:ext uri="{0D108BD9-81ED-4DB2-BD59-A6C34878D82A}">
                    <a16:rowId xmlns:a16="http://schemas.microsoft.com/office/drawing/2014/main" val="2352018030"/>
                  </a:ext>
                </a:extLst>
              </a:tr>
            </a:tbl>
          </a:graphicData>
        </a:graphic>
      </p:graphicFrame>
      <p:sp>
        <p:nvSpPr>
          <p:cNvPr id="4" name="Text Placeholder 3">
            <a:extLst>
              <a:ext uri="{FF2B5EF4-FFF2-40B4-BE49-F238E27FC236}">
                <a16:creationId xmlns:a16="http://schemas.microsoft.com/office/drawing/2014/main" id="{134F479E-08F1-4B94-8DE8-81F62115C7A3}"/>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937558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1E5DB-5DF8-4B0C-8F92-52861C896736}"/>
              </a:ext>
            </a:extLst>
          </p:cNvPr>
          <p:cNvSpPr>
            <a:spLocks noGrp="1"/>
          </p:cNvSpPr>
          <p:nvPr>
            <p:ph type="title"/>
          </p:nvPr>
        </p:nvSpPr>
        <p:spPr/>
        <p:txBody>
          <a:bodyPr/>
          <a:lstStyle/>
          <a:p>
            <a:r>
              <a:rPr lang="en-US"/>
              <a:t>LinkedIn Posts Table | Guerbet - 3 of 16</a:t>
            </a:r>
          </a:p>
        </p:txBody>
      </p:sp>
      <p:graphicFrame>
        <p:nvGraphicFramePr>
          <p:cNvPr id="5" name="Table Placeholder 4">
            <a:extLst>
              <a:ext uri="{FF2B5EF4-FFF2-40B4-BE49-F238E27FC236}">
                <a16:creationId xmlns:a16="http://schemas.microsoft.com/office/drawing/2014/main" id="{3A8194E2-FC26-42B9-A829-19B11C097230}"/>
              </a:ext>
            </a:extLst>
          </p:cNvPr>
          <p:cNvGraphicFramePr>
            <a:graphicFrameLocks noGrp="1"/>
          </p:cNvGraphicFramePr>
          <p:nvPr>
            <p:ph type="tbl" sz="quarter" idx="13"/>
            <p:extLst>
              <p:ext uri="{D42A27DB-BD31-4B8C-83A1-F6EECF244321}">
                <p14:modId xmlns:p14="http://schemas.microsoft.com/office/powerpoint/2010/main" val="2573521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81903086"/>
                    </a:ext>
                  </a:extLst>
                </a:gridCol>
                <a:gridCol w="740664">
                  <a:extLst>
                    <a:ext uri="{9D8B030D-6E8A-4147-A177-3AD203B41FA5}">
                      <a16:colId xmlns:a16="http://schemas.microsoft.com/office/drawing/2014/main" val="305581896"/>
                    </a:ext>
                  </a:extLst>
                </a:gridCol>
                <a:gridCol w="740664">
                  <a:extLst>
                    <a:ext uri="{9D8B030D-6E8A-4147-A177-3AD203B41FA5}">
                      <a16:colId xmlns:a16="http://schemas.microsoft.com/office/drawing/2014/main" val="4289653803"/>
                    </a:ext>
                  </a:extLst>
                </a:gridCol>
                <a:gridCol w="740664">
                  <a:extLst>
                    <a:ext uri="{9D8B030D-6E8A-4147-A177-3AD203B41FA5}">
                      <a16:colId xmlns:a16="http://schemas.microsoft.com/office/drawing/2014/main" val="3516744071"/>
                    </a:ext>
                  </a:extLst>
                </a:gridCol>
                <a:gridCol w="740664">
                  <a:extLst>
                    <a:ext uri="{9D8B030D-6E8A-4147-A177-3AD203B41FA5}">
                      <a16:colId xmlns:a16="http://schemas.microsoft.com/office/drawing/2014/main" val="1231142007"/>
                    </a:ext>
                  </a:extLst>
                </a:gridCol>
                <a:gridCol w="740664">
                  <a:extLst>
                    <a:ext uri="{9D8B030D-6E8A-4147-A177-3AD203B41FA5}">
                      <a16:colId xmlns:a16="http://schemas.microsoft.com/office/drawing/2014/main" val="2812039404"/>
                    </a:ext>
                  </a:extLst>
                </a:gridCol>
                <a:gridCol w="740664">
                  <a:extLst>
                    <a:ext uri="{9D8B030D-6E8A-4147-A177-3AD203B41FA5}">
                      <a16:colId xmlns:a16="http://schemas.microsoft.com/office/drawing/2014/main" val="2542194805"/>
                    </a:ext>
                  </a:extLst>
                </a:gridCol>
                <a:gridCol w="740664">
                  <a:extLst>
                    <a:ext uri="{9D8B030D-6E8A-4147-A177-3AD203B41FA5}">
                      <a16:colId xmlns:a16="http://schemas.microsoft.com/office/drawing/2014/main" val="1799303500"/>
                    </a:ext>
                  </a:extLst>
                </a:gridCol>
                <a:gridCol w="740664">
                  <a:extLst>
                    <a:ext uri="{9D8B030D-6E8A-4147-A177-3AD203B41FA5}">
                      <a16:colId xmlns:a16="http://schemas.microsoft.com/office/drawing/2014/main" val="1043876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8626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- 2024-12-03 21:11:12</a:t>
                      </a:r>
                      <a:r>
                        <a:rPr kumimoji="0" lang="en-US" sz="1000" b="0" i="0" u="none" strike="noStrike" kern="1200" cap="none" spc="0" normalizeH="0" baseline="0" noProof="0">
                          <a:ln>
                            <a:noFill/>
                          </a:ln>
                          <a:solidFill>
                            <a:prstClr val="black"/>
                          </a:solidFill>
                          <a:effectLst/>
                          <a:uLnTx/>
                          <a:uFillTx/>
                          <a:latin typeface="Calibri"/>
                          <a:ea typeface="+mn-ea"/>
                          <a:cs typeface="+mn-cs"/>
                        </a:rPr>
                        <a:t>
 RSNA 2024 : Welcome to the Home of MRI Innovations!
Your pursuit of better patient outcomes drives everything we do.
At Guerbet, we are committed to delivering innovative solutions to support you in your pursuit of excellence at every stage of the MRI journey.
Join us at #RSNA, Booth 1711, to discover how Guerbet can elevate your MRI diagnostics.
#MedicalImaging #Innovation #MRI #Guerbet #RSNA2024
Radiological Society of North America (RSNA)
Guerbet 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10.263929618768 %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a:t>
                      </a:r>
                    </a:p>
                  </a:txBody>
                  <a:tcPr/>
                </a:tc>
                <a:extLst>
                  <a:ext uri="{0D108BD9-81ED-4DB2-BD59-A6C34878D82A}">
                    <a16:rowId xmlns:a16="http://schemas.microsoft.com/office/drawing/2014/main" val="1683086575"/>
                  </a:ext>
                </a:extLst>
              </a:tr>
            </a:tbl>
          </a:graphicData>
        </a:graphic>
      </p:graphicFrame>
      <p:sp>
        <p:nvSpPr>
          <p:cNvPr id="4" name="Text Placeholder 3">
            <a:extLst>
              <a:ext uri="{FF2B5EF4-FFF2-40B4-BE49-F238E27FC236}">
                <a16:creationId xmlns:a16="http://schemas.microsoft.com/office/drawing/2014/main" id="{F5DD05E4-86B5-42A8-895C-919E526E1341}"/>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531519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BEA4A-DCDF-403F-92E5-D47F1A181DF5}"/>
              </a:ext>
            </a:extLst>
          </p:cNvPr>
          <p:cNvSpPr>
            <a:spLocks noGrp="1"/>
          </p:cNvSpPr>
          <p:nvPr>
            <p:ph type="title"/>
          </p:nvPr>
        </p:nvSpPr>
        <p:spPr/>
        <p:txBody>
          <a:bodyPr/>
          <a:lstStyle/>
          <a:p>
            <a:r>
              <a:rPr lang="en-US"/>
              <a:t>LinkedIn Posts Table | Guerbet - 4 of 16</a:t>
            </a:r>
          </a:p>
        </p:txBody>
      </p:sp>
      <p:graphicFrame>
        <p:nvGraphicFramePr>
          <p:cNvPr id="5" name="Table Placeholder 4">
            <a:extLst>
              <a:ext uri="{FF2B5EF4-FFF2-40B4-BE49-F238E27FC236}">
                <a16:creationId xmlns:a16="http://schemas.microsoft.com/office/drawing/2014/main" id="{2EB1359C-8375-400A-9605-3EEB9E3521CB}"/>
              </a:ext>
            </a:extLst>
          </p:cNvPr>
          <p:cNvGraphicFramePr>
            <a:graphicFrameLocks noGrp="1"/>
          </p:cNvGraphicFramePr>
          <p:nvPr>
            <p:ph type="tbl" sz="quarter" idx="13"/>
            <p:extLst>
              <p:ext uri="{D42A27DB-BD31-4B8C-83A1-F6EECF244321}">
                <p14:modId xmlns:p14="http://schemas.microsoft.com/office/powerpoint/2010/main" val="113731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53964869"/>
                    </a:ext>
                  </a:extLst>
                </a:gridCol>
                <a:gridCol w="740664">
                  <a:extLst>
                    <a:ext uri="{9D8B030D-6E8A-4147-A177-3AD203B41FA5}">
                      <a16:colId xmlns:a16="http://schemas.microsoft.com/office/drawing/2014/main" val="1780516766"/>
                    </a:ext>
                  </a:extLst>
                </a:gridCol>
                <a:gridCol w="740664">
                  <a:extLst>
                    <a:ext uri="{9D8B030D-6E8A-4147-A177-3AD203B41FA5}">
                      <a16:colId xmlns:a16="http://schemas.microsoft.com/office/drawing/2014/main" val="3183632804"/>
                    </a:ext>
                  </a:extLst>
                </a:gridCol>
                <a:gridCol w="740664">
                  <a:extLst>
                    <a:ext uri="{9D8B030D-6E8A-4147-A177-3AD203B41FA5}">
                      <a16:colId xmlns:a16="http://schemas.microsoft.com/office/drawing/2014/main" val="3626724119"/>
                    </a:ext>
                  </a:extLst>
                </a:gridCol>
                <a:gridCol w="740664">
                  <a:extLst>
                    <a:ext uri="{9D8B030D-6E8A-4147-A177-3AD203B41FA5}">
                      <a16:colId xmlns:a16="http://schemas.microsoft.com/office/drawing/2014/main" val="3022209077"/>
                    </a:ext>
                  </a:extLst>
                </a:gridCol>
                <a:gridCol w="740664">
                  <a:extLst>
                    <a:ext uri="{9D8B030D-6E8A-4147-A177-3AD203B41FA5}">
                      <a16:colId xmlns:a16="http://schemas.microsoft.com/office/drawing/2014/main" val="375985551"/>
                    </a:ext>
                  </a:extLst>
                </a:gridCol>
                <a:gridCol w="740664">
                  <a:extLst>
                    <a:ext uri="{9D8B030D-6E8A-4147-A177-3AD203B41FA5}">
                      <a16:colId xmlns:a16="http://schemas.microsoft.com/office/drawing/2014/main" val="2994677560"/>
                    </a:ext>
                  </a:extLst>
                </a:gridCol>
                <a:gridCol w="740664">
                  <a:extLst>
                    <a:ext uri="{9D8B030D-6E8A-4147-A177-3AD203B41FA5}">
                      <a16:colId xmlns:a16="http://schemas.microsoft.com/office/drawing/2014/main" val="2683566005"/>
                    </a:ext>
                  </a:extLst>
                </a:gridCol>
                <a:gridCol w="740664">
                  <a:extLst>
                    <a:ext uri="{9D8B030D-6E8A-4147-A177-3AD203B41FA5}">
                      <a16:colId xmlns:a16="http://schemas.microsoft.com/office/drawing/2014/main" val="4223761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69557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- 2024-12-03 20:30:01</a:t>
                      </a:r>
                      <a:r>
                        <a:rPr kumimoji="0" lang="en-US" sz="1000" b="0" i="0" u="none" strike="noStrike" kern="1200" cap="none" spc="0" normalizeH="0" baseline="0" noProof="0">
                          <a:ln>
                            <a:noFill/>
                          </a:ln>
                          <a:solidFill>
                            <a:prstClr val="black"/>
                          </a:solidFill>
                          <a:effectLst/>
                          <a:uLnTx/>
                          <a:uFillTx/>
                          <a:latin typeface="Calibri"/>
                          <a:ea typeface="+mn-ea"/>
                          <a:cs typeface="+mn-cs"/>
                        </a:rPr>
                        <a:t>
 It's never too late to share our amazing team picture! 📸
📢As we enter the 3rd day of RSNA 2024, we are thrilled to showcase the amazing team behind our innovations and solutions in radiology. 
💡Their dedication and expertise are what make our presence at this congress so impactful.
Come visit us at 📍booth #1711 to meet our team and learn more about our latest advancements. 
We look forward to connecting with you!
#Guerbet #Radiology #RSNA #USA #MRI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15.834263392857 %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4201</a:t>
                      </a:r>
                    </a:p>
                  </a:txBody>
                  <a:tcPr/>
                </a:tc>
                <a:extLst>
                  <a:ext uri="{0D108BD9-81ED-4DB2-BD59-A6C34878D82A}">
                    <a16:rowId xmlns:a16="http://schemas.microsoft.com/office/drawing/2014/main" val="3830992354"/>
                  </a:ext>
                </a:extLst>
              </a:tr>
            </a:tbl>
          </a:graphicData>
        </a:graphic>
      </p:graphicFrame>
      <p:sp>
        <p:nvSpPr>
          <p:cNvPr id="4" name="Text Placeholder 3">
            <a:extLst>
              <a:ext uri="{FF2B5EF4-FFF2-40B4-BE49-F238E27FC236}">
                <a16:creationId xmlns:a16="http://schemas.microsoft.com/office/drawing/2014/main" id="{87A2601B-CE20-49B3-BCFC-EE3A6AC3B6CD}"/>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3467697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C48C9-B087-4B17-929D-5D658DA7E846}"/>
              </a:ext>
            </a:extLst>
          </p:cNvPr>
          <p:cNvSpPr>
            <a:spLocks noGrp="1"/>
          </p:cNvSpPr>
          <p:nvPr>
            <p:ph type="title"/>
          </p:nvPr>
        </p:nvSpPr>
        <p:spPr/>
        <p:txBody>
          <a:bodyPr/>
          <a:lstStyle/>
          <a:p>
            <a:r>
              <a:rPr lang="en-US"/>
              <a:t>LinkedIn Posts Table | Guerbet - 5 of 16</a:t>
            </a:r>
          </a:p>
        </p:txBody>
      </p:sp>
      <p:graphicFrame>
        <p:nvGraphicFramePr>
          <p:cNvPr id="5" name="Table Placeholder 4">
            <a:extLst>
              <a:ext uri="{FF2B5EF4-FFF2-40B4-BE49-F238E27FC236}">
                <a16:creationId xmlns:a16="http://schemas.microsoft.com/office/drawing/2014/main" id="{3CB9C5C6-420E-4874-9FBD-72E99667035D}"/>
              </a:ext>
            </a:extLst>
          </p:cNvPr>
          <p:cNvGraphicFramePr>
            <a:graphicFrameLocks noGrp="1"/>
          </p:cNvGraphicFramePr>
          <p:nvPr>
            <p:ph type="tbl" sz="quarter" idx="13"/>
            <p:extLst>
              <p:ext uri="{D42A27DB-BD31-4B8C-83A1-F6EECF244321}">
                <p14:modId xmlns:p14="http://schemas.microsoft.com/office/powerpoint/2010/main" val="3955088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42539322"/>
                    </a:ext>
                  </a:extLst>
                </a:gridCol>
                <a:gridCol w="740664">
                  <a:extLst>
                    <a:ext uri="{9D8B030D-6E8A-4147-A177-3AD203B41FA5}">
                      <a16:colId xmlns:a16="http://schemas.microsoft.com/office/drawing/2014/main" val="2757815515"/>
                    </a:ext>
                  </a:extLst>
                </a:gridCol>
                <a:gridCol w="740664">
                  <a:extLst>
                    <a:ext uri="{9D8B030D-6E8A-4147-A177-3AD203B41FA5}">
                      <a16:colId xmlns:a16="http://schemas.microsoft.com/office/drawing/2014/main" val="715498594"/>
                    </a:ext>
                  </a:extLst>
                </a:gridCol>
                <a:gridCol w="740664">
                  <a:extLst>
                    <a:ext uri="{9D8B030D-6E8A-4147-A177-3AD203B41FA5}">
                      <a16:colId xmlns:a16="http://schemas.microsoft.com/office/drawing/2014/main" val="3859251794"/>
                    </a:ext>
                  </a:extLst>
                </a:gridCol>
                <a:gridCol w="740664">
                  <a:extLst>
                    <a:ext uri="{9D8B030D-6E8A-4147-A177-3AD203B41FA5}">
                      <a16:colId xmlns:a16="http://schemas.microsoft.com/office/drawing/2014/main" val="1897868920"/>
                    </a:ext>
                  </a:extLst>
                </a:gridCol>
                <a:gridCol w="740664">
                  <a:extLst>
                    <a:ext uri="{9D8B030D-6E8A-4147-A177-3AD203B41FA5}">
                      <a16:colId xmlns:a16="http://schemas.microsoft.com/office/drawing/2014/main" val="624620343"/>
                    </a:ext>
                  </a:extLst>
                </a:gridCol>
                <a:gridCol w="740664">
                  <a:extLst>
                    <a:ext uri="{9D8B030D-6E8A-4147-A177-3AD203B41FA5}">
                      <a16:colId xmlns:a16="http://schemas.microsoft.com/office/drawing/2014/main" val="3190693783"/>
                    </a:ext>
                  </a:extLst>
                </a:gridCol>
                <a:gridCol w="740664">
                  <a:extLst>
                    <a:ext uri="{9D8B030D-6E8A-4147-A177-3AD203B41FA5}">
                      <a16:colId xmlns:a16="http://schemas.microsoft.com/office/drawing/2014/main" val="97152009"/>
                    </a:ext>
                  </a:extLst>
                </a:gridCol>
                <a:gridCol w="740664">
                  <a:extLst>
                    <a:ext uri="{9D8B030D-6E8A-4147-A177-3AD203B41FA5}">
                      <a16:colId xmlns:a16="http://schemas.microsoft.com/office/drawing/2014/main" val="3219892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16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- 2024-12-03 18:38:25</a:t>
                      </a:r>
                      <a:r>
                        <a:rPr kumimoji="0" lang="en-US" sz="1000" b="0" i="0" u="none" strike="noStrike" kern="1200" cap="none" spc="0" normalizeH="0" baseline="0" noProof="0">
                          <a:ln>
                            <a:noFill/>
                          </a:ln>
                          <a:solidFill>
                            <a:prstClr val="black"/>
                          </a:solidFill>
                          <a:effectLst/>
                          <a:uLnTx/>
                          <a:uFillTx/>
                          <a:latin typeface="Calibri"/>
                          <a:ea typeface="+mn-ea"/>
                          <a:cs typeface="+mn-cs"/>
                        </a:rPr>
                        <a:t>
 📢 Guerbet, Intrasense, Gustave Roussy et le CHU d'Angers collaborent pour développer Liflow®, une solution innovante dédiée à l’imagerie oncologique. 💡 🤝 
Découvrez-en plus dans le communiqué de presse complet ici 👉 https://lnkd.in/e5XDEnvK
#Guerbet #Radiologie #IA #Collaboration #Liflow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9.6736596736597 %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1248</a:t>
                      </a:r>
                    </a:p>
                  </a:txBody>
                  <a:tcPr/>
                </a:tc>
                <a:extLst>
                  <a:ext uri="{0D108BD9-81ED-4DB2-BD59-A6C34878D82A}">
                    <a16:rowId xmlns:a16="http://schemas.microsoft.com/office/drawing/2014/main" val="564321120"/>
                  </a:ext>
                </a:extLst>
              </a:tr>
            </a:tbl>
          </a:graphicData>
        </a:graphic>
      </p:graphicFrame>
      <p:sp>
        <p:nvSpPr>
          <p:cNvPr id="4" name="Text Placeholder 3">
            <a:extLst>
              <a:ext uri="{FF2B5EF4-FFF2-40B4-BE49-F238E27FC236}">
                <a16:creationId xmlns:a16="http://schemas.microsoft.com/office/drawing/2014/main" id="{F71820B4-DB9A-423B-8CFB-37230BB53815}"/>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312968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F4F51-7290-4535-A0CA-1FB38148E1C4}"/>
              </a:ext>
            </a:extLst>
          </p:cNvPr>
          <p:cNvSpPr>
            <a:spLocks noGrp="1"/>
          </p:cNvSpPr>
          <p:nvPr>
            <p:ph type="title"/>
          </p:nvPr>
        </p:nvSpPr>
        <p:spPr/>
        <p:txBody>
          <a:bodyPr/>
          <a:lstStyle/>
          <a:p>
            <a:r>
              <a:rPr lang="en-US"/>
              <a:t>LinkedIn Posts Table | Guerbet - 6 of 16</a:t>
            </a:r>
          </a:p>
        </p:txBody>
      </p:sp>
      <p:graphicFrame>
        <p:nvGraphicFramePr>
          <p:cNvPr id="5" name="Table Placeholder 4">
            <a:extLst>
              <a:ext uri="{FF2B5EF4-FFF2-40B4-BE49-F238E27FC236}">
                <a16:creationId xmlns:a16="http://schemas.microsoft.com/office/drawing/2014/main" id="{130A4BC2-F433-4770-9968-05EBCC2D6A6B}"/>
              </a:ext>
            </a:extLst>
          </p:cNvPr>
          <p:cNvGraphicFramePr>
            <a:graphicFrameLocks noGrp="1"/>
          </p:cNvGraphicFramePr>
          <p:nvPr>
            <p:ph type="tbl" sz="quarter" idx="13"/>
            <p:extLst>
              <p:ext uri="{D42A27DB-BD31-4B8C-83A1-F6EECF244321}">
                <p14:modId xmlns:p14="http://schemas.microsoft.com/office/powerpoint/2010/main" val="1597909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74287492"/>
                    </a:ext>
                  </a:extLst>
                </a:gridCol>
                <a:gridCol w="740664">
                  <a:extLst>
                    <a:ext uri="{9D8B030D-6E8A-4147-A177-3AD203B41FA5}">
                      <a16:colId xmlns:a16="http://schemas.microsoft.com/office/drawing/2014/main" val="751038103"/>
                    </a:ext>
                  </a:extLst>
                </a:gridCol>
                <a:gridCol w="740664">
                  <a:extLst>
                    <a:ext uri="{9D8B030D-6E8A-4147-A177-3AD203B41FA5}">
                      <a16:colId xmlns:a16="http://schemas.microsoft.com/office/drawing/2014/main" val="28566265"/>
                    </a:ext>
                  </a:extLst>
                </a:gridCol>
                <a:gridCol w="740664">
                  <a:extLst>
                    <a:ext uri="{9D8B030D-6E8A-4147-A177-3AD203B41FA5}">
                      <a16:colId xmlns:a16="http://schemas.microsoft.com/office/drawing/2014/main" val="43708291"/>
                    </a:ext>
                  </a:extLst>
                </a:gridCol>
                <a:gridCol w="740664">
                  <a:extLst>
                    <a:ext uri="{9D8B030D-6E8A-4147-A177-3AD203B41FA5}">
                      <a16:colId xmlns:a16="http://schemas.microsoft.com/office/drawing/2014/main" val="2056527644"/>
                    </a:ext>
                  </a:extLst>
                </a:gridCol>
                <a:gridCol w="740664">
                  <a:extLst>
                    <a:ext uri="{9D8B030D-6E8A-4147-A177-3AD203B41FA5}">
                      <a16:colId xmlns:a16="http://schemas.microsoft.com/office/drawing/2014/main" val="4140360848"/>
                    </a:ext>
                  </a:extLst>
                </a:gridCol>
                <a:gridCol w="740664">
                  <a:extLst>
                    <a:ext uri="{9D8B030D-6E8A-4147-A177-3AD203B41FA5}">
                      <a16:colId xmlns:a16="http://schemas.microsoft.com/office/drawing/2014/main" val="3266389722"/>
                    </a:ext>
                  </a:extLst>
                </a:gridCol>
                <a:gridCol w="740664">
                  <a:extLst>
                    <a:ext uri="{9D8B030D-6E8A-4147-A177-3AD203B41FA5}">
                      <a16:colId xmlns:a16="http://schemas.microsoft.com/office/drawing/2014/main" val="1337001650"/>
                    </a:ext>
                  </a:extLst>
                </a:gridCol>
                <a:gridCol w="740664">
                  <a:extLst>
                    <a:ext uri="{9D8B030D-6E8A-4147-A177-3AD203B41FA5}">
                      <a16:colId xmlns:a16="http://schemas.microsoft.com/office/drawing/2014/main" val="2964532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22841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- 2024-12-03 18:34:26</a:t>
                      </a:r>
                      <a:r>
                        <a:rPr kumimoji="0" lang="en-US" sz="1000" b="0" i="0" u="none" strike="noStrike" kern="1200" cap="none" spc="0" normalizeH="0" baseline="0" noProof="0">
                          <a:ln>
                            <a:noFill/>
                          </a:ln>
                          <a:solidFill>
                            <a:prstClr val="black"/>
                          </a:solidFill>
                          <a:effectLst/>
                          <a:uLnTx/>
                          <a:uFillTx/>
                          <a:latin typeface="Calibri"/>
                          <a:ea typeface="+mn-ea"/>
                          <a:cs typeface="+mn-cs"/>
                        </a:rPr>
                        <a:t>
 📢 Guerbet, Intrasense, Gustave Roussy, and CHU d'Angers are collaborating to develop Liflow®, an innovative solution dedicated to oncological imaging. 🤝 💡 
Learn more in the full press release here: 👉 https://lnkd.in/exUiQuvj 
Not FDA cleared. Not available for sale in the United States.
#Guerbet #Radiology #AI #Collaboration #Liflow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6.7295597484277 %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a:t>
                      </a:r>
                    </a:p>
                  </a:txBody>
                  <a:tcPr/>
                </a:tc>
                <a:extLst>
                  <a:ext uri="{0D108BD9-81ED-4DB2-BD59-A6C34878D82A}">
                    <a16:rowId xmlns:a16="http://schemas.microsoft.com/office/drawing/2014/main" val="2344143482"/>
                  </a:ext>
                </a:extLst>
              </a:tr>
            </a:tbl>
          </a:graphicData>
        </a:graphic>
      </p:graphicFrame>
      <p:sp>
        <p:nvSpPr>
          <p:cNvPr id="4" name="Text Placeholder 3">
            <a:extLst>
              <a:ext uri="{FF2B5EF4-FFF2-40B4-BE49-F238E27FC236}">
                <a16:creationId xmlns:a16="http://schemas.microsoft.com/office/drawing/2014/main" id="{49BD375E-A365-4626-BC78-1DC159320F3B}"/>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47954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188BA-C0C0-4988-BFCB-668A6CDB51CF}"/>
              </a:ext>
            </a:extLst>
          </p:cNvPr>
          <p:cNvSpPr>
            <a:spLocks noGrp="1"/>
          </p:cNvSpPr>
          <p:nvPr>
            <p:ph type="title"/>
          </p:nvPr>
        </p:nvSpPr>
        <p:spPr/>
        <p:txBody>
          <a:bodyPr/>
          <a:lstStyle/>
          <a:p>
            <a:r>
              <a:rPr lang="en-US"/>
              <a:t>LinkedIn Posts Table | Guerbet - 7 of 16</a:t>
            </a:r>
          </a:p>
        </p:txBody>
      </p:sp>
      <p:graphicFrame>
        <p:nvGraphicFramePr>
          <p:cNvPr id="5" name="Table Placeholder 4">
            <a:extLst>
              <a:ext uri="{FF2B5EF4-FFF2-40B4-BE49-F238E27FC236}">
                <a16:creationId xmlns:a16="http://schemas.microsoft.com/office/drawing/2014/main" id="{31D879EA-84DC-46A5-9054-7F51BAA15515}"/>
              </a:ext>
            </a:extLst>
          </p:cNvPr>
          <p:cNvGraphicFramePr>
            <a:graphicFrameLocks noGrp="1"/>
          </p:cNvGraphicFramePr>
          <p:nvPr>
            <p:ph type="tbl" sz="quarter" idx="13"/>
            <p:extLst>
              <p:ext uri="{D42A27DB-BD31-4B8C-83A1-F6EECF244321}">
                <p14:modId xmlns:p14="http://schemas.microsoft.com/office/powerpoint/2010/main" val="3510865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17721738"/>
                    </a:ext>
                  </a:extLst>
                </a:gridCol>
                <a:gridCol w="740664">
                  <a:extLst>
                    <a:ext uri="{9D8B030D-6E8A-4147-A177-3AD203B41FA5}">
                      <a16:colId xmlns:a16="http://schemas.microsoft.com/office/drawing/2014/main" val="3736087963"/>
                    </a:ext>
                  </a:extLst>
                </a:gridCol>
                <a:gridCol w="740664">
                  <a:extLst>
                    <a:ext uri="{9D8B030D-6E8A-4147-A177-3AD203B41FA5}">
                      <a16:colId xmlns:a16="http://schemas.microsoft.com/office/drawing/2014/main" val="2450058795"/>
                    </a:ext>
                  </a:extLst>
                </a:gridCol>
                <a:gridCol w="740664">
                  <a:extLst>
                    <a:ext uri="{9D8B030D-6E8A-4147-A177-3AD203B41FA5}">
                      <a16:colId xmlns:a16="http://schemas.microsoft.com/office/drawing/2014/main" val="1053045909"/>
                    </a:ext>
                  </a:extLst>
                </a:gridCol>
                <a:gridCol w="740664">
                  <a:extLst>
                    <a:ext uri="{9D8B030D-6E8A-4147-A177-3AD203B41FA5}">
                      <a16:colId xmlns:a16="http://schemas.microsoft.com/office/drawing/2014/main" val="3656476565"/>
                    </a:ext>
                  </a:extLst>
                </a:gridCol>
                <a:gridCol w="740664">
                  <a:extLst>
                    <a:ext uri="{9D8B030D-6E8A-4147-A177-3AD203B41FA5}">
                      <a16:colId xmlns:a16="http://schemas.microsoft.com/office/drawing/2014/main" val="2720568834"/>
                    </a:ext>
                  </a:extLst>
                </a:gridCol>
                <a:gridCol w="740664">
                  <a:extLst>
                    <a:ext uri="{9D8B030D-6E8A-4147-A177-3AD203B41FA5}">
                      <a16:colId xmlns:a16="http://schemas.microsoft.com/office/drawing/2014/main" val="3435296500"/>
                    </a:ext>
                  </a:extLst>
                </a:gridCol>
                <a:gridCol w="740664">
                  <a:extLst>
                    <a:ext uri="{9D8B030D-6E8A-4147-A177-3AD203B41FA5}">
                      <a16:colId xmlns:a16="http://schemas.microsoft.com/office/drawing/2014/main" val="1439480468"/>
                    </a:ext>
                  </a:extLst>
                </a:gridCol>
                <a:gridCol w="740664">
                  <a:extLst>
                    <a:ext uri="{9D8B030D-6E8A-4147-A177-3AD203B41FA5}">
                      <a16:colId xmlns:a16="http://schemas.microsoft.com/office/drawing/2014/main" val="1913081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3080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- 2024-12-02 18:32:49</a:t>
                      </a:r>
                      <a:r>
                        <a:rPr kumimoji="0" lang="en-US" sz="1000" b="0" i="0" u="none" strike="noStrike" kern="1200" cap="none" spc="0" normalizeH="0" baseline="0" noProof="0">
                          <a:ln>
                            <a:noFill/>
                          </a:ln>
                          <a:solidFill>
                            <a:prstClr val="black"/>
                          </a:solidFill>
                          <a:effectLst/>
                          <a:uLnTx/>
                          <a:uFillTx/>
                          <a:latin typeface="Calibri"/>
                          <a:ea typeface="+mn-ea"/>
                          <a:cs typeface="+mn-cs"/>
                        </a:rPr>
                        <a:t>
 📅 RSNA 2024 is in full swing, and we had an incredible session yesterday titled "Pearls and Pitfalls in CT Pulmonary Angiography: What They Don’t Teach You". 
💡We are thrilled to share some highlights and photos from this insightful event. 
📍Join Charbel Saade, PhD, MBA at our Innovation Theater for 2 new conferences at 12:00 And 12:20
🙏🏻Thank you to everyone who attend and contribue to the lively discussions. 
Join us at booth #1711 to continue the conversation!                                                                   #Guerbet #Radiology #MRI #RSNA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8.3237437667817 %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1687</a:t>
                      </a:r>
                    </a:p>
                  </a:txBody>
                  <a:tcPr/>
                </a:tc>
                <a:extLst>
                  <a:ext uri="{0D108BD9-81ED-4DB2-BD59-A6C34878D82A}">
                    <a16:rowId xmlns:a16="http://schemas.microsoft.com/office/drawing/2014/main" val="371372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- 2024-12-02 17:20:58</a:t>
                      </a:r>
                      <a:r>
                        <a:rPr kumimoji="0" lang="en-US" sz="1000" b="0" i="0" u="none" strike="noStrike" kern="1200" cap="none" spc="0" normalizeH="0" baseline="0" noProof="0">
                          <a:ln>
                            <a:noFill/>
                          </a:ln>
                          <a:solidFill>
                            <a:prstClr val="black"/>
                          </a:solidFill>
                          <a:effectLst/>
                          <a:uLnTx/>
                          <a:uFillTx/>
                          <a:latin typeface="Calibri"/>
                          <a:ea typeface="+mn-ea"/>
                          <a:cs typeface="+mn-cs"/>
                        </a:rPr>
                        <a:t>
 David Hale Welcome message from RSNA 2024.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12.406576980568 %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1914</a:t>
                      </a:r>
                    </a:p>
                  </a:txBody>
                  <a:tcPr/>
                </a:tc>
                <a:extLst>
                  <a:ext uri="{0D108BD9-81ED-4DB2-BD59-A6C34878D82A}">
                    <a16:rowId xmlns:a16="http://schemas.microsoft.com/office/drawing/2014/main" val="1292354982"/>
                  </a:ext>
                </a:extLst>
              </a:tr>
            </a:tbl>
          </a:graphicData>
        </a:graphic>
      </p:graphicFrame>
      <p:sp>
        <p:nvSpPr>
          <p:cNvPr id="4" name="Text Placeholder 3">
            <a:extLst>
              <a:ext uri="{FF2B5EF4-FFF2-40B4-BE49-F238E27FC236}">
                <a16:creationId xmlns:a16="http://schemas.microsoft.com/office/drawing/2014/main" id="{EC069DD9-0830-4906-87D9-589915E32BE7}"/>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1274512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5D52D-62B3-4017-A048-1FBD807E8FEB}"/>
              </a:ext>
            </a:extLst>
          </p:cNvPr>
          <p:cNvSpPr>
            <a:spLocks noGrp="1"/>
          </p:cNvSpPr>
          <p:nvPr>
            <p:ph type="title"/>
          </p:nvPr>
        </p:nvSpPr>
        <p:spPr/>
        <p:txBody>
          <a:bodyPr/>
          <a:lstStyle/>
          <a:p>
            <a:r>
              <a:rPr lang="en-US"/>
              <a:t>LinkedIn Posts Table | Guerbet - 8 of 16</a:t>
            </a:r>
          </a:p>
        </p:txBody>
      </p:sp>
      <p:graphicFrame>
        <p:nvGraphicFramePr>
          <p:cNvPr id="5" name="Table Placeholder 4">
            <a:extLst>
              <a:ext uri="{FF2B5EF4-FFF2-40B4-BE49-F238E27FC236}">
                <a16:creationId xmlns:a16="http://schemas.microsoft.com/office/drawing/2014/main" id="{DA9081F9-691E-41BF-8BCC-2F74C51BF980}"/>
              </a:ext>
            </a:extLst>
          </p:cNvPr>
          <p:cNvGraphicFramePr>
            <a:graphicFrameLocks noGrp="1"/>
          </p:cNvGraphicFramePr>
          <p:nvPr>
            <p:ph type="tbl" sz="quarter" idx="13"/>
            <p:extLst>
              <p:ext uri="{D42A27DB-BD31-4B8C-83A1-F6EECF244321}">
                <p14:modId xmlns:p14="http://schemas.microsoft.com/office/powerpoint/2010/main" val="4204722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55386880"/>
                    </a:ext>
                  </a:extLst>
                </a:gridCol>
                <a:gridCol w="740664">
                  <a:extLst>
                    <a:ext uri="{9D8B030D-6E8A-4147-A177-3AD203B41FA5}">
                      <a16:colId xmlns:a16="http://schemas.microsoft.com/office/drawing/2014/main" val="1766533125"/>
                    </a:ext>
                  </a:extLst>
                </a:gridCol>
                <a:gridCol w="740664">
                  <a:extLst>
                    <a:ext uri="{9D8B030D-6E8A-4147-A177-3AD203B41FA5}">
                      <a16:colId xmlns:a16="http://schemas.microsoft.com/office/drawing/2014/main" val="1387721320"/>
                    </a:ext>
                  </a:extLst>
                </a:gridCol>
                <a:gridCol w="740664">
                  <a:extLst>
                    <a:ext uri="{9D8B030D-6E8A-4147-A177-3AD203B41FA5}">
                      <a16:colId xmlns:a16="http://schemas.microsoft.com/office/drawing/2014/main" val="2754660993"/>
                    </a:ext>
                  </a:extLst>
                </a:gridCol>
                <a:gridCol w="740664">
                  <a:extLst>
                    <a:ext uri="{9D8B030D-6E8A-4147-A177-3AD203B41FA5}">
                      <a16:colId xmlns:a16="http://schemas.microsoft.com/office/drawing/2014/main" val="1894992195"/>
                    </a:ext>
                  </a:extLst>
                </a:gridCol>
                <a:gridCol w="740664">
                  <a:extLst>
                    <a:ext uri="{9D8B030D-6E8A-4147-A177-3AD203B41FA5}">
                      <a16:colId xmlns:a16="http://schemas.microsoft.com/office/drawing/2014/main" val="2901408756"/>
                    </a:ext>
                  </a:extLst>
                </a:gridCol>
                <a:gridCol w="740664">
                  <a:extLst>
                    <a:ext uri="{9D8B030D-6E8A-4147-A177-3AD203B41FA5}">
                      <a16:colId xmlns:a16="http://schemas.microsoft.com/office/drawing/2014/main" val="3776588150"/>
                    </a:ext>
                  </a:extLst>
                </a:gridCol>
                <a:gridCol w="740664">
                  <a:extLst>
                    <a:ext uri="{9D8B030D-6E8A-4147-A177-3AD203B41FA5}">
                      <a16:colId xmlns:a16="http://schemas.microsoft.com/office/drawing/2014/main" val="2448307094"/>
                    </a:ext>
                  </a:extLst>
                </a:gridCol>
                <a:gridCol w="740664">
                  <a:extLst>
                    <a:ext uri="{9D8B030D-6E8A-4147-A177-3AD203B41FA5}">
                      <a16:colId xmlns:a16="http://schemas.microsoft.com/office/drawing/2014/main" val="2399600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63031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- 2024-12-01 17:49:46</a:t>
                      </a:r>
                      <a:r>
                        <a:rPr kumimoji="0" lang="en-US" sz="1000" b="0" i="0" u="none" strike="noStrike" kern="1200" cap="none" spc="0" normalizeH="0" baseline="0" noProof="0">
                          <a:ln>
                            <a:noFill/>
                          </a:ln>
                          <a:solidFill>
                            <a:prstClr val="black"/>
                          </a:solidFill>
                          <a:effectLst/>
                          <a:uLnTx/>
                          <a:uFillTx/>
                          <a:latin typeface="Calibri"/>
                          <a:ea typeface="+mn-ea"/>
                          <a:cs typeface="+mn-cs"/>
                        </a:rPr>
                        <a:t>
 📢RSNA 2024: kicks off today in Chicago for our Home of Innovations! 
We are excited to welcome you to 📍our booth #1711 until December 5th. 
🔎Come and discover our latest innovations and solutions in radiology with our experts. 
💡Don't miss this unique opportunity to meet our team and discuss the latest technological advancements in the field of radiology.
#RSNA2024 #Guerbet #Radiology #MRI #AI #Chicago
Radiological Society of North America (RSNA) 
Intrasense 
Guerbet 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11.522287636669 %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extLst>
                  <a:ext uri="{0D108BD9-81ED-4DB2-BD59-A6C34878D82A}">
                    <a16:rowId xmlns:a16="http://schemas.microsoft.com/office/drawing/2014/main" val="2477928159"/>
                  </a:ext>
                </a:extLst>
              </a:tr>
            </a:tbl>
          </a:graphicData>
        </a:graphic>
      </p:graphicFrame>
      <p:sp>
        <p:nvSpPr>
          <p:cNvPr id="4" name="Text Placeholder 3">
            <a:extLst>
              <a:ext uri="{FF2B5EF4-FFF2-40B4-BE49-F238E27FC236}">
                <a16:creationId xmlns:a16="http://schemas.microsoft.com/office/drawing/2014/main" id="{B383C201-FCE6-4033-BCA1-AAA273B35ACD}"/>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475417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C0D66-DBCD-4E63-A926-4A4EE6F3A6E0}"/>
              </a:ext>
            </a:extLst>
          </p:cNvPr>
          <p:cNvSpPr>
            <a:spLocks noGrp="1"/>
          </p:cNvSpPr>
          <p:nvPr>
            <p:ph type="title"/>
          </p:nvPr>
        </p:nvSpPr>
        <p:spPr/>
        <p:txBody>
          <a:bodyPr/>
          <a:lstStyle/>
          <a:p>
            <a:r>
              <a:rPr lang="en-US"/>
              <a:t>LinkedIn Posts Table | Guerbet - 9 of 16</a:t>
            </a:r>
          </a:p>
        </p:txBody>
      </p:sp>
      <p:graphicFrame>
        <p:nvGraphicFramePr>
          <p:cNvPr id="5" name="Table Placeholder 4">
            <a:extLst>
              <a:ext uri="{FF2B5EF4-FFF2-40B4-BE49-F238E27FC236}">
                <a16:creationId xmlns:a16="http://schemas.microsoft.com/office/drawing/2014/main" id="{1C73C210-FD55-4C42-90D6-4C42309CDFE6}"/>
              </a:ext>
            </a:extLst>
          </p:cNvPr>
          <p:cNvGraphicFramePr>
            <a:graphicFrameLocks noGrp="1"/>
          </p:cNvGraphicFramePr>
          <p:nvPr>
            <p:ph type="tbl" sz="quarter" idx="13"/>
            <p:extLst>
              <p:ext uri="{D42A27DB-BD31-4B8C-83A1-F6EECF244321}">
                <p14:modId xmlns:p14="http://schemas.microsoft.com/office/powerpoint/2010/main" val="3264650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48754671"/>
                    </a:ext>
                  </a:extLst>
                </a:gridCol>
                <a:gridCol w="740664">
                  <a:extLst>
                    <a:ext uri="{9D8B030D-6E8A-4147-A177-3AD203B41FA5}">
                      <a16:colId xmlns:a16="http://schemas.microsoft.com/office/drawing/2014/main" val="3422176802"/>
                    </a:ext>
                  </a:extLst>
                </a:gridCol>
                <a:gridCol w="740664">
                  <a:extLst>
                    <a:ext uri="{9D8B030D-6E8A-4147-A177-3AD203B41FA5}">
                      <a16:colId xmlns:a16="http://schemas.microsoft.com/office/drawing/2014/main" val="2191303323"/>
                    </a:ext>
                  </a:extLst>
                </a:gridCol>
                <a:gridCol w="740664">
                  <a:extLst>
                    <a:ext uri="{9D8B030D-6E8A-4147-A177-3AD203B41FA5}">
                      <a16:colId xmlns:a16="http://schemas.microsoft.com/office/drawing/2014/main" val="1163424240"/>
                    </a:ext>
                  </a:extLst>
                </a:gridCol>
                <a:gridCol w="740664">
                  <a:extLst>
                    <a:ext uri="{9D8B030D-6E8A-4147-A177-3AD203B41FA5}">
                      <a16:colId xmlns:a16="http://schemas.microsoft.com/office/drawing/2014/main" val="2891379335"/>
                    </a:ext>
                  </a:extLst>
                </a:gridCol>
                <a:gridCol w="740664">
                  <a:extLst>
                    <a:ext uri="{9D8B030D-6E8A-4147-A177-3AD203B41FA5}">
                      <a16:colId xmlns:a16="http://schemas.microsoft.com/office/drawing/2014/main" val="2599015992"/>
                    </a:ext>
                  </a:extLst>
                </a:gridCol>
                <a:gridCol w="740664">
                  <a:extLst>
                    <a:ext uri="{9D8B030D-6E8A-4147-A177-3AD203B41FA5}">
                      <a16:colId xmlns:a16="http://schemas.microsoft.com/office/drawing/2014/main" val="575333391"/>
                    </a:ext>
                  </a:extLst>
                </a:gridCol>
                <a:gridCol w="740664">
                  <a:extLst>
                    <a:ext uri="{9D8B030D-6E8A-4147-A177-3AD203B41FA5}">
                      <a16:colId xmlns:a16="http://schemas.microsoft.com/office/drawing/2014/main" val="1333792062"/>
                    </a:ext>
                  </a:extLst>
                </a:gridCol>
                <a:gridCol w="740664">
                  <a:extLst>
                    <a:ext uri="{9D8B030D-6E8A-4147-A177-3AD203B41FA5}">
                      <a16:colId xmlns:a16="http://schemas.microsoft.com/office/drawing/2014/main" val="1456510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9461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- 2024-11-30 12:54:55</a:t>
                      </a:r>
                      <a:r>
                        <a:rPr kumimoji="0" lang="en-US" sz="1000" b="0" i="0" u="none" strike="noStrike" kern="1200" cap="none" spc="0" normalizeH="0" baseline="0" noProof="0">
                          <a:ln>
                            <a:noFill/>
                          </a:ln>
                          <a:solidFill>
                            <a:prstClr val="black"/>
                          </a:solidFill>
                          <a:effectLst/>
                          <a:uLnTx/>
                          <a:uFillTx/>
                          <a:latin typeface="Calibri"/>
                          <a:ea typeface="+mn-ea"/>
                          <a:cs typeface="+mn-cs"/>
                        </a:rPr>
                        <a:t>
 📢 Celebrating Blue November: Announcing Our Mustache Contest Winners! 
We are thrilled to share the success of our internal initiative to celebrate Blue November. 💙 Our team members showed incredible enthusiasm and creativity in our Mustache Contest, where employees grew their mustaches and the entire group voted for their favorite ones. The votes were not just for the most beautiful mustache, but also for the most original and funniest ones! 🧔‍♂️ 
🎉 We couldn't find a better way to end the month of November than with this post celebrating our amazing participants. 
🏆 Congratulations to our two winners. 
We had an amazing participation with a total of 180 votes. Thanks to everyone who took part and made this event a success!
🙏 Thank you all for your enthusiasm and support. Stay tuned for more exciting initiatives!
#Guerbet ##BlueNovember #MustacheContest #EmployeeEngagement #CompanyCulture #WorkplaceFun #EmployerBranding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6.8281063914252 %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1754</a:t>
                      </a:r>
                    </a:p>
                  </a:txBody>
                  <a:tcPr/>
                </a:tc>
                <a:extLst>
                  <a:ext uri="{0D108BD9-81ED-4DB2-BD59-A6C34878D82A}">
                    <a16:rowId xmlns:a16="http://schemas.microsoft.com/office/drawing/2014/main" val="3251658071"/>
                  </a:ext>
                </a:extLst>
              </a:tr>
            </a:tbl>
          </a:graphicData>
        </a:graphic>
      </p:graphicFrame>
      <p:sp>
        <p:nvSpPr>
          <p:cNvPr id="4" name="Text Placeholder 3">
            <a:extLst>
              <a:ext uri="{FF2B5EF4-FFF2-40B4-BE49-F238E27FC236}">
                <a16:creationId xmlns:a16="http://schemas.microsoft.com/office/drawing/2014/main" id="{E711F874-9D4F-4EB2-801E-93BAFCB6247C}"/>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545557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9FAA-F236-4290-8504-B6B73187CE24}"/>
              </a:ext>
            </a:extLst>
          </p:cNvPr>
          <p:cNvSpPr>
            <a:spLocks noGrp="1"/>
          </p:cNvSpPr>
          <p:nvPr>
            <p:ph type="title"/>
          </p:nvPr>
        </p:nvSpPr>
        <p:spPr/>
        <p:txBody>
          <a:bodyPr/>
          <a:lstStyle/>
          <a:p>
            <a:r>
              <a:rPr lang="en-US"/>
              <a:t>LinkedIn Posts Table | Guerbet - 10 of 16</a:t>
            </a:r>
          </a:p>
        </p:txBody>
      </p:sp>
      <p:graphicFrame>
        <p:nvGraphicFramePr>
          <p:cNvPr id="5" name="Table Placeholder 4">
            <a:extLst>
              <a:ext uri="{FF2B5EF4-FFF2-40B4-BE49-F238E27FC236}">
                <a16:creationId xmlns:a16="http://schemas.microsoft.com/office/drawing/2014/main" id="{FBD78F15-664F-4269-958B-CFEEC18A68FC}"/>
              </a:ext>
            </a:extLst>
          </p:cNvPr>
          <p:cNvGraphicFramePr>
            <a:graphicFrameLocks noGrp="1"/>
          </p:cNvGraphicFramePr>
          <p:nvPr>
            <p:ph type="tbl" sz="quarter" idx="13"/>
            <p:extLst>
              <p:ext uri="{D42A27DB-BD31-4B8C-83A1-F6EECF244321}">
                <p14:modId xmlns:p14="http://schemas.microsoft.com/office/powerpoint/2010/main" val="127900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43886232"/>
                    </a:ext>
                  </a:extLst>
                </a:gridCol>
                <a:gridCol w="740664">
                  <a:extLst>
                    <a:ext uri="{9D8B030D-6E8A-4147-A177-3AD203B41FA5}">
                      <a16:colId xmlns:a16="http://schemas.microsoft.com/office/drawing/2014/main" val="2503690665"/>
                    </a:ext>
                  </a:extLst>
                </a:gridCol>
                <a:gridCol w="740664">
                  <a:extLst>
                    <a:ext uri="{9D8B030D-6E8A-4147-A177-3AD203B41FA5}">
                      <a16:colId xmlns:a16="http://schemas.microsoft.com/office/drawing/2014/main" val="2342506049"/>
                    </a:ext>
                  </a:extLst>
                </a:gridCol>
                <a:gridCol w="740664">
                  <a:extLst>
                    <a:ext uri="{9D8B030D-6E8A-4147-A177-3AD203B41FA5}">
                      <a16:colId xmlns:a16="http://schemas.microsoft.com/office/drawing/2014/main" val="1022699024"/>
                    </a:ext>
                  </a:extLst>
                </a:gridCol>
                <a:gridCol w="740664">
                  <a:extLst>
                    <a:ext uri="{9D8B030D-6E8A-4147-A177-3AD203B41FA5}">
                      <a16:colId xmlns:a16="http://schemas.microsoft.com/office/drawing/2014/main" val="1890545012"/>
                    </a:ext>
                  </a:extLst>
                </a:gridCol>
                <a:gridCol w="740664">
                  <a:extLst>
                    <a:ext uri="{9D8B030D-6E8A-4147-A177-3AD203B41FA5}">
                      <a16:colId xmlns:a16="http://schemas.microsoft.com/office/drawing/2014/main" val="2384265823"/>
                    </a:ext>
                  </a:extLst>
                </a:gridCol>
                <a:gridCol w="740664">
                  <a:extLst>
                    <a:ext uri="{9D8B030D-6E8A-4147-A177-3AD203B41FA5}">
                      <a16:colId xmlns:a16="http://schemas.microsoft.com/office/drawing/2014/main" val="1155573338"/>
                    </a:ext>
                  </a:extLst>
                </a:gridCol>
                <a:gridCol w="740664">
                  <a:extLst>
                    <a:ext uri="{9D8B030D-6E8A-4147-A177-3AD203B41FA5}">
                      <a16:colId xmlns:a16="http://schemas.microsoft.com/office/drawing/2014/main" val="370422199"/>
                    </a:ext>
                  </a:extLst>
                </a:gridCol>
                <a:gridCol w="740664">
                  <a:extLst>
                    <a:ext uri="{9D8B030D-6E8A-4147-A177-3AD203B41FA5}">
                      <a16:colId xmlns:a16="http://schemas.microsoft.com/office/drawing/2014/main" val="2855791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016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- 2024-11-29 16:45:21</a:t>
                      </a:r>
                      <a:r>
                        <a:rPr kumimoji="0" lang="en-US" sz="1000" b="0" i="0" u="none" strike="noStrike" kern="1200" cap="none" spc="0" normalizeH="0" baseline="0" noProof="0">
                          <a:ln>
                            <a:noFill/>
                          </a:ln>
                          <a:solidFill>
                            <a:prstClr val="black"/>
                          </a:solidFill>
                          <a:effectLst/>
                          <a:uLnTx/>
                          <a:uFillTx/>
                          <a:latin typeface="Calibri"/>
                          <a:ea typeface="+mn-ea"/>
                          <a:cs typeface="+mn-cs"/>
                        </a:rPr>
                        <a:t>
 [RSNA 2024] "Prostate cancer: How can AI help ?". Save the date ! 
📅 Tuesday 3rd December:
📍Joins us at our booth n° 1711 at 🕛 10h40 with: 
🗣️ Dr. Eric Bruguiere
Don't miss this opportunity to learn from leading experts and network with professionals dedicated to advancing healthcare through AI. 
#RSNA2024 #Guerbet #Radiology #MRI #AI #ProstateCancer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3.6551077788191 %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extLst>
                  <a:ext uri="{0D108BD9-81ED-4DB2-BD59-A6C34878D82A}">
                    <a16:rowId xmlns:a16="http://schemas.microsoft.com/office/drawing/2014/main" val="109328524"/>
                  </a:ext>
                </a:extLst>
              </a:tr>
            </a:tbl>
          </a:graphicData>
        </a:graphic>
      </p:graphicFrame>
      <p:sp>
        <p:nvSpPr>
          <p:cNvPr id="4" name="Text Placeholder 3">
            <a:extLst>
              <a:ext uri="{FF2B5EF4-FFF2-40B4-BE49-F238E27FC236}">
                <a16:creationId xmlns:a16="http://schemas.microsoft.com/office/drawing/2014/main" id="{235E373F-06FD-417B-B0A6-93D4FE650023}"/>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249517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7F7D-C078-4B20-B01F-C173AEFD90B0}"/>
              </a:ext>
            </a:extLst>
          </p:cNvPr>
          <p:cNvSpPr>
            <a:spLocks noGrp="1"/>
          </p:cNvSpPr>
          <p:nvPr>
            <p:ph type="title"/>
          </p:nvPr>
        </p:nvSpPr>
        <p:spPr/>
        <p:txBody>
          <a:bodyPr/>
          <a:lstStyle/>
          <a:p>
            <a:r>
              <a:rPr lang="en-US"/>
              <a:t>LinkedIn Posts Table | Guerbet - 11 of 16</a:t>
            </a:r>
          </a:p>
        </p:txBody>
      </p:sp>
      <p:graphicFrame>
        <p:nvGraphicFramePr>
          <p:cNvPr id="5" name="Table Placeholder 4">
            <a:extLst>
              <a:ext uri="{FF2B5EF4-FFF2-40B4-BE49-F238E27FC236}">
                <a16:creationId xmlns:a16="http://schemas.microsoft.com/office/drawing/2014/main" id="{B84BB2F3-7B63-4981-95D7-AAAA5A1C9DAA}"/>
              </a:ext>
            </a:extLst>
          </p:cNvPr>
          <p:cNvGraphicFramePr>
            <a:graphicFrameLocks noGrp="1"/>
          </p:cNvGraphicFramePr>
          <p:nvPr>
            <p:ph type="tbl" sz="quarter" idx="13"/>
            <p:extLst>
              <p:ext uri="{D42A27DB-BD31-4B8C-83A1-F6EECF244321}">
                <p14:modId xmlns:p14="http://schemas.microsoft.com/office/powerpoint/2010/main" val="24968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39976425"/>
                    </a:ext>
                  </a:extLst>
                </a:gridCol>
                <a:gridCol w="740664">
                  <a:extLst>
                    <a:ext uri="{9D8B030D-6E8A-4147-A177-3AD203B41FA5}">
                      <a16:colId xmlns:a16="http://schemas.microsoft.com/office/drawing/2014/main" val="2244559042"/>
                    </a:ext>
                  </a:extLst>
                </a:gridCol>
                <a:gridCol w="740664">
                  <a:extLst>
                    <a:ext uri="{9D8B030D-6E8A-4147-A177-3AD203B41FA5}">
                      <a16:colId xmlns:a16="http://schemas.microsoft.com/office/drawing/2014/main" val="925917477"/>
                    </a:ext>
                  </a:extLst>
                </a:gridCol>
                <a:gridCol w="740664">
                  <a:extLst>
                    <a:ext uri="{9D8B030D-6E8A-4147-A177-3AD203B41FA5}">
                      <a16:colId xmlns:a16="http://schemas.microsoft.com/office/drawing/2014/main" val="2076376416"/>
                    </a:ext>
                  </a:extLst>
                </a:gridCol>
                <a:gridCol w="740664">
                  <a:extLst>
                    <a:ext uri="{9D8B030D-6E8A-4147-A177-3AD203B41FA5}">
                      <a16:colId xmlns:a16="http://schemas.microsoft.com/office/drawing/2014/main" val="668494336"/>
                    </a:ext>
                  </a:extLst>
                </a:gridCol>
                <a:gridCol w="740664">
                  <a:extLst>
                    <a:ext uri="{9D8B030D-6E8A-4147-A177-3AD203B41FA5}">
                      <a16:colId xmlns:a16="http://schemas.microsoft.com/office/drawing/2014/main" val="4178557341"/>
                    </a:ext>
                  </a:extLst>
                </a:gridCol>
                <a:gridCol w="740664">
                  <a:extLst>
                    <a:ext uri="{9D8B030D-6E8A-4147-A177-3AD203B41FA5}">
                      <a16:colId xmlns:a16="http://schemas.microsoft.com/office/drawing/2014/main" val="2996198897"/>
                    </a:ext>
                  </a:extLst>
                </a:gridCol>
                <a:gridCol w="740664">
                  <a:extLst>
                    <a:ext uri="{9D8B030D-6E8A-4147-A177-3AD203B41FA5}">
                      <a16:colId xmlns:a16="http://schemas.microsoft.com/office/drawing/2014/main" val="2887546765"/>
                    </a:ext>
                  </a:extLst>
                </a:gridCol>
                <a:gridCol w="740664">
                  <a:extLst>
                    <a:ext uri="{9D8B030D-6E8A-4147-A177-3AD203B41FA5}">
                      <a16:colId xmlns:a16="http://schemas.microsoft.com/office/drawing/2014/main" val="2523597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66441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- 2024-11-29 15:46:29</a:t>
                      </a:r>
                      <a:r>
                        <a:rPr kumimoji="0" lang="en-US" sz="1000" b="0" i="0" u="none" strike="noStrike" kern="1200" cap="none" spc="0" normalizeH="0" baseline="0" noProof="0">
                          <a:ln>
                            <a:noFill/>
                          </a:ln>
                          <a:solidFill>
                            <a:prstClr val="black"/>
                          </a:solidFill>
                          <a:effectLst/>
                          <a:uLnTx/>
                          <a:uFillTx/>
                          <a:latin typeface="Calibri"/>
                          <a:ea typeface="+mn-ea"/>
                          <a:cs typeface="+mn-cs"/>
                        </a:rPr>
                        <a:t>
 [RSNA 2024] "Enhancement Patterns in Metastasis: lesion behaviour in space and time". Save the date ! 
📅 Monday 2nd December :
📍Joins us at our booth n° 1711 at 🕛 12h00 with: 
🗣️ Dr. Charbel Saade, PhD, MBA
Don't miss this opportunity to enhance your knowledge and network with professionals dedicated to advancing the field of oncology imaging.
#RSNA2024 #Guerbet #Radiology #MRI #medicalimaging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3.9305301645338 %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extLst>
                  <a:ext uri="{0D108BD9-81ED-4DB2-BD59-A6C34878D82A}">
                    <a16:rowId xmlns:a16="http://schemas.microsoft.com/office/drawing/2014/main" val="350667300"/>
                  </a:ext>
                </a:extLst>
              </a:tr>
            </a:tbl>
          </a:graphicData>
        </a:graphic>
      </p:graphicFrame>
      <p:sp>
        <p:nvSpPr>
          <p:cNvPr id="4" name="Text Placeholder 3">
            <a:extLst>
              <a:ext uri="{FF2B5EF4-FFF2-40B4-BE49-F238E27FC236}">
                <a16:creationId xmlns:a16="http://schemas.microsoft.com/office/drawing/2014/main" id="{4A983160-E38F-40F5-92D0-D5D17B463BFB}"/>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112360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8BE73-66F1-4506-982F-86B6D9689372}"/>
              </a:ext>
            </a:extLst>
          </p:cNvPr>
          <p:cNvSpPr>
            <a:spLocks noGrp="1"/>
          </p:cNvSpPr>
          <p:nvPr>
            <p:ph type="title"/>
          </p:nvPr>
        </p:nvSpPr>
        <p:spPr/>
        <p:txBody>
          <a:bodyPr/>
          <a:lstStyle/>
          <a:p>
            <a:r>
              <a:rPr lang="en-US"/>
              <a:t>LinkedIn Posts Table | Guerbet - 12 of 16</a:t>
            </a:r>
          </a:p>
        </p:txBody>
      </p:sp>
      <p:graphicFrame>
        <p:nvGraphicFramePr>
          <p:cNvPr id="5" name="Table Placeholder 4">
            <a:extLst>
              <a:ext uri="{FF2B5EF4-FFF2-40B4-BE49-F238E27FC236}">
                <a16:creationId xmlns:a16="http://schemas.microsoft.com/office/drawing/2014/main" id="{53D7F988-D1E1-4131-82FA-FFEDE76E3E01}"/>
              </a:ext>
            </a:extLst>
          </p:cNvPr>
          <p:cNvGraphicFramePr>
            <a:graphicFrameLocks noGrp="1"/>
          </p:cNvGraphicFramePr>
          <p:nvPr>
            <p:ph type="tbl" sz="quarter" idx="13"/>
            <p:extLst>
              <p:ext uri="{D42A27DB-BD31-4B8C-83A1-F6EECF244321}">
                <p14:modId xmlns:p14="http://schemas.microsoft.com/office/powerpoint/2010/main" val="283998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70247570"/>
                    </a:ext>
                  </a:extLst>
                </a:gridCol>
                <a:gridCol w="740664">
                  <a:extLst>
                    <a:ext uri="{9D8B030D-6E8A-4147-A177-3AD203B41FA5}">
                      <a16:colId xmlns:a16="http://schemas.microsoft.com/office/drawing/2014/main" val="924249182"/>
                    </a:ext>
                  </a:extLst>
                </a:gridCol>
                <a:gridCol w="740664">
                  <a:extLst>
                    <a:ext uri="{9D8B030D-6E8A-4147-A177-3AD203B41FA5}">
                      <a16:colId xmlns:a16="http://schemas.microsoft.com/office/drawing/2014/main" val="1248333256"/>
                    </a:ext>
                  </a:extLst>
                </a:gridCol>
                <a:gridCol w="740664">
                  <a:extLst>
                    <a:ext uri="{9D8B030D-6E8A-4147-A177-3AD203B41FA5}">
                      <a16:colId xmlns:a16="http://schemas.microsoft.com/office/drawing/2014/main" val="1167380789"/>
                    </a:ext>
                  </a:extLst>
                </a:gridCol>
                <a:gridCol w="740664">
                  <a:extLst>
                    <a:ext uri="{9D8B030D-6E8A-4147-A177-3AD203B41FA5}">
                      <a16:colId xmlns:a16="http://schemas.microsoft.com/office/drawing/2014/main" val="1166150693"/>
                    </a:ext>
                  </a:extLst>
                </a:gridCol>
                <a:gridCol w="740664">
                  <a:extLst>
                    <a:ext uri="{9D8B030D-6E8A-4147-A177-3AD203B41FA5}">
                      <a16:colId xmlns:a16="http://schemas.microsoft.com/office/drawing/2014/main" val="4282983933"/>
                    </a:ext>
                  </a:extLst>
                </a:gridCol>
                <a:gridCol w="740664">
                  <a:extLst>
                    <a:ext uri="{9D8B030D-6E8A-4147-A177-3AD203B41FA5}">
                      <a16:colId xmlns:a16="http://schemas.microsoft.com/office/drawing/2014/main" val="2036907470"/>
                    </a:ext>
                  </a:extLst>
                </a:gridCol>
                <a:gridCol w="740664">
                  <a:extLst>
                    <a:ext uri="{9D8B030D-6E8A-4147-A177-3AD203B41FA5}">
                      <a16:colId xmlns:a16="http://schemas.microsoft.com/office/drawing/2014/main" val="1980051385"/>
                    </a:ext>
                  </a:extLst>
                </a:gridCol>
                <a:gridCol w="740664">
                  <a:extLst>
                    <a:ext uri="{9D8B030D-6E8A-4147-A177-3AD203B41FA5}">
                      <a16:colId xmlns:a16="http://schemas.microsoft.com/office/drawing/2014/main" val="1646222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1163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- 2024-11-29 11:09:35</a:t>
                      </a:r>
                      <a:r>
                        <a:rPr kumimoji="0" lang="en-US" sz="1000" b="0" i="0" u="none" strike="noStrike" kern="1200" cap="none" spc="0" normalizeH="0" baseline="0" noProof="0">
                          <a:ln>
                            <a:noFill/>
                          </a:ln>
                          <a:solidFill>
                            <a:prstClr val="black"/>
                          </a:solidFill>
                          <a:effectLst/>
                          <a:uLnTx/>
                          <a:uFillTx/>
                          <a:latin typeface="Calibri"/>
                          <a:ea typeface="+mn-ea"/>
                          <a:cs typeface="+mn-cs"/>
                        </a:rPr>
                        <a:t>
 [RSNA 2024] "Liflow®: the power of multi-organ AI in oncology imaging" Save the date ! 
📅 Monday 2nd December :
📍Joins us at our booth n° 1711 at 🕛 10h40 with: 
🗣️ Pr. Christophe AUBE 
Don't miss this chance to learn from industry leaders and network with professionals dedicated to advancing healthcare through innovative AI solutions.
#RSNA2024 #Guerbet #Radiology #MRI #AI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4.4226044226044 %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extLst>
                  <a:ext uri="{0D108BD9-81ED-4DB2-BD59-A6C34878D82A}">
                    <a16:rowId xmlns:a16="http://schemas.microsoft.com/office/drawing/2014/main" val="1623289243"/>
                  </a:ext>
                </a:extLst>
              </a:tr>
            </a:tbl>
          </a:graphicData>
        </a:graphic>
      </p:graphicFrame>
      <p:sp>
        <p:nvSpPr>
          <p:cNvPr id="4" name="Text Placeholder 3">
            <a:extLst>
              <a:ext uri="{FF2B5EF4-FFF2-40B4-BE49-F238E27FC236}">
                <a16:creationId xmlns:a16="http://schemas.microsoft.com/office/drawing/2014/main" id="{99FCD1A6-D1AD-4ED0-A37C-6D62550F3462}"/>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286145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F585A-9944-4387-B175-1CB2A61276D2}"/>
              </a:ext>
            </a:extLst>
          </p:cNvPr>
          <p:cNvSpPr>
            <a:spLocks noGrp="1"/>
          </p:cNvSpPr>
          <p:nvPr>
            <p:ph type="title"/>
          </p:nvPr>
        </p:nvSpPr>
        <p:spPr/>
        <p:txBody>
          <a:bodyPr/>
          <a:lstStyle/>
          <a:p>
            <a:r>
              <a:rPr lang="en-US"/>
              <a:t>LinkedIn Posts Table | Guerbet - 13 of 16</a:t>
            </a:r>
          </a:p>
        </p:txBody>
      </p:sp>
      <p:graphicFrame>
        <p:nvGraphicFramePr>
          <p:cNvPr id="5" name="Table Placeholder 4">
            <a:extLst>
              <a:ext uri="{FF2B5EF4-FFF2-40B4-BE49-F238E27FC236}">
                <a16:creationId xmlns:a16="http://schemas.microsoft.com/office/drawing/2014/main" id="{F85CB2D3-768A-4DCF-A153-3271B2510ED9}"/>
              </a:ext>
            </a:extLst>
          </p:cNvPr>
          <p:cNvGraphicFramePr>
            <a:graphicFrameLocks noGrp="1"/>
          </p:cNvGraphicFramePr>
          <p:nvPr>
            <p:ph type="tbl" sz="quarter" idx="13"/>
            <p:extLst>
              <p:ext uri="{D42A27DB-BD31-4B8C-83A1-F6EECF244321}">
                <p14:modId xmlns:p14="http://schemas.microsoft.com/office/powerpoint/2010/main" val="1261452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09744911"/>
                    </a:ext>
                  </a:extLst>
                </a:gridCol>
                <a:gridCol w="740664">
                  <a:extLst>
                    <a:ext uri="{9D8B030D-6E8A-4147-A177-3AD203B41FA5}">
                      <a16:colId xmlns:a16="http://schemas.microsoft.com/office/drawing/2014/main" val="3739876373"/>
                    </a:ext>
                  </a:extLst>
                </a:gridCol>
                <a:gridCol w="740664">
                  <a:extLst>
                    <a:ext uri="{9D8B030D-6E8A-4147-A177-3AD203B41FA5}">
                      <a16:colId xmlns:a16="http://schemas.microsoft.com/office/drawing/2014/main" val="4159228381"/>
                    </a:ext>
                  </a:extLst>
                </a:gridCol>
                <a:gridCol w="740664">
                  <a:extLst>
                    <a:ext uri="{9D8B030D-6E8A-4147-A177-3AD203B41FA5}">
                      <a16:colId xmlns:a16="http://schemas.microsoft.com/office/drawing/2014/main" val="1527554599"/>
                    </a:ext>
                  </a:extLst>
                </a:gridCol>
                <a:gridCol w="740664">
                  <a:extLst>
                    <a:ext uri="{9D8B030D-6E8A-4147-A177-3AD203B41FA5}">
                      <a16:colId xmlns:a16="http://schemas.microsoft.com/office/drawing/2014/main" val="655691956"/>
                    </a:ext>
                  </a:extLst>
                </a:gridCol>
                <a:gridCol w="740664">
                  <a:extLst>
                    <a:ext uri="{9D8B030D-6E8A-4147-A177-3AD203B41FA5}">
                      <a16:colId xmlns:a16="http://schemas.microsoft.com/office/drawing/2014/main" val="2503279180"/>
                    </a:ext>
                  </a:extLst>
                </a:gridCol>
                <a:gridCol w="740664">
                  <a:extLst>
                    <a:ext uri="{9D8B030D-6E8A-4147-A177-3AD203B41FA5}">
                      <a16:colId xmlns:a16="http://schemas.microsoft.com/office/drawing/2014/main" val="3935039288"/>
                    </a:ext>
                  </a:extLst>
                </a:gridCol>
                <a:gridCol w="740664">
                  <a:extLst>
                    <a:ext uri="{9D8B030D-6E8A-4147-A177-3AD203B41FA5}">
                      <a16:colId xmlns:a16="http://schemas.microsoft.com/office/drawing/2014/main" val="579598817"/>
                    </a:ext>
                  </a:extLst>
                </a:gridCol>
                <a:gridCol w="740664">
                  <a:extLst>
                    <a:ext uri="{9D8B030D-6E8A-4147-A177-3AD203B41FA5}">
                      <a16:colId xmlns:a16="http://schemas.microsoft.com/office/drawing/2014/main" val="2752397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845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- 2024-11-28 18:15:15</a:t>
                      </a:r>
                      <a:r>
                        <a:rPr kumimoji="0" lang="en-US" sz="1000" b="0" i="0" u="none" strike="noStrike" kern="1200" cap="none" spc="0" normalizeH="0" baseline="0" noProof="0">
                          <a:ln>
                            <a:noFill/>
                          </a:ln>
                          <a:solidFill>
                            <a:prstClr val="black"/>
                          </a:solidFill>
                          <a:effectLst/>
                          <a:uLnTx/>
                          <a:uFillTx/>
                          <a:latin typeface="Calibri"/>
                          <a:ea typeface="+mn-ea"/>
                          <a:cs typeface="+mn-cs"/>
                        </a:rPr>
                        <a:t>
 [RSNA 2024] "Pearls and Pitfalls in CT Pulmonary Angiography: 
what they don’t teach you !" 
Save the date ! 
📅 Sunday 1st December :
📍Joins us at our booth n° 1711 at 🕛 12h00 with: 
🗣️ Dr. Charbel Saade, PhD, MBA
Don't miss this opportunity to enhance your knowledge and network with professionals who are passionate about advancing medical imaging techniques. 
#RSNA2024 #Guerbet #Radiology #MRI #medicalimaging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5.3802008608321 %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a:t>
                      </a:r>
                    </a:p>
                  </a:txBody>
                  <a:tcPr/>
                </a:tc>
                <a:extLst>
                  <a:ext uri="{0D108BD9-81ED-4DB2-BD59-A6C34878D82A}">
                    <a16:rowId xmlns:a16="http://schemas.microsoft.com/office/drawing/2014/main" val="2491806204"/>
                  </a:ext>
                </a:extLst>
              </a:tr>
            </a:tbl>
          </a:graphicData>
        </a:graphic>
      </p:graphicFrame>
      <p:sp>
        <p:nvSpPr>
          <p:cNvPr id="4" name="Text Placeholder 3">
            <a:extLst>
              <a:ext uri="{FF2B5EF4-FFF2-40B4-BE49-F238E27FC236}">
                <a16:creationId xmlns:a16="http://schemas.microsoft.com/office/drawing/2014/main" id="{39F9244D-F6FA-4171-917D-9479A88FC0D8}"/>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558669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89F37-7D50-47EC-9794-42980FF023E9}"/>
              </a:ext>
            </a:extLst>
          </p:cNvPr>
          <p:cNvSpPr>
            <a:spLocks noGrp="1"/>
          </p:cNvSpPr>
          <p:nvPr>
            <p:ph type="title"/>
          </p:nvPr>
        </p:nvSpPr>
        <p:spPr/>
        <p:txBody>
          <a:bodyPr/>
          <a:lstStyle/>
          <a:p>
            <a:r>
              <a:rPr lang="en-US"/>
              <a:t>LinkedIn Posts Table | Guerbet - 14 of 16</a:t>
            </a:r>
          </a:p>
        </p:txBody>
      </p:sp>
      <p:graphicFrame>
        <p:nvGraphicFramePr>
          <p:cNvPr id="5" name="Table Placeholder 4">
            <a:extLst>
              <a:ext uri="{FF2B5EF4-FFF2-40B4-BE49-F238E27FC236}">
                <a16:creationId xmlns:a16="http://schemas.microsoft.com/office/drawing/2014/main" id="{31456C96-50EA-43D5-8A3F-075D93B98C67}"/>
              </a:ext>
            </a:extLst>
          </p:cNvPr>
          <p:cNvGraphicFramePr>
            <a:graphicFrameLocks noGrp="1"/>
          </p:cNvGraphicFramePr>
          <p:nvPr>
            <p:ph type="tbl" sz="quarter" idx="13"/>
            <p:extLst>
              <p:ext uri="{D42A27DB-BD31-4B8C-83A1-F6EECF244321}">
                <p14:modId xmlns:p14="http://schemas.microsoft.com/office/powerpoint/2010/main" val="3763178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40766970"/>
                    </a:ext>
                  </a:extLst>
                </a:gridCol>
                <a:gridCol w="740664">
                  <a:extLst>
                    <a:ext uri="{9D8B030D-6E8A-4147-A177-3AD203B41FA5}">
                      <a16:colId xmlns:a16="http://schemas.microsoft.com/office/drawing/2014/main" val="2620184440"/>
                    </a:ext>
                  </a:extLst>
                </a:gridCol>
                <a:gridCol w="740664">
                  <a:extLst>
                    <a:ext uri="{9D8B030D-6E8A-4147-A177-3AD203B41FA5}">
                      <a16:colId xmlns:a16="http://schemas.microsoft.com/office/drawing/2014/main" val="1691615696"/>
                    </a:ext>
                  </a:extLst>
                </a:gridCol>
                <a:gridCol w="740664">
                  <a:extLst>
                    <a:ext uri="{9D8B030D-6E8A-4147-A177-3AD203B41FA5}">
                      <a16:colId xmlns:a16="http://schemas.microsoft.com/office/drawing/2014/main" val="1823945615"/>
                    </a:ext>
                  </a:extLst>
                </a:gridCol>
                <a:gridCol w="740664">
                  <a:extLst>
                    <a:ext uri="{9D8B030D-6E8A-4147-A177-3AD203B41FA5}">
                      <a16:colId xmlns:a16="http://schemas.microsoft.com/office/drawing/2014/main" val="3374149886"/>
                    </a:ext>
                  </a:extLst>
                </a:gridCol>
                <a:gridCol w="740664">
                  <a:extLst>
                    <a:ext uri="{9D8B030D-6E8A-4147-A177-3AD203B41FA5}">
                      <a16:colId xmlns:a16="http://schemas.microsoft.com/office/drawing/2014/main" val="1551500021"/>
                    </a:ext>
                  </a:extLst>
                </a:gridCol>
                <a:gridCol w="740664">
                  <a:extLst>
                    <a:ext uri="{9D8B030D-6E8A-4147-A177-3AD203B41FA5}">
                      <a16:colId xmlns:a16="http://schemas.microsoft.com/office/drawing/2014/main" val="3362332572"/>
                    </a:ext>
                  </a:extLst>
                </a:gridCol>
                <a:gridCol w="740664">
                  <a:extLst>
                    <a:ext uri="{9D8B030D-6E8A-4147-A177-3AD203B41FA5}">
                      <a16:colId xmlns:a16="http://schemas.microsoft.com/office/drawing/2014/main" val="62759483"/>
                    </a:ext>
                  </a:extLst>
                </a:gridCol>
                <a:gridCol w="740664">
                  <a:extLst>
                    <a:ext uri="{9D8B030D-6E8A-4147-A177-3AD203B41FA5}">
                      <a16:colId xmlns:a16="http://schemas.microsoft.com/office/drawing/2014/main" val="2482320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3059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- 2024-11-28 18:07:26</a:t>
                      </a:r>
                      <a:r>
                        <a:rPr kumimoji="0" lang="en-US" sz="1000" b="0" i="0" u="none" strike="noStrike" kern="1200" cap="none" spc="0" normalizeH="0" baseline="0" noProof="0">
                          <a:ln>
                            <a:noFill/>
                          </a:ln>
                          <a:solidFill>
                            <a:prstClr val="black"/>
                          </a:solidFill>
                          <a:effectLst/>
                          <a:uLnTx/>
                          <a:uFillTx/>
                          <a:latin typeface="Calibri"/>
                          <a:ea typeface="+mn-ea"/>
                          <a:cs typeface="+mn-cs"/>
                        </a:rPr>
                        <a:t>
 [RSNA 2024] "AI for early pancreatic cancer detection"  Save the date ! 
📅 Sunday 1st December :
📍Joins us at our booth n° 1711 at 🕛 10h40 with: 
🗣️ Dr. Abed Rhmari Tlemcani
Don't miss this opportunity to learn and network with professionals passionate about AI and healthcare.
#RSNA2024 #Guerbet #Radiology #MRI #AI #PancreaticCancer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7.6475477971737 %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extLst>
                  <a:ext uri="{0D108BD9-81ED-4DB2-BD59-A6C34878D82A}">
                    <a16:rowId xmlns:a16="http://schemas.microsoft.com/office/drawing/2014/main" val="1762437947"/>
                  </a:ext>
                </a:extLst>
              </a:tr>
            </a:tbl>
          </a:graphicData>
        </a:graphic>
      </p:graphicFrame>
      <p:sp>
        <p:nvSpPr>
          <p:cNvPr id="4" name="Text Placeholder 3">
            <a:extLst>
              <a:ext uri="{FF2B5EF4-FFF2-40B4-BE49-F238E27FC236}">
                <a16:creationId xmlns:a16="http://schemas.microsoft.com/office/drawing/2014/main" id="{03DD32F8-C73D-45D0-ACA8-957B8138D319}"/>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1158197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7F983-EC43-4EED-8206-5E6ED3A9781C}"/>
              </a:ext>
            </a:extLst>
          </p:cNvPr>
          <p:cNvSpPr>
            <a:spLocks noGrp="1"/>
          </p:cNvSpPr>
          <p:nvPr>
            <p:ph type="title"/>
          </p:nvPr>
        </p:nvSpPr>
        <p:spPr/>
        <p:txBody>
          <a:bodyPr/>
          <a:lstStyle/>
          <a:p>
            <a:r>
              <a:rPr lang="en-US"/>
              <a:t>LinkedIn Posts Table | Guerbet - 15 of 16</a:t>
            </a:r>
          </a:p>
        </p:txBody>
      </p:sp>
      <p:graphicFrame>
        <p:nvGraphicFramePr>
          <p:cNvPr id="5" name="Table Placeholder 4">
            <a:extLst>
              <a:ext uri="{FF2B5EF4-FFF2-40B4-BE49-F238E27FC236}">
                <a16:creationId xmlns:a16="http://schemas.microsoft.com/office/drawing/2014/main" id="{BDEFB8DC-0AA9-4F7B-B125-D3D7780D3D6F}"/>
              </a:ext>
            </a:extLst>
          </p:cNvPr>
          <p:cNvGraphicFramePr>
            <a:graphicFrameLocks noGrp="1"/>
          </p:cNvGraphicFramePr>
          <p:nvPr>
            <p:ph type="tbl" sz="quarter" idx="13"/>
            <p:extLst>
              <p:ext uri="{D42A27DB-BD31-4B8C-83A1-F6EECF244321}">
                <p14:modId xmlns:p14="http://schemas.microsoft.com/office/powerpoint/2010/main" val="1309689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02598838"/>
                    </a:ext>
                  </a:extLst>
                </a:gridCol>
                <a:gridCol w="740664">
                  <a:extLst>
                    <a:ext uri="{9D8B030D-6E8A-4147-A177-3AD203B41FA5}">
                      <a16:colId xmlns:a16="http://schemas.microsoft.com/office/drawing/2014/main" val="3392459998"/>
                    </a:ext>
                  </a:extLst>
                </a:gridCol>
                <a:gridCol w="740664">
                  <a:extLst>
                    <a:ext uri="{9D8B030D-6E8A-4147-A177-3AD203B41FA5}">
                      <a16:colId xmlns:a16="http://schemas.microsoft.com/office/drawing/2014/main" val="1784102314"/>
                    </a:ext>
                  </a:extLst>
                </a:gridCol>
                <a:gridCol w="740664">
                  <a:extLst>
                    <a:ext uri="{9D8B030D-6E8A-4147-A177-3AD203B41FA5}">
                      <a16:colId xmlns:a16="http://schemas.microsoft.com/office/drawing/2014/main" val="3478171644"/>
                    </a:ext>
                  </a:extLst>
                </a:gridCol>
                <a:gridCol w="740664">
                  <a:extLst>
                    <a:ext uri="{9D8B030D-6E8A-4147-A177-3AD203B41FA5}">
                      <a16:colId xmlns:a16="http://schemas.microsoft.com/office/drawing/2014/main" val="2106642446"/>
                    </a:ext>
                  </a:extLst>
                </a:gridCol>
                <a:gridCol w="740664">
                  <a:extLst>
                    <a:ext uri="{9D8B030D-6E8A-4147-A177-3AD203B41FA5}">
                      <a16:colId xmlns:a16="http://schemas.microsoft.com/office/drawing/2014/main" val="3378338455"/>
                    </a:ext>
                  </a:extLst>
                </a:gridCol>
                <a:gridCol w="740664">
                  <a:extLst>
                    <a:ext uri="{9D8B030D-6E8A-4147-A177-3AD203B41FA5}">
                      <a16:colId xmlns:a16="http://schemas.microsoft.com/office/drawing/2014/main" val="1565208981"/>
                    </a:ext>
                  </a:extLst>
                </a:gridCol>
                <a:gridCol w="740664">
                  <a:extLst>
                    <a:ext uri="{9D8B030D-6E8A-4147-A177-3AD203B41FA5}">
                      <a16:colId xmlns:a16="http://schemas.microsoft.com/office/drawing/2014/main" val="4193323592"/>
                    </a:ext>
                  </a:extLst>
                </a:gridCol>
                <a:gridCol w="740664">
                  <a:extLst>
                    <a:ext uri="{9D8B030D-6E8A-4147-A177-3AD203B41FA5}">
                      <a16:colId xmlns:a16="http://schemas.microsoft.com/office/drawing/2014/main" val="4186826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36683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- 2024-11-26 18:20:12</a:t>
                      </a:r>
                      <a:r>
                        <a:rPr kumimoji="0" lang="en-US" sz="1000" b="0" i="0" u="none" strike="noStrike" kern="1200" cap="none" spc="0" normalizeH="0" baseline="0" noProof="0">
                          <a:ln>
                            <a:noFill/>
                          </a:ln>
                          <a:solidFill>
                            <a:prstClr val="black"/>
                          </a:solidFill>
                          <a:effectLst/>
                          <a:uLnTx/>
                          <a:uFillTx/>
                          <a:latin typeface="Calibri"/>
                          <a:ea typeface="+mn-ea"/>
                          <a:cs typeface="+mn-cs"/>
                        </a:rPr>
                        <a:t>
 From France to Chicago: A Legacy of Innovation
Since 1901, innovation has been at the heart of what we do. This year at RSNA 2024, we're excited to showcase advancements in Diagnostic Imaging, Artificial Intelligence, and Interventional Imaging—all designed to support healthcare professionals and improve patient outcomes.
📍 Visit us at RSNA Booth 1711
🗓️ Sunday, December 1 – Thursday, December 5
📍 McCormick Place, Chicago
Join us to explore the future of imaging and meet our experts.
#RSNA2024 #RSNA #Guerbet #MRI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10.72394112346 %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2173</a:t>
                      </a:r>
                    </a:p>
                  </a:txBody>
                  <a:tcPr/>
                </a:tc>
                <a:extLst>
                  <a:ext uri="{0D108BD9-81ED-4DB2-BD59-A6C34878D82A}">
                    <a16:rowId xmlns:a16="http://schemas.microsoft.com/office/drawing/2014/main" val="1940425156"/>
                  </a:ext>
                </a:extLst>
              </a:tr>
            </a:tbl>
          </a:graphicData>
        </a:graphic>
      </p:graphicFrame>
      <p:sp>
        <p:nvSpPr>
          <p:cNvPr id="4" name="Text Placeholder 3">
            <a:extLst>
              <a:ext uri="{FF2B5EF4-FFF2-40B4-BE49-F238E27FC236}">
                <a16:creationId xmlns:a16="http://schemas.microsoft.com/office/drawing/2014/main" id="{026CEE1A-6D47-4A51-804C-E74BF9ABC85D}"/>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2157881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844F4-371B-4E83-A3F4-3D257E9C9D4F}"/>
              </a:ext>
            </a:extLst>
          </p:cNvPr>
          <p:cNvSpPr>
            <a:spLocks noGrp="1"/>
          </p:cNvSpPr>
          <p:nvPr>
            <p:ph type="title"/>
          </p:nvPr>
        </p:nvSpPr>
        <p:spPr/>
        <p:txBody>
          <a:bodyPr/>
          <a:lstStyle/>
          <a:p>
            <a:r>
              <a:rPr lang="en-US"/>
              <a:t>LinkedIn Posts Table | Guerbet - 16 of 16</a:t>
            </a:r>
          </a:p>
        </p:txBody>
      </p:sp>
      <p:graphicFrame>
        <p:nvGraphicFramePr>
          <p:cNvPr id="5" name="Table Placeholder 4">
            <a:extLst>
              <a:ext uri="{FF2B5EF4-FFF2-40B4-BE49-F238E27FC236}">
                <a16:creationId xmlns:a16="http://schemas.microsoft.com/office/drawing/2014/main" id="{559D3C25-4E72-4B02-B2E6-E46362E90364}"/>
              </a:ext>
            </a:extLst>
          </p:cNvPr>
          <p:cNvGraphicFramePr>
            <a:graphicFrameLocks noGrp="1"/>
          </p:cNvGraphicFramePr>
          <p:nvPr>
            <p:ph type="tbl" sz="quarter" idx="13"/>
            <p:extLst>
              <p:ext uri="{D42A27DB-BD31-4B8C-83A1-F6EECF244321}">
                <p14:modId xmlns:p14="http://schemas.microsoft.com/office/powerpoint/2010/main" val="1670323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36503900"/>
                    </a:ext>
                  </a:extLst>
                </a:gridCol>
                <a:gridCol w="740664">
                  <a:extLst>
                    <a:ext uri="{9D8B030D-6E8A-4147-A177-3AD203B41FA5}">
                      <a16:colId xmlns:a16="http://schemas.microsoft.com/office/drawing/2014/main" val="3448412484"/>
                    </a:ext>
                  </a:extLst>
                </a:gridCol>
                <a:gridCol w="740664">
                  <a:extLst>
                    <a:ext uri="{9D8B030D-6E8A-4147-A177-3AD203B41FA5}">
                      <a16:colId xmlns:a16="http://schemas.microsoft.com/office/drawing/2014/main" val="2196132840"/>
                    </a:ext>
                  </a:extLst>
                </a:gridCol>
                <a:gridCol w="740664">
                  <a:extLst>
                    <a:ext uri="{9D8B030D-6E8A-4147-A177-3AD203B41FA5}">
                      <a16:colId xmlns:a16="http://schemas.microsoft.com/office/drawing/2014/main" val="3802375839"/>
                    </a:ext>
                  </a:extLst>
                </a:gridCol>
                <a:gridCol w="740664">
                  <a:extLst>
                    <a:ext uri="{9D8B030D-6E8A-4147-A177-3AD203B41FA5}">
                      <a16:colId xmlns:a16="http://schemas.microsoft.com/office/drawing/2014/main" val="4208464863"/>
                    </a:ext>
                  </a:extLst>
                </a:gridCol>
                <a:gridCol w="740664">
                  <a:extLst>
                    <a:ext uri="{9D8B030D-6E8A-4147-A177-3AD203B41FA5}">
                      <a16:colId xmlns:a16="http://schemas.microsoft.com/office/drawing/2014/main" val="1417790477"/>
                    </a:ext>
                  </a:extLst>
                </a:gridCol>
                <a:gridCol w="740664">
                  <a:extLst>
                    <a:ext uri="{9D8B030D-6E8A-4147-A177-3AD203B41FA5}">
                      <a16:colId xmlns:a16="http://schemas.microsoft.com/office/drawing/2014/main" val="717662468"/>
                    </a:ext>
                  </a:extLst>
                </a:gridCol>
                <a:gridCol w="740664">
                  <a:extLst>
                    <a:ext uri="{9D8B030D-6E8A-4147-A177-3AD203B41FA5}">
                      <a16:colId xmlns:a16="http://schemas.microsoft.com/office/drawing/2014/main" val="3631084025"/>
                    </a:ext>
                  </a:extLst>
                </a:gridCol>
                <a:gridCol w="740664">
                  <a:extLst>
                    <a:ext uri="{9D8B030D-6E8A-4147-A177-3AD203B41FA5}">
                      <a16:colId xmlns:a16="http://schemas.microsoft.com/office/drawing/2014/main" val="3677971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48911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Guerbet - 2024-11-26 03:00:01</a:t>
                      </a:r>
                      <a:r>
                        <a:rPr kumimoji="0" lang="en-US" sz="1000" b="0" i="0" u="none" strike="noStrike" kern="1200" cap="none" spc="0" normalizeH="0" baseline="0" noProof="0">
                          <a:ln>
                            <a:noFill/>
                          </a:ln>
                          <a:solidFill>
                            <a:prstClr val="black"/>
                          </a:solidFill>
                          <a:effectLst/>
                          <a:uLnTx/>
                          <a:uFillTx/>
                          <a:latin typeface="Calibri"/>
                          <a:ea typeface="+mn-ea"/>
                          <a:cs typeface="+mn-cs"/>
                        </a:rPr>
                        <a:t>
 🕖 Last chance to register for the final live lecture of 2024! 
Learn from Mr Clément Abi Nader and Mr Alexandre Bône on “AI in Radiology – from Pixels to Diagnosis”. 
Limited Seats Available. Free Registration Here 👇 
Wednesday November 27th: https://bit.ly/3Of6Ika  
#MII #knowledgesharing #AI #artificialintelligence #radiology 
#medtech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6.044226044226 %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a:t>
                      </a:r>
                    </a:p>
                  </a:txBody>
                  <a:tcPr/>
                </a:tc>
                <a:extLst>
                  <a:ext uri="{0D108BD9-81ED-4DB2-BD59-A6C34878D82A}">
                    <a16:rowId xmlns:a16="http://schemas.microsoft.com/office/drawing/2014/main" val="403471856"/>
                  </a:ext>
                </a:extLst>
              </a:tr>
            </a:tbl>
          </a:graphicData>
        </a:graphic>
      </p:graphicFrame>
      <p:sp>
        <p:nvSpPr>
          <p:cNvPr id="4" name="Text Placeholder 3">
            <a:extLst>
              <a:ext uri="{FF2B5EF4-FFF2-40B4-BE49-F238E27FC236}">
                <a16:creationId xmlns:a16="http://schemas.microsoft.com/office/drawing/2014/main" id="{AEF92626-2081-4376-BC42-F9D971260FFA}"/>
              </a:ext>
            </a:extLst>
          </p:cNvPr>
          <p:cNvSpPr>
            <a:spLocks noGrp="1"/>
          </p:cNvSpPr>
          <p:nvPr>
            <p:ph type="body" sz="quarter" idx="14"/>
          </p:nvPr>
        </p:nvSpPr>
        <p:spPr/>
        <p:txBody>
          <a:bodyPr/>
          <a:lstStyle/>
          <a:p>
            <a:r>
              <a:rPr lang="en-US"/>
              <a:t>11/26/2024 - 12/10/2024</a:t>
            </a:r>
          </a:p>
        </p:txBody>
      </p:sp>
    </p:spTree>
    <p:extLst>
      <p:ext uri="{BB962C8B-B14F-4D97-AF65-F5344CB8AC3E}">
        <p14:creationId xmlns:p14="http://schemas.microsoft.com/office/powerpoint/2010/main" val="41001717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2231</Words>
  <Application>Microsoft Office PowerPoint</Application>
  <PresentationFormat>On-screen Show (4:3)</PresentationFormat>
  <Paragraphs>356</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LK Analysis Guerbet </vt:lpstr>
      <vt:lpstr>LinkedIn Followers Change | Guerbet</vt:lpstr>
      <vt:lpstr>LinkedIn Followers Total | Guerbet</vt:lpstr>
      <vt:lpstr>LinkedIn Posts | Guerbet</vt:lpstr>
      <vt:lpstr>LinkedIn Key Metrics Table | Guerbet</vt:lpstr>
      <vt:lpstr>LinkedIn Posts Table | Guerbet - 1 of 16</vt:lpstr>
      <vt:lpstr>LinkedIn Posts Table | Guerbet - 2 of 16</vt:lpstr>
      <vt:lpstr>LinkedIn Posts Table | Guerbet - 3 of 16</vt:lpstr>
      <vt:lpstr>LinkedIn Posts Table | Guerbet - 4 of 16</vt:lpstr>
      <vt:lpstr>LinkedIn Posts Table | Guerbet - 5 of 16</vt:lpstr>
      <vt:lpstr>LinkedIn Posts Table | Guerbet - 6 of 16</vt:lpstr>
      <vt:lpstr>LinkedIn Posts Table | Guerbet - 7 of 16</vt:lpstr>
      <vt:lpstr>LinkedIn Posts Table | Guerbet - 8 of 16</vt:lpstr>
      <vt:lpstr>LinkedIn Posts Table | Guerbet - 9 of 16</vt:lpstr>
      <vt:lpstr>LinkedIn Posts Table | Guerbet - 10 of 16</vt:lpstr>
      <vt:lpstr>LinkedIn Posts Table | Guerbet - 11 of 16</vt:lpstr>
      <vt:lpstr>LinkedIn Posts Table | Guerbet - 12 of 16</vt:lpstr>
      <vt:lpstr>LinkedIn Posts Table | Guerbet - 13 of 16</vt:lpstr>
      <vt:lpstr>LinkedIn Posts Table | Guerbet - 14 of 16</vt:lpstr>
      <vt:lpstr>LinkedIn Posts Table | Guerbet - 15 of 16</vt:lpstr>
      <vt:lpstr>LinkedIn Posts Table | Guerbet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LK Analysis Guerbet </dc:title>
  <dc:creator>Frederik Born</dc:creator>
  <cp:lastModifiedBy>Frederik Born</cp:lastModifiedBy>
  <cp:revision>1</cp:revision>
  <dcterms:created xsi:type="dcterms:W3CDTF">2024-12-12T15:14:15Z</dcterms:created>
  <dcterms:modified xsi:type="dcterms:W3CDTF">2024-12-12T15:14:53Z</dcterms:modified>
</cp:coreProperties>
</file>