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1" r:id="rId43"/>
    <p:sldId id="302" r:id="rId44"/>
    <p:sldId id="303" r:id="rId45"/>
    <p:sldId id="304" r:id="rId46"/>
    <p:sldId id="305" r:id="rId47"/>
    <p:sldId id="306" r:id="rId48"/>
    <p:sldId id="307" r:id="rId49"/>
    <p:sldId id="308"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7" r:id="rId77"/>
    <p:sldId id="338" r:id="rId78"/>
    <p:sldId id="339" r:id="rId79"/>
    <p:sldId id="340" r:id="rId80"/>
    <p:sldId id="341" r:id="rId81"/>
    <p:sldId id="342" r:id="rId82"/>
    <p:sldId id="343" r:id="rId83"/>
    <p:sldId id="344" r:id="rId84"/>
    <p:sldId id="345" r:id="rId85"/>
    <p:sldId id="347" r:id="rId86"/>
    <p:sldId id="348" r:id="rId87"/>
    <p:sldId id="349" r:id="rId88"/>
    <p:sldId id="350" r:id="rId89"/>
    <p:sldId id="351" r:id="rId90"/>
    <p:sldId id="352" r:id="rId91"/>
    <p:sldId id="353" r:id="rId92"/>
    <p:sldId id="354" r:id="rId93"/>
  </p:sldIdLst>
  <p:sldSz cx="9144000" cy="6858000" type="screen4x3"/>
  <p:notesSz cx="6858000" cy="9144000"/>
  <p:embeddedFontLst>
    <p:embeddedFont>
      <p:font typeface="Calibri" panose="020F0502020204030204" pitchFamily="34" charset="0"/>
      <p:regular r:id="rId94"/>
      <p:bold r:id="rId95"/>
      <p:italic r:id="rId96"/>
      <p:boldItalic r:id="rId9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1.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Facebook</c:v>
                </c:pt>
              </c:strCache>
            </c:strRef>
          </c:tx>
          <c:spPr>
            <a:solidFill>
              <a:schemeClr val="accent1"/>
            </a:solidFill>
            <a:ln>
              <a:noFill/>
            </a:ln>
            <a:effectLst/>
          </c:spPr>
          <c:invertIfNegative val="0"/>
          <c:cat>
            <c:strRef>
              <c:f>Sheet1!$A$2:$A$14</c:f>
              <c:strCache>
                <c:ptCount val="13"/>
                <c:pt idx="0">
                  <c:v>2026-W26</c:v>
                </c:pt>
                <c:pt idx="1">
                  <c:v>2026-W27</c:v>
                </c:pt>
                <c:pt idx="2">
                  <c:v>2026-W28</c:v>
                </c:pt>
                <c:pt idx="3">
                  <c:v>2026-W29</c:v>
                </c:pt>
                <c:pt idx="4">
                  <c:v>2026-W30</c:v>
                </c:pt>
                <c:pt idx="5">
                  <c:v>2026-W31</c:v>
                </c:pt>
                <c:pt idx="6">
                  <c:v>2026-W32</c:v>
                </c:pt>
                <c:pt idx="7">
                  <c:v>2026-W33</c:v>
                </c:pt>
                <c:pt idx="8">
                  <c:v>2026-W34</c:v>
                </c:pt>
                <c:pt idx="9">
                  <c:v>2026-W35</c:v>
                </c:pt>
                <c:pt idx="10">
                  <c:v>2026-W36</c:v>
                </c:pt>
                <c:pt idx="11">
                  <c:v>2026-W37</c:v>
                </c:pt>
                <c:pt idx="12">
                  <c:v>2026-W38</c:v>
                </c:pt>
              </c:strCache>
            </c:strRef>
          </c:cat>
          <c:val>
            <c:numRef>
              <c:f>Sheet1!$B$2:$B$14</c:f>
              <c:numCache>
                <c:formatCode>General</c:formatCode>
                <c:ptCount val="13"/>
                <c:pt idx="0">
                  <c:v>495472</c:v>
                </c:pt>
                <c:pt idx="1">
                  <c:v>408182</c:v>
                </c:pt>
                <c:pt idx="2">
                  <c:v>2470630</c:v>
                </c:pt>
                <c:pt idx="3">
                  <c:v>22984934</c:v>
                </c:pt>
                <c:pt idx="4">
                  <c:v>32820390</c:v>
                </c:pt>
                <c:pt idx="5">
                  <c:v>32394598</c:v>
                </c:pt>
                <c:pt idx="6">
                  <c:v>17904732</c:v>
                </c:pt>
                <c:pt idx="7">
                  <c:v>22921740</c:v>
                </c:pt>
                <c:pt idx="8">
                  <c:v>29596541</c:v>
                </c:pt>
                <c:pt idx="9">
                  <c:v>27087923</c:v>
                </c:pt>
                <c:pt idx="10">
                  <c:v>31107876</c:v>
                </c:pt>
                <c:pt idx="11">
                  <c:v>22441386</c:v>
                </c:pt>
                <c:pt idx="12">
                  <c:v>8190092</c:v>
                </c:pt>
              </c:numCache>
            </c:numRef>
          </c:val>
          <c:extLst>
            <c:ext xmlns:c16="http://schemas.microsoft.com/office/drawing/2014/chart" uri="{C3380CC4-5D6E-409C-BE32-E72D297353CC}">
              <c16:uniqueId val="{00000000-B208-418F-A0EF-E67B239266FF}"/>
            </c:ext>
          </c:extLst>
        </c:ser>
        <c:ser>
          <c:idx val="1"/>
          <c:order val="1"/>
          <c:tx>
            <c:strRef>
              <c:f>Sheet1!$C$1</c:f>
              <c:strCache>
                <c:ptCount val="1"/>
                <c:pt idx="0">
                  <c:v>Instagram</c:v>
                </c:pt>
              </c:strCache>
            </c:strRef>
          </c:tx>
          <c:spPr>
            <a:solidFill>
              <a:schemeClr val="accent2"/>
            </a:solidFill>
            <a:ln>
              <a:noFill/>
            </a:ln>
            <a:effectLst/>
          </c:spPr>
          <c:invertIfNegative val="0"/>
          <c:cat>
            <c:strRef>
              <c:f>Sheet1!$A$2:$A$14</c:f>
              <c:strCache>
                <c:ptCount val="13"/>
                <c:pt idx="0">
                  <c:v>2026-W26</c:v>
                </c:pt>
                <c:pt idx="1">
                  <c:v>2026-W27</c:v>
                </c:pt>
                <c:pt idx="2">
                  <c:v>2026-W28</c:v>
                </c:pt>
                <c:pt idx="3">
                  <c:v>2026-W29</c:v>
                </c:pt>
                <c:pt idx="4">
                  <c:v>2026-W30</c:v>
                </c:pt>
                <c:pt idx="5">
                  <c:v>2026-W31</c:v>
                </c:pt>
                <c:pt idx="6">
                  <c:v>2026-W32</c:v>
                </c:pt>
                <c:pt idx="7">
                  <c:v>2026-W33</c:v>
                </c:pt>
                <c:pt idx="8">
                  <c:v>2026-W34</c:v>
                </c:pt>
                <c:pt idx="9">
                  <c:v>2026-W35</c:v>
                </c:pt>
                <c:pt idx="10">
                  <c:v>2026-W36</c:v>
                </c:pt>
                <c:pt idx="11">
                  <c:v>2026-W37</c:v>
                </c:pt>
                <c:pt idx="12">
                  <c:v>2026-W38</c:v>
                </c:pt>
              </c:strCache>
            </c:strRef>
          </c:cat>
          <c:val>
            <c:numRef>
              <c:f>Sheet1!$C$2:$C$14</c:f>
              <c:numCache>
                <c:formatCode>General</c:formatCode>
                <c:ptCount val="13"/>
                <c:pt idx="0">
                  <c:v>469771</c:v>
                </c:pt>
                <c:pt idx="1">
                  <c:v>246443</c:v>
                </c:pt>
                <c:pt idx="2">
                  <c:v>1048335</c:v>
                </c:pt>
                <c:pt idx="3">
                  <c:v>15700979</c:v>
                </c:pt>
                <c:pt idx="4">
                  <c:v>16521750</c:v>
                </c:pt>
                <c:pt idx="5">
                  <c:v>12365591</c:v>
                </c:pt>
                <c:pt idx="6">
                  <c:v>9567388</c:v>
                </c:pt>
                <c:pt idx="7">
                  <c:v>13200318</c:v>
                </c:pt>
                <c:pt idx="8">
                  <c:v>11087105</c:v>
                </c:pt>
                <c:pt idx="9">
                  <c:v>11074478</c:v>
                </c:pt>
                <c:pt idx="10">
                  <c:v>11210173</c:v>
                </c:pt>
                <c:pt idx="11">
                  <c:v>10011632</c:v>
                </c:pt>
                <c:pt idx="12">
                  <c:v>3137556</c:v>
                </c:pt>
              </c:numCache>
            </c:numRef>
          </c:val>
          <c:extLst>
            <c:ext xmlns:c16="http://schemas.microsoft.com/office/drawing/2014/chart" uri="{C3380CC4-5D6E-409C-BE32-E72D297353CC}">
              <c16:uniqueId val="{00000001-B208-418F-A0EF-E67B239266FF}"/>
            </c:ext>
          </c:extLst>
        </c:ser>
        <c:ser>
          <c:idx val="2"/>
          <c:order val="2"/>
          <c:tx>
            <c:strRef>
              <c:f>Sheet1!$D$1</c:f>
              <c:strCache>
                <c:ptCount val="1"/>
                <c:pt idx="0">
                  <c:v>TikTok</c:v>
                </c:pt>
              </c:strCache>
            </c:strRef>
          </c:tx>
          <c:spPr>
            <a:solidFill>
              <a:schemeClr val="accent3"/>
            </a:solidFill>
            <a:ln>
              <a:noFill/>
            </a:ln>
            <a:effectLst/>
          </c:spPr>
          <c:invertIfNegative val="0"/>
          <c:cat>
            <c:strRef>
              <c:f>Sheet1!$A$2:$A$14</c:f>
              <c:strCache>
                <c:ptCount val="13"/>
                <c:pt idx="0">
                  <c:v>2026-W26</c:v>
                </c:pt>
                <c:pt idx="1">
                  <c:v>2026-W27</c:v>
                </c:pt>
                <c:pt idx="2">
                  <c:v>2026-W28</c:v>
                </c:pt>
                <c:pt idx="3">
                  <c:v>2026-W29</c:v>
                </c:pt>
                <c:pt idx="4">
                  <c:v>2026-W30</c:v>
                </c:pt>
                <c:pt idx="5">
                  <c:v>2026-W31</c:v>
                </c:pt>
                <c:pt idx="6">
                  <c:v>2026-W32</c:v>
                </c:pt>
                <c:pt idx="7">
                  <c:v>2026-W33</c:v>
                </c:pt>
                <c:pt idx="8">
                  <c:v>2026-W34</c:v>
                </c:pt>
                <c:pt idx="9">
                  <c:v>2026-W35</c:v>
                </c:pt>
                <c:pt idx="10">
                  <c:v>2026-W36</c:v>
                </c:pt>
                <c:pt idx="11">
                  <c:v>2026-W37</c:v>
                </c:pt>
                <c:pt idx="12">
                  <c:v>2026-W38</c:v>
                </c:pt>
              </c:strCache>
            </c:strRef>
          </c:cat>
          <c:val>
            <c:numRef>
              <c:f>Sheet1!$D$2:$D$14</c:f>
              <c:numCache>
                <c:formatCode>General</c:formatCode>
                <c:ptCount val="13"/>
                <c:pt idx="0">
                  <c:v>690037</c:v>
                </c:pt>
                <c:pt idx="1">
                  <c:v>385508</c:v>
                </c:pt>
                <c:pt idx="2">
                  <c:v>1627624</c:v>
                </c:pt>
                <c:pt idx="3">
                  <c:v>17606930</c:v>
                </c:pt>
                <c:pt idx="4">
                  <c:v>22117187</c:v>
                </c:pt>
                <c:pt idx="5">
                  <c:v>33392925</c:v>
                </c:pt>
                <c:pt idx="6">
                  <c:v>16986843</c:v>
                </c:pt>
                <c:pt idx="7">
                  <c:v>24972751</c:v>
                </c:pt>
                <c:pt idx="8">
                  <c:v>15998440</c:v>
                </c:pt>
                <c:pt idx="9">
                  <c:v>13975873</c:v>
                </c:pt>
                <c:pt idx="10">
                  <c:v>14884168</c:v>
                </c:pt>
                <c:pt idx="11">
                  <c:v>11438586</c:v>
                </c:pt>
                <c:pt idx="12">
                  <c:v>3266783</c:v>
                </c:pt>
              </c:numCache>
            </c:numRef>
          </c:val>
          <c:extLst>
            <c:ext xmlns:c16="http://schemas.microsoft.com/office/drawing/2014/chart" uri="{C3380CC4-5D6E-409C-BE32-E72D297353CC}">
              <c16:uniqueId val="{00000002-B208-418F-A0EF-E67B239266FF}"/>
            </c:ext>
          </c:extLst>
        </c:ser>
        <c:ser>
          <c:idx val="3"/>
          <c:order val="3"/>
          <c:tx>
            <c:strRef>
              <c:f>Sheet1!$E$1</c:f>
              <c:strCache>
                <c:ptCount val="1"/>
                <c:pt idx="0">
                  <c:v>X</c:v>
                </c:pt>
              </c:strCache>
            </c:strRef>
          </c:tx>
          <c:spPr>
            <a:solidFill>
              <a:schemeClr val="accent4"/>
            </a:solidFill>
            <a:ln>
              <a:noFill/>
            </a:ln>
            <a:effectLst/>
          </c:spPr>
          <c:invertIfNegative val="0"/>
          <c:cat>
            <c:strRef>
              <c:f>Sheet1!$A$2:$A$14</c:f>
              <c:strCache>
                <c:ptCount val="13"/>
                <c:pt idx="0">
                  <c:v>2026-W26</c:v>
                </c:pt>
                <c:pt idx="1">
                  <c:v>2026-W27</c:v>
                </c:pt>
                <c:pt idx="2">
                  <c:v>2026-W28</c:v>
                </c:pt>
                <c:pt idx="3">
                  <c:v>2026-W29</c:v>
                </c:pt>
                <c:pt idx="4">
                  <c:v>2026-W30</c:v>
                </c:pt>
                <c:pt idx="5">
                  <c:v>2026-W31</c:v>
                </c:pt>
                <c:pt idx="6">
                  <c:v>2026-W32</c:v>
                </c:pt>
                <c:pt idx="7">
                  <c:v>2026-W33</c:v>
                </c:pt>
                <c:pt idx="8">
                  <c:v>2026-W34</c:v>
                </c:pt>
                <c:pt idx="9">
                  <c:v>2026-W35</c:v>
                </c:pt>
                <c:pt idx="10">
                  <c:v>2026-W36</c:v>
                </c:pt>
                <c:pt idx="11">
                  <c:v>2026-W37</c:v>
                </c:pt>
                <c:pt idx="12">
                  <c:v>2026-W38</c:v>
                </c:pt>
              </c:strCache>
            </c:strRef>
          </c:cat>
          <c:val>
            <c:numRef>
              <c:f>Sheet1!$E$2:$E$14</c:f>
              <c:numCache>
                <c:formatCode>General</c:formatCode>
                <c:ptCount val="13"/>
                <c:pt idx="0">
                  <c:v>1044504</c:v>
                </c:pt>
                <c:pt idx="1">
                  <c:v>393401</c:v>
                </c:pt>
                <c:pt idx="2">
                  <c:v>796462</c:v>
                </c:pt>
                <c:pt idx="3">
                  <c:v>8992170</c:v>
                </c:pt>
                <c:pt idx="4">
                  <c:v>11901028</c:v>
                </c:pt>
                <c:pt idx="5">
                  <c:v>13589238</c:v>
                </c:pt>
                <c:pt idx="6">
                  <c:v>13745976</c:v>
                </c:pt>
                <c:pt idx="7">
                  <c:v>14048196</c:v>
                </c:pt>
                <c:pt idx="8">
                  <c:v>11543464</c:v>
                </c:pt>
                <c:pt idx="9">
                  <c:v>10042964</c:v>
                </c:pt>
                <c:pt idx="10">
                  <c:v>11183148</c:v>
                </c:pt>
                <c:pt idx="11">
                  <c:v>11125452</c:v>
                </c:pt>
                <c:pt idx="12">
                  <c:v>1276298</c:v>
                </c:pt>
              </c:numCache>
            </c:numRef>
          </c:val>
          <c:extLst>
            <c:ext xmlns:c16="http://schemas.microsoft.com/office/drawing/2014/chart" uri="{C3380CC4-5D6E-409C-BE32-E72D297353CC}">
              <c16:uniqueId val="{00000003-B208-418F-A0EF-E67B239266FF}"/>
            </c:ext>
          </c:extLst>
        </c:ser>
        <c:ser>
          <c:idx val="4"/>
          <c:order val="4"/>
          <c:tx>
            <c:strRef>
              <c:f>Sheet1!$F$1</c:f>
              <c:strCache>
                <c:ptCount val="1"/>
                <c:pt idx="0">
                  <c:v>YouTube</c:v>
                </c:pt>
              </c:strCache>
            </c:strRef>
          </c:tx>
          <c:spPr>
            <a:solidFill>
              <a:schemeClr val="accent5"/>
            </a:solidFill>
            <a:ln>
              <a:noFill/>
            </a:ln>
            <a:effectLst/>
          </c:spPr>
          <c:invertIfNegative val="0"/>
          <c:cat>
            <c:strRef>
              <c:f>Sheet1!$A$2:$A$14</c:f>
              <c:strCache>
                <c:ptCount val="13"/>
                <c:pt idx="0">
                  <c:v>2026-W26</c:v>
                </c:pt>
                <c:pt idx="1">
                  <c:v>2026-W27</c:v>
                </c:pt>
                <c:pt idx="2">
                  <c:v>2026-W28</c:v>
                </c:pt>
                <c:pt idx="3">
                  <c:v>2026-W29</c:v>
                </c:pt>
                <c:pt idx="4">
                  <c:v>2026-W30</c:v>
                </c:pt>
                <c:pt idx="5">
                  <c:v>2026-W31</c:v>
                </c:pt>
                <c:pt idx="6">
                  <c:v>2026-W32</c:v>
                </c:pt>
                <c:pt idx="7">
                  <c:v>2026-W33</c:v>
                </c:pt>
                <c:pt idx="8">
                  <c:v>2026-W34</c:v>
                </c:pt>
                <c:pt idx="9">
                  <c:v>2026-W35</c:v>
                </c:pt>
                <c:pt idx="10">
                  <c:v>2026-W36</c:v>
                </c:pt>
                <c:pt idx="11">
                  <c:v>2026-W37</c:v>
                </c:pt>
                <c:pt idx="12">
                  <c:v>2026-W38</c:v>
                </c:pt>
              </c:strCache>
            </c:strRef>
          </c:cat>
          <c:val>
            <c:numRef>
              <c:f>Sheet1!$F$2:$F$14</c:f>
              <c:numCache>
                <c:formatCode>General</c:formatCode>
                <c:ptCount val="13"/>
                <c:pt idx="0">
                  <c:v>0</c:v>
                </c:pt>
                <c:pt idx="1">
                  <c:v>0</c:v>
                </c:pt>
                <c:pt idx="2">
                  <c:v>0</c:v>
                </c:pt>
                <c:pt idx="3">
                  <c:v>338814</c:v>
                </c:pt>
                <c:pt idx="4">
                  <c:v>2289156</c:v>
                </c:pt>
                <c:pt idx="5">
                  <c:v>1436101</c:v>
                </c:pt>
                <c:pt idx="6">
                  <c:v>1249523</c:v>
                </c:pt>
                <c:pt idx="7">
                  <c:v>1321324</c:v>
                </c:pt>
                <c:pt idx="8">
                  <c:v>1475376</c:v>
                </c:pt>
                <c:pt idx="9">
                  <c:v>1472606</c:v>
                </c:pt>
                <c:pt idx="10">
                  <c:v>1720120</c:v>
                </c:pt>
                <c:pt idx="11">
                  <c:v>985357</c:v>
                </c:pt>
                <c:pt idx="12">
                  <c:v>0</c:v>
                </c:pt>
              </c:numCache>
            </c:numRef>
          </c:val>
          <c:extLst>
            <c:ext xmlns:c16="http://schemas.microsoft.com/office/drawing/2014/chart" uri="{C3380CC4-5D6E-409C-BE32-E72D297353CC}">
              <c16:uniqueId val="{00000004-B208-418F-A0EF-E67B239266FF}"/>
            </c:ext>
          </c:extLst>
        </c:ser>
        <c:dLbls>
          <c:showLegendKey val="0"/>
          <c:showVal val="0"/>
          <c:showCatName val="0"/>
          <c:showSerName val="0"/>
          <c:showPercent val="0"/>
          <c:showBubbleSize val="0"/>
        </c:dLbls>
        <c:gapWidth val="150"/>
        <c:overlap val="100"/>
        <c:axId val="387895504"/>
        <c:axId val="387897472"/>
      </c:barChart>
      <c:catAx>
        <c:axId val="38789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97472"/>
        <c:crosses val="autoZero"/>
        <c:auto val="1"/>
        <c:lblAlgn val="ctr"/>
        <c:lblOffset val="100"/>
        <c:noMultiLvlLbl val="0"/>
      </c:catAx>
      <c:valAx>
        <c:axId val="38789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9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76987-0358-41C0-9971-758F95B3F26E}"/>
              </a:ext>
            </a:extLst>
          </p:cNvPr>
          <p:cNvSpPr>
            <a:spLocks noGrp="1"/>
          </p:cNvSpPr>
          <p:nvPr>
            <p:ph type="ctrTitle"/>
          </p:nvPr>
        </p:nvSpPr>
        <p:spPr/>
        <p:txBody>
          <a:bodyPr/>
          <a:lstStyle/>
          <a:p>
            <a:r>
              <a:rPr lang="en-US"/>
              <a:t>Big Brother Naija Pages Only</a:t>
            </a:r>
          </a:p>
        </p:txBody>
      </p:sp>
      <p:sp>
        <p:nvSpPr>
          <p:cNvPr id="3" name="Subtitle 2">
            <a:extLst>
              <a:ext uri="{FF2B5EF4-FFF2-40B4-BE49-F238E27FC236}">
                <a16:creationId xmlns:a16="http://schemas.microsoft.com/office/drawing/2014/main" id="{A312E58F-04C7-4BA5-9CC3-2BD070322FC8}"/>
              </a:ext>
            </a:extLst>
          </p:cNvPr>
          <p:cNvSpPr>
            <a:spLocks noGrp="1"/>
          </p:cNvSpPr>
          <p:nvPr>
            <p:ph type="subTitle" idx="1"/>
          </p:nvPr>
        </p:nvSpPr>
        <p:spPr/>
        <p:txBody>
          <a:bodyPr/>
          <a:lstStyle/>
          <a:p>
            <a:r>
              <a:rPr lang="en-US"/>
              <a:t>CANAL+ International</a:t>
            </a:r>
          </a:p>
        </p:txBody>
      </p:sp>
    </p:spTree>
    <p:extLst>
      <p:ext uri="{BB962C8B-B14F-4D97-AF65-F5344CB8AC3E}">
        <p14:creationId xmlns:p14="http://schemas.microsoft.com/office/powerpoint/2010/main" val="1878701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DDFFC-92B9-409F-8F6A-B256D303571E}"/>
              </a:ext>
            </a:extLst>
          </p:cNvPr>
          <p:cNvSpPr>
            <a:spLocks noGrp="1"/>
          </p:cNvSpPr>
          <p:nvPr>
            <p:ph type="title"/>
          </p:nvPr>
        </p:nvSpPr>
        <p:spPr/>
        <p:txBody>
          <a:bodyPr/>
          <a:lstStyle/>
          <a:p>
            <a:r>
              <a:rPr lang="en-US"/>
              <a:t>Overall Key Metrics Table | 5 profiles</a:t>
            </a:r>
          </a:p>
        </p:txBody>
      </p:sp>
      <p:graphicFrame>
        <p:nvGraphicFramePr>
          <p:cNvPr id="5" name="Table Placeholder 4">
            <a:extLst>
              <a:ext uri="{FF2B5EF4-FFF2-40B4-BE49-F238E27FC236}">
                <a16:creationId xmlns:a16="http://schemas.microsoft.com/office/drawing/2014/main" id="{1EF31975-F437-4FA0-968C-7AFAEE742E75}"/>
              </a:ext>
            </a:extLst>
          </p:cNvPr>
          <p:cNvGraphicFramePr>
            <a:graphicFrameLocks noGrp="1"/>
          </p:cNvGraphicFramePr>
          <p:nvPr>
            <p:ph type="tbl" sz="quarter" idx="13"/>
            <p:extLst>
              <p:ext uri="{D42A27DB-BD31-4B8C-83A1-F6EECF244321}">
                <p14:modId xmlns:p14="http://schemas.microsoft.com/office/powerpoint/2010/main" val="1218911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61635033"/>
                    </a:ext>
                  </a:extLst>
                </a:gridCol>
                <a:gridCol w="1152144">
                  <a:extLst>
                    <a:ext uri="{9D8B030D-6E8A-4147-A177-3AD203B41FA5}">
                      <a16:colId xmlns:a16="http://schemas.microsoft.com/office/drawing/2014/main" val="2912173498"/>
                    </a:ext>
                  </a:extLst>
                </a:gridCol>
                <a:gridCol w="1152144">
                  <a:extLst>
                    <a:ext uri="{9D8B030D-6E8A-4147-A177-3AD203B41FA5}">
                      <a16:colId xmlns:a16="http://schemas.microsoft.com/office/drawing/2014/main" val="673062626"/>
                    </a:ext>
                  </a:extLst>
                </a:gridCol>
                <a:gridCol w="1152144">
                  <a:extLst>
                    <a:ext uri="{9D8B030D-6E8A-4147-A177-3AD203B41FA5}">
                      <a16:colId xmlns:a16="http://schemas.microsoft.com/office/drawing/2014/main" val="876932958"/>
                    </a:ext>
                  </a:extLst>
                </a:gridCol>
                <a:gridCol w="1152144">
                  <a:extLst>
                    <a:ext uri="{9D8B030D-6E8A-4147-A177-3AD203B41FA5}">
                      <a16:colId xmlns:a16="http://schemas.microsoft.com/office/drawing/2014/main" val="1276940231"/>
                    </a:ext>
                  </a:extLst>
                </a:gridCol>
                <a:gridCol w="1152144">
                  <a:extLst>
                    <a:ext uri="{9D8B030D-6E8A-4147-A177-3AD203B41FA5}">
                      <a16:colId xmlns:a16="http://schemas.microsoft.com/office/drawing/2014/main" val="365910541"/>
                    </a:ext>
                  </a:extLst>
                </a:gridCol>
              </a:tblGrid>
              <a:tr h="370840">
                <a:tc>
                  <a:txBody>
                    <a:bodyPr/>
                    <a:lstStyle/>
                    <a:p>
                      <a:r>
                        <a:rPr lang="en-US" sz="1000"/>
                        <a:t>Network</a:t>
                      </a:r>
                    </a:p>
                  </a:txBody>
                  <a:tcPr/>
                </a:tc>
                <a:tc>
                  <a:txBody>
                    <a:bodyPr/>
                    <a:lstStyle/>
                    <a:p>
                      <a:r>
                        <a:rPr lang="en-US" sz="1000"/>
                        <a:t>Total Posted Content</a:t>
                      </a:r>
                    </a:p>
                  </a:txBody>
                  <a:tcPr/>
                </a:tc>
                <a:tc>
                  <a:txBody>
                    <a:bodyPr/>
                    <a:lstStyle/>
                    <a:p>
                      <a:r>
                        <a:rPr lang="en-US" sz="1000"/>
                        <a:t>Views</a:t>
                      </a:r>
                    </a:p>
                  </a:txBody>
                  <a:tcPr/>
                </a:tc>
                <a:tc>
                  <a:txBody>
                    <a:bodyPr/>
                    <a:lstStyle/>
                    <a:p>
                      <a:r>
                        <a:rPr lang="en-US" sz="1000"/>
                        <a:t>Video Views</a:t>
                      </a:r>
                    </a:p>
                  </a:txBody>
                  <a:tcPr/>
                </a:tc>
                <a:tc>
                  <a:txBody>
                    <a:bodyPr/>
                    <a:lstStyle/>
                    <a:p>
                      <a:r>
                        <a:rPr lang="en-US" sz="1000"/>
                        <a:t>Engagements</a:t>
                      </a:r>
                    </a:p>
                  </a:txBody>
                  <a:tcPr/>
                </a:tc>
                <a:tc>
                  <a:txBody>
                    <a:bodyPr/>
                    <a:lstStyle/>
                    <a:p>
                      <a:r>
                        <a:rPr lang="en-US" sz="1000"/>
                        <a:t>Engagement Rate</a:t>
                      </a:r>
                    </a:p>
                  </a:txBody>
                  <a:tcPr/>
                </a:tc>
                <a:extLst>
                  <a:ext uri="{0D108BD9-81ED-4DB2-BD59-A6C34878D82A}">
                    <a16:rowId xmlns:a16="http://schemas.microsoft.com/office/drawing/2014/main" val="3222780199"/>
                  </a:ext>
                </a:extLst>
              </a:tr>
              <a:tr h="370840">
                <a:tc>
                  <a:txBody>
                    <a:bodyPr/>
                    <a:lstStyle/>
                    <a:p>
                      <a:r>
                        <a:rPr lang="en-US" sz="1000"/>
                        <a:t>X</a:t>
                      </a:r>
                    </a:p>
                  </a:txBody>
                  <a:tcPr/>
                </a:tc>
                <a:tc>
                  <a:txBody>
                    <a:bodyPr/>
                    <a:lstStyle/>
                    <a:p>
                      <a:r>
                        <a:rPr lang="en-US" sz="1000"/>
                        <a:t>2432</a:t>
                      </a:r>
                    </a:p>
                  </a:txBody>
                  <a:tcPr/>
                </a:tc>
                <a:tc>
                  <a:txBody>
                    <a:bodyPr/>
                    <a:lstStyle/>
                    <a:p>
                      <a:r>
                        <a:rPr lang="en-US" sz="1000"/>
                        <a:t>109682301</a:t>
                      </a:r>
                    </a:p>
                  </a:txBody>
                  <a:tcPr/>
                </a:tc>
                <a:tc>
                  <a:txBody>
                    <a:bodyPr/>
                    <a:lstStyle/>
                    <a:p>
                      <a:r>
                        <a:rPr lang="en-US" sz="1000"/>
                        <a:t>11530217</a:t>
                      </a:r>
                    </a:p>
                  </a:txBody>
                  <a:tcPr/>
                </a:tc>
                <a:tc>
                  <a:txBody>
                    <a:bodyPr/>
                    <a:lstStyle/>
                    <a:p>
                      <a:r>
                        <a:rPr lang="en-US" sz="1000"/>
                        <a:t>3524275</a:t>
                      </a:r>
                    </a:p>
                  </a:txBody>
                  <a:tcPr/>
                </a:tc>
                <a:tc>
                  <a:txBody>
                    <a:bodyPr/>
                    <a:lstStyle/>
                    <a:p>
                      <a:r>
                        <a:rPr lang="en-US" sz="1000"/>
                        <a:t>3.2132 %</a:t>
                      </a:r>
                    </a:p>
                  </a:txBody>
                  <a:tcPr/>
                </a:tc>
                <a:extLst>
                  <a:ext uri="{0D108BD9-81ED-4DB2-BD59-A6C34878D82A}">
                    <a16:rowId xmlns:a16="http://schemas.microsoft.com/office/drawing/2014/main" val="3403734449"/>
                  </a:ext>
                </a:extLst>
              </a:tr>
              <a:tr h="370840">
                <a:tc>
                  <a:txBody>
                    <a:bodyPr/>
                    <a:lstStyle/>
                    <a:p>
                      <a:r>
                        <a:rPr lang="en-US" sz="1000"/>
                        <a:t>Facebook</a:t>
                      </a:r>
                    </a:p>
                  </a:txBody>
                  <a:tcPr/>
                </a:tc>
                <a:tc>
                  <a:txBody>
                    <a:bodyPr/>
                    <a:lstStyle/>
                    <a:p>
                      <a:r>
                        <a:rPr lang="en-US" sz="1000"/>
                        <a:t>668</a:t>
                      </a:r>
                    </a:p>
                  </a:txBody>
                  <a:tcPr/>
                </a:tc>
                <a:tc>
                  <a:txBody>
                    <a:bodyPr/>
                    <a:lstStyle/>
                    <a:p>
                      <a:r>
                        <a:rPr lang="en-US" sz="1000"/>
                        <a:t>250824496</a:t>
                      </a:r>
                    </a:p>
                  </a:txBody>
                  <a:tcPr/>
                </a:tc>
                <a:tc>
                  <a:txBody>
                    <a:bodyPr/>
                    <a:lstStyle/>
                    <a:p>
                      <a:r>
                        <a:rPr lang="en-US" sz="1000"/>
                        <a:t>112262280</a:t>
                      </a:r>
                    </a:p>
                  </a:txBody>
                  <a:tcPr/>
                </a:tc>
                <a:tc>
                  <a:txBody>
                    <a:bodyPr/>
                    <a:lstStyle/>
                    <a:p>
                      <a:r>
                        <a:rPr lang="en-US" sz="1000"/>
                        <a:t>4892043</a:t>
                      </a:r>
                    </a:p>
                  </a:txBody>
                  <a:tcPr/>
                </a:tc>
                <a:tc>
                  <a:txBody>
                    <a:bodyPr/>
                    <a:lstStyle/>
                    <a:p>
                      <a:r>
                        <a:rPr lang="en-US" sz="1000"/>
                        <a:t>1.9504 %</a:t>
                      </a:r>
                    </a:p>
                  </a:txBody>
                  <a:tcPr/>
                </a:tc>
                <a:extLst>
                  <a:ext uri="{0D108BD9-81ED-4DB2-BD59-A6C34878D82A}">
                    <a16:rowId xmlns:a16="http://schemas.microsoft.com/office/drawing/2014/main" val="3327281584"/>
                  </a:ext>
                </a:extLst>
              </a:tr>
              <a:tr h="370840">
                <a:tc>
                  <a:txBody>
                    <a:bodyPr/>
                    <a:lstStyle/>
                    <a:p>
                      <a:r>
                        <a:rPr lang="en-US" sz="1000"/>
                        <a:t>YouTube</a:t>
                      </a:r>
                    </a:p>
                  </a:txBody>
                  <a:tcPr/>
                </a:tc>
                <a:tc>
                  <a:txBody>
                    <a:bodyPr/>
                    <a:lstStyle/>
                    <a:p>
                      <a:r>
                        <a:rPr lang="en-US" sz="1000"/>
                        <a:t>556</a:t>
                      </a:r>
                    </a:p>
                  </a:txBody>
                  <a:tcPr/>
                </a:tc>
                <a:tc>
                  <a:txBody>
                    <a:bodyPr/>
                    <a:lstStyle/>
                    <a:p>
                      <a:r>
                        <a:rPr lang="en-US" sz="1000"/>
                        <a:t>12288377</a:t>
                      </a:r>
                    </a:p>
                  </a:txBody>
                  <a:tcPr/>
                </a:tc>
                <a:tc>
                  <a:txBody>
                    <a:bodyPr/>
                    <a:lstStyle/>
                    <a:p>
                      <a:r>
                        <a:rPr lang="en-US" sz="1000"/>
                        <a:t>12288377</a:t>
                      </a:r>
                    </a:p>
                  </a:txBody>
                  <a:tcPr/>
                </a:tc>
                <a:tc>
                  <a:txBody>
                    <a:bodyPr/>
                    <a:lstStyle/>
                    <a:p>
                      <a:r>
                        <a:rPr lang="en-US" sz="1000"/>
                        <a:t>435187</a:t>
                      </a:r>
                    </a:p>
                  </a:txBody>
                  <a:tcPr/>
                </a:tc>
                <a:tc>
                  <a:txBody>
                    <a:bodyPr/>
                    <a:lstStyle/>
                    <a:p>
                      <a:r>
                        <a:rPr lang="en-US" sz="1000"/>
                        <a:t>3.5415 %</a:t>
                      </a:r>
                    </a:p>
                  </a:txBody>
                  <a:tcPr/>
                </a:tc>
                <a:extLst>
                  <a:ext uri="{0D108BD9-81ED-4DB2-BD59-A6C34878D82A}">
                    <a16:rowId xmlns:a16="http://schemas.microsoft.com/office/drawing/2014/main" val="3311690088"/>
                  </a:ext>
                </a:extLst>
              </a:tr>
              <a:tr h="370840">
                <a:tc>
                  <a:txBody>
                    <a:bodyPr/>
                    <a:lstStyle/>
                    <a:p>
                      <a:r>
                        <a:rPr lang="en-US" sz="1000"/>
                        <a:t>Instagram</a:t>
                      </a:r>
                    </a:p>
                  </a:txBody>
                  <a:tcPr/>
                </a:tc>
                <a:tc>
                  <a:txBody>
                    <a:bodyPr/>
                    <a:lstStyle/>
                    <a:p>
                      <a:r>
                        <a:rPr lang="en-US" sz="1000"/>
                        <a:t>515</a:t>
                      </a:r>
                    </a:p>
                  </a:txBody>
                  <a:tcPr/>
                </a:tc>
                <a:tc>
                  <a:txBody>
                    <a:bodyPr/>
                    <a:lstStyle/>
                    <a:p>
                      <a:r>
                        <a:rPr lang="en-US" sz="1000"/>
                        <a:t>115641519</a:t>
                      </a:r>
                    </a:p>
                  </a:txBody>
                  <a:tcPr/>
                </a:tc>
                <a:tc>
                  <a:txBody>
                    <a:bodyPr/>
                    <a:lstStyle/>
                    <a:p>
                      <a:r>
                        <a:rPr lang="en-US" sz="1000"/>
                        <a:t>85018349</a:t>
                      </a:r>
                    </a:p>
                  </a:txBody>
                  <a:tcPr/>
                </a:tc>
                <a:tc>
                  <a:txBody>
                    <a:bodyPr/>
                    <a:lstStyle/>
                    <a:p>
                      <a:r>
                        <a:rPr lang="en-US" sz="1000"/>
                        <a:t>4836687</a:t>
                      </a:r>
                    </a:p>
                  </a:txBody>
                  <a:tcPr/>
                </a:tc>
                <a:tc>
                  <a:txBody>
                    <a:bodyPr/>
                    <a:lstStyle/>
                    <a:p>
                      <a:r>
                        <a:rPr lang="en-US" sz="1000"/>
                        <a:t>4.1825 %</a:t>
                      </a:r>
                    </a:p>
                  </a:txBody>
                  <a:tcPr/>
                </a:tc>
                <a:extLst>
                  <a:ext uri="{0D108BD9-81ED-4DB2-BD59-A6C34878D82A}">
                    <a16:rowId xmlns:a16="http://schemas.microsoft.com/office/drawing/2014/main" val="4106253677"/>
                  </a:ext>
                </a:extLst>
              </a:tr>
              <a:tr h="370840">
                <a:tc>
                  <a:txBody>
                    <a:bodyPr/>
                    <a:lstStyle/>
                    <a:p>
                      <a:r>
                        <a:rPr lang="en-US" sz="1000"/>
                        <a:t>TikTok</a:t>
                      </a:r>
                    </a:p>
                  </a:txBody>
                  <a:tcPr/>
                </a:tc>
                <a:tc>
                  <a:txBody>
                    <a:bodyPr/>
                    <a:lstStyle/>
                    <a:p>
                      <a:r>
                        <a:rPr lang="en-US" sz="1000"/>
                        <a:t>421</a:t>
                      </a:r>
                    </a:p>
                  </a:txBody>
                  <a:tcPr/>
                </a:tc>
                <a:tc>
                  <a:txBody>
                    <a:bodyPr/>
                    <a:lstStyle/>
                    <a:p>
                      <a:r>
                        <a:rPr lang="en-US" sz="1000"/>
                        <a:t>177343655</a:t>
                      </a:r>
                    </a:p>
                  </a:txBody>
                  <a:tcPr/>
                </a:tc>
                <a:tc>
                  <a:txBody>
                    <a:bodyPr/>
                    <a:lstStyle/>
                    <a:p>
                      <a:r>
                        <a:rPr lang="en-US" sz="1000"/>
                        <a:t>177343655</a:t>
                      </a:r>
                    </a:p>
                  </a:txBody>
                  <a:tcPr/>
                </a:tc>
                <a:tc>
                  <a:txBody>
                    <a:bodyPr/>
                    <a:lstStyle/>
                    <a:p>
                      <a:r>
                        <a:rPr lang="en-US" sz="1000"/>
                        <a:t>22239707</a:t>
                      </a:r>
                    </a:p>
                  </a:txBody>
                  <a:tcPr/>
                </a:tc>
                <a:tc>
                  <a:txBody>
                    <a:bodyPr/>
                    <a:lstStyle/>
                    <a:p>
                      <a:r>
                        <a:rPr lang="en-US" sz="1000"/>
                        <a:t>12.5405 %</a:t>
                      </a:r>
                    </a:p>
                  </a:txBody>
                  <a:tcPr/>
                </a:tc>
                <a:extLst>
                  <a:ext uri="{0D108BD9-81ED-4DB2-BD59-A6C34878D82A}">
                    <a16:rowId xmlns:a16="http://schemas.microsoft.com/office/drawing/2014/main" val="952530851"/>
                  </a:ext>
                </a:extLst>
              </a:tr>
              <a:tr h="370840">
                <a:tc>
                  <a:txBody>
                    <a:bodyPr/>
                    <a:lstStyle/>
                    <a:p>
                      <a:r>
                        <a:rPr lang="en-US" sz="1000" b="1"/>
                        <a:t>Summary</a:t>
                      </a:r>
                    </a:p>
                  </a:txBody>
                  <a:tcPr/>
                </a:tc>
                <a:tc>
                  <a:txBody>
                    <a:bodyPr/>
                    <a:lstStyle/>
                    <a:p>
                      <a:r>
                        <a:rPr lang="el-GR" sz="1000" b="1"/>
                        <a:t>Σ = 4592</a:t>
                      </a:r>
                      <a:endParaRPr lang="en-US" sz="1000" b="1"/>
                    </a:p>
                  </a:txBody>
                  <a:tcPr/>
                </a:tc>
                <a:tc>
                  <a:txBody>
                    <a:bodyPr/>
                    <a:lstStyle/>
                    <a:p>
                      <a:r>
                        <a:rPr lang="el-GR" sz="1000" b="1"/>
                        <a:t>Σ = 665780348</a:t>
                      </a:r>
                      <a:endParaRPr lang="en-US" sz="1000" b="1"/>
                    </a:p>
                  </a:txBody>
                  <a:tcPr/>
                </a:tc>
                <a:tc>
                  <a:txBody>
                    <a:bodyPr/>
                    <a:lstStyle/>
                    <a:p>
                      <a:r>
                        <a:rPr lang="el-GR" sz="1000" b="1"/>
                        <a:t>Σ = 398442878</a:t>
                      </a:r>
                      <a:endParaRPr lang="en-US" sz="1000" b="1"/>
                    </a:p>
                  </a:txBody>
                  <a:tcPr/>
                </a:tc>
                <a:tc>
                  <a:txBody>
                    <a:bodyPr/>
                    <a:lstStyle/>
                    <a:p>
                      <a:r>
                        <a:rPr lang="el-GR" sz="1000" b="1"/>
                        <a:t>Σ = 35927899</a:t>
                      </a:r>
                      <a:endParaRPr lang="en-US" sz="1000" b="1"/>
                    </a:p>
                  </a:txBody>
                  <a:tcPr/>
                </a:tc>
                <a:tc>
                  <a:txBody>
                    <a:bodyPr/>
                    <a:lstStyle/>
                    <a:p>
                      <a:r>
                        <a:rPr lang="en-US" sz="1000" b="1"/>
                        <a:t>x̄ = 5.09%</a:t>
                      </a:r>
                    </a:p>
                  </a:txBody>
                  <a:tcPr/>
                </a:tc>
                <a:extLst>
                  <a:ext uri="{0D108BD9-81ED-4DB2-BD59-A6C34878D82A}">
                    <a16:rowId xmlns:a16="http://schemas.microsoft.com/office/drawing/2014/main" val="3903686484"/>
                  </a:ext>
                </a:extLst>
              </a:tr>
            </a:tbl>
          </a:graphicData>
        </a:graphic>
      </p:graphicFrame>
      <p:sp>
        <p:nvSpPr>
          <p:cNvPr id="4" name="Text Placeholder 3">
            <a:extLst>
              <a:ext uri="{FF2B5EF4-FFF2-40B4-BE49-F238E27FC236}">
                <a16:creationId xmlns:a16="http://schemas.microsoft.com/office/drawing/2014/main" id="{66E6DDB6-6039-4D55-82B1-5BB8CF3C7102}"/>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745907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5AF35-46B9-4109-A16D-CD1566D6937B}"/>
              </a:ext>
            </a:extLst>
          </p:cNvPr>
          <p:cNvSpPr>
            <a:spLocks noGrp="1"/>
          </p:cNvSpPr>
          <p:nvPr>
            <p:ph type="title"/>
          </p:nvPr>
        </p:nvSpPr>
        <p:spPr/>
        <p:txBody>
          <a:bodyPr/>
          <a:lstStyle/>
          <a:p>
            <a:r>
              <a:rPr lang="en-US"/>
              <a:t>Overall Cross Network Total Video Views by weekday | 5 profiles</a:t>
            </a:r>
          </a:p>
        </p:txBody>
      </p:sp>
      <p:graphicFrame>
        <p:nvGraphicFramePr>
          <p:cNvPr id="6" name="Chart Placeholder 5">
            <a:extLst>
              <a:ext uri="{FF2B5EF4-FFF2-40B4-BE49-F238E27FC236}">
                <a16:creationId xmlns:a16="http://schemas.microsoft.com/office/drawing/2014/main" id="{9EAA900C-5088-44F0-81D4-A361312B3094}"/>
              </a:ext>
            </a:extLst>
          </p:cNvPr>
          <p:cNvGraphicFramePr>
            <a:graphicFrameLocks noGrp="1"/>
          </p:cNvGraphicFramePr>
          <p:nvPr>
            <p:ph type="chart" sz="quarter" idx="13"/>
            <p:extLst>
              <p:ext uri="{D42A27DB-BD31-4B8C-83A1-F6EECF244321}">
                <p14:modId xmlns:p14="http://schemas.microsoft.com/office/powerpoint/2010/main" val="2025724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C40C30-30D4-4C9F-A4E7-AE45BF81D758}"/>
              </a:ext>
            </a:extLst>
          </p:cNvPr>
          <p:cNvSpPr>
            <a:spLocks noGrp="1"/>
          </p:cNvSpPr>
          <p:nvPr>
            <p:ph type="body" sz="quarter" idx="14"/>
          </p:nvPr>
        </p:nvSpPr>
        <p:spPr/>
        <p:txBody>
          <a:bodyPr/>
          <a:lstStyle/>
          <a:p>
            <a:r>
              <a:rPr lang="en-US"/>
              <a:t>06/29/2026 - 09/27/2026</a:t>
            </a:r>
          </a:p>
        </p:txBody>
      </p:sp>
      <p:sp>
        <p:nvSpPr>
          <p:cNvPr id="5" name="Footer Placeholder 4">
            <a:extLst>
              <a:ext uri="{FF2B5EF4-FFF2-40B4-BE49-F238E27FC236}">
                <a16:creationId xmlns:a16="http://schemas.microsoft.com/office/drawing/2014/main" id="{3E07AF66-821A-4FE6-9DBA-0F7AA7393C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1492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5CB71-9B39-46E0-8706-623D816A37C8}"/>
              </a:ext>
            </a:extLst>
          </p:cNvPr>
          <p:cNvSpPr>
            <a:spLocks noGrp="1"/>
          </p:cNvSpPr>
          <p:nvPr>
            <p:ph type="title"/>
          </p:nvPr>
        </p:nvSpPr>
        <p:spPr/>
        <p:txBody>
          <a:bodyPr/>
          <a:lstStyle/>
          <a:p>
            <a:r>
              <a:rPr lang="en-US"/>
              <a:t>Overall Overall Top Pages | 5 profiles</a:t>
            </a:r>
          </a:p>
        </p:txBody>
      </p:sp>
      <p:graphicFrame>
        <p:nvGraphicFramePr>
          <p:cNvPr id="5" name="Table Placeholder 4">
            <a:extLst>
              <a:ext uri="{FF2B5EF4-FFF2-40B4-BE49-F238E27FC236}">
                <a16:creationId xmlns:a16="http://schemas.microsoft.com/office/drawing/2014/main" id="{237D5DBB-5720-4DDB-9FB5-A8CCD8F61363}"/>
              </a:ext>
            </a:extLst>
          </p:cNvPr>
          <p:cNvGraphicFramePr>
            <a:graphicFrameLocks noGrp="1"/>
          </p:cNvGraphicFramePr>
          <p:nvPr>
            <p:ph type="tbl" sz="quarter" idx="13"/>
            <p:extLst>
              <p:ext uri="{D42A27DB-BD31-4B8C-83A1-F6EECF244321}">
                <p14:modId xmlns:p14="http://schemas.microsoft.com/office/powerpoint/2010/main" val="2044903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02207091"/>
                    </a:ext>
                  </a:extLst>
                </a:gridCol>
                <a:gridCol w="987552">
                  <a:extLst>
                    <a:ext uri="{9D8B030D-6E8A-4147-A177-3AD203B41FA5}">
                      <a16:colId xmlns:a16="http://schemas.microsoft.com/office/drawing/2014/main" val="2094548793"/>
                    </a:ext>
                  </a:extLst>
                </a:gridCol>
                <a:gridCol w="987552">
                  <a:extLst>
                    <a:ext uri="{9D8B030D-6E8A-4147-A177-3AD203B41FA5}">
                      <a16:colId xmlns:a16="http://schemas.microsoft.com/office/drawing/2014/main" val="2674765685"/>
                    </a:ext>
                  </a:extLst>
                </a:gridCol>
                <a:gridCol w="987552">
                  <a:extLst>
                    <a:ext uri="{9D8B030D-6E8A-4147-A177-3AD203B41FA5}">
                      <a16:colId xmlns:a16="http://schemas.microsoft.com/office/drawing/2014/main" val="1886859566"/>
                    </a:ext>
                  </a:extLst>
                </a:gridCol>
                <a:gridCol w="987552">
                  <a:extLst>
                    <a:ext uri="{9D8B030D-6E8A-4147-A177-3AD203B41FA5}">
                      <a16:colId xmlns:a16="http://schemas.microsoft.com/office/drawing/2014/main" val="2080691581"/>
                    </a:ext>
                  </a:extLst>
                </a:gridCol>
                <a:gridCol w="987552">
                  <a:extLst>
                    <a:ext uri="{9D8B030D-6E8A-4147-A177-3AD203B41FA5}">
                      <a16:colId xmlns:a16="http://schemas.microsoft.com/office/drawing/2014/main" val="1422339250"/>
                    </a:ext>
                  </a:extLst>
                </a:gridCol>
                <a:gridCol w="987552">
                  <a:extLst>
                    <a:ext uri="{9D8B030D-6E8A-4147-A177-3AD203B41FA5}">
                      <a16:colId xmlns:a16="http://schemas.microsoft.com/office/drawing/2014/main" val="3311034162"/>
                    </a:ext>
                  </a:extLst>
                </a:gridCol>
                <a:gridCol w="987552">
                  <a:extLst>
                    <a:ext uri="{9D8B030D-6E8A-4147-A177-3AD203B41FA5}">
                      <a16:colId xmlns:a16="http://schemas.microsoft.com/office/drawing/2014/main" val="817001636"/>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Total Posted Content</a:t>
                      </a:r>
                    </a:p>
                  </a:txBody>
                  <a:tcPr/>
                </a:tc>
                <a:tc>
                  <a:txBody>
                    <a:bodyPr/>
                    <a:lstStyle/>
                    <a:p>
                      <a:r>
                        <a:rPr lang="en-US" sz="1000"/>
                        <a:t>Views</a:t>
                      </a:r>
                    </a:p>
                  </a:txBody>
                  <a:tcPr/>
                </a:tc>
                <a:tc>
                  <a:txBody>
                    <a:bodyPr/>
                    <a:lstStyle/>
                    <a:p>
                      <a:r>
                        <a:rPr lang="en-US" sz="1000"/>
                        <a:t>Video Views</a:t>
                      </a:r>
                    </a:p>
                  </a:txBody>
                  <a:tcPr/>
                </a:tc>
                <a:tc>
                  <a:txBody>
                    <a:bodyPr/>
                    <a:lstStyle/>
                    <a:p>
                      <a:r>
                        <a:rPr lang="en-US" sz="1000"/>
                        <a:t>Engagements</a:t>
                      </a:r>
                    </a:p>
                  </a:txBody>
                  <a:tcPr/>
                </a:tc>
                <a:tc>
                  <a:txBody>
                    <a:bodyPr/>
                    <a:lstStyle/>
                    <a:p>
                      <a:r>
                        <a:rPr lang="en-US" sz="1000"/>
                        <a:t>Engagement Rate</a:t>
                      </a:r>
                    </a:p>
                  </a:txBody>
                  <a:tcPr/>
                </a:tc>
                <a:tc>
                  <a:txBody>
                    <a:bodyPr/>
                    <a:lstStyle/>
                    <a:p>
                      <a:r>
                        <a:rPr lang="en-US" sz="1000"/>
                        <a:t>Post weighted engagement rate</a:t>
                      </a:r>
                    </a:p>
                  </a:txBody>
                  <a:tcPr/>
                </a:tc>
                <a:extLst>
                  <a:ext uri="{0D108BD9-81ED-4DB2-BD59-A6C34878D82A}">
                    <a16:rowId xmlns:a16="http://schemas.microsoft.com/office/drawing/2014/main" val="2749300537"/>
                  </a:ext>
                </a:extLst>
              </a:tr>
              <a:tr h="370840">
                <a:tc>
                  <a:txBody>
                    <a:bodyPr/>
                    <a:lstStyle/>
                    <a:p>
                      <a:r>
                        <a:rPr lang="en-US" sz="1000"/>
                        <a:t>X</a:t>
                      </a:r>
                    </a:p>
                  </a:txBody>
                  <a:tcPr/>
                </a:tc>
                <a:tc>
                  <a:txBody>
                    <a:bodyPr/>
                    <a:lstStyle/>
                    <a:p>
                      <a:r>
                        <a:rPr lang="en-US" sz="1000"/>
                        <a:t>@BBNaija</a:t>
                      </a:r>
                    </a:p>
                  </a:txBody>
                  <a:tcPr/>
                </a:tc>
                <a:tc>
                  <a:txBody>
                    <a:bodyPr/>
                    <a:lstStyle/>
                    <a:p>
                      <a:r>
                        <a:rPr lang="en-US" sz="1000"/>
                        <a:t>2432</a:t>
                      </a:r>
                    </a:p>
                  </a:txBody>
                  <a:tcPr/>
                </a:tc>
                <a:tc>
                  <a:txBody>
                    <a:bodyPr/>
                    <a:lstStyle/>
                    <a:p>
                      <a:r>
                        <a:rPr lang="en-US" sz="1000"/>
                        <a:t>109682301</a:t>
                      </a:r>
                    </a:p>
                  </a:txBody>
                  <a:tcPr/>
                </a:tc>
                <a:tc>
                  <a:txBody>
                    <a:bodyPr/>
                    <a:lstStyle/>
                    <a:p>
                      <a:r>
                        <a:rPr lang="en-US" sz="1000"/>
                        <a:t>11530217</a:t>
                      </a:r>
                    </a:p>
                  </a:txBody>
                  <a:tcPr/>
                </a:tc>
                <a:tc>
                  <a:txBody>
                    <a:bodyPr/>
                    <a:lstStyle/>
                    <a:p>
                      <a:r>
                        <a:rPr lang="en-US" sz="1000"/>
                        <a:t>3524275</a:t>
                      </a:r>
                    </a:p>
                  </a:txBody>
                  <a:tcPr/>
                </a:tc>
                <a:tc>
                  <a:txBody>
                    <a:bodyPr/>
                    <a:lstStyle/>
                    <a:p>
                      <a:r>
                        <a:rPr lang="en-US" sz="1000"/>
                        <a:t>3.2132 %</a:t>
                      </a:r>
                    </a:p>
                  </a:txBody>
                  <a:tcPr/>
                </a:tc>
                <a:tc>
                  <a:txBody>
                    <a:bodyPr/>
                    <a:lstStyle/>
                    <a:p>
                      <a:r>
                        <a:rPr lang="en-US" sz="1000"/>
                        <a:t>0.0013 %</a:t>
                      </a:r>
                    </a:p>
                  </a:txBody>
                  <a:tcPr/>
                </a:tc>
                <a:extLst>
                  <a:ext uri="{0D108BD9-81ED-4DB2-BD59-A6C34878D82A}">
                    <a16:rowId xmlns:a16="http://schemas.microsoft.com/office/drawing/2014/main" val="3962718073"/>
                  </a:ext>
                </a:extLst>
              </a:tr>
              <a:tr h="370840">
                <a:tc>
                  <a:txBody>
                    <a:bodyPr/>
                    <a:lstStyle/>
                    <a:p>
                      <a:r>
                        <a:rPr lang="en-US" sz="1000"/>
                        <a:t>Facebook</a:t>
                      </a:r>
                    </a:p>
                  </a:txBody>
                  <a:tcPr/>
                </a:tc>
                <a:tc>
                  <a:txBody>
                    <a:bodyPr/>
                    <a:lstStyle/>
                    <a:p>
                      <a:r>
                        <a:rPr lang="en-US" sz="1000"/>
                        <a:t>Big Brother Naija</a:t>
                      </a:r>
                    </a:p>
                  </a:txBody>
                  <a:tcPr/>
                </a:tc>
                <a:tc>
                  <a:txBody>
                    <a:bodyPr/>
                    <a:lstStyle/>
                    <a:p>
                      <a:r>
                        <a:rPr lang="en-US" sz="1000"/>
                        <a:t>668</a:t>
                      </a:r>
                    </a:p>
                  </a:txBody>
                  <a:tcPr/>
                </a:tc>
                <a:tc>
                  <a:txBody>
                    <a:bodyPr/>
                    <a:lstStyle/>
                    <a:p>
                      <a:r>
                        <a:rPr lang="en-US" sz="1000"/>
                        <a:t>250824496</a:t>
                      </a:r>
                    </a:p>
                  </a:txBody>
                  <a:tcPr/>
                </a:tc>
                <a:tc>
                  <a:txBody>
                    <a:bodyPr/>
                    <a:lstStyle/>
                    <a:p>
                      <a:r>
                        <a:rPr lang="en-US" sz="1000"/>
                        <a:t>112262280</a:t>
                      </a:r>
                    </a:p>
                  </a:txBody>
                  <a:tcPr/>
                </a:tc>
                <a:tc>
                  <a:txBody>
                    <a:bodyPr/>
                    <a:lstStyle/>
                    <a:p>
                      <a:r>
                        <a:rPr lang="en-US" sz="1000"/>
                        <a:t>4892043</a:t>
                      </a:r>
                    </a:p>
                  </a:txBody>
                  <a:tcPr/>
                </a:tc>
                <a:tc>
                  <a:txBody>
                    <a:bodyPr/>
                    <a:lstStyle/>
                    <a:p>
                      <a:r>
                        <a:rPr lang="en-US" sz="1000"/>
                        <a:t>1.9504 %</a:t>
                      </a:r>
                    </a:p>
                  </a:txBody>
                  <a:tcPr/>
                </a:tc>
                <a:tc>
                  <a:txBody>
                    <a:bodyPr/>
                    <a:lstStyle/>
                    <a:p>
                      <a:r>
                        <a:rPr lang="en-US" sz="1000"/>
                        <a:t>0.0029 %</a:t>
                      </a:r>
                    </a:p>
                  </a:txBody>
                  <a:tcPr/>
                </a:tc>
                <a:extLst>
                  <a:ext uri="{0D108BD9-81ED-4DB2-BD59-A6C34878D82A}">
                    <a16:rowId xmlns:a16="http://schemas.microsoft.com/office/drawing/2014/main" val="1184391913"/>
                  </a:ext>
                </a:extLst>
              </a:tr>
              <a:tr h="370840">
                <a:tc>
                  <a:txBody>
                    <a:bodyPr/>
                    <a:lstStyle/>
                    <a:p>
                      <a:r>
                        <a:rPr lang="en-US" sz="1000"/>
                        <a:t>YouTube</a:t>
                      </a:r>
                    </a:p>
                  </a:txBody>
                  <a:tcPr/>
                </a:tc>
                <a:tc>
                  <a:txBody>
                    <a:bodyPr/>
                    <a:lstStyle/>
                    <a:p>
                      <a:r>
                        <a:rPr lang="en-US" sz="1000"/>
                        <a:t>Big Brother Naija</a:t>
                      </a:r>
                    </a:p>
                  </a:txBody>
                  <a:tcPr/>
                </a:tc>
                <a:tc>
                  <a:txBody>
                    <a:bodyPr/>
                    <a:lstStyle/>
                    <a:p>
                      <a:r>
                        <a:rPr lang="en-US" sz="1000"/>
                        <a:t>556</a:t>
                      </a:r>
                    </a:p>
                  </a:txBody>
                  <a:tcPr/>
                </a:tc>
                <a:tc>
                  <a:txBody>
                    <a:bodyPr/>
                    <a:lstStyle/>
                    <a:p>
                      <a:r>
                        <a:rPr lang="en-US" sz="1000"/>
                        <a:t>12288377</a:t>
                      </a:r>
                    </a:p>
                  </a:txBody>
                  <a:tcPr/>
                </a:tc>
                <a:tc>
                  <a:txBody>
                    <a:bodyPr/>
                    <a:lstStyle/>
                    <a:p>
                      <a:r>
                        <a:rPr lang="en-US" sz="1000"/>
                        <a:t>12288377</a:t>
                      </a:r>
                    </a:p>
                  </a:txBody>
                  <a:tcPr/>
                </a:tc>
                <a:tc>
                  <a:txBody>
                    <a:bodyPr/>
                    <a:lstStyle/>
                    <a:p>
                      <a:r>
                        <a:rPr lang="en-US" sz="1000"/>
                        <a:t>435187</a:t>
                      </a:r>
                    </a:p>
                  </a:txBody>
                  <a:tcPr/>
                </a:tc>
                <a:tc>
                  <a:txBody>
                    <a:bodyPr/>
                    <a:lstStyle/>
                    <a:p>
                      <a:r>
                        <a:rPr lang="en-US" sz="1000"/>
                        <a:t>3.5415 %</a:t>
                      </a:r>
                    </a:p>
                  </a:txBody>
                  <a:tcPr/>
                </a:tc>
                <a:tc>
                  <a:txBody>
                    <a:bodyPr/>
                    <a:lstStyle/>
                    <a:p>
                      <a:r>
                        <a:rPr lang="en-US" sz="1000"/>
                        <a:t>0.0064 %</a:t>
                      </a:r>
                    </a:p>
                  </a:txBody>
                  <a:tcPr/>
                </a:tc>
                <a:extLst>
                  <a:ext uri="{0D108BD9-81ED-4DB2-BD59-A6C34878D82A}">
                    <a16:rowId xmlns:a16="http://schemas.microsoft.com/office/drawing/2014/main" val="2717088465"/>
                  </a:ext>
                </a:extLst>
              </a:tr>
              <a:tr h="370840">
                <a:tc>
                  <a:txBody>
                    <a:bodyPr/>
                    <a:lstStyle/>
                    <a:p>
                      <a:r>
                        <a:rPr lang="en-US" sz="1000"/>
                        <a:t>Instagram</a:t>
                      </a:r>
                    </a:p>
                  </a:txBody>
                  <a:tcPr/>
                </a:tc>
                <a:tc>
                  <a:txBody>
                    <a:bodyPr/>
                    <a:lstStyle/>
                    <a:p>
                      <a:r>
                        <a:rPr lang="en-US" sz="1000"/>
                        <a:t>bigbronaija</a:t>
                      </a:r>
                    </a:p>
                  </a:txBody>
                  <a:tcPr/>
                </a:tc>
                <a:tc>
                  <a:txBody>
                    <a:bodyPr/>
                    <a:lstStyle/>
                    <a:p>
                      <a:r>
                        <a:rPr lang="en-US" sz="1000"/>
                        <a:t>515</a:t>
                      </a:r>
                    </a:p>
                  </a:txBody>
                  <a:tcPr/>
                </a:tc>
                <a:tc>
                  <a:txBody>
                    <a:bodyPr/>
                    <a:lstStyle/>
                    <a:p>
                      <a:r>
                        <a:rPr lang="en-US" sz="1000"/>
                        <a:t>115641519</a:t>
                      </a:r>
                    </a:p>
                  </a:txBody>
                  <a:tcPr/>
                </a:tc>
                <a:tc>
                  <a:txBody>
                    <a:bodyPr/>
                    <a:lstStyle/>
                    <a:p>
                      <a:r>
                        <a:rPr lang="en-US" sz="1000"/>
                        <a:t>85018349</a:t>
                      </a:r>
                    </a:p>
                  </a:txBody>
                  <a:tcPr/>
                </a:tc>
                <a:tc>
                  <a:txBody>
                    <a:bodyPr/>
                    <a:lstStyle/>
                    <a:p>
                      <a:r>
                        <a:rPr lang="en-US" sz="1000"/>
                        <a:t>4836687</a:t>
                      </a:r>
                    </a:p>
                  </a:txBody>
                  <a:tcPr/>
                </a:tc>
                <a:tc>
                  <a:txBody>
                    <a:bodyPr/>
                    <a:lstStyle/>
                    <a:p>
                      <a:r>
                        <a:rPr lang="en-US" sz="1000"/>
                        <a:t>4.1825 %</a:t>
                      </a:r>
                    </a:p>
                  </a:txBody>
                  <a:tcPr/>
                </a:tc>
                <a:tc>
                  <a:txBody>
                    <a:bodyPr/>
                    <a:lstStyle/>
                    <a:p>
                      <a:r>
                        <a:rPr lang="en-US" sz="1000"/>
                        <a:t>0.0081 %</a:t>
                      </a:r>
                    </a:p>
                  </a:txBody>
                  <a:tcPr/>
                </a:tc>
                <a:extLst>
                  <a:ext uri="{0D108BD9-81ED-4DB2-BD59-A6C34878D82A}">
                    <a16:rowId xmlns:a16="http://schemas.microsoft.com/office/drawing/2014/main" val="1100489439"/>
                  </a:ext>
                </a:extLst>
              </a:tr>
              <a:tr h="370840">
                <a:tc>
                  <a:txBody>
                    <a:bodyPr/>
                    <a:lstStyle/>
                    <a:p>
                      <a:r>
                        <a:rPr lang="en-US" sz="1000"/>
                        <a:t>TikTok</a:t>
                      </a:r>
                    </a:p>
                  </a:txBody>
                  <a:tcPr/>
                </a:tc>
                <a:tc>
                  <a:txBody>
                    <a:bodyPr/>
                    <a:lstStyle/>
                    <a:p>
                      <a:r>
                        <a:rPr lang="en-US" sz="1000"/>
                        <a:t>@bbnaija</a:t>
                      </a:r>
                    </a:p>
                  </a:txBody>
                  <a:tcPr/>
                </a:tc>
                <a:tc>
                  <a:txBody>
                    <a:bodyPr/>
                    <a:lstStyle/>
                    <a:p>
                      <a:r>
                        <a:rPr lang="en-US" sz="1000"/>
                        <a:t>421</a:t>
                      </a:r>
                    </a:p>
                  </a:txBody>
                  <a:tcPr/>
                </a:tc>
                <a:tc>
                  <a:txBody>
                    <a:bodyPr/>
                    <a:lstStyle/>
                    <a:p>
                      <a:r>
                        <a:rPr lang="en-US" sz="1000"/>
                        <a:t>177343655</a:t>
                      </a:r>
                    </a:p>
                  </a:txBody>
                  <a:tcPr/>
                </a:tc>
                <a:tc>
                  <a:txBody>
                    <a:bodyPr/>
                    <a:lstStyle/>
                    <a:p>
                      <a:r>
                        <a:rPr lang="en-US" sz="1000"/>
                        <a:t>177343655</a:t>
                      </a:r>
                    </a:p>
                  </a:txBody>
                  <a:tcPr/>
                </a:tc>
                <a:tc>
                  <a:txBody>
                    <a:bodyPr/>
                    <a:lstStyle/>
                    <a:p>
                      <a:r>
                        <a:rPr lang="en-US" sz="1000"/>
                        <a:t>22239707</a:t>
                      </a:r>
                    </a:p>
                  </a:txBody>
                  <a:tcPr/>
                </a:tc>
                <a:tc>
                  <a:txBody>
                    <a:bodyPr/>
                    <a:lstStyle/>
                    <a:p>
                      <a:r>
                        <a:rPr lang="en-US" sz="1000"/>
                        <a:t>12.5405 %</a:t>
                      </a:r>
                    </a:p>
                  </a:txBody>
                  <a:tcPr/>
                </a:tc>
                <a:tc>
                  <a:txBody>
                    <a:bodyPr/>
                    <a:lstStyle/>
                    <a:p>
                      <a:r>
                        <a:rPr lang="en-US" sz="1000"/>
                        <a:t>0.0298 %</a:t>
                      </a:r>
                    </a:p>
                  </a:txBody>
                  <a:tcPr/>
                </a:tc>
                <a:extLst>
                  <a:ext uri="{0D108BD9-81ED-4DB2-BD59-A6C34878D82A}">
                    <a16:rowId xmlns:a16="http://schemas.microsoft.com/office/drawing/2014/main" val="3125253968"/>
                  </a:ext>
                </a:extLst>
              </a:tr>
              <a:tr h="370840">
                <a:tc>
                  <a:txBody>
                    <a:bodyPr/>
                    <a:lstStyle/>
                    <a:p>
                      <a:r>
                        <a:rPr lang="en-US" sz="1000" b="1"/>
                        <a:t>Summary</a:t>
                      </a:r>
                    </a:p>
                  </a:txBody>
                  <a:tcPr/>
                </a:tc>
                <a:tc>
                  <a:txBody>
                    <a:bodyPr/>
                    <a:lstStyle/>
                    <a:p>
                      <a:endParaRPr lang="en-US" sz="1000" b="1"/>
                    </a:p>
                  </a:txBody>
                  <a:tcPr/>
                </a:tc>
                <a:tc>
                  <a:txBody>
                    <a:bodyPr/>
                    <a:lstStyle/>
                    <a:p>
                      <a:r>
                        <a:rPr lang="el-GR" sz="1000" b="1"/>
                        <a:t>Σ = 4592</a:t>
                      </a:r>
                      <a:endParaRPr lang="en-US" sz="1000" b="1"/>
                    </a:p>
                  </a:txBody>
                  <a:tcPr/>
                </a:tc>
                <a:tc>
                  <a:txBody>
                    <a:bodyPr/>
                    <a:lstStyle/>
                    <a:p>
                      <a:r>
                        <a:rPr lang="el-GR" sz="1000" b="1"/>
                        <a:t>Σ = 665780348</a:t>
                      </a:r>
                      <a:endParaRPr lang="en-US" sz="1000" b="1"/>
                    </a:p>
                  </a:txBody>
                  <a:tcPr/>
                </a:tc>
                <a:tc>
                  <a:txBody>
                    <a:bodyPr/>
                    <a:lstStyle/>
                    <a:p>
                      <a:r>
                        <a:rPr lang="el-GR" sz="1000" b="1"/>
                        <a:t>Σ = 398442878</a:t>
                      </a:r>
                      <a:endParaRPr lang="en-US" sz="1000" b="1"/>
                    </a:p>
                  </a:txBody>
                  <a:tcPr/>
                </a:tc>
                <a:tc>
                  <a:txBody>
                    <a:bodyPr/>
                    <a:lstStyle/>
                    <a:p>
                      <a:r>
                        <a:rPr lang="el-GR" sz="1000" b="1"/>
                        <a:t>Σ = 35927899</a:t>
                      </a:r>
                      <a:endParaRPr lang="en-US" sz="1000" b="1"/>
                    </a:p>
                  </a:txBody>
                  <a:tcPr/>
                </a:tc>
                <a:tc>
                  <a:txBody>
                    <a:bodyPr/>
                    <a:lstStyle/>
                    <a:p>
                      <a:r>
                        <a:rPr lang="en-US" sz="1000" b="1"/>
                        <a:t>x̄ = 5.09%</a:t>
                      </a:r>
                    </a:p>
                  </a:txBody>
                  <a:tcPr/>
                </a:tc>
                <a:tc>
                  <a:txBody>
                    <a:bodyPr/>
                    <a:lstStyle/>
                    <a:p>
                      <a:r>
                        <a:rPr lang="en-US" sz="1000" b="1"/>
                        <a:t>x̄ = 0.01%</a:t>
                      </a:r>
                    </a:p>
                  </a:txBody>
                  <a:tcPr/>
                </a:tc>
                <a:extLst>
                  <a:ext uri="{0D108BD9-81ED-4DB2-BD59-A6C34878D82A}">
                    <a16:rowId xmlns:a16="http://schemas.microsoft.com/office/drawing/2014/main" val="2046412468"/>
                  </a:ext>
                </a:extLst>
              </a:tr>
            </a:tbl>
          </a:graphicData>
        </a:graphic>
      </p:graphicFrame>
      <p:sp>
        <p:nvSpPr>
          <p:cNvPr id="4" name="Text Placeholder 3">
            <a:extLst>
              <a:ext uri="{FF2B5EF4-FFF2-40B4-BE49-F238E27FC236}">
                <a16:creationId xmlns:a16="http://schemas.microsoft.com/office/drawing/2014/main" id="{1A775579-6DE4-4E6D-8890-6A1BB1841F2C}"/>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064632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FB5FF-6004-4254-A6AD-4A5EB9F3C753}"/>
              </a:ext>
            </a:extLst>
          </p:cNvPr>
          <p:cNvSpPr>
            <a:spLocks noGrp="1"/>
          </p:cNvSpPr>
          <p:nvPr>
            <p:ph type="title"/>
          </p:nvPr>
        </p:nvSpPr>
        <p:spPr/>
        <p:txBody>
          <a:bodyPr/>
          <a:lstStyle/>
          <a:p>
            <a:r>
              <a:rPr lang="en-US"/>
              <a:t>Facebook Original Own Posts Table with summary line | 5 profiles - 1 of 21</a:t>
            </a:r>
          </a:p>
        </p:txBody>
      </p:sp>
      <p:graphicFrame>
        <p:nvGraphicFramePr>
          <p:cNvPr id="5" name="Table Placeholder 4">
            <a:extLst>
              <a:ext uri="{FF2B5EF4-FFF2-40B4-BE49-F238E27FC236}">
                <a16:creationId xmlns:a16="http://schemas.microsoft.com/office/drawing/2014/main" id="{FC49647A-9883-4684-AE08-E5AD062FD00A}"/>
              </a:ext>
            </a:extLst>
          </p:cNvPr>
          <p:cNvGraphicFramePr>
            <a:graphicFrameLocks noGrp="1"/>
          </p:cNvGraphicFramePr>
          <p:nvPr>
            <p:ph type="tbl" sz="quarter" idx="13"/>
            <p:extLst>
              <p:ext uri="{D42A27DB-BD31-4B8C-83A1-F6EECF244321}">
                <p14:modId xmlns:p14="http://schemas.microsoft.com/office/powerpoint/2010/main" val="3107417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837025663"/>
                    </a:ext>
                  </a:extLst>
                </a:gridCol>
                <a:gridCol w="1728216">
                  <a:extLst>
                    <a:ext uri="{9D8B030D-6E8A-4147-A177-3AD203B41FA5}">
                      <a16:colId xmlns:a16="http://schemas.microsoft.com/office/drawing/2014/main" val="3396103069"/>
                    </a:ext>
                  </a:extLst>
                </a:gridCol>
                <a:gridCol w="576072">
                  <a:extLst>
                    <a:ext uri="{9D8B030D-6E8A-4147-A177-3AD203B41FA5}">
                      <a16:colId xmlns:a16="http://schemas.microsoft.com/office/drawing/2014/main" val="2179014538"/>
                    </a:ext>
                  </a:extLst>
                </a:gridCol>
                <a:gridCol w="576072">
                  <a:extLst>
                    <a:ext uri="{9D8B030D-6E8A-4147-A177-3AD203B41FA5}">
                      <a16:colId xmlns:a16="http://schemas.microsoft.com/office/drawing/2014/main" val="2501921112"/>
                    </a:ext>
                  </a:extLst>
                </a:gridCol>
                <a:gridCol w="576072">
                  <a:extLst>
                    <a:ext uri="{9D8B030D-6E8A-4147-A177-3AD203B41FA5}">
                      <a16:colId xmlns:a16="http://schemas.microsoft.com/office/drawing/2014/main" val="58912741"/>
                    </a:ext>
                  </a:extLst>
                </a:gridCol>
                <a:gridCol w="576072">
                  <a:extLst>
                    <a:ext uri="{9D8B030D-6E8A-4147-A177-3AD203B41FA5}">
                      <a16:colId xmlns:a16="http://schemas.microsoft.com/office/drawing/2014/main" val="3353665764"/>
                    </a:ext>
                  </a:extLst>
                </a:gridCol>
                <a:gridCol w="576072">
                  <a:extLst>
                    <a:ext uri="{9D8B030D-6E8A-4147-A177-3AD203B41FA5}">
                      <a16:colId xmlns:a16="http://schemas.microsoft.com/office/drawing/2014/main" val="3527983474"/>
                    </a:ext>
                  </a:extLst>
                </a:gridCol>
                <a:gridCol w="576072">
                  <a:extLst>
                    <a:ext uri="{9D8B030D-6E8A-4147-A177-3AD203B41FA5}">
                      <a16:colId xmlns:a16="http://schemas.microsoft.com/office/drawing/2014/main" val="122800895"/>
                    </a:ext>
                  </a:extLst>
                </a:gridCol>
                <a:gridCol w="576072">
                  <a:extLst>
                    <a:ext uri="{9D8B030D-6E8A-4147-A177-3AD203B41FA5}">
                      <a16:colId xmlns:a16="http://schemas.microsoft.com/office/drawing/2014/main" val="1098342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2334061685"/>
                  </a:ext>
                </a:extLst>
              </a:tr>
            </a:tbl>
          </a:graphicData>
        </a:graphic>
      </p:graphicFrame>
      <p:sp>
        <p:nvSpPr>
          <p:cNvPr id="4" name="Text Placeholder 3">
            <a:extLst>
              <a:ext uri="{FF2B5EF4-FFF2-40B4-BE49-F238E27FC236}">
                <a16:creationId xmlns:a16="http://schemas.microsoft.com/office/drawing/2014/main" id="{BB69386B-7404-4258-A102-7DD31D44573E}"/>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514749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2BB1-ABF7-4ED1-A127-FC7589C89102}"/>
              </a:ext>
            </a:extLst>
          </p:cNvPr>
          <p:cNvSpPr>
            <a:spLocks noGrp="1"/>
          </p:cNvSpPr>
          <p:nvPr>
            <p:ph type="title"/>
          </p:nvPr>
        </p:nvSpPr>
        <p:spPr/>
        <p:txBody>
          <a:bodyPr/>
          <a:lstStyle/>
          <a:p>
            <a:r>
              <a:rPr lang="en-US"/>
              <a:t>Facebook Original Own Posts Table with summary line | 5 profiles - 2 of 21</a:t>
            </a:r>
          </a:p>
        </p:txBody>
      </p:sp>
      <p:graphicFrame>
        <p:nvGraphicFramePr>
          <p:cNvPr id="5" name="Table Placeholder 4">
            <a:extLst>
              <a:ext uri="{FF2B5EF4-FFF2-40B4-BE49-F238E27FC236}">
                <a16:creationId xmlns:a16="http://schemas.microsoft.com/office/drawing/2014/main" id="{2B124FD9-4835-4930-A7F4-3D53FA24E4AC}"/>
              </a:ext>
            </a:extLst>
          </p:cNvPr>
          <p:cNvGraphicFramePr>
            <a:graphicFrameLocks noGrp="1"/>
          </p:cNvGraphicFramePr>
          <p:nvPr>
            <p:ph type="tbl" sz="quarter" idx="13"/>
            <p:extLst>
              <p:ext uri="{D42A27DB-BD31-4B8C-83A1-F6EECF244321}">
                <p14:modId xmlns:p14="http://schemas.microsoft.com/office/powerpoint/2010/main" val="77351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624765184"/>
                    </a:ext>
                  </a:extLst>
                </a:gridCol>
                <a:gridCol w="1728216">
                  <a:extLst>
                    <a:ext uri="{9D8B030D-6E8A-4147-A177-3AD203B41FA5}">
                      <a16:colId xmlns:a16="http://schemas.microsoft.com/office/drawing/2014/main" val="2114526131"/>
                    </a:ext>
                  </a:extLst>
                </a:gridCol>
                <a:gridCol w="576072">
                  <a:extLst>
                    <a:ext uri="{9D8B030D-6E8A-4147-A177-3AD203B41FA5}">
                      <a16:colId xmlns:a16="http://schemas.microsoft.com/office/drawing/2014/main" val="201557258"/>
                    </a:ext>
                  </a:extLst>
                </a:gridCol>
                <a:gridCol w="576072">
                  <a:extLst>
                    <a:ext uri="{9D8B030D-6E8A-4147-A177-3AD203B41FA5}">
                      <a16:colId xmlns:a16="http://schemas.microsoft.com/office/drawing/2014/main" val="4073462674"/>
                    </a:ext>
                  </a:extLst>
                </a:gridCol>
                <a:gridCol w="576072">
                  <a:extLst>
                    <a:ext uri="{9D8B030D-6E8A-4147-A177-3AD203B41FA5}">
                      <a16:colId xmlns:a16="http://schemas.microsoft.com/office/drawing/2014/main" val="2156741582"/>
                    </a:ext>
                  </a:extLst>
                </a:gridCol>
                <a:gridCol w="576072">
                  <a:extLst>
                    <a:ext uri="{9D8B030D-6E8A-4147-A177-3AD203B41FA5}">
                      <a16:colId xmlns:a16="http://schemas.microsoft.com/office/drawing/2014/main" val="1111696220"/>
                    </a:ext>
                  </a:extLst>
                </a:gridCol>
                <a:gridCol w="576072">
                  <a:extLst>
                    <a:ext uri="{9D8B030D-6E8A-4147-A177-3AD203B41FA5}">
                      <a16:colId xmlns:a16="http://schemas.microsoft.com/office/drawing/2014/main" val="2042352425"/>
                    </a:ext>
                  </a:extLst>
                </a:gridCol>
                <a:gridCol w="576072">
                  <a:extLst>
                    <a:ext uri="{9D8B030D-6E8A-4147-A177-3AD203B41FA5}">
                      <a16:colId xmlns:a16="http://schemas.microsoft.com/office/drawing/2014/main" val="1704543226"/>
                    </a:ext>
                  </a:extLst>
                </a:gridCol>
                <a:gridCol w="576072">
                  <a:extLst>
                    <a:ext uri="{9D8B030D-6E8A-4147-A177-3AD203B41FA5}">
                      <a16:colId xmlns:a16="http://schemas.microsoft.com/office/drawing/2014/main" val="956468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273338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- 2026-09-23 01:06:15</a:t>
                      </a:r>
                      <a:r>
                        <a:rPr kumimoji="0" lang="en-US" sz="1000" b="0" i="0" u="none" strike="noStrike" kern="1200" cap="none" spc="0" normalizeH="0" baseline="0" noProof="0">
                          <a:ln>
                            <a:noFill/>
                          </a:ln>
                          <a:solidFill>
                            <a:prstClr val="black"/>
                          </a:solidFill>
                          <a:effectLst/>
                          <a:uLnTx/>
                          <a:uFillTx/>
                          <a:latin typeface="Calibri"/>
                          <a:ea typeface="+mn-ea"/>
                          <a:cs typeface="+mn-cs"/>
                        </a:rPr>
                        <a:t>
 Big Brother wants to know from the housemates what these walls might say if they could talk. 👀 
During this ad-hoc task, the housemates have to take turns picking a prompt from the Lucky Dip Box. The housemate who picks the prompt will read it aloud. Once the prompt has been revealed, the entire House must take turns answering it.
Some of the questions they answered are:
What annoys them in the House; their first moments in the House; and the moment that felt like home. 😎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1.16 %</a:t>
                      </a:r>
                    </a:p>
                  </a:txBody>
                  <a:tcPr/>
                </a:tc>
                <a:extLst>
                  <a:ext uri="{0D108BD9-81ED-4DB2-BD59-A6C34878D82A}">
                    <a16:rowId xmlns:a16="http://schemas.microsoft.com/office/drawing/2014/main" val="250465780"/>
                  </a:ext>
                </a:extLst>
              </a:tr>
            </a:tbl>
          </a:graphicData>
        </a:graphic>
      </p:graphicFrame>
      <p:sp>
        <p:nvSpPr>
          <p:cNvPr id="4" name="Text Placeholder 3">
            <a:extLst>
              <a:ext uri="{FF2B5EF4-FFF2-40B4-BE49-F238E27FC236}">
                <a16:creationId xmlns:a16="http://schemas.microsoft.com/office/drawing/2014/main" id="{0809B13B-7ACF-4446-815B-BC8E9EDCEE30}"/>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354364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D1FCB-E591-4C9F-910E-CC9A61F73A01}"/>
              </a:ext>
            </a:extLst>
          </p:cNvPr>
          <p:cNvSpPr>
            <a:spLocks noGrp="1"/>
          </p:cNvSpPr>
          <p:nvPr>
            <p:ph type="title"/>
          </p:nvPr>
        </p:nvSpPr>
        <p:spPr/>
        <p:txBody>
          <a:bodyPr/>
          <a:lstStyle/>
          <a:p>
            <a:r>
              <a:rPr lang="en-US"/>
              <a:t>Facebook Original Own Posts Table with summary line | 5 profiles - 3 of 21</a:t>
            </a:r>
          </a:p>
        </p:txBody>
      </p:sp>
      <p:graphicFrame>
        <p:nvGraphicFramePr>
          <p:cNvPr id="5" name="Table Placeholder 4">
            <a:extLst>
              <a:ext uri="{FF2B5EF4-FFF2-40B4-BE49-F238E27FC236}">
                <a16:creationId xmlns:a16="http://schemas.microsoft.com/office/drawing/2014/main" id="{65E5B86F-37F7-414A-AFEB-08C620A26D3E}"/>
              </a:ext>
            </a:extLst>
          </p:cNvPr>
          <p:cNvGraphicFramePr>
            <a:graphicFrameLocks noGrp="1"/>
          </p:cNvGraphicFramePr>
          <p:nvPr>
            <p:ph type="tbl" sz="quarter" idx="13"/>
            <p:extLst>
              <p:ext uri="{D42A27DB-BD31-4B8C-83A1-F6EECF244321}">
                <p14:modId xmlns:p14="http://schemas.microsoft.com/office/powerpoint/2010/main" val="1551574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97828795"/>
                    </a:ext>
                  </a:extLst>
                </a:gridCol>
                <a:gridCol w="1728216">
                  <a:extLst>
                    <a:ext uri="{9D8B030D-6E8A-4147-A177-3AD203B41FA5}">
                      <a16:colId xmlns:a16="http://schemas.microsoft.com/office/drawing/2014/main" val="1386509446"/>
                    </a:ext>
                  </a:extLst>
                </a:gridCol>
                <a:gridCol w="576072">
                  <a:extLst>
                    <a:ext uri="{9D8B030D-6E8A-4147-A177-3AD203B41FA5}">
                      <a16:colId xmlns:a16="http://schemas.microsoft.com/office/drawing/2014/main" val="2090999954"/>
                    </a:ext>
                  </a:extLst>
                </a:gridCol>
                <a:gridCol w="576072">
                  <a:extLst>
                    <a:ext uri="{9D8B030D-6E8A-4147-A177-3AD203B41FA5}">
                      <a16:colId xmlns:a16="http://schemas.microsoft.com/office/drawing/2014/main" val="4046181538"/>
                    </a:ext>
                  </a:extLst>
                </a:gridCol>
                <a:gridCol w="576072">
                  <a:extLst>
                    <a:ext uri="{9D8B030D-6E8A-4147-A177-3AD203B41FA5}">
                      <a16:colId xmlns:a16="http://schemas.microsoft.com/office/drawing/2014/main" val="2050812124"/>
                    </a:ext>
                  </a:extLst>
                </a:gridCol>
                <a:gridCol w="576072">
                  <a:extLst>
                    <a:ext uri="{9D8B030D-6E8A-4147-A177-3AD203B41FA5}">
                      <a16:colId xmlns:a16="http://schemas.microsoft.com/office/drawing/2014/main" val="1854996025"/>
                    </a:ext>
                  </a:extLst>
                </a:gridCol>
                <a:gridCol w="576072">
                  <a:extLst>
                    <a:ext uri="{9D8B030D-6E8A-4147-A177-3AD203B41FA5}">
                      <a16:colId xmlns:a16="http://schemas.microsoft.com/office/drawing/2014/main" val="2419661296"/>
                    </a:ext>
                  </a:extLst>
                </a:gridCol>
                <a:gridCol w="576072">
                  <a:extLst>
                    <a:ext uri="{9D8B030D-6E8A-4147-A177-3AD203B41FA5}">
                      <a16:colId xmlns:a16="http://schemas.microsoft.com/office/drawing/2014/main" val="2701092019"/>
                    </a:ext>
                  </a:extLst>
                </a:gridCol>
                <a:gridCol w="576072">
                  <a:extLst>
                    <a:ext uri="{9D8B030D-6E8A-4147-A177-3AD203B41FA5}">
                      <a16:colId xmlns:a16="http://schemas.microsoft.com/office/drawing/2014/main" val="2345733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330729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- 2026-09-22 23:21:58</a:t>
                      </a:r>
                      <a:r>
                        <a:rPr kumimoji="0" lang="en-US" sz="1000" b="0" i="0" u="none" strike="noStrike" kern="1200" cap="none" spc="0" normalizeH="0" baseline="0" noProof="0">
                          <a:ln>
                            <a:noFill/>
                          </a:ln>
                          <a:solidFill>
                            <a:prstClr val="black"/>
                          </a:solidFill>
                          <a:effectLst/>
                          <a:uLnTx/>
                          <a:uFillTx/>
                          <a:latin typeface="Calibri"/>
                          <a:ea typeface="+mn-ea"/>
                          <a:cs typeface="+mn-cs"/>
                        </a:rPr>
                        <a:t>
 Not Flora and her bestie having a back-and-forth again over food. 👀  They were in the Kitchen earlier and Flora was dishing up for Oyin.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4.24 %</a:t>
                      </a:r>
                    </a:p>
                  </a:txBody>
                  <a:tcPr/>
                </a:tc>
                <a:extLst>
                  <a:ext uri="{0D108BD9-81ED-4DB2-BD59-A6C34878D82A}">
                    <a16:rowId xmlns:a16="http://schemas.microsoft.com/office/drawing/2014/main" val="1597848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- 2026-09-22 22:23:39</a:t>
                      </a:r>
                      <a:r>
                        <a:rPr kumimoji="0" lang="en-US" sz="1000" b="0" i="0" u="none" strike="noStrike" kern="1200" cap="none" spc="0" normalizeH="0" baseline="0" noProof="0">
                          <a:ln>
                            <a:noFill/>
                          </a:ln>
                          <a:solidFill>
                            <a:prstClr val="black"/>
                          </a:solidFill>
                          <a:effectLst/>
                          <a:uLnTx/>
                          <a:uFillTx/>
                          <a:latin typeface="Calibri"/>
                          <a:ea typeface="+mn-ea"/>
                          <a:cs typeface="+mn-cs"/>
                        </a:rPr>
                        <a:t>
 Well done to Team Boosted Odds: Aikou, Keivo, Ricky, Sheba and Tram. They won the betPawa sponsored task. 💪😁
#BBNaija is sponsored by betPawa 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3.53 %</a:t>
                      </a:r>
                    </a:p>
                  </a:txBody>
                  <a:tcPr/>
                </a:tc>
                <a:extLst>
                  <a:ext uri="{0D108BD9-81ED-4DB2-BD59-A6C34878D82A}">
                    <a16:rowId xmlns:a16="http://schemas.microsoft.com/office/drawing/2014/main" val="1527890662"/>
                  </a:ext>
                </a:extLst>
              </a:tr>
            </a:tbl>
          </a:graphicData>
        </a:graphic>
      </p:graphicFrame>
      <p:sp>
        <p:nvSpPr>
          <p:cNvPr id="4" name="Text Placeholder 3">
            <a:extLst>
              <a:ext uri="{FF2B5EF4-FFF2-40B4-BE49-F238E27FC236}">
                <a16:creationId xmlns:a16="http://schemas.microsoft.com/office/drawing/2014/main" id="{EDD01418-7D8B-4A32-BAE5-0D97CF906416}"/>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559939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CC161-CCD5-4DB2-95A4-CC2A8B20CCC2}"/>
              </a:ext>
            </a:extLst>
          </p:cNvPr>
          <p:cNvSpPr>
            <a:spLocks noGrp="1"/>
          </p:cNvSpPr>
          <p:nvPr>
            <p:ph type="title"/>
          </p:nvPr>
        </p:nvSpPr>
        <p:spPr/>
        <p:txBody>
          <a:bodyPr/>
          <a:lstStyle/>
          <a:p>
            <a:r>
              <a:rPr lang="en-US"/>
              <a:t>Facebook Original Own Posts Table with summary line | 5 profiles - 4 of 21</a:t>
            </a:r>
          </a:p>
        </p:txBody>
      </p:sp>
      <p:graphicFrame>
        <p:nvGraphicFramePr>
          <p:cNvPr id="5" name="Table Placeholder 4">
            <a:extLst>
              <a:ext uri="{FF2B5EF4-FFF2-40B4-BE49-F238E27FC236}">
                <a16:creationId xmlns:a16="http://schemas.microsoft.com/office/drawing/2014/main" id="{A122BDEC-CD07-416A-8655-C443A32A1D04}"/>
              </a:ext>
            </a:extLst>
          </p:cNvPr>
          <p:cNvGraphicFramePr>
            <a:graphicFrameLocks noGrp="1"/>
          </p:cNvGraphicFramePr>
          <p:nvPr>
            <p:ph type="tbl" sz="quarter" idx="13"/>
            <p:extLst>
              <p:ext uri="{D42A27DB-BD31-4B8C-83A1-F6EECF244321}">
                <p14:modId xmlns:p14="http://schemas.microsoft.com/office/powerpoint/2010/main" val="1553320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35019002"/>
                    </a:ext>
                  </a:extLst>
                </a:gridCol>
                <a:gridCol w="1728216">
                  <a:extLst>
                    <a:ext uri="{9D8B030D-6E8A-4147-A177-3AD203B41FA5}">
                      <a16:colId xmlns:a16="http://schemas.microsoft.com/office/drawing/2014/main" val="2705481429"/>
                    </a:ext>
                  </a:extLst>
                </a:gridCol>
                <a:gridCol w="576072">
                  <a:extLst>
                    <a:ext uri="{9D8B030D-6E8A-4147-A177-3AD203B41FA5}">
                      <a16:colId xmlns:a16="http://schemas.microsoft.com/office/drawing/2014/main" val="329197644"/>
                    </a:ext>
                  </a:extLst>
                </a:gridCol>
                <a:gridCol w="576072">
                  <a:extLst>
                    <a:ext uri="{9D8B030D-6E8A-4147-A177-3AD203B41FA5}">
                      <a16:colId xmlns:a16="http://schemas.microsoft.com/office/drawing/2014/main" val="3607286511"/>
                    </a:ext>
                  </a:extLst>
                </a:gridCol>
                <a:gridCol w="576072">
                  <a:extLst>
                    <a:ext uri="{9D8B030D-6E8A-4147-A177-3AD203B41FA5}">
                      <a16:colId xmlns:a16="http://schemas.microsoft.com/office/drawing/2014/main" val="32670724"/>
                    </a:ext>
                  </a:extLst>
                </a:gridCol>
                <a:gridCol w="576072">
                  <a:extLst>
                    <a:ext uri="{9D8B030D-6E8A-4147-A177-3AD203B41FA5}">
                      <a16:colId xmlns:a16="http://schemas.microsoft.com/office/drawing/2014/main" val="1685470217"/>
                    </a:ext>
                  </a:extLst>
                </a:gridCol>
                <a:gridCol w="576072">
                  <a:extLst>
                    <a:ext uri="{9D8B030D-6E8A-4147-A177-3AD203B41FA5}">
                      <a16:colId xmlns:a16="http://schemas.microsoft.com/office/drawing/2014/main" val="1374269726"/>
                    </a:ext>
                  </a:extLst>
                </a:gridCol>
                <a:gridCol w="576072">
                  <a:extLst>
                    <a:ext uri="{9D8B030D-6E8A-4147-A177-3AD203B41FA5}">
                      <a16:colId xmlns:a16="http://schemas.microsoft.com/office/drawing/2014/main" val="2791307084"/>
                    </a:ext>
                  </a:extLst>
                </a:gridCol>
                <a:gridCol w="576072">
                  <a:extLst>
                    <a:ext uri="{9D8B030D-6E8A-4147-A177-3AD203B41FA5}">
                      <a16:colId xmlns:a16="http://schemas.microsoft.com/office/drawing/2014/main" val="4288456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1587164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- 2026-09-22 20:52:06</a:t>
                      </a:r>
                      <a:r>
                        <a:rPr kumimoji="0" lang="en-US" sz="1000" b="0" i="0" u="none" strike="noStrike" kern="1200" cap="none" spc="0" normalizeH="0" baseline="0" noProof="0">
                          <a:ln>
                            <a:noFill/>
                          </a:ln>
                          <a:solidFill>
                            <a:prstClr val="black"/>
                          </a:solidFill>
                          <a:effectLst/>
                          <a:uLnTx/>
                          <a:uFillTx/>
                          <a:latin typeface="Calibri"/>
                          <a:ea typeface="+mn-ea"/>
                          <a:cs typeface="+mn-cs"/>
                        </a:rPr>
                        <a:t>
 The betPawa sponsored task has started in the Arena. 💪 There are four games in the task. The teams are:
Team Boosted Odds is Aikou, Keivo, Ricky, Sheba and Tram.
Team 50% Cashback is Barry, Bluethopia, Flora, Oyin, and Temi Nkem.
Which team are you rooting for? 🤔
#BBNaija is proudly brought to you by betPawa 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2.30 %</a:t>
                      </a:r>
                    </a:p>
                  </a:txBody>
                  <a:tcPr/>
                </a:tc>
                <a:extLst>
                  <a:ext uri="{0D108BD9-81ED-4DB2-BD59-A6C34878D82A}">
                    <a16:rowId xmlns:a16="http://schemas.microsoft.com/office/drawing/2014/main" val="3740165407"/>
                  </a:ext>
                </a:extLst>
              </a:tr>
            </a:tbl>
          </a:graphicData>
        </a:graphic>
      </p:graphicFrame>
      <p:sp>
        <p:nvSpPr>
          <p:cNvPr id="4" name="Text Placeholder 3">
            <a:extLst>
              <a:ext uri="{FF2B5EF4-FFF2-40B4-BE49-F238E27FC236}">
                <a16:creationId xmlns:a16="http://schemas.microsoft.com/office/drawing/2014/main" id="{F15D0562-8901-468C-92D4-B08E214E3353}"/>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545532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F30D2-6061-48A9-9373-99EB0F82F2F3}"/>
              </a:ext>
            </a:extLst>
          </p:cNvPr>
          <p:cNvSpPr>
            <a:spLocks noGrp="1"/>
          </p:cNvSpPr>
          <p:nvPr>
            <p:ph type="title"/>
          </p:nvPr>
        </p:nvSpPr>
        <p:spPr/>
        <p:txBody>
          <a:bodyPr/>
          <a:lstStyle/>
          <a:p>
            <a:r>
              <a:rPr lang="en-US"/>
              <a:t>Facebook Original Own Posts Table with summary line | 5 profiles - 5 of 21</a:t>
            </a:r>
          </a:p>
        </p:txBody>
      </p:sp>
      <p:graphicFrame>
        <p:nvGraphicFramePr>
          <p:cNvPr id="5" name="Table Placeholder 4">
            <a:extLst>
              <a:ext uri="{FF2B5EF4-FFF2-40B4-BE49-F238E27FC236}">
                <a16:creationId xmlns:a16="http://schemas.microsoft.com/office/drawing/2014/main" id="{C807B4F7-5C7A-47B5-8F90-BF6637252829}"/>
              </a:ext>
            </a:extLst>
          </p:cNvPr>
          <p:cNvGraphicFramePr>
            <a:graphicFrameLocks noGrp="1"/>
          </p:cNvGraphicFramePr>
          <p:nvPr>
            <p:ph type="tbl" sz="quarter" idx="13"/>
            <p:extLst>
              <p:ext uri="{D42A27DB-BD31-4B8C-83A1-F6EECF244321}">
                <p14:modId xmlns:p14="http://schemas.microsoft.com/office/powerpoint/2010/main" val="2205717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62455848"/>
                    </a:ext>
                  </a:extLst>
                </a:gridCol>
                <a:gridCol w="1728216">
                  <a:extLst>
                    <a:ext uri="{9D8B030D-6E8A-4147-A177-3AD203B41FA5}">
                      <a16:colId xmlns:a16="http://schemas.microsoft.com/office/drawing/2014/main" val="405238880"/>
                    </a:ext>
                  </a:extLst>
                </a:gridCol>
                <a:gridCol w="576072">
                  <a:extLst>
                    <a:ext uri="{9D8B030D-6E8A-4147-A177-3AD203B41FA5}">
                      <a16:colId xmlns:a16="http://schemas.microsoft.com/office/drawing/2014/main" val="790580088"/>
                    </a:ext>
                  </a:extLst>
                </a:gridCol>
                <a:gridCol w="576072">
                  <a:extLst>
                    <a:ext uri="{9D8B030D-6E8A-4147-A177-3AD203B41FA5}">
                      <a16:colId xmlns:a16="http://schemas.microsoft.com/office/drawing/2014/main" val="640646648"/>
                    </a:ext>
                  </a:extLst>
                </a:gridCol>
                <a:gridCol w="576072">
                  <a:extLst>
                    <a:ext uri="{9D8B030D-6E8A-4147-A177-3AD203B41FA5}">
                      <a16:colId xmlns:a16="http://schemas.microsoft.com/office/drawing/2014/main" val="486258387"/>
                    </a:ext>
                  </a:extLst>
                </a:gridCol>
                <a:gridCol w="576072">
                  <a:extLst>
                    <a:ext uri="{9D8B030D-6E8A-4147-A177-3AD203B41FA5}">
                      <a16:colId xmlns:a16="http://schemas.microsoft.com/office/drawing/2014/main" val="2818359014"/>
                    </a:ext>
                  </a:extLst>
                </a:gridCol>
                <a:gridCol w="576072">
                  <a:extLst>
                    <a:ext uri="{9D8B030D-6E8A-4147-A177-3AD203B41FA5}">
                      <a16:colId xmlns:a16="http://schemas.microsoft.com/office/drawing/2014/main" val="1748244689"/>
                    </a:ext>
                  </a:extLst>
                </a:gridCol>
                <a:gridCol w="576072">
                  <a:extLst>
                    <a:ext uri="{9D8B030D-6E8A-4147-A177-3AD203B41FA5}">
                      <a16:colId xmlns:a16="http://schemas.microsoft.com/office/drawing/2014/main" val="3697704575"/>
                    </a:ext>
                  </a:extLst>
                </a:gridCol>
                <a:gridCol w="576072">
                  <a:extLst>
                    <a:ext uri="{9D8B030D-6E8A-4147-A177-3AD203B41FA5}">
                      <a16:colId xmlns:a16="http://schemas.microsoft.com/office/drawing/2014/main" val="1868005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21753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- 2026-09-22 19:31:18</a:t>
                      </a:r>
                      <a:r>
                        <a:rPr kumimoji="0" lang="en-US" sz="1000" b="0" i="0" u="none" strike="noStrike" kern="1200" cap="none" spc="0" normalizeH="0" baseline="0" noProof="0">
                          <a:ln>
                            <a:noFill/>
                          </a:ln>
                          <a:solidFill>
                            <a:prstClr val="black"/>
                          </a:solidFill>
                          <a:effectLst/>
                          <a:uLnTx/>
                          <a:uFillTx/>
                          <a:latin typeface="Calibri"/>
                          <a:ea typeface="+mn-ea"/>
                          <a:cs typeface="+mn-cs"/>
                        </a:rPr>
                        <a:t>
 Oyin brought her own spin to the benchwarmer vest and is rocking her outfit today, right 😍
#BBNaija is sponsored by Supa Komando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a:t>
                      </a:r>
                    </a:p>
                  </a:txBody>
                  <a:tcPr/>
                </a:tc>
                <a:extLst>
                  <a:ext uri="{0D108BD9-81ED-4DB2-BD59-A6C34878D82A}">
                    <a16:rowId xmlns:a16="http://schemas.microsoft.com/office/drawing/2014/main" val="99231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- 2026-09-22 17:18:02</a:t>
                      </a:r>
                      <a:r>
                        <a:rPr kumimoji="0" lang="en-US" sz="1000" b="0" i="0" u="none" strike="noStrike" kern="1200" cap="none" spc="0" normalizeH="0" baseline="0" noProof="0">
                          <a:ln>
                            <a:noFill/>
                          </a:ln>
                          <a:solidFill>
                            <a:prstClr val="black"/>
                          </a:solidFill>
                          <a:effectLst/>
                          <a:uLnTx/>
                          <a:uFillTx/>
                          <a:latin typeface="Calibri"/>
                          <a:ea typeface="+mn-ea"/>
                          <a:cs typeface="+mn-cs"/>
                        </a:rPr>
                        <a:t>
 Something's got Keivo grinning ear to ear today. MIPOW win, HoH win, or just more eggs on his plate? 🤔🤣
#BBNaija is sponsored by Power Oil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4.59 %</a:t>
                      </a:r>
                    </a:p>
                  </a:txBody>
                  <a:tcPr/>
                </a:tc>
                <a:extLst>
                  <a:ext uri="{0D108BD9-81ED-4DB2-BD59-A6C34878D82A}">
                    <a16:rowId xmlns:a16="http://schemas.microsoft.com/office/drawing/2014/main" val="335814997"/>
                  </a:ext>
                </a:extLst>
              </a:tr>
            </a:tbl>
          </a:graphicData>
        </a:graphic>
      </p:graphicFrame>
      <p:sp>
        <p:nvSpPr>
          <p:cNvPr id="4" name="Text Placeholder 3">
            <a:extLst>
              <a:ext uri="{FF2B5EF4-FFF2-40B4-BE49-F238E27FC236}">
                <a16:creationId xmlns:a16="http://schemas.microsoft.com/office/drawing/2014/main" id="{F8CF8BA8-45C4-44AE-9DF2-1CB1D157A336}"/>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982636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A2DF8-4C26-48DC-B3A0-980A95D64F89}"/>
              </a:ext>
            </a:extLst>
          </p:cNvPr>
          <p:cNvSpPr>
            <a:spLocks noGrp="1"/>
          </p:cNvSpPr>
          <p:nvPr>
            <p:ph type="title"/>
          </p:nvPr>
        </p:nvSpPr>
        <p:spPr/>
        <p:txBody>
          <a:bodyPr/>
          <a:lstStyle/>
          <a:p>
            <a:r>
              <a:rPr lang="en-US"/>
              <a:t>Facebook Original Own Posts Table with summary line | 5 profiles - 6 of 21</a:t>
            </a:r>
          </a:p>
        </p:txBody>
      </p:sp>
      <p:graphicFrame>
        <p:nvGraphicFramePr>
          <p:cNvPr id="5" name="Table Placeholder 4">
            <a:extLst>
              <a:ext uri="{FF2B5EF4-FFF2-40B4-BE49-F238E27FC236}">
                <a16:creationId xmlns:a16="http://schemas.microsoft.com/office/drawing/2014/main" id="{8A2B384A-1A57-4058-A90E-CC1AC03E5801}"/>
              </a:ext>
            </a:extLst>
          </p:cNvPr>
          <p:cNvGraphicFramePr>
            <a:graphicFrameLocks noGrp="1"/>
          </p:cNvGraphicFramePr>
          <p:nvPr>
            <p:ph type="tbl" sz="quarter" idx="13"/>
            <p:extLst>
              <p:ext uri="{D42A27DB-BD31-4B8C-83A1-F6EECF244321}">
                <p14:modId xmlns:p14="http://schemas.microsoft.com/office/powerpoint/2010/main" val="472789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99830643"/>
                    </a:ext>
                  </a:extLst>
                </a:gridCol>
                <a:gridCol w="1728216">
                  <a:extLst>
                    <a:ext uri="{9D8B030D-6E8A-4147-A177-3AD203B41FA5}">
                      <a16:colId xmlns:a16="http://schemas.microsoft.com/office/drawing/2014/main" val="1446385713"/>
                    </a:ext>
                  </a:extLst>
                </a:gridCol>
                <a:gridCol w="576072">
                  <a:extLst>
                    <a:ext uri="{9D8B030D-6E8A-4147-A177-3AD203B41FA5}">
                      <a16:colId xmlns:a16="http://schemas.microsoft.com/office/drawing/2014/main" val="1391793579"/>
                    </a:ext>
                  </a:extLst>
                </a:gridCol>
                <a:gridCol w="576072">
                  <a:extLst>
                    <a:ext uri="{9D8B030D-6E8A-4147-A177-3AD203B41FA5}">
                      <a16:colId xmlns:a16="http://schemas.microsoft.com/office/drawing/2014/main" val="3500651842"/>
                    </a:ext>
                  </a:extLst>
                </a:gridCol>
                <a:gridCol w="576072">
                  <a:extLst>
                    <a:ext uri="{9D8B030D-6E8A-4147-A177-3AD203B41FA5}">
                      <a16:colId xmlns:a16="http://schemas.microsoft.com/office/drawing/2014/main" val="4240590894"/>
                    </a:ext>
                  </a:extLst>
                </a:gridCol>
                <a:gridCol w="576072">
                  <a:extLst>
                    <a:ext uri="{9D8B030D-6E8A-4147-A177-3AD203B41FA5}">
                      <a16:colId xmlns:a16="http://schemas.microsoft.com/office/drawing/2014/main" val="3214247341"/>
                    </a:ext>
                  </a:extLst>
                </a:gridCol>
                <a:gridCol w="576072">
                  <a:extLst>
                    <a:ext uri="{9D8B030D-6E8A-4147-A177-3AD203B41FA5}">
                      <a16:colId xmlns:a16="http://schemas.microsoft.com/office/drawing/2014/main" val="4236015409"/>
                    </a:ext>
                  </a:extLst>
                </a:gridCol>
                <a:gridCol w="576072">
                  <a:extLst>
                    <a:ext uri="{9D8B030D-6E8A-4147-A177-3AD203B41FA5}">
                      <a16:colId xmlns:a16="http://schemas.microsoft.com/office/drawing/2014/main" val="1544330272"/>
                    </a:ext>
                  </a:extLst>
                </a:gridCol>
                <a:gridCol w="576072">
                  <a:extLst>
                    <a:ext uri="{9D8B030D-6E8A-4147-A177-3AD203B41FA5}">
                      <a16:colId xmlns:a16="http://schemas.microsoft.com/office/drawing/2014/main" val="3902765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1096856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- 2026-09-22 16:28:18</a:t>
                      </a:r>
                      <a:r>
                        <a:rPr kumimoji="0" lang="en-US" sz="1000" b="0" i="0" u="none" strike="noStrike" kern="1200" cap="none" spc="0" normalizeH="0" baseline="0" noProof="0">
                          <a:ln>
                            <a:noFill/>
                          </a:ln>
                          <a:solidFill>
                            <a:prstClr val="black"/>
                          </a:solidFill>
                          <a:effectLst/>
                          <a:uLnTx/>
                          <a:uFillTx/>
                          <a:latin typeface="Calibri"/>
                          <a:ea typeface="+mn-ea"/>
                          <a:cs typeface="+mn-cs"/>
                        </a:rPr>
                        <a:t>
 Your boy, Chimsom Chuka keeps things 💯 and reacts to your comments on his Show Ya Sef journey.
#BBNaija is proudly sponsored by Betpawa 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8.11 %</a:t>
                      </a:r>
                    </a:p>
                  </a:txBody>
                  <a:tcPr/>
                </a:tc>
                <a:extLst>
                  <a:ext uri="{0D108BD9-81ED-4DB2-BD59-A6C34878D82A}">
                    <a16:rowId xmlns:a16="http://schemas.microsoft.com/office/drawing/2014/main" val="3927210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- 2026-09-22 16:26:28</a:t>
                      </a:r>
                      <a:r>
                        <a:rPr kumimoji="0" lang="en-US" sz="1000" b="0" i="0" u="none" strike="noStrike" kern="1200" cap="none" spc="0" normalizeH="0" baseline="0" noProof="0">
                          <a:ln>
                            <a:noFill/>
                          </a:ln>
                          <a:solidFill>
                            <a:prstClr val="black"/>
                          </a:solidFill>
                          <a:effectLst/>
                          <a:uLnTx/>
                          <a:uFillTx/>
                          <a:latin typeface="Calibri"/>
                          <a:ea typeface="+mn-ea"/>
                          <a:cs typeface="+mn-cs"/>
                        </a:rPr>
                        <a:t>
 From savage to sweet, Bells checks out your comments about her time in the Show Ya Sef house and reacts!
#BBNaija is proudly sponsored by Betpawa 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5.05 %</a:t>
                      </a:r>
                    </a:p>
                  </a:txBody>
                  <a:tcPr/>
                </a:tc>
                <a:extLst>
                  <a:ext uri="{0D108BD9-81ED-4DB2-BD59-A6C34878D82A}">
                    <a16:rowId xmlns:a16="http://schemas.microsoft.com/office/drawing/2014/main" val="3871331732"/>
                  </a:ext>
                </a:extLst>
              </a:tr>
            </a:tbl>
          </a:graphicData>
        </a:graphic>
      </p:graphicFrame>
      <p:sp>
        <p:nvSpPr>
          <p:cNvPr id="4" name="Text Placeholder 3">
            <a:extLst>
              <a:ext uri="{FF2B5EF4-FFF2-40B4-BE49-F238E27FC236}">
                <a16:creationId xmlns:a16="http://schemas.microsoft.com/office/drawing/2014/main" id="{029C7D4C-86CF-4CB9-A545-931614645825}"/>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900240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946A8-0257-4A76-AE78-27CE507E8711}"/>
              </a:ext>
            </a:extLst>
          </p:cNvPr>
          <p:cNvSpPr>
            <a:spLocks noGrp="1"/>
          </p:cNvSpPr>
          <p:nvPr>
            <p:ph type="title"/>
          </p:nvPr>
        </p:nvSpPr>
        <p:spPr/>
        <p:txBody>
          <a:bodyPr/>
          <a:lstStyle/>
          <a:p>
            <a:r>
              <a:rPr lang="en-US"/>
              <a:t>Facebook Original Own Posts Table with summary line | 5 profiles - 7 of 21</a:t>
            </a:r>
          </a:p>
        </p:txBody>
      </p:sp>
      <p:graphicFrame>
        <p:nvGraphicFramePr>
          <p:cNvPr id="5" name="Table Placeholder 4">
            <a:extLst>
              <a:ext uri="{FF2B5EF4-FFF2-40B4-BE49-F238E27FC236}">
                <a16:creationId xmlns:a16="http://schemas.microsoft.com/office/drawing/2014/main" id="{74AD43CB-8388-439A-8241-BD1AC88F6506}"/>
              </a:ext>
            </a:extLst>
          </p:cNvPr>
          <p:cNvGraphicFramePr>
            <a:graphicFrameLocks noGrp="1"/>
          </p:cNvGraphicFramePr>
          <p:nvPr>
            <p:ph type="tbl" sz="quarter" idx="13"/>
            <p:extLst>
              <p:ext uri="{D42A27DB-BD31-4B8C-83A1-F6EECF244321}">
                <p14:modId xmlns:p14="http://schemas.microsoft.com/office/powerpoint/2010/main" val="4290659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528275546"/>
                    </a:ext>
                  </a:extLst>
                </a:gridCol>
                <a:gridCol w="1728216">
                  <a:extLst>
                    <a:ext uri="{9D8B030D-6E8A-4147-A177-3AD203B41FA5}">
                      <a16:colId xmlns:a16="http://schemas.microsoft.com/office/drawing/2014/main" val="2604005927"/>
                    </a:ext>
                  </a:extLst>
                </a:gridCol>
                <a:gridCol w="576072">
                  <a:extLst>
                    <a:ext uri="{9D8B030D-6E8A-4147-A177-3AD203B41FA5}">
                      <a16:colId xmlns:a16="http://schemas.microsoft.com/office/drawing/2014/main" val="2433558101"/>
                    </a:ext>
                  </a:extLst>
                </a:gridCol>
                <a:gridCol w="576072">
                  <a:extLst>
                    <a:ext uri="{9D8B030D-6E8A-4147-A177-3AD203B41FA5}">
                      <a16:colId xmlns:a16="http://schemas.microsoft.com/office/drawing/2014/main" val="2667663598"/>
                    </a:ext>
                  </a:extLst>
                </a:gridCol>
                <a:gridCol w="576072">
                  <a:extLst>
                    <a:ext uri="{9D8B030D-6E8A-4147-A177-3AD203B41FA5}">
                      <a16:colId xmlns:a16="http://schemas.microsoft.com/office/drawing/2014/main" val="2794857525"/>
                    </a:ext>
                  </a:extLst>
                </a:gridCol>
                <a:gridCol w="576072">
                  <a:extLst>
                    <a:ext uri="{9D8B030D-6E8A-4147-A177-3AD203B41FA5}">
                      <a16:colId xmlns:a16="http://schemas.microsoft.com/office/drawing/2014/main" val="238945458"/>
                    </a:ext>
                  </a:extLst>
                </a:gridCol>
                <a:gridCol w="576072">
                  <a:extLst>
                    <a:ext uri="{9D8B030D-6E8A-4147-A177-3AD203B41FA5}">
                      <a16:colId xmlns:a16="http://schemas.microsoft.com/office/drawing/2014/main" val="1534142112"/>
                    </a:ext>
                  </a:extLst>
                </a:gridCol>
                <a:gridCol w="576072">
                  <a:extLst>
                    <a:ext uri="{9D8B030D-6E8A-4147-A177-3AD203B41FA5}">
                      <a16:colId xmlns:a16="http://schemas.microsoft.com/office/drawing/2014/main" val="4162052539"/>
                    </a:ext>
                  </a:extLst>
                </a:gridCol>
                <a:gridCol w="576072">
                  <a:extLst>
                    <a:ext uri="{9D8B030D-6E8A-4147-A177-3AD203B41FA5}">
                      <a16:colId xmlns:a16="http://schemas.microsoft.com/office/drawing/2014/main" val="3474713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3271743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- 2026-09-22 16:25:34</a:t>
                      </a:r>
                      <a:r>
                        <a:rPr kumimoji="0" lang="en-US" sz="1000" b="0" i="0" u="none" strike="noStrike" kern="1200" cap="none" spc="0" normalizeH="0" baseline="0" noProof="0">
                          <a:ln>
                            <a:noFill/>
                          </a:ln>
                          <a:solidFill>
                            <a:prstClr val="black"/>
                          </a:solidFill>
                          <a:effectLst/>
                          <a:uLnTx/>
                          <a:uFillTx/>
                          <a:latin typeface="Calibri"/>
                          <a:ea typeface="+mn-ea"/>
                          <a:cs typeface="+mn-cs"/>
                        </a:rPr>
                        <a:t>
 You asked, Yusuf answered!
Check out his responses to your comments.
#BBNaija is proudly sponsored by Betpawa 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5.90 %</a:t>
                      </a:r>
                    </a:p>
                  </a:txBody>
                  <a:tcPr/>
                </a:tc>
                <a:extLst>
                  <a:ext uri="{0D108BD9-81ED-4DB2-BD59-A6C34878D82A}">
                    <a16:rowId xmlns:a16="http://schemas.microsoft.com/office/drawing/2014/main" val="1007995144"/>
                  </a:ext>
                </a:extLst>
              </a:tr>
            </a:tbl>
          </a:graphicData>
        </a:graphic>
      </p:graphicFrame>
      <p:sp>
        <p:nvSpPr>
          <p:cNvPr id="4" name="Text Placeholder 3">
            <a:extLst>
              <a:ext uri="{FF2B5EF4-FFF2-40B4-BE49-F238E27FC236}">
                <a16:creationId xmlns:a16="http://schemas.microsoft.com/office/drawing/2014/main" id="{9260F802-E858-4EBD-96A0-00F7CA776976}"/>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496128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D9909-E747-48A0-9AA2-1DA1859D5698}"/>
              </a:ext>
            </a:extLst>
          </p:cNvPr>
          <p:cNvSpPr>
            <a:spLocks noGrp="1"/>
          </p:cNvSpPr>
          <p:nvPr>
            <p:ph type="title"/>
          </p:nvPr>
        </p:nvSpPr>
        <p:spPr/>
        <p:txBody>
          <a:bodyPr/>
          <a:lstStyle/>
          <a:p>
            <a:r>
              <a:rPr lang="en-US"/>
              <a:t>Facebook Original Own Posts Table with summary line | 5 profiles - 8 of 21</a:t>
            </a:r>
          </a:p>
        </p:txBody>
      </p:sp>
      <p:graphicFrame>
        <p:nvGraphicFramePr>
          <p:cNvPr id="5" name="Table Placeholder 4">
            <a:extLst>
              <a:ext uri="{FF2B5EF4-FFF2-40B4-BE49-F238E27FC236}">
                <a16:creationId xmlns:a16="http://schemas.microsoft.com/office/drawing/2014/main" id="{74EC69C4-B114-417C-8A54-9E3D8FCE2804}"/>
              </a:ext>
            </a:extLst>
          </p:cNvPr>
          <p:cNvGraphicFramePr>
            <a:graphicFrameLocks noGrp="1"/>
          </p:cNvGraphicFramePr>
          <p:nvPr>
            <p:ph type="tbl" sz="quarter" idx="13"/>
            <p:extLst>
              <p:ext uri="{D42A27DB-BD31-4B8C-83A1-F6EECF244321}">
                <p14:modId xmlns:p14="http://schemas.microsoft.com/office/powerpoint/2010/main" val="1616881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89677351"/>
                    </a:ext>
                  </a:extLst>
                </a:gridCol>
                <a:gridCol w="1728216">
                  <a:extLst>
                    <a:ext uri="{9D8B030D-6E8A-4147-A177-3AD203B41FA5}">
                      <a16:colId xmlns:a16="http://schemas.microsoft.com/office/drawing/2014/main" val="390424108"/>
                    </a:ext>
                  </a:extLst>
                </a:gridCol>
                <a:gridCol w="576072">
                  <a:extLst>
                    <a:ext uri="{9D8B030D-6E8A-4147-A177-3AD203B41FA5}">
                      <a16:colId xmlns:a16="http://schemas.microsoft.com/office/drawing/2014/main" val="1335998264"/>
                    </a:ext>
                  </a:extLst>
                </a:gridCol>
                <a:gridCol w="576072">
                  <a:extLst>
                    <a:ext uri="{9D8B030D-6E8A-4147-A177-3AD203B41FA5}">
                      <a16:colId xmlns:a16="http://schemas.microsoft.com/office/drawing/2014/main" val="2190108574"/>
                    </a:ext>
                  </a:extLst>
                </a:gridCol>
                <a:gridCol w="576072">
                  <a:extLst>
                    <a:ext uri="{9D8B030D-6E8A-4147-A177-3AD203B41FA5}">
                      <a16:colId xmlns:a16="http://schemas.microsoft.com/office/drawing/2014/main" val="1329463799"/>
                    </a:ext>
                  </a:extLst>
                </a:gridCol>
                <a:gridCol w="576072">
                  <a:extLst>
                    <a:ext uri="{9D8B030D-6E8A-4147-A177-3AD203B41FA5}">
                      <a16:colId xmlns:a16="http://schemas.microsoft.com/office/drawing/2014/main" val="3515561002"/>
                    </a:ext>
                  </a:extLst>
                </a:gridCol>
                <a:gridCol w="576072">
                  <a:extLst>
                    <a:ext uri="{9D8B030D-6E8A-4147-A177-3AD203B41FA5}">
                      <a16:colId xmlns:a16="http://schemas.microsoft.com/office/drawing/2014/main" val="1187613697"/>
                    </a:ext>
                  </a:extLst>
                </a:gridCol>
                <a:gridCol w="576072">
                  <a:extLst>
                    <a:ext uri="{9D8B030D-6E8A-4147-A177-3AD203B41FA5}">
                      <a16:colId xmlns:a16="http://schemas.microsoft.com/office/drawing/2014/main" val="2423926427"/>
                    </a:ext>
                  </a:extLst>
                </a:gridCol>
                <a:gridCol w="576072">
                  <a:extLst>
                    <a:ext uri="{9D8B030D-6E8A-4147-A177-3AD203B41FA5}">
                      <a16:colId xmlns:a16="http://schemas.microsoft.com/office/drawing/2014/main" val="306334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1250136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- 2026-09-22 15:06:31</a:t>
                      </a:r>
                      <a:r>
                        <a:rPr kumimoji="0" lang="en-US" sz="1000" b="0" i="0" u="none" strike="noStrike" kern="1200" cap="none" spc="0" normalizeH="0" baseline="0" noProof="0">
                          <a:ln>
                            <a:noFill/>
                          </a:ln>
                          <a:solidFill>
                            <a:prstClr val="black"/>
                          </a:solidFill>
                          <a:effectLst/>
                          <a:uLnTx/>
                          <a:uFillTx/>
                          <a:latin typeface="Calibri"/>
                          <a:ea typeface="+mn-ea"/>
                          <a:cs typeface="+mn-cs"/>
                        </a:rPr>
                        <a:t>
 As part of Legacy Week, Biggie has handed the Housemates a task called Then Vs. Now.  
Each Housemate must write their honest impression of every remaining player — from what stands out about them, to the one word that best describes the person they've become in the House.
They'll also do one for themselves: reflecting on who they are now, after nine weeks in Big Brother's House.
#BBNaija  is sponsored by Amatem Softgel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1.35 %</a:t>
                      </a:r>
                    </a:p>
                  </a:txBody>
                  <a:tcPr/>
                </a:tc>
                <a:extLst>
                  <a:ext uri="{0D108BD9-81ED-4DB2-BD59-A6C34878D82A}">
                    <a16:rowId xmlns:a16="http://schemas.microsoft.com/office/drawing/2014/main" val="3917557702"/>
                  </a:ext>
                </a:extLst>
              </a:tr>
            </a:tbl>
          </a:graphicData>
        </a:graphic>
      </p:graphicFrame>
      <p:sp>
        <p:nvSpPr>
          <p:cNvPr id="4" name="Text Placeholder 3">
            <a:extLst>
              <a:ext uri="{FF2B5EF4-FFF2-40B4-BE49-F238E27FC236}">
                <a16:creationId xmlns:a16="http://schemas.microsoft.com/office/drawing/2014/main" id="{3C42B9D6-9A72-4A14-B0B1-2CDF899770DB}"/>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4235371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3D87F-BB78-4701-9EE7-B55814770F63}"/>
              </a:ext>
            </a:extLst>
          </p:cNvPr>
          <p:cNvSpPr>
            <a:spLocks noGrp="1"/>
          </p:cNvSpPr>
          <p:nvPr>
            <p:ph type="title"/>
          </p:nvPr>
        </p:nvSpPr>
        <p:spPr/>
        <p:txBody>
          <a:bodyPr/>
          <a:lstStyle/>
          <a:p>
            <a:r>
              <a:rPr lang="en-US"/>
              <a:t>Facebook Original Own Posts Table with summary line | 5 profiles - 9 of 21</a:t>
            </a:r>
          </a:p>
        </p:txBody>
      </p:sp>
      <p:graphicFrame>
        <p:nvGraphicFramePr>
          <p:cNvPr id="5" name="Table Placeholder 4">
            <a:extLst>
              <a:ext uri="{FF2B5EF4-FFF2-40B4-BE49-F238E27FC236}">
                <a16:creationId xmlns:a16="http://schemas.microsoft.com/office/drawing/2014/main" id="{126FECE1-46F5-4ED5-808B-E1DD58AA8C14}"/>
              </a:ext>
            </a:extLst>
          </p:cNvPr>
          <p:cNvGraphicFramePr>
            <a:graphicFrameLocks noGrp="1"/>
          </p:cNvGraphicFramePr>
          <p:nvPr>
            <p:ph type="tbl" sz="quarter" idx="13"/>
            <p:extLst>
              <p:ext uri="{D42A27DB-BD31-4B8C-83A1-F6EECF244321}">
                <p14:modId xmlns:p14="http://schemas.microsoft.com/office/powerpoint/2010/main" val="3442263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29323050"/>
                    </a:ext>
                  </a:extLst>
                </a:gridCol>
                <a:gridCol w="1728216">
                  <a:extLst>
                    <a:ext uri="{9D8B030D-6E8A-4147-A177-3AD203B41FA5}">
                      <a16:colId xmlns:a16="http://schemas.microsoft.com/office/drawing/2014/main" val="2439424211"/>
                    </a:ext>
                  </a:extLst>
                </a:gridCol>
                <a:gridCol w="576072">
                  <a:extLst>
                    <a:ext uri="{9D8B030D-6E8A-4147-A177-3AD203B41FA5}">
                      <a16:colId xmlns:a16="http://schemas.microsoft.com/office/drawing/2014/main" val="3137576454"/>
                    </a:ext>
                  </a:extLst>
                </a:gridCol>
                <a:gridCol w="576072">
                  <a:extLst>
                    <a:ext uri="{9D8B030D-6E8A-4147-A177-3AD203B41FA5}">
                      <a16:colId xmlns:a16="http://schemas.microsoft.com/office/drawing/2014/main" val="983296130"/>
                    </a:ext>
                  </a:extLst>
                </a:gridCol>
                <a:gridCol w="576072">
                  <a:extLst>
                    <a:ext uri="{9D8B030D-6E8A-4147-A177-3AD203B41FA5}">
                      <a16:colId xmlns:a16="http://schemas.microsoft.com/office/drawing/2014/main" val="2792460359"/>
                    </a:ext>
                  </a:extLst>
                </a:gridCol>
                <a:gridCol w="576072">
                  <a:extLst>
                    <a:ext uri="{9D8B030D-6E8A-4147-A177-3AD203B41FA5}">
                      <a16:colId xmlns:a16="http://schemas.microsoft.com/office/drawing/2014/main" val="2450311116"/>
                    </a:ext>
                  </a:extLst>
                </a:gridCol>
                <a:gridCol w="576072">
                  <a:extLst>
                    <a:ext uri="{9D8B030D-6E8A-4147-A177-3AD203B41FA5}">
                      <a16:colId xmlns:a16="http://schemas.microsoft.com/office/drawing/2014/main" val="4033143679"/>
                    </a:ext>
                  </a:extLst>
                </a:gridCol>
                <a:gridCol w="576072">
                  <a:extLst>
                    <a:ext uri="{9D8B030D-6E8A-4147-A177-3AD203B41FA5}">
                      <a16:colId xmlns:a16="http://schemas.microsoft.com/office/drawing/2014/main" val="251984027"/>
                    </a:ext>
                  </a:extLst>
                </a:gridCol>
                <a:gridCol w="576072">
                  <a:extLst>
                    <a:ext uri="{9D8B030D-6E8A-4147-A177-3AD203B41FA5}">
                      <a16:colId xmlns:a16="http://schemas.microsoft.com/office/drawing/2014/main" val="264080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4111848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- 2026-09-22 13:14:52</a:t>
                      </a:r>
                      <a:r>
                        <a:rPr kumimoji="0" lang="en-US" sz="1000" b="0" i="0" u="none" strike="noStrike" kern="1200" cap="none" spc="0" normalizeH="0" baseline="0" noProof="0">
                          <a:ln>
                            <a:noFill/>
                          </a:ln>
                          <a:solidFill>
                            <a:prstClr val="black"/>
                          </a:solidFill>
                          <a:effectLst/>
                          <a:uLnTx/>
                          <a:uFillTx/>
                          <a:latin typeface="Calibri"/>
                          <a:ea typeface="+mn-ea"/>
                          <a:cs typeface="+mn-cs"/>
                        </a:rPr>
                        <a:t>
 How we go resolve this issue now? 
Should Temi Nkem have given Tram a heads-up before talking about their kiss? Yes or No? 👀
#BBNaija is sponsored by Power Oil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0.91 %</a:t>
                      </a:r>
                    </a:p>
                  </a:txBody>
                  <a:tcPr/>
                </a:tc>
                <a:extLst>
                  <a:ext uri="{0D108BD9-81ED-4DB2-BD59-A6C34878D82A}">
                    <a16:rowId xmlns:a16="http://schemas.microsoft.com/office/drawing/2014/main" val="176431054"/>
                  </a:ext>
                </a:extLst>
              </a:tr>
            </a:tbl>
          </a:graphicData>
        </a:graphic>
      </p:graphicFrame>
      <p:sp>
        <p:nvSpPr>
          <p:cNvPr id="4" name="Text Placeholder 3">
            <a:extLst>
              <a:ext uri="{FF2B5EF4-FFF2-40B4-BE49-F238E27FC236}">
                <a16:creationId xmlns:a16="http://schemas.microsoft.com/office/drawing/2014/main" id="{FB75C848-71EA-46D8-866C-9A21A58326AC}"/>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857511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11144-3239-4B97-ABCF-FBD165A6C0D9}"/>
              </a:ext>
            </a:extLst>
          </p:cNvPr>
          <p:cNvSpPr>
            <a:spLocks noGrp="1"/>
          </p:cNvSpPr>
          <p:nvPr>
            <p:ph type="title"/>
          </p:nvPr>
        </p:nvSpPr>
        <p:spPr/>
        <p:txBody>
          <a:bodyPr/>
          <a:lstStyle/>
          <a:p>
            <a:r>
              <a:rPr lang="en-US"/>
              <a:t>Facebook Original Own Posts Table with summary line | 5 profiles - 10 of 21</a:t>
            </a:r>
          </a:p>
        </p:txBody>
      </p:sp>
      <p:graphicFrame>
        <p:nvGraphicFramePr>
          <p:cNvPr id="5" name="Table Placeholder 4">
            <a:extLst>
              <a:ext uri="{FF2B5EF4-FFF2-40B4-BE49-F238E27FC236}">
                <a16:creationId xmlns:a16="http://schemas.microsoft.com/office/drawing/2014/main" id="{D50A3B80-E7CE-4F96-97D8-37849E04F1E0}"/>
              </a:ext>
            </a:extLst>
          </p:cNvPr>
          <p:cNvGraphicFramePr>
            <a:graphicFrameLocks noGrp="1"/>
          </p:cNvGraphicFramePr>
          <p:nvPr>
            <p:ph type="tbl" sz="quarter" idx="13"/>
            <p:extLst>
              <p:ext uri="{D42A27DB-BD31-4B8C-83A1-F6EECF244321}">
                <p14:modId xmlns:p14="http://schemas.microsoft.com/office/powerpoint/2010/main" val="3955258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80025838"/>
                    </a:ext>
                  </a:extLst>
                </a:gridCol>
                <a:gridCol w="1728216">
                  <a:extLst>
                    <a:ext uri="{9D8B030D-6E8A-4147-A177-3AD203B41FA5}">
                      <a16:colId xmlns:a16="http://schemas.microsoft.com/office/drawing/2014/main" val="1215114739"/>
                    </a:ext>
                  </a:extLst>
                </a:gridCol>
                <a:gridCol w="576072">
                  <a:extLst>
                    <a:ext uri="{9D8B030D-6E8A-4147-A177-3AD203B41FA5}">
                      <a16:colId xmlns:a16="http://schemas.microsoft.com/office/drawing/2014/main" val="2262796770"/>
                    </a:ext>
                  </a:extLst>
                </a:gridCol>
                <a:gridCol w="576072">
                  <a:extLst>
                    <a:ext uri="{9D8B030D-6E8A-4147-A177-3AD203B41FA5}">
                      <a16:colId xmlns:a16="http://schemas.microsoft.com/office/drawing/2014/main" val="4147912954"/>
                    </a:ext>
                  </a:extLst>
                </a:gridCol>
                <a:gridCol w="576072">
                  <a:extLst>
                    <a:ext uri="{9D8B030D-6E8A-4147-A177-3AD203B41FA5}">
                      <a16:colId xmlns:a16="http://schemas.microsoft.com/office/drawing/2014/main" val="4069277421"/>
                    </a:ext>
                  </a:extLst>
                </a:gridCol>
                <a:gridCol w="576072">
                  <a:extLst>
                    <a:ext uri="{9D8B030D-6E8A-4147-A177-3AD203B41FA5}">
                      <a16:colId xmlns:a16="http://schemas.microsoft.com/office/drawing/2014/main" val="2960314704"/>
                    </a:ext>
                  </a:extLst>
                </a:gridCol>
                <a:gridCol w="576072">
                  <a:extLst>
                    <a:ext uri="{9D8B030D-6E8A-4147-A177-3AD203B41FA5}">
                      <a16:colId xmlns:a16="http://schemas.microsoft.com/office/drawing/2014/main" val="3454270754"/>
                    </a:ext>
                  </a:extLst>
                </a:gridCol>
                <a:gridCol w="576072">
                  <a:extLst>
                    <a:ext uri="{9D8B030D-6E8A-4147-A177-3AD203B41FA5}">
                      <a16:colId xmlns:a16="http://schemas.microsoft.com/office/drawing/2014/main" val="2349604247"/>
                    </a:ext>
                  </a:extLst>
                </a:gridCol>
                <a:gridCol w="576072">
                  <a:extLst>
                    <a:ext uri="{9D8B030D-6E8A-4147-A177-3AD203B41FA5}">
                      <a16:colId xmlns:a16="http://schemas.microsoft.com/office/drawing/2014/main" val="634432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598861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- 2026-09-21 23:27:21</a:t>
                      </a:r>
                      <a:r>
                        <a:rPr kumimoji="0" lang="en-US" sz="1000" b="0" i="0" u="none" strike="noStrike" kern="1200" cap="none" spc="0" normalizeH="0" baseline="0" noProof="0">
                          <a:ln>
                            <a:noFill/>
                          </a:ln>
                          <a:solidFill>
                            <a:prstClr val="black"/>
                          </a:solidFill>
                          <a:effectLst/>
                          <a:uLnTx/>
                          <a:uFillTx/>
                          <a:latin typeface="Calibri"/>
                          <a:ea typeface="+mn-ea"/>
                          <a:cs typeface="+mn-cs"/>
                        </a:rPr>
                        <a:t>
 A little love from home hit differently tonight. 🥺
The #BBNaija housemates watched heartfelt messages from their loved ones, filled with encouragement and well wishes for the final stretch.
Tap to watch the full emotional video 👇🏽
Whose reaction got to you the 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0.98 %</a:t>
                      </a:r>
                    </a:p>
                  </a:txBody>
                  <a:tcPr/>
                </a:tc>
                <a:extLst>
                  <a:ext uri="{0D108BD9-81ED-4DB2-BD59-A6C34878D82A}">
                    <a16:rowId xmlns:a16="http://schemas.microsoft.com/office/drawing/2014/main" val="1938108999"/>
                  </a:ext>
                </a:extLst>
              </a:tr>
            </a:tbl>
          </a:graphicData>
        </a:graphic>
      </p:graphicFrame>
      <p:sp>
        <p:nvSpPr>
          <p:cNvPr id="4" name="Text Placeholder 3">
            <a:extLst>
              <a:ext uri="{FF2B5EF4-FFF2-40B4-BE49-F238E27FC236}">
                <a16:creationId xmlns:a16="http://schemas.microsoft.com/office/drawing/2014/main" id="{50460D7B-E10D-4DD8-819F-CA5571F1C930}"/>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334102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4FC22-0241-4222-A163-386CC83D7C05}"/>
              </a:ext>
            </a:extLst>
          </p:cNvPr>
          <p:cNvSpPr>
            <a:spLocks noGrp="1"/>
          </p:cNvSpPr>
          <p:nvPr>
            <p:ph type="title"/>
          </p:nvPr>
        </p:nvSpPr>
        <p:spPr/>
        <p:txBody>
          <a:bodyPr/>
          <a:lstStyle/>
          <a:p>
            <a:r>
              <a:rPr lang="en-US"/>
              <a:t>Facebook Original Own Posts Table with summary line | 5 profiles - 11 of 21</a:t>
            </a:r>
          </a:p>
        </p:txBody>
      </p:sp>
      <p:graphicFrame>
        <p:nvGraphicFramePr>
          <p:cNvPr id="5" name="Table Placeholder 4">
            <a:extLst>
              <a:ext uri="{FF2B5EF4-FFF2-40B4-BE49-F238E27FC236}">
                <a16:creationId xmlns:a16="http://schemas.microsoft.com/office/drawing/2014/main" id="{0A7174FA-E7EC-4412-A2B8-17901DD15CC9}"/>
              </a:ext>
            </a:extLst>
          </p:cNvPr>
          <p:cNvGraphicFramePr>
            <a:graphicFrameLocks noGrp="1"/>
          </p:cNvGraphicFramePr>
          <p:nvPr>
            <p:ph type="tbl" sz="quarter" idx="13"/>
            <p:extLst>
              <p:ext uri="{D42A27DB-BD31-4B8C-83A1-F6EECF244321}">
                <p14:modId xmlns:p14="http://schemas.microsoft.com/office/powerpoint/2010/main" val="3225831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869363033"/>
                    </a:ext>
                  </a:extLst>
                </a:gridCol>
                <a:gridCol w="1728216">
                  <a:extLst>
                    <a:ext uri="{9D8B030D-6E8A-4147-A177-3AD203B41FA5}">
                      <a16:colId xmlns:a16="http://schemas.microsoft.com/office/drawing/2014/main" val="602978386"/>
                    </a:ext>
                  </a:extLst>
                </a:gridCol>
                <a:gridCol w="576072">
                  <a:extLst>
                    <a:ext uri="{9D8B030D-6E8A-4147-A177-3AD203B41FA5}">
                      <a16:colId xmlns:a16="http://schemas.microsoft.com/office/drawing/2014/main" val="723778521"/>
                    </a:ext>
                  </a:extLst>
                </a:gridCol>
                <a:gridCol w="576072">
                  <a:extLst>
                    <a:ext uri="{9D8B030D-6E8A-4147-A177-3AD203B41FA5}">
                      <a16:colId xmlns:a16="http://schemas.microsoft.com/office/drawing/2014/main" val="3341079673"/>
                    </a:ext>
                  </a:extLst>
                </a:gridCol>
                <a:gridCol w="576072">
                  <a:extLst>
                    <a:ext uri="{9D8B030D-6E8A-4147-A177-3AD203B41FA5}">
                      <a16:colId xmlns:a16="http://schemas.microsoft.com/office/drawing/2014/main" val="4038740511"/>
                    </a:ext>
                  </a:extLst>
                </a:gridCol>
                <a:gridCol w="576072">
                  <a:extLst>
                    <a:ext uri="{9D8B030D-6E8A-4147-A177-3AD203B41FA5}">
                      <a16:colId xmlns:a16="http://schemas.microsoft.com/office/drawing/2014/main" val="714680262"/>
                    </a:ext>
                  </a:extLst>
                </a:gridCol>
                <a:gridCol w="576072">
                  <a:extLst>
                    <a:ext uri="{9D8B030D-6E8A-4147-A177-3AD203B41FA5}">
                      <a16:colId xmlns:a16="http://schemas.microsoft.com/office/drawing/2014/main" val="1502866055"/>
                    </a:ext>
                  </a:extLst>
                </a:gridCol>
                <a:gridCol w="576072">
                  <a:extLst>
                    <a:ext uri="{9D8B030D-6E8A-4147-A177-3AD203B41FA5}">
                      <a16:colId xmlns:a16="http://schemas.microsoft.com/office/drawing/2014/main" val="3690914096"/>
                    </a:ext>
                  </a:extLst>
                </a:gridCol>
                <a:gridCol w="576072">
                  <a:extLst>
                    <a:ext uri="{9D8B030D-6E8A-4147-A177-3AD203B41FA5}">
                      <a16:colId xmlns:a16="http://schemas.microsoft.com/office/drawing/2014/main" val="694125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3266287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- 2026-09-21 22:47:59</a:t>
                      </a:r>
                      <a:r>
                        <a:rPr kumimoji="0" lang="en-US" sz="1000" b="0" i="0" u="none" strike="noStrike" kern="1200" cap="none" spc="0" normalizeH="0" baseline="0" noProof="0">
                          <a:ln>
                            <a:noFill/>
                          </a:ln>
                          <a:solidFill>
                            <a:prstClr val="black"/>
                          </a:solidFill>
                          <a:effectLst/>
                          <a:uLnTx/>
                          <a:uFillTx/>
                          <a:latin typeface="Calibri"/>
                          <a:ea typeface="+mn-ea"/>
                          <a:cs typeface="+mn-cs"/>
                        </a:rPr>
                        <a:t>
 Chimsom Chuka says he tried to stay cool with everyone in the house, but feels Oyin is sometimes too quick to speak and too slow to think things through.
On Bluethopia and Keivo, he says he’s curious to see how well they complement each other. 🫣
What do you make of his take?
#BBNaija is proudly brought to you by betPawa 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3.25 %</a:t>
                      </a:r>
                    </a:p>
                  </a:txBody>
                  <a:tcPr/>
                </a:tc>
                <a:extLst>
                  <a:ext uri="{0D108BD9-81ED-4DB2-BD59-A6C34878D82A}">
                    <a16:rowId xmlns:a16="http://schemas.microsoft.com/office/drawing/2014/main" val="466703290"/>
                  </a:ext>
                </a:extLst>
              </a:tr>
            </a:tbl>
          </a:graphicData>
        </a:graphic>
      </p:graphicFrame>
      <p:sp>
        <p:nvSpPr>
          <p:cNvPr id="4" name="Text Placeholder 3">
            <a:extLst>
              <a:ext uri="{FF2B5EF4-FFF2-40B4-BE49-F238E27FC236}">
                <a16:creationId xmlns:a16="http://schemas.microsoft.com/office/drawing/2014/main" id="{225BEEBB-9D9C-477A-8ACA-DC1CF97167FA}"/>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672547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12847-DEAD-444F-A219-74E668146A62}"/>
              </a:ext>
            </a:extLst>
          </p:cNvPr>
          <p:cNvSpPr>
            <a:spLocks noGrp="1"/>
          </p:cNvSpPr>
          <p:nvPr>
            <p:ph type="title"/>
          </p:nvPr>
        </p:nvSpPr>
        <p:spPr/>
        <p:txBody>
          <a:bodyPr/>
          <a:lstStyle/>
          <a:p>
            <a:r>
              <a:rPr lang="en-US"/>
              <a:t>Facebook Original Own Posts Table with summary line | 5 profiles - 12 of 21</a:t>
            </a:r>
          </a:p>
        </p:txBody>
      </p:sp>
      <p:graphicFrame>
        <p:nvGraphicFramePr>
          <p:cNvPr id="5" name="Table Placeholder 4">
            <a:extLst>
              <a:ext uri="{FF2B5EF4-FFF2-40B4-BE49-F238E27FC236}">
                <a16:creationId xmlns:a16="http://schemas.microsoft.com/office/drawing/2014/main" id="{8D641FE6-AC6F-4D58-93A4-9E69BE162625}"/>
              </a:ext>
            </a:extLst>
          </p:cNvPr>
          <p:cNvGraphicFramePr>
            <a:graphicFrameLocks noGrp="1"/>
          </p:cNvGraphicFramePr>
          <p:nvPr>
            <p:ph type="tbl" sz="quarter" idx="13"/>
            <p:extLst>
              <p:ext uri="{D42A27DB-BD31-4B8C-83A1-F6EECF244321}">
                <p14:modId xmlns:p14="http://schemas.microsoft.com/office/powerpoint/2010/main" val="1459221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109898732"/>
                    </a:ext>
                  </a:extLst>
                </a:gridCol>
                <a:gridCol w="1728216">
                  <a:extLst>
                    <a:ext uri="{9D8B030D-6E8A-4147-A177-3AD203B41FA5}">
                      <a16:colId xmlns:a16="http://schemas.microsoft.com/office/drawing/2014/main" val="4151343077"/>
                    </a:ext>
                  </a:extLst>
                </a:gridCol>
                <a:gridCol w="576072">
                  <a:extLst>
                    <a:ext uri="{9D8B030D-6E8A-4147-A177-3AD203B41FA5}">
                      <a16:colId xmlns:a16="http://schemas.microsoft.com/office/drawing/2014/main" val="3970500615"/>
                    </a:ext>
                  </a:extLst>
                </a:gridCol>
                <a:gridCol w="576072">
                  <a:extLst>
                    <a:ext uri="{9D8B030D-6E8A-4147-A177-3AD203B41FA5}">
                      <a16:colId xmlns:a16="http://schemas.microsoft.com/office/drawing/2014/main" val="584591048"/>
                    </a:ext>
                  </a:extLst>
                </a:gridCol>
                <a:gridCol w="576072">
                  <a:extLst>
                    <a:ext uri="{9D8B030D-6E8A-4147-A177-3AD203B41FA5}">
                      <a16:colId xmlns:a16="http://schemas.microsoft.com/office/drawing/2014/main" val="1152648234"/>
                    </a:ext>
                  </a:extLst>
                </a:gridCol>
                <a:gridCol w="576072">
                  <a:extLst>
                    <a:ext uri="{9D8B030D-6E8A-4147-A177-3AD203B41FA5}">
                      <a16:colId xmlns:a16="http://schemas.microsoft.com/office/drawing/2014/main" val="2521440626"/>
                    </a:ext>
                  </a:extLst>
                </a:gridCol>
                <a:gridCol w="576072">
                  <a:extLst>
                    <a:ext uri="{9D8B030D-6E8A-4147-A177-3AD203B41FA5}">
                      <a16:colId xmlns:a16="http://schemas.microsoft.com/office/drawing/2014/main" val="3497320356"/>
                    </a:ext>
                  </a:extLst>
                </a:gridCol>
                <a:gridCol w="576072">
                  <a:extLst>
                    <a:ext uri="{9D8B030D-6E8A-4147-A177-3AD203B41FA5}">
                      <a16:colId xmlns:a16="http://schemas.microsoft.com/office/drawing/2014/main" val="2530191220"/>
                    </a:ext>
                  </a:extLst>
                </a:gridCol>
                <a:gridCol w="576072">
                  <a:extLst>
                    <a:ext uri="{9D8B030D-6E8A-4147-A177-3AD203B41FA5}">
                      <a16:colId xmlns:a16="http://schemas.microsoft.com/office/drawing/2014/main" val="845993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187953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- 2026-09-21 22:03:12</a:t>
                      </a:r>
                      <a:r>
                        <a:rPr kumimoji="0" lang="en-US" sz="1000" b="0" i="0" u="none" strike="noStrike" kern="1200" cap="none" spc="0" normalizeH="0" baseline="0" noProof="0">
                          <a:ln>
                            <a:noFill/>
                          </a:ln>
                          <a:solidFill>
                            <a:prstClr val="black"/>
                          </a:solidFill>
                          <a:effectLst/>
                          <a:uLnTx/>
                          <a:uFillTx/>
                          <a:latin typeface="Calibri"/>
                          <a:ea typeface="+mn-ea"/>
                          <a:cs typeface="+mn-cs"/>
                        </a:rPr>
                        <a:t>
 Bells says everyone took what she had with Yusuf a little too seriously. 
She says she genuinely likes him, but she will be happy with whatever choice he makes outside the house.
On Flora and Oyin, Bells says she slowly detached because they always seemed to put each other first.
#BBNaija is proudly brought to you by betPawa 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2.77 %</a:t>
                      </a:r>
                    </a:p>
                  </a:txBody>
                  <a:tcPr/>
                </a:tc>
                <a:extLst>
                  <a:ext uri="{0D108BD9-81ED-4DB2-BD59-A6C34878D82A}">
                    <a16:rowId xmlns:a16="http://schemas.microsoft.com/office/drawing/2014/main" val="3488499511"/>
                  </a:ext>
                </a:extLst>
              </a:tr>
            </a:tbl>
          </a:graphicData>
        </a:graphic>
      </p:graphicFrame>
      <p:sp>
        <p:nvSpPr>
          <p:cNvPr id="4" name="Text Placeholder 3">
            <a:extLst>
              <a:ext uri="{FF2B5EF4-FFF2-40B4-BE49-F238E27FC236}">
                <a16:creationId xmlns:a16="http://schemas.microsoft.com/office/drawing/2014/main" id="{2C153AED-3D2A-4F21-A04F-74C74D1BEE81}"/>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673561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57C12-29BB-4E38-9ADB-D226A678D093}"/>
              </a:ext>
            </a:extLst>
          </p:cNvPr>
          <p:cNvSpPr>
            <a:spLocks noGrp="1"/>
          </p:cNvSpPr>
          <p:nvPr>
            <p:ph type="title"/>
          </p:nvPr>
        </p:nvSpPr>
        <p:spPr/>
        <p:txBody>
          <a:bodyPr/>
          <a:lstStyle/>
          <a:p>
            <a:r>
              <a:rPr lang="en-US"/>
              <a:t>Facebook Original Own Posts Table with summary line | 5 profiles - 13 of 21</a:t>
            </a:r>
          </a:p>
        </p:txBody>
      </p:sp>
      <p:graphicFrame>
        <p:nvGraphicFramePr>
          <p:cNvPr id="5" name="Table Placeholder 4">
            <a:extLst>
              <a:ext uri="{FF2B5EF4-FFF2-40B4-BE49-F238E27FC236}">
                <a16:creationId xmlns:a16="http://schemas.microsoft.com/office/drawing/2014/main" id="{111BCA37-5347-441A-B488-799B7A8C597A}"/>
              </a:ext>
            </a:extLst>
          </p:cNvPr>
          <p:cNvGraphicFramePr>
            <a:graphicFrameLocks noGrp="1"/>
          </p:cNvGraphicFramePr>
          <p:nvPr>
            <p:ph type="tbl" sz="quarter" idx="13"/>
            <p:extLst>
              <p:ext uri="{D42A27DB-BD31-4B8C-83A1-F6EECF244321}">
                <p14:modId xmlns:p14="http://schemas.microsoft.com/office/powerpoint/2010/main" val="416993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761182480"/>
                    </a:ext>
                  </a:extLst>
                </a:gridCol>
                <a:gridCol w="1728216">
                  <a:extLst>
                    <a:ext uri="{9D8B030D-6E8A-4147-A177-3AD203B41FA5}">
                      <a16:colId xmlns:a16="http://schemas.microsoft.com/office/drawing/2014/main" val="2416370071"/>
                    </a:ext>
                  </a:extLst>
                </a:gridCol>
                <a:gridCol w="576072">
                  <a:extLst>
                    <a:ext uri="{9D8B030D-6E8A-4147-A177-3AD203B41FA5}">
                      <a16:colId xmlns:a16="http://schemas.microsoft.com/office/drawing/2014/main" val="3581188280"/>
                    </a:ext>
                  </a:extLst>
                </a:gridCol>
                <a:gridCol w="576072">
                  <a:extLst>
                    <a:ext uri="{9D8B030D-6E8A-4147-A177-3AD203B41FA5}">
                      <a16:colId xmlns:a16="http://schemas.microsoft.com/office/drawing/2014/main" val="1838906835"/>
                    </a:ext>
                  </a:extLst>
                </a:gridCol>
                <a:gridCol w="576072">
                  <a:extLst>
                    <a:ext uri="{9D8B030D-6E8A-4147-A177-3AD203B41FA5}">
                      <a16:colId xmlns:a16="http://schemas.microsoft.com/office/drawing/2014/main" val="4217535801"/>
                    </a:ext>
                  </a:extLst>
                </a:gridCol>
                <a:gridCol w="576072">
                  <a:extLst>
                    <a:ext uri="{9D8B030D-6E8A-4147-A177-3AD203B41FA5}">
                      <a16:colId xmlns:a16="http://schemas.microsoft.com/office/drawing/2014/main" val="1779796033"/>
                    </a:ext>
                  </a:extLst>
                </a:gridCol>
                <a:gridCol w="576072">
                  <a:extLst>
                    <a:ext uri="{9D8B030D-6E8A-4147-A177-3AD203B41FA5}">
                      <a16:colId xmlns:a16="http://schemas.microsoft.com/office/drawing/2014/main" val="3248869856"/>
                    </a:ext>
                  </a:extLst>
                </a:gridCol>
                <a:gridCol w="576072">
                  <a:extLst>
                    <a:ext uri="{9D8B030D-6E8A-4147-A177-3AD203B41FA5}">
                      <a16:colId xmlns:a16="http://schemas.microsoft.com/office/drawing/2014/main" val="2124377254"/>
                    </a:ext>
                  </a:extLst>
                </a:gridCol>
                <a:gridCol w="576072">
                  <a:extLst>
                    <a:ext uri="{9D8B030D-6E8A-4147-A177-3AD203B41FA5}">
                      <a16:colId xmlns:a16="http://schemas.microsoft.com/office/drawing/2014/main" val="1251571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99550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- 2026-09-21 21:45:19</a:t>
                      </a:r>
                      <a:r>
                        <a:rPr kumimoji="0" lang="en-US" sz="1000" b="0" i="0" u="none" strike="noStrike" kern="1200" cap="none" spc="0" normalizeH="0" baseline="0" noProof="0">
                          <a:ln>
                            <a:noFill/>
                          </a:ln>
                          <a:solidFill>
                            <a:prstClr val="black"/>
                          </a:solidFill>
                          <a:effectLst/>
                          <a:uLnTx/>
                          <a:uFillTx/>
                          <a:latin typeface="Calibri"/>
                          <a:ea typeface="+mn-ea"/>
                          <a:cs typeface="+mn-cs"/>
                        </a:rPr>
                        <a:t>
 And then there were 10.
The #BBNaija Show Ya Sef Top 10 are officially here, and every one of them has fought, survived and made their mark on the season.
Swipe through the finalists and tell us if your fave is on the list.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1.19 %</a:t>
                      </a:r>
                    </a:p>
                  </a:txBody>
                  <a:tcPr/>
                </a:tc>
                <a:extLst>
                  <a:ext uri="{0D108BD9-81ED-4DB2-BD59-A6C34878D82A}">
                    <a16:rowId xmlns:a16="http://schemas.microsoft.com/office/drawing/2014/main" val="3675686220"/>
                  </a:ext>
                </a:extLst>
              </a:tr>
            </a:tbl>
          </a:graphicData>
        </a:graphic>
      </p:graphicFrame>
      <p:sp>
        <p:nvSpPr>
          <p:cNvPr id="4" name="Text Placeholder 3">
            <a:extLst>
              <a:ext uri="{FF2B5EF4-FFF2-40B4-BE49-F238E27FC236}">
                <a16:creationId xmlns:a16="http://schemas.microsoft.com/office/drawing/2014/main" id="{891CCE59-FE9C-43B0-A6FF-AEC172E592F9}"/>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532788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03B0-3108-41F5-9200-5B2EE91652EA}"/>
              </a:ext>
            </a:extLst>
          </p:cNvPr>
          <p:cNvSpPr>
            <a:spLocks noGrp="1"/>
          </p:cNvSpPr>
          <p:nvPr>
            <p:ph type="title"/>
          </p:nvPr>
        </p:nvSpPr>
        <p:spPr/>
        <p:txBody>
          <a:bodyPr/>
          <a:lstStyle/>
          <a:p>
            <a:r>
              <a:rPr lang="en-US"/>
              <a:t>Facebook Original Own Posts Table with summary line | 5 profiles - 14 of 21</a:t>
            </a:r>
          </a:p>
        </p:txBody>
      </p:sp>
      <p:graphicFrame>
        <p:nvGraphicFramePr>
          <p:cNvPr id="5" name="Table Placeholder 4">
            <a:extLst>
              <a:ext uri="{FF2B5EF4-FFF2-40B4-BE49-F238E27FC236}">
                <a16:creationId xmlns:a16="http://schemas.microsoft.com/office/drawing/2014/main" id="{EAA076C1-F354-46C9-B038-11BC5AF2170D}"/>
              </a:ext>
            </a:extLst>
          </p:cNvPr>
          <p:cNvGraphicFramePr>
            <a:graphicFrameLocks noGrp="1"/>
          </p:cNvGraphicFramePr>
          <p:nvPr>
            <p:ph type="tbl" sz="quarter" idx="13"/>
            <p:extLst>
              <p:ext uri="{D42A27DB-BD31-4B8C-83A1-F6EECF244321}">
                <p14:modId xmlns:p14="http://schemas.microsoft.com/office/powerpoint/2010/main" val="34463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72121040"/>
                    </a:ext>
                  </a:extLst>
                </a:gridCol>
                <a:gridCol w="1728216">
                  <a:extLst>
                    <a:ext uri="{9D8B030D-6E8A-4147-A177-3AD203B41FA5}">
                      <a16:colId xmlns:a16="http://schemas.microsoft.com/office/drawing/2014/main" val="3252158726"/>
                    </a:ext>
                  </a:extLst>
                </a:gridCol>
                <a:gridCol w="576072">
                  <a:extLst>
                    <a:ext uri="{9D8B030D-6E8A-4147-A177-3AD203B41FA5}">
                      <a16:colId xmlns:a16="http://schemas.microsoft.com/office/drawing/2014/main" val="2188128150"/>
                    </a:ext>
                  </a:extLst>
                </a:gridCol>
                <a:gridCol w="576072">
                  <a:extLst>
                    <a:ext uri="{9D8B030D-6E8A-4147-A177-3AD203B41FA5}">
                      <a16:colId xmlns:a16="http://schemas.microsoft.com/office/drawing/2014/main" val="151087325"/>
                    </a:ext>
                  </a:extLst>
                </a:gridCol>
                <a:gridCol w="576072">
                  <a:extLst>
                    <a:ext uri="{9D8B030D-6E8A-4147-A177-3AD203B41FA5}">
                      <a16:colId xmlns:a16="http://schemas.microsoft.com/office/drawing/2014/main" val="3061577664"/>
                    </a:ext>
                  </a:extLst>
                </a:gridCol>
                <a:gridCol w="576072">
                  <a:extLst>
                    <a:ext uri="{9D8B030D-6E8A-4147-A177-3AD203B41FA5}">
                      <a16:colId xmlns:a16="http://schemas.microsoft.com/office/drawing/2014/main" val="658085677"/>
                    </a:ext>
                  </a:extLst>
                </a:gridCol>
                <a:gridCol w="576072">
                  <a:extLst>
                    <a:ext uri="{9D8B030D-6E8A-4147-A177-3AD203B41FA5}">
                      <a16:colId xmlns:a16="http://schemas.microsoft.com/office/drawing/2014/main" val="2621892692"/>
                    </a:ext>
                  </a:extLst>
                </a:gridCol>
                <a:gridCol w="576072">
                  <a:extLst>
                    <a:ext uri="{9D8B030D-6E8A-4147-A177-3AD203B41FA5}">
                      <a16:colId xmlns:a16="http://schemas.microsoft.com/office/drawing/2014/main" val="752783635"/>
                    </a:ext>
                  </a:extLst>
                </a:gridCol>
                <a:gridCol w="576072">
                  <a:extLst>
                    <a:ext uri="{9D8B030D-6E8A-4147-A177-3AD203B41FA5}">
                      <a16:colId xmlns:a16="http://schemas.microsoft.com/office/drawing/2014/main" val="1950764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11672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- 2026-09-21 21:19:35</a:t>
                      </a:r>
                      <a:r>
                        <a:rPr kumimoji="0" lang="en-US" sz="1000" b="0" i="0" u="none" strike="noStrike" kern="1200" cap="none" spc="0" normalizeH="0" baseline="0" noProof="0">
                          <a:ln>
                            <a:noFill/>
                          </a:ln>
                          <a:solidFill>
                            <a:prstClr val="black"/>
                          </a:solidFill>
                          <a:effectLst/>
                          <a:uLnTx/>
                          <a:uFillTx/>
                          <a:latin typeface="Calibri"/>
                          <a:ea typeface="+mn-ea"/>
                          <a:cs typeface="+mn-cs"/>
                        </a:rPr>
                        <a:t>
 Barry changed the game tonight!
With his Ultimate Veto Power, he sent the house straight into the finale and officially locked in the finalists.
How are you feeling about the final lineup?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1.07 %</a:t>
                      </a:r>
                    </a:p>
                  </a:txBody>
                  <a:tcPr/>
                </a:tc>
                <a:extLst>
                  <a:ext uri="{0D108BD9-81ED-4DB2-BD59-A6C34878D82A}">
                    <a16:rowId xmlns:a16="http://schemas.microsoft.com/office/drawing/2014/main" val="437750725"/>
                  </a:ext>
                </a:extLst>
              </a:tr>
            </a:tbl>
          </a:graphicData>
        </a:graphic>
      </p:graphicFrame>
      <p:sp>
        <p:nvSpPr>
          <p:cNvPr id="4" name="Text Placeholder 3">
            <a:extLst>
              <a:ext uri="{FF2B5EF4-FFF2-40B4-BE49-F238E27FC236}">
                <a16:creationId xmlns:a16="http://schemas.microsoft.com/office/drawing/2014/main" id="{174AD364-CB8F-4A02-B047-3A1775CC9AF8}"/>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818477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37E9-6B10-47C6-98DE-16BBA83ACBE5}"/>
              </a:ext>
            </a:extLst>
          </p:cNvPr>
          <p:cNvSpPr>
            <a:spLocks noGrp="1"/>
          </p:cNvSpPr>
          <p:nvPr>
            <p:ph type="title"/>
          </p:nvPr>
        </p:nvSpPr>
        <p:spPr/>
        <p:txBody>
          <a:bodyPr/>
          <a:lstStyle/>
          <a:p>
            <a:r>
              <a:rPr lang="en-US"/>
              <a:t>Facebook Original Own Posts Table with summary line | 5 profiles - 15 of 21</a:t>
            </a:r>
          </a:p>
        </p:txBody>
      </p:sp>
      <p:graphicFrame>
        <p:nvGraphicFramePr>
          <p:cNvPr id="5" name="Table Placeholder 4">
            <a:extLst>
              <a:ext uri="{FF2B5EF4-FFF2-40B4-BE49-F238E27FC236}">
                <a16:creationId xmlns:a16="http://schemas.microsoft.com/office/drawing/2014/main" id="{6033C9B2-4111-4E1F-BB97-7E3ACC7E74A0}"/>
              </a:ext>
            </a:extLst>
          </p:cNvPr>
          <p:cNvGraphicFramePr>
            <a:graphicFrameLocks noGrp="1"/>
          </p:cNvGraphicFramePr>
          <p:nvPr>
            <p:ph type="tbl" sz="quarter" idx="13"/>
            <p:extLst>
              <p:ext uri="{D42A27DB-BD31-4B8C-83A1-F6EECF244321}">
                <p14:modId xmlns:p14="http://schemas.microsoft.com/office/powerpoint/2010/main" val="2027156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100445166"/>
                    </a:ext>
                  </a:extLst>
                </a:gridCol>
                <a:gridCol w="1728216">
                  <a:extLst>
                    <a:ext uri="{9D8B030D-6E8A-4147-A177-3AD203B41FA5}">
                      <a16:colId xmlns:a16="http://schemas.microsoft.com/office/drawing/2014/main" val="2075966388"/>
                    </a:ext>
                  </a:extLst>
                </a:gridCol>
                <a:gridCol w="576072">
                  <a:extLst>
                    <a:ext uri="{9D8B030D-6E8A-4147-A177-3AD203B41FA5}">
                      <a16:colId xmlns:a16="http://schemas.microsoft.com/office/drawing/2014/main" val="3407656006"/>
                    </a:ext>
                  </a:extLst>
                </a:gridCol>
                <a:gridCol w="576072">
                  <a:extLst>
                    <a:ext uri="{9D8B030D-6E8A-4147-A177-3AD203B41FA5}">
                      <a16:colId xmlns:a16="http://schemas.microsoft.com/office/drawing/2014/main" val="1264474032"/>
                    </a:ext>
                  </a:extLst>
                </a:gridCol>
                <a:gridCol w="576072">
                  <a:extLst>
                    <a:ext uri="{9D8B030D-6E8A-4147-A177-3AD203B41FA5}">
                      <a16:colId xmlns:a16="http://schemas.microsoft.com/office/drawing/2014/main" val="3963425486"/>
                    </a:ext>
                  </a:extLst>
                </a:gridCol>
                <a:gridCol w="576072">
                  <a:extLst>
                    <a:ext uri="{9D8B030D-6E8A-4147-A177-3AD203B41FA5}">
                      <a16:colId xmlns:a16="http://schemas.microsoft.com/office/drawing/2014/main" val="3815945137"/>
                    </a:ext>
                  </a:extLst>
                </a:gridCol>
                <a:gridCol w="576072">
                  <a:extLst>
                    <a:ext uri="{9D8B030D-6E8A-4147-A177-3AD203B41FA5}">
                      <a16:colId xmlns:a16="http://schemas.microsoft.com/office/drawing/2014/main" val="2136088788"/>
                    </a:ext>
                  </a:extLst>
                </a:gridCol>
                <a:gridCol w="576072">
                  <a:extLst>
                    <a:ext uri="{9D8B030D-6E8A-4147-A177-3AD203B41FA5}">
                      <a16:colId xmlns:a16="http://schemas.microsoft.com/office/drawing/2014/main" val="3196099851"/>
                    </a:ext>
                  </a:extLst>
                </a:gridCol>
                <a:gridCol w="576072">
                  <a:extLst>
                    <a:ext uri="{9D8B030D-6E8A-4147-A177-3AD203B41FA5}">
                      <a16:colId xmlns:a16="http://schemas.microsoft.com/office/drawing/2014/main" val="485460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1079559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- 2026-09-21 20:37:42</a:t>
                      </a:r>
                      <a:r>
                        <a:rPr kumimoji="0" lang="en-US" sz="1000" b="0" i="0" u="none" strike="noStrike" kern="1200" cap="none" spc="0" normalizeH="0" baseline="0" noProof="0">
                          <a:ln>
                            <a:noFill/>
                          </a:ln>
                          <a:solidFill>
                            <a:prstClr val="black"/>
                          </a:solidFill>
                          <a:effectLst/>
                          <a:uLnTx/>
                          <a:uFillTx/>
                          <a:latin typeface="Calibri"/>
                          <a:ea typeface="+mn-ea"/>
                          <a:cs typeface="+mn-cs"/>
                        </a:rPr>
                        <a:t>
 FINALISTS! 🎉🔥
No be small thing to reach this level. 🥳
Barry used his Ultimate Veto Power to take the house straight into the finale, and now the finalists are locked in. 
Which finalist are you rooting for?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1.55 %</a:t>
                      </a:r>
                    </a:p>
                  </a:txBody>
                  <a:tcPr/>
                </a:tc>
                <a:extLst>
                  <a:ext uri="{0D108BD9-81ED-4DB2-BD59-A6C34878D82A}">
                    <a16:rowId xmlns:a16="http://schemas.microsoft.com/office/drawing/2014/main" val="3678653129"/>
                  </a:ext>
                </a:extLst>
              </a:tr>
            </a:tbl>
          </a:graphicData>
        </a:graphic>
      </p:graphicFrame>
      <p:sp>
        <p:nvSpPr>
          <p:cNvPr id="4" name="Text Placeholder 3">
            <a:extLst>
              <a:ext uri="{FF2B5EF4-FFF2-40B4-BE49-F238E27FC236}">
                <a16:creationId xmlns:a16="http://schemas.microsoft.com/office/drawing/2014/main" id="{BAC8DB5F-A35F-4C78-8DAE-13E936CD1045}"/>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497135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1FFB-7C80-447B-8571-E7945B93673A}"/>
              </a:ext>
            </a:extLst>
          </p:cNvPr>
          <p:cNvSpPr>
            <a:spLocks noGrp="1"/>
          </p:cNvSpPr>
          <p:nvPr>
            <p:ph type="title"/>
          </p:nvPr>
        </p:nvSpPr>
        <p:spPr/>
        <p:txBody>
          <a:bodyPr/>
          <a:lstStyle/>
          <a:p>
            <a:r>
              <a:rPr lang="en-US"/>
              <a:t>Facebook Original Own Posts Table with summary line | 5 profiles - 16 of 21</a:t>
            </a:r>
          </a:p>
        </p:txBody>
      </p:sp>
      <p:graphicFrame>
        <p:nvGraphicFramePr>
          <p:cNvPr id="5" name="Table Placeholder 4">
            <a:extLst>
              <a:ext uri="{FF2B5EF4-FFF2-40B4-BE49-F238E27FC236}">
                <a16:creationId xmlns:a16="http://schemas.microsoft.com/office/drawing/2014/main" id="{5A4E9306-5C7A-4F77-B14A-09BC0021879A}"/>
              </a:ext>
            </a:extLst>
          </p:cNvPr>
          <p:cNvGraphicFramePr>
            <a:graphicFrameLocks noGrp="1"/>
          </p:cNvGraphicFramePr>
          <p:nvPr>
            <p:ph type="tbl" sz="quarter" idx="13"/>
            <p:extLst>
              <p:ext uri="{D42A27DB-BD31-4B8C-83A1-F6EECF244321}">
                <p14:modId xmlns:p14="http://schemas.microsoft.com/office/powerpoint/2010/main" val="3967268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342615019"/>
                    </a:ext>
                  </a:extLst>
                </a:gridCol>
                <a:gridCol w="1728216">
                  <a:extLst>
                    <a:ext uri="{9D8B030D-6E8A-4147-A177-3AD203B41FA5}">
                      <a16:colId xmlns:a16="http://schemas.microsoft.com/office/drawing/2014/main" val="1589903318"/>
                    </a:ext>
                  </a:extLst>
                </a:gridCol>
                <a:gridCol w="576072">
                  <a:extLst>
                    <a:ext uri="{9D8B030D-6E8A-4147-A177-3AD203B41FA5}">
                      <a16:colId xmlns:a16="http://schemas.microsoft.com/office/drawing/2014/main" val="2043712289"/>
                    </a:ext>
                  </a:extLst>
                </a:gridCol>
                <a:gridCol w="576072">
                  <a:extLst>
                    <a:ext uri="{9D8B030D-6E8A-4147-A177-3AD203B41FA5}">
                      <a16:colId xmlns:a16="http://schemas.microsoft.com/office/drawing/2014/main" val="1853319643"/>
                    </a:ext>
                  </a:extLst>
                </a:gridCol>
                <a:gridCol w="576072">
                  <a:extLst>
                    <a:ext uri="{9D8B030D-6E8A-4147-A177-3AD203B41FA5}">
                      <a16:colId xmlns:a16="http://schemas.microsoft.com/office/drawing/2014/main" val="1138382917"/>
                    </a:ext>
                  </a:extLst>
                </a:gridCol>
                <a:gridCol w="576072">
                  <a:extLst>
                    <a:ext uri="{9D8B030D-6E8A-4147-A177-3AD203B41FA5}">
                      <a16:colId xmlns:a16="http://schemas.microsoft.com/office/drawing/2014/main" val="1530698827"/>
                    </a:ext>
                  </a:extLst>
                </a:gridCol>
                <a:gridCol w="576072">
                  <a:extLst>
                    <a:ext uri="{9D8B030D-6E8A-4147-A177-3AD203B41FA5}">
                      <a16:colId xmlns:a16="http://schemas.microsoft.com/office/drawing/2014/main" val="200032342"/>
                    </a:ext>
                  </a:extLst>
                </a:gridCol>
                <a:gridCol w="576072">
                  <a:extLst>
                    <a:ext uri="{9D8B030D-6E8A-4147-A177-3AD203B41FA5}">
                      <a16:colId xmlns:a16="http://schemas.microsoft.com/office/drawing/2014/main" val="2058493633"/>
                    </a:ext>
                  </a:extLst>
                </a:gridCol>
                <a:gridCol w="576072">
                  <a:extLst>
                    <a:ext uri="{9D8B030D-6E8A-4147-A177-3AD203B41FA5}">
                      <a16:colId xmlns:a16="http://schemas.microsoft.com/office/drawing/2014/main" val="3805962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428113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- 2026-09-21 20:14:43</a:t>
                      </a:r>
                      <a:r>
                        <a:rPr kumimoji="0" lang="en-US" sz="1000" b="0" i="0" u="none" strike="noStrike" kern="1200" cap="none" spc="0" normalizeH="0" baseline="0" noProof="0">
                          <a:ln>
                            <a:noFill/>
                          </a:ln>
                          <a:solidFill>
                            <a:prstClr val="black"/>
                          </a:solidFill>
                          <a:effectLst/>
                          <a:uLnTx/>
                          <a:uFillTx/>
                          <a:latin typeface="Calibri"/>
                          <a:ea typeface="+mn-ea"/>
                          <a:cs typeface="+mn-cs"/>
                        </a:rPr>
                        <a:t>
 This is about to be a nomination show like no other. 
What's about to play out? Tune in to the Live Nominations show to find out.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1.05 %</a:t>
                      </a:r>
                    </a:p>
                  </a:txBody>
                  <a:tcPr/>
                </a:tc>
                <a:extLst>
                  <a:ext uri="{0D108BD9-81ED-4DB2-BD59-A6C34878D82A}">
                    <a16:rowId xmlns:a16="http://schemas.microsoft.com/office/drawing/2014/main" val="3913743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- 2026-09-21 19:31:28</a:t>
                      </a:r>
                      <a:r>
                        <a:rPr kumimoji="0" lang="en-US" sz="1000" b="0" i="0" u="none" strike="noStrike" kern="1200" cap="none" spc="0" normalizeH="0" baseline="0" noProof="0">
                          <a:ln>
                            <a:noFill/>
                          </a:ln>
                          <a:solidFill>
                            <a:prstClr val="black"/>
                          </a:solidFill>
                          <a:effectLst/>
                          <a:uLnTx/>
                          <a:uFillTx/>
                          <a:latin typeface="Calibri"/>
                          <a:ea typeface="+mn-ea"/>
                          <a:cs typeface="+mn-cs"/>
                        </a:rPr>
                        <a:t>
 Last week’s runner up is this week’s Head of House. 👑
Congratulations to Keivo on claiming the HoH crown.
How do you think his reign will go?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2.61 %</a:t>
                      </a:r>
                    </a:p>
                  </a:txBody>
                  <a:tcPr/>
                </a:tc>
                <a:extLst>
                  <a:ext uri="{0D108BD9-81ED-4DB2-BD59-A6C34878D82A}">
                    <a16:rowId xmlns:a16="http://schemas.microsoft.com/office/drawing/2014/main" val="3493402389"/>
                  </a:ext>
                </a:extLst>
              </a:tr>
            </a:tbl>
          </a:graphicData>
        </a:graphic>
      </p:graphicFrame>
      <p:sp>
        <p:nvSpPr>
          <p:cNvPr id="4" name="Text Placeholder 3">
            <a:extLst>
              <a:ext uri="{FF2B5EF4-FFF2-40B4-BE49-F238E27FC236}">
                <a16:creationId xmlns:a16="http://schemas.microsoft.com/office/drawing/2014/main" id="{5B46A442-E5C9-473D-B4E2-5CB57615687D}"/>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221457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B7450-4E9A-4FB0-BAA1-7CC151E56485}"/>
              </a:ext>
            </a:extLst>
          </p:cNvPr>
          <p:cNvSpPr>
            <a:spLocks noGrp="1"/>
          </p:cNvSpPr>
          <p:nvPr>
            <p:ph type="title"/>
          </p:nvPr>
        </p:nvSpPr>
        <p:spPr/>
        <p:txBody>
          <a:bodyPr/>
          <a:lstStyle/>
          <a:p>
            <a:r>
              <a:rPr lang="en-US"/>
              <a:t>Facebook Original Own Posts Table with summary line | 5 profiles - 17 of 21</a:t>
            </a:r>
          </a:p>
        </p:txBody>
      </p:sp>
      <p:graphicFrame>
        <p:nvGraphicFramePr>
          <p:cNvPr id="5" name="Table Placeholder 4">
            <a:extLst>
              <a:ext uri="{FF2B5EF4-FFF2-40B4-BE49-F238E27FC236}">
                <a16:creationId xmlns:a16="http://schemas.microsoft.com/office/drawing/2014/main" id="{4DDC203C-5CBC-4337-96E3-A29FC5A19546}"/>
              </a:ext>
            </a:extLst>
          </p:cNvPr>
          <p:cNvGraphicFramePr>
            <a:graphicFrameLocks noGrp="1"/>
          </p:cNvGraphicFramePr>
          <p:nvPr>
            <p:ph type="tbl" sz="quarter" idx="13"/>
            <p:extLst>
              <p:ext uri="{D42A27DB-BD31-4B8C-83A1-F6EECF244321}">
                <p14:modId xmlns:p14="http://schemas.microsoft.com/office/powerpoint/2010/main" val="2036343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73609340"/>
                    </a:ext>
                  </a:extLst>
                </a:gridCol>
                <a:gridCol w="1728216">
                  <a:extLst>
                    <a:ext uri="{9D8B030D-6E8A-4147-A177-3AD203B41FA5}">
                      <a16:colId xmlns:a16="http://schemas.microsoft.com/office/drawing/2014/main" val="1950955763"/>
                    </a:ext>
                  </a:extLst>
                </a:gridCol>
                <a:gridCol w="576072">
                  <a:extLst>
                    <a:ext uri="{9D8B030D-6E8A-4147-A177-3AD203B41FA5}">
                      <a16:colId xmlns:a16="http://schemas.microsoft.com/office/drawing/2014/main" val="4236546894"/>
                    </a:ext>
                  </a:extLst>
                </a:gridCol>
                <a:gridCol w="576072">
                  <a:extLst>
                    <a:ext uri="{9D8B030D-6E8A-4147-A177-3AD203B41FA5}">
                      <a16:colId xmlns:a16="http://schemas.microsoft.com/office/drawing/2014/main" val="3635560689"/>
                    </a:ext>
                  </a:extLst>
                </a:gridCol>
                <a:gridCol w="576072">
                  <a:extLst>
                    <a:ext uri="{9D8B030D-6E8A-4147-A177-3AD203B41FA5}">
                      <a16:colId xmlns:a16="http://schemas.microsoft.com/office/drawing/2014/main" val="4171166328"/>
                    </a:ext>
                  </a:extLst>
                </a:gridCol>
                <a:gridCol w="576072">
                  <a:extLst>
                    <a:ext uri="{9D8B030D-6E8A-4147-A177-3AD203B41FA5}">
                      <a16:colId xmlns:a16="http://schemas.microsoft.com/office/drawing/2014/main" val="81755078"/>
                    </a:ext>
                  </a:extLst>
                </a:gridCol>
                <a:gridCol w="576072">
                  <a:extLst>
                    <a:ext uri="{9D8B030D-6E8A-4147-A177-3AD203B41FA5}">
                      <a16:colId xmlns:a16="http://schemas.microsoft.com/office/drawing/2014/main" val="2975820144"/>
                    </a:ext>
                  </a:extLst>
                </a:gridCol>
                <a:gridCol w="576072">
                  <a:extLst>
                    <a:ext uri="{9D8B030D-6E8A-4147-A177-3AD203B41FA5}">
                      <a16:colId xmlns:a16="http://schemas.microsoft.com/office/drawing/2014/main" val="4057994326"/>
                    </a:ext>
                  </a:extLst>
                </a:gridCol>
                <a:gridCol w="576072">
                  <a:extLst>
                    <a:ext uri="{9D8B030D-6E8A-4147-A177-3AD203B41FA5}">
                      <a16:colId xmlns:a16="http://schemas.microsoft.com/office/drawing/2014/main" val="94408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1277729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- 2026-09-21 18:46:00</a:t>
                      </a:r>
                      <a:r>
                        <a:rPr kumimoji="0" lang="en-US" sz="1000" b="0" i="0" u="none" strike="noStrike" kern="1200" cap="none" spc="0" normalizeH="0" baseline="0" noProof="0">
                          <a:ln>
                            <a:noFill/>
                          </a:ln>
                          <a:solidFill>
                            <a:prstClr val="black"/>
                          </a:solidFill>
                          <a:effectLst/>
                          <a:uLnTx/>
                          <a:uFillTx/>
                          <a:latin typeface="Calibri"/>
                          <a:ea typeface="+mn-ea"/>
                          <a:cs typeface="+mn-cs"/>
                        </a:rPr>
                        <a:t>
 Yusuf says his struggles in the Arena Games were no joke to him.
Looking back at his journey, he also admits that if he had another chance in the house, he would be more careful about getting into a ship.
Do you think he would play the game differently the second time around?
#BBNaija is proudly brought to you by betPawa 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2.84 %</a:t>
                      </a:r>
                    </a:p>
                  </a:txBody>
                  <a:tcPr/>
                </a:tc>
                <a:extLst>
                  <a:ext uri="{0D108BD9-81ED-4DB2-BD59-A6C34878D82A}">
                    <a16:rowId xmlns:a16="http://schemas.microsoft.com/office/drawing/2014/main" val="2157508012"/>
                  </a:ext>
                </a:extLst>
              </a:tr>
            </a:tbl>
          </a:graphicData>
        </a:graphic>
      </p:graphicFrame>
      <p:sp>
        <p:nvSpPr>
          <p:cNvPr id="4" name="Text Placeholder 3">
            <a:extLst>
              <a:ext uri="{FF2B5EF4-FFF2-40B4-BE49-F238E27FC236}">
                <a16:creationId xmlns:a16="http://schemas.microsoft.com/office/drawing/2014/main" id="{CB739BDE-6B1B-46E6-961E-1C88C3A841AA}"/>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163858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0F738-DD4A-4AAB-A038-9895BD3ACA35}"/>
              </a:ext>
            </a:extLst>
          </p:cNvPr>
          <p:cNvSpPr>
            <a:spLocks noGrp="1"/>
          </p:cNvSpPr>
          <p:nvPr>
            <p:ph type="title"/>
          </p:nvPr>
        </p:nvSpPr>
        <p:spPr/>
        <p:txBody>
          <a:bodyPr/>
          <a:lstStyle/>
          <a:p>
            <a:r>
              <a:rPr lang="en-US"/>
              <a:t>Facebook Original Own Posts Table with summary line | 5 profiles - 18 of 21</a:t>
            </a:r>
          </a:p>
        </p:txBody>
      </p:sp>
      <p:graphicFrame>
        <p:nvGraphicFramePr>
          <p:cNvPr id="5" name="Table Placeholder 4">
            <a:extLst>
              <a:ext uri="{FF2B5EF4-FFF2-40B4-BE49-F238E27FC236}">
                <a16:creationId xmlns:a16="http://schemas.microsoft.com/office/drawing/2014/main" id="{2A9F4888-E2A9-47B7-BA75-2DABBCDA5D10}"/>
              </a:ext>
            </a:extLst>
          </p:cNvPr>
          <p:cNvGraphicFramePr>
            <a:graphicFrameLocks noGrp="1"/>
          </p:cNvGraphicFramePr>
          <p:nvPr>
            <p:ph type="tbl" sz="quarter" idx="13"/>
            <p:extLst>
              <p:ext uri="{D42A27DB-BD31-4B8C-83A1-F6EECF244321}">
                <p14:modId xmlns:p14="http://schemas.microsoft.com/office/powerpoint/2010/main" val="74717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89564221"/>
                    </a:ext>
                  </a:extLst>
                </a:gridCol>
                <a:gridCol w="1728216">
                  <a:extLst>
                    <a:ext uri="{9D8B030D-6E8A-4147-A177-3AD203B41FA5}">
                      <a16:colId xmlns:a16="http://schemas.microsoft.com/office/drawing/2014/main" val="2596858523"/>
                    </a:ext>
                  </a:extLst>
                </a:gridCol>
                <a:gridCol w="576072">
                  <a:extLst>
                    <a:ext uri="{9D8B030D-6E8A-4147-A177-3AD203B41FA5}">
                      <a16:colId xmlns:a16="http://schemas.microsoft.com/office/drawing/2014/main" val="4045405149"/>
                    </a:ext>
                  </a:extLst>
                </a:gridCol>
                <a:gridCol w="576072">
                  <a:extLst>
                    <a:ext uri="{9D8B030D-6E8A-4147-A177-3AD203B41FA5}">
                      <a16:colId xmlns:a16="http://schemas.microsoft.com/office/drawing/2014/main" val="586713307"/>
                    </a:ext>
                  </a:extLst>
                </a:gridCol>
                <a:gridCol w="576072">
                  <a:extLst>
                    <a:ext uri="{9D8B030D-6E8A-4147-A177-3AD203B41FA5}">
                      <a16:colId xmlns:a16="http://schemas.microsoft.com/office/drawing/2014/main" val="539728088"/>
                    </a:ext>
                  </a:extLst>
                </a:gridCol>
                <a:gridCol w="576072">
                  <a:extLst>
                    <a:ext uri="{9D8B030D-6E8A-4147-A177-3AD203B41FA5}">
                      <a16:colId xmlns:a16="http://schemas.microsoft.com/office/drawing/2014/main" val="151153555"/>
                    </a:ext>
                  </a:extLst>
                </a:gridCol>
                <a:gridCol w="576072">
                  <a:extLst>
                    <a:ext uri="{9D8B030D-6E8A-4147-A177-3AD203B41FA5}">
                      <a16:colId xmlns:a16="http://schemas.microsoft.com/office/drawing/2014/main" val="3962928254"/>
                    </a:ext>
                  </a:extLst>
                </a:gridCol>
                <a:gridCol w="576072">
                  <a:extLst>
                    <a:ext uri="{9D8B030D-6E8A-4147-A177-3AD203B41FA5}">
                      <a16:colId xmlns:a16="http://schemas.microsoft.com/office/drawing/2014/main" val="1535545001"/>
                    </a:ext>
                  </a:extLst>
                </a:gridCol>
                <a:gridCol w="576072">
                  <a:extLst>
                    <a:ext uri="{9D8B030D-6E8A-4147-A177-3AD203B41FA5}">
                      <a16:colId xmlns:a16="http://schemas.microsoft.com/office/drawing/2014/main" val="4251054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235799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- 2026-09-21 17:04:49</a:t>
                      </a:r>
                      <a:r>
                        <a:rPr kumimoji="0" lang="en-US" sz="1000" b="0" i="0" u="none" strike="noStrike" kern="1200" cap="none" spc="0" normalizeH="0" baseline="0" noProof="0">
                          <a:ln>
                            <a:noFill/>
                          </a:ln>
                          <a:solidFill>
                            <a:prstClr val="black"/>
                          </a:solidFill>
                          <a:effectLst/>
                          <a:uLnTx/>
                          <a:uFillTx/>
                          <a:latin typeface="Calibri"/>
                          <a:ea typeface="+mn-ea"/>
                          <a:cs typeface="+mn-cs"/>
                        </a:rPr>
                        <a:t>
 Keivo set the bar high as the Most Influential Player of the Week (MIPOW) for this week. 💪🏆 Check out where the housemates’ selections went to.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0.73 %</a:t>
                      </a:r>
                    </a:p>
                  </a:txBody>
                  <a:tcPr/>
                </a:tc>
                <a:extLst>
                  <a:ext uri="{0D108BD9-81ED-4DB2-BD59-A6C34878D82A}">
                    <a16:rowId xmlns:a16="http://schemas.microsoft.com/office/drawing/2014/main" val="2706929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- 2026-09-21 15:29:42</a:t>
                      </a:r>
                      <a:r>
                        <a:rPr kumimoji="0" lang="en-US" sz="1000" b="0" i="0" u="none" strike="noStrike" kern="1200" cap="none" spc="0" normalizeH="0" baseline="0" noProof="0">
                          <a:ln>
                            <a:noFill/>
                          </a:ln>
                          <a:solidFill>
                            <a:prstClr val="black"/>
                          </a:solidFill>
                          <a:effectLst/>
                          <a:uLnTx/>
                          <a:uFillTx/>
                          <a:latin typeface="Calibri"/>
                          <a:ea typeface="+mn-ea"/>
                          <a:cs typeface="+mn-cs"/>
                        </a:rPr>
                        <a:t>
 Sheba spoke to Barry about the BB Bucks he got from Chimsom Chuka for Bluethopia's birthday. Tram said that he is interested in what Barry will get Bluethopia.👀
Ricky was also seen counting his BB Bucks. 💵😎
#BBNaija is sponsored by Dano Milk 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1.32 %</a:t>
                      </a:r>
                    </a:p>
                  </a:txBody>
                  <a:tcPr/>
                </a:tc>
                <a:extLst>
                  <a:ext uri="{0D108BD9-81ED-4DB2-BD59-A6C34878D82A}">
                    <a16:rowId xmlns:a16="http://schemas.microsoft.com/office/drawing/2014/main" val="3009698114"/>
                  </a:ext>
                </a:extLst>
              </a:tr>
            </a:tbl>
          </a:graphicData>
        </a:graphic>
      </p:graphicFrame>
      <p:sp>
        <p:nvSpPr>
          <p:cNvPr id="4" name="Text Placeholder 3">
            <a:extLst>
              <a:ext uri="{FF2B5EF4-FFF2-40B4-BE49-F238E27FC236}">
                <a16:creationId xmlns:a16="http://schemas.microsoft.com/office/drawing/2014/main" id="{768AD0BF-381D-4C11-B3BA-5DA77E27600E}"/>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280758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A8729-D6B2-4193-B0A2-7CA1A2EF784F}"/>
              </a:ext>
            </a:extLst>
          </p:cNvPr>
          <p:cNvSpPr>
            <a:spLocks noGrp="1"/>
          </p:cNvSpPr>
          <p:nvPr>
            <p:ph type="title"/>
          </p:nvPr>
        </p:nvSpPr>
        <p:spPr/>
        <p:txBody>
          <a:bodyPr/>
          <a:lstStyle/>
          <a:p>
            <a:r>
              <a:rPr lang="en-US"/>
              <a:t>Facebook Original Own Posts Table with summary line | 5 profiles - 19 of 21</a:t>
            </a:r>
          </a:p>
        </p:txBody>
      </p:sp>
      <p:graphicFrame>
        <p:nvGraphicFramePr>
          <p:cNvPr id="5" name="Table Placeholder 4">
            <a:extLst>
              <a:ext uri="{FF2B5EF4-FFF2-40B4-BE49-F238E27FC236}">
                <a16:creationId xmlns:a16="http://schemas.microsoft.com/office/drawing/2014/main" id="{4FBA9B55-F9DC-430D-84F6-B8BB01C826ED}"/>
              </a:ext>
            </a:extLst>
          </p:cNvPr>
          <p:cNvGraphicFramePr>
            <a:graphicFrameLocks noGrp="1"/>
          </p:cNvGraphicFramePr>
          <p:nvPr>
            <p:ph type="tbl" sz="quarter" idx="13"/>
            <p:extLst>
              <p:ext uri="{D42A27DB-BD31-4B8C-83A1-F6EECF244321}">
                <p14:modId xmlns:p14="http://schemas.microsoft.com/office/powerpoint/2010/main" val="1295815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28760696"/>
                    </a:ext>
                  </a:extLst>
                </a:gridCol>
                <a:gridCol w="1728216">
                  <a:extLst>
                    <a:ext uri="{9D8B030D-6E8A-4147-A177-3AD203B41FA5}">
                      <a16:colId xmlns:a16="http://schemas.microsoft.com/office/drawing/2014/main" val="3252007062"/>
                    </a:ext>
                  </a:extLst>
                </a:gridCol>
                <a:gridCol w="576072">
                  <a:extLst>
                    <a:ext uri="{9D8B030D-6E8A-4147-A177-3AD203B41FA5}">
                      <a16:colId xmlns:a16="http://schemas.microsoft.com/office/drawing/2014/main" val="3500692037"/>
                    </a:ext>
                  </a:extLst>
                </a:gridCol>
                <a:gridCol w="576072">
                  <a:extLst>
                    <a:ext uri="{9D8B030D-6E8A-4147-A177-3AD203B41FA5}">
                      <a16:colId xmlns:a16="http://schemas.microsoft.com/office/drawing/2014/main" val="1291183596"/>
                    </a:ext>
                  </a:extLst>
                </a:gridCol>
                <a:gridCol w="576072">
                  <a:extLst>
                    <a:ext uri="{9D8B030D-6E8A-4147-A177-3AD203B41FA5}">
                      <a16:colId xmlns:a16="http://schemas.microsoft.com/office/drawing/2014/main" val="130062888"/>
                    </a:ext>
                  </a:extLst>
                </a:gridCol>
                <a:gridCol w="576072">
                  <a:extLst>
                    <a:ext uri="{9D8B030D-6E8A-4147-A177-3AD203B41FA5}">
                      <a16:colId xmlns:a16="http://schemas.microsoft.com/office/drawing/2014/main" val="3671242481"/>
                    </a:ext>
                  </a:extLst>
                </a:gridCol>
                <a:gridCol w="576072">
                  <a:extLst>
                    <a:ext uri="{9D8B030D-6E8A-4147-A177-3AD203B41FA5}">
                      <a16:colId xmlns:a16="http://schemas.microsoft.com/office/drawing/2014/main" val="963230345"/>
                    </a:ext>
                  </a:extLst>
                </a:gridCol>
                <a:gridCol w="576072">
                  <a:extLst>
                    <a:ext uri="{9D8B030D-6E8A-4147-A177-3AD203B41FA5}">
                      <a16:colId xmlns:a16="http://schemas.microsoft.com/office/drawing/2014/main" val="30664468"/>
                    </a:ext>
                  </a:extLst>
                </a:gridCol>
                <a:gridCol w="576072">
                  <a:extLst>
                    <a:ext uri="{9D8B030D-6E8A-4147-A177-3AD203B41FA5}">
                      <a16:colId xmlns:a16="http://schemas.microsoft.com/office/drawing/2014/main" val="3819900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3644862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- 2026-09-21 12:59:47</a:t>
                      </a:r>
                      <a:r>
                        <a:rPr kumimoji="0" lang="en-US" sz="1000" b="0" i="0" u="none" strike="noStrike" kern="1200" cap="none" spc="0" normalizeH="0" baseline="0" noProof="0">
                          <a:ln>
                            <a:noFill/>
                          </a:ln>
                          <a:solidFill>
                            <a:prstClr val="black"/>
                          </a:solidFill>
                          <a:effectLst/>
                          <a:uLnTx/>
                          <a:uFillTx/>
                          <a:latin typeface="Calibri"/>
                          <a:ea typeface="+mn-ea"/>
                          <a:cs typeface="+mn-cs"/>
                        </a:rPr>
                        <a:t>
 Bells, Chimsom Chuka and Yusuf left the Show Ya Sef house during yesterday's Live Eviction Show. 👀
Before Chimsom Chuka was evicted, Ebuka put a spotlight on the Keivo, Bluethopia and Chimsom Chuka triangle. 
Which moment was the most memorable to you? 🤔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1.10 %</a:t>
                      </a:r>
                    </a:p>
                  </a:txBody>
                  <a:tcPr/>
                </a:tc>
                <a:extLst>
                  <a:ext uri="{0D108BD9-81ED-4DB2-BD59-A6C34878D82A}">
                    <a16:rowId xmlns:a16="http://schemas.microsoft.com/office/drawing/2014/main" val="1965860395"/>
                  </a:ext>
                </a:extLst>
              </a:tr>
            </a:tbl>
          </a:graphicData>
        </a:graphic>
      </p:graphicFrame>
      <p:sp>
        <p:nvSpPr>
          <p:cNvPr id="4" name="Text Placeholder 3">
            <a:extLst>
              <a:ext uri="{FF2B5EF4-FFF2-40B4-BE49-F238E27FC236}">
                <a16:creationId xmlns:a16="http://schemas.microsoft.com/office/drawing/2014/main" id="{C77E803B-90B8-4C24-867B-2176DA467C62}"/>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4081361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C3B6A-C731-4C8F-A5D9-E2833CB03947}"/>
              </a:ext>
            </a:extLst>
          </p:cNvPr>
          <p:cNvSpPr>
            <a:spLocks noGrp="1"/>
          </p:cNvSpPr>
          <p:nvPr>
            <p:ph type="title"/>
          </p:nvPr>
        </p:nvSpPr>
        <p:spPr/>
        <p:txBody>
          <a:bodyPr/>
          <a:lstStyle/>
          <a:p>
            <a:r>
              <a:rPr lang="en-US"/>
              <a:t>Facebook Original Own Posts Table with summary line | 5 profiles - 20 of 21</a:t>
            </a:r>
          </a:p>
        </p:txBody>
      </p:sp>
      <p:graphicFrame>
        <p:nvGraphicFramePr>
          <p:cNvPr id="5" name="Table Placeholder 4">
            <a:extLst>
              <a:ext uri="{FF2B5EF4-FFF2-40B4-BE49-F238E27FC236}">
                <a16:creationId xmlns:a16="http://schemas.microsoft.com/office/drawing/2014/main" id="{ADED4076-BBB6-4FEC-B77B-87DDD04B736F}"/>
              </a:ext>
            </a:extLst>
          </p:cNvPr>
          <p:cNvGraphicFramePr>
            <a:graphicFrameLocks noGrp="1"/>
          </p:cNvGraphicFramePr>
          <p:nvPr>
            <p:ph type="tbl" sz="quarter" idx="13"/>
            <p:extLst>
              <p:ext uri="{D42A27DB-BD31-4B8C-83A1-F6EECF244321}">
                <p14:modId xmlns:p14="http://schemas.microsoft.com/office/powerpoint/2010/main" val="3419296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250714696"/>
                    </a:ext>
                  </a:extLst>
                </a:gridCol>
                <a:gridCol w="1728216">
                  <a:extLst>
                    <a:ext uri="{9D8B030D-6E8A-4147-A177-3AD203B41FA5}">
                      <a16:colId xmlns:a16="http://schemas.microsoft.com/office/drawing/2014/main" val="413276806"/>
                    </a:ext>
                  </a:extLst>
                </a:gridCol>
                <a:gridCol w="576072">
                  <a:extLst>
                    <a:ext uri="{9D8B030D-6E8A-4147-A177-3AD203B41FA5}">
                      <a16:colId xmlns:a16="http://schemas.microsoft.com/office/drawing/2014/main" val="2856341491"/>
                    </a:ext>
                  </a:extLst>
                </a:gridCol>
                <a:gridCol w="576072">
                  <a:extLst>
                    <a:ext uri="{9D8B030D-6E8A-4147-A177-3AD203B41FA5}">
                      <a16:colId xmlns:a16="http://schemas.microsoft.com/office/drawing/2014/main" val="3119984970"/>
                    </a:ext>
                  </a:extLst>
                </a:gridCol>
                <a:gridCol w="576072">
                  <a:extLst>
                    <a:ext uri="{9D8B030D-6E8A-4147-A177-3AD203B41FA5}">
                      <a16:colId xmlns:a16="http://schemas.microsoft.com/office/drawing/2014/main" val="2875895173"/>
                    </a:ext>
                  </a:extLst>
                </a:gridCol>
                <a:gridCol w="576072">
                  <a:extLst>
                    <a:ext uri="{9D8B030D-6E8A-4147-A177-3AD203B41FA5}">
                      <a16:colId xmlns:a16="http://schemas.microsoft.com/office/drawing/2014/main" val="70245933"/>
                    </a:ext>
                  </a:extLst>
                </a:gridCol>
                <a:gridCol w="576072">
                  <a:extLst>
                    <a:ext uri="{9D8B030D-6E8A-4147-A177-3AD203B41FA5}">
                      <a16:colId xmlns:a16="http://schemas.microsoft.com/office/drawing/2014/main" val="116276342"/>
                    </a:ext>
                  </a:extLst>
                </a:gridCol>
                <a:gridCol w="576072">
                  <a:extLst>
                    <a:ext uri="{9D8B030D-6E8A-4147-A177-3AD203B41FA5}">
                      <a16:colId xmlns:a16="http://schemas.microsoft.com/office/drawing/2014/main" val="1682500211"/>
                    </a:ext>
                  </a:extLst>
                </a:gridCol>
                <a:gridCol w="576072">
                  <a:extLst>
                    <a:ext uri="{9D8B030D-6E8A-4147-A177-3AD203B41FA5}">
                      <a16:colId xmlns:a16="http://schemas.microsoft.com/office/drawing/2014/main" val="890138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1534613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- 2026-09-21 11:59:58</a:t>
                      </a:r>
                      <a:r>
                        <a:rPr kumimoji="0" lang="en-US" sz="1000" b="0" i="0" u="none" strike="noStrike" kern="1200" cap="none" spc="0" normalizeH="0" baseline="0" noProof="0">
                          <a:ln>
                            <a:noFill/>
                          </a:ln>
                          <a:solidFill>
                            <a:prstClr val="black"/>
                          </a:solidFill>
                          <a:effectLst/>
                          <a:uLnTx/>
                          <a:uFillTx/>
                          <a:latin typeface="Calibri"/>
                          <a:ea typeface="+mn-ea"/>
                          <a:cs typeface="+mn-cs"/>
                        </a:rPr>
                        <a:t>
 Early morning highlights from the Show Ya Sef house:
Flora and Oyin were joking around in the Orange Bedroom.😁
Sheba told Aikou about her concept for the Wager while they were hanging out in the Garden.👀
Tram was campaigning for the Most Influential Player of the Week (MIPOW) – he asked Ricky to vote for him.😎
Later, Keivo spoke to Sheba about how he likes competition; he enjoyed having Chimsom Chuka in the Arena.💪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1.43 %</a:t>
                      </a:r>
                    </a:p>
                  </a:txBody>
                  <a:tcPr/>
                </a:tc>
                <a:extLst>
                  <a:ext uri="{0D108BD9-81ED-4DB2-BD59-A6C34878D82A}">
                    <a16:rowId xmlns:a16="http://schemas.microsoft.com/office/drawing/2014/main" val="2134854671"/>
                  </a:ext>
                </a:extLst>
              </a:tr>
            </a:tbl>
          </a:graphicData>
        </a:graphic>
      </p:graphicFrame>
      <p:sp>
        <p:nvSpPr>
          <p:cNvPr id="4" name="Text Placeholder 3">
            <a:extLst>
              <a:ext uri="{FF2B5EF4-FFF2-40B4-BE49-F238E27FC236}">
                <a16:creationId xmlns:a16="http://schemas.microsoft.com/office/drawing/2014/main" id="{D32C9995-9319-4E5F-8025-D2CA96963BBE}"/>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577684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B71C5-872A-457D-B93C-6E6575524000}"/>
              </a:ext>
            </a:extLst>
          </p:cNvPr>
          <p:cNvSpPr>
            <a:spLocks noGrp="1"/>
          </p:cNvSpPr>
          <p:nvPr>
            <p:ph type="title"/>
          </p:nvPr>
        </p:nvSpPr>
        <p:spPr/>
        <p:txBody>
          <a:bodyPr/>
          <a:lstStyle/>
          <a:p>
            <a:r>
              <a:rPr lang="en-US"/>
              <a:t>Facebook Original Own Posts Table with summary line | 5 profiles - 21 of 21</a:t>
            </a:r>
          </a:p>
        </p:txBody>
      </p:sp>
      <p:graphicFrame>
        <p:nvGraphicFramePr>
          <p:cNvPr id="5" name="Table Placeholder 4">
            <a:extLst>
              <a:ext uri="{FF2B5EF4-FFF2-40B4-BE49-F238E27FC236}">
                <a16:creationId xmlns:a16="http://schemas.microsoft.com/office/drawing/2014/main" id="{BFD4ADB9-7689-4080-BE45-D0C632797874}"/>
              </a:ext>
            </a:extLst>
          </p:cNvPr>
          <p:cNvGraphicFramePr>
            <a:graphicFrameLocks noGrp="1"/>
          </p:cNvGraphicFramePr>
          <p:nvPr>
            <p:ph type="tbl" sz="quarter" idx="13"/>
            <p:extLst>
              <p:ext uri="{D42A27DB-BD31-4B8C-83A1-F6EECF244321}">
                <p14:modId xmlns:p14="http://schemas.microsoft.com/office/powerpoint/2010/main" val="3586841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941568786"/>
                    </a:ext>
                  </a:extLst>
                </a:gridCol>
                <a:gridCol w="1728216">
                  <a:extLst>
                    <a:ext uri="{9D8B030D-6E8A-4147-A177-3AD203B41FA5}">
                      <a16:colId xmlns:a16="http://schemas.microsoft.com/office/drawing/2014/main" val="1270845664"/>
                    </a:ext>
                  </a:extLst>
                </a:gridCol>
                <a:gridCol w="576072">
                  <a:extLst>
                    <a:ext uri="{9D8B030D-6E8A-4147-A177-3AD203B41FA5}">
                      <a16:colId xmlns:a16="http://schemas.microsoft.com/office/drawing/2014/main" val="1221546615"/>
                    </a:ext>
                  </a:extLst>
                </a:gridCol>
                <a:gridCol w="576072">
                  <a:extLst>
                    <a:ext uri="{9D8B030D-6E8A-4147-A177-3AD203B41FA5}">
                      <a16:colId xmlns:a16="http://schemas.microsoft.com/office/drawing/2014/main" val="3144810801"/>
                    </a:ext>
                  </a:extLst>
                </a:gridCol>
                <a:gridCol w="576072">
                  <a:extLst>
                    <a:ext uri="{9D8B030D-6E8A-4147-A177-3AD203B41FA5}">
                      <a16:colId xmlns:a16="http://schemas.microsoft.com/office/drawing/2014/main" val="137655786"/>
                    </a:ext>
                  </a:extLst>
                </a:gridCol>
                <a:gridCol w="576072">
                  <a:extLst>
                    <a:ext uri="{9D8B030D-6E8A-4147-A177-3AD203B41FA5}">
                      <a16:colId xmlns:a16="http://schemas.microsoft.com/office/drawing/2014/main" val="663967126"/>
                    </a:ext>
                  </a:extLst>
                </a:gridCol>
                <a:gridCol w="576072">
                  <a:extLst>
                    <a:ext uri="{9D8B030D-6E8A-4147-A177-3AD203B41FA5}">
                      <a16:colId xmlns:a16="http://schemas.microsoft.com/office/drawing/2014/main" val="36555924"/>
                    </a:ext>
                  </a:extLst>
                </a:gridCol>
                <a:gridCol w="576072">
                  <a:extLst>
                    <a:ext uri="{9D8B030D-6E8A-4147-A177-3AD203B41FA5}">
                      <a16:colId xmlns:a16="http://schemas.microsoft.com/office/drawing/2014/main" val="2103406262"/>
                    </a:ext>
                  </a:extLst>
                </a:gridCol>
                <a:gridCol w="576072">
                  <a:extLst>
                    <a:ext uri="{9D8B030D-6E8A-4147-A177-3AD203B41FA5}">
                      <a16:colId xmlns:a16="http://schemas.microsoft.com/office/drawing/2014/main" val="785650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(No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(No Clicks)</a:t>
                      </a:r>
                    </a:p>
                  </a:txBody>
                  <a:tcPr/>
                </a:tc>
                <a:extLst>
                  <a:ext uri="{0D108BD9-81ED-4DB2-BD59-A6C34878D82A}">
                    <a16:rowId xmlns:a16="http://schemas.microsoft.com/office/drawing/2014/main" val="459385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- 2026-09-21 00:46:29</a:t>
                      </a:r>
                      <a:r>
                        <a:rPr kumimoji="0" lang="en-US" sz="1000" b="0" i="0" u="none" strike="noStrike" kern="1200" cap="none" spc="0" normalizeH="0" baseline="0" noProof="0">
                          <a:ln>
                            <a:noFill/>
                          </a:ln>
                          <a:solidFill>
                            <a:prstClr val="black"/>
                          </a:solidFill>
                          <a:effectLst/>
                          <a:uLnTx/>
                          <a:uFillTx/>
                          <a:latin typeface="Calibri"/>
                          <a:ea typeface="+mn-ea"/>
                          <a:cs typeface="+mn-cs"/>
                        </a:rPr>
                        <a:t>
 Following Chimsom Chuka's eviction,  Sheba and Temi Nkem gave Bluethopia a much needed pep talk.
Catch the #BBNaija moment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0.88 %</a:t>
                      </a:r>
                    </a:p>
                  </a:txBody>
                  <a:tcPr/>
                </a:tc>
                <a:extLst>
                  <a:ext uri="{0D108BD9-81ED-4DB2-BD59-A6C34878D82A}">
                    <a16:rowId xmlns:a16="http://schemas.microsoft.com/office/drawing/2014/main" val="204300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668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250824496</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112262280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30477215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4892043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2.56%</a:t>
                      </a:r>
                    </a:p>
                  </a:txBody>
                  <a:tcPr/>
                </a:tc>
                <a:extLst>
                  <a:ext uri="{0D108BD9-81ED-4DB2-BD59-A6C34878D82A}">
                    <a16:rowId xmlns:a16="http://schemas.microsoft.com/office/drawing/2014/main" val="602837316"/>
                  </a:ext>
                </a:extLst>
              </a:tr>
            </a:tbl>
          </a:graphicData>
        </a:graphic>
      </p:graphicFrame>
      <p:sp>
        <p:nvSpPr>
          <p:cNvPr id="4" name="Text Placeholder 3">
            <a:extLst>
              <a:ext uri="{FF2B5EF4-FFF2-40B4-BE49-F238E27FC236}">
                <a16:creationId xmlns:a16="http://schemas.microsoft.com/office/drawing/2014/main" id="{68FEC341-588A-454F-AD50-8FB7AC0C2712}"/>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2306138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0F973-DB5F-4B9B-B93E-1121D5C26694}"/>
              </a:ext>
            </a:extLst>
          </p:cNvPr>
          <p:cNvSpPr>
            <a:spLocks noGrp="1"/>
          </p:cNvSpPr>
          <p:nvPr>
            <p:ph type="title"/>
          </p:nvPr>
        </p:nvSpPr>
        <p:spPr/>
        <p:txBody>
          <a:bodyPr/>
          <a:lstStyle/>
          <a:p>
            <a:r>
              <a:rPr lang="en-US"/>
              <a:t>Tiktok Videos Table Overview with Summary Line | 5 profiles - 1 of 3</a:t>
            </a:r>
          </a:p>
        </p:txBody>
      </p:sp>
      <p:graphicFrame>
        <p:nvGraphicFramePr>
          <p:cNvPr id="5" name="Table Placeholder 4">
            <a:extLst>
              <a:ext uri="{FF2B5EF4-FFF2-40B4-BE49-F238E27FC236}">
                <a16:creationId xmlns:a16="http://schemas.microsoft.com/office/drawing/2014/main" id="{FB16D059-6C35-4EC8-B2A0-E3D75FD130A1}"/>
              </a:ext>
            </a:extLst>
          </p:cNvPr>
          <p:cNvGraphicFramePr>
            <a:graphicFrameLocks noGrp="1"/>
          </p:cNvGraphicFramePr>
          <p:nvPr>
            <p:ph type="tbl" sz="quarter" idx="13"/>
            <p:extLst>
              <p:ext uri="{D42A27DB-BD31-4B8C-83A1-F6EECF244321}">
                <p14:modId xmlns:p14="http://schemas.microsoft.com/office/powerpoint/2010/main" val="1733410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889512616"/>
                    </a:ext>
                  </a:extLst>
                </a:gridCol>
                <a:gridCol w="987552">
                  <a:extLst>
                    <a:ext uri="{9D8B030D-6E8A-4147-A177-3AD203B41FA5}">
                      <a16:colId xmlns:a16="http://schemas.microsoft.com/office/drawing/2014/main" val="4243776272"/>
                    </a:ext>
                  </a:extLst>
                </a:gridCol>
                <a:gridCol w="987552">
                  <a:extLst>
                    <a:ext uri="{9D8B030D-6E8A-4147-A177-3AD203B41FA5}">
                      <a16:colId xmlns:a16="http://schemas.microsoft.com/office/drawing/2014/main" val="246588986"/>
                    </a:ext>
                  </a:extLst>
                </a:gridCol>
                <a:gridCol w="987552">
                  <a:extLst>
                    <a:ext uri="{9D8B030D-6E8A-4147-A177-3AD203B41FA5}">
                      <a16:colId xmlns:a16="http://schemas.microsoft.com/office/drawing/2014/main" val="2320572208"/>
                    </a:ext>
                  </a:extLst>
                </a:gridCol>
                <a:gridCol w="987552">
                  <a:extLst>
                    <a:ext uri="{9D8B030D-6E8A-4147-A177-3AD203B41FA5}">
                      <a16:colId xmlns:a16="http://schemas.microsoft.com/office/drawing/2014/main" val="1353893978"/>
                    </a:ext>
                  </a:extLst>
                </a:gridCol>
                <a:gridCol w="987552">
                  <a:extLst>
                    <a:ext uri="{9D8B030D-6E8A-4147-A177-3AD203B41FA5}">
                      <a16:colId xmlns:a16="http://schemas.microsoft.com/office/drawing/2014/main" val="3223788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18140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23:17:28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23:17:28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14.02 %</a:t>
                      </a:r>
                    </a:p>
                  </a:txBody>
                  <a:tcPr/>
                </a:tc>
                <a:extLst>
                  <a:ext uri="{0D108BD9-81ED-4DB2-BD59-A6C34878D82A}">
                    <a16:rowId xmlns:a16="http://schemas.microsoft.com/office/drawing/2014/main" val="357385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22:48:38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22:48:38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17.12 %</a:t>
                      </a:r>
                    </a:p>
                  </a:txBody>
                  <a:tcPr/>
                </a:tc>
                <a:extLst>
                  <a:ext uri="{0D108BD9-81ED-4DB2-BD59-A6C34878D82A}">
                    <a16:rowId xmlns:a16="http://schemas.microsoft.com/office/drawing/2014/main" val="3522592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18:50:28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18:50:28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18.3 %</a:t>
                      </a:r>
                    </a:p>
                  </a:txBody>
                  <a:tcPr/>
                </a:tc>
                <a:extLst>
                  <a:ext uri="{0D108BD9-81ED-4DB2-BD59-A6C34878D82A}">
                    <a16:rowId xmlns:a16="http://schemas.microsoft.com/office/drawing/2014/main" val="2229452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17:10:59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17:10:59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13.25 %</a:t>
                      </a:r>
                    </a:p>
                  </a:txBody>
                  <a:tcPr/>
                </a:tc>
                <a:extLst>
                  <a:ext uri="{0D108BD9-81ED-4DB2-BD59-A6C34878D82A}">
                    <a16:rowId xmlns:a16="http://schemas.microsoft.com/office/drawing/2014/main" val="3953091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12:53:53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12:53:53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10.84 %</a:t>
                      </a:r>
                    </a:p>
                  </a:txBody>
                  <a:tcPr/>
                </a:tc>
                <a:extLst>
                  <a:ext uri="{0D108BD9-81ED-4DB2-BD59-A6C34878D82A}">
                    <a16:rowId xmlns:a16="http://schemas.microsoft.com/office/drawing/2014/main" val="3093413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23:00:22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23:00:22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25.67 %</a:t>
                      </a:r>
                    </a:p>
                  </a:txBody>
                  <a:tcPr/>
                </a:tc>
                <a:extLst>
                  <a:ext uri="{0D108BD9-81ED-4DB2-BD59-A6C34878D82A}">
                    <a16:rowId xmlns:a16="http://schemas.microsoft.com/office/drawing/2014/main" val="359611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22:45:54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22:45:54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13.54 %</a:t>
                      </a:r>
                    </a:p>
                  </a:txBody>
                  <a:tcPr/>
                </a:tc>
                <a:extLst>
                  <a:ext uri="{0D108BD9-81ED-4DB2-BD59-A6C34878D82A}">
                    <a16:rowId xmlns:a16="http://schemas.microsoft.com/office/drawing/2014/main" val="3142730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22:01:48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22:01:48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14.35 %</a:t>
                      </a:r>
                    </a:p>
                  </a:txBody>
                  <a:tcPr/>
                </a:tc>
                <a:extLst>
                  <a:ext uri="{0D108BD9-81ED-4DB2-BD59-A6C34878D82A}">
                    <a16:rowId xmlns:a16="http://schemas.microsoft.com/office/drawing/2014/main" val="1585444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21:50:58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21:50:58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14.54 %</a:t>
                      </a:r>
                    </a:p>
                  </a:txBody>
                  <a:tcPr/>
                </a:tc>
                <a:extLst>
                  <a:ext uri="{0D108BD9-81ED-4DB2-BD59-A6C34878D82A}">
                    <a16:rowId xmlns:a16="http://schemas.microsoft.com/office/drawing/2014/main" val="1169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21:29:59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21:29:59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17.61 %</a:t>
                      </a:r>
                    </a:p>
                  </a:txBody>
                  <a:tcPr/>
                </a:tc>
                <a:extLst>
                  <a:ext uri="{0D108BD9-81ED-4DB2-BD59-A6C34878D82A}">
                    <a16:rowId xmlns:a16="http://schemas.microsoft.com/office/drawing/2014/main" val="2481155571"/>
                  </a:ext>
                </a:extLst>
              </a:tr>
            </a:tbl>
          </a:graphicData>
        </a:graphic>
      </p:graphicFrame>
      <p:sp>
        <p:nvSpPr>
          <p:cNvPr id="4" name="Text Placeholder 3">
            <a:extLst>
              <a:ext uri="{FF2B5EF4-FFF2-40B4-BE49-F238E27FC236}">
                <a16:creationId xmlns:a16="http://schemas.microsoft.com/office/drawing/2014/main" id="{6C256820-E05E-4514-9FB4-E1E7792F5A05}"/>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120626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62C3A-7797-4259-BC00-E01210EE6B77}"/>
              </a:ext>
            </a:extLst>
          </p:cNvPr>
          <p:cNvSpPr>
            <a:spLocks noGrp="1"/>
          </p:cNvSpPr>
          <p:nvPr>
            <p:ph type="title"/>
          </p:nvPr>
        </p:nvSpPr>
        <p:spPr/>
        <p:txBody>
          <a:bodyPr/>
          <a:lstStyle/>
          <a:p>
            <a:r>
              <a:rPr lang="en-US"/>
              <a:t>Tiktok Videos Table Overview with Summary Line | 5 profiles - 2 of 3</a:t>
            </a:r>
          </a:p>
        </p:txBody>
      </p:sp>
      <p:graphicFrame>
        <p:nvGraphicFramePr>
          <p:cNvPr id="5" name="Table Placeholder 4">
            <a:extLst>
              <a:ext uri="{FF2B5EF4-FFF2-40B4-BE49-F238E27FC236}">
                <a16:creationId xmlns:a16="http://schemas.microsoft.com/office/drawing/2014/main" id="{8D32F662-817C-4B86-9D2E-5CA6193F1B6E}"/>
              </a:ext>
            </a:extLst>
          </p:cNvPr>
          <p:cNvGraphicFramePr>
            <a:graphicFrameLocks noGrp="1"/>
          </p:cNvGraphicFramePr>
          <p:nvPr>
            <p:ph type="tbl" sz="quarter" idx="13"/>
            <p:extLst>
              <p:ext uri="{D42A27DB-BD31-4B8C-83A1-F6EECF244321}">
                <p14:modId xmlns:p14="http://schemas.microsoft.com/office/powerpoint/2010/main" val="167763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432773675"/>
                    </a:ext>
                  </a:extLst>
                </a:gridCol>
                <a:gridCol w="987552">
                  <a:extLst>
                    <a:ext uri="{9D8B030D-6E8A-4147-A177-3AD203B41FA5}">
                      <a16:colId xmlns:a16="http://schemas.microsoft.com/office/drawing/2014/main" val="2198634977"/>
                    </a:ext>
                  </a:extLst>
                </a:gridCol>
                <a:gridCol w="987552">
                  <a:extLst>
                    <a:ext uri="{9D8B030D-6E8A-4147-A177-3AD203B41FA5}">
                      <a16:colId xmlns:a16="http://schemas.microsoft.com/office/drawing/2014/main" val="1024461080"/>
                    </a:ext>
                  </a:extLst>
                </a:gridCol>
                <a:gridCol w="987552">
                  <a:extLst>
                    <a:ext uri="{9D8B030D-6E8A-4147-A177-3AD203B41FA5}">
                      <a16:colId xmlns:a16="http://schemas.microsoft.com/office/drawing/2014/main" val="3596762168"/>
                    </a:ext>
                  </a:extLst>
                </a:gridCol>
                <a:gridCol w="987552">
                  <a:extLst>
                    <a:ext uri="{9D8B030D-6E8A-4147-A177-3AD203B41FA5}">
                      <a16:colId xmlns:a16="http://schemas.microsoft.com/office/drawing/2014/main" val="2658751305"/>
                    </a:ext>
                  </a:extLst>
                </a:gridCol>
                <a:gridCol w="987552">
                  <a:extLst>
                    <a:ext uri="{9D8B030D-6E8A-4147-A177-3AD203B41FA5}">
                      <a16:colId xmlns:a16="http://schemas.microsoft.com/office/drawing/2014/main" val="2115555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850282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18:51:46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18:51:46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13.39 %</a:t>
                      </a:r>
                    </a:p>
                  </a:txBody>
                  <a:tcPr/>
                </a:tc>
                <a:extLst>
                  <a:ext uri="{0D108BD9-81ED-4DB2-BD59-A6C34878D82A}">
                    <a16:rowId xmlns:a16="http://schemas.microsoft.com/office/drawing/2014/main" val="3791209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18:50:50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18:50:50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15.19 %</a:t>
                      </a:r>
                    </a:p>
                  </a:txBody>
                  <a:tcPr/>
                </a:tc>
                <a:extLst>
                  <a:ext uri="{0D108BD9-81ED-4DB2-BD59-A6C34878D82A}">
                    <a16:rowId xmlns:a16="http://schemas.microsoft.com/office/drawing/2014/main" val="2824979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18:48:49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18:48:49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10.55 %</a:t>
                      </a:r>
                    </a:p>
                  </a:txBody>
                  <a:tcPr/>
                </a:tc>
                <a:extLst>
                  <a:ext uri="{0D108BD9-81ED-4DB2-BD59-A6C34878D82A}">
                    <a16:rowId xmlns:a16="http://schemas.microsoft.com/office/drawing/2014/main" val="2167253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13.22 %</a:t>
                      </a:r>
                    </a:p>
                  </a:txBody>
                  <a:tcPr/>
                </a:tc>
                <a:extLst>
                  <a:ext uri="{0D108BD9-81ED-4DB2-BD59-A6C34878D82A}">
                    <a16:rowId xmlns:a16="http://schemas.microsoft.com/office/drawing/2014/main" val="402262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14:55:12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14:55:12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10.83 %</a:t>
                      </a:r>
                    </a:p>
                  </a:txBody>
                  <a:tcPr/>
                </a:tc>
                <a:extLst>
                  <a:ext uri="{0D108BD9-81ED-4DB2-BD59-A6C34878D82A}">
                    <a16:rowId xmlns:a16="http://schemas.microsoft.com/office/drawing/2014/main" val="166295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12:44:32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12:44:32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12.15 %</a:t>
                      </a:r>
                    </a:p>
                  </a:txBody>
                  <a:tcPr/>
                </a:tc>
                <a:extLst>
                  <a:ext uri="{0D108BD9-81ED-4DB2-BD59-A6C34878D82A}">
                    <a16:rowId xmlns:a16="http://schemas.microsoft.com/office/drawing/2014/main" val="2020863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11:13:25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11:13:25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15.53 %</a:t>
                      </a:r>
                    </a:p>
                  </a:txBody>
                  <a:tcPr/>
                </a:tc>
                <a:extLst>
                  <a:ext uri="{0D108BD9-81ED-4DB2-BD59-A6C34878D82A}">
                    <a16:rowId xmlns:a16="http://schemas.microsoft.com/office/drawing/2014/main" val="957269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22:44:03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22:44:03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16.62 %</a:t>
                      </a:r>
                    </a:p>
                  </a:txBody>
                  <a:tcPr/>
                </a:tc>
                <a:extLst>
                  <a:ext uri="{0D108BD9-81ED-4DB2-BD59-A6C34878D82A}">
                    <a16:rowId xmlns:a16="http://schemas.microsoft.com/office/drawing/2014/main" val="351138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21:29:55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21:29:55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15.78 %</a:t>
                      </a:r>
                    </a:p>
                  </a:txBody>
                  <a:tcPr/>
                </a:tc>
                <a:extLst>
                  <a:ext uri="{0D108BD9-81ED-4DB2-BD59-A6C34878D82A}">
                    <a16:rowId xmlns:a16="http://schemas.microsoft.com/office/drawing/2014/main" val="1482777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20:58:39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20:58:39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13.87 %</a:t>
                      </a:r>
                    </a:p>
                  </a:txBody>
                  <a:tcPr/>
                </a:tc>
                <a:extLst>
                  <a:ext uri="{0D108BD9-81ED-4DB2-BD59-A6C34878D82A}">
                    <a16:rowId xmlns:a16="http://schemas.microsoft.com/office/drawing/2014/main" val="2708310958"/>
                  </a:ext>
                </a:extLst>
              </a:tr>
            </a:tbl>
          </a:graphicData>
        </a:graphic>
      </p:graphicFrame>
      <p:sp>
        <p:nvSpPr>
          <p:cNvPr id="4" name="Text Placeholder 3">
            <a:extLst>
              <a:ext uri="{FF2B5EF4-FFF2-40B4-BE49-F238E27FC236}">
                <a16:creationId xmlns:a16="http://schemas.microsoft.com/office/drawing/2014/main" id="{0C921BD1-79F7-4E56-9566-AA0045E39E1B}"/>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914962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60F6-489C-4C54-8F45-A5F8153AAE9F}"/>
              </a:ext>
            </a:extLst>
          </p:cNvPr>
          <p:cNvSpPr>
            <a:spLocks noGrp="1"/>
          </p:cNvSpPr>
          <p:nvPr>
            <p:ph type="title"/>
          </p:nvPr>
        </p:nvSpPr>
        <p:spPr/>
        <p:txBody>
          <a:bodyPr/>
          <a:lstStyle/>
          <a:p>
            <a:r>
              <a:rPr lang="en-US"/>
              <a:t>Tiktok Videos Table Overview with Summary Line | 5 profiles - 3 of 3</a:t>
            </a:r>
          </a:p>
        </p:txBody>
      </p:sp>
      <p:graphicFrame>
        <p:nvGraphicFramePr>
          <p:cNvPr id="5" name="Table Placeholder 4">
            <a:extLst>
              <a:ext uri="{FF2B5EF4-FFF2-40B4-BE49-F238E27FC236}">
                <a16:creationId xmlns:a16="http://schemas.microsoft.com/office/drawing/2014/main" id="{208FDE03-B8DD-4215-A826-3E1639236EB1}"/>
              </a:ext>
            </a:extLst>
          </p:cNvPr>
          <p:cNvGraphicFramePr>
            <a:graphicFrameLocks noGrp="1"/>
          </p:cNvGraphicFramePr>
          <p:nvPr>
            <p:ph type="tbl" sz="quarter" idx="13"/>
            <p:extLst>
              <p:ext uri="{D42A27DB-BD31-4B8C-83A1-F6EECF244321}">
                <p14:modId xmlns:p14="http://schemas.microsoft.com/office/powerpoint/2010/main" val="1809917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863456569"/>
                    </a:ext>
                  </a:extLst>
                </a:gridCol>
                <a:gridCol w="987552">
                  <a:extLst>
                    <a:ext uri="{9D8B030D-6E8A-4147-A177-3AD203B41FA5}">
                      <a16:colId xmlns:a16="http://schemas.microsoft.com/office/drawing/2014/main" val="3869392049"/>
                    </a:ext>
                  </a:extLst>
                </a:gridCol>
                <a:gridCol w="987552">
                  <a:extLst>
                    <a:ext uri="{9D8B030D-6E8A-4147-A177-3AD203B41FA5}">
                      <a16:colId xmlns:a16="http://schemas.microsoft.com/office/drawing/2014/main" val="2405040050"/>
                    </a:ext>
                  </a:extLst>
                </a:gridCol>
                <a:gridCol w="987552">
                  <a:extLst>
                    <a:ext uri="{9D8B030D-6E8A-4147-A177-3AD203B41FA5}">
                      <a16:colId xmlns:a16="http://schemas.microsoft.com/office/drawing/2014/main" val="709832029"/>
                    </a:ext>
                  </a:extLst>
                </a:gridCol>
                <a:gridCol w="987552">
                  <a:extLst>
                    <a:ext uri="{9D8B030D-6E8A-4147-A177-3AD203B41FA5}">
                      <a16:colId xmlns:a16="http://schemas.microsoft.com/office/drawing/2014/main" val="548449927"/>
                    </a:ext>
                  </a:extLst>
                </a:gridCol>
                <a:gridCol w="987552">
                  <a:extLst>
                    <a:ext uri="{9D8B030D-6E8A-4147-A177-3AD203B41FA5}">
                      <a16:colId xmlns:a16="http://schemas.microsoft.com/office/drawing/2014/main" val="3584516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512615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20:38:35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20:38:35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a:t>
                      </a:r>
                    </a:p>
                  </a:txBody>
                  <a:tcPr/>
                </a:tc>
                <a:extLst>
                  <a:ext uri="{0D108BD9-81ED-4DB2-BD59-A6C34878D82A}">
                    <a16:rowId xmlns:a16="http://schemas.microsoft.com/office/drawing/2014/main" val="2903026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20:14:57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20:14:57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12.15 %</a:t>
                      </a:r>
                    </a:p>
                  </a:txBody>
                  <a:tcPr/>
                </a:tc>
                <a:extLst>
                  <a:ext uri="{0D108BD9-81ED-4DB2-BD59-A6C34878D82A}">
                    <a16:rowId xmlns:a16="http://schemas.microsoft.com/office/drawing/2014/main" val="184474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14:04:04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14:04:04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8.93 %</a:t>
                      </a:r>
                    </a:p>
                  </a:txBody>
                  <a:tcPr/>
                </a:tc>
                <a:extLst>
                  <a:ext uri="{0D108BD9-81ED-4DB2-BD59-A6C34878D82A}">
                    <a16:rowId xmlns:a16="http://schemas.microsoft.com/office/drawing/2014/main" val="1821583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12:19:55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12:19:55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12.07 %</a:t>
                      </a:r>
                    </a:p>
                  </a:txBody>
                  <a:tcPr/>
                </a:tc>
                <a:extLst>
                  <a:ext uri="{0D108BD9-81ED-4DB2-BD59-A6C34878D82A}">
                    <a16:rowId xmlns:a16="http://schemas.microsoft.com/office/drawing/2014/main" val="391108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09:29:48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09:29:48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15.55 %</a:t>
                      </a:r>
                    </a:p>
                  </a:txBody>
                  <a:tcPr/>
                </a:tc>
                <a:extLst>
                  <a:ext uri="{0D108BD9-81ED-4DB2-BD59-A6C34878D82A}">
                    <a16:rowId xmlns:a16="http://schemas.microsoft.com/office/drawing/2014/main" val="538650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421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177343655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22239707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11.95%</a:t>
                      </a:r>
                    </a:p>
                  </a:txBody>
                  <a:tcPr/>
                </a:tc>
                <a:extLst>
                  <a:ext uri="{0D108BD9-81ED-4DB2-BD59-A6C34878D82A}">
                    <a16:rowId xmlns:a16="http://schemas.microsoft.com/office/drawing/2014/main" val="3456905282"/>
                  </a:ext>
                </a:extLst>
              </a:tr>
            </a:tbl>
          </a:graphicData>
        </a:graphic>
      </p:graphicFrame>
      <p:sp>
        <p:nvSpPr>
          <p:cNvPr id="4" name="Text Placeholder 3">
            <a:extLst>
              <a:ext uri="{FF2B5EF4-FFF2-40B4-BE49-F238E27FC236}">
                <a16:creationId xmlns:a16="http://schemas.microsoft.com/office/drawing/2014/main" id="{41CABAE7-0E28-4775-B353-3B6CF6F64B90}"/>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357224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5058E-38E3-4050-ACA2-382660CB9649}"/>
              </a:ext>
            </a:extLst>
          </p:cNvPr>
          <p:cNvSpPr>
            <a:spLocks noGrp="1"/>
          </p:cNvSpPr>
          <p:nvPr>
            <p:ph type="title"/>
          </p:nvPr>
        </p:nvSpPr>
        <p:spPr/>
        <p:txBody>
          <a:bodyPr/>
          <a:lstStyle/>
          <a:p>
            <a:r>
              <a:rPr lang="en-US"/>
              <a:t>Instagram Posts Table with Summary Line | 5 profiles - 1 of 13</a:t>
            </a:r>
          </a:p>
        </p:txBody>
      </p:sp>
      <p:graphicFrame>
        <p:nvGraphicFramePr>
          <p:cNvPr id="5" name="Table Placeholder 4">
            <a:extLst>
              <a:ext uri="{FF2B5EF4-FFF2-40B4-BE49-F238E27FC236}">
                <a16:creationId xmlns:a16="http://schemas.microsoft.com/office/drawing/2014/main" id="{81DAE904-8D9E-4543-9B3A-B5451E30575D}"/>
              </a:ext>
            </a:extLst>
          </p:cNvPr>
          <p:cNvGraphicFramePr>
            <a:graphicFrameLocks noGrp="1"/>
          </p:cNvGraphicFramePr>
          <p:nvPr>
            <p:ph type="tbl" sz="quarter" idx="13"/>
            <p:extLst>
              <p:ext uri="{D42A27DB-BD31-4B8C-83A1-F6EECF244321}">
                <p14:modId xmlns:p14="http://schemas.microsoft.com/office/powerpoint/2010/main" val="431368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98627766"/>
                    </a:ext>
                  </a:extLst>
                </a:gridCol>
                <a:gridCol w="987552">
                  <a:extLst>
                    <a:ext uri="{9D8B030D-6E8A-4147-A177-3AD203B41FA5}">
                      <a16:colId xmlns:a16="http://schemas.microsoft.com/office/drawing/2014/main" val="3607690587"/>
                    </a:ext>
                  </a:extLst>
                </a:gridCol>
                <a:gridCol w="1069848">
                  <a:extLst>
                    <a:ext uri="{9D8B030D-6E8A-4147-A177-3AD203B41FA5}">
                      <a16:colId xmlns:a16="http://schemas.microsoft.com/office/drawing/2014/main" val="3049116035"/>
                    </a:ext>
                  </a:extLst>
                </a:gridCol>
                <a:gridCol w="1399032">
                  <a:extLst>
                    <a:ext uri="{9D8B030D-6E8A-4147-A177-3AD203B41FA5}">
                      <a16:colId xmlns:a16="http://schemas.microsoft.com/office/drawing/2014/main" val="198071862"/>
                    </a:ext>
                  </a:extLst>
                </a:gridCol>
                <a:gridCol w="493776">
                  <a:extLst>
                    <a:ext uri="{9D8B030D-6E8A-4147-A177-3AD203B41FA5}">
                      <a16:colId xmlns:a16="http://schemas.microsoft.com/office/drawing/2014/main" val="1919528070"/>
                    </a:ext>
                  </a:extLst>
                </a:gridCol>
                <a:gridCol w="493776">
                  <a:extLst>
                    <a:ext uri="{9D8B030D-6E8A-4147-A177-3AD203B41FA5}">
                      <a16:colId xmlns:a16="http://schemas.microsoft.com/office/drawing/2014/main" val="391254633"/>
                    </a:ext>
                  </a:extLst>
                </a:gridCol>
                <a:gridCol w="493776">
                  <a:extLst>
                    <a:ext uri="{9D8B030D-6E8A-4147-A177-3AD203B41FA5}">
                      <a16:colId xmlns:a16="http://schemas.microsoft.com/office/drawing/2014/main" val="3809068669"/>
                    </a:ext>
                  </a:extLst>
                </a:gridCol>
                <a:gridCol w="493776">
                  <a:extLst>
                    <a:ext uri="{9D8B030D-6E8A-4147-A177-3AD203B41FA5}">
                      <a16:colId xmlns:a16="http://schemas.microsoft.com/office/drawing/2014/main" val="2994670823"/>
                    </a:ext>
                  </a:extLst>
                </a:gridCol>
                <a:gridCol w="493776">
                  <a:extLst>
                    <a:ext uri="{9D8B030D-6E8A-4147-A177-3AD203B41FA5}">
                      <a16:colId xmlns:a16="http://schemas.microsoft.com/office/drawing/2014/main" val="48417244"/>
                    </a:ext>
                  </a:extLst>
                </a:gridCol>
                <a:gridCol w="493776">
                  <a:extLst>
                    <a:ext uri="{9D8B030D-6E8A-4147-A177-3AD203B41FA5}">
                      <a16:colId xmlns:a16="http://schemas.microsoft.com/office/drawing/2014/main" val="2002689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4211632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22:54:09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22:54:09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https://quintly-eu-image-storage.s3.amazonaws.com/435eb8f6192af13608dcc1d677a973c6/8f5ecfc49bb460ecf584da2666f48aec.jpg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5.31 %</a:t>
                      </a:r>
                    </a:p>
                  </a:txBody>
                  <a:tcPr/>
                </a:tc>
                <a:extLst>
                  <a:ext uri="{0D108BD9-81ED-4DB2-BD59-A6C34878D82A}">
                    <a16:rowId xmlns:a16="http://schemas.microsoft.com/office/drawing/2014/main" val="48170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22:18:06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22:18:06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https://quintly-eu-image-storage.s3.amazonaws.com/435eb8f6192af13608dcc1d677a973c6/224f0847a547bcc7126f872f615badb0.jpg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7.02 %</a:t>
                      </a:r>
                    </a:p>
                  </a:txBody>
                  <a:tcPr/>
                </a:tc>
                <a:extLst>
                  <a:ext uri="{0D108BD9-81ED-4DB2-BD59-A6C34878D82A}">
                    <a16:rowId xmlns:a16="http://schemas.microsoft.com/office/drawing/2014/main" val="2800370917"/>
                  </a:ext>
                </a:extLst>
              </a:tr>
            </a:tbl>
          </a:graphicData>
        </a:graphic>
      </p:graphicFrame>
      <p:sp>
        <p:nvSpPr>
          <p:cNvPr id="4" name="Text Placeholder 3">
            <a:extLst>
              <a:ext uri="{FF2B5EF4-FFF2-40B4-BE49-F238E27FC236}">
                <a16:creationId xmlns:a16="http://schemas.microsoft.com/office/drawing/2014/main" id="{E9923865-C8BF-42A3-B3C5-31E7911029A4}"/>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1730196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75C32-0B3D-4C45-96B8-549CEC5B99CF}"/>
              </a:ext>
            </a:extLst>
          </p:cNvPr>
          <p:cNvSpPr>
            <a:spLocks noGrp="1"/>
          </p:cNvSpPr>
          <p:nvPr>
            <p:ph type="title"/>
          </p:nvPr>
        </p:nvSpPr>
        <p:spPr/>
        <p:txBody>
          <a:bodyPr/>
          <a:lstStyle/>
          <a:p>
            <a:r>
              <a:rPr lang="en-US"/>
              <a:t>Instagram Posts Table with Summary Line | 5 profiles - 2 of 13</a:t>
            </a:r>
          </a:p>
        </p:txBody>
      </p:sp>
      <p:graphicFrame>
        <p:nvGraphicFramePr>
          <p:cNvPr id="5" name="Table Placeholder 4">
            <a:extLst>
              <a:ext uri="{FF2B5EF4-FFF2-40B4-BE49-F238E27FC236}">
                <a16:creationId xmlns:a16="http://schemas.microsoft.com/office/drawing/2014/main" id="{F042135B-3A67-4DCE-A8CA-4E63C505272A}"/>
              </a:ext>
            </a:extLst>
          </p:cNvPr>
          <p:cNvGraphicFramePr>
            <a:graphicFrameLocks noGrp="1"/>
          </p:cNvGraphicFramePr>
          <p:nvPr>
            <p:ph type="tbl" sz="quarter" idx="13"/>
            <p:extLst>
              <p:ext uri="{D42A27DB-BD31-4B8C-83A1-F6EECF244321}">
                <p14:modId xmlns:p14="http://schemas.microsoft.com/office/powerpoint/2010/main" val="1683859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66875936"/>
                    </a:ext>
                  </a:extLst>
                </a:gridCol>
                <a:gridCol w="987552">
                  <a:extLst>
                    <a:ext uri="{9D8B030D-6E8A-4147-A177-3AD203B41FA5}">
                      <a16:colId xmlns:a16="http://schemas.microsoft.com/office/drawing/2014/main" val="4263872067"/>
                    </a:ext>
                  </a:extLst>
                </a:gridCol>
                <a:gridCol w="1069848">
                  <a:extLst>
                    <a:ext uri="{9D8B030D-6E8A-4147-A177-3AD203B41FA5}">
                      <a16:colId xmlns:a16="http://schemas.microsoft.com/office/drawing/2014/main" val="3825568589"/>
                    </a:ext>
                  </a:extLst>
                </a:gridCol>
                <a:gridCol w="1399032">
                  <a:extLst>
                    <a:ext uri="{9D8B030D-6E8A-4147-A177-3AD203B41FA5}">
                      <a16:colId xmlns:a16="http://schemas.microsoft.com/office/drawing/2014/main" val="2151962668"/>
                    </a:ext>
                  </a:extLst>
                </a:gridCol>
                <a:gridCol w="493776">
                  <a:extLst>
                    <a:ext uri="{9D8B030D-6E8A-4147-A177-3AD203B41FA5}">
                      <a16:colId xmlns:a16="http://schemas.microsoft.com/office/drawing/2014/main" val="4204022047"/>
                    </a:ext>
                  </a:extLst>
                </a:gridCol>
                <a:gridCol w="493776">
                  <a:extLst>
                    <a:ext uri="{9D8B030D-6E8A-4147-A177-3AD203B41FA5}">
                      <a16:colId xmlns:a16="http://schemas.microsoft.com/office/drawing/2014/main" val="2590806232"/>
                    </a:ext>
                  </a:extLst>
                </a:gridCol>
                <a:gridCol w="493776">
                  <a:extLst>
                    <a:ext uri="{9D8B030D-6E8A-4147-A177-3AD203B41FA5}">
                      <a16:colId xmlns:a16="http://schemas.microsoft.com/office/drawing/2014/main" val="338326549"/>
                    </a:ext>
                  </a:extLst>
                </a:gridCol>
                <a:gridCol w="493776">
                  <a:extLst>
                    <a:ext uri="{9D8B030D-6E8A-4147-A177-3AD203B41FA5}">
                      <a16:colId xmlns:a16="http://schemas.microsoft.com/office/drawing/2014/main" val="535137920"/>
                    </a:ext>
                  </a:extLst>
                </a:gridCol>
                <a:gridCol w="493776">
                  <a:extLst>
                    <a:ext uri="{9D8B030D-6E8A-4147-A177-3AD203B41FA5}">
                      <a16:colId xmlns:a16="http://schemas.microsoft.com/office/drawing/2014/main" val="2402970638"/>
                    </a:ext>
                  </a:extLst>
                </a:gridCol>
                <a:gridCol w="493776">
                  <a:extLst>
                    <a:ext uri="{9D8B030D-6E8A-4147-A177-3AD203B41FA5}">
                      <a16:colId xmlns:a16="http://schemas.microsoft.com/office/drawing/2014/main" val="1587871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14918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18:56:28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18:56:28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https://quintly-eu-image-storage.s3.amazonaws.com/435eb8f6192af13608dcc1d677a973c6/d08090496d2fbb054275d7de08059451.jpg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7.1 %</a:t>
                      </a:r>
                    </a:p>
                  </a:txBody>
                  <a:tcPr/>
                </a:tc>
                <a:extLst>
                  <a:ext uri="{0D108BD9-81ED-4DB2-BD59-A6C34878D82A}">
                    <a16:rowId xmlns:a16="http://schemas.microsoft.com/office/drawing/2014/main" val="173403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17:09:39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17:09:39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https://quintly-eu-image-storage.s3.amazonaws.com/435eb8f6192af13608dcc1d677a973c6/25e96fd9473647ad0be7202d17e13c95.jpg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5.62 %</a:t>
                      </a:r>
                    </a:p>
                  </a:txBody>
                  <a:tcPr/>
                </a:tc>
                <a:extLst>
                  <a:ext uri="{0D108BD9-81ED-4DB2-BD59-A6C34878D82A}">
                    <a16:rowId xmlns:a16="http://schemas.microsoft.com/office/drawing/2014/main" val="3909161301"/>
                  </a:ext>
                </a:extLst>
              </a:tr>
            </a:tbl>
          </a:graphicData>
        </a:graphic>
      </p:graphicFrame>
      <p:sp>
        <p:nvSpPr>
          <p:cNvPr id="4" name="Text Placeholder 3">
            <a:extLst>
              <a:ext uri="{FF2B5EF4-FFF2-40B4-BE49-F238E27FC236}">
                <a16:creationId xmlns:a16="http://schemas.microsoft.com/office/drawing/2014/main" id="{54FE6D65-0E44-4F1D-9BA3-47B28EB41F99}"/>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526710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71A8-42FF-412E-BB58-5BD163701428}"/>
              </a:ext>
            </a:extLst>
          </p:cNvPr>
          <p:cNvSpPr>
            <a:spLocks noGrp="1"/>
          </p:cNvSpPr>
          <p:nvPr>
            <p:ph type="title"/>
          </p:nvPr>
        </p:nvSpPr>
        <p:spPr/>
        <p:txBody>
          <a:bodyPr/>
          <a:lstStyle/>
          <a:p>
            <a:r>
              <a:rPr lang="en-US"/>
              <a:t>Instagram Posts Table with Summary Line | 5 profiles - 3 of 13</a:t>
            </a:r>
          </a:p>
        </p:txBody>
      </p:sp>
      <p:graphicFrame>
        <p:nvGraphicFramePr>
          <p:cNvPr id="5" name="Table Placeholder 4">
            <a:extLst>
              <a:ext uri="{FF2B5EF4-FFF2-40B4-BE49-F238E27FC236}">
                <a16:creationId xmlns:a16="http://schemas.microsoft.com/office/drawing/2014/main" id="{44E9E8E6-8921-44E0-99CD-949CD27FC71E}"/>
              </a:ext>
            </a:extLst>
          </p:cNvPr>
          <p:cNvGraphicFramePr>
            <a:graphicFrameLocks noGrp="1"/>
          </p:cNvGraphicFramePr>
          <p:nvPr>
            <p:ph type="tbl" sz="quarter" idx="13"/>
            <p:extLst>
              <p:ext uri="{D42A27DB-BD31-4B8C-83A1-F6EECF244321}">
                <p14:modId xmlns:p14="http://schemas.microsoft.com/office/powerpoint/2010/main" val="3594396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55362445"/>
                    </a:ext>
                  </a:extLst>
                </a:gridCol>
                <a:gridCol w="987552">
                  <a:extLst>
                    <a:ext uri="{9D8B030D-6E8A-4147-A177-3AD203B41FA5}">
                      <a16:colId xmlns:a16="http://schemas.microsoft.com/office/drawing/2014/main" val="780562506"/>
                    </a:ext>
                  </a:extLst>
                </a:gridCol>
                <a:gridCol w="1069848">
                  <a:extLst>
                    <a:ext uri="{9D8B030D-6E8A-4147-A177-3AD203B41FA5}">
                      <a16:colId xmlns:a16="http://schemas.microsoft.com/office/drawing/2014/main" val="2106801624"/>
                    </a:ext>
                  </a:extLst>
                </a:gridCol>
                <a:gridCol w="1399032">
                  <a:extLst>
                    <a:ext uri="{9D8B030D-6E8A-4147-A177-3AD203B41FA5}">
                      <a16:colId xmlns:a16="http://schemas.microsoft.com/office/drawing/2014/main" val="329985549"/>
                    </a:ext>
                  </a:extLst>
                </a:gridCol>
                <a:gridCol w="493776">
                  <a:extLst>
                    <a:ext uri="{9D8B030D-6E8A-4147-A177-3AD203B41FA5}">
                      <a16:colId xmlns:a16="http://schemas.microsoft.com/office/drawing/2014/main" val="1509468015"/>
                    </a:ext>
                  </a:extLst>
                </a:gridCol>
                <a:gridCol w="493776">
                  <a:extLst>
                    <a:ext uri="{9D8B030D-6E8A-4147-A177-3AD203B41FA5}">
                      <a16:colId xmlns:a16="http://schemas.microsoft.com/office/drawing/2014/main" val="3961484056"/>
                    </a:ext>
                  </a:extLst>
                </a:gridCol>
                <a:gridCol w="493776">
                  <a:extLst>
                    <a:ext uri="{9D8B030D-6E8A-4147-A177-3AD203B41FA5}">
                      <a16:colId xmlns:a16="http://schemas.microsoft.com/office/drawing/2014/main" val="4145837195"/>
                    </a:ext>
                  </a:extLst>
                </a:gridCol>
                <a:gridCol w="493776">
                  <a:extLst>
                    <a:ext uri="{9D8B030D-6E8A-4147-A177-3AD203B41FA5}">
                      <a16:colId xmlns:a16="http://schemas.microsoft.com/office/drawing/2014/main" val="2020180904"/>
                    </a:ext>
                  </a:extLst>
                </a:gridCol>
                <a:gridCol w="493776">
                  <a:extLst>
                    <a:ext uri="{9D8B030D-6E8A-4147-A177-3AD203B41FA5}">
                      <a16:colId xmlns:a16="http://schemas.microsoft.com/office/drawing/2014/main" val="700643017"/>
                    </a:ext>
                  </a:extLst>
                </a:gridCol>
                <a:gridCol w="493776">
                  <a:extLst>
                    <a:ext uri="{9D8B030D-6E8A-4147-A177-3AD203B41FA5}">
                      <a16:colId xmlns:a16="http://schemas.microsoft.com/office/drawing/2014/main" val="3399131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91677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14:42:21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14:42:21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https://quintly-eu-image-storage.s3.amazonaws.com/435eb8f6192af13608dcc1d677a973c6/66b5d9f01113bbddf2cb2eb1b1346445.jpg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7.88 %</a:t>
                      </a:r>
                    </a:p>
                  </a:txBody>
                  <a:tcPr/>
                </a:tc>
                <a:extLst>
                  <a:ext uri="{0D108BD9-81ED-4DB2-BD59-A6C34878D82A}">
                    <a16:rowId xmlns:a16="http://schemas.microsoft.com/office/drawing/2014/main" val="3265842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14:34:51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14:34:51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https://quintly-eu-image-storage.s3.amazonaws.com/435eb8f6192af13608dcc1d677a973c6/de0ce47fb0fb21b80ef460a278cbcd78.jpg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4.97 %</a:t>
                      </a:r>
                    </a:p>
                  </a:txBody>
                  <a:tcPr/>
                </a:tc>
                <a:extLst>
                  <a:ext uri="{0D108BD9-81ED-4DB2-BD59-A6C34878D82A}">
                    <a16:rowId xmlns:a16="http://schemas.microsoft.com/office/drawing/2014/main" val="4111105137"/>
                  </a:ext>
                </a:extLst>
              </a:tr>
            </a:tbl>
          </a:graphicData>
        </a:graphic>
      </p:graphicFrame>
      <p:sp>
        <p:nvSpPr>
          <p:cNvPr id="4" name="Text Placeholder 3">
            <a:extLst>
              <a:ext uri="{FF2B5EF4-FFF2-40B4-BE49-F238E27FC236}">
                <a16:creationId xmlns:a16="http://schemas.microsoft.com/office/drawing/2014/main" id="{B6710DA2-E6B2-4EB7-A4C3-C69F9F6E53EF}"/>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812708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D8089-4054-4740-AF70-19F4ACFC9C2A}"/>
              </a:ext>
            </a:extLst>
          </p:cNvPr>
          <p:cNvSpPr>
            <a:spLocks noGrp="1"/>
          </p:cNvSpPr>
          <p:nvPr>
            <p:ph type="title"/>
          </p:nvPr>
        </p:nvSpPr>
        <p:spPr/>
        <p:txBody>
          <a:bodyPr/>
          <a:lstStyle/>
          <a:p>
            <a:r>
              <a:rPr lang="en-US"/>
              <a:t>Instagram Posts Table with Summary Line | 5 profiles - 4 of 13</a:t>
            </a:r>
          </a:p>
        </p:txBody>
      </p:sp>
      <p:graphicFrame>
        <p:nvGraphicFramePr>
          <p:cNvPr id="5" name="Table Placeholder 4">
            <a:extLst>
              <a:ext uri="{FF2B5EF4-FFF2-40B4-BE49-F238E27FC236}">
                <a16:creationId xmlns:a16="http://schemas.microsoft.com/office/drawing/2014/main" id="{19BFAAF8-52F1-4E68-BC63-FCE0BBC5A6CE}"/>
              </a:ext>
            </a:extLst>
          </p:cNvPr>
          <p:cNvGraphicFramePr>
            <a:graphicFrameLocks noGrp="1"/>
          </p:cNvGraphicFramePr>
          <p:nvPr>
            <p:ph type="tbl" sz="quarter" idx="13"/>
            <p:extLst>
              <p:ext uri="{D42A27DB-BD31-4B8C-83A1-F6EECF244321}">
                <p14:modId xmlns:p14="http://schemas.microsoft.com/office/powerpoint/2010/main" val="661836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62969331"/>
                    </a:ext>
                  </a:extLst>
                </a:gridCol>
                <a:gridCol w="987552">
                  <a:extLst>
                    <a:ext uri="{9D8B030D-6E8A-4147-A177-3AD203B41FA5}">
                      <a16:colId xmlns:a16="http://schemas.microsoft.com/office/drawing/2014/main" val="832823429"/>
                    </a:ext>
                  </a:extLst>
                </a:gridCol>
                <a:gridCol w="1069848">
                  <a:extLst>
                    <a:ext uri="{9D8B030D-6E8A-4147-A177-3AD203B41FA5}">
                      <a16:colId xmlns:a16="http://schemas.microsoft.com/office/drawing/2014/main" val="2023946968"/>
                    </a:ext>
                  </a:extLst>
                </a:gridCol>
                <a:gridCol w="1399032">
                  <a:extLst>
                    <a:ext uri="{9D8B030D-6E8A-4147-A177-3AD203B41FA5}">
                      <a16:colId xmlns:a16="http://schemas.microsoft.com/office/drawing/2014/main" val="2029769819"/>
                    </a:ext>
                  </a:extLst>
                </a:gridCol>
                <a:gridCol w="493776">
                  <a:extLst>
                    <a:ext uri="{9D8B030D-6E8A-4147-A177-3AD203B41FA5}">
                      <a16:colId xmlns:a16="http://schemas.microsoft.com/office/drawing/2014/main" val="4227161732"/>
                    </a:ext>
                  </a:extLst>
                </a:gridCol>
                <a:gridCol w="493776">
                  <a:extLst>
                    <a:ext uri="{9D8B030D-6E8A-4147-A177-3AD203B41FA5}">
                      <a16:colId xmlns:a16="http://schemas.microsoft.com/office/drawing/2014/main" val="3442338958"/>
                    </a:ext>
                  </a:extLst>
                </a:gridCol>
                <a:gridCol w="493776">
                  <a:extLst>
                    <a:ext uri="{9D8B030D-6E8A-4147-A177-3AD203B41FA5}">
                      <a16:colId xmlns:a16="http://schemas.microsoft.com/office/drawing/2014/main" val="2007562053"/>
                    </a:ext>
                  </a:extLst>
                </a:gridCol>
                <a:gridCol w="493776">
                  <a:extLst>
                    <a:ext uri="{9D8B030D-6E8A-4147-A177-3AD203B41FA5}">
                      <a16:colId xmlns:a16="http://schemas.microsoft.com/office/drawing/2014/main" val="3243899931"/>
                    </a:ext>
                  </a:extLst>
                </a:gridCol>
                <a:gridCol w="493776">
                  <a:extLst>
                    <a:ext uri="{9D8B030D-6E8A-4147-A177-3AD203B41FA5}">
                      <a16:colId xmlns:a16="http://schemas.microsoft.com/office/drawing/2014/main" val="3206013081"/>
                    </a:ext>
                  </a:extLst>
                </a:gridCol>
                <a:gridCol w="493776">
                  <a:extLst>
                    <a:ext uri="{9D8B030D-6E8A-4147-A177-3AD203B41FA5}">
                      <a16:colId xmlns:a16="http://schemas.microsoft.com/office/drawing/2014/main" val="3144112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93452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14:02:00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14:02:00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https://quintly-eu-image-storage.s3.amazonaws.com/435eb8f6192af13608dcc1d677a973c6/653116d9387ab992084a4f328587b53b.jpg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6.64 %</a:t>
                      </a:r>
                    </a:p>
                  </a:txBody>
                  <a:tcPr/>
                </a:tc>
                <a:extLst>
                  <a:ext uri="{0D108BD9-81ED-4DB2-BD59-A6C34878D82A}">
                    <a16:rowId xmlns:a16="http://schemas.microsoft.com/office/drawing/2014/main" val="3354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12:50:27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09/22/2026 12:50:27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https://quintly-eu-image-storage.s3.amazonaws.com/435eb8f6192af13608dcc1d677a973c6/056f601790bdff383445b083c1633393.jpg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7.05 %</a:t>
                      </a:r>
                    </a:p>
                  </a:txBody>
                  <a:tcPr/>
                </a:tc>
                <a:extLst>
                  <a:ext uri="{0D108BD9-81ED-4DB2-BD59-A6C34878D82A}">
                    <a16:rowId xmlns:a16="http://schemas.microsoft.com/office/drawing/2014/main" val="1330856818"/>
                  </a:ext>
                </a:extLst>
              </a:tr>
            </a:tbl>
          </a:graphicData>
        </a:graphic>
      </p:graphicFrame>
      <p:sp>
        <p:nvSpPr>
          <p:cNvPr id="4" name="Text Placeholder 3">
            <a:extLst>
              <a:ext uri="{FF2B5EF4-FFF2-40B4-BE49-F238E27FC236}">
                <a16:creationId xmlns:a16="http://schemas.microsoft.com/office/drawing/2014/main" id="{6F350AA0-AAFE-4550-91BD-E2ED5B2DD794}"/>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3583315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7028D-9678-4DC0-9579-0B1B3396392B}"/>
              </a:ext>
            </a:extLst>
          </p:cNvPr>
          <p:cNvSpPr>
            <a:spLocks noGrp="1"/>
          </p:cNvSpPr>
          <p:nvPr>
            <p:ph type="title"/>
          </p:nvPr>
        </p:nvSpPr>
        <p:spPr/>
        <p:txBody>
          <a:bodyPr/>
          <a:lstStyle/>
          <a:p>
            <a:r>
              <a:rPr lang="en-US"/>
              <a:t>Instagram Posts Table with Summary Line | 5 profiles - 5 of 13</a:t>
            </a:r>
          </a:p>
        </p:txBody>
      </p:sp>
      <p:graphicFrame>
        <p:nvGraphicFramePr>
          <p:cNvPr id="5" name="Table Placeholder 4">
            <a:extLst>
              <a:ext uri="{FF2B5EF4-FFF2-40B4-BE49-F238E27FC236}">
                <a16:creationId xmlns:a16="http://schemas.microsoft.com/office/drawing/2014/main" id="{E5505BF7-31BF-42CE-89ED-A82606C98088}"/>
              </a:ext>
            </a:extLst>
          </p:cNvPr>
          <p:cNvGraphicFramePr>
            <a:graphicFrameLocks noGrp="1"/>
          </p:cNvGraphicFramePr>
          <p:nvPr>
            <p:ph type="tbl" sz="quarter" idx="13"/>
            <p:extLst>
              <p:ext uri="{D42A27DB-BD31-4B8C-83A1-F6EECF244321}">
                <p14:modId xmlns:p14="http://schemas.microsoft.com/office/powerpoint/2010/main" val="3899700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66876293"/>
                    </a:ext>
                  </a:extLst>
                </a:gridCol>
                <a:gridCol w="987552">
                  <a:extLst>
                    <a:ext uri="{9D8B030D-6E8A-4147-A177-3AD203B41FA5}">
                      <a16:colId xmlns:a16="http://schemas.microsoft.com/office/drawing/2014/main" val="3114361009"/>
                    </a:ext>
                  </a:extLst>
                </a:gridCol>
                <a:gridCol w="1069848">
                  <a:extLst>
                    <a:ext uri="{9D8B030D-6E8A-4147-A177-3AD203B41FA5}">
                      <a16:colId xmlns:a16="http://schemas.microsoft.com/office/drawing/2014/main" val="4258950592"/>
                    </a:ext>
                  </a:extLst>
                </a:gridCol>
                <a:gridCol w="1399032">
                  <a:extLst>
                    <a:ext uri="{9D8B030D-6E8A-4147-A177-3AD203B41FA5}">
                      <a16:colId xmlns:a16="http://schemas.microsoft.com/office/drawing/2014/main" val="3681715372"/>
                    </a:ext>
                  </a:extLst>
                </a:gridCol>
                <a:gridCol w="493776">
                  <a:extLst>
                    <a:ext uri="{9D8B030D-6E8A-4147-A177-3AD203B41FA5}">
                      <a16:colId xmlns:a16="http://schemas.microsoft.com/office/drawing/2014/main" val="1640520782"/>
                    </a:ext>
                  </a:extLst>
                </a:gridCol>
                <a:gridCol w="493776">
                  <a:extLst>
                    <a:ext uri="{9D8B030D-6E8A-4147-A177-3AD203B41FA5}">
                      <a16:colId xmlns:a16="http://schemas.microsoft.com/office/drawing/2014/main" val="647093374"/>
                    </a:ext>
                  </a:extLst>
                </a:gridCol>
                <a:gridCol w="493776">
                  <a:extLst>
                    <a:ext uri="{9D8B030D-6E8A-4147-A177-3AD203B41FA5}">
                      <a16:colId xmlns:a16="http://schemas.microsoft.com/office/drawing/2014/main" val="3365639577"/>
                    </a:ext>
                  </a:extLst>
                </a:gridCol>
                <a:gridCol w="493776">
                  <a:extLst>
                    <a:ext uri="{9D8B030D-6E8A-4147-A177-3AD203B41FA5}">
                      <a16:colId xmlns:a16="http://schemas.microsoft.com/office/drawing/2014/main" val="830578575"/>
                    </a:ext>
                  </a:extLst>
                </a:gridCol>
                <a:gridCol w="493776">
                  <a:extLst>
                    <a:ext uri="{9D8B030D-6E8A-4147-A177-3AD203B41FA5}">
                      <a16:colId xmlns:a16="http://schemas.microsoft.com/office/drawing/2014/main" val="78030208"/>
                    </a:ext>
                  </a:extLst>
                </a:gridCol>
                <a:gridCol w="493776">
                  <a:extLst>
                    <a:ext uri="{9D8B030D-6E8A-4147-A177-3AD203B41FA5}">
                      <a16:colId xmlns:a16="http://schemas.microsoft.com/office/drawing/2014/main" val="3368062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215029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23:15:10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23:15:10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https://quintly-eu-image-storage.s3.amazonaws.com/435eb8f6192af13608dcc1d677a973c6/56af200e255add9fb788f43d280b8837.jpg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8.85 %</a:t>
                      </a:r>
                    </a:p>
                  </a:txBody>
                  <a:tcPr/>
                </a:tc>
                <a:extLst>
                  <a:ext uri="{0D108BD9-81ED-4DB2-BD59-A6C34878D82A}">
                    <a16:rowId xmlns:a16="http://schemas.microsoft.com/office/drawing/2014/main" val="439005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22:42:49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22:42:49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https://quintly-eu-image-storage.s3.amazonaws.com/435eb8f6192af13608dcc1d677a973c6/720c03393b5cd16374cc8d0d4e485ba9.jpg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4.37 %</a:t>
                      </a:r>
                    </a:p>
                  </a:txBody>
                  <a:tcPr/>
                </a:tc>
                <a:extLst>
                  <a:ext uri="{0D108BD9-81ED-4DB2-BD59-A6C34878D82A}">
                    <a16:rowId xmlns:a16="http://schemas.microsoft.com/office/drawing/2014/main" val="2344576695"/>
                  </a:ext>
                </a:extLst>
              </a:tr>
            </a:tbl>
          </a:graphicData>
        </a:graphic>
      </p:graphicFrame>
      <p:sp>
        <p:nvSpPr>
          <p:cNvPr id="4" name="Text Placeholder 3">
            <a:extLst>
              <a:ext uri="{FF2B5EF4-FFF2-40B4-BE49-F238E27FC236}">
                <a16:creationId xmlns:a16="http://schemas.microsoft.com/office/drawing/2014/main" id="{8D2AAC82-F982-4101-81A4-9C3C04257813}"/>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9736282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41ED5-A26F-4099-BCF4-4671438819F5}"/>
              </a:ext>
            </a:extLst>
          </p:cNvPr>
          <p:cNvSpPr>
            <a:spLocks noGrp="1"/>
          </p:cNvSpPr>
          <p:nvPr>
            <p:ph type="title"/>
          </p:nvPr>
        </p:nvSpPr>
        <p:spPr/>
        <p:txBody>
          <a:bodyPr/>
          <a:lstStyle/>
          <a:p>
            <a:r>
              <a:rPr lang="en-US"/>
              <a:t>Instagram Posts Table with Summary Line | 5 profiles - 6 of 13</a:t>
            </a:r>
          </a:p>
        </p:txBody>
      </p:sp>
      <p:graphicFrame>
        <p:nvGraphicFramePr>
          <p:cNvPr id="5" name="Table Placeholder 4">
            <a:extLst>
              <a:ext uri="{FF2B5EF4-FFF2-40B4-BE49-F238E27FC236}">
                <a16:creationId xmlns:a16="http://schemas.microsoft.com/office/drawing/2014/main" id="{407C88A4-BFF9-432D-9F27-550896695F31}"/>
              </a:ext>
            </a:extLst>
          </p:cNvPr>
          <p:cNvGraphicFramePr>
            <a:graphicFrameLocks noGrp="1"/>
          </p:cNvGraphicFramePr>
          <p:nvPr>
            <p:ph type="tbl" sz="quarter" idx="13"/>
            <p:extLst>
              <p:ext uri="{D42A27DB-BD31-4B8C-83A1-F6EECF244321}">
                <p14:modId xmlns:p14="http://schemas.microsoft.com/office/powerpoint/2010/main" val="3917683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32135358"/>
                    </a:ext>
                  </a:extLst>
                </a:gridCol>
                <a:gridCol w="987552">
                  <a:extLst>
                    <a:ext uri="{9D8B030D-6E8A-4147-A177-3AD203B41FA5}">
                      <a16:colId xmlns:a16="http://schemas.microsoft.com/office/drawing/2014/main" val="786885787"/>
                    </a:ext>
                  </a:extLst>
                </a:gridCol>
                <a:gridCol w="1069848">
                  <a:extLst>
                    <a:ext uri="{9D8B030D-6E8A-4147-A177-3AD203B41FA5}">
                      <a16:colId xmlns:a16="http://schemas.microsoft.com/office/drawing/2014/main" val="3416560832"/>
                    </a:ext>
                  </a:extLst>
                </a:gridCol>
                <a:gridCol w="1399032">
                  <a:extLst>
                    <a:ext uri="{9D8B030D-6E8A-4147-A177-3AD203B41FA5}">
                      <a16:colId xmlns:a16="http://schemas.microsoft.com/office/drawing/2014/main" val="4222931902"/>
                    </a:ext>
                  </a:extLst>
                </a:gridCol>
                <a:gridCol w="493776">
                  <a:extLst>
                    <a:ext uri="{9D8B030D-6E8A-4147-A177-3AD203B41FA5}">
                      <a16:colId xmlns:a16="http://schemas.microsoft.com/office/drawing/2014/main" val="2219868880"/>
                    </a:ext>
                  </a:extLst>
                </a:gridCol>
                <a:gridCol w="493776">
                  <a:extLst>
                    <a:ext uri="{9D8B030D-6E8A-4147-A177-3AD203B41FA5}">
                      <a16:colId xmlns:a16="http://schemas.microsoft.com/office/drawing/2014/main" val="2571874073"/>
                    </a:ext>
                  </a:extLst>
                </a:gridCol>
                <a:gridCol w="493776">
                  <a:extLst>
                    <a:ext uri="{9D8B030D-6E8A-4147-A177-3AD203B41FA5}">
                      <a16:colId xmlns:a16="http://schemas.microsoft.com/office/drawing/2014/main" val="2545876427"/>
                    </a:ext>
                  </a:extLst>
                </a:gridCol>
                <a:gridCol w="493776">
                  <a:extLst>
                    <a:ext uri="{9D8B030D-6E8A-4147-A177-3AD203B41FA5}">
                      <a16:colId xmlns:a16="http://schemas.microsoft.com/office/drawing/2014/main" val="31389539"/>
                    </a:ext>
                  </a:extLst>
                </a:gridCol>
                <a:gridCol w="493776">
                  <a:extLst>
                    <a:ext uri="{9D8B030D-6E8A-4147-A177-3AD203B41FA5}">
                      <a16:colId xmlns:a16="http://schemas.microsoft.com/office/drawing/2014/main" val="2298929719"/>
                    </a:ext>
                  </a:extLst>
                </a:gridCol>
                <a:gridCol w="493776">
                  <a:extLst>
                    <a:ext uri="{9D8B030D-6E8A-4147-A177-3AD203B41FA5}">
                      <a16:colId xmlns:a16="http://schemas.microsoft.com/office/drawing/2014/main" val="1965728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08398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22:00:34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22:00:34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https://quintly-eu-image-storage.s3.amazonaws.com/435eb8f6192af13608dcc1d677a973c6/ce2ec47700115da793a58d7f508d2733.jpg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3.82 %</a:t>
                      </a:r>
                    </a:p>
                  </a:txBody>
                  <a:tcPr/>
                </a:tc>
                <a:extLst>
                  <a:ext uri="{0D108BD9-81ED-4DB2-BD59-A6C34878D82A}">
                    <a16:rowId xmlns:a16="http://schemas.microsoft.com/office/drawing/2014/main" val="2658233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21:41:59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21:41:59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https://quintly-eu-image-storage.s3.amazonaws.com/435eb8f6192af13608dcc1d677a973c6/9639c6b575b3efeca76ef8586524191e.jpg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7.59 %</a:t>
                      </a:r>
                    </a:p>
                  </a:txBody>
                  <a:tcPr/>
                </a:tc>
                <a:extLst>
                  <a:ext uri="{0D108BD9-81ED-4DB2-BD59-A6C34878D82A}">
                    <a16:rowId xmlns:a16="http://schemas.microsoft.com/office/drawing/2014/main" val="2921129181"/>
                  </a:ext>
                </a:extLst>
              </a:tr>
            </a:tbl>
          </a:graphicData>
        </a:graphic>
      </p:graphicFrame>
      <p:sp>
        <p:nvSpPr>
          <p:cNvPr id="4" name="Text Placeholder 3">
            <a:extLst>
              <a:ext uri="{FF2B5EF4-FFF2-40B4-BE49-F238E27FC236}">
                <a16:creationId xmlns:a16="http://schemas.microsoft.com/office/drawing/2014/main" id="{7E8E73CF-13C8-4AFF-B32F-44319A1656EC}"/>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5044850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A6314-181A-4814-B909-D2A4AB67B2C5}"/>
              </a:ext>
            </a:extLst>
          </p:cNvPr>
          <p:cNvSpPr>
            <a:spLocks noGrp="1"/>
          </p:cNvSpPr>
          <p:nvPr>
            <p:ph type="title"/>
          </p:nvPr>
        </p:nvSpPr>
        <p:spPr/>
        <p:txBody>
          <a:bodyPr/>
          <a:lstStyle/>
          <a:p>
            <a:r>
              <a:rPr lang="en-US"/>
              <a:t>Instagram Posts Table with Summary Line | 5 profiles - 7 of 13</a:t>
            </a:r>
          </a:p>
        </p:txBody>
      </p:sp>
      <p:graphicFrame>
        <p:nvGraphicFramePr>
          <p:cNvPr id="5" name="Table Placeholder 4">
            <a:extLst>
              <a:ext uri="{FF2B5EF4-FFF2-40B4-BE49-F238E27FC236}">
                <a16:creationId xmlns:a16="http://schemas.microsoft.com/office/drawing/2014/main" id="{D8F4BC79-C336-4AE7-84AB-C6475C3A027C}"/>
              </a:ext>
            </a:extLst>
          </p:cNvPr>
          <p:cNvGraphicFramePr>
            <a:graphicFrameLocks noGrp="1"/>
          </p:cNvGraphicFramePr>
          <p:nvPr>
            <p:ph type="tbl" sz="quarter" idx="13"/>
            <p:extLst>
              <p:ext uri="{D42A27DB-BD31-4B8C-83A1-F6EECF244321}">
                <p14:modId xmlns:p14="http://schemas.microsoft.com/office/powerpoint/2010/main" val="3728597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32864142"/>
                    </a:ext>
                  </a:extLst>
                </a:gridCol>
                <a:gridCol w="987552">
                  <a:extLst>
                    <a:ext uri="{9D8B030D-6E8A-4147-A177-3AD203B41FA5}">
                      <a16:colId xmlns:a16="http://schemas.microsoft.com/office/drawing/2014/main" val="216171681"/>
                    </a:ext>
                  </a:extLst>
                </a:gridCol>
                <a:gridCol w="1069848">
                  <a:extLst>
                    <a:ext uri="{9D8B030D-6E8A-4147-A177-3AD203B41FA5}">
                      <a16:colId xmlns:a16="http://schemas.microsoft.com/office/drawing/2014/main" val="1256401060"/>
                    </a:ext>
                  </a:extLst>
                </a:gridCol>
                <a:gridCol w="1399032">
                  <a:extLst>
                    <a:ext uri="{9D8B030D-6E8A-4147-A177-3AD203B41FA5}">
                      <a16:colId xmlns:a16="http://schemas.microsoft.com/office/drawing/2014/main" val="2257565985"/>
                    </a:ext>
                  </a:extLst>
                </a:gridCol>
                <a:gridCol w="493776">
                  <a:extLst>
                    <a:ext uri="{9D8B030D-6E8A-4147-A177-3AD203B41FA5}">
                      <a16:colId xmlns:a16="http://schemas.microsoft.com/office/drawing/2014/main" val="1150205180"/>
                    </a:ext>
                  </a:extLst>
                </a:gridCol>
                <a:gridCol w="493776">
                  <a:extLst>
                    <a:ext uri="{9D8B030D-6E8A-4147-A177-3AD203B41FA5}">
                      <a16:colId xmlns:a16="http://schemas.microsoft.com/office/drawing/2014/main" val="2007131861"/>
                    </a:ext>
                  </a:extLst>
                </a:gridCol>
                <a:gridCol w="493776">
                  <a:extLst>
                    <a:ext uri="{9D8B030D-6E8A-4147-A177-3AD203B41FA5}">
                      <a16:colId xmlns:a16="http://schemas.microsoft.com/office/drawing/2014/main" val="868056553"/>
                    </a:ext>
                  </a:extLst>
                </a:gridCol>
                <a:gridCol w="493776">
                  <a:extLst>
                    <a:ext uri="{9D8B030D-6E8A-4147-A177-3AD203B41FA5}">
                      <a16:colId xmlns:a16="http://schemas.microsoft.com/office/drawing/2014/main" val="4262732359"/>
                    </a:ext>
                  </a:extLst>
                </a:gridCol>
                <a:gridCol w="493776">
                  <a:extLst>
                    <a:ext uri="{9D8B030D-6E8A-4147-A177-3AD203B41FA5}">
                      <a16:colId xmlns:a16="http://schemas.microsoft.com/office/drawing/2014/main" val="2357737174"/>
                    </a:ext>
                  </a:extLst>
                </a:gridCol>
                <a:gridCol w="493776">
                  <a:extLst>
                    <a:ext uri="{9D8B030D-6E8A-4147-A177-3AD203B41FA5}">
                      <a16:colId xmlns:a16="http://schemas.microsoft.com/office/drawing/2014/main" val="4155516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577623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21:27:29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21:27:29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https://quintly-eu-image-storage.s3.amazonaws.com/435eb8f6192af13608dcc1d677a973c6/23957fb7dbc108c778aec351c44b6123.jpg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6.16 %</a:t>
                      </a:r>
                    </a:p>
                  </a:txBody>
                  <a:tcPr/>
                </a:tc>
                <a:extLst>
                  <a:ext uri="{0D108BD9-81ED-4DB2-BD59-A6C34878D82A}">
                    <a16:rowId xmlns:a16="http://schemas.microsoft.com/office/drawing/2014/main" val="312370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20:33:58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20:33:58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https://quintly-eu-image-storage.s3.amazonaws.com/435eb8f6192af13608dcc1d677a973c6/1eb5f9bd2e5bb29daf00a49d489e0530.jpg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2930971728"/>
                  </a:ext>
                </a:extLst>
              </a:tr>
            </a:tbl>
          </a:graphicData>
        </a:graphic>
      </p:graphicFrame>
      <p:sp>
        <p:nvSpPr>
          <p:cNvPr id="4" name="Text Placeholder 3">
            <a:extLst>
              <a:ext uri="{FF2B5EF4-FFF2-40B4-BE49-F238E27FC236}">
                <a16:creationId xmlns:a16="http://schemas.microsoft.com/office/drawing/2014/main" id="{B3DCB7E7-243E-4A10-91F6-F8F76C541EFB}"/>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976144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AE054-9BCE-4EFA-BE14-091855540292}"/>
              </a:ext>
            </a:extLst>
          </p:cNvPr>
          <p:cNvSpPr>
            <a:spLocks noGrp="1"/>
          </p:cNvSpPr>
          <p:nvPr>
            <p:ph type="title"/>
          </p:nvPr>
        </p:nvSpPr>
        <p:spPr/>
        <p:txBody>
          <a:bodyPr/>
          <a:lstStyle/>
          <a:p>
            <a:r>
              <a:rPr lang="en-US"/>
              <a:t>Instagram Posts Table with Summary Line | 5 profiles - 8 of 13</a:t>
            </a:r>
          </a:p>
        </p:txBody>
      </p:sp>
      <p:graphicFrame>
        <p:nvGraphicFramePr>
          <p:cNvPr id="5" name="Table Placeholder 4">
            <a:extLst>
              <a:ext uri="{FF2B5EF4-FFF2-40B4-BE49-F238E27FC236}">
                <a16:creationId xmlns:a16="http://schemas.microsoft.com/office/drawing/2014/main" id="{6CC27819-E215-45DB-BAA0-1643F3B88006}"/>
              </a:ext>
            </a:extLst>
          </p:cNvPr>
          <p:cNvGraphicFramePr>
            <a:graphicFrameLocks noGrp="1"/>
          </p:cNvGraphicFramePr>
          <p:nvPr>
            <p:ph type="tbl" sz="quarter" idx="13"/>
            <p:extLst>
              <p:ext uri="{D42A27DB-BD31-4B8C-83A1-F6EECF244321}">
                <p14:modId xmlns:p14="http://schemas.microsoft.com/office/powerpoint/2010/main" val="1603315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51053058"/>
                    </a:ext>
                  </a:extLst>
                </a:gridCol>
                <a:gridCol w="987552">
                  <a:extLst>
                    <a:ext uri="{9D8B030D-6E8A-4147-A177-3AD203B41FA5}">
                      <a16:colId xmlns:a16="http://schemas.microsoft.com/office/drawing/2014/main" val="3722023299"/>
                    </a:ext>
                  </a:extLst>
                </a:gridCol>
                <a:gridCol w="1069848">
                  <a:extLst>
                    <a:ext uri="{9D8B030D-6E8A-4147-A177-3AD203B41FA5}">
                      <a16:colId xmlns:a16="http://schemas.microsoft.com/office/drawing/2014/main" val="3819092522"/>
                    </a:ext>
                  </a:extLst>
                </a:gridCol>
                <a:gridCol w="1399032">
                  <a:extLst>
                    <a:ext uri="{9D8B030D-6E8A-4147-A177-3AD203B41FA5}">
                      <a16:colId xmlns:a16="http://schemas.microsoft.com/office/drawing/2014/main" val="3906635535"/>
                    </a:ext>
                  </a:extLst>
                </a:gridCol>
                <a:gridCol w="493776">
                  <a:extLst>
                    <a:ext uri="{9D8B030D-6E8A-4147-A177-3AD203B41FA5}">
                      <a16:colId xmlns:a16="http://schemas.microsoft.com/office/drawing/2014/main" val="4065513386"/>
                    </a:ext>
                  </a:extLst>
                </a:gridCol>
                <a:gridCol w="493776">
                  <a:extLst>
                    <a:ext uri="{9D8B030D-6E8A-4147-A177-3AD203B41FA5}">
                      <a16:colId xmlns:a16="http://schemas.microsoft.com/office/drawing/2014/main" val="2097205626"/>
                    </a:ext>
                  </a:extLst>
                </a:gridCol>
                <a:gridCol w="493776">
                  <a:extLst>
                    <a:ext uri="{9D8B030D-6E8A-4147-A177-3AD203B41FA5}">
                      <a16:colId xmlns:a16="http://schemas.microsoft.com/office/drawing/2014/main" val="2379098178"/>
                    </a:ext>
                  </a:extLst>
                </a:gridCol>
                <a:gridCol w="493776">
                  <a:extLst>
                    <a:ext uri="{9D8B030D-6E8A-4147-A177-3AD203B41FA5}">
                      <a16:colId xmlns:a16="http://schemas.microsoft.com/office/drawing/2014/main" val="2472582941"/>
                    </a:ext>
                  </a:extLst>
                </a:gridCol>
                <a:gridCol w="493776">
                  <a:extLst>
                    <a:ext uri="{9D8B030D-6E8A-4147-A177-3AD203B41FA5}">
                      <a16:colId xmlns:a16="http://schemas.microsoft.com/office/drawing/2014/main" val="2311406197"/>
                    </a:ext>
                  </a:extLst>
                </a:gridCol>
                <a:gridCol w="493776">
                  <a:extLst>
                    <a:ext uri="{9D8B030D-6E8A-4147-A177-3AD203B41FA5}">
                      <a16:colId xmlns:a16="http://schemas.microsoft.com/office/drawing/2014/main" val="3621725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222947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19:35:18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19:35:18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https://quintly-eu-image-storage.s3.amazonaws.com/435eb8f6192af13608dcc1d677a973c6/f78f14f057361d481e3024c71218daf2.jpg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11.08 %</a:t>
                      </a:r>
                    </a:p>
                  </a:txBody>
                  <a:tcPr/>
                </a:tc>
                <a:extLst>
                  <a:ext uri="{0D108BD9-81ED-4DB2-BD59-A6C34878D82A}">
                    <a16:rowId xmlns:a16="http://schemas.microsoft.com/office/drawing/2014/main" val="414017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18:42:56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18:42:56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https://quintly-eu-image-storage.s3.amazonaws.com/435eb8f6192af13608dcc1d677a973c6/94f15f574d0f6d73a5a38351ef57f506.jpg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3.64 %</a:t>
                      </a:r>
                    </a:p>
                  </a:txBody>
                  <a:tcPr/>
                </a:tc>
                <a:extLst>
                  <a:ext uri="{0D108BD9-81ED-4DB2-BD59-A6C34878D82A}">
                    <a16:rowId xmlns:a16="http://schemas.microsoft.com/office/drawing/2014/main" val="1349289844"/>
                  </a:ext>
                </a:extLst>
              </a:tr>
            </a:tbl>
          </a:graphicData>
        </a:graphic>
      </p:graphicFrame>
      <p:sp>
        <p:nvSpPr>
          <p:cNvPr id="4" name="Text Placeholder 3">
            <a:extLst>
              <a:ext uri="{FF2B5EF4-FFF2-40B4-BE49-F238E27FC236}">
                <a16:creationId xmlns:a16="http://schemas.microsoft.com/office/drawing/2014/main" id="{1381A5C8-E26F-4AEB-ADED-4D5DBF608B4B}"/>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6376020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1F1A5-8F6E-4E71-8C1E-5F7442CB2E71}"/>
              </a:ext>
            </a:extLst>
          </p:cNvPr>
          <p:cNvSpPr>
            <a:spLocks noGrp="1"/>
          </p:cNvSpPr>
          <p:nvPr>
            <p:ph type="title"/>
          </p:nvPr>
        </p:nvSpPr>
        <p:spPr/>
        <p:txBody>
          <a:bodyPr/>
          <a:lstStyle/>
          <a:p>
            <a:r>
              <a:rPr lang="en-US"/>
              <a:t>Instagram Posts Table with Summary Line | 5 profiles - 9 of 13</a:t>
            </a:r>
          </a:p>
        </p:txBody>
      </p:sp>
      <p:graphicFrame>
        <p:nvGraphicFramePr>
          <p:cNvPr id="5" name="Table Placeholder 4">
            <a:extLst>
              <a:ext uri="{FF2B5EF4-FFF2-40B4-BE49-F238E27FC236}">
                <a16:creationId xmlns:a16="http://schemas.microsoft.com/office/drawing/2014/main" id="{23D81988-2183-4EDA-BCAF-B68170284EC6}"/>
              </a:ext>
            </a:extLst>
          </p:cNvPr>
          <p:cNvGraphicFramePr>
            <a:graphicFrameLocks noGrp="1"/>
          </p:cNvGraphicFramePr>
          <p:nvPr>
            <p:ph type="tbl" sz="quarter" idx="13"/>
            <p:extLst>
              <p:ext uri="{D42A27DB-BD31-4B8C-83A1-F6EECF244321}">
                <p14:modId xmlns:p14="http://schemas.microsoft.com/office/powerpoint/2010/main" val="3147180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56069118"/>
                    </a:ext>
                  </a:extLst>
                </a:gridCol>
                <a:gridCol w="987552">
                  <a:extLst>
                    <a:ext uri="{9D8B030D-6E8A-4147-A177-3AD203B41FA5}">
                      <a16:colId xmlns:a16="http://schemas.microsoft.com/office/drawing/2014/main" val="1751337830"/>
                    </a:ext>
                  </a:extLst>
                </a:gridCol>
                <a:gridCol w="1069848">
                  <a:extLst>
                    <a:ext uri="{9D8B030D-6E8A-4147-A177-3AD203B41FA5}">
                      <a16:colId xmlns:a16="http://schemas.microsoft.com/office/drawing/2014/main" val="1224164024"/>
                    </a:ext>
                  </a:extLst>
                </a:gridCol>
                <a:gridCol w="1399032">
                  <a:extLst>
                    <a:ext uri="{9D8B030D-6E8A-4147-A177-3AD203B41FA5}">
                      <a16:colId xmlns:a16="http://schemas.microsoft.com/office/drawing/2014/main" val="252343272"/>
                    </a:ext>
                  </a:extLst>
                </a:gridCol>
                <a:gridCol w="493776">
                  <a:extLst>
                    <a:ext uri="{9D8B030D-6E8A-4147-A177-3AD203B41FA5}">
                      <a16:colId xmlns:a16="http://schemas.microsoft.com/office/drawing/2014/main" val="2282742080"/>
                    </a:ext>
                  </a:extLst>
                </a:gridCol>
                <a:gridCol w="493776">
                  <a:extLst>
                    <a:ext uri="{9D8B030D-6E8A-4147-A177-3AD203B41FA5}">
                      <a16:colId xmlns:a16="http://schemas.microsoft.com/office/drawing/2014/main" val="2882697538"/>
                    </a:ext>
                  </a:extLst>
                </a:gridCol>
                <a:gridCol w="493776">
                  <a:extLst>
                    <a:ext uri="{9D8B030D-6E8A-4147-A177-3AD203B41FA5}">
                      <a16:colId xmlns:a16="http://schemas.microsoft.com/office/drawing/2014/main" val="1622730665"/>
                    </a:ext>
                  </a:extLst>
                </a:gridCol>
                <a:gridCol w="493776">
                  <a:extLst>
                    <a:ext uri="{9D8B030D-6E8A-4147-A177-3AD203B41FA5}">
                      <a16:colId xmlns:a16="http://schemas.microsoft.com/office/drawing/2014/main" val="2159782161"/>
                    </a:ext>
                  </a:extLst>
                </a:gridCol>
                <a:gridCol w="493776">
                  <a:extLst>
                    <a:ext uri="{9D8B030D-6E8A-4147-A177-3AD203B41FA5}">
                      <a16:colId xmlns:a16="http://schemas.microsoft.com/office/drawing/2014/main" val="1816302207"/>
                    </a:ext>
                  </a:extLst>
                </a:gridCol>
                <a:gridCol w="493776">
                  <a:extLst>
                    <a:ext uri="{9D8B030D-6E8A-4147-A177-3AD203B41FA5}">
                      <a16:colId xmlns:a16="http://schemas.microsoft.com/office/drawing/2014/main" val="1193247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23373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17:10:36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17:10:36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https://quintly-eu-image-storage.s3.amazonaws.com/435eb8f6192af13608dcc1d677a973c6/36341119489091f3e595cc64ded96ec4.jpg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3.25 %</a:t>
                      </a:r>
                    </a:p>
                  </a:txBody>
                  <a:tcPr/>
                </a:tc>
                <a:extLst>
                  <a:ext uri="{0D108BD9-81ED-4DB2-BD59-A6C34878D82A}">
                    <a16:rowId xmlns:a16="http://schemas.microsoft.com/office/drawing/2014/main" val="2440357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15:13:21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15:13:21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https://quintly-eu-image-storage.s3.amazonaws.com/435eb8f6192af13608dcc1d677a973c6/859e1aecce39ffd410885458e3789b6e.jpg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extLst>
                  <a:ext uri="{0D108BD9-81ED-4DB2-BD59-A6C34878D82A}">
                    <a16:rowId xmlns:a16="http://schemas.microsoft.com/office/drawing/2014/main" val="2369684173"/>
                  </a:ext>
                </a:extLst>
              </a:tr>
            </a:tbl>
          </a:graphicData>
        </a:graphic>
      </p:graphicFrame>
      <p:sp>
        <p:nvSpPr>
          <p:cNvPr id="4" name="Text Placeholder 3">
            <a:extLst>
              <a:ext uri="{FF2B5EF4-FFF2-40B4-BE49-F238E27FC236}">
                <a16:creationId xmlns:a16="http://schemas.microsoft.com/office/drawing/2014/main" id="{6548763B-C00C-47BF-AFA3-275EEF617E36}"/>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6307715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2149-72D6-4D41-BE58-BB569736F108}"/>
              </a:ext>
            </a:extLst>
          </p:cNvPr>
          <p:cNvSpPr>
            <a:spLocks noGrp="1"/>
          </p:cNvSpPr>
          <p:nvPr>
            <p:ph type="title"/>
          </p:nvPr>
        </p:nvSpPr>
        <p:spPr/>
        <p:txBody>
          <a:bodyPr/>
          <a:lstStyle/>
          <a:p>
            <a:r>
              <a:rPr lang="en-US"/>
              <a:t>Instagram Posts Table with Summary Line | 5 profiles - 10 of 13</a:t>
            </a:r>
          </a:p>
        </p:txBody>
      </p:sp>
      <p:graphicFrame>
        <p:nvGraphicFramePr>
          <p:cNvPr id="5" name="Table Placeholder 4">
            <a:extLst>
              <a:ext uri="{FF2B5EF4-FFF2-40B4-BE49-F238E27FC236}">
                <a16:creationId xmlns:a16="http://schemas.microsoft.com/office/drawing/2014/main" id="{3D9EE2B9-B44E-4245-B9C6-91FC8C8B7DE4}"/>
              </a:ext>
            </a:extLst>
          </p:cNvPr>
          <p:cNvGraphicFramePr>
            <a:graphicFrameLocks noGrp="1"/>
          </p:cNvGraphicFramePr>
          <p:nvPr>
            <p:ph type="tbl" sz="quarter" idx="13"/>
            <p:extLst>
              <p:ext uri="{D42A27DB-BD31-4B8C-83A1-F6EECF244321}">
                <p14:modId xmlns:p14="http://schemas.microsoft.com/office/powerpoint/2010/main" val="451462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8739044"/>
                    </a:ext>
                  </a:extLst>
                </a:gridCol>
                <a:gridCol w="987552">
                  <a:extLst>
                    <a:ext uri="{9D8B030D-6E8A-4147-A177-3AD203B41FA5}">
                      <a16:colId xmlns:a16="http://schemas.microsoft.com/office/drawing/2014/main" val="2526246245"/>
                    </a:ext>
                  </a:extLst>
                </a:gridCol>
                <a:gridCol w="1069848">
                  <a:extLst>
                    <a:ext uri="{9D8B030D-6E8A-4147-A177-3AD203B41FA5}">
                      <a16:colId xmlns:a16="http://schemas.microsoft.com/office/drawing/2014/main" val="97388180"/>
                    </a:ext>
                  </a:extLst>
                </a:gridCol>
                <a:gridCol w="1399032">
                  <a:extLst>
                    <a:ext uri="{9D8B030D-6E8A-4147-A177-3AD203B41FA5}">
                      <a16:colId xmlns:a16="http://schemas.microsoft.com/office/drawing/2014/main" val="998938738"/>
                    </a:ext>
                  </a:extLst>
                </a:gridCol>
                <a:gridCol w="493776">
                  <a:extLst>
                    <a:ext uri="{9D8B030D-6E8A-4147-A177-3AD203B41FA5}">
                      <a16:colId xmlns:a16="http://schemas.microsoft.com/office/drawing/2014/main" val="2345582325"/>
                    </a:ext>
                  </a:extLst>
                </a:gridCol>
                <a:gridCol w="493776">
                  <a:extLst>
                    <a:ext uri="{9D8B030D-6E8A-4147-A177-3AD203B41FA5}">
                      <a16:colId xmlns:a16="http://schemas.microsoft.com/office/drawing/2014/main" val="3380509437"/>
                    </a:ext>
                  </a:extLst>
                </a:gridCol>
                <a:gridCol w="493776">
                  <a:extLst>
                    <a:ext uri="{9D8B030D-6E8A-4147-A177-3AD203B41FA5}">
                      <a16:colId xmlns:a16="http://schemas.microsoft.com/office/drawing/2014/main" val="181864341"/>
                    </a:ext>
                  </a:extLst>
                </a:gridCol>
                <a:gridCol w="493776">
                  <a:extLst>
                    <a:ext uri="{9D8B030D-6E8A-4147-A177-3AD203B41FA5}">
                      <a16:colId xmlns:a16="http://schemas.microsoft.com/office/drawing/2014/main" val="3430113328"/>
                    </a:ext>
                  </a:extLst>
                </a:gridCol>
                <a:gridCol w="493776">
                  <a:extLst>
                    <a:ext uri="{9D8B030D-6E8A-4147-A177-3AD203B41FA5}">
                      <a16:colId xmlns:a16="http://schemas.microsoft.com/office/drawing/2014/main" val="2214511260"/>
                    </a:ext>
                  </a:extLst>
                </a:gridCol>
                <a:gridCol w="493776">
                  <a:extLst>
                    <a:ext uri="{9D8B030D-6E8A-4147-A177-3AD203B41FA5}">
                      <a16:colId xmlns:a16="http://schemas.microsoft.com/office/drawing/2014/main" val="3618269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139497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11:19:00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09/21/2026 11:19:00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https://quintly-eu-image-storage.s3.amazonaws.com/435eb8f6192af13608dcc1d677a973c6/a1baaee805fbe9772d4cd9f9ec8054db.jpg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4.79 %</a:t>
                      </a:r>
                    </a:p>
                  </a:txBody>
                  <a:tcPr/>
                </a:tc>
                <a:extLst>
                  <a:ext uri="{0D108BD9-81ED-4DB2-BD59-A6C34878D82A}">
                    <a16:rowId xmlns:a16="http://schemas.microsoft.com/office/drawing/2014/main" val="355224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22:40:02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22:40:02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https://quintly-eu-image-storage.s3.amazonaws.com/435eb8f6192af13608dcc1d677a973c6/3375bc336bccc6405efc0aab18d3b09b.jpg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7.32 %</a:t>
                      </a:r>
                    </a:p>
                  </a:txBody>
                  <a:tcPr/>
                </a:tc>
                <a:extLst>
                  <a:ext uri="{0D108BD9-81ED-4DB2-BD59-A6C34878D82A}">
                    <a16:rowId xmlns:a16="http://schemas.microsoft.com/office/drawing/2014/main" val="3314948327"/>
                  </a:ext>
                </a:extLst>
              </a:tr>
            </a:tbl>
          </a:graphicData>
        </a:graphic>
      </p:graphicFrame>
      <p:sp>
        <p:nvSpPr>
          <p:cNvPr id="4" name="Text Placeholder 3">
            <a:extLst>
              <a:ext uri="{FF2B5EF4-FFF2-40B4-BE49-F238E27FC236}">
                <a16:creationId xmlns:a16="http://schemas.microsoft.com/office/drawing/2014/main" id="{660DFA23-AA66-4EC9-B562-65F1AE46613F}"/>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9737385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94F49-AC12-4531-B5D7-3329DB9887CC}"/>
              </a:ext>
            </a:extLst>
          </p:cNvPr>
          <p:cNvSpPr>
            <a:spLocks noGrp="1"/>
          </p:cNvSpPr>
          <p:nvPr>
            <p:ph type="title"/>
          </p:nvPr>
        </p:nvSpPr>
        <p:spPr/>
        <p:txBody>
          <a:bodyPr/>
          <a:lstStyle/>
          <a:p>
            <a:r>
              <a:rPr lang="en-US"/>
              <a:t>Instagram Posts Table with Summary Line | 5 profiles - 11 of 13</a:t>
            </a:r>
          </a:p>
        </p:txBody>
      </p:sp>
      <p:graphicFrame>
        <p:nvGraphicFramePr>
          <p:cNvPr id="5" name="Table Placeholder 4">
            <a:extLst>
              <a:ext uri="{FF2B5EF4-FFF2-40B4-BE49-F238E27FC236}">
                <a16:creationId xmlns:a16="http://schemas.microsoft.com/office/drawing/2014/main" id="{873C793E-494B-4110-AC3B-53718955A0D3}"/>
              </a:ext>
            </a:extLst>
          </p:cNvPr>
          <p:cNvGraphicFramePr>
            <a:graphicFrameLocks noGrp="1"/>
          </p:cNvGraphicFramePr>
          <p:nvPr>
            <p:ph type="tbl" sz="quarter" idx="13"/>
            <p:extLst>
              <p:ext uri="{D42A27DB-BD31-4B8C-83A1-F6EECF244321}">
                <p14:modId xmlns:p14="http://schemas.microsoft.com/office/powerpoint/2010/main" val="3743837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5275507"/>
                    </a:ext>
                  </a:extLst>
                </a:gridCol>
                <a:gridCol w="987552">
                  <a:extLst>
                    <a:ext uri="{9D8B030D-6E8A-4147-A177-3AD203B41FA5}">
                      <a16:colId xmlns:a16="http://schemas.microsoft.com/office/drawing/2014/main" val="206625282"/>
                    </a:ext>
                  </a:extLst>
                </a:gridCol>
                <a:gridCol w="1069848">
                  <a:extLst>
                    <a:ext uri="{9D8B030D-6E8A-4147-A177-3AD203B41FA5}">
                      <a16:colId xmlns:a16="http://schemas.microsoft.com/office/drawing/2014/main" val="912362710"/>
                    </a:ext>
                  </a:extLst>
                </a:gridCol>
                <a:gridCol w="1399032">
                  <a:extLst>
                    <a:ext uri="{9D8B030D-6E8A-4147-A177-3AD203B41FA5}">
                      <a16:colId xmlns:a16="http://schemas.microsoft.com/office/drawing/2014/main" val="68821064"/>
                    </a:ext>
                  </a:extLst>
                </a:gridCol>
                <a:gridCol w="493776">
                  <a:extLst>
                    <a:ext uri="{9D8B030D-6E8A-4147-A177-3AD203B41FA5}">
                      <a16:colId xmlns:a16="http://schemas.microsoft.com/office/drawing/2014/main" val="4087134413"/>
                    </a:ext>
                  </a:extLst>
                </a:gridCol>
                <a:gridCol w="493776">
                  <a:extLst>
                    <a:ext uri="{9D8B030D-6E8A-4147-A177-3AD203B41FA5}">
                      <a16:colId xmlns:a16="http://schemas.microsoft.com/office/drawing/2014/main" val="3742641385"/>
                    </a:ext>
                  </a:extLst>
                </a:gridCol>
                <a:gridCol w="493776">
                  <a:extLst>
                    <a:ext uri="{9D8B030D-6E8A-4147-A177-3AD203B41FA5}">
                      <a16:colId xmlns:a16="http://schemas.microsoft.com/office/drawing/2014/main" val="4290866302"/>
                    </a:ext>
                  </a:extLst>
                </a:gridCol>
                <a:gridCol w="493776">
                  <a:extLst>
                    <a:ext uri="{9D8B030D-6E8A-4147-A177-3AD203B41FA5}">
                      <a16:colId xmlns:a16="http://schemas.microsoft.com/office/drawing/2014/main" val="1984346577"/>
                    </a:ext>
                  </a:extLst>
                </a:gridCol>
                <a:gridCol w="493776">
                  <a:extLst>
                    <a:ext uri="{9D8B030D-6E8A-4147-A177-3AD203B41FA5}">
                      <a16:colId xmlns:a16="http://schemas.microsoft.com/office/drawing/2014/main" val="2349060708"/>
                    </a:ext>
                  </a:extLst>
                </a:gridCol>
                <a:gridCol w="493776">
                  <a:extLst>
                    <a:ext uri="{9D8B030D-6E8A-4147-A177-3AD203B41FA5}">
                      <a16:colId xmlns:a16="http://schemas.microsoft.com/office/drawing/2014/main" val="3897797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054674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22:13:54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22:13:54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https://quintly-eu-image-storage.s3.amazonaws.com/435eb8f6192af13608dcc1d677a973c6/a324aa226e209737e2a38d08c7b297cd.jpg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9.92 %</a:t>
                      </a:r>
                    </a:p>
                  </a:txBody>
                  <a:tcPr/>
                </a:tc>
                <a:extLst>
                  <a:ext uri="{0D108BD9-81ED-4DB2-BD59-A6C34878D82A}">
                    <a16:rowId xmlns:a16="http://schemas.microsoft.com/office/drawing/2014/main" val="208237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22:08:33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22:08:33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https://quintly-eu-image-storage.s3.amazonaws.com/435eb8f6192af13608dcc1d677a973c6/3794d10c9962810a4939eec64575fdb6.jpg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5.31 %</a:t>
                      </a:r>
                    </a:p>
                  </a:txBody>
                  <a:tcPr/>
                </a:tc>
                <a:extLst>
                  <a:ext uri="{0D108BD9-81ED-4DB2-BD59-A6C34878D82A}">
                    <a16:rowId xmlns:a16="http://schemas.microsoft.com/office/drawing/2014/main" val="3734463829"/>
                  </a:ext>
                </a:extLst>
              </a:tr>
            </a:tbl>
          </a:graphicData>
        </a:graphic>
      </p:graphicFrame>
      <p:sp>
        <p:nvSpPr>
          <p:cNvPr id="4" name="Text Placeholder 3">
            <a:extLst>
              <a:ext uri="{FF2B5EF4-FFF2-40B4-BE49-F238E27FC236}">
                <a16:creationId xmlns:a16="http://schemas.microsoft.com/office/drawing/2014/main" id="{07CBB6FB-81F3-445C-82C1-81B853D5C767}"/>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8482980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DB456-9C39-41CF-A397-3319FC262E49}"/>
              </a:ext>
            </a:extLst>
          </p:cNvPr>
          <p:cNvSpPr>
            <a:spLocks noGrp="1"/>
          </p:cNvSpPr>
          <p:nvPr>
            <p:ph type="title"/>
          </p:nvPr>
        </p:nvSpPr>
        <p:spPr/>
        <p:txBody>
          <a:bodyPr/>
          <a:lstStyle/>
          <a:p>
            <a:r>
              <a:rPr lang="en-US"/>
              <a:t>Instagram Posts Table with Summary Line | 5 profiles - 12 of 13</a:t>
            </a:r>
          </a:p>
        </p:txBody>
      </p:sp>
      <p:graphicFrame>
        <p:nvGraphicFramePr>
          <p:cNvPr id="5" name="Table Placeholder 4">
            <a:extLst>
              <a:ext uri="{FF2B5EF4-FFF2-40B4-BE49-F238E27FC236}">
                <a16:creationId xmlns:a16="http://schemas.microsoft.com/office/drawing/2014/main" id="{34CB4B07-EDE8-48B9-8CD8-E31E692B7EA9}"/>
              </a:ext>
            </a:extLst>
          </p:cNvPr>
          <p:cNvGraphicFramePr>
            <a:graphicFrameLocks noGrp="1"/>
          </p:cNvGraphicFramePr>
          <p:nvPr>
            <p:ph type="tbl" sz="quarter" idx="13"/>
            <p:extLst>
              <p:ext uri="{D42A27DB-BD31-4B8C-83A1-F6EECF244321}">
                <p14:modId xmlns:p14="http://schemas.microsoft.com/office/powerpoint/2010/main" val="4144095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24061747"/>
                    </a:ext>
                  </a:extLst>
                </a:gridCol>
                <a:gridCol w="987552">
                  <a:extLst>
                    <a:ext uri="{9D8B030D-6E8A-4147-A177-3AD203B41FA5}">
                      <a16:colId xmlns:a16="http://schemas.microsoft.com/office/drawing/2014/main" val="1786386084"/>
                    </a:ext>
                  </a:extLst>
                </a:gridCol>
                <a:gridCol w="1069848">
                  <a:extLst>
                    <a:ext uri="{9D8B030D-6E8A-4147-A177-3AD203B41FA5}">
                      <a16:colId xmlns:a16="http://schemas.microsoft.com/office/drawing/2014/main" val="2087990742"/>
                    </a:ext>
                  </a:extLst>
                </a:gridCol>
                <a:gridCol w="1399032">
                  <a:extLst>
                    <a:ext uri="{9D8B030D-6E8A-4147-A177-3AD203B41FA5}">
                      <a16:colId xmlns:a16="http://schemas.microsoft.com/office/drawing/2014/main" val="2732829601"/>
                    </a:ext>
                  </a:extLst>
                </a:gridCol>
                <a:gridCol w="493776">
                  <a:extLst>
                    <a:ext uri="{9D8B030D-6E8A-4147-A177-3AD203B41FA5}">
                      <a16:colId xmlns:a16="http://schemas.microsoft.com/office/drawing/2014/main" val="3218766553"/>
                    </a:ext>
                  </a:extLst>
                </a:gridCol>
                <a:gridCol w="493776">
                  <a:extLst>
                    <a:ext uri="{9D8B030D-6E8A-4147-A177-3AD203B41FA5}">
                      <a16:colId xmlns:a16="http://schemas.microsoft.com/office/drawing/2014/main" val="1387286822"/>
                    </a:ext>
                  </a:extLst>
                </a:gridCol>
                <a:gridCol w="493776">
                  <a:extLst>
                    <a:ext uri="{9D8B030D-6E8A-4147-A177-3AD203B41FA5}">
                      <a16:colId xmlns:a16="http://schemas.microsoft.com/office/drawing/2014/main" val="3284093149"/>
                    </a:ext>
                  </a:extLst>
                </a:gridCol>
                <a:gridCol w="493776">
                  <a:extLst>
                    <a:ext uri="{9D8B030D-6E8A-4147-A177-3AD203B41FA5}">
                      <a16:colId xmlns:a16="http://schemas.microsoft.com/office/drawing/2014/main" val="4235067595"/>
                    </a:ext>
                  </a:extLst>
                </a:gridCol>
                <a:gridCol w="493776">
                  <a:extLst>
                    <a:ext uri="{9D8B030D-6E8A-4147-A177-3AD203B41FA5}">
                      <a16:colId xmlns:a16="http://schemas.microsoft.com/office/drawing/2014/main" val="596192662"/>
                    </a:ext>
                  </a:extLst>
                </a:gridCol>
                <a:gridCol w="493776">
                  <a:extLst>
                    <a:ext uri="{9D8B030D-6E8A-4147-A177-3AD203B41FA5}">
                      <a16:colId xmlns:a16="http://schemas.microsoft.com/office/drawing/2014/main" val="1450460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14558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21:57:20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21:57:20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https://quintly-eu-image-storage.s3.amazonaws.com/435eb8f6192af13608dcc1d677a973c6/91dbd843f6005e1c86bf32e4474bb2a4.jpg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extLst>
                  <a:ext uri="{0D108BD9-81ED-4DB2-BD59-A6C34878D82A}">
                    <a16:rowId xmlns:a16="http://schemas.microsoft.com/office/drawing/2014/main" val="145669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21:36:18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21:36:18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https://quintly-eu-image-storage.s3.amazonaws.com/435eb8f6192af13608dcc1d677a973c6/53d33df454d77b2c2b7c76dfaeb2ee8f.jpg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4.34 %</a:t>
                      </a:r>
                    </a:p>
                  </a:txBody>
                  <a:tcPr/>
                </a:tc>
                <a:extLst>
                  <a:ext uri="{0D108BD9-81ED-4DB2-BD59-A6C34878D82A}">
                    <a16:rowId xmlns:a16="http://schemas.microsoft.com/office/drawing/2014/main" val="1990551928"/>
                  </a:ext>
                </a:extLst>
              </a:tr>
            </a:tbl>
          </a:graphicData>
        </a:graphic>
      </p:graphicFrame>
      <p:sp>
        <p:nvSpPr>
          <p:cNvPr id="4" name="Text Placeholder 3">
            <a:extLst>
              <a:ext uri="{FF2B5EF4-FFF2-40B4-BE49-F238E27FC236}">
                <a16:creationId xmlns:a16="http://schemas.microsoft.com/office/drawing/2014/main" id="{DE4569B1-CCDD-4986-9DB8-21827794F816}"/>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5267890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E395E-E758-4995-ABD1-0C156ED50B67}"/>
              </a:ext>
            </a:extLst>
          </p:cNvPr>
          <p:cNvSpPr>
            <a:spLocks noGrp="1"/>
          </p:cNvSpPr>
          <p:nvPr>
            <p:ph type="title"/>
          </p:nvPr>
        </p:nvSpPr>
        <p:spPr/>
        <p:txBody>
          <a:bodyPr/>
          <a:lstStyle/>
          <a:p>
            <a:r>
              <a:rPr lang="en-US"/>
              <a:t>Instagram Posts Table with Summary Line | 5 profiles - 13 of 13</a:t>
            </a:r>
          </a:p>
        </p:txBody>
      </p:sp>
      <p:graphicFrame>
        <p:nvGraphicFramePr>
          <p:cNvPr id="5" name="Table Placeholder 4">
            <a:extLst>
              <a:ext uri="{FF2B5EF4-FFF2-40B4-BE49-F238E27FC236}">
                <a16:creationId xmlns:a16="http://schemas.microsoft.com/office/drawing/2014/main" id="{487AE167-1009-4035-AA2A-C757CD23B2E5}"/>
              </a:ext>
            </a:extLst>
          </p:cNvPr>
          <p:cNvGraphicFramePr>
            <a:graphicFrameLocks noGrp="1"/>
          </p:cNvGraphicFramePr>
          <p:nvPr>
            <p:ph type="tbl" sz="quarter" idx="13"/>
            <p:extLst>
              <p:ext uri="{D42A27DB-BD31-4B8C-83A1-F6EECF244321}">
                <p14:modId xmlns:p14="http://schemas.microsoft.com/office/powerpoint/2010/main" val="1130874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46757085"/>
                    </a:ext>
                  </a:extLst>
                </a:gridCol>
                <a:gridCol w="987552">
                  <a:extLst>
                    <a:ext uri="{9D8B030D-6E8A-4147-A177-3AD203B41FA5}">
                      <a16:colId xmlns:a16="http://schemas.microsoft.com/office/drawing/2014/main" val="2823169341"/>
                    </a:ext>
                  </a:extLst>
                </a:gridCol>
                <a:gridCol w="1069848">
                  <a:extLst>
                    <a:ext uri="{9D8B030D-6E8A-4147-A177-3AD203B41FA5}">
                      <a16:colId xmlns:a16="http://schemas.microsoft.com/office/drawing/2014/main" val="1837154893"/>
                    </a:ext>
                  </a:extLst>
                </a:gridCol>
                <a:gridCol w="1399032">
                  <a:extLst>
                    <a:ext uri="{9D8B030D-6E8A-4147-A177-3AD203B41FA5}">
                      <a16:colId xmlns:a16="http://schemas.microsoft.com/office/drawing/2014/main" val="434306819"/>
                    </a:ext>
                  </a:extLst>
                </a:gridCol>
                <a:gridCol w="493776">
                  <a:extLst>
                    <a:ext uri="{9D8B030D-6E8A-4147-A177-3AD203B41FA5}">
                      <a16:colId xmlns:a16="http://schemas.microsoft.com/office/drawing/2014/main" val="1873076365"/>
                    </a:ext>
                  </a:extLst>
                </a:gridCol>
                <a:gridCol w="493776">
                  <a:extLst>
                    <a:ext uri="{9D8B030D-6E8A-4147-A177-3AD203B41FA5}">
                      <a16:colId xmlns:a16="http://schemas.microsoft.com/office/drawing/2014/main" val="3847354384"/>
                    </a:ext>
                  </a:extLst>
                </a:gridCol>
                <a:gridCol w="493776">
                  <a:extLst>
                    <a:ext uri="{9D8B030D-6E8A-4147-A177-3AD203B41FA5}">
                      <a16:colId xmlns:a16="http://schemas.microsoft.com/office/drawing/2014/main" val="1554307656"/>
                    </a:ext>
                  </a:extLst>
                </a:gridCol>
                <a:gridCol w="493776">
                  <a:extLst>
                    <a:ext uri="{9D8B030D-6E8A-4147-A177-3AD203B41FA5}">
                      <a16:colId xmlns:a16="http://schemas.microsoft.com/office/drawing/2014/main" val="2328897689"/>
                    </a:ext>
                  </a:extLst>
                </a:gridCol>
                <a:gridCol w="493776">
                  <a:extLst>
                    <a:ext uri="{9D8B030D-6E8A-4147-A177-3AD203B41FA5}">
                      <a16:colId xmlns:a16="http://schemas.microsoft.com/office/drawing/2014/main" val="2345082369"/>
                    </a:ext>
                  </a:extLst>
                </a:gridCol>
                <a:gridCol w="493776">
                  <a:extLst>
                    <a:ext uri="{9D8B030D-6E8A-4147-A177-3AD203B41FA5}">
                      <a16:colId xmlns:a16="http://schemas.microsoft.com/office/drawing/2014/main" val="463326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46479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21:16:05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09/20/2026 21:16:05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https://quintly-eu-image-storage.s3.amazonaws.com/435eb8f6192af13608dcc1d677a973c6/fc26ce2957045e0c862b6ce483e2e348.jpg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5.19 %</a:t>
                      </a:r>
                    </a:p>
                  </a:txBody>
                  <a:tcPr/>
                </a:tc>
                <a:extLst>
                  <a:ext uri="{0D108BD9-81ED-4DB2-BD59-A6C34878D82A}">
                    <a16:rowId xmlns:a16="http://schemas.microsoft.com/office/drawing/2014/main" val="2093039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515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115641519</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85018349</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4836687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4.82%</a:t>
                      </a:r>
                    </a:p>
                  </a:txBody>
                  <a:tcPr/>
                </a:tc>
                <a:extLst>
                  <a:ext uri="{0D108BD9-81ED-4DB2-BD59-A6C34878D82A}">
                    <a16:rowId xmlns:a16="http://schemas.microsoft.com/office/drawing/2014/main" val="1355206672"/>
                  </a:ext>
                </a:extLst>
              </a:tr>
            </a:tbl>
          </a:graphicData>
        </a:graphic>
      </p:graphicFrame>
      <p:sp>
        <p:nvSpPr>
          <p:cNvPr id="4" name="Text Placeholder 3">
            <a:extLst>
              <a:ext uri="{FF2B5EF4-FFF2-40B4-BE49-F238E27FC236}">
                <a16:creationId xmlns:a16="http://schemas.microsoft.com/office/drawing/2014/main" id="{B8FE6EC2-17EE-429D-BA60-CEB4C66584FC}"/>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5291547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75B6A-3FF3-4014-87B1-30FE52EDD24A}"/>
              </a:ext>
            </a:extLst>
          </p:cNvPr>
          <p:cNvSpPr>
            <a:spLocks noGrp="1"/>
          </p:cNvSpPr>
          <p:nvPr>
            <p:ph type="title"/>
          </p:nvPr>
        </p:nvSpPr>
        <p:spPr/>
        <p:txBody>
          <a:bodyPr/>
          <a:lstStyle/>
          <a:p>
            <a:r>
              <a:rPr lang="en-US"/>
              <a:t>Twitter Own and Retweeted Tweets Table | 5 profiles - 1 of 8</a:t>
            </a:r>
          </a:p>
        </p:txBody>
      </p:sp>
      <p:graphicFrame>
        <p:nvGraphicFramePr>
          <p:cNvPr id="5" name="Table Placeholder 4">
            <a:extLst>
              <a:ext uri="{FF2B5EF4-FFF2-40B4-BE49-F238E27FC236}">
                <a16:creationId xmlns:a16="http://schemas.microsoft.com/office/drawing/2014/main" id="{60F88FF3-5E70-45E5-9932-93EEC1214C0B}"/>
              </a:ext>
            </a:extLst>
          </p:cNvPr>
          <p:cNvGraphicFramePr>
            <a:graphicFrameLocks noGrp="1"/>
          </p:cNvGraphicFramePr>
          <p:nvPr>
            <p:ph type="tbl" sz="quarter" idx="13"/>
            <p:extLst>
              <p:ext uri="{D42A27DB-BD31-4B8C-83A1-F6EECF244321}">
                <p14:modId xmlns:p14="http://schemas.microsoft.com/office/powerpoint/2010/main" val="1865977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60959345"/>
                    </a:ext>
                  </a:extLst>
                </a:gridCol>
                <a:gridCol w="1152144">
                  <a:extLst>
                    <a:ext uri="{9D8B030D-6E8A-4147-A177-3AD203B41FA5}">
                      <a16:colId xmlns:a16="http://schemas.microsoft.com/office/drawing/2014/main" val="268444236"/>
                    </a:ext>
                  </a:extLst>
                </a:gridCol>
                <a:gridCol w="576072">
                  <a:extLst>
                    <a:ext uri="{9D8B030D-6E8A-4147-A177-3AD203B41FA5}">
                      <a16:colId xmlns:a16="http://schemas.microsoft.com/office/drawing/2014/main" val="4062407266"/>
                    </a:ext>
                  </a:extLst>
                </a:gridCol>
                <a:gridCol w="576072">
                  <a:extLst>
                    <a:ext uri="{9D8B030D-6E8A-4147-A177-3AD203B41FA5}">
                      <a16:colId xmlns:a16="http://schemas.microsoft.com/office/drawing/2014/main" val="2384243961"/>
                    </a:ext>
                  </a:extLst>
                </a:gridCol>
                <a:gridCol w="576072">
                  <a:extLst>
                    <a:ext uri="{9D8B030D-6E8A-4147-A177-3AD203B41FA5}">
                      <a16:colId xmlns:a16="http://schemas.microsoft.com/office/drawing/2014/main" val="3552602847"/>
                    </a:ext>
                  </a:extLst>
                </a:gridCol>
                <a:gridCol w="576072">
                  <a:extLst>
                    <a:ext uri="{9D8B030D-6E8A-4147-A177-3AD203B41FA5}">
                      <a16:colId xmlns:a16="http://schemas.microsoft.com/office/drawing/2014/main" val="594484226"/>
                    </a:ext>
                  </a:extLst>
                </a:gridCol>
                <a:gridCol w="576072">
                  <a:extLst>
                    <a:ext uri="{9D8B030D-6E8A-4147-A177-3AD203B41FA5}">
                      <a16:colId xmlns:a16="http://schemas.microsoft.com/office/drawing/2014/main" val="494109964"/>
                    </a:ext>
                  </a:extLst>
                </a:gridCol>
                <a:gridCol w="576072">
                  <a:extLst>
                    <a:ext uri="{9D8B030D-6E8A-4147-A177-3AD203B41FA5}">
                      <a16:colId xmlns:a16="http://schemas.microsoft.com/office/drawing/2014/main" val="2119710979"/>
                    </a:ext>
                  </a:extLst>
                </a:gridCol>
                <a:gridCol w="576072">
                  <a:extLst>
                    <a:ext uri="{9D8B030D-6E8A-4147-A177-3AD203B41FA5}">
                      <a16:colId xmlns:a16="http://schemas.microsoft.com/office/drawing/2014/main" val="848306181"/>
                    </a:ext>
                  </a:extLst>
                </a:gridCol>
                <a:gridCol w="576072">
                  <a:extLst>
                    <a:ext uri="{9D8B030D-6E8A-4147-A177-3AD203B41FA5}">
                      <a16:colId xmlns:a16="http://schemas.microsoft.com/office/drawing/2014/main" val="1881454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27025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22:45:00</a:t>
                      </a:r>
                      <a:r>
                        <a:rPr kumimoji="0" lang="en-US" sz="1000" b="0" i="0" u="none" strike="noStrike" kern="1200" cap="none" spc="0" normalizeH="0" baseline="0" noProof="0">
                          <a:ln>
                            <a:noFill/>
                          </a:ln>
                          <a:solidFill>
                            <a:prstClr val="black"/>
                          </a:solidFill>
                          <a:effectLst/>
                          <a:uLnTx/>
                          <a:uFillTx/>
                          <a:latin typeface="Calibri"/>
                          <a:ea typeface="+mn-ea"/>
                          <a:cs typeface="+mn-cs"/>
                        </a:rPr>
                        <a:t>
 Chimsom Chuka says Oyin is sometimes “fast to talk and slow to think.”
He also says he tried to stay cool with everyone and is curious to see how Bluethopia and Keivo complement each other. 👀
#BBNaija is proudly brought to you by @betPawa_Nigeria pic.x.com/4I3x3J5lbY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2.4529378208785 %</a:t>
                      </a:r>
                    </a:p>
                  </a:txBody>
                  <a:tcPr/>
                </a:tc>
                <a:extLst>
                  <a:ext uri="{0D108BD9-81ED-4DB2-BD59-A6C34878D82A}">
                    <a16:rowId xmlns:a16="http://schemas.microsoft.com/office/drawing/2014/main" val="3299080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22:00:41</a:t>
                      </a:r>
                      <a:r>
                        <a:rPr kumimoji="0" lang="en-US" sz="1000" b="0" i="0" u="none" strike="noStrike" kern="1200" cap="none" spc="0" normalizeH="0" baseline="0" noProof="0">
                          <a:ln>
                            <a:noFill/>
                          </a:ln>
                          <a:solidFill>
                            <a:prstClr val="black"/>
                          </a:solidFill>
                          <a:effectLst/>
                          <a:uLnTx/>
                          <a:uFillTx/>
                          <a:latin typeface="Calibri"/>
                          <a:ea typeface="+mn-ea"/>
                          <a:cs typeface="+mn-cs"/>
                        </a:rPr>
                        <a:t>
 Bells says she will respect whatever choice Yusuf makes outside the house.
She also says Flora and Oyin constantly putting each other first made her slowly detach from them.
#BBNaija is proudly brought to you by @betPawa_Nigeria pic.x.com/YBgl1onJQy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2.7312025150642 %</a:t>
                      </a:r>
                    </a:p>
                  </a:txBody>
                  <a:tcPr/>
                </a:tc>
                <a:extLst>
                  <a:ext uri="{0D108BD9-81ED-4DB2-BD59-A6C34878D82A}">
                    <a16:rowId xmlns:a16="http://schemas.microsoft.com/office/drawing/2014/main" val="2939188256"/>
                  </a:ext>
                </a:extLst>
              </a:tr>
            </a:tbl>
          </a:graphicData>
        </a:graphic>
      </p:graphicFrame>
      <p:sp>
        <p:nvSpPr>
          <p:cNvPr id="4" name="Text Placeholder 3">
            <a:extLst>
              <a:ext uri="{FF2B5EF4-FFF2-40B4-BE49-F238E27FC236}">
                <a16:creationId xmlns:a16="http://schemas.microsoft.com/office/drawing/2014/main" id="{A76FF0B9-3902-4E40-BD9B-5A5D7D26DC82}"/>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6818072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3A443-DA3C-427E-B1D3-877AA4E08FA2}"/>
              </a:ext>
            </a:extLst>
          </p:cNvPr>
          <p:cNvSpPr>
            <a:spLocks noGrp="1"/>
          </p:cNvSpPr>
          <p:nvPr>
            <p:ph type="title"/>
          </p:nvPr>
        </p:nvSpPr>
        <p:spPr/>
        <p:txBody>
          <a:bodyPr/>
          <a:lstStyle/>
          <a:p>
            <a:r>
              <a:rPr lang="en-US"/>
              <a:t>Twitter Own and Retweeted Tweets Table | 5 profiles - 2 of 8</a:t>
            </a:r>
          </a:p>
        </p:txBody>
      </p:sp>
      <p:graphicFrame>
        <p:nvGraphicFramePr>
          <p:cNvPr id="5" name="Table Placeholder 4">
            <a:extLst>
              <a:ext uri="{FF2B5EF4-FFF2-40B4-BE49-F238E27FC236}">
                <a16:creationId xmlns:a16="http://schemas.microsoft.com/office/drawing/2014/main" id="{626A68C3-2086-42DC-9B8F-66B450CCC5F1}"/>
              </a:ext>
            </a:extLst>
          </p:cNvPr>
          <p:cNvGraphicFramePr>
            <a:graphicFrameLocks noGrp="1"/>
          </p:cNvGraphicFramePr>
          <p:nvPr>
            <p:ph type="tbl" sz="quarter" idx="13"/>
            <p:extLst>
              <p:ext uri="{D42A27DB-BD31-4B8C-83A1-F6EECF244321}">
                <p14:modId xmlns:p14="http://schemas.microsoft.com/office/powerpoint/2010/main" val="4286095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28444184"/>
                    </a:ext>
                  </a:extLst>
                </a:gridCol>
                <a:gridCol w="1152144">
                  <a:extLst>
                    <a:ext uri="{9D8B030D-6E8A-4147-A177-3AD203B41FA5}">
                      <a16:colId xmlns:a16="http://schemas.microsoft.com/office/drawing/2014/main" val="3123828631"/>
                    </a:ext>
                  </a:extLst>
                </a:gridCol>
                <a:gridCol w="576072">
                  <a:extLst>
                    <a:ext uri="{9D8B030D-6E8A-4147-A177-3AD203B41FA5}">
                      <a16:colId xmlns:a16="http://schemas.microsoft.com/office/drawing/2014/main" val="3628726432"/>
                    </a:ext>
                  </a:extLst>
                </a:gridCol>
                <a:gridCol w="576072">
                  <a:extLst>
                    <a:ext uri="{9D8B030D-6E8A-4147-A177-3AD203B41FA5}">
                      <a16:colId xmlns:a16="http://schemas.microsoft.com/office/drawing/2014/main" val="1534403807"/>
                    </a:ext>
                  </a:extLst>
                </a:gridCol>
                <a:gridCol w="576072">
                  <a:extLst>
                    <a:ext uri="{9D8B030D-6E8A-4147-A177-3AD203B41FA5}">
                      <a16:colId xmlns:a16="http://schemas.microsoft.com/office/drawing/2014/main" val="2746638256"/>
                    </a:ext>
                  </a:extLst>
                </a:gridCol>
                <a:gridCol w="576072">
                  <a:extLst>
                    <a:ext uri="{9D8B030D-6E8A-4147-A177-3AD203B41FA5}">
                      <a16:colId xmlns:a16="http://schemas.microsoft.com/office/drawing/2014/main" val="3625946923"/>
                    </a:ext>
                  </a:extLst>
                </a:gridCol>
                <a:gridCol w="576072">
                  <a:extLst>
                    <a:ext uri="{9D8B030D-6E8A-4147-A177-3AD203B41FA5}">
                      <a16:colId xmlns:a16="http://schemas.microsoft.com/office/drawing/2014/main" val="3386881387"/>
                    </a:ext>
                  </a:extLst>
                </a:gridCol>
                <a:gridCol w="576072">
                  <a:extLst>
                    <a:ext uri="{9D8B030D-6E8A-4147-A177-3AD203B41FA5}">
                      <a16:colId xmlns:a16="http://schemas.microsoft.com/office/drawing/2014/main" val="2952448033"/>
                    </a:ext>
                  </a:extLst>
                </a:gridCol>
                <a:gridCol w="576072">
                  <a:extLst>
                    <a:ext uri="{9D8B030D-6E8A-4147-A177-3AD203B41FA5}">
                      <a16:colId xmlns:a16="http://schemas.microsoft.com/office/drawing/2014/main" val="3852358519"/>
                    </a:ext>
                  </a:extLst>
                </a:gridCol>
                <a:gridCol w="576072">
                  <a:extLst>
                    <a:ext uri="{9D8B030D-6E8A-4147-A177-3AD203B41FA5}">
                      <a16:colId xmlns:a16="http://schemas.microsoft.com/office/drawing/2014/main" val="2339312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19907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21:18:37</a:t>
                      </a:r>
                      <a:r>
                        <a:rPr kumimoji="0" lang="en-US" sz="1000" b="0" i="0" u="none" strike="noStrike" kern="1200" cap="none" spc="0" normalizeH="0" baseline="0" noProof="0">
                          <a:ln>
                            <a:noFill/>
                          </a:ln>
                          <a:solidFill>
                            <a:prstClr val="black"/>
                          </a:solidFill>
                          <a:effectLst/>
                          <a:uLnTx/>
                          <a:uFillTx/>
                          <a:latin typeface="Calibri"/>
                          <a:ea typeface="+mn-ea"/>
                          <a:cs typeface="+mn-cs"/>
                        </a:rPr>
                        <a:t>
 Tonight, Barry was faced with a decision - Immunity for all or Immunity for none and as Ultimate Veto Power Holder, he used his power to send the house straight into the finale.
The #BBNaija finalists are officially locked in. pic.x.com/SybHi9hIMW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6.1949236347654 %</a:t>
                      </a:r>
                    </a:p>
                  </a:txBody>
                  <a:tcPr/>
                </a:tc>
                <a:extLst>
                  <a:ext uri="{0D108BD9-81ED-4DB2-BD59-A6C34878D82A}">
                    <a16:rowId xmlns:a16="http://schemas.microsoft.com/office/drawing/2014/main" val="132289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20:35:15</a:t>
                      </a:r>
                      <a:r>
                        <a:rPr kumimoji="0" lang="en-US" sz="1000" b="0" i="0" u="none" strike="noStrike" kern="1200" cap="none" spc="0" normalizeH="0" baseline="0" noProof="0">
                          <a:ln>
                            <a:noFill/>
                          </a:ln>
                          <a:solidFill>
                            <a:prstClr val="black"/>
                          </a:solidFill>
                          <a:effectLst/>
                          <a:uLnTx/>
                          <a:uFillTx/>
                          <a:latin typeface="Calibri"/>
                          <a:ea typeface="+mn-ea"/>
                          <a:cs typeface="+mn-cs"/>
                        </a:rPr>
                        <a:t>
 WE HAVE OUR FINALISTS! 🎉🔥
Yay! The race is officially in its final stretch.
Who are you backing for the win?
#BBNaija pic.x.com/9Fp9LbY2A4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12.882708690722 %</a:t>
                      </a:r>
                    </a:p>
                  </a:txBody>
                  <a:tcPr/>
                </a:tc>
                <a:extLst>
                  <a:ext uri="{0D108BD9-81ED-4DB2-BD59-A6C34878D82A}">
                    <a16:rowId xmlns:a16="http://schemas.microsoft.com/office/drawing/2014/main" val="1191718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20:15:31</a:t>
                      </a:r>
                      <a:r>
                        <a:rPr kumimoji="0" lang="en-US" sz="1000" b="0" i="0" u="none" strike="noStrike" kern="1200" cap="none" spc="0" normalizeH="0" baseline="0" noProof="0">
                          <a:ln>
                            <a:noFill/>
                          </a:ln>
                          <a:solidFill>
                            <a:prstClr val="black"/>
                          </a:solidFill>
                          <a:effectLst/>
                          <a:uLnTx/>
                          <a:uFillTx/>
                          <a:latin typeface="Calibri"/>
                          <a:ea typeface="+mn-ea"/>
                          <a:cs typeface="+mn-cs"/>
                        </a:rPr>
                        <a:t>
 This will be a nomination show like no other. 
What is about to play out? #BBNaija pic.x.com/2px2zzdcqa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4.673178708206 %</a:t>
                      </a:r>
                    </a:p>
                  </a:txBody>
                  <a:tcPr/>
                </a:tc>
                <a:extLst>
                  <a:ext uri="{0D108BD9-81ED-4DB2-BD59-A6C34878D82A}">
                    <a16:rowId xmlns:a16="http://schemas.microsoft.com/office/drawing/2014/main" val="2421073107"/>
                  </a:ext>
                </a:extLst>
              </a:tr>
            </a:tbl>
          </a:graphicData>
        </a:graphic>
      </p:graphicFrame>
      <p:sp>
        <p:nvSpPr>
          <p:cNvPr id="4" name="Text Placeholder 3">
            <a:extLst>
              <a:ext uri="{FF2B5EF4-FFF2-40B4-BE49-F238E27FC236}">
                <a16:creationId xmlns:a16="http://schemas.microsoft.com/office/drawing/2014/main" id="{86C2EB71-A3A9-49AE-AB46-C431B7B62F31}"/>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955800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DDF8C-6696-4198-AEF2-7BD741E73A66}"/>
              </a:ext>
            </a:extLst>
          </p:cNvPr>
          <p:cNvSpPr>
            <a:spLocks noGrp="1"/>
          </p:cNvSpPr>
          <p:nvPr>
            <p:ph type="title"/>
          </p:nvPr>
        </p:nvSpPr>
        <p:spPr/>
        <p:txBody>
          <a:bodyPr/>
          <a:lstStyle/>
          <a:p>
            <a:r>
              <a:rPr lang="en-US"/>
              <a:t>Twitter Own and Retweeted Tweets Table | 5 profiles - 3 of 8</a:t>
            </a:r>
          </a:p>
        </p:txBody>
      </p:sp>
      <p:graphicFrame>
        <p:nvGraphicFramePr>
          <p:cNvPr id="5" name="Table Placeholder 4">
            <a:extLst>
              <a:ext uri="{FF2B5EF4-FFF2-40B4-BE49-F238E27FC236}">
                <a16:creationId xmlns:a16="http://schemas.microsoft.com/office/drawing/2014/main" id="{530EF153-1765-4EFA-9B06-D675078A8643}"/>
              </a:ext>
            </a:extLst>
          </p:cNvPr>
          <p:cNvGraphicFramePr>
            <a:graphicFrameLocks noGrp="1"/>
          </p:cNvGraphicFramePr>
          <p:nvPr>
            <p:ph type="tbl" sz="quarter" idx="13"/>
            <p:extLst>
              <p:ext uri="{D42A27DB-BD31-4B8C-83A1-F6EECF244321}">
                <p14:modId xmlns:p14="http://schemas.microsoft.com/office/powerpoint/2010/main" val="3896572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1835936"/>
                    </a:ext>
                  </a:extLst>
                </a:gridCol>
                <a:gridCol w="1152144">
                  <a:extLst>
                    <a:ext uri="{9D8B030D-6E8A-4147-A177-3AD203B41FA5}">
                      <a16:colId xmlns:a16="http://schemas.microsoft.com/office/drawing/2014/main" val="2776507620"/>
                    </a:ext>
                  </a:extLst>
                </a:gridCol>
                <a:gridCol w="576072">
                  <a:extLst>
                    <a:ext uri="{9D8B030D-6E8A-4147-A177-3AD203B41FA5}">
                      <a16:colId xmlns:a16="http://schemas.microsoft.com/office/drawing/2014/main" val="1156840315"/>
                    </a:ext>
                  </a:extLst>
                </a:gridCol>
                <a:gridCol w="576072">
                  <a:extLst>
                    <a:ext uri="{9D8B030D-6E8A-4147-A177-3AD203B41FA5}">
                      <a16:colId xmlns:a16="http://schemas.microsoft.com/office/drawing/2014/main" val="2260972748"/>
                    </a:ext>
                  </a:extLst>
                </a:gridCol>
                <a:gridCol w="576072">
                  <a:extLst>
                    <a:ext uri="{9D8B030D-6E8A-4147-A177-3AD203B41FA5}">
                      <a16:colId xmlns:a16="http://schemas.microsoft.com/office/drawing/2014/main" val="1734237112"/>
                    </a:ext>
                  </a:extLst>
                </a:gridCol>
                <a:gridCol w="576072">
                  <a:extLst>
                    <a:ext uri="{9D8B030D-6E8A-4147-A177-3AD203B41FA5}">
                      <a16:colId xmlns:a16="http://schemas.microsoft.com/office/drawing/2014/main" val="3234428638"/>
                    </a:ext>
                  </a:extLst>
                </a:gridCol>
                <a:gridCol w="576072">
                  <a:extLst>
                    <a:ext uri="{9D8B030D-6E8A-4147-A177-3AD203B41FA5}">
                      <a16:colId xmlns:a16="http://schemas.microsoft.com/office/drawing/2014/main" val="3242452414"/>
                    </a:ext>
                  </a:extLst>
                </a:gridCol>
                <a:gridCol w="576072">
                  <a:extLst>
                    <a:ext uri="{9D8B030D-6E8A-4147-A177-3AD203B41FA5}">
                      <a16:colId xmlns:a16="http://schemas.microsoft.com/office/drawing/2014/main" val="427629936"/>
                    </a:ext>
                  </a:extLst>
                </a:gridCol>
                <a:gridCol w="576072">
                  <a:extLst>
                    <a:ext uri="{9D8B030D-6E8A-4147-A177-3AD203B41FA5}">
                      <a16:colId xmlns:a16="http://schemas.microsoft.com/office/drawing/2014/main" val="2547023549"/>
                    </a:ext>
                  </a:extLst>
                </a:gridCol>
                <a:gridCol w="576072">
                  <a:extLst>
                    <a:ext uri="{9D8B030D-6E8A-4147-A177-3AD203B41FA5}">
                      <a16:colId xmlns:a16="http://schemas.microsoft.com/office/drawing/2014/main" val="2172468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285548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19:30:31</a:t>
                      </a:r>
                      <a:r>
                        <a:rPr kumimoji="0" lang="en-US" sz="1000" b="0" i="0" u="none" strike="noStrike" kern="1200" cap="none" spc="0" normalizeH="0" baseline="0" noProof="0">
                          <a:ln>
                            <a:noFill/>
                          </a:ln>
                          <a:solidFill>
                            <a:prstClr val="black"/>
                          </a:solidFill>
                          <a:effectLst/>
                          <a:uLnTx/>
                          <a:uFillTx/>
                          <a:latin typeface="Calibri"/>
                          <a:ea typeface="+mn-ea"/>
                          <a:cs typeface="+mn-cs"/>
                        </a:rPr>
                        <a:t>
 From runner up last week to HoH this week. 👑
Keivo has claimed the crown.
Congratulations Keivo. 🕺🏽
#BBNaija is sponsored by @chowdeck pic.x.com/l0PMW5Cx9z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8.7470937742185 %</a:t>
                      </a:r>
                    </a:p>
                  </a:txBody>
                  <a:tcPr/>
                </a:tc>
                <a:extLst>
                  <a:ext uri="{0D108BD9-81ED-4DB2-BD59-A6C34878D82A}">
                    <a16:rowId xmlns:a16="http://schemas.microsoft.com/office/drawing/2014/main" val="3530328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18:43:34</a:t>
                      </a:r>
                      <a:r>
                        <a:rPr kumimoji="0" lang="en-US" sz="1000" b="0" i="0" u="none" strike="noStrike" kern="1200" cap="none" spc="0" normalizeH="0" baseline="0" noProof="0">
                          <a:ln>
                            <a:noFill/>
                          </a:ln>
                          <a:solidFill>
                            <a:prstClr val="black"/>
                          </a:solidFill>
                          <a:effectLst/>
                          <a:uLnTx/>
                          <a:uFillTx/>
                          <a:latin typeface="Calibri"/>
                          <a:ea typeface="+mn-ea"/>
                          <a:cs typeface="+mn-cs"/>
                        </a:rPr>
                        <a:t>
 Yusuf says his poor arena games performances really got to him, and if he had another shot in the house, he’d be more careful about getting into a ship.
What would you change if you were in his shoes?
#BBNaija is proudly brought to you by @betpawa_Nigeria pic.x.com/OJni5eB856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3.1804914047006 %</a:t>
                      </a:r>
                    </a:p>
                  </a:txBody>
                  <a:tcPr/>
                </a:tc>
                <a:extLst>
                  <a:ext uri="{0D108BD9-81ED-4DB2-BD59-A6C34878D82A}">
                    <a16:rowId xmlns:a16="http://schemas.microsoft.com/office/drawing/2014/main" val="3112306339"/>
                  </a:ext>
                </a:extLst>
              </a:tr>
            </a:tbl>
          </a:graphicData>
        </a:graphic>
      </p:graphicFrame>
      <p:sp>
        <p:nvSpPr>
          <p:cNvPr id="4" name="Text Placeholder 3">
            <a:extLst>
              <a:ext uri="{FF2B5EF4-FFF2-40B4-BE49-F238E27FC236}">
                <a16:creationId xmlns:a16="http://schemas.microsoft.com/office/drawing/2014/main" id="{A3D81C3A-8702-4397-A951-B2C2E8A13905}"/>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40596556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D9B4B-31B2-4478-A5DA-51F1B37310EB}"/>
              </a:ext>
            </a:extLst>
          </p:cNvPr>
          <p:cNvSpPr>
            <a:spLocks noGrp="1"/>
          </p:cNvSpPr>
          <p:nvPr>
            <p:ph type="title"/>
          </p:nvPr>
        </p:nvSpPr>
        <p:spPr/>
        <p:txBody>
          <a:bodyPr/>
          <a:lstStyle/>
          <a:p>
            <a:r>
              <a:rPr lang="en-US"/>
              <a:t>Twitter Own and Retweeted Tweets Table | 5 profiles - 4 of 8</a:t>
            </a:r>
          </a:p>
        </p:txBody>
      </p:sp>
      <p:graphicFrame>
        <p:nvGraphicFramePr>
          <p:cNvPr id="5" name="Table Placeholder 4">
            <a:extLst>
              <a:ext uri="{FF2B5EF4-FFF2-40B4-BE49-F238E27FC236}">
                <a16:creationId xmlns:a16="http://schemas.microsoft.com/office/drawing/2014/main" id="{3F9302ED-128C-43B7-BC18-031F2D4C41F3}"/>
              </a:ext>
            </a:extLst>
          </p:cNvPr>
          <p:cNvGraphicFramePr>
            <a:graphicFrameLocks noGrp="1"/>
          </p:cNvGraphicFramePr>
          <p:nvPr>
            <p:ph type="tbl" sz="quarter" idx="13"/>
            <p:extLst>
              <p:ext uri="{D42A27DB-BD31-4B8C-83A1-F6EECF244321}">
                <p14:modId xmlns:p14="http://schemas.microsoft.com/office/powerpoint/2010/main" val="1220001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12523189"/>
                    </a:ext>
                  </a:extLst>
                </a:gridCol>
                <a:gridCol w="1152144">
                  <a:extLst>
                    <a:ext uri="{9D8B030D-6E8A-4147-A177-3AD203B41FA5}">
                      <a16:colId xmlns:a16="http://schemas.microsoft.com/office/drawing/2014/main" val="1820197628"/>
                    </a:ext>
                  </a:extLst>
                </a:gridCol>
                <a:gridCol w="576072">
                  <a:extLst>
                    <a:ext uri="{9D8B030D-6E8A-4147-A177-3AD203B41FA5}">
                      <a16:colId xmlns:a16="http://schemas.microsoft.com/office/drawing/2014/main" val="3877545666"/>
                    </a:ext>
                  </a:extLst>
                </a:gridCol>
                <a:gridCol w="576072">
                  <a:extLst>
                    <a:ext uri="{9D8B030D-6E8A-4147-A177-3AD203B41FA5}">
                      <a16:colId xmlns:a16="http://schemas.microsoft.com/office/drawing/2014/main" val="1974630451"/>
                    </a:ext>
                  </a:extLst>
                </a:gridCol>
                <a:gridCol w="576072">
                  <a:extLst>
                    <a:ext uri="{9D8B030D-6E8A-4147-A177-3AD203B41FA5}">
                      <a16:colId xmlns:a16="http://schemas.microsoft.com/office/drawing/2014/main" val="2855294875"/>
                    </a:ext>
                  </a:extLst>
                </a:gridCol>
                <a:gridCol w="576072">
                  <a:extLst>
                    <a:ext uri="{9D8B030D-6E8A-4147-A177-3AD203B41FA5}">
                      <a16:colId xmlns:a16="http://schemas.microsoft.com/office/drawing/2014/main" val="482332108"/>
                    </a:ext>
                  </a:extLst>
                </a:gridCol>
                <a:gridCol w="576072">
                  <a:extLst>
                    <a:ext uri="{9D8B030D-6E8A-4147-A177-3AD203B41FA5}">
                      <a16:colId xmlns:a16="http://schemas.microsoft.com/office/drawing/2014/main" val="2189925811"/>
                    </a:ext>
                  </a:extLst>
                </a:gridCol>
                <a:gridCol w="576072">
                  <a:extLst>
                    <a:ext uri="{9D8B030D-6E8A-4147-A177-3AD203B41FA5}">
                      <a16:colId xmlns:a16="http://schemas.microsoft.com/office/drawing/2014/main" val="1230954992"/>
                    </a:ext>
                  </a:extLst>
                </a:gridCol>
                <a:gridCol w="576072">
                  <a:extLst>
                    <a:ext uri="{9D8B030D-6E8A-4147-A177-3AD203B41FA5}">
                      <a16:colId xmlns:a16="http://schemas.microsoft.com/office/drawing/2014/main" val="1066126120"/>
                    </a:ext>
                  </a:extLst>
                </a:gridCol>
                <a:gridCol w="576072">
                  <a:extLst>
                    <a:ext uri="{9D8B030D-6E8A-4147-A177-3AD203B41FA5}">
                      <a16:colId xmlns:a16="http://schemas.microsoft.com/office/drawing/2014/main" val="2555704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74120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17:58:29</a:t>
                      </a:r>
                      <a:r>
                        <a:rPr kumimoji="0" lang="en-US" sz="1000" b="0" i="0" u="none" strike="noStrike" kern="1200" cap="none" spc="0" normalizeH="0" baseline="0" noProof="0">
                          <a:ln>
                            <a:noFill/>
                          </a:ln>
                          <a:solidFill>
                            <a:prstClr val="black"/>
                          </a:solidFill>
                          <a:effectLst/>
                          <a:uLnTx/>
                          <a:uFillTx/>
                          <a:latin typeface="Calibri"/>
                          <a:ea typeface="+mn-ea"/>
                          <a:cs typeface="+mn-cs"/>
                        </a:rPr>
                        <a:t>
 🫠 🫢 #BBNaija pic.x.com/gXulkDCA2X x.com/Lush_Dammy/sta…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3.5137571529356 %</a:t>
                      </a:r>
                    </a:p>
                  </a:txBody>
                  <a:tcPr/>
                </a:tc>
                <a:extLst>
                  <a:ext uri="{0D108BD9-81ED-4DB2-BD59-A6C34878D82A}">
                    <a16:rowId xmlns:a16="http://schemas.microsoft.com/office/drawing/2014/main" val="2687735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17:43:32</a:t>
                      </a:r>
                      <a:r>
                        <a:rPr kumimoji="0" lang="en-US" sz="1000" b="0" i="0" u="none" strike="noStrike" kern="1200" cap="none" spc="0" normalizeH="0" baseline="0" noProof="0">
                          <a:ln>
                            <a:noFill/>
                          </a:ln>
                          <a:solidFill>
                            <a:prstClr val="black"/>
                          </a:solidFill>
                          <a:effectLst/>
                          <a:uLnTx/>
                          <a:uFillTx/>
                          <a:latin typeface="Calibri"/>
                          <a:ea typeface="+mn-ea"/>
                          <a:cs typeface="+mn-cs"/>
                        </a:rPr>
                        <a:t>
 Yup. 🫶🏽 #BBNaija pic.x.com/qfiFB11Sp9 x.com/ReeMellowy/sta…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Animated GIF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1.9259048432238 %</a:t>
                      </a:r>
                    </a:p>
                  </a:txBody>
                  <a:tcPr/>
                </a:tc>
                <a:extLst>
                  <a:ext uri="{0D108BD9-81ED-4DB2-BD59-A6C34878D82A}">
                    <a16:rowId xmlns:a16="http://schemas.microsoft.com/office/drawing/2014/main" val="3271210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16:55:02</a:t>
                      </a:r>
                      <a:r>
                        <a:rPr kumimoji="0" lang="en-US" sz="1000" b="0" i="0" u="none" strike="noStrike" kern="1200" cap="none" spc="0" normalizeH="0" baseline="0" noProof="0">
                          <a:ln>
                            <a:noFill/>
                          </a:ln>
                          <a:solidFill>
                            <a:prstClr val="black"/>
                          </a:solidFill>
                          <a:effectLst/>
                          <a:uLnTx/>
                          <a:uFillTx/>
                          <a:latin typeface="Calibri"/>
                          <a:ea typeface="+mn-ea"/>
                          <a:cs typeface="+mn-cs"/>
                        </a:rPr>
                        <a:t>
 The games in the HoH Challenge is not as easy as it looks 👀 #BBNaija pic.x.com/tZTJbKOfsj x.com/Faitheloh/stat…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Animated GIF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3.2556289283157 %</a:t>
                      </a:r>
                    </a:p>
                  </a:txBody>
                  <a:tcPr/>
                </a:tc>
                <a:extLst>
                  <a:ext uri="{0D108BD9-81ED-4DB2-BD59-A6C34878D82A}">
                    <a16:rowId xmlns:a16="http://schemas.microsoft.com/office/drawing/2014/main" val="332650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14:07:46</a:t>
                      </a:r>
                      <a:r>
                        <a:rPr kumimoji="0" lang="en-US" sz="1000" b="0" i="0" u="none" strike="noStrike" kern="1200" cap="none" spc="0" normalizeH="0" baseline="0" noProof="0">
                          <a:ln>
                            <a:noFill/>
                          </a:ln>
                          <a:solidFill>
                            <a:prstClr val="black"/>
                          </a:solidFill>
                          <a:effectLst/>
                          <a:uLnTx/>
                          <a:uFillTx/>
                          <a:latin typeface="Calibri"/>
                          <a:ea typeface="+mn-ea"/>
                          <a:cs typeface="+mn-cs"/>
                        </a:rPr>
                        <a:t>
 💰💰 #BBNaija pic.x.com/lNZpgIaloN x.com/Tee_stm/status…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Animated GIF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1.7330311437615 %</a:t>
                      </a:r>
                    </a:p>
                  </a:txBody>
                  <a:tcPr/>
                </a:tc>
                <a:extLst>
                  <a:ext uri="{0D108BD9-81ED-4DB2-BD59-A6C34878D82A}">
                    <a16:rowId xmlns:a16="http://schemas.microsoft.com/office/drawing/2014/main" val="3480328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11:42:36</a:t>
                      </a:r>
                      <a:r>
                        <a:rPr kumimoji="0" lang="en-US" sz="1000" b="0" i="0" u="none" strike="noStrike" kern="1200" cap="none" spc="0" normalizeH="0" baseline="0" noProof="0">
                          <a:ln>
                            <a:noFill/>
                          </a:ln>
                          <a:solidFill>
                            <a:prstClr val="black"/>
                          </a:solidFill>
                          <a:effectLst/>
                          <a:uLnTx/>
                          <a:uFillTx/>
                          <a:latin typeface="Calibri"/>
                          <a:ea typeface="+mn-ea"/>
                          <a:cs typeface="+mn-cs"/>
                        </a:rPr>
                        <a:t>
 RT @Lilyyy_pr: Tram went from being serious to unserious in 30 seconds 😂😂😭😭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32397719"/>
                  </a:ext>
                </a:extLst>
              </a:tr>
            </a:tbl>
          </a:graphicData>
        </a:graphic>
      </p:graphicFrame>
      <p:sp>
        <p:nvSpPr>
          <p:cNvPr id="4" name="Text Placeholder 3">
            <a:extLst>
              <a:ext uri="{FF2B5EF4-FFF2-40B4-BE49-F238E27FC236}">
                <a16:creationId xmlns:a16="http://schemas.microsoft.com/office/drawing/2014/main" id="{710D7FB8-17AC-438E-A88F-17C558FF9EA8}"/>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8482269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97A7D-D391-4CD8-BF33-226A252D39DA}"/>
              </a:ext>
            </a:extLst>
          </p:cNvPr>
          <p:cNvSpPr>
            <a:spLocks noGrp="1"/>
          </p:cNvSpPr>
          <p:nvPr>
            <p:ph type="title"/>
          </p:nvPr>
        </p:nvSpPr>
        <p:spPr/>
        <p:txBody>
          <a:bodyPr/>
          <a:lstStyle/>
          <a:p>
            <a:r>
              <a:rPr lang="en-US"/>
              <a:t>Twitter Own and Retweeted Tweets Table | 5 profiles - 5 of 8</a:t>
            </a:r>
          </a:p>
        </p:txBody>
      </p:sp>
      <p:graphicFrame>
        <p:nvGraphicFramePr>
          <p:cNvPr id="5" name="Table Placeholder 4">
            <a:extLst>
              <a:ext uri="{FF2B5EF4-FFF2-40B4-BE49-F238E27FC236}">
                <a16:creationId xmlns:a16="http://schemas.microsoft.com/office/drawing/2014/main" id="{FA089DEE-9FDE-420F-A995-309D90D056BA}"/>
              </a:ext>
            </a:extLst>
          </p:cNvPr>
          <p:cNvGraphicFramePr>
            <a:graphicFrameLocks noGrp="1"/>
          </p:cNvGraphicFramePr>
          <p:nvPr>
            <p:ph type="tbl" sz="quarter" idx="13"/>
            <p:extLst>
              <p:ext uri="{D42A27DB-BD31-4B8C-83A1-F6EECF244321}">
                <p14:modId xmlns:p14="http://schemas.microsoft.com/office/powerpoint/2010/main" val="1305608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42954426"/>
                    </a:ext>
                  </a:extLst>
                </a:gridCol>
                <a:gridCol w="1152144">
                  <a:extLst>
                    <a:ext uri="{9D8B030D-6E8A-4147-A177-3AD203B41FA5}">
                      <a16:colId xmlns:a16="http://schemas.microsoft.com/office/drawing/2014/main" val="3450493726"/>
                    </a:ext>
                  </a:extLst>
                </a:gridCol>
                <a:gridCol w="576072">
                  <a:extLst>
                    <a:ext uri="{9D8B030D-6E8A-4147-A177-3AD203B41FA5}">
                      <a16:colId xmlns:a16="http://schemas.microsoft.com/office/drawing/2014/main" val="1636696107"/>
                    </a:ext>
                  </a:extLst>
                </a:gridCol>
                <a:gridCol w="576072">
                  <a:extLst>
                    <a:ext uri="{9D8B030D-6E8A-4147-A177-3AD203B41FA5}">
                      <a16:colId xmlns:a16="http://schemas.microsoft.com/office/drawing/2014/main" val="3497304473"/>
                    </a:ext>
                  </a:extLst>
                </a:gridCol>
                <a:gridCol w="576072">
                  <a:extLst>
                    <a:ext uri="{9D8B030D-6E8A-4147-A177-3AD203B41FA5}">
                      <a16:colId xmlns:a16="http://schemas.microsoft.com/office/drawing/2014/main" val="538482474"/>
                    </a:ext>
                  </a:extLst>
                </a:gridCol>
                <a:gridCol w="576072">
                  <a:extLst>
                    <a:ext uri="{9D8B030D-6E8A-4147-A177-3AD203B41FA5}">
                      <a16:colId xmlns:a16="http://schemas.microsoft.com/office/drawing/2014/main" val="3260579035"/>
                    </a:ext>
                  </a:extLst>
                </a:gridCol>
                <a:gridCol w="576072">
                  <a:extLst>
                    <a:ext uri="{9D8B030D-6E8A-4147-A177-3AD203B41FA5}">
                      <a16:colId xmlns:a16="http://schemas.microsoft.com/office/drawing/2014/main" val="2722297316"/>
                    </a:ext>
                  </a:extLst>
                </a:gridCol>
                <a:gridCol w="576072">
                  <a:extLst>
                    <a:ext uri="{9D8B030D-6E8A-4147-A177-3AD203B41FA5}">
                      <a16:colId xmlns:a16="http://schemas.microsoft.com/office/drawing/2014/main" val="3599344992"/>
                    </a:ext>
                  </a:extLst>
                </a:gridCol>
                <a:gridCol w="576072">
                  <a:extLst>
                    <a:ext uri="{9D8B030D-6E8A-4147-A177-3AD203B41FA5}">
                      <a16:colId xmlns:a16="http://schemas.microsoft.com/office/drawing/2014/main" val="432177758"/>
                    </a:ext>
                  </a:extLst>
                </a:gridCol>
                <a:gridCol w="576072">
                  <a:extLst>
                    <a:ext uri="{9D8B030D-6E8A-4147-A177-3AD203B41FA5}">
                      <a16:colId xmlns:a16="http://schemas.microsoft.com/office/drawing/2014/main" val="201746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67060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11:42:31</a:t>
                      </a:r>
                      <a:r>
                        <a:rPr kumimoji="0" lang="en-US" sz="1000" b="0" i="0" u="none" strike="noStrike" kern="1200" cap="none" spc="0" normalizeH="0" baseline="0" noProof="0">
                          <a:ln>
                            <a:noFill/>
                          </a:ln>
                          <a:solidFill>
                            <a:prstClr val="black"/>
                          </a:solidFill>
                          <a:effectLst/>
                          <a:uLnTx/>
                          <a:uFillTx/>
                          <a:latin typeface="Calibri"/>
                          <a:ea typeface="+mn-ea"/>
                          <a:cs typeface="+mn-cs"/>
                        </a:rPr>
                        <a:t>
 He said what he said.  #BBNaija pic.x.com/411rxBdJNM x.com/Lilyyy_pr/stat…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Animated GIF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1.7399139052958 %</a:t>
                      </a:r>
                    </a:p>
                  </a:txBody>
                  <a:tcPr/>
                </a:tc>
                <a:extLst>
                  <a:ext uri="{0D108BD9-81ED-4DB2-BD59-A6C34878D82A}">
                    <a16:rowId xmlns:a16="http://schemas.microsoft.com/office/drawing/2014/main" val="2237492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10:58:27</a:t>
                      </a:r>
                      <a:r>
                        <a:rPr kumimoji="0" lang="en-US" sz="1000" b="0" i="0" u="none" strike="noStrike" kern="1200" cap="none" spc="0" normalizeH="0" baseline="0" noProof="0">
                          <a:ln>
                            <a:noFill/>
                          </a:ln>
                          <a:solidFill>
                            <a:prstClr val="black"/>
                          </a:solidFill>
                          <a:effectLst/>
                          <a:uLnTx/>
                          <a:uFillTx/>
                          <a:latin typeface="Calibri"/>
                          <a:ea typeface="+mn-ea"/>
                          <a:cs typeface="+mn-cs"/>
                        </a:rPr>
                        <a:t>
 She's working hard on her monologue 👏 #BBNaija pic.x.com/v0Nkd3zZAC x.com/Tsholo_______/…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Animated GIF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1.406300225008 %</a:t>
                      </a:r>
                    </a:p>
                  </a:txBody>
                  <a:tcPr/>
                </a:tc>
                <a:extLst>
                  <a:ext uri="{0D108BD9-81ED-4DB2-BD59-A6C34878D82A}">
                    <a16:rowId xmlns:a16="http://schemas.microsoft.com/office/drawing/2014/main" val="184027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10:35:18</a:t>
                      </a:r>
                      <a:r>
                        <a:rPr kumimoji="0" lang="en-US" sz="1000" b="0" i="0" u="none" strike="noStrike" kern="1200" cap="none" spc="0" normalizeH="0" baseline="0" noProof="0">
                          <a:ln>
                            <a:noFill/>
                          </a:ln>
                          <a:solidFill>
                            <a:prstClr val="black"/>
                          </a:solidFill>
                          <a:effectLst/>
                          <a:uLnTx/>
                          <a:uFillTx/>
                          <a:latin typeface="Calibri"/>
                          <a:ea typeface="+mn-ea"/>
                          <a:cs typeface="+mn-cs"/>
                        </a:rPr>
                        <a:t>
 She is a gem 🥰😍 #BBNaija pic.x.com/ml3g0QkQYR x.com/asymditch99444…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Animated GIF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1.786587429947 %</a:t>
                      </a:r>
                    </a:p>
                  </a:txBody>
                  <a:tcPr/>
                </a:tc>
                <a:extLst>
                  <a:ext uri="{0D108BD9-81ED-4DB2-BD59-A6C34878D82A}">
                    <a16:rowId xmlns:a16="http://schemas.microsoft.com/office/drawing/2014/main" val="1016291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10:33:25</a:t>
                      </a:r>
                      <a:r>
                        <a:rPr kumimoji="0" lang="en-US" sz="1000" b="0" i="0" u="none" strike="noStrike" kern="1200" cap="none" spc="0" normalizeH="0" baseline="0" noProof="0">
                          <a:ln>
                            <a:noFill/>
                          </a:ln>
                          <a:solidFill>
                            <a:prstClr val="black"/>
                          </a:solidFill>
                          <a:effectLst/>
                          <a:uLnTx/>
                          <a:uFillTx/>
                          <a:latin typeface="Calibri"/>
                          <a:ea typeface="+mn-ea"/>
                          <a:cs typeface="+mn-cs"/>
                        </a:rPr>
                        <a:t>
 The fun has started 😉 #BBNaija pic.x.com/cVDONPnlLS x.com/MissAno1501992…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Animated GIF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3.2412146025247 %</a:t>
                      </a:r>
                    </a:p>
                  </a:txBody>
                  <a:tcPr/>
                </a:tc>
                <a:extLst>
                  <a:ext uri="{0D108BD9-81ED-4DB2-BD59-A6C34878D82A}">
                    <a16:rowId xmlns:a16="http://schemas.microsoft.com/office/drawing/2014/main" val="4232755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01:15:50</a:t>
                      </a:r>
                      <a:r>
                        <a:rPr kumimoji="0" lang="en-US" sz="1000" b="0" i="0" u="none" strike="noStrike" kern="1200" cap="none" spc="0" normalizeH="0" baseline="0" noProof="0">
                          <a:ln>
                            <a:noFill/>
                          </a:ln>
                          <a:solidFill>
                            <a:prstClr val="black"/>
                          </a:solidFill>
                          <a:effectLst/>
                          <a:uLnTx/>
                          <a:uFillTx/>
                          <a:latin typeface="Calibri"/>
                          <a:ea typeface="+mn-ea"/>
                          <a:cs typeface="+mn-cs"/>
                        </a:rPr>
                        <a:t>
 🥹🥹
#BBNaija pic.x.com/E0TUQnSbRX x.com/itsmakai1/stat…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Animated GIF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1.2270170987105 %</a:t>
                      </a:r>
                    </a:p>
                  </a:txBody>
                  <a:tcPr/>
                </a:tc>
                <a:extLst>
                  <a:ext uri="{0D108BD9-81ED-4DB2-BD59-A6C34878D82A}">
                    <a16:rowId xmlns:a16="http://schemas.microsoft.com/office/drawing/2014/main" val="4124871112"/>
                  </a:ext>
                </a:extLst>
              </a:tr>
            </a:tbl>
          </a:graphicData>
        </a:graphic>
      </p:graphicFrame>
      <p:sp>
        <p:nvSpPr>
          <p:cNvPr id="4" name="Text Placeholder 3">
            <a:extLst>
              <a:ext uri="{FF2B5EF4-FFF2-40B4-BE49-F238E27FC236}">
                <a16:creationId xmlns:a16="http://schemas.microsoft.com/office/drawing/2014/main" id="{B30929E8-92FA-48CC-A1CD-172FA8E248F5}"/>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0525159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C046D-FD8F-47B7-8130-E492C921C752}"/>
              </a:ext>
            </a:extLst>
          </p:cNvPr>
          <p:cNvSpPr>
            <a:spLocks noGrp="1"/>
          </p:cNvSpPr>
          <p:nvPr>
            <p:ph type="title"/>
          </p:nvPr>
        </p:nvSpPr>
        <p:spPr/>
        <p:txBody>
          <a:bodyPr/>
          <a:lstStyle/>
          <a:p>
            <a:r>
              <a:rPr lang="en-US"/>
              <a:t>Twitter Own and Retweeted Tweets Table | 5 profiles - 6 of 8</a:t>
            </a:r>
          </a:p>
        </p:txBody>
      </p:sp>
      <p:graphicFrame>
        <p:nvGraphicFramePr>
          <p:cNvPr id="5" name="Table Placeholder 4">
            <a:extLst>
              <a:ext uri="{FF2B5EF4-FFF2-40B4-BE49-F238E27FC236}">
                <a16:creationId xmlns:a16="http://schemas.microsoft.com/office/drawing/2014/main" id="{E255C601-C232-4C80-9B4E-AC3CF84615BD}"/>
              </a:ext>
            </a:extLst>
          </p:cNvPr>
          <p:cNvGraphicFramePr>
            <a:graphicFrameLocks noGrp="1"/>
          </p:cNvGraphicFramePr>
          <p:nvPr>
            <p:ph type="tbl" sz="quarter" idx="13"/>
            <p:extLst>
              <p:ext uri="{D42A27DB-BD31-4B8C-83A1-F6EECF244321}">
                <p14:modId xmlns:p14="http://schemas.microsoft.com/office/powerpoint/2010/main" val="185336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45345980"/>
                    </a:ext>
                  </a:extLst>
                </a:gridCol>
                <a:gridCol w="1152144">
                  <a:extLst>
                    <a:ext uri="{9D8B030D-6E8A-4147-A177-3AD203B41FA5}">
                      <a16:colId xmlns:a16="http://schemas.microsoft.com/office/drawing/2014/main" val="1360375613"/>
                    </a:ext>
                  </a:extLst>
                </a:gridCol>
                <a:gridCol w="576072">
                  <a:extLst>
                    <a:ext uri="{9D8B030D-6E8A-4147-A177-3AD203B41FA5}">
                      <a16:colId xmlns:a16="http://schemas.microsoft.com/office/drawing/2014/main" val="2942790487"/>
                    </a:ext>
                  </a:extLst>
                </a:gridCol>
                <a:gridCol w="576072">
                  <a:extLst>
                    <a:ext uri="{9D8B030D-6E8A-4147-A177-3AD203B41FA5}">
                      <a16:colId xmlns:a16="http://schemas.microsoft.com/office/drawing/2014/main" val="315019138"/>
                    </a:ext>
                  </a:extLst>
                </a:gridCol>
                <a:gridCol w="576072">
                  <a:extLst>
                    <a:ext uri="{9D8B030D-6E8A-4147-A177-3AD203B41FA5}">
                      <a16:colId xmlns:a16="http://schemas.microsoft.com/office/drawing/2014/main" val="3021712013"/>
                    </a:ext>
                  </a:extLst>
                </a:gridCol>
                <a:gridCol w="576072">
                  <a:extLst>
                    <a:ext uri="{9D8B030D-6E8A-4147-A177-3AD203B41FA5}">
                      <a16:colId xmlns:a16="http://schemas.microsoft.com/office/drawing/2014/main" val="1924250285"/>
                    </a:ext>
                  </a:extLst>
                </a:gridCol>
                <a:gridCol w="576072">
                  <a:extLst>
                    <a:ext uri="{9D8B030D-6E8A-4147-A177-3AD203B41FA5}">
                      <a16:colId xmlns:a16="http://schemas.microsoft.com/office/drawing/2014/main" val="1224398889"/>
                    </a:ext>
                  </a:extLst>
                </a:gridCol>
                <a:gridCol w="576072">
                  <a:extLst>
                    <a:ext uri="{9D8B030D-6E8A-4147-A177-3AD203B41FA5}">
                      <a16:colId xmlns:a16="http://schemas.microsoft.com/office/drawing/2014/main" val="2469859677"/>
                    </a:ext>
                  </a:extLst>
                </a:gridCol>
                <a:gridCol w="576072">
                  <a:extLst>
                    <a:ext uri="{9D8B030D-6E8A-4147-A177-3AD203B41FA5}">
                      <a16:colId xmlns:a16="http://schemas.microsoft.com/office/drawing/2014/main" val="3666250588"/>
                    </a:ext>
                  </a:extLst>
                </a:gridCol>
                <a:gridCol w="576072">
                  <a:extLst>
                    <a:ext uri="{9D8B030D-6E8A-4147-A177-3AD203B41FA5}">
                      <a16:colId xmlns:a16="http://schemas.microsoft.com/office/drawing/2014/main" val="3975495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83851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- 2026-09-21 00:49:37</a:t>
                      </a:r>
                      <a:r>
                        <a:rPr kumimoji="0" lang="en-US" sz="1000" b="0" i="0" u="none" strike="noStrike" kern="1200" cap="none" spc="0" normalizeH="0" baseline="0" noProof="0">
                          <a:ln>
                            <a:noFill/>
                          </a:ln>
                          <a:solidFill>
                            <a:prstClr val="black"/>
                          </a:solidFill>
                          <a:effectLst/>
                          <a:uLnTx/>
                          <a:uFillTx/>
                          <a:latin typeface="Calibri"/>
                          <a:ea typeface="+mn-ea"/>
                          <a:cs typeface="+mn-cs"/>
                        </a:rPr>
                        <a:t>
 She's prepping for their wager task, each housemate has to create an individual monologue.
#BBNaija pic.x.com/0Ph33ySrtK x.com/inaobanks/stat…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Animated GIF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1.5356237030205 %</a:t>
                      </a:r>
                    </a:p>
                  </a:txBody>
                  <a:tcPr/>
                </a:tc>
                <a:extLst>
                  <a:ext uri="{0D108BD9-81ED-4DB2-BD59-A6C34878D82A}">
                    <a16:rowId xmlns:a16="http://schemas.microsoft.com/office/drawing/2014/main" val="2293048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- 2026-09-20 23:03:28</a:t>
                      </a:r>
                      <a:r>
                        <a:rPr kumimoji="0" lang="en-US" sz="1000" b="0" i="0" u="none" strike="noStrike" kern="1200" cap="none" spc="0" normalizeH="0" baseline="0" noProof="0">
                          <a:ln>
                            <a:noFill/>
                          </a:ln>
                          <a:solidFill>
                            <a:prstClr val="black"/>
                          </a:solidFill>
                          <a:effectLst/>
                          <a:uLnTx/>
                          <a:uFillTx/>
                          <a:latin typeface="Calibri"/>
                          <a:ea typeface="+mn-ea"/>
                          <a:cs typeface="+mn-cs"/>
                        </a:rPr>
                        <a:t>
 👀👀
#BBNaija pic.x.com/QEQQAhGJVg x.com/abdisfly/statu…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Animated GIF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1.6374920432845 %</a:t>
                      </a:r>
                    </a:p>
                  </a:txBody>
                  <a:tcPr/>
                </a:tc>
                <a:extLst>
                  <a:ext uri="{0D108BD9-81ED-4DB2-BD59-A6C34878D82A}">
                    <a16:rowId xmlns:a16="http://schemas.microsoft.com/office/drawing/2014/main" val="139678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- 2026-09-20 22:42:47</a:t>
                      </a:r>
                      <a:r>
                        <a:rPr kumimoji="0" lang="en-US" sz="1000" b="0" i="0" u="none" strike="noStrike" kern="1200" cap="none" spc="0" normalizeH="0" baseline="0" noProof="0">
                          <a:ln>
                            <a:noFill/>
                          </a:ln>
                          <a:solidFill>
                            <a:prstClr val="black"/>
                          </a:solidFill>
                          <a:effectLst/>
                          <a:uLnTx/>
                          <a:uFillTx/>
                          <a:latin typeface="Calibri"/>
                          <a:ea typeface="+mn-ea"/>
                          <a:cs typeface="+mn-cs"/>
                        </a:rPr>
                        <a:t>
 RT @africamagictv: Bells is standing firmly on ten toes and wishing nobody good luck, while Yusuf and Chimsom are curious to see who takes…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97736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- 2026-09-20 21:21:21</a:t>
                      </a:r>
                      <a:r>
                        <a:rPr kumimoji="0" lang="en-US" sz="1000" b="0" i="0" u="none" strike="noStrike" kern="1200" cap="none" spc="0" normalizeH="0" baseline="0" noProof="0">
                          <a:ln>
                            <a:noFill/>
                          </a:ln>
                          <a:solidFill>
                            <a:prstClr val="black"/>
                          </a:solidFill>
                          <a:effectLst/>
                          <a:uLnTx/>
                          <a:uFillTx/>
                          <a:latin typeface="Calibri"/>
                          <a:ea typeface="+mn-ea"/>
                          <a:cs typeface="+mn-cs"/>
                        </a:rPr>
                        <a:t>
 This is how you voted, did you see this coming? 👀
#BBNaija pic.x.com/kUXqx72URd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12.885508075798 %</a:t>
                      </a:r>
                    </a:p>
                  </a:txBody>
                  <a:tcPr/>
                </a:tc>
                <a:extLst>
                  <a:ext uri="{0D108BD9-81ED-4DB2-BD59-A6C34878D82A}">
                    <a16:rowId xmlns:a16="http://schemas.microsoft.com/office/drawing/2014/main" val="1100270543"/>
                  </a:ext>
                </a:extLst>
              </a:tr>
            </a:tbl>
          </a:graphicData>
        </a:graphic>
      </p:graphicFrame>
      <p:sp>
        <p:nvSpPr>
          <p:cNvPr id="4" name="Text Placeholder 3">
            <a:extLst>
              <a:ext uri="{FF2B5EF4-FFF2-40B4-BE49-F238E27FC236}">
                <a16:creationId xmlns:a16="http://schemas.microsoft.com/office/drawing/2014/main" id="{9CAC408A-08FA-4A9F-B818-36F27762FEC7}"/>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41013248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04891-A1E8-49AF-B6C4-08C9131014E2}"/>
              </a:ext>
            </a:extLst>
          </p:cNvPr>
          <p:cNvSpPr>
            <a:spLocks noGrp="1"/>
          </p:cNvSpPr>
          <p:nvPr>
            <p:ph type="title"/>
          </p:nvPr>
        </p:nvSpPr>
        <p:spPr/>
        <p:txBody>
          <a:bodyPr/>
          <a:lstStyle/>
          <a:p>
            <a:r>
              <a:rPr lang="en-US"/>
              <a:t>Twitter Own and Retweeted Tweets Table | 5 profiles - 7 of 8</a:t>
            </a:r>
          </a:p>
        </p:txBody>
      </p:sp>
      <p:graphicFrame>
        <p:nvGraphicFramePr>
          <p:cNvPr id="5" name="Table Placeholder 4">
            <a:extLst>
              <a:ext uri="{FF2B5EF4-FFF2-40B4-BE49-F238E27FC236}">
                <a16:creationId xmlns:a16="http://schemas.microsoft.com/office/drawing/2014/main" id="{A2D817D7-3ACA-47D8-ABFF-EA9ED3720FAD}"/>
              </a:ext>
            </a:extLst>
          </p:cNvPr>
          <p:cNvGraphicFramePr>
            <a:graphicFrameLocks noGrp="1"/>
          </p:cNvGraphicFramePr>
          <p:nvPr>
            <p:ph type="tbl" sz="quarter" idx="13"/>
            <p:extLst>
              <p:ext uri="{D42A27DB-BD31-4B8C-83A1-F6EECF244321}">
                <p14:modId xmlns:p14="http://schemas.microsoft.com/office/powerpoint/2010/main" val="282344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99387008"/>
                    </a:ext>
                  </a:extLst>
                </a:gridCol>
                <a:gridCol w="1152144">
                  <a:extLst>
                    <a:ext uri="{9D8B030D-6E8A-4147-A177-3AD203B41FA5}">
                      <a16:colId xmlns:a16="http://schemas.microsoft.com/office/drawing/2014/main" val="33608692"/>
                    </a:ext>
                  </a:extLst>
                </a:gridCol>
                <a:gridCol w="576072">
                  <a:extLst>
                    <a:ext uri="{9D8B030D-6E8A-4147-A177-3AD203B41FA5}">
                      <a16:colId xmlns:a16="http://schemas.microsoft.com/office/drawing/2014/main" val="1281954104"/>
                    </a:ext>
                  </a:extLst>
                </a:gridCol>
                <a:gridCol w="576072">
                  <a:extLst>
                    <a:ext uri="{9D8B030D-6E8A-4147-A177-3AD203B41FA5}">
                      <a16:colId xmlns:a16="http://schemas.microsoft.com/office/drawing/2014/main" val="962208746"/>
                    </a:ext>
                  </a:extLst>
                </a:gridCol>
                <a:gridCol w="576072">
                  <a:extLst>
                    <a:ext uri="{9D8B030D-6E8A-4147-A177-3AD203B41FA5}">
                      <a16:colId xmlns:a16="http://schemas.microsoft.com/office/drawing/2014/main" val="3890424362"/>
                    </a:ext>
                  </a:extLst>
                </a:gridCol>
                <a:gridCol w="576072">
                  <a:extLst>
                    <a:ext uri="{9D8B030D-6E8A-4147-A177-3AD203B41FA5}">
                      <a16:colId xmlns:a16="http://schemas.microsoft.com/office/drawing/2014/main" val="1208876369"/>
                    </a:ext>
                  </a:extLst>
                </a:gridCol>
                <a:gridCol w="576072">
                  <a:extLst>
                    <a:ext uri="{9D8B030D-6E8A-4147-A177-3AD203B41FA5}">
                      <a16:colId xmlns:a16="http://schemas.microsoft.com/office/drawing/2014/main" val="348631937"/>
                    </a:ext>
                  </a:extLst>
                </a:gridCol>
                <a:gridCol w="576072">
                  <a:extLst>
                    <a:ext uri="{9D8B030D-6E8A-4147-A177-3AD203B41FA5}">
                      <a16:colId xmlns:a16="http://schemas.microsoft.com/office/drawing/2014/main" val="2010528586"/>
                    </a:ext>
                  </a:extLst>
                </a:gridCol>
                <a:gridCol w="576072">
                  <a:extLst>
                    <a:ext uri="{9D8B030D-6E8A-4147-A177-3AD203B41FA5}">
                      <a16:colId xmlns:a16="http://schemas.microsoft.com/office/drawing/2014/main" val="4148969443"/>
                    </a:ext>
                  </a:extLst>
                </a:gridCol>
                <a:gridCol w="576072">
                  <a:extLst>
                    <a:ext uri="{9D8B030D-6E8A-4147-A177-3AD203B41FA5}">
                      <a16:colId xmlns:a16="http://schemas.microsoft.com/office/drawing/2014/main" val="3651415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33986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- 2026-09-20 21:08:12</a:t>
                      </a:r>
                      <a:r>
                        <a:rPr kumimoji="0" lang="en-US" sz="1000" b="0" i="0" u="none" strike="noStrike" kern="1200" cap="none" spc="0" normalizeH="0" baseline="0" noProof="0">
                          <a:ln>
                            <a:noFill/>
                          </a:ln>
                          <a:solidFill>
                            <a:prstClr val="black"/>
                          </a:solidFill>
                          <a:effectLst/>
                          <a:uLnTx/>
                          <a:uFillTx/>
                          <a:latin typeface="Calibri"/>
                          <a:ea typeface="+mn-ea"/>
                          <a:cs typeface="+mn-cs"/>
                        </a:rPr>
                        <a:t>
 Although shocked by his eviction, Chimsom Chuka still stands by his feelings for Bluethopia; to him, "that's a beautiful girl."
#BBNaija pic.x.com/B7WgU21VYy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7.6436936166051 %</a:t>
                      </a:r>
                    </a:p>
                  </a:txBody>
                  <a:tcPr/>
                </a:tc>
                <a:extLst>
                  <a:ext uri="{0D108BD9-81ED-4DB2-BD59-A6C34878D82A}">
                    <a16:rowId xmlns:a16="http://schemas.microsoft.com/office/drawing/2014/main" val="264039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- 2026-09-20 20:55:18</a:t>
                      </a:r>
                      <a:r>
                        <a:rPr kumimoji="0" lang="en-US" sz="1000" b="0" i="0" u="none" strike="noStrike" kern="1200" cap="none" spc="0" normalizeH="0" baseline="0" noProof="0">
                          <a:ln>
                            <a:noFill/>
                          </a:ln>
                          <a:solidFill>
                            <a:prstClr val="black"/>
                          </a:solidFill>
                          <a:effectLst/>
                          <a:uLnTx/>
                          <a:uFillTx/>
                          <a:latin typeface="Calibri"/>
                          <a:ea typeface="+mn-ea"/>
                          <a:cs typeface="+mn-cs"/>
                        </a:rPr>
                        <a:t>
 No extra time for the arena MVP.
Two HoH reigns, clutch wins, power moves and one swerve for the history books later, Chimsom Chuka has played his final game in the #BBNaija house.
Got something you still want him to tackle? Questions below. 👀👇🏽
#BBNaija is sponsored by pic.x.com/Mc3HnJ9Gaf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7.1780418863745 %</a:t>
                      </a:r>
                    </a:p>
                  </a:txBody>
                  <a:tcPr/>
                </a:tc>
                <a:extLst>
                  <a:ext uri="{0D108BD9-81ED-4DB2-BD59-A6C34878D82A}">
                    <a16:rowId xmlns:a16="http://schemas.microsoft.com/office/drawing/2014/main" val="2135743041"/>
                  </a:ext>
                </a:extLst>
              </a:tr>
            </a:tbl>
          </a:graphicData>
        </a:graphic>
      </p:graphicFrame>
      <p:sp>
        <p:nvSpPr>
          <p:cNvPr id="4" name="Text Placeholder 3">
            <a:extLst>
              <a:ext uri="{FF2B5EF4-FFF2-40B4-BE49-F238E27FC236}">
                <a16:creationId xmlns:a16="http://schemas.microsoft.com/office/drawing/2014/main" id="{635D3032-70D1-433A-B1AA-A42DE055DA12}"/>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2416849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8E9AE-CDFE-442F-820F-AE598540EC20}"/>
              </a:ext>
            </a:extLst>
          </p:cNvPr>
          <p:cNvSpPr>
            <a:spLocks noGrp="1"/>
          </p:cNvSpPr>
          <p:nvPr>
            <p:ph type="title"/>
          </p:nvPr>
        </p:nvSpPr>
        <p:spPr/>
        <p:txBody>
          <a:bodyPr/>
          <a:lstStyle/>
          <a:p>
            <a:r>
              <a:rPr lang="en-US"/>
              <a:t>Twitter Own and Retweeted Tweets Table | 5 profiles - 8 of 8</a:t>
            </a:r>
          </a:p>
        </p:txBody>
      </p:sp>
      <p:graphicFrame>
        <p:nvGraphicFramePr>
          <p:cNvPr id="5" name="Table Placeholder 4">
            <a:extLst>
              <a:ext uri="{FF2B5EF4-FFF2-40B4-BE49-F238E27FC236}">
                <a16:creationId xmlns:a16="http://schemas.microsoft.com/office/drawing/2014/main" id="{BC995026-A0BE-438F-B379-50A34F45C03D}"/>
              </a:ext>
            </a:extLst>
          </p:cNvPr>
          <p:cNvGraphicFramePr>
            <a:graphicFrameLocks noGrp="1"/>
          </p:cNvGraphicFramePr>
          <p:nvPr>
            <p:ph type="tbl" sz="quarter" idx="13"/>
            <p:extLst>
              <p:ext uri="{D42A27DB-BD31-4B8C-83A1-F6EECF244321}">
                <p14:modId xmlns:p14="http://schemas.microsoft.com/office/powerpoint/2010/main" val="202792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86050307"/>
                    </a:ext>
                  </a:extLst>
                </a:gridCol>
                <a:gridCol w="1152144">
                  <a:extLst>
                    <a:ext uri="{9D8B030D-6E8A-4147-A177-3AD203B41FA5}">
                      <a16:colId xmlns:a16="http://schemas.microsoft.com/office/drawing/2014/main" val="1101028173"/>
                    </a:ext>
                  </a:extLst>
                </a:gridCol>
                <a:gridCol w="576072">
                  <a:extLst>
                    <a:ext uri="{9D8B030D-6E8A-4147-A177-3AD203B41FA5}">
                      <a16:colId xmlns:a16="http://schemas.microsoft.com/office/drawing/2014/main" val="155019174"/>
                    </a:ext>
                  </a:extLst>
                </a:gridCol>
                <a:gridCol w="576072">
                  <a:extLst>
                    <a:ext uri="{9D8B030D-6E8A-4147-A177-3AD203B41FA5}">
                      <a16:colId xmlns:a16="http://schemas.microsoft.com/office/drawing/2014/main" val="4076727664"/>
                    </a:ext>
                  </a:extLst>
                </a:gridCol>
                <a:gridCol w="576072">
                  <a:extLst>
                    <a:ext uri="{9D8B030D-6E8A-4147-A177-3AD203B41FA5}">
                      <a16:colId xmlns:a16="http://schemas.microsoft.com/office/drawing/2014/main" val="4032822119"/>
                    </a:ext>
                  </a:extLst>
                </a:gridCol>
                <a:gridCol w="576072">
                  <a:extLst>
                    <a:ext uri="{9D8B030D-6E8A-4147-A177-3AD203B41FA5}">
                      <a16:colId xmlns:a16="http://schemas.microsoft.com/office/drawing/2014/main" val="2222343336"/>
                    </a:ext>
                  </a:extLst>
                </a:gridCol>
                <a:gridCol w="576072">
                  <a:extLst>
                    <a:ext uri="{9D8B030D-6E8A-4147-A177-3AD203B41FA5}">
                      <a16:colId xmlns:a16="http://schemas.microsoft.com/office/drawing/2014/main" val="804784902"/>
                    </a:ext>
                  </a:extLst>
                </a:gridCol>
                <a:gridCol w="576072">
                  <a:extLst>
                    <a:ext uri="{9D8B030D-6E8A-4147-A177-3AD203B41FA5}">
                      <a16:colId xmlns:a16="http://schemas.microsoft.com/office/drawing/2014/main" val="3560075438"/>
                    </a:ext>
                  </a:extLst>
                </a:gridCol>
                <a:gridCol w="576072">
                  <a:extLst>
                    <a:ext uri="{9D8B030D-6E8A-4147-A177-3AD203B41FA5}">
                      <a16:colId xmlns:a16="http://schemas.microsoft.com/office/drawing/2014/main" val="1889604722"/>
                    </a:ext>
                  </a:extLst>
                </a:gridCol>
                <a:gridCol w="576072">
                  <a:extLst>
                    <a:ext uri="{9D8B030D-6E8A-4147-A177-3AD203B41FA5}">
                      <a16:colId xmlns:a16="http://schemas.microsoft.com/office/drawing/2014/main" val="4257112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2516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- 2026-09-20 20:51:46</a:t>
                      </a:r>
                      <a:r>
                        <a:rPr kumimoji="0" lang="en-US" sz="1000" b="0" i="0" u="none" strike="noStrike" kern="1200" cap="none" spc="0" normalizeH="0" baseline="0" noProof="0">
                          <a:ln>
                            <a:noFill/>
                          </a:ln>
                          <a:solidFill>
                            <a:prstClr val="black"/>
                          </a:solidFill>
                          <a:effectLst/>
                          <a:uLnTx/>
                          <a:uFillTx/>
                          <a:latin typeface="Calibri"/>
                          <a:ea typeface="+mn-ea"/>
                          <a:cs typeface="+mn-cs"/>
                        </a:rPr>
                        <a:t>
 Keivo is just friends with Temi Nkem and as for Bluethopia, he likes her and is chasing her.
#BBNaija pic.x.com/Tzhr7mR8ta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8.4685659334055 %</a:t>
                      </a:r>
                    </a:p>
                  </a:txBody>
                  <a:tcPr/>
                </a:tc>
                <a:extLst>
                  <a:ext uri="{0D108BD9-81ED-4DB2-BD59-A6C34878D82A}">
                    <a16:rowId xmlns:a16="http://schemas.microsoft.com/office/drawing/2014/main" val="2515840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@BBNaija - 2026-09-20 20:45:53</a:t>
                      </a:r>
                      <a:r>
                        <a:rPr kumimoji="0" lang="en-US" sz="1000" b="0" i="0" u="none" strike="noStrike" kern="1200" cap="none" spc="0" normalizeH="0" baseline="0" noProof="0">
                          <a:ln>
                            <a:noFill/>
                          </a:ln>
                          <a:solidFill>
                            <a:prstClr val="black"/>
                          </a:solidFill>
                          <a:effectLst/>
                          <a:uLnTx/>
                          <a:uFillTx/>
                          <a:latin typeface="Calibri"/>
                          <a:ea typeface="+mn-ea"/>
                          <a:cs typeface="+mn-cs"/>
                        </a:rPr>
                        <a:t>
 For Bells, after her fight with Yusuf she realised she was in love with him. 🥰
#BBNaija pic.x.com/ON9soMXnol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16.701854752662 %</a:t>
                      </a:r>
                    </a:p>
                  </a:txBody>
                  <a:tcPr/>
                </a:tc>
                <a:extLst>
                  <a:ext uri="{0D108BD9-81ED-4DB2-BD59-A6C34878D82A}">
                    <a16:rowId xmlns:a16="http://schemas.microsoft.com/office/drawing/2014/main" val="3011763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2432</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109682301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11530217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90436</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3524275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2.57%</a:t>
                      </a:r>
                    </a:p>
                  </a:txBody>
                  <a:tcPr/>
                </a:tc>
                <a:extLst>
                  <a:ext uri="{0D108BD9-81ED-4DB2-BD59-A6C34878D82A}">
                    <a16:rowId xmlns:a16="http://schemas.microsoft.com/office/drawing/2014/main" val="4051609507"/>
                  </a:ext>
                </a:extLst>
              </a:tr>
            </a:tbl>
          </a:graphicData>
        </a:graphic>
      </p:graphicFrame>
      <p:sp>
        <p:nvSpPr>
          <p:cNvPr id="4" name="Text Placeholder 3">
            <a:extLst>
              <a:ext uri="{FF2B5EF4-FFF2-40B4-BE49-F238E27FC236}">
                <a16:creationId xmlns:a16="http://schemas.microsoft.com/office/drawing/2014/main" id="{740E0BAA-807B-4395-B8CA-2433CED0FDB1}"/>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1948658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9EBF1-AF66-449E-ACB7-56960E8F23A5}"/>
              </a:ext>
            </a:extLst>
          </p:cNvPr>
          <p:cNvSpPr>
            <a:spLocks noGrp="1"/>
          </p:cNvSpPr>
          <p:nvPr>
            <p:ph type="title"/>
          </p:nvPr>
        </p:nvSpPr>
        <p:spPr/>
        <p:txBody>
          <a:bodyPr/>
          <a:lstStyle/>
          <a:p>
            <a:r>
              <a:rPr lang="en-US"/>
              <a:t>Youtube Videos Table | 5 profiles - 1 of 26</a:t>
            </a:r>
          </a:p>
        </p:txBody>
      </p:sp>
      <p:graphicFrame>
        <p:nvGraphicFramePr>
          <p:cNvPr id="5" name="Table Placeholder 4">
            <a:extLst>
              <a:ext uri="{FF2B5EF4-FFF2-40B4-BE49-F238E27FC236}">
                <a16:creationId xmlns:a16="http://schemas.microsoft.com/office/drawing/2014/main" id="{1A354419-A30E-45C6-8AB5-2937085BADC9}"/>
              </a:ext>
            </a:extLst>
          </p:cNvPr>
          <p:cNvGraphicFramePr>
            <a:graphicFrameLocks noGrp="1"/>
          </p:cNvGraphicFramePr>
          <p:nvPr>
            <p:ph type="tbl" sz="quarter" idx="13"/>
            <p:extLst>
              <p:ext uri="{D42A27DB-BD31-4B8C-83A1-F6EECF244321}">
                <p14:modId xmlns:p14="http://schemas.microsoft.com/office/powerpoint/2010/main" val="1044102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068031598"/>
                    </a:ext>
                  </a:extLst>
                </a:gridCol>
                <a:gridCol w="1316736">
                  <a:extLst>
                    <a:ext uri="{9D8B030D-6E8A-4147-A177-3AD203B41FA5}">
                      <a16:colId xmlns:a16="http://schemas.microsoft.com/office/drawing/2014/main" val="476171643"/>
                    </a:ext>
                  </a:extLst>
                </a:gridCol>
                <a:gridCol w="1645920">
                  <a:extLst>
                    <a:ext uri="{9D8B030D-6E8A-4147-A177-3AD203B41FA5}">
                      <a16:colId xmlns:a16="http://schemas.microsoft.com/office/drawing/2014/main" val="2794049428"/>
                    </a:ext>
                  </a:extLst>
                </a:gridCol>
                <a:gridCol w="658368">
                  <a:extLst>
                    <a:ext uri="{9D8B030D-6E8A-4147-A177-3AD203B41FA5}">
                      <a16:colId xmlns:a16="http://schemas.microsoft.com/office/drawing/2014/main" val="2963081321"/>
                    </a:ext>
                  </a:extLst>
                </a:gridCol>
                <a:gridCol w="658368">
                  <a:extLst>
                    <a:ext uri="{9D8B030D-6E8A-4147-A177-3AD203B41FA5}">
                      <a16:colId xmlns:a16="http://schemas.microsoft.com/office/drawing/2014/main" val="2834487249"/>
                    </a:ext>
                  </a:extLst>
                </a:gridCol>
                <a:gridCol w="658368">
                  <a:extLst>
                    <a:ext uri="{9D8B030D-6E8A-4147-A177-3AD203B41FA5}">
                      <a16:colId xmlns:a16="http://schemas.microsoft.com/office/drawing/2014/main" val="4236611958"/>
                    </a:ext>
                  </a:extLst>
                </a:gridCol>
                <a:gridCol w="658368">
                  <a:extLst>
                    <a:ext uri="{9D8B030D-6E8A-4147-A177-3AD203B41FA5}">
                      <a16:colId xmlns:a16="http://schemas.microsoft.com/office/drawing/2014/main" val="2140015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78393044"/>
                  </a:ext>
                </a:extLst>
              </a:tr>
            </a:tbl>
          </a:graphicData>
        </a:graphic>
      </p:graphicFrame>
      <p:sp>
        <p:nvSpPr>
          <p:cNvPr id="4" name="Text Placeholder 3">
            <a:extLst>
              <a:ext uri="{FF2B5EF4-FFF2-40B4-BE49-F238E27FC236}">
                <a16:creationId xmlns:a16="http://schemas.microsoft.com/office/drawing/2014/main" id="{2E829886-D635-4088-8C69-05DEFCFBB3C5}"/>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41853423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9671C-5061-4C86-9EB6-5435FF21EDB4}"/>
              </a:ext>
            </a:extLst>
          </p:cNvPr>
          <p:cNvSpPr>
            <a:spLocks noGrp="1"/>
          </p:cNvSpPr>
          <p:nvPr>
            <p:ph type="title"/>
          </p:nvPr>
        </p:nvSpPr>
        <p:spPr/>
        <p:txBody>
          <a:bodyPr/>
          <a:lstStyle/>
          <a:p>
            <a:r>
              <a:rPr lang="en-US"/>
              <a:t>Youtube Videos Table | 5 profiles - 2 of 26</a:t>
            </a:r>
          </a:p>
        </p:txBody>
      </p:sp>
      <p:graphicFrame>
        <p:nvGraphicFramePr>
          <p:cNvPr id="5" name="Table Placeholder 4">
            <a:extLst>
              <a:ext uri="{FF2B5EF4-FFF2-40B4-BE49-F238E27FC236}">
                <a16:creationId xmlns:a16="http://schemas.microsoft.com/office/drawing/2014/main" id="{078F89C0-C46A-4FD0-8A8A-DDD863C0D5E8}"/>
              </a:ext>
            </a:extLst>
          </p:cNvPr>
          <p:cNvGraphicFramePr>
            <a:graphicFrameLocks noGrp="1"/>
          </p:cNvGraphicFramePr>
          <p:nvPr>
            <p:ph type="tbl" sz="quarter" idx="13"/>
            <p:extLst>
              <p:ext uri="{D42A27DB-BD31-4B8C-83A1-F6EECF244321}">
                <p14:modId xmlns:p14="http://schemas.microsoft.com/office/powerpoint/2010/main" val="4292750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257468687"/>
                    </a:ext>
                  </a:extLst>
                </a:gridCol>
                <a:gridCol w="1316736">
                  <a:extLst>
                    <a:ext uri="{9D8B030D-6E8A-4147-A177-3AD203B41FA5}">
                      <a16:colId xmlns:a16="http://schemas.microsoft.com/office/drawing/2014/main" val="2600804781"/>
                    </a:ext>
                  </a:extLst>
                </a:gridCol>
                <a:gridCol w="1645920">
                  <a:extLst>
                    <a:ext uri="{9D8B030D-6E8A-4147-A177-3AD203B41FA5}">
                      <a16:colId xmlns:a16="http://schemas.microsoft.com/office/drawing/2014/main" val="2798382360"/>
                    </a:ext>
                  </a:extLst>
                </a:gridCol>
                <a:gridCol w="658368">
                  <a:extLst>
                    <a:ext uri="{9D8B030D-6E8A-4147-A177-3AD203B41FA5}">
                      <a16:colId xmlns:a16="http://schemas.microsoft.com/office/drawing/2014/main" val="2933519831"/>
                    </a:ext>
                  </a:extLst>
                </a:gridCol>
                <a:gridCol w="658368">
                  <a:extLst>
                    <a:ext uri="{9D8B030D-6E8A-4147-A177-3AD203B41FA5}">
                      <a16:colId xmlns:a16="http://schemas.microsoft.com/office/drawing/2014/main" val="2994633965"/>
                    </a:ext>
                  </a:extLst>
                </a:gridCol>
                <a:gridCol w="658368">
                  <a:extLst>
                    <a:ext uri="{9D8B030D-6E8A-4147-A177-3AD203B41FA5}">
                      <a16:colId xmlns:a16="http://schemas.microsoft.com/office/drawing/2014/main" val="3878662122"/>
                    </a:ext>
                  </a:extLst>
                </a:gridCol>
                <a:gridCol w="658368">
                  <a:extLst>
                    <a:ext uri="{9D8B030D-6E8A-4147-A177-3AD203B41FA5}">
                      <a16:colId xmlns:a16="http://schemas.microsoft.com/office/drawing/2014/main" val="1997332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89916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- 2026-07-28 01:55:10</a:t>
                      </a:r>
                      <a:r>
                        <a:rPr kumimoji="0" lang="en-US" sz="1000" b="0" i="0" u="none" strike="noStrike" kern="1200" cap="none" spc="0" normalizeH="0" baseline="0" noProof="0">
                          <a:ln>
                            <a:noFill/>
                          </a:ln>
                          <a:solidFill>
                            <a:prstClr val="black"/>
                          </a:solidFill>
                          <a:effectLst/>
                          <a:uLnTx/>
                          <a:uFillTx/>
                          <a:latin typeface="Calibri"/>
                          <a:ea typeface="+mn-ea"/>
                          <a:cs typeface="+mn-cs"/>
                        </a:rPr>
                        <a:t>
 The Big Brother Naija’s Show Ya Sef contestants were left in shock after Biggie announced a plot twist about the first week’s Nominations: at least one housemate will stand a chance to become The Gambit. This means they will not be eligible to win the main prize of the competition. Chimso Chuka, who won Head of House, is the only that won’t be voted for (as The Gambit), because he has immunity.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https://i.ytimg.com/vi/Qtl0B4M6EZw/hqdefault.jpg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1.29 %</a:t>
                      </a:r>
                    </a:p>
                  </a:txBody>
                  <a:tcPr/>
                </a:tc>
                <a:extLst>
                  <a:ext uri="{0D108BD9-81ED-4DB2-BD59-A6C34878D82A}">
                    <a16:rowId xmlns:a16="http://schemas.microsoft.com/office/drawing/2014/main" val="4294275077"/>
                  </a:ext>
                </a:extLst>
              </a:tr>
            </a:tbl>
          </a:graphicData>
        </a:graphic>
      </p:graphicFrame>
      <p:sp>
        <p:nvSpPr>
          <p:cNvPr id="4" name="Text Placeholder 3">
            <a:extLst>
              <a:ext uri="{FF2B5EF4-FFF2-40B4-BE49-F238E27FC236}">
                <a16:creationId xmlns:a16="http://schemas.microsoft.com/office/drawing/2014/main" id="{0B130D0F-35A1-4D3F-B2EB-075B36756265}"/>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6794037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4DF0C-2B5E-4E3B-B166-B5D66647B36C}"/>
              </a:ext>
            </a:extLst>
          </p:cNvPr>
          <p:cNvSpPr>
            <a:spLocks noGrp="1"/>
          </p:cNvSpPr>
          <p:nvPr>
            <p:ph type="title"/>
          </p:nvPr>
        </p:nvSpPr>
        <p:spPr/>
        <p:txBody>
          <a:bodyPr/>
          <a:lstStyle/>
          <a:p>
            <a:r>
              <a:rPr lang="en-US"/>
              <a:t>Youtube Videos Table | 5 profiles - 3 of 26</a:t>
            </a:r>
          </a:p>
        </p:txBody>
      </p:sp>
      <p:graphicFrame>
        <p:nvGraphicFramePr>
          <p:cNvPr id="5" name="Table Placeholder 4">
            <a:extLst>
              <a:ext uri="{FF2B5EF4-FFF2-40B4-BE49-F238E27FC236}">
                <a16:creationId xmlns:a16="http://schemas.microsoft.com/office/drawing/2014/main" id="{475D0FA2-D66B-4B05-83E4-57E50A65EC46}"/>
              </a:ext>
            </a:extLst>
          </p:cNvPr>
          <p:cNvGraphicFramePr>
            <a:graphicFrameLocks noGrp="1"/>
          </p:cNvGraphicFramePr>
          <p:nvPr>
            <p:ph type="tbl" sz="quarter" idx="13"/>
            <p:extLst>
              <p:ext uri="{D42A27DB-BD31-4B8C-83A1-F6EECF244321}">
                <p14:modId xmlns:p14="http://schemas.microsoft.com/office/powerpoint/2010/main" val="3022854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453979825"/>
                    </a:ext>
                  </a:extLst>
                </a:gridCol>
                <a:gridCol w="1316736">
                  <a:extLst>
                    <a:ext uri="{9D8B030D-6E8A-4147-A177-3AD203B41FA5}">
                      <a16:colId xmlns:a16="http://schemas.microsoft.com/office/drawing/2014/main" val="279976157"/>
                    </a:ext>
                  </a:extLst>
                </a:gridCol>
                <a:gridCol w="1645920">
                  <a:extLst>
                    <a:ext uri="{9D8B030D-6E8A-4147-A177-3AD203B41FA5}">
                      <a16:colId xmlns:a16="http://schemas.microsoft.com/office/drawing/2014/main" val="3740471953"/>
                    </a:ext>
                  </a:extLst>
                </a:gridCol>
                <a:gridCol w="658368">
                  <a:extLst>
                    <a:ext uri="{9D8B030D-6E8A-4147-A177-3AD203B41FA5}">
                      <a16:colId xmlns:a16="http://schemas.microsoft.com/office/drawing/2014/main" val="2187469654"/>
                    </a:ext>
                  </a:extLst>
                </a:gridCol>
                <a:gridCol w="658368">
                  <a:extLst>
                    <a:ext uri="{9D8B030D-6E8A-4147-A177-3AD203B41FA5}">
                      <a16:colId xmlns:a16="http://schemas.microsoft.com/office/drawing/2014/main" val="124587258"/>
                    </a:ext>
                  </a:extLst>
                </a:gridCol>
                <a:gridCol w="658368">
                  <a:extLst>
                    <a:ext uri="{9D8B030D-6E8A-4147-A177-3AD203B41FA5}">
                      <a16:colId xmlns:a16="http://schemas.microsoft.com/office/drawing/2014/main" val="2354005081"/>
                    </a:ext>
                  </a:extLst>
                </a:gridCol>
                <a:gridCol w="658368">
                  <a:extLst>
                    <a:ext uri="{9D8B030D-6E8A-4147-A177-3AD203B41FA5}">
                      <a16:colId xmlns:a16="http://schemas.microsoft.com/office/drawing/2014/main" val="907378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1348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- 2026-09-07 20:57:05</a:t>
                      </a:r>
                      <a:r>
                        <a:rPr kumimoji="0" lang="en-US" sz="1000" b="0" i="0" u="none" strike="noStrike" kern="1200" cap="none" spc="0" normalizeH="0" baseline="0" noProof="0">
                          <a:ln>
                            <a:noFill/>
                          </a:ln>
                          <a:solidFill>
                            <a:prstClr val="black"/>
                          </a:solidFill>
                          <a:effectLst/>
                          <a:uLnTx/>
                          <a:uFillTx/>
                          <a:latin typeface="Calibri"/>
                          <a:ea typeface="+mn-ea"/>
                          <a:cs typeface="+mn-cs"/>
                        </a:rPr>
                        <a:t>
 Big Brother revokes Nomy's participation privilege following repeated defiance of Big Brother’s instructions.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https://i.ytimg.com/vi/9sDEgMa8zsc/hqdefault.jpg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4.22 %</a:t>
                      </a:r>
                    </a:p>
                  </a:txBody>
                  <a:tcPr/>
                </a:tc>
                <a:extLst>
                  <a:ext uri="{0D108BD9-81ED-4DB2-BD59-A6C34878D82A}">
                    <a16:rowId xmlns:a16="http://schemas.microsoft.com/office/drawing/2014/main" val="461214728"/>
                  </a:ext>
                </a:extLst>
              </a:tr>
            </a:tbl>
          </a:graphicData>
        </a:graphic>
      </p:graphicFrame>
      <p:sp>
        <p:nvSpPr>
          <p:cNvPr id="4" name="Text Placeholder 3">
            <a:extLst>
              <a:ext uri="{FF2B5EF4-FFF2-40B4-BE49-F238E27FC236}">
                <a16:creationId xmlns:a16="http://schemas.microsoft.com/office/drawing/2014/main" id="{6D20DF51-4C3E-427B-9346-907859060BC2}"/>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8155743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CCA8C-C88A-499C-A5D0-7FA8F6D15891}"/>
              </a:ext>
            </a:extLst>
          </p:cNvPr>
          <p:cNvSpPr>
            <a:spLocks noGrp="1"/>
          </p:cNvSpPr>
          <p:nvPr>
            <p:ph type="title"/>
          </p:nvPr>
        </p:nvSpPr>
        <p:spPr/>
        <p:txBody>
          <a:bodyPr/>
          <a:lstStyle/>
          <a:p>
            <a:r>
              <a:rPr lang="en-US"/>
              <a:t>Youtube Videos Table | 5 profiles - 4 of 26</a:t>
            </a:r>
          </a:p>
        </p:txBody>
      </p:sp>
      <p:graphicFrame>
        <p:nvGraphicFramePr>
          <p:cNvPr id="5" name="Table Placeholder 4">
            <a:extLst>
              <a:ext uri="{FF2B5EF4-FFF2-40B4-BE49-F238E27FC236}">
                <a16:creationId xmlns:a16="http://schemas.microsoft.com/office/drawing/2014/main" id="{D091FF3B-C5CC-4ED6-A70E-4AFC099B3093}"/>
              </a:ext>
            </a:extLst>
          </p:cNvPr>
          <p:cNvGraphicFramePr>
            <a:graphicFrameLocks noGrp="1"/>
          </p:cNvGraphicFramePr>
          <p:nvPr>
            <p:ph type="tbl" sz="quarter" idx="13"/>
            <p:extLst>
              <p:ext uri="{D42A27DB-BD31-4B8C-83A1-F6EECF244321}">
                <p14:modId xmlns:p14="http://schemas.microsoft.com/office/powerpoint/2010/main" val="887461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539307788"/>
                    </a:ext>
                  </a:extLst>
                </a:gridCol>
                <a:gridCol w="1316736">
                  <a:extLst>
                    <a:ext uri="{9D8B030D-6E8A-4147-A177-3AD203B41FA5}">
                      <a16:colId xmlns:a16="http://schemas.microsoft.com/office/drawing/2014/main" val="2721648642"/>
                    </a:ext>
                  </a:extLst>
                </a:gridCol>
                <a:gridCol w="1645920">
                  <a:extLst>
                    <a:ext uri="{9D8B030D-6E8A-4147-A177-3AD203B41FA5}">
                      <a16:colId xmlns:a16="http://schemas.microsoft.com/office/drawing/2014/main" val="1571389398"/>
                    </a:ext>
                  </a:extLst>
                </a:gridCol>
                <a:gridCol w="658368">
                  <a:extLst>
                    <a:ext uri="{9D8B030D-6E8A-4147-A177-3AD203B41FA5}">
                      <a16:colId xmlns:a16="http://schemas.microsoft.com/office/drawing/2014/main" val="3100620338"/>
                    </a:ext>
                  </a:extLst>
                </a:gridCol>
                <a:gridCol w="658368">
                  <a:extLst>
                    <a:ext uri="{9D8B030D-6E8A-4147-A177-3AD203B41FA5}">
                      <a16:colId xmlns:a16="http://schemas.microsoft.com/office/drawing/2014/main" val="1497576553"/>
                    </a:ext>
                  </a:extLst>
                </a:gridCol>
                <a:gridCol w="658368">
                  <a:extLst>
                    <a:ext uri="{9D8B030D-6E8A-4147-A177-3AD203B41FA5}">
                      <a16:colId xmlns:a16="http://schemas.microsoft.com/office/drawing/2014/main" val="2307291741"/>
                    </a:ext>
                  </a:extLst>
                </a:gridCol>
                <a:gridCol w="658368">
                  <a:extLst>
                    <a:ext uri="{9D8B030D-6E8A-4147-A177-3AD203B41FA5}">
                      <a16:colId xmlns:a16="http://schemas.microsoft.com/office/drawing/2014/main" val="1831975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733685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- 2026-09-02 16:56:38</a:t>
                      </a:r>
                      <a:r>
                        <a:rPr kumimoji="0" lang="en-US" sz="1000" b="0" i="0" u="none" strike="noStrike" kern="1200" cap="none" spc="0" normalizeH="0" baseline="0" noProof="0">
                          <a:ln>
                            <a:noFill/>
                          </a:ln>
                          <a:solidFill>
                            <a:prstClr val="black"/>
                          </a:solidFill>
                          <a:effectLst/>
                          <a:uLnTx/>
                          <a:uFillTx/>
                          <a:latin typeface="Calibri"/>
                          <a:ea typeface="+mn-ea"/>
                          <a:cs typeface="+mn-cs"/>
                        </a:rPr>
                        <a:t>
 The paired diary room sessions take a funny turn as Biggie reacts to the men’s transformations and compliments their Woman Crush Wednesday looks.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https://i.ytimg.com/vi/jSNBdOU18To/hqdefault.jpg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4.9 %</a:t>
                      </a:r>
                    </a:p>
                  </a:txBody>
                  <a:tcPr/>
                </a:tc>
                <a:extLst>
                  <a:ext uri="{0D108BD9-81ED-4DB2-BD59-A6C34878D82A}">
                    <a16:rowId xmlns:a16="http://schemas.microsoft.com/office/drawing/2014/main" val="799070260"/>
                  </a:ext>
                </a:extLst>
              </a:tr>
            </a:tbl>
          </a:graphicData>
        </a:graphic>
      </p:graphicFrame>
      <p:sp>
        <p:nvSpPr>
          <p:cNvPr id="4" name="Text Placeholder 3">
            <a:extLst>
              <a:ext uri="{FF2B5EF4-FFF2-40B4-BE49-F238E27FC236}">
                <a16:creationId xmlns:a16="http://schemas.microsoft.com/office/drawing/2014/main" id="{DAA9A985-4925-4E03-A422-295DB640EF99}"/>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4073765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58B3D-CC9D-4DE5-9B78-BA2CB91F9B60}"/>
              </a:ext>
            </a:extLst>
          </p:cNvPr>
          <p:cNvSpPr>
            <a:spLocks noGrp="1"/>
          </p:cNvSpPr>
          <p:nvPr>
            <p:ph type="title"/>
          </p:nvPr>
        </p:nvSpPr>
        <p:spPr/>
        <p:txBody>
          <a:bodyPr/>
          <a:lstStyle/>
          <a:p>
            <a:r>
              <a:rPr lang="en-US"/>
              <a:t>Youtube Videos Table | 5 profiles - 5 of 26</a:t>
            </a:r>
          </a:p>
        </p:txBody>
      </p:sp>
      <p:graphicFrame>
        <p:nvGraphicFramePr>
          <p:cNvPr id="5" name="Table Placeholder 4">
            <a:extLst>
              <a:ext uri="{FF2B5EF4-FFF2-40B4-BE49-F238E27FC236}">
                <a16:creationId xmlns:a16="http://schemas.microsoft.com/office/drawing/2014/main" id="{36ADA77A-CD8F-4526-8CE9-5D135E75FA26}"/>
              </a:ext>
            </a:extLst>
          </p:cNvPr>
          <p:cNvGraphicFramePr>
            <a:graphicFrameLocks noGrp="1"/>
          </p:cNvGraphicFramePr>
          <p:nvPr>
            <p:ph type="tbl" sz="quarter" idx="13"/>
            <p:extLst>
              <p:ext uri="{D42A27DB-BD31-4B8C-83A1-F6EECF244321}">
                <p14:modId xmlns:p14="http://schemas.microsoft.com/office/powerpoint/2010/main" val="448925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288637756"/>
                    </a:ext>
                  </a:extLst>
                </a:gridCol>
                <a:gridCol w="1316736">
                  <a:extLst>
                    <a:ext uri="{9D8B030D-6E8A-4147-A177-3AD203B41FA5}">
                      <a16:colId xmlns:a16="http://schemas.microsoft.com/office/drawing/2014/main" val="3934728679"/>
                    </a:ext>
                  </a:extLst>
                </a:gridCol>
                <a:gridCol w="1645920">
                  <a:extLst>
                    <a:ext uri="{9D8B030D-6E8A-4147-A177-3AD203B41FA5}">
                      <a16:colId xmlns:a16="http://schemas.microsoft.com/office/drawing/2014/main" val="435815719"/>
                    </a:ext>
                  </a:extLst>
                </a:gridCol>
                <a:gridCol w="658368">
                  <a:extLst>
                    <a:ext uri="{9D8B030D-6E8A-4147-A177-3AD203B41FA5}">
                      <a16:colId xmlns:a16="http://schemas.microsoft.com/office/drawing/2014/main" val="1366864990"/>
                    </a:ext>
                  </a:extLst>
                </a:gridCol>
                <a:gridCol w="658368">
                  <a:extLst>
                    <a:ext uri="{9D8B030D-6E8A-4147-A177-3AD203B41FA5}">
                      <a16:colId xmlns:a16="http://schemas.microsoft.com/office/drawing/2014/main" val="2844051368"/>
                    </a:ext>
                  </a:extLst>
                </a:gridCol>
                <a:gridCol w="658368">
                  <a:extLst>
                    <a:ext uri="{9D8B030D-6E8A-4147-A177-3AD203B41FA5}">
                      <a16:colId xmlns:a16="http://schemas.microsoft.com/office/drawing/2014/main" val="2025604718"/>
                    </a:ext>
                  </a:extLst>
                </a:gridCol>
                <a:gridCol w="658368">
                  <a:extLst>
                    <a:ext uri="{9D8B030D-6E8A-4147-A177-3AD203B41FA5}">
                      <a16:colId xmlns:a16="http://schemas.microsoft.com/office/drawing/2014/main" val="2409935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71381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- 2026-08-01 15:45:25</a:t>
                      </a:r>
                      <a:r>
                        <a:rPr kumimoji="0" lang="en-US" sz="1000" b="0" i="0" u="none" strike="noStrike" kern="1200" cap="none" spc="0" normalizeH="0" baseline="0" noProof="0">
                          <a:ln>
                            <a:noFill/>
                          </a:ln>
                          <a:solidFill>
                            <a:prstClr val="black"/>
                          </a:solidFill>
                          <a:effectLst/>
                          <a:uLnTx/>
                          <a:uFillTx/>
                          <a:latin typeface="Calibri"/>
                          <a:ea typeface="+mn-ea"/>
                          <a:cs typeface="+mn-cs"/>
                        </a:rPr>
                        <a:t>
 Mercedes asked Sultex and Bells if they liked each other; she is shipping them.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https://i.ytimg.com/vi/ZESPRyffh1g/hqdefault.jpg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4.82 %</a:t>
                      </a:r>
                    </a:p>
                  </a:txBody>
                  <a:tcPr/>
                </a:tc>
                <a:extLst>
                  <a:ext uri="{0D108BD9-81ED-4DB2-BD59-A6C34878D82A}">
                    <a16:rowId xmlns:a16="http://schemas.microsoft.com/office/drawing/2014/main" val="2085770473"/>
                  </a:ext>
                </a:extLst>
              </a:tr>
            </a:tbl>
          </a:graphicData>
        </a:graphic>
      </p:graphicFrame>
      <p:sp>
        <p:nvSpPr>
          <p:cNvPr id="4" name="Text Placeholder 3">
            <a:extLst>
              <a:ext uri="{FF2B5EF4-FFF2-40B4-BE49-F238E27FC236}">
                <a16:creationId xmlns:a16="http://schemas.microsoft.com/office/drawing/2014/main" id="{B2E36E65-0EB8-4BB5-AFF3-E263459E8CDD}"/>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6465605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DD0CD-2B51-40C0-97F4-213BC3AF5A42}"/>
              </a:ext>
            </a:extLst>
          </p:cNvPr>
          <p:cNvSpPr>
            <a:spLocks noGrp="1"/>
          </p:cNvSpPr>
          <p:nvPr>
            <p:ph type="title"/>
          </p:nvPr>
        </p:nvSpPr>
        <p:spPr/>
        <p:txBody>
          <a:bodyPr/>
          <a:lstStyle/>
          <a:p>
            <a:r>
              <a:rPr lang="en-US"/>
              <a:t>Youtube Videos Table | 5 profiles - 6 of 26</a:t>
            </a:r>
          </a:p>
        </p:txBody>
      </p:sp>
      <p:graphicFrame>
        <p:nvGraphicFramePr>
          <p:cNvPr id="5" name="Table Placeholder 4">
            <a:extLst>
              <a:ext uri="{FF2B5EF4-FFF2-40B4-BE49-F238E27FC236}">
                <a16:creationId xmlns:a16="http://schemas.microsoft.com/office/drawing/2014/main" id="{F4CFD014-6212-403D-9F22-03DF0D9F7124}"/>
              </a:ext>
            </a:extLst>
          </p:cNvPr>
          <p:cNvGraphicFramePr>
            <a:graphicFrameLocks noGrp="1"/>
          </p:cNvGraphicFramePr>
          <p:nvPr>
            <p:ph type="tbl" sz="quarter" idx="13"/>
            <p:extLst>
              <p:ext uri="{D42A27DB-BD31-4B8C-83A1-F6EECF244321}">
                <p14:modId xmlns:p14="http://schemas.microsoft.com/office/powerpoint/2010/main" val="812845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459231444"/>
                    </a:ext>
                  </a:extLst>
                </a:gridCol>
                <a:gridCol w="1316736">
                  <a:extLst>
                    <a:ext uri="{9D8B030D-6E8A-4147-A177-3AD203B41FA5}">
                      <a16:colId xmlns:a16="http://schemas.microsoft.com/office/drawing/2014/main" val="2692798976"/>
                    </a:ext>
                  </a:extLst>
                </a:gridCol>
                <a:gridCol w="1645920">
                  <a:extLst>
                    <a:ext uri="{9D8B030D-6E8A-4147-A177-3AD203B41FA5}">
                      <a16:colId xmlns:a16="http://schemas.microsoft.com/office/drawing/2014/main" val="1472651348"/>
                    </a:ext>
                  </a:extLst>
                </a:gridCol>
                <a:gridCol w="658368">
                  <a:extLst>
                    <a:ext uri="{9D8B030D-6E8A-4147-A177-3AD203B41FA5}">
                      <a16:colId xmlns:a16="http://schemas.microsoft.com/office/drawing/2014/main" val="1405716033"/>
                    </a:ext>
                  </a:extLst>
                </a:gridCol>
                <a:gridCol w="658368">
                  <a:extLst>
                    <a:ext uri="{9D8B030D-6E8A-4147-A177-3AD203B41FA5}">
                      <a16:colId xmlns:a16="http://schemas.microsoft.com/office/drawing/2014/main" val="3356204023"/>
                    </a:ext>
                  </a:extLst>
                </a:gridCol>
                <a:gridCol w="658368">
                  <a:extLst>
                    <a:ext uri="{9D8B030D-6E8A-4147-A177-3AD203B41FA5}">
                      <a16:colId xmlns:a16="http://schemas.microsoft.com/office/drawing/2014/main" val="400995469"/>
                    </a:ext>
                  </a:extLst>
                </a:gridCol>
                <a:gridCol w="658368">
                  <a:extLst>
                    <a:ext uri="{9D8B030D-6E8A-4147-A177-3AD203B41FA5}">
                      <a16:colId xmlns:a16="http://schemas.microsoft.com/office/drawing/2014/main" val="1212336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21443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- 2026-08-02 21:49:11</a:t>
                      </a:r>
                      <a:r>
                        <a:rPr kumimoji="0" lang="en-US" sz="1000" b="0" i="0" u="none" strike="noStrike" kern="1200" cap="none" spc="0" normalizeH="0" baseline="0" noProof="0">
                          <a:ln>
                            <a:noFill/>
                          </a:ln>
                          <a:solidFill>
                            <a:prstClr val="black"/>
                          </a:solidFill>
                          <a:effectLst/>
                          <a:uLnTx/>
                          <a:uFillTx/>
                          <a:latin typeface="Calibri"/>
                          <a:ea typeface="+mn-ea"/>
                          <a:cs typeface="+mn-cs"/>
                        </a:rPr>
                        <a:t>
 The Show Ya Sef housemates were warned about microphones, workouts and not coming with urgency when Biggie calls them. “Do not keep Big Brother waiting.” Hygiene, the dress code, violence and confrontations were also addressed.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https://i.ytimg.com/vi/PjCn639q2Q8/hqdefault.jpg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1.34 %</a:t>
                      </a:r>
                    </a:p>
                  </a:txBody>
                  <a:tcPr/>
                </a:tc>
                <a:extLst>
                  <a:ext uri="{0D108BD9-81ED-4DB2-BD59-A6C34878D82A}">
                    <a16:rowId xmlns:a16="http://schemas.microsoft.com/office/drawing/2014/main" val="755224523"/>
                  </a:ext>
                </a:extLst>
              </a:tr>
            </a:tbl>
          </a:graphicData>
        </a:graphic>
      </p:graphicFrame>
      <p:sp>
        <p:nvSpPr>
          <p:cNvPr id="4" name="Text Placeholder 3">
            <a:extLst>
              <a:ext uri="{FF2B5EF4-FFF2-40B4-BE49-F238E27FC236}">
                <a16:creationId xmlns:a16="http://schemas.microsoft.com/office/drawing/2014/main" id="{08E5B5CA-B412-4E14-9643-D9606853090C}"/>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988895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B081E-8A1B-4D86-93EB-C91CA5D63545}"/>
              </a:ext>
            </a:extLst>
          </p:cNvPr>
          <p:cNvSpPr>
            <a:spLocks noGrp="1"/>
          </p:cNvSpPr>
          <p:nvPr>
            <p:ph type="title"/>
          </p:nvPr>
        </p:nvSpPr>
        <p:spPr/>
        <p:txBody>
          <a:bodyPr/>
          <a:lstStyle/>
          <a:p>
            <a:r>
              <a:rPr lang="en-US"/>
              <a:t>Youtube Videos Table | 5 profiles - 7 of 26</a:t>
            </a:r>
          </a:p>
        </p:txBody>
      </p:sp>
      <p:graphicFrame>
        <p:nvGraphicFramePr>
          <p:cNvPr id="5" name="Table Placeholder 4">
            <a:extLst>
              <a:ext uri="{FF2B5EF4-FFF2-40B4-BE49-F238E27FC236}">
                <a16:creationId xmlns:a16="http://schemas.microsoft.com/office/drawing/2014/main" id="{B8EB638A-A50E-437B-9CB0-832AC2465BB6}"/>
              </a:ext>
            </a:extLst>
          </p:cNvPr>
          <p:cNvGraphicFramePr>
            <a:graphicFrameLocks noGrp="1"/>
          </p:cNvGraphicFramePr>
          <p:nvPr>
            <p:ph type="tbl" sz="quarter" idx="13"/>
            <p:extLst>
              <p:ext uri="{D42A27DB-BD31-4B8C-83A1-F6EECF244321}">
                <p14:modId xmlns:p14="http://schemas.microsoft.com/office/powerpoint/2010/main" val="1627012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462023476"/>
                    </a:ext>
                  </a:extLst>
                </a:gridCol>
                <a:gridCol w="1316736">
                  <a:extLst>
                    <a:ext uri="{9D8B030D-6E8A-4147-A177-3AD203B41FA5}">
                      <a16:colId xmlns:a16="http://schemas.microsoft.com/office/drawing/2014/main" val="4240713299"/>
                    </a:ext>
                  </a:extLst>
                </a:gridCol>
                <a:gridCol w="1645920">
                  <a:extLst>
                    <a:ext uri="{9D8B030D-6E8A-4147-A177-3AD203B41FA5}">
                      <a16:colId xmlns:a16="http://schemas.microsoft.com/office/drawing/2014/main" val="189904111"/>
                    </a:ext>
                  </a:extLst>
                </a:gridCol>
                <a:gridCol w="658368">
                  <a:extLst>
                    <a:ext uri="{9D8B030D-6E8A-4147-A177-3AD203B41FA5}">
                      <a16:colId xmlns:a16="http://schemas.microsoft.com/office/drawing/2014/main" val="1272789473"/>
                    </a:ext>
                  </a:extLst>
                </a:gridCol>
                <a:gridCol w="658368">
                  <a:extLst>
                    <a:ext uri="{9D8B030D-6E8A-4147-A177-3AD203B41FA5}">
                      <a16:colId xmlns:a16="http://schemas.microsoft.com/office/drawing/2014/main" val="603619838"/>
                    </a:ext>
                  </a:extLst>
                </a:gridCol>
                <a:gridCol w="658368">
                  <a:extLst>
                    <a:ext uri="{9D8B030D-6E8A-4147-A177-3AD203B41FA5}">
                      <a16:colId xmlns:a16="http://schemas.microsoft.com/office/drawing/2014/main" val="1985969822"/>
                    </a:ext>
                  </a:extLst>
                </a:gridCol>
                <a:gridCol w="658368">
                  <a:extLst>
                    <a:ext uri="{9D8B030D-6E8A-4147-A177-3AD203B41FA5}">
                      <a16:colId xmlns:a16="http://schemas.microsoft.com/office/drawing/2014/main" val="2251273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125699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- 2026-08-02 19:45:37</a:t>
                      </a:r>
                      <a:r>
                        <a:rPr kumimoji="0" lang="en-US" sz="1000" b="0" i="0" u="none" strike="noStrike" kern="1200" cap="none" spc="0" normalizeH="0" baseline="0" noProof="0">
                          <a:ln>
                            <a:noFill/>
                          </a:ln>
                          <a:solidFill>
                            <a:prstClr val="black"/>
                          </a:solidFill>
                          <a:effectLst/>
                          <a:uLnTx/>
                          <a:uFillTx/>
                          <a:latin typeface="Calibri"/>
                          <a:ea typeface="+mn-ea"/>
                          <a:cs typeface="+mn-cs"/>
                        </a:rPr>
                        <a:t>
 A fun-filled truth-or-dare session post-Saturday night link-up goes south when Martins questions Temi Nkem for not wanting to participate and only watching. Temi Nkem reacts and lashes out, causing chaos in the house. Right after, Sultex and Araga get into a heated argument.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https://i.ytimg.com/vi/Cxvz8HVIK9g/hqdefault.jpg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1.07 %</a:t>
                      </a:r>
                    </a:p>
                  </a:txBody>
                  <a:tcPr/>
                </a:tc>
                <a:extLst>
                  <a:ext uri="{0D108BD9-81ED-4DB2-BD59-A6C34878D82A}">
                    <a16:rowId xmlns:a16="http://schemas.microsoft.com/office/drawing/2014/main" val="1281779435"/>
                  </a:ext>
                </a:extLst>
              </a:tr>
            </a:tbl>
          </a:graphicData>
        </a:graphic>
      </p:graphicFrame>
      <p:sp>
        <p:nvSpPr>
          <p:cNvPr id="4" name="Text Placeholder 3">
            <a:extLst>
              <a:ext uri="{FF2B5EF4-FFF2-40B4-BE49-F238E27FC236}">
                <a16:creationId xmlns:a16="http://schemas.microsoft.com/office/drawing/2014/main" id="{D2998AA4-54D8-4078-99BE-3FA7D5D419E4}"/>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0865538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36375-24C0-401C-92B6-EA418CA86DC9}"/>
              </a:ext>
            </a:extLst>
          </p:cNvPr>
          <p:cNvSpPr>
            <a:spLocks noGrp="1"/>
          </p:cNvSpPr>
          <p:nvPr>
            <p:ph type="title"/>
          </p:nvPr>
        </p:nvSpPr>
        <p:spPr/>
        <p:txBody>
          <a:bodyPr/>
          <a:lstStyle/>
          <a:p>
            <a:r>
              <a:rPr lang="en-US"/>
              <a:t>Youtube Videos Table | 5 profiles - 8 of 26</a:t>
            </a:r>
          </a:p>
        </p:txBody>
      </p:sp>
      <p:graphicFrame>
        <p:nvGraphicFramePr>
          <p:cNvPr id="5" name="Table Placeholder 4">
            <a:extLst>
              <a:ext uri="{FF2B5EF4-FFF2-40B4-BE49-F238E27FC236}">
                <a16:creationId xmlns:a16="http://schemas.microsoft.com/office/drawing/2014/main" id="{1A825030-0462-4340-9C13-C08833EB01A7}"/>
              </a:ext>
            </a:extLst>
          </p:cNvPr>
          <p:cNvGraphicFramePr>
            <a:graphicFrameLocks noGrp="1"/>
          </p:cNvGraphicFramePr>
          <p:nvPr>
            <p:ph type="tbl" sz="quarter" idx="13"/>
            <p:extLst>
              <p:ext uri="{D42A27DB-BD31-4B8C-83A1-F6EECF244321}">
                <p14:modId xmlns:p14="http://schemas.microsoft.com/office/powerpoint/2010/main" val="913298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057188882"/>
                    </a:ext>
                  </a:extLst>
                </a:gridCol>
                <a:gridCol w="1316736">
                  <a:extLst>
                    <a:ext uri="{9D8B030D-6E8A-4147-A177-3AD203B41FA5}">
                      <a16:colId xmlns:a16="http://schemas.microsoft.com/office/drawing/2014/main" val="79867094"/>
                    </a:ext>
                  </a:extLst>
                </a:gridCol>
                <a:gridCol w="1645920">
                  <a:extLst>
                    <a:ext uri="{9D8B030D-6E8A-4147-A177-3AD203B41FA5}">
                      <a16:colId xmlns:a16="http://schemas.microsoft.com/office/drawing/2014/main" val="1833544470"/>
                    </a:ext>
                  </a:extLst>
                </a:gridCol>
                <a:gridCol w="658368">
                  <a:extLst>
                    <a:ext uri="{9D8B030D-6E8A-4147-A177-3AD203B41FA5}">
                      <a16:colId xmlns:a16="http://schemas.microsoft.com/office/drawing/2014/main" val="82187583"/>
                    </a:ext>
                  </a:extLst>
                </a:gridCol>
                <a:gridCol w="658368">
                  <a:extLst>
                    <a:ext uri="{9D8B030D-6E8A-4147-A177-3AD203B41FA5}">
                      <a16:colId xmlns:a16="http://schemas.microsoft.com/office/drawing/2014/main" val="2430240255"/>
                    </a:ext>
                  </a:extLst>
                </a:gridCol>
                <a:gridCol w="658368">
                  <a:extLst>
                    <a:ext uri="{9D8B030D-6E8A-4147-A177-3AD203B41FA5}">
                      <a16:colId xmlns:a16="http://schemas.microsoft.com/office/drawing/2014/main" val="4045606586"/>
                    </a:ext>
                  </a:extLst>
                </a:gridCol>
                <a:gridCol w="658368">
                  <a:extLst>
                    <a:ext uri="{9D8B030D-6E8A-4147-A177-3AD203B41FA5}">
                      <a16:colId xmlns:a16="http://schemas.microsoft.com/office/drawing/2014/main" val="3323591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15420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- 2026-07-29 11:21:08</a:t>
                      </a:r>
                      <a:r>
                        <a:rPr kumimoji="0" lang="en-US" sz="1000" b="0" i="0" u="none" strike="noStrike" kern="1200" cap="none" spc="0" normalizeH="0" baseline="0" noProof="0">
                          <a:ln>
                            <a:noFill/>
                          </a:ln>
                          <a:solidFill>
                            <a:prstClr val="black"/>
                          </a:solidFill>
                          <a:effectLst/>
                          <a:uLnTx/>
                          <a:uFillTx/>
                          <a:latin typeface="Calibri"/>
                          <a:ea typeface="+mn-ea"/>
                          <a:cs typeface="+mn-cs"/>
                        </a:rPr>
                        <a:t>
 A fight took place between two housemates: Ricky is upset with Nomy and tells her she cannot chase him out of any part of the house.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https://i.ytimg.com/vi/roQWQm2y8pA/hqdefault.jpg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1.16 %</a:t>
                      </a:r>
                    </a:p>
                  </a:txBody>
                  <a:tcPr/>
                </a:tc>
                <a:extLst>
                  <a:ext uri="{0D108BD9-81ED-4DB2-BD59-A6C34878D82A}">
                    <a16:rowId xmlns:a16="http://schemas.microsoft.com/office/drawing/2014/main" val="1392519795"/>
                  </a:ext>
                </a:extLst>
              </a:tr>
            </a:tbl>
          </a:graphicData>
        </a:graphic>
      </p:graphicFrame>
      <p:sp>
        <p:nvSpPr>
          <p:cNvPr id="4" name="Text Placeholder 3">
            <a:extLst>
              <a:ext uri="{FF2B5EF4-FFF2-40B4-BE49-F238E27FC236}">
                <a16:creationId xmlns:a16="http://schemas.microsoft.com/office/drawing/2014/main" id="{544F74D1-49BB-4917-8B2B-74F0E361F207}"/>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707392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3B3FE-AA81-4360-9E9A-781807845DD8}"/>
              </a:ext>
            </a:extLst>
          </p:cNvPr>
          <p:cNvSpPr>
            <a:spLocks noGrp="1"/>
          </p:cNvSpPr>
          <p:nvPr>
            <p:ph type="title"/>
          </p:nvPr>
        </p:nvSpPr>
        <p:spPr/>
        <p:txBody>
          <a:bodyPr/>
          <a:lstStyle/>
          <a:p>
            <a:r>
              <a:rPr lang="en-US"/>
              <a:t>Youtube Videos Table | 5 profiles - 9 of 26</a:t>
            </a:r>
          </a:p>
        </p:txBody>
      </p:sp>
      <p:graphicFrame>
        <p:nvGraphicFramePr>
          <p:cNvPr id="5" name="Table Placeholder 4">
            <a:extLst>
              <a:ext uri="{FF2B5EF4-FFF2-40B4-BE49-F238E27FC236}">
                <a16:creationId xmlns:a16="http://schemas.microsoft.com/office/drawing/2014/main" id="{B7222ECE-72BC-485E-86D7-A89EC5FF9311}"/>
              </a:ext>
            </a:extLst>
          </p:cNvPr>
          <p:cNvGraphicFramePr>
            <a:graphicFrameLocks noGrp="1"/>
          </p:cNvGraphicFramePr>
          <p:nvPr>
            <p:ph type="tbl" sz="quarter" idx="13"/>
            <p:extLst>
              <p:ext uri="{D42A27DB-BD31-4B8C-83A1-F6EECF244321}">
                <p14:modId xmlns:p14="http://schemas.microsoft.com/office/powerpoint/2010/main" val="246702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60415407"/>
                    </a:ext>
                  </a:extLst>
                </a:gridCol>
                <a:gridCol w="1316736">
                  <a:extLst>
                    <a:ext uri="{9D8B030D-6E8A-4147-A177-3AD203B41FA5}">
                      <a16:colId xmlns:a16="http://schemas.microsoft.com/office/drawing/2014/main" val="3487857178"/>
                    </a:ext>
                  </a:extLst>
                </a:gridCol>
                <a:gridCol w="1645920">
                  <a:extLst>
                    <a:ext uri="{9D8B030D-6E8A-4147-A177-3AD203B41FA5}">
                      <a16:colId xmlns:a16="http://schemas.microsoft.com/office/drawing/2014/main" val="2301211097"/>
                    </a:ext>
                  </a:extLst>
                </a:gridCol>
                <a:gridCol w="658368">
                  <a:extLst>
                    <a:ext uri="{9D8B030D-6E8A-4147-A177-3AD203B41FA5}">
                      <a16:colId xmlns:a16="http://schemas.microsoft.com/office/drawing/2014/main" val="834566057"/>
                    </a:ext>
                  </a:extLst>
                </a:gridCol>
                <a:gridCol w="658368">
                  <a:extLst>
                    <a:ext uri="{9D8B030D-6E8A-4147-A177-3AD203B41FA5}">
                      <a16:colId xmlns:a16="http://schemas.microsoft.com/office/drawing/2014/main" val="2662490323"/>
                    </a:ext>
                  </a:extLst>
                </a:gridCol>
                <a:gridCol w="658368">
                  <a:extLst>
                    <a:ext uri="{9D8B030D-6E8A-4147-A177-3AD203B41FA5}">
                      <a16:colId xmlns:a16="http://schemas.microsoft.com/office/drawing/2014/main" val="1443705591"/>
                    </a:ext>
                  </a:extLst>
                </a:gridCol>
                <a:gridCol w="658368">
                  <a:extLst>
                    <a:ext uri="{9D8B030D-6E8A-4147-A177-3AD203B41FA5}">
                      <a16:colId xmlns:a16="http://schemas.microsoft.com/office/drawing/2014/main" val="108676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727545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- 2026-08-24 21:37:49</a:t>
                      </a:r>
                      <a:r>
                        <a:rPr kumimoji="0" lang="en-US" sz="1000" b="0" i="0" u="none" strike="noStrike" kern="1200" cap="none" spc="0" normalizeH="0" baseline="0" noProof="0">
                          <a:ln>
                            <a:noFill/>
                          </a:ln>
                          <a:solidFill>
                            <a:prstClr val="black"/>
                          </a:solidFill>
                          <a:effectLst/>
                          <a:uLnTx/>
                          <a:uFillTx/>
                          <a:latin typeface="Calibri"/>
                          <a:ea typeface="+mn-ea"/>
                          <a:cs typeface="+mn-cs"/>
                        </a:rPr>
                        <a:t>
 This week nominations came with a twist; housemates conspired and then had to reveal who they decided to save and why in front of all the Show Ya Sef housemates.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https://i.ytimg.com/vi/rLzKA6GF1pQ/hqdefault.jpg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0.74 %</a:t>
                      </a:r>
                    </a:p>
                  </a:txBody>
                  <a:tcPr/>
                </a:tc>
                <a:extLst>
                  <a:ext uri="{0D108BD9-81ED-4DB2-BD59-A6C34878D82A}">
                    <a16:rowId xmlns:a16="http://schemas.microsoft.com/office/drawing/2014/main" val="2687712782"/>
                  </a:ext>
                </a:extLst>
              </a:tr>
            </a:tbl>
          </a:graphicData>
        </a:graphic>
      </p:graphicFrame>
      <p:sp>
        <p:nvSpPr>
          <p:cNvPr id="4" name="Text Placeholder 3">
            <a:extLst>
              <a:ext uri="{FF2B5EF4-FFF2-40B4-BE49-F238E27FC236}">
                <a16:creationId xmlns:a16="http://schemas.microsoft.com/office/drawing/2014/main" id="{EA1BA4C8-FDBE-4A97-BDCB-222A445FBC87}"/>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2229796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FCF95-A6A5-4B9F-96C9-9E7DC3D6F8D1}"/>
              </a:ext>
            </a:extLst>
          </p:cNvPr>
          <p:cNvSpPr>
            <a:spLocks noGrp="1"/>
          </p:cNvSpPr>
          <p:nvPr>
            <p:ph type="title"/>
          </p:nvPr>
        </p:nvSpPr>
        <p:spPr/>
        <p:txBody>
          <a:bodyPr/>
          <a:lstStyle/>
          <a:p>
            <a:r>
              <a:rPr lang="en-US"/>
              <a:t>Youtube Videos Table | 5 profiles - 10 of 26</a:t>
            </a:r>
          </a:p>
        </p:txBody>
      </p:sp>
      <p:graphicFrame>
        <p:nvGraphicFramePr>
          <p:cNvPr id="5" name="Table Placeholder 4">
            <a:extLst>
              <a:ext uri="{FF2B5EF4-FFF2-40B4-BE49-F238E27FC236}">
                <a16:creationId xmlns:a16="http://schemas.microsoft.com/office/drawing/2014/main" id="{2A05E2C7-1A70-4C04-9179-14EE394BABCD}"/>
              </a:ext>
            </a:extLst>
          </p:cNvPr>
          <p:cNvGraphicFramePr>
            <a:graphicFrameLocks noGrp="1"/>
          </p:cNvGraphicFramePr>
          <p:nvPr>
            <p:ph type="tbl" sz="quarter" idx="13"/>
            <p:extLst>
              <p:ext uri="{D42A27DB-BD31-4B8C-83A1-F6EECF244321}">
                <p14:modId xmlns:p14="http://schemas.microsoft.com/office/powerpoint/2010/main" val="3762959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52810164"/>
                    </a:ext>
                  </a:extLst>
                </a:gridCol>
                <a:gridCol w="1316736">
                  <a:extLst>
                    <a:ext uri="{9D8B030D-6E8A-4147-A177-3AD203B41FA5}">
                      <a16:colId xmlns:a16="http://schemas.microsoft.com/office/drawing/2014/main" val="1665557745"/>
                    </a:ext>
                  </a:extLst>
                </a:gridCol>
                <a:gridCol w="1645920">
                  <a:extLst>
                    <a:ext uri="{9D8B030D-6E8A-4147-A177-3AD203B41FA5}">
                      <a16:colId xmlns:a16="http://schemas.microsoft.com/office/drawing/2014/main" val="3320491680"/>
                    </a:ext>
                  </a:extLst>
                </a:gridCol>
                <a:gridCol w="658368">
                  <a:extLst>
                    <a:ext uri="{9D8B030D-6E8A-4147-A177-3AD203B41FA5}">
                      <a16:colId xmlns:a16="http://schemas.microsoft.com/office/drawing/2014/main" val="292655017"/>
                    </a:ext>
                  </a:extLst>
                </a:gridCol>
                <a:gridCol w="658368">
                  <a:extLst>
                    <a:ext uri="{9D8B030D-6E8A-4147-A177-3AD203B41FA5}">
                      <a16:colId xmlns:a16="http://schemas.microsoft.com/office/drawing/2014/main" val="3399793007"/>
                    </a:ext>
                  </a:extLst>
                </a:gridCol>
                <a:gridCol w="658368">
                  <a:extLst>
                    <a:ext uri="{9D8B030D-6E8A-4147-A177-3AD203B41FA5}">
                      <a16:colId xmlns:a16="http://schemas.microsoft.com/office/drawing/2014/main" val="1903353333"/>
                    </a:ext>
                  </a:extLst>
                </a:gridCol>
                <a:gridCol w="658368">
                  <a:extLst>
                    <a:ext uri="{9D8B030D-6E8A-4147-A177-3AD203B41FA5}">
                      <a16:colId xmlns:a16="http://schemas.microsoft.com/office/drawing/2014/main" val="3221350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49553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- 2026-07-31 02:25:44</a:t>
                      </a:r>
                      <a:r>
                        <a:rPr kumimoji="0" lang="en-US" sz="1000" b="0" i="0" u="none" strike="noStrike" kern="1200" cap="none" spc="0" normalizeH="0" baseline="0" noProof="0">
                          <a:ln>
                            <a:noFill/>
                          </a:ln>
                          <a:solidFill>
                            <a:prstClr val="black"/>
                          </a:solidFill>
                          <a:effectLst/>
                          <a:uLnTx/>
                          <a:uFillTx/>
                          <a:latin typeface="Calibri"/>
                          <a:ea typeface="+mn-ea"/>
                          <a:cs typeface="+mn-cs"/>
                        </a:rPr>
                        <a:t>
 Araga and Goddessa are busy connecting after the Pool Party, but she is not happy with him. She feels like he is being cold, a bit distant towards her. He then tries to convince her otherwise, because he doesn’t agree with what she says.
SEO keywords: BBNaija, Big Brother Na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https://i.ytimg.com/vi/giyCxikOizg/hqdefault.jpg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1.34 %</a:t>
                      </a:r>
                    </a:p>
                  </a:txBody>
                  <a:tcPr/>
                </a:tc>
                <a:extLst>
                  <a:ext uri="{0D108BD9-81ED-4DB2-BD59-A6C34878D82A}">
                    <a16:rowId xmlns:a16="http://schemas.microsoft.com/office/drawing/2014/main" val="909885119"/>
                  </a:ext>
                </a:extLst>
              </a:tr>
            </a:tbl>
          </a:graphicData>
        </a:graphic>
      </p:graphicFrame>
      <p:sp>
        <p:nvSpPr>
          <p:cNvPr id="4" name="Text Placeholder 3">
            <a:extLst>
              <a:ext uri="{FF2B5EF4-FFF2-40B4-BE49-F238E27FC236}">
                <a16:creationId xmlns:a16="http://schemas.microsoft.com/office/drawing/2014/main" id="{E8BF556E-163C-4E28-A7DD-827A316E6479}"/>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0213732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31BBF-70EC-4B4B-B1F9-A9A381554534}"/>
              </a:ext>
            </a:extLst>
          </p:cNvPr>
          <p:cNvSpPr>
            <a:spLocks noGrp="1"/>
          </p:cNvSpPr>
          <p:nvPr>
            <p:ph type="title"/>
          </p:nvPr>
        </p:nvSpPr>
        <p:spPr/>
        <p:txBody>
          <a:bodyPr/>
          <a:lstStyle/>
          <a:p>
            <a:r>
              <a:rPr lang="en-US"/>
              <a:t>Youtube Videos Table | 5 profiles - 11 of 26</a:t>
            </a:r>
          </a:p>
        </p:txBody>
      </p:sp>
      <p:graphicFrame>
        <p:nvGraphicFramePr>
          <p:cNvPr id="5" name="Table Placeholder 4">
            <a:extLst>
              <a:ext uri="{FF2B5EF4-FFF2-40B4-BE49-F238E27FC236}">
                <a16:creationId xmlns:a16="http://schemas.microsoft.com/office/drawing/2014/main" id="{ABC533DB-04A8-4435-927D-6EBE10614E4A}"/>
              </a:ext>
            </a:extLst>
          </p:cNvPr>
          <p:cNvGraphicFramePr>
            <a:graphicFrameLocks noGrp="1"/>
          </p:cNvGraphicFramePr>
          <p:nvPr>
            <p:ph type="tbl" sz="quarter" idx="13"/>
            <p:extLst>
              <p:ext uri="{D42A27DB-BD31-4B8C-83A1-F6EECF244321}">
                <p14:modId xmlns:p14="http://schemas.microsoft.com/office/powerpoint/2010/main" val="2502047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294908994"/>
                    </a:ext>
                  </a:extLst>
                </a:gridCol>
                <a:gridCol w="1316736">
                  <a:extLst>
                    <a:ext uri="{9D8B030D-6E8A-4147-A177-3AD203B41FA5}">
                      <a16:colId xmlns:a16="http://schemas.microsoft.com/office/drawing/2014/main" val="747289243"/>
                    </a:ext>
                  </a:extLst>
                </a:gridCol>
                <a:gridCol w="1645920">
                  <a:extLst>
                    <a:ext uri="{9D8B030D-6E8A-4147-A177-3AD203B41FA5}">
                      <a16:colId xmlns:a16="http://schemas.microsoft.com/office/drawing/2014/main" val="3243740863"/>
                    </a:ext>
                  </a:extLst>
                </a:gridCol>
                <a:gridCol w="658368">
                  <a:extLst>
                    <a:ext uri="{9D8B030D-6E8A-4147-A177-3AD203B41FA5}">
                      <a16:colId xmlns:a16="http://schemas.microsoft.com/office/drawing/2014/main" val="1376475098"/>
                    </a:ext>
                  </a:extLst>
                </a:gridCol>
                <a:gridCol w="658368">
                  <a:extLst>
                    <a:ext uri="{9D8B030D-6E8A-4147-A177-3AD203B41FA5}">
                      <a16:colId xmlns:a16="http://schemas.microsoft.com/office/drawing/2014/main" val="1916925274"/>
                    </a:ext>
                  </a:extLst>
                </a:gridCol>
                <a:gridCol w="658368">
                  <a:extLst>
                    <a:ext uri="{9D8B030D-6E8A-4147-A177-3AD203B41FA5}">
                      <a16:colId xmlns:a16="http://schemas.microsoft.com/office/drawing/2014/main" val="2949551344"/>
                    </a:ext>
                  </a:extLst>
                </a:gridCol>
                <a:gridCol w="658368">
                  <a:extLst>
                    <a:ext uri="{9D8B030D-6E8A-4147-A177-3AD203B41FA5}">
                      <a16:colId xmlns:a16="http://schemas.microsoft.com/office/drawing/2014/main" val="651411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24021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- 2026-08-01 12:01:26</a:t>
                      </a:r>
                      <a:r>
                        <a:rPr kumimoji="0" lang="en-US" sz="1000" b="0" i="0" u="none" strike="noStrike" kern="1200" cap="none" spc="0" normalizeH="0" baseline="0" noProof="0">
                          <a:ln>
                            <a:noFill/>
                          </a:ln>
                          <a:solidFill>
                            <a:prstClr val="black"/>
                          </a:solidFill>
                          <a:effectLst/>
                          <a:uLnTx/>
                          <a:uFillTx/>
                          <a:latin typeface="Calibri"/>
                          <a:ea typeface="+mn-ea"/>
                          <a:cs typeface="+mn-cs"/>
                        </a:rPr>
                        <a:t>
 The kitchen heats up when Abi and Oyin get upset over duties. Flora enters the chat. HOH Chimsom Chuka tries to be the peacemaker.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https://i.ytimg.com/vi/763Y6pcuZAo/hqdefault.jpg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1.27 %</a:t>
                      </a:r>
                    </a:p>
                  </a:txBody>
                  <a:tcPr/>
                </a:tc>
                <a:extLst>
                  <a:ext uri="{0D108BD9-81ED-4DB2-BD59-A6C34878D82A}">
                    <a16:rowId xmlns:a16="http://schemas.microsoft.com/office/drawing/2014/main" val="1248544170"/>
                  </a:ext>
                </a:extLst>
              </a:tr>
            </a:tbl>
          </a:graphicData>
        </a:graphic>
      </p:graphicFrame>
      <p:sp>
        <p:nvSpPr>
          <p:cNvPr id="4" name="Text Placeholder 3">
            <a:extLst>
              <a:ext uri="{FF2B5EF4-FFF2-40B4-BE49-F238E27FC236}">
                <a16:creationId xmlns:a16="http://schemas.microsoft.com/office/drawing/2014/main" id="{6187B600-6D0D-4210-B781-7C7168259C84}"/>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5571090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A4D1A-B727-4D22-97D4-2BAEDD7A820D}"/>
              </a:ext>
            </a:extLst>
          </p:cNvPr>
          <p:cNvSpPr>
            <a:spLocks noGrp="1"/>
          </p:cNvSpPr>
          <p:nvPr>
            <p:ph type="title"/>
          </p:nvPr>
        </p:nvSpPr>
        <p:spPr/>
        <p:txBody>
          <a:bodyPr/>
          <a:lstStyle/>
          <a:p>
            <a:r>
              <a:rPr lang="en-US"/>
              <a:t>Youtube Videos Table | 5 profiles - 12 of 26</a:t>
            </a:r>
          </a:p>
        </p:txBody>
      </p:sp>
      <p:graphicFrame>
        <p:nvGraphicFramePr>
          <p:cNvPr id="5" name="Table Placeholder 4">
            <a:extLst>
              <a:ext uri="{FF2B5EF4-FFF2-40B4-BE49-F238E27FC236}">
                <a16:creationId xmlns:a16="http://schemas.microsoft.com/office/drawing/2014/main" id="{580A6747-F87D-419F-9310-CB3506B01507}"/>
              </a:ext>
            </a:extLst>
          </p:cNvPr>
          <p:cNvGraphicFramePr>
            <a:graphicFrameLocks noGrp="1"/>
          </p:cNvGraphicFramePr>
          <p:nvPr>
            <p:ph type="tbl" sz="quarter" idx="13"/>
            <p:extLst>
              <p:ext uri="{D42A27DB-BD31-4B8C-83A1-F6EECF244321}">
                <p14:modId xmlns:p14="http://schemas.microsoft.com/office/powerpoint/2010/main" val="3963691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962088502"/>
                    </a:ext>
                  </a:extLst>
                </a:gridCol>
                <a:gridCol w="1316736">
                  <a:extLst>
                    <a:ext uri="{9D8B030D-6E8A-4147-A177-3AD203B41FA5}">
                      <a16:colId xmlns:a16="http://schemas.microsoft.com/office/drawing/2014/main" val="2028139236"/>
                    </a:ext>
                  </a:extLst>
                </a:gridCol>
                <a:gridCol w="1645920">
                  <a:extLst>
                    <a:ext uri="{9D8B030D-6E8A-4147-A177-3AD203B41FA5}">
                      <a16:colId xmlns:a16="http://schemas.microsoft.com/office/drawing/2014/main" val="2566452491"/>
                    </a:ext>
                  </a:extLst>
                </a:gridCol>
                <a:gridCol w="658368">
                  <a:extLst>
                    <a:ext uri="{9D8B030D-6E8A-4147-A177-3AD203B41FA5}">
                      <a16:colId xmlns:a16="http://schemas.microsoft.com/office/drawing/2014/main" val="3000264441"/>
                    </a:ext>
                  </a:extLst>
                </a:gridCol>
                <a:gridCol w="658368">
                  <a:extLst>
                    <a:ext uri="{9D8B030D-6E8A-4147-A177-3AD203B41FA5}">
                      <a16:colId xmlns:a16="http://schemas.microsoft.com/office/drawing/2014/main" val="4238090851"/>
                    </a:ext>
                  </a:extLst>
                </a:gridCol>
                <a:gridCol w="658368">
                  <a:extLst>
                    <a:ext uri="{9D8B030D-6E8A-4147-A177-3AD203B41FA5}">
                      <a16:colId xmlns:a16="http://schemas.microsoft.com/office/drawing/2014/main" val="2721535717"/>
                    </a:ext>
                  </a:extLst>
                </a:gridCol>
                <a:gridCol w="658368">
                  <a:extLst>
                    <a:ext uri="{9D8B030D-6E8A-4147-A177-3AD203B41FA5}">
                      <a16:colId xmlns:a16="http://schemas.microsoft.com/office/drawing/2014/main" val="4091707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997049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- 2026-08-17 13:40:23</a:t>
                      </a:r>
                      <a:r>
                        <a:rPr kumimoji="0" lang="en-US" sz="1000" b="0" i="0" u="none" strike="noStrike" kern="1200" cap="none" spc="0" normalizeH="0" baseline="0" noProof="0">
                          <a:ln>
                            <a:noFill/>
                          </a:ln>
                          <a:solidFill>
                            <a:prstClr val="black"/>
                          </a:solidFill>
                          <a:effectLst/>
                          <a:uLnTx/>
                          <a:uFillTx/>
                          <a:latin typeface="Calibri"/>
                          <a:ea typeface="+mn-ea"/>
                          <a:cs typeface="+mn-cs"/>
                        </a:rPr>
                        <a:t>
 On Sunday, 16 August 2026, Neche made the decision to voluntarily leave the Big Brother Naija S11 house to attend to personal issues that required immediate attention.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https://i.ytimg.com/vi/gMu0fBDa3ho/hqdefault.jpg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6.26 %</a:t>
                      </a:r>
                    </a:p>
                  </a:txBody>
                  <a:tcPr/>
                </a:tc>
                <a:extLst>
                  <a:ext uri="{0D108BD9-81ED-4DB2-BD59-A6C34878D82A}">
                    <a16:rowId xmlns:a16="http://schemas.microsoft.com/office/drawing/2014/main" val="3752441569"/>
                  </a:ext>
                </a:extLst>
              </a:tr>
            </a:tbl>
          </a:graphicData>
        </a:graphic>
      </p:graphicFrame>
      <p:sp>
        <p:nvSpPr>
          <p:cNvPr id="4" name="Text Placeholder 3">
            <a:extLst>
              <a:ext uri="{FF2B5EF4-FFF2-40B4-BE49-F238E27FC236}">
                <a16:creationId xmlns:a16="http://schemas.microsoft.com/office/drawing/2014/main" id="{B74D9823-8E91-459E-BEE9-47977BC996B3}"/>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006289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F13CF-35AB-4E6B-AF72-8160924D172F}"/>
              </a:ext>
            </a:extLst>
          </p:cNvPr>
          <p:cNvSpPr>
            <a:spLocks noGrp="1"/>
          </p:cNvSpPr>
          <p:nvPr>
            <p:ph type="title"/>
          </p:nvPr>
        </p:nvSpPr>
        <p:spPr/>
        <p:txBody>
          <a:bodyPr/>
          <a:lstStyle/>
          <a:p>
            <a:r>
              <a:rPr lang="en-US"/>
              <a:t>Youtube Videos Table | 5 profiles - 13 of 26</a:t>
            </a:r>
          </a:p>
        </p:txBody>
      </p:sp>
      <p:graphicFrame>
        <p:nvGraphicFramePr>
          <p:cNvPr id="5" name="Table Placeholder 4">
            <a:extLst>
              <a:ext uri="{FF2B5EF4-FFF2-40B4-BE49-F238E27FC236}">
                <a16:creationId xmlns:a16="http://schemas.microsoft.com/office/drawing/2014/main" id="{953573ED-623D-47BD-9F7B-B8FEDB7F6A7F}"/>
              </a:ext>
            </a:extLst>
          </p:cNvPr>
          <p:cNvGraphicFramePr>
            <a:graphicFrameLocks noGrp="1"/>
          </p:cNvGraphicFramePr>
          <p:nvPr>
            <p:ph type="tbl" sz="quarter" idx="13"/>
            <p:extLst>
              <p:ext uri="{D42A27DB-BD31-4B8C-83A1-F6EECF244321}">
                <p14:modId xmlns:p14="http://schemas.microsoft.com/office/powerpoint/2010/main" val="3704956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559752295"/>
                    </a:ext>
                  </a:extLst>
                </a:gridCol>
                <a:gridCol w="1316736">
                  <a:extLst>
                    <a:ext uri="{9D8B030D-6E8A-4147-A177-3AD203B41FA5}">
                      <a16:colId xmlns:a16="http://schemas.microsoft.com/office/drawing/2014/main" val="3076298299"/>
                    </a:ext>
                  </a:extLst>
                </a:gridCol>
                <a:gridCol w="1645920">
                  <a:extLst>
                    <a:ext uri="{9D8B030D-6E8A-4147-A177-3AD203B41FA5}">
                      <a16:colId xmlns:a16="http://schemas.microsoft.com/office/drawing/2014/main" val="2172680385"/>
                    </a:ext>
                  </a:extLst>
                </a:gridCol>
                <a:gridCol w="658368">
                  <a:extLst>
                    <a:ext uri="{9D8B030D-6E8A-4147-A177-3AD203B41FA5}">
                      <a16:colId xmlns:a16="http://schemas.microsoft.com/office/drawing/2014/main" val="1155457728"/>
                    </a:ext>
                  </a:extLst>
                </a:gridCol>
                <a:gridCol w="658368">
                  <a:extLst>
                    <a:ext uri="{9D8B030D-6E8A-4147-A177-3AD203B41FA5}">
                      <a16:colId xmlns:a16="http://schemas.microsoft.com/office/drawing/2014/main" val="2206968501"/>
                    </a:ext>
                  </a:extLst>
                </a:gridCol>
                <a:gridCol w="658368">
                  <a:extLst>
                    <a:ext uri="{9D8B030D-6E8A-4147-A177-3AD203B41FA5}">
                      <a16:colId xmlns:a16="http://schemas.microsoft.com/office/drawing/2014/main" val="1048364350"/>
                    </a:ext>
                  </a:extLst>
                </a:gridCol>
                <a:gridCol w="658368">
                  <a:extLst>
                    <a:ext uri="{9D8B030D-6E8A-4147-A177-3AD203B41FA5}">
                      <a16:colId xmlns:a16="http://schemas.microsoft.com/office/drawing/2014/main" val="2286067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7060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- 2026-09-07 21:25:46</a:t>
                      </a:r>
                      <a:r>
                        <a:rPr kumimoji="0" lang="en-US" sz="1000" b="0" i="0" u="none" strike="noStrike" kern="1200" cap="none" spc="0" normalizeH="0" baseline="0" noProof="0">
                          <a:ln>
                            <a:noFill/>
                          </a:ln>
                          <a:solidFill>
                            <a:prstClr val="black"/>
                          </a:solidFill>
                          <a:effectLst/>
                          <a:uLnTx/>
                          <a:uFillTx/>
                          <a:latin typeface="Calibri"/>
                          <a:ea typeface="+mn-ea"/>
                          <a:cs typeface="+mn-cs"/>
                        </a:rPr>
                        <a:t>
 Big Brother revokes Nomy's participation privilege following repeated defiance of Big Brother’s instructions.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https://i.ytimg.com/vi/YWBbXdp9f7U/hqdefault.jpg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1.55 %</a:t>
                      </a:r>
                    </a:p>
                  </a:txBody>
                  <a:tcPr/>
                </a:tc>
                <a:extLst>
                  <a:ext uri="{0D108BD9-81ED-4DB2-BD59-A6C34878D82A}">
                    <a16:rowId xmlns:a16="http://schemas.microsoft.com/office/drawing/2014/main" val="2372325868"/>
                  </a:ext>
                </a:extLst>
              </a:tr>
            </a:tbl>
          </a:graphicData>
        </a:graphic>
      </p:graphicFrame>
      <p:sp>
        <p:nvSpPr>
          <p:cNvPr id="4" name="Text Placeholder 3">
            <a:extLst>
              <a:ext uri="{FF2B5EF4-FFF2-40B4-BE49-F238E27FC236}">
                <a16:creationId xmlns:a16="http://schemas.microsoft.com/office/drawing/2014/main" id="{ABCFA40B-3DB1-442C-8D1C-DEDC68B44872}"/>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6968053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9E18-A375-4677-8825-A4702DD12F4C}"/>
              </a:ext>
            </a:extLst>
          </p:cNvPr>
          <p:cNvSpPr>
            <a:spLocks noGrp="1"/>
          </p:cNvSpPr>
          <p:nvPr>
            <p:ph type="title"/>
          </p:nvPr>
        </p:nvSpPr>
        <p:spPr/>
        <p:txBody>
          <a:bodyPr/>
          <a:lstStyle/>
          <a:p>
            <a:r>
              <a:rPr lang="en-US"/>
              <a:t>Youtube Videos Table | 5 profiles - 14 of 26</a:t>
            </a:r>
          </a:p>
        </p:txBody>
      </p:sp>
      <p:graphicFrame>
        <p:nvGraphicFramePr>
          <p:cNvPr id="5" name="Table Placeholder 4">
            <a:extLst>
              <a:ext uri="{FF2B5EF4-FFF2-40B4-BE49-F238E27FC236}">
                <a16:creationId xmlns:a16="http://schemas.microsoft.com/office/drawing/2014/main" id="{F7E00119-2684-49C6-8BFD-A93DD761F308}"/>
              </a:ext>
            </a:extLst>
          </p:cNvPr>
          <p:cNvGraphicFramePr>
            <a:graphicFrameLocks noGrp="1"/>
          </p:cNvGraphicFramePr>
          <p:nvPr>
            <p:ph type="tbl" sz="quarter" idx="13"/>
            <p:extLst>
              <p:ext uri="{D42A27DB-BD31-4B8C-83A1-F6EECF244321}">
                <p14:modId xmlns:p14="http://schemas.microsoft.com/office/powerpoint/2010/main" val="1530420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815881192"/>
                    </a:ext>
                  </a:extLst>
                </a:gridCol>
                <a:gridCol w="1316736">
                  <a:extLst>
                    <a:ext uri="{9D8B030D-6E8A-4147-A177-3AD203B41FA5}">
                      <a16:colId xmlns:a16="http://schemas.microsoft.com/office/drawing/2014/main" val="3785153280"/>
                    </a:ext>
                  </a:extLst>
                </a:gridCol>
                <a:gridCol w="1645920">
                  <a:extLst>
                    <a:ext uri="{9D8B030D-6E8A-4147-A177-3AD203B41FA5}">
                      <a16:colId xmlns:a16="http://schemas.microsoft.com/office/drawing/2014/main" val="1397888735"/>
                    </a:ext>
                  </a:extLst>
                </a:gridCol>
                <a:gridCol w="658368">
                  <a:extLst>
                    <a:ext uri="{9D8B030D-6E8A-4147-A177-3AD203B41FA5}">
                      <a16:colId xmlns:a16="http://schemas.microsoft.com/office/drawing/2014/main" val="3824794075"/>
                    </a:ext>
                  </a:extLst>
                </a:gridCol>
                <a:gridCol w="658368">
                  <a:extLst>
                    <a:ext uri="{9D8B030D-6E8A-4147-A177-3AD203B41FA5}">
                      <a16:colId xmlns:a16="http://schemas.microsoft.com/office/drawing/2014/main" val="2279459513"/>
                    </a:ext>
                  </a:extLst>
                </a:gridCol>
                <a:gridCol w="658368">
                  <a:extLst>
                    <a:ext uri="{9D8B030D-6E8A-4147-A177-3AD203B41FA5}">
                      <a16:colId xmlns:a16="http://schemas.microsoft.com/office/drawing/2014/main" val="2826213006"/>
                    </a:ext>
                  </a:extLst>
                </a:gridCol>
                <a:gridCol w="658368">
                  <a:extLst>
                    <a:ext uri="{9D8B030D-6E8A-4147-A177-3AD203B41FA5}">
                      <a16:colId xmlns:a16="http://schemas.microsoft.com/office/drawing/2014/main" val="1995403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8014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- 2026-09-15 14:55:10</a:t>
                      </a:r>
                      <a:r>
                        <a:rPr kumimoji="0" lang="en-US" sz="1000" b="0" i="0" u="none" strike="noStrike" kern="1200" cap="none" spc="0" normalizeH="0" baseline="0" noProof="0">
                          <a:ln>
                            <a:noFill/>
                          </a:ln>
                          <a:solidFill>
                            <a:prstClr val="black"/>
                          </a:solidFill>
                          <a:effectLst/>
                          <a:uLnTx/>
                          <a:uFillTx/>
                          <a:latin typeface="Calibri"/>
                          <a:ea typeface="+mn-ea"/>
                          <a:cs typeface="+mn-cs"/>
                        </a:rPr>
                        <a:t>
 In an exclusive interview, Abi shares her who’s who of the Show Ya Sef house.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https://i.ytimg.com/vi/i0MlNehGMEY/hqdefault.jpg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4.03 %</a:t>
                      </a:r>
                    </a:p>
                  </a:txBody>
                  <a:tcPr/>
                </a:tc>
                <a:extLst>
                  <a:ext uri="{0D108BD9-81ED-4DB2-BD59-A6C34878D82A}">
                    <a16:rowId xmlns:a16="http://schemas.microsoft.com/office/drawing/2014/main" val="3179661785"/>
                  </a:ext>
                </a:extLst>
              </a:tr>
            </a:tbl>
          </a:graphicData>
        </a:graphic>
      </p:graphicFrame>
      <p:sp>
        <p:nvSpPr>
          <p:cNvPr id="4" name="Text Placeholder 3">
            <a:extLst>
              <a:ext uri="{FF2B5EF4-FFF2-40B4-BE49-F238E27FC236}">
                <a16:creationId xmlns:a16="http://schemas.microsoft.com/office/drawing/2014/main" id="{F3727970-5975-484B-9EC2-FEA000E03946}"/>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5925171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8A079-0E8D-40DD-89E8-7C21B43B4B2A}"/>
              </a:ext>
            </a:extLst>
          </p:cNvPr>
          <p:cNvSpPr>
            <a:spLocks noGrp="1"/>
          </p:cNvSpPr>
          <p:nvPr>
            <p:ph type="title"/>
          </p:nvPr>
        </p:nvSpPr>
        <p:spPr/>
        <p:txBody>
          <a:bodyPr/>
          <a:lstStyle/>
          <a:p>
            <a:r>
              <a:rPr lang="en-US"/>
              <a:t>Youtube Videos Table | 5 profiles - 15 of 26</a:t>
            </a:r>
          </a:p>
        </p:txBody>
      </p:sp>
      <p:graphicFrame>
        <p:nvGraphicFramePr>
          <p:cNvPr id="5" name="Table Placeholder 4">
            <a:extLst>
              <a:ext uri="{FF2B5EF4-FFF2-40B4-BE49-F238E27FC236}">
                <a16:creationId xmlns:a16="http://schemas.microsoft.com/office/drawing/2014/main" id="{16FF0C4B-2209-4610-93A1-B063263BC36B}"/>
              </a:ext>
            </a:extLst>
          </p:cNvPr>
          <p:cNvGraphicFramePr>
            <a:graphicFrameLocks noGrp="1"/>
          </p:cNvGraphicFramePr>
          <p:nvPr>
            <p:ph type="tbl" sz="quarter" idx="13"/>
            <p:extLst>
              <p:ext uri="{D42A27DB-BD31-4B8C-83A1-F6EECF244321}">
                <p14:modId xmlns:p14="http://schemas.microsoft.com/office/powerpoint/2010/main" val="1799432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54075644"/>
                    </a:ext>
                  </a:extLst>
                </a:gridCol>
                <a:gridCol w="1316736">
                  <a:extLst>
                    <a:ext uri="{9D8B030D-6E8A-4147-A177-3AD203B41FA5}">
                      <a16:colId xmlns:a16="http://schemas.microsoft.com/office/drawing/2014/main" val="3042490336"/>
                    </a:ext>
                  </a:extLst>
                </a:gridCol>
                <a:gridCol w="1645920">
                  <a:extLst>
                    <a:ext uri="{9D8B030D-6E8A-4147-A177-3AD203B41FA5}">
                      <a16:colId xmlns:a16="http://schemas.microsoft.com/office/drawing/2014/main" val="1933338978"/>
                    </a:ext>
                  </a:extLst>
                </a:gridCol>
                <a:gridCol w="658368">
                  <a:extLst>
                    <a:ext uri="{9D8B030D-6E8A-4147-A177-3AD203B41FA5}">
                      <a16:colId xmlns:a16="http://schemas.microsoft.com/office/drawing/2014/main" val="3484779453"/>
                    </a:ext>
                  </a:extLst>
                </a:gridCol>
                <a:gridCol w="658368">
                  <a:extLst>
                    <a:ext uri="{9D8B030D-6E8A-4147-A177-3AD203B41FA5}">
                      <a16:colId xmlns:a16="http://schemas.microsoft.com/office/drawing/2014/main" val="1557365385"/>
                    </a:ext>
                  </a:extLst>
                </a:gridCol>
                <a:gridCol w="658368">
                  <a:extLst>
                    <a:ext uri="{9D8B030D-6E8A-4147-A177-3AD203B41FA5}">
                      <a16:colId xmlns:a16="http://schemas.microsoft.com/office/drawing/2014/main" val="2715485930"/>
                    </a:ext>
                  </a:extLst>
                </a:gridCol>
                <a:gridCol w="658368">
                  <a:extLst>
                    <a:ext uri="{9D8B030D-6E8A-4147-A177-3AD203B41FA5}">
                      <a16:colId xmlns:a16="http://schemas.microsoft.com/office/drawing/2014/main" val="2669416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647747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- 2026-07-29 23:26:25</a:t>
                      </a:r>
                      <a:r>
                        <a:rPr kumimoji="0" lang="en-US" sz="1000" b="0" i="0" u="none" strike="noStrike" kern="1200" cap="none" spc="0" normalizeH="0" baseline="0" noProof="0">
                          <a:ln>
                            <a:noFill/>
                          </a:ln>
                          <a:solidFill>
                            <a:prstClr val="black"/>
                          </a:solidFill>
                          <a:effectLst/>
                          <a:uLnTx/>
                          <a:uFillTx/>
                          <a:latin typeface="Calibri"/>
                          <a:ea typeface="+mn-ea"/>
                          <a:cs typeface="+mn-cs"/>
                        </a:rPr>
                        <a:t>
 Biggie hosted the Show Ya Sef housemates to their first official dinner and at the dinner, they played the headline game where the housemates matched their fellow housemates to headline prompts and explained their choices.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https://i.ytimg.com/vi/zfAYm-BJfK4/hqdefault.jpg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1.08 %</a:t>
                      </a:r>
                    </a:p>
                  </a:txBody>
                  <a:tcPr/>
                </a:tc>
                <a:extLst>
                  <a:ext uri="{0D108BD9-81ED-4DB2-BD59-A6C34878D82A}">
                    <a16:rowId xmlns:a16="http://schemas.microsoft.com/office/drawing/2014/main" val="693433212"/>
                  </a:ext>
                </a:extLst>
              </a:tr>
            </a:tbl>
          </a:graphicData>
        </a:graphic>
      </p:graphicFrame>
      <p:sp>
        <p:nvSpPr>
          <p:cNvPr id="4" name="Text Placeholder 3">
            <a:extLst>
              <a:ext uri="{FF2B5EF4-FFF2-40B4-BE49-F238E27FC236}">
                <a16:creationId xmlns:a16="http://schemas.microsoft.com/office/drawing/2014/main" id="{359BA638-DBBC-44D3-B70D-8665C516C80D}"/>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6456806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95E87-4E15-463E-9142-D1A9375AF787}"/>
              </a:ext>
            </a:extLst>
          </p:cNvPr>
          <p:cNvSpPr>
            <a:spLocks noGrp="1"/>
          </p:cNvSpPr>
          <p:nvPr>
            <p:ph type="title"/>
          </p:nvPr>
        </p:nvSpPr>
        <p:spPr/>
        <p:txBody>
          <a:bodyPr/>
          <a:lstStyle/>
          <a:p>
            <a:r>
              <a:rPr lang="en-US"/>
              <a:t>Youtube Videos Table | 5 profiles - 16 of 26</a:t>
            </a:r>
          </a:p>
        </p:txBody>
      </p:sp>
      <p:graphicFrame>
        <p:nvGraphicFramePr>
          <p:cNvPr id="5" name="Table Placeholder 4">
            <a:extLst>
              <a:ext uri="{FF2B5EF4-FFF2-40B4-BE49-F238E27FC236}">
                <a16:creationId xmlns:a16="http://schemas.microsoft.com/office/drawing/2014/main" id="{3719BAC0-0E4B-4F78-8FB7-E2ECC4746010}"/>
              </a:ext>
            </a:extLst>
          </p:cNvPr>
          <p:cNvGraphicFramePr>
            <a:graphicFrameLocks noGrp="1"/>
          </p:cNvGraphicFramePr>
          <p:nvPr>
            <p:ph type="tbl" sz="quarter" idx="13"/>
            <p:extLst>
              <p:ext uri="{D42A27DB-BD31-4B8C-83A1-F6EECF244321}">
                <p14:modId xmlns:p14="http://schemas.microsoft.com/office/powerpoint/2010/main" val="3825462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108091296"/>
                    </a:ext>
                  </a:extLst>
                </a:gridCol>
                <a:gridCol w="1316736">
                  <a:extLst>
                    <a:ext uri="{9D8B030D-6E8A-4147-A177-3AD203B41FA5}">
                      <a16:colId xmlns:a16="http://schemas.microsoft.com/office/drawing/2014/main" val="3340807775"/>
                    </a:ext>
                  </a:extLst>
                </a:gridCol>
                <a:gridCol w="1645920">
                  <a:extLst>
                    <a:ext uri="{9D8B030D-6E8A-4147-A177-3AD203B41FA5}">
                      <a16:colId xmlns:a16="http://schemas.microsoft.com/office/drawing/2014/main" val="650494951"/>
                    </a:ext>
                  </a:extLst>
                </a:gridCol>
                <a:gridCol w="658368">
                  <a:extLst>
                    <a:ext uri="{9D8B030D-6E8A-4147-A177-3AD203B41FA5}">
                      <a16:colId xmlns:a16="http://schemas.microsoft.com/office/drawing/2014/main" val="384146688"/>
                    </a:ext>
                  </a:extLst>
                </a:gridCol>
                <a:gridCol w="658368">
                  <a:extLst>
                    <a:ext uri="{9D8B030D-6E8A-4147-A177-3AD203B41FA5}">
                      <a16:colId xmlns:a16="http://schemas.microsoft.com/office/drawing/2014/main" val="421485704"/>
                    </a:ext>
                  </a:extLst>
                </a:gridCol>
                <a:gridCol w="658368">
                  <a:extLst>
                    <a:ext uri="{9D8B030D-6E8A-4147-A177-3AD203B41FA5}">
                      <a16:colId xmlns:a16="http://schemas.microsoft.com/office/drawing/2014/main" val="1003603523"/>
                    </a:ext>
                  </a:extLst>
                </a:gridCol>
                <a:gridCol w="658368">
                  <a:extLst>
                    <a:ext uri="{9D8B030D-6E8A-4147-A177-3AD203B41FA5}">
                      <a16:colId xmlns:a16="http://schemas.microsoft.com/office/drawing/2014/main" val="3575015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3882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- 2026-08-25 10:58:45</a:t>
                      </a:r>
                      <a:r>
                        <a:rPr kumimoji="0" lang="en-US" sz="1000" b="0" i="0" u="none" strike="noStrike" kern="1200" cap="none" spc="0" normalizeH="0" baseline="0" noProof="0">
                          <a:ln>
                            <a:noFill/>
                          </a:ln>
                          <a:solidFill>
                            <a:prstClr val="black"/>
                          </a:solidFill>
                          <a:effectLst/>
                          <a:uLnTx/>
                          <a:uFillTx/>
                          <a:latin typeface="Calibri"/>
                          <a:ea typeface="+mn-ea"/>
                          <a:cs typeface="+mn-cs"/>
                        </a:rPr>
                        <a:t>
 Keivo said not on my watch when Araga pretended to kiss Bluethopia in the Big Brother Naija S11 house. They joke about kissing each other later in private.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https://i.ytimg.com/vi/hXztb7Jdfv8/hqdefault.jpg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1.07 %</a:t>
                      </a:r>
                    </a:p>
                  </a:txBody>
                  <a:tcPr/>
                </a:tc>
                <a:extLst>
                  <a:ext uri="{0D108BD9-81ED-4DB2-BD59-A6C34878D82A}">
                    <a16:rowId xmlns:a16="http://schemas.microsoft.com/office/drawing/2014/main" val="4156353135"/>
                  </a:ext>
                </a:extLst>
              </a:tr>
            </a:tbl>
          </a:graphicData>
        </a:graphic>
      </p:graphicFrame>
      <p:sp>
        <p:nvSpPr>
          <p:cNvPr id="4" name="Text Placeholder 3">
            <a:extLst>
              <a:ext uri="{FF2B5EF4-FFF2-40B4-BE49-F238E27FC236}">
                <a16:creationId xmlns:a16="http://schemas.microsoft.com/office/drawing/2014/main" id="{768C6C36-8238-4C40-BE7D-8C4052C4B194}"/>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865371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CDAB7-C085-4DB6-9B60-FB827D0F9C69}"/>
              </a:ext>
            </a:extLst>
          </p:cNvPr>
          <p:cNvSpPr>
            <a:spLocks noGrp="1"/>
          </p:cNvSpPr>
          <p:nvPr>
            <p:ph type="title"/>
          </p:nvPr>
        </p:nvSpPr>
        <p:spPr/>
        <p:txBody>
          <a:bodyPr/>
          <a:lstStyle/>
          <a:p>
            <a:r>
              <a:rPr lang="en-US"/>
              <a:t>Youtube Videos Table | 5 profiles - 17 of 26</a:t>
            </a:r>
          </a:p>
        </p:txBody>
      </p:sp>
      <p:graphicFrame>
        <p:nvGraphicFramePr>
          <p:cNvPr id="5" name="Table Placeholder 4">
            <a:extLst>
              <a:ext uri="{FF2B5EF4-FFF2-40B4-BE49-F238E27FC236}">
                <a16:creationId xmlns:a16="http://schemas.microsoft.com/office/drawing/2014/main" id="{542B061C-B502-46D3-A4AA-288B88345835}"/>
              </a:ext>
            </a:extLst>
          </p:cNvPr>
          <p:cNvGraphicFramePr>
            <a:graphicFrameLocks noGrp="1"/>
          </p:cNvGraphicFramePr>
          <p:nvPr>
            <p:ph type="tbl" sz="quarter" idx="13"/>
            <p:extLst>
              <p:ext uri="{D42A27DB-BD31-4B8C-83A1-F6EECF244321}">
                <p14:modId xmlns:p14="http://schemas.microsoft.com/office/powerpoint/2010/main" val="2520270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215559337"/>
                    </a:ext>
                  </a:extLst>
                </a:gridCol>
                <a:gridCol w="1316736">
                  <a:extLst>
                    <a:ext uri="{9D8B030D-6E8A-4147-A177-3AD203B41FA5}">
                      <a16:colId xmlns:a16="http://schemas.microsoft.com/office/drawing/2014/main" val="2735778039"/>
                    </a:ext>
                  </a:extLst>
                </a:gridCol>
                <a:gridCol w="1645920">
                  <a:extLst>
                    <a:ext uri="{9D8B030D-6E8A-4147-A177-3AD203B41FA5}">
                      <a16:colId xmlns:a16="http://schemas.microsoft.com/office/drawing/2014/main" val="3655284057"/>
                    </a:ext>
                  </a:extLst>
                </a:gridCol>
                <a:gridCol w="658368">
                  <a:extLst>
                    <a:ext uri="{9D8B030D-6E8A-4147-A177-3AD203B41FA5}">
                      <a16:colId xmlns:a16="http://schemas.microsoft.com/office/drawing/2014/main" val="2386935753"/>
                    </a:ext>
                  </a:extLst>
                </a:gridCol>
                <a:gridCol w="658368">
                  <a:extLst>
                    <a:ext uri="{9D8B030D-6E8A-4147-A177-3AD203B41FA5}">
                      <a16:colId xmlns:a16="http://schemas.microsoft.com/office/drawing/2014/main" val="36518790"/>
                    </a:ext>
                  </a:extLst>
                </a:gridCol>
                <a:gridCol w="658368">
                  <a:extLst>
                    <a:ext uri="{9D8B030D-6E8A-4147-A177-3AD203B41FA5}">
                      <a16:colId xmlns:a16="http://schemas.microsoft.com/office/drawing/2014/main" val="2449482694"/>
                    </a:ext>
                  </a:extLst>
                </a:gridCol>
                <a:gridCol w="658368">
                  <a:extLst>
                    <a:ext uri="{9D8B030D-6E8A-4147-A177-3AD203B41FA5}">
                      <a16:colId xmlns:a16="http://schemas.microsoft.com/office/drawing/2014/main" val="333952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790623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- 2026-08-04 11:17:03</a:t>
                      </a:r>
                      <a:r>
                        <a:rPr kumimoji="0" lang="en-US" sz="1000" b="0" i="0" u="none" strike="noStrike" kern="1200" cap="none" spc="0" normalizeH="0" baseline="0" noProof="0">
                          <a:ln>
                            <a:noFill/>
                          </a:ln>
                          <a:solidFill>
                            <a:prstClr val="black"/>
                          </a:solidFill>
                          <a:effectLst/>
                          <a:uLnTx/>
                          <a:uFillTx/>
                          <a:latin typeface="Calibri"/>
                          <a:ea typeface="+mn-ea"/>
                          <a:cs typeface="+mn-cs"/>
                        </a:rPr>
                        <a:t>
 Tram picks a fight with Flora over food. Sheba tried to intervene during the meeting they had. Later Flora takes him on again.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https://i.ytimg.com/vi/F_VNo4t3Un4/hqdefault.jpg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1.16 %</a:t>
                      </a:r>
                    </a:p>
                  </a:txBody>
                  <a:tcPr/>
                </a:tc>
                <a:extLst>
                  <a:ext uri="{0D108BD9-81ED-4DB2-BD59-A6C34878D82A}">
                    <a16:rowId xmlns:a16="http://schemas.microsoft.com/office/drawing/2014/main" val="231403009"/>
                  </a:ext>
                </a:extLst>
              </a:tr>
            </a:tbl>
          </a:graphicData>
        </a:graphic>
      </p:graphicFrame>
      <p:sp>
        <p:nvSpPr>
          <p:cNvPr id="4" name="Text Placeholder 3">
            <a:extLst>
              <a:ext uri="{FF2B5EF4-FFF2-40B4-BE49-F238E27FC236}">
                <a16:creationId xmlns:a16="http://schemas.microsoft.com/office/drawing/2014/main" id="{D24F9D32-05E5-4569-B67C-BED3DCEA2BED}"/>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22534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A1D4C-E866-4FBA-B57E-B1BA3749CDEE}"/>
              </a:ext>
            </a:extLst>
          </p:cNvPr>
          <p:cNvSpPr>
            <a:spLocks noGrp="1"/>
          </p:cNvSpPr>
          <p:nvPr>
            <p:ph type="title"/>
          </p:nvPr>
        </p:nvSpPr>
        <p:spPr/>
        <p:txBody>
          <a:bodyPr/>
          <a:lstStyle/>
          <a:p>
            <a:r>
              <a:rPr lang="en-US"/>
              <a:t>Youtube Videos Table | 5 profiles - 18 of 26</a:t>
            </a:r>
          </a:p>
        </p:txBody>
      </p:sp>
      <p:graphicFrame>
        <p:nvGraphicFramePr>
          <p:cNvPr id="5" name="Table Placeholder 4">
            <a:extLst>
              <a:ext uri="{FF2B5EF4-FFF2-40B4-BE49-F238E27FC236}">
                <a16:creationId xmlns:a16="http://schemas.microsoft.com/office/drawing/2014/main" id="{9F545E98-4DD8-4A70-AFB8-CFBF1D748A8C}"/>
              </a:ext>
            </a:extLst>
          </p:cNvPr>
          <p:cNvGraphicFramePr>
            <a:graphicFrameLocks noGrp="1"/>
          </p:cNvGraphicFramePr>
          <p:nvPr>
            <p:ph type="tbl" sz="quarter" idx="13"/>
            <p:extLst>
              <p:ext uri="{D42A27DB-BD31-4B8C-83A1-F6EECF244321}">
                <p14:modId xmlns:p14="http://schemas.microsoft.com/office/powerpoint/2010/main" val="807603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86953959"/>
                    </a:ext>
                  </a:extLst>
                </a:gridCol>
                <a:gridCol w="1316736">
                  <a:extLst>
                    <a:ext uri="{9D8B030D-6E8A-4147-A177-3AD203B41FA5}">
                      <a16:colId xmlns:a16="http://schemas.microsoft.com/office/drawing/2014/main" val="3368706120"/>
                    </a:ext>
                  </a:extLst>
                </a:gridCol>
                <a:gridCol w="1645920">
                  <a:extLst>
                    <a:ext uri="{9D8B030D-6E8A-4147-A177-3AD203B41FA5}">
                      <a16:colId xmlns:a16="http://schemas.microsoft.com/office/drawing/2014/main" val="4252362065"/>
                    </a:ext>
                  </a:extLst>
                </a:gridCol>
                <a:gridCol w="658368">
                  <a:extLst>
                    <a:ext uri="{9D8B030D-6E8A-4147-A177-3AD203B41FA5}">
                      <a16:colId xmlns:a16="http://schemas.microsoft.com/office/drawing/2014/main" val="4053552300"/>
                    </a:ext>
                  </a:extLst>
                </a:gridCol>
                <a:gridCol w="658368">
                  <a:extLst>
                    <a:ext uri="{9D8B030D-6E8A-4147-A177-3AD203B41FA5}">
                      <a16:colId xmlns:a16="http://schemas.microsoft.com/office/drawing/2014/main" val="764131032"/>
                    </a:ext>
                  </a:extLst>
                </a:gridCol>
                <a:gridCol w="658368">
                  <a:extLst>
                    <a:ext uri="{9D8B030D-6E8A-4147-A177-3AD203B41FA5}">
                      <a16:colId xmlns:a16="http://schemas.microsoft.com/office/drawing/2014/main" val="2057171615"/>
                    </a:ext>
                  </a:extLst>
                </a:gridCol>
                <a:gridCol w="658368">
                  <a:extLst>
                    <a:ext uri="{9D8B030D-6E8A-4147-A177-3AD203B41FA5}">
                      <a16:colId xmlns:a16="http://schemas.microsoft.com/office/drawing/2014/main" val="27213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05698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- 2026-09-04 02:02:05</a:t>
                      </a:r>
                      <a:r>
                        <a:rPr kumimoji="0" lang="en-US" sz="1000" b="0" i="0" u="none" strike="noStrike" kern="1200" cap="none" spc="0" normalizeH="0" baseline="0" noProof="0">
                          <a:ln>
                            <a:noFill/>
                          </a:ln>
                          <a:solidFill>
                            <a:prstClr val="black"/>
                          </a:solidFill>
                          <a:effectLst/>
                          <a:uLnTx/>
                          <a:uFillTx/>
                          <a:latin typeface="Calibri"/>
                          <a:ea typeface="+mn-ea"/>
                          <a:cs typeface="+mn-cs"/>
                        </a:rPr>
                        <a:t>
 Oyin and Flora confront Bluethopia over her reaction after the house won the wager, questioning why she did not clap or celebrate.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https://i.ytimg.com/vi/NESSZPulLlU/hqdefault.jpg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4.44 %</a:t>
                      </a:r>
                    </a:p>
                  </a:txBody>
                  <a:tcPr/>
                </a:tc>
                <a:extLst>
                  <a:ext uri="{0D108BD9-81ED-4DB2-BD59-A6C34878D82A}">
                    <a16:rowId xmlns:a16="http://schemas.microsoft.com/office/drawing/2014/main" val="779341468"/>
                  </a:ext>
                </a:extLst>
              </a:tr>
            </a:tbl>
          </a:graphicData>
        </a:graphic>
      </p:graphicFrame>
      <p:sp>
        <p:nvSpPr>
          <p:cNvPr id="4" name="Text Placeholder 3">
            <a:extLst>
              <a:ext uri="{FF2B5EF4-FFF2-40B4-BE49-F238E27FC236}">
                <a16:creationId xmlns:a16="http://schemas.microsoft.com/office/drawing/2014/main" id="{53969373-F50C-4E7F-A3F9-464E2D4F7549}"/>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0769529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9C6AE-47D5-4806-89B2-74F528FDC802}"/>
              </a:ext>
            </a:extLst>
          </p:cNvPr>
          <p:cNvSpPr>
            <a:spLocks noGrp="1"/>
          </p:cNvSpPr>
          <p:nvPr>
            <p:ph type="title"/>
          </p:nvPr>
        </p:nvSpPr>
        <p:spPr/>
        <p:txBody>
          <a:bodyPr/>
          <a:lstStyle/>
          <a:p>
            <a:r>
              <a:rPr lang="en-US"/>
              <a:t>Youtube Videos Table | 5 profiles - 19 of 26</a:t>
            </a:r>
          </a:p>
        </p:txBody>
      </p:sp>
      <p:graphicFrame>
        <p:nvGraphicFramePr>
          <p:cNvPr id="5" name="Table Placeholder 4">
            <a:extLst>
              <a:ext uri="{FF2B5EF4-FFF2-40B4-BE49-F238E27FC236}">
                <a16:creationId xmlns:a16="http://schemas.microsoft.com/office/drawing/2014/main" id="{A911AF88-1F1F-4DA4-B122-C1A2EADDC35A}"/>
              </a:ext>
            </a:extLst>
          </p:cNvPr>
          <p:cNvGraphicFramePr>
            <a:graphicFrameLocks noGrp="1"/>
          </p:cNvGraphicFramePr>
          <p:nvPr>
            <p:ph type="tbl" sz="quarter" idx="13"/>
            <p:extLst>
              <p:ext uri="{D42A27DB-BD31-4B8C-83A1-F6EECF244321}">
                <p14:modId xmlns:p14="http://schemas.microsoft.com/office/powerpoint/2010/main" val="2630145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04165460"/>
                    </a:ext>
                  </a:extLst>
                </a:gridCol>
                <a:gridCol w="1316736">
                  <a:extLst>
                    <a:ext uri="{9D8B030D-6E8A-4147-A177-3AD203B41FA5}">
                      <a16:colId xmlns:a16="http://schemas.microsoft.com/office/drawing/2014/main" val="288861806"/>
                    </a:ext>
                  </a:extLst>
                </a:gridCol>
                <a:gridCol w="1645920">
                  <a:extLst>
                    <a:ext uri="{9D8B030D-6E8A-4147-A177-3AD203B41FA5}">
                      <a16:colId xmlns:a16="http://schemas.microsoft.com/office/drawing/2014/main" val="2405724430"/>
                    </a:ext>
                  </a:extLst>
                </a:gridCol>
                <a:gridCol w="658368">
                  <a:extLst>
                    <a:ext uri="{9D8B030D-6E8A-4147-A177-3AD203B41FA5}">
                      <a16:colId xmlns:a16="http://schemas.microsoft.com/office/drawing/2014/main" val="3874944353"/>
                    </a:ext>
                  </a:extLst>
                </a:gridCol>
                <a:gridCol w="658368">
                  <a:extLst>
                    <a:ext uri="{9D8B030D-6E8A-4147-A177-3AD203B41FA5}">
                      <a16:colId xmlns:a16="http://schemas.microsoft.com/office/drawing/2014/main" val="706923816"/>
                    </a:ext>
                  </a:extLst>
                </a:gridCol>
                <a:gridCol w="658368">
                  <a:extLst>
                    <a:ext uri="{9D8B030D-6E8A-4147-A177-3AD203B41FA5}">
                      <a16:colId xmlns:a16="http://schemas.microsoft.com/office/drawing/2014/main" val="1374109931"/>
                    </a:ext>
                  </a:extLst>
                </a:gridCol>
                <a:gridCol w="658368">
                  <a:extLst>
                    <a:ext uri="{9D8B030D-6E8A-4147-A177-3AD203B41FA5}">
                      <a16:colId xmlns:a16="http://schemas.microsoft.com/office/drawing/2014/main" val="837258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53498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- 2026-07-27 16:22:35</a:t>
                      </a:r>
                      <a:r>
                        <a:rPr kumimoji="0" lang="en-US" sz="1000" b="0" i="0" u="none" strike="noStrike" kern="1200" cap="none" spc="0" normalizeH="0" baseline="0" noProof="0">
                          <a:ln>
                            <a:noFill/>
                          </a:ln>
                          <a:solidFill>
                            <a:prstClr val="black"/>
                          </a:solidFill>
                          <a:effectLst/>
                          <a:uLnTx/>
                          <a:uFillTx/>
                          <a:latin typeface="Calibri"/>
                          <a:ea typeface="+mn-ea"/>
                          <a:cs typeface="+mn-cs"/>
                        </a:rPr>
                        <a:t>
 Wager task preparations are off to a rocky start for the ladies, who can't seem to stop arguing — case in point: Abi and Neche.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https://i.ytimg.com/vi/YFWUMM7_d54/hqdefault.jpg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4.13 %</a:t>
                      </a:r>
                    </a:p>
                  </a:txBody>
                  <a:tcPr/>
                </a:tc>
                <a:extLst>
                  <a:ext uri="{0D108BD9-81ED-4DB2-BD59-A6C34878D82A}">
                    <a16:rowId xmlns:a16="http://schemas.microsoft.com/office/drawing/2014/main" val="2175290548"/>
                  </a:ext>
                </a:extLst>
              </a:tr>
            </a:tbl>
          </a:graphicData>
        </a:graphic>
      </p:graphicFrame>
      <p:sp>
        <p:nvSpPr>
          <p:cNvPr id="4" name="Text Placeholder 3">
            <a:extLst>
              <a:ext uri="{FF2B5EF4-FFF2-40B4-BE49-F238E27FC236}">
                <a16:creationId xmlns:a16="http://schemas.microsoft.com/office/drawing/2014/main" id="{EF6F87B4-D8BB-4131-8C9A-8958B05DD696}"/>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3467511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309CE-0F3B-448F-BFB5-7D4C5A506821}"/>
              </a:ext>
            </a:extLst>
          </p:cNvPr>
          <p:cNvSpPr>
            <a:spLocks noGrp="1"/>
          </p:cNvSpPr>
          <p:nvPr>
            <p:ph type="title"/>
          </p:nvPr>
        </p:nvSpPr>
        <p:spPr/>
        <p:txBody>
          <a:bodyPr/>
          <a:lstStyle/>
          <a:p>
            <a:r>
              <a:rPr lang="en-US"/>
              <a:t>Youtube Videos Table | 5 profiles - 20 of 26</a:t>
            </a:r>
          </a:p>
        </p:txBody>
      </p:sp>
      <p:graphicFrame>
        <p:nvGraphicFramePr>
          <p:cNvPr id="5" name="Table Placeholder 4">
            <a:extLst>
              <a:ext uri="{FF2B5EF4-FFF2-40B4-BE49-F238E27FC236}">
                <a16:creationId xmlns:a16="http://schemas.microsoft.com/office/drawing/2014/main" id="{8F7A8CA2-4F03-4862-B22B-DAB9019F0C20}"/>
              </a:ext>
            </a:extLst>
          </p:cNvPr>
          <p:cNvGraphicFramePr>
            <a:graphicFrameLocks noGrp="1"/>
          </p:cNvGraphicFramePr>
          <p:nvPr>
            <p:ph type="tbl" sz="quarter" idx="13"/>
            <p:extLst>
              <p:ext uri="{D42A27DB-BD31-4B8C-83A1-F6EECF244321}">
                <p14:modId xmlns:p14="http://schemas.microsoft.com/office/powerpoint/2010/main" val="1299842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181451288"/>
                    </a:ext>
                  </a:extLst>
                </a:gridCol>
                <a:gridCol w="1316736">
                  <a:extLst>
                    <a:ext uri="{9D8B030D-6E8A-4147-A177-3AD203B41FA5}">
                      <a16:colId xmlns:a16="http://schemas.microsoft.com/office/drawing/2014/main" val="1764240348"/>
                    </a:ext>
                  </a:extLst>
                </a:gridCol>
                <a:gridCol w="1645920">
                  <a:extLst>
                    <a:ext uri="{9D8B030D-6E8A-4147-A177-3AD203B41FA5}">
                      <a16:colId xmlns:a16="http://schemas.microsoft.com/office/drawing/2014/main" val="2625812388"/>
                    </a:ext>
                  </a:extLst>
                </a:gridCol>
                <a:gridCol w="658368">
                  <a:extLst>
                    <a:ext uri="{9D8B030D-6E8A-4147-A177-3AD203B41FA5}">
                      <a16:colId xmlns:a16="http://schemas.microsoft.com/office/drawing/2014/main" val="985229892"/>
                    </a:ext>
                  </a:extLst>
                </a:gridCol>
                <a:gridCol w="658368">
                  <a:extLst>
                    <a:ext uri="{9D8B030D-6E8A-4147-A177-3AD203B41FA5}">
                      <a16:colId xmlns:a16="http://schemas.microsoft.com/office/drawing/2014/main" val="944980403"/>
                    </a:ext>
                  </a:extLst>
                </a:gridCol>
                <a:gridCol w="658368">
                  <a:extLst>
                    <a:ext uri="{9D8B030D-6E8A-4147-A177-3AD203B41FA5}">
                      <a16:colId xmlns:a16="http://schemas.microsoft.com/office/drawing/2014/main" val="762123741"/>
                    </a:ext>
                  </a:extLst>
                </a:gridCol>
                <a:gridCol w="658368">
                  <a:extLst>
                    <a:ext uri="{9D8B030D-6E8A-4147-A177-3AD203B41FA5}">
                      <a16:colId xmlns:a16="http://schemas.microsoft.com/office/drawing/2014/main" val="508810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508402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- 2026-08-09 13:52:34</a:t>
                      </a:r>
                      <a:r>
                        <a:rPr kumimoji="0" lang="en-US" sz="1000" b="0" i="0" u="none" strike="noStrike" kern="1200" cap="none" spc="0" normalizeH="0" baseline="0" noProof="0">
                          <a:ln>
                            <a:noFill/>
                          </a:ln>
                          <a:solidFill>
                            <a:prstClr val="black"/>
                          </a:solidFill>
                          <a:effectLst/>
                          <a:uLnTx/>
                          <a:uFillTx/>
                          <a:latin typeface="Calibri"/>
                          <a:ea typeface="+mn-ea"/>
                          <a:cs typeface="+mn-cs"/>
                        </a:rPr>
                        <a:t>
 Following Araga’s kiss with Sheba, Goddessa tells her girls Abi and Sheba that she only just met Araga and wants him to slow down and trust her.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https://i.ytimg.com/vi/khT56kuF-gw/hqdefault.jpg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3.76 %</a:t>
                      </a:r>
                    </a:p>
                  </a:txBody>
                  <a:tcPr/>
                </a:tc>
                <a:extLst>
                  <a:ext uri="{0D108BD9-81ED-4DB2-BD59-A6C34878D82A}">
                    <a16:rowId xmlns:a16="http://schemas.microsoft.com/office/drawing/2014/main" val="3047356694"/>
                  </a:ext>
                </a:extLst>
              </a:tr>
            </a:tbl>
          </a:graphicData>
        </a:graphic>
      </p:graphicFrame>
      <p:sp>
        <p:nvSpPr>
          <p:cNvPr id="4" name="Text Placeholder 3">
            <a:extLst>
              <a:ext uri="{FF2B5EF4-FFF2-40B4-BE49-F238E27FC236}">
                <a16:creationId xmlns:a16="http://schemas.microsoft.com/office/drawing/2014/main" id="{B782F3A5-7E64-4B64-B0B5-364D6901FF90}"/>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6927221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08837-824B-4D1D-89FC-1FBC5F881FA5}"/>
              </a:ext>
            </a:extLst>
          </p:cNvPr>
          <p:cNvSpPr>
            <a:spLocks noGrp="1"/>
          </p:cNvSpPr>
          <p:nvPr>
            <p:ph type="title"/>
          </p:nvPr>
        </p:nvSpPr>
        <p:spPr/>
        <p:txBody>
          <a:bodyPr/>
          <a:lstStyle/>
          <a:p>
            <a:r>
              <a:rPr lang="en-US"/>
              <a:t>Youtube Videos Table | 5 profiles - 21 of 26</a:t>
            </a:r>
          </a:p>
        </p:txBody>
      </p:sp>
      <p:graphicFrame>
        <p:nvGraphicFramePr>
          <p:cNvPr id="5" name="Table Placeholder 4">
            <a:extLst>
              <a:ext uri="{FF2B5EF4-FFF2-40B4-BE49-F238E27FC236}">
                <a16:creationId xmlns:a16="http://schemas.microsoft.com/office/drawing/2014/main" id="{E2134234-42A9-4A7C-8D61-9E7F9B3AB84A}"/>
              </a:ext>
            </a:extLst>
          </p:cNvPr>
          <p:cNvGraphicFramePr>
            <a:graphicFrameLocks noGrp="1"/>
          </p:cNvGraphicFramePr>
          <p:nvPr>
            <p:ph type="tbl" sz="quarter" idx="13"/>
            <p:extLst>
              <p:ext uri="{D42A27DB-BD31-4B8C-83A1-F6EECF244321}">
                <p14:modId xmlns:p14="http://schemas.microsoft.com/office/powerpoint/2010/main" val="241835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859389929"/>
                    </a:ext>
                  </a:extLst>
                </a:gridCol>
                <a:gridCol w="1316736">
                  <a:extLst>
                    <a:ext uri="{9D8B030D-6E8A-4147-A177-3AD203B41FA5}">
                      <a16:colId xmlns:a16="http://schemas.microsoft.com/office/drawing/2014/main" val="2897058143"/>
                    </a:ext>
                  </a:extLst>
                </a:gridCol>
                <a:gridCol w="1645920">
                  <a:extLst>
                    <a:ext uri="{9D8B030D-6E8A-4147-A177-3AD203B41FA5}">
                      <a16:colId xmlns:a16="http://schemas.microsoft.com/office/drawing/2014/main" val="1754694292"/>
                    </a:ext>
                  </a:extLst>
                </a:gridCol>
                <a:gridCol w="658368">
                  <a:extLst>
                    <a:ext uri="{9D8B030D-6E8A-4147-A177-3AD203B41FA5}">
                      <a16:colId xmlns:a16="http://schemas.microsoft.com/office/drawing/2014/main" val="3744863727"/>
                    </a:ext>
                  </a:extLst>
                </a:gridCol>
                <a:gridCol w="658368">
                  <a:extLst>
                    <a:ext uri="{9D8B030D-6E8A-4147-A177-3AD203B41FA5}">
                      <a16:colId xmlns:a16="http://schemas.microsoft.com/office/drawing/2014/main" val="163754744"/>
                    </a:ext>
                  </a:extLst>
                </a:gridCol>
                <a:gridCol w="658368">
                  <a:extLst>
                    <a:ext uri="{9D8B030D-6E8A-4147-A177-3AD203B41FA5}">
                      <a16:colId xmlns:a16="http://schemas.microsoft.com/office/drawing/2014/main" val="2826047660"/>
                    </a:ext>
                  </a:extLst>
                </a:gridCol>
                <a:gridCol w="658368">
                  <a:extLst>
                    <a:ext uri="{9D8B030D-6E8A-4147-A177-3AD203B41FA5}">
                      <a16:colId xmlns:a16="http://schemas.microsoft.com/office/drawing/2014/main" val="3262462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492736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- 2026-09-06 15:54:43</a:t>
                      </a:r>
                      <a:r>
                        <a:rPr kumimoji="0" lang="en-US" sz="1000" b="0" i="0" u="none" strike="noStrike" kern="1200" cap="none" spc="0" normalizeH="0" baseline="0" noProof="0">
                          <a:ln>
                            <a:noFill/>
                          </a:ln>
                          <a:solidFill>
                            <a:prstClr val="black"/>
                          </a:solidFill>
                          <a:effectLst/>
                          <a:uLnTx/>
                          <a:uFillTx/>
                          <a:latin typeface="Calibri"/>
                          <a:ea typeface="+mn-ea"/>
                          <a:cs typeface="+mn-cs"/>
                        </a:rPr>
                        <a:t>
 Aikou, Araga, Barry, Bells, Bluethopia, Chimsom Chuka, Flora, Gerard, Keivo, Nomy, Oyin, Ricky, Temi Nkem, Tram and Yusuf tell Biggie who they want to be evicted from the Big Brother Naija S11 house.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https://i.ytimg.com/vi/2i3d3fzwMdY/hqdefault.jpg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3.26 %</a:t>
                      </a:r>
                    </a:p>
                  </a:txBody>
                  <a:tcPr/>
                </a:tc>
                <a:extLst>
                  <a:ext uri="{0D108BD9-81ED-4DB2-BD59-A6C34878D82A}">
                    <a16:rowId xmlns:a16="http://schemas.microsoft.com/office/drawing/2014/main" val="4275089213"/>
                  </a:ext>
                </a:extLst>
              </a:tr>
            </a:tbl>
          </a:graphicData>
        </a:graphic>
      </p:graphicFrame>
      <p:sp>
        <p:nvSpPr>
          <p:cNvPr id="4" name="Text Placeholder 3">
            <a:extLst>
              <a:ext uri="{FF2B5EF4-FFF2-40B4-BE49-F238E27FC236}">
                <a16:creationId xmlns:a16="http://schemas.microsoft.com/office/drawing/2014/main" id="{D6808745-ACA9-41FF-B940-E0637E9A6B7D}"/>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3122053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3885F-33EB-43EF-838F-9BFF1B58687F}"/>
              </a:ext>
            </a:extLst>
          </p:cNvPr>
          <p:cNvSpPr>
            <a:spLocks noGrp="1"/>
          </p:cNvSpPr>
          <p:nvPr>
            <p:ph type="title"/>
          </p:nvPr>
        </p:nvSpPr>
        <p:spPr/>
        <p:txBody>
          <a:bodyPr/>
          <a:lstStyle/>
          <a:p>
            <a:r>
              <a:rPr lang="en-US"/>
              <a:t>Youtube Videos Table | 5 profiles - 22 of 26</a:t>
            </a:r>
          </a:p>
        </p:txBody>
      </p:sp>
      <p:graphicFrame>
        <p:nvGraphicFramePr>
          <p:cNvPr id="5" name="Table Placeholder 4">
            <a:extLst>
              <a:ext uri="{FF2B5EF4-FFF2-40B4-BE49-F238E27FC236}">
                <a16:creationId xmlns:a16="http://schemas.microsoft.com/office/drawing/2014/main" id="{83D3807B-F4F5-4056-9D3F-13589ADFF1B0}"/>
              </a:ext>
            </a:extLst>
          </p:cNvPr>
          <p:cNvGraphicFramePr>
            <a:graphicFrameLocks noGrp="1"/>
          </p:cNvGraphicFramePr>
          <p:nvPr>
            <p:ph type="tbl" sz="quarter" idx="13"/>
            <p:extLst>
              <p:ext uri="{D42A27DB-BD31-4B8C-83A1-F6EECF244321}">
                <p14:modId xmlns:p14="http://schemas.microsoft.com/office/powerpoint/2010/main" val="4066845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91538028"/>
                    </a:ext>
                  </a:extLst>
                </a:gridCol>
                <a:gridCol w="1316736">
                  <a:extLst>
                    <a:ext uri="{9D8B030D-6E8A-4147-A177-3AD203B41FA5}">
                      <a16:colId xmlns:a16="http://schemas.microsoft.com/office/drawing/2014/main" val="2173241948"/>
                    </a:ext>
                  </a:extLst>
                </a:gridCol>
                <a:gridCol w="1645920">
                  <a:extLst>
                    <a:ext uri="{9D8B030D-6E8A-4147-A177-3AD203B41FA5}">
                      <a16:colId xmlns:a16="http://schemas.microsoft.com/office/drawing/2014/main" val="1081925256"/>
                    </a:ext>
                  </a:extLst>
                </a:gridCol>
                <a:gridCol w="658368">
                  <a:extLst>
                    <a:ext uri="{9D8B030D-6E8A-4147-A177-3AD203B41FA5}">
                      <a16:colId xmlns:a16="http://schemas.microsoft.com/office/drawing/2014/main" val="2422518291"/>
                    </a:ext>
                  </a:extLst>
                </a:gridCol>
                <a:gridCol w="658368">
                  <a:extLst>
                    <a:ext uri="{9D8B030D-6E8A-4147-A177-3AD203B41FA5}">
                      <a16:colId xmlns:a16="http://schemas.microsoft.com/office/drawing/2014/main" val="575986463"/>
                    </a:ext>
                  </a:extLst>
                </a:gridCol>
                <a:gridCol w="658368">
                  <a:extLst>
                    <a:ext uri="{9D8B030D-6E8A-4147-A177-3AD203B41FA5}">
                      <a16:colId xmlns:a16="http://schemas.microsoft.com/office/drawing/2014/main" val="1117730690"/>
                    </a:ext>
                  </a:extLst>
                </a:gridCol>
                <a:gridCol w="658368">
                  <a:extLst>
                    <a:ext uri="{9D8B030D-6E8A-4147-A177-3AD203B41FA5}">
                      <a16:colId xmlns:a16="http://schemas.microsoft.com/office/drawing/2014/main" val="459222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55967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- 2026-08-09 21:37:03</a:t>
                      </a:r>
                      <a:r>
                        <a:rPr kumimoji="0" lang="en-US" sz="1000" b="0" i="0" u="none" strike="noStrike" kern="1200" cap="none" spc="0" normalizeH="0" baseline="0" noProof="0">
                          <a:ln>
                            <a:noFill/>
                          </a:ln>
                          <a:solidFill>
                            <a:prstClr val="black"/>
                          </a:solidFill>
                          <a:effectLst/>
                          <a:uLnTx/>
                          <a:uFillTx/>
                          <a:latin typeface="Calibri"/>
                          <a:ea typeface="+mn-ea"/>
                          <a:cs typeface="+mn-cs"/>
                        </a:rPr>
                        <a:t>
 The aerial seduction artist, Mercedes, has been evicted from the Show Ya Sef house. On stage with Ebuka, she reflects on her time in the house, stating that she showed her true self and touched on her future plans.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https://i.ytimg.com/vi/ULnr0uuOoKU/hqdefault.jpg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690332840"/>
                  </a:ext>
                </a:extLst>
              </a:tr>
            </a:tbl>
          </a:graphicData>
        </a:graphic>
      </p:graphicFrame>
      <p:sp>
        <p:nvSpPr>
          <p:cNvPr id="4" name="Text Placeholder 3">
            <a:extLst>
              <a:ext uri="{FF2B5EF4-FFF2-40B4-BE49-F238E27FC236}">
                <a16:creationId xmlns:a16="http://schemas.microsoft.com/office/drawing/2014/main" id="{3E33907E-A8C5-4AAE-84F4-78D7E4E1EFFE}"/>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8676537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FE627-1082-4BE6-AE09-70A7F3BE6D50}"/>
              </a:ext>
            </a:extLst>
          </p:cNvPr>
          <p:cNvSpPr>
            <a:spLocks noGrp="1"/>
          </p:cNvSpPr>
          <p:nvPr>
            <p:ph type="title"/>
          </p:nvPr>
        </p:nvSpPr>
        <p:spPr/>
        <p:txBody>
          <a:bodyPr/>
          <a:lstStyle/>
          <a:p>
            <a:r>
              <a:rPr lang="en-US"/>
              <a:t>Youtube Videos Table | 5 profiles - 23 of 26</a:t>
            </a:r>
          </a:p>
        </p:txBody>
      </p:sp>
      <p:graphicFrame>
        <p:nvGraphicFramePr>
          <p:cNvPr id="5" name="Table Placeholder 4">
            <a:extLst>
              <a:ext uri="{FF2B5EF4-FFF2-40B4-BE49-F238E27FC236}">
                <a16:creationId xmlns:a16="http://schemas.microsoft.com/office/drawing/2014/main" id="{095D0ED3-62C3-462C-8EB4-AF92AD0E9948}"/>
              </a:ext>
            </a:extLst>
          </p:cNvPr>
          <p:cNvGraphicFramePr>
            <a:graphicFrameLocks noGrp="1"/>
          </p:cNvGraphicFramePr>
          <p:nvPr>
            <p:ph type="tbl" sz="quarter" idx="13"/>
            <p:extLst>
              <p:ext uri="{D42A27DB-BD31-4B8C-83A1-F6EECF244321}">
                <p14:modId xmlns:p14="http://schemas.microsoft.com/office/powerpoint/2010/main" val="2378655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36241546"/>
                    </a:ext>
                  </a:extLst>
                </a:gridCol>
                <a:gridCol w="1316736">
                  <a:extLst>
                    <a:ext uri="{9D8B030D-6E8A-4147-A177-3AD203B41FA5}">
                      <a16:colId xmlns:a16="http://schemas.microsoft.com/office/drawing/2014/main" val="2356638427"/>
                    </a:ext>
                  </a:extLst>
                </a:gridCol>
                <a:gridCol w="1645920">
                  <a:extLst>
                    <a:ext uri="{9D8B030D-6E8A-4147-A177-3AD203B41FA5}">
                      <a16:colId xmlns:a16="http://schemas.microsoft.com/office/drawing/2014/main" val="213779864"/>
                    </a:ext>
                  </a:extLst>
                </a:gridCol>
                <a:gridCol w="658368">
                  <a:extLst>
                    <a:ext uri="{9D8B030D-6E8A-4147-A177-3AD203B41FA5}">
                      <a16:colId xmlns:a16="http://schemas.microsoft.com/office/drawing/2014/main" val="1386845503"/>
                    </a:ext>
                  </a:extLst>
                </a:gridCol>
                <a:gridCol w="658368">
                  <a:extLst>
                    <a:ext uri="{9D8B030D-6E8A-4147-A177-3AD203B41FA5}">
                      <a16:colId xmlns:a16="http://schemas.microsoft.com/office/drawing/2014/main" val="3656484518"/>
                    </a:ext>
                  </a:extLst>
                </a:gridCol>
                <a:gridCol w="658368">
                  <a:extLst>
                    <a:ext uri="{9D8B030D-6E8A-4147-A177-3AD203B41FA5}">
                      <a16:colId xmlns:a16="http://schemas.microsoft.com/office/drawing/2014/main" val="490091843"/>
                    </a:ext>
                  </a:extLst>
                </a:gridCol>
                <a:gridCol w="658368">
                  <a:extLst>
                    <a:ext uri="{9D8B030D-6E8A-4147-A177-3AD203B41FA5}">
                      <a16:colId xmlns:a16="http://schemas.microsoft.com/office/drawing/2014/main" val="2281848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81503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- 2026-08-04 10:24:22</a:t>
                      </a:r>
                      <a:r>
                        <a:rPr kumimoji="0" lang="en-US" sz="1000" b="0" i="0" u="none" strike="noStrike" kern="1200" cap="none" spc="0" normalizeH="0" baseline="0" noProof="0">
                          <a:ln>
                            <a:noFill/>
                          </a:ln>
                          <a:solidFill>
                            <a:prstClr val="black"/>
                          </a:solidFill>
                          <a:effectLst/>
                          <a:uLnTx/>
                          <a:uFillTx/>
                          <a:latin typeface="Calibri"/>
                          <a:ea typeface="+mn-ea"/>
                          <a:cs typeface="+mn-cs"/>
                        </a:rPr>
                        <a:t>
 Was it butterflies that made Temi Nkem laugh out loud so much? Keivo was all smiles around her too.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https://i.ytimg.com/vi/FbU3nV43uno/hqdefault.jpg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5.69 %</a:t>
                      </a:r>
                    </a:p>
                  </a:txBody>
                  <a:tcPr/>
                </a:tc>
                <a:extLst>
                  <a:ext uri="{0D108BD9-81ED-4DB2-BD59-A6C34878D82A}">
                    <a16:rowId xmlns:a16="http://schemas.microsoft.com/office/drawing/2014/main" val="2332240784"/>
                  </a:ext>
                </a:extLst>
              </a:tr>
            </a:tbl>
          </a:graphicData>
        </a:graphic>
      </p:graphicFrame>
      <p:sp>
        <p:nvSpPr>
          <p:cNvPr id="4" name="Text Placeholder 3">
            <a:extLst>
              <a:ext uri="{FF2B5EF4-FFF2-40B4-BE49-F238E27FC236}">
                <a16:creationId xmlns:a16="http://schemas.microsoft.com/office/drawing/2014/main" id="{4C648044-E50F-4CBC-912D-FF75C45DEEE6}"/>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3444541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9D4A0-EF46-4369-A2C2-E33FC0081E49}"/>
              </a:ext>
            </a:extLst>
          </p:cNvPr>
          <p:cNvSpPr>
            <a:spLocks noGrp="1"/>
          </p:cNvSpPr>
          <p:nvPr>
            <p:ph type="title"/>
          </p:nvPr>
        </p:nvSpPr>
        <p:spPr/>
        <p:txBody>
          <a:bodyPr/>
          <a:lstStyle/>
          <a:p>
            <a:r>
              <a:rPr lang="en-US"/>
              <a:t>Youtube Videos Table | 5 profiles - 24 of 26</a:t>
            </a:r>
          </a:p>
        </p:txBody>
      </p:sp>
      <p:graphicFrame>
        <p:nvGraphicFramePr>
          <p:cNvPr id="5" name="Table Placeholder 4">
            <a:extLst>
              <a:ext uri="{FF2B5EF4-FFF2-40B4-BE49-F238E27FC236}">
                <a16:creationId xmlns:a16="http://schemas.microsoft.com/office/drawing/2014/main" id="{BE073E0E-2A27-4635-89BC-3A466AA7879A}"/>
              </a:ext>
            </a:extLst>
          </p:cNvPr>
          <p:cNvGraphicFramePr>
            <a:graphicFrameLocks noGrp="1"/>
          </p:cNvGraphicFramePr>
          <p:nvPr>
            <p:ph type="tbl" sz="quarter" idx="13"/>
            <p:extLst>
              <p:ext uri="{D42A27DB-BD31-4B8C-83A1-F6EECF244321}">
                <p14:modId xmlns:p14="http://schemas.microsoft.com/office/powerpoint/2010/main" val="1081312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947585529"/>
                    </a:ext>
                  </a:extLst>
                </a:gridCol>
                <a:gridCol w="1316736">
                  <a:extLst>
                    <a:ext uri="{9D8B030D-6E8A-4147-A177-3AD203B41FA5}">
                      <a16:colId xmlns:a16="http://schemas.microsoft.com/office/drawing/2014/main" val="2622858681"/>
                    </a:ext>
                  </a:extLst>
                </a:gridCol>
                <a:gridCol w="1645920">
                  <a:extLst>
                    <a:ext uri="{9D8B030D-6E8A-4147-A177-3AD203B41FA5}">
                      <a16:colId xmlns:a16="http://schemas.microsoft.com/office/drawing/2014/main" val="3743085182"/>
                    </a:ext>
                  </a:extLst>
                </a:gridCol>
                <a:gridCol w="658368">
                  <a:extLst>
                    <a:ext uri="{9D8B030D-6E8A-4147-A177-3AD203B41FA5}">
                      <a16:colId xmlns:a16="http://schemas.microsoft.com/office/drawing/2014/main" val="3816271254"/>
                    </a:ext>
                  </a:extLst>
                </a:gridCol>
                <a:gridCol w="658368">
                  <a:extLst>
                    <a:ext uri="{9D8B030D-6E8A-4147-A177-3AD203B41FA5}">
                      <a16:colId xmlns:a16="http://schemas.microsoft.com/office/drawing/2014/main" val="2150062463"/>
                    </a:ext>
                  </a:extLst>
                </a:gridCol>
                <a:gridCol w="658368">
                  <a:extLst>
                    <a:ext uri="{9D8B030D-6E8A-4147-A177-3AD203B41FA5}">
                      <a16:colId xmlns:a16="http://schemas.microsoft.com/office/drawing/2014/main" val="2575665839"/>
                    </a:ext>
                  </a:extLst>
                </a:gridCol>
                <a:gridCol w="658368">
                  <a:extLst>
                    <a:ext uri="{9D8B030D-6E8A-4147-A177-3AD203B41FA5}">
                      <a16:colId xmlns:a16="http://schemas.microsoft.com/office/drawing/2014/main" val="2238893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48693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- 2026-09-11 15:31:41</a:t>
                      </a:r>
                      <a:r>
                        <a:rPr kumimoji="0" lang="en-US" sz="1000" b="0" i="0" u="none" strike="noStrike" kern="1200" cap="none" spc="0" normalizeH="0" baseline="0" noProof="0">
                          <a:ln>
                            <a:noFill/>
                          </a:ln>
                          <a:solidFill>
                            <a:prstClr val="black"/>
                          </a:solidFill>
                          <a:effectLst/>
                          <a:uLnTx/>
                          <a:uFillTx/>
                          <a:latin typeface="Calibri"/>
                          <a:ea typeface="+mn-ea"/>
                          <a:cs typeface="+mn-cs"/>
                        </a:rPr>
                        <a:t>
 Bluethopia, Barry and Keivo taste Temi Nkem’s latest custard attempt, and the reviews are not exactly encouraging. But one thing is certain, she is not giving up anytime soon.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https://i.ytimg.com/vi/FMz-i96Wtzg/hqdefault.jpg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5.59 %</a:t>
                      </a:r>
                    </a:p>
                  </a:txBody>
                  <a:tcPr/>
                </a:tc>
                <a:extLst>
                  <a:ext uri="{0D108BD9-81ED-4DB2-BD59-A6C34878D82A}">
                    <a16:rowId xmlns:a16="http://schemas.microsoft.com/office/drawing/2014/main" val="1293461739"/>
                  </a:ext>
                </a:extLst>
              </a:tr>
            </a:tbl>
          </a:graphicData>
        </a:graphic>
      </p:graphicFrame>
      <p:sp>
        <p:nvSpPr>
          <p:cNvPr id="4" name="Text Placeholder 3">
            <a:extLst>
              <a:ext uri="{FF2B5EF4-FFF2-40B4-BE49-F238E27FC236}">
                <a16:creationId xmlns:a16="http://schemas.microsoft.com/office/drawing/2014/main" id="{2F97039A-2697-4585-ABA3-D6C414F51C2D}"/>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1663918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856A9-485C-4664-B518-F8C933619DDF}"/>
              </a:ext>
            </a:extLst>
          </p:cNvPr>
          <p:cNvSpPr>
            <a:spLocks noGrp="1"/>
          </p:cNvSpPr>
          <p:nvPr>
            <p:ph type="title"/>
          </p:nvPr>
        </p:nvSpPr>
        <p:spPr/>
        <p:txBody>
          <a:bodyPr/>
          <a:lstStyle/>
          <a:p>
            <a:r>
              <a:rPr lang="en-US"/>
              <a:t>Youtube Videos Table | 5 profiles - 25 of 26</a:t>
            </a:r>
          </a:p>
        </p:txBody>
      </p:sp>
      <p:graphicFrame>
        <p:nvGraphicFramePr>
          <p:cNvPr id="5" name="Table Placeholder 4">
            <a:extLst>
              <a:ext uri="{FF2B5EF4-FFF2-40B4-BE49-F238E27FC236}">
                <a16:creationId xmlns:a16="http://schemas.microsoft.com/office/drawing/2014/main" id="{55BAB71D-5277-4D00-859C-E98235D7FEEF}"/>
              </a:ext>
            </a:extLst>
          </p:cNvPr>
          <p:cNvGraphicFramePr>
            <a:graphicFrameLocks noGrp="1"/>
          </p:cNvGraphicFramePr>
          <p:nvPr>
            <p:ph type="tbl" sz="quarter" idx="13"/>
            <p:extLst>
              <p:ext uri="{D42A27DB-BD31-4B8C-83A1-F6EECF244321}">
                <p14:modId xmlns:p14="http://schemas.microsoft.com/office/powerpoint/2010/main" val="1877994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63080990"/>
                    </a:ext>
                  </a:extLst>
                </a:gridCol>
                <a:gridCol w="1316736">
                  <a:extLst>
                    <a:ext uri="{9D8B030D-6E8A-4147-A177-3AD203B41FA5}">
                      <a16:colId xmlns:a16="http://schemas.microsoft.com/office/drawing/2014/main" val="757837727"/>
                    </a:ext>
                  </a:extLst>
                </a:gridCol>
                <a:gridCol w="1645920">
                  <a:extLst>
                    <a:ext uri="{9D8B030D-6E8A-4147-A177-3AD203B41FA5}">
                      <a16:colId xmlns:a16="http://schemas.microsoft.com/office/drawing/2014/main" val="988700789"/>
                    </a:ext>
                  </a:extLst>
                </a:gridCol>
                <a:gridCol w="658368">
                  <a:extLst>
                    <a:ext uri="{9D8B030D-6E8A-4147-A177-3AD203B41FA5}">
                      <a16:colId xmlns:a16="http://schemas.microsoft.com/office/drawing/2014/main" val="245302973"/>
                    </a:ext>
                  </a:extLst>
                </a:gridCol>
                <a:gridCol w="658368">
                  <a:extLst>
                    <a:ext uri="{9D8B030D-6E8A-4147-A177-3AD203B41FA5}">
                      <a16:colId xmlns:a16="http://schemas.microsoft.com/office/drawing/2014/main" val="200239808"/>
                    </a:ext>
                  </a:extLst>
                </a:gridCol>
                <a:gridCol w="658368">
                  <a:extLst>
                    <a:ext uri="{9D8B030D-6E8A-4147-A177-3AD203B41FA5}">
                      <a16:colId xmlns:a16="http://schemas.microsoft.com/office/drawing/2014/main" val="3387329766"/>
                    </a:ext>
                  </a:extLst>
                </a:gridCol>
                <a:gridCol w="658368">
                  <a:extLst>
                    <a:ext uri="{9D8B030D-6E8A-4147-A177-3AD203B41FA5}">
                      <a16:colId xmlns:a16="http://schemas.microsoft.com/office/drawing/2014/main" val="726214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81930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- 2026-08-10 20:20:44</a:t>
                      </a:r>
                      <a:r>
                        <a:rPr kumimoji="0" lang="en-US" sz="1000" b="0" i="0" u="none" strike="noStrike" kern="1200" cap="none" spc="0" normalizeH="0" baseline="0" noProof="0">
                          <a:ln>
                            <a:noFill/>
                          </a:ln>
                          <a:solidFill>
                            <a:prstClr val="black"/>
                          </a:solidFill>
                          <a:effectLst/>
                          <a:uLnTx/>
                          <a:uFillTx/>
                          <a:latin typeface="Calibri"/>
                          <a:ea typeface="+mn-ea"/>
                          <a:cs typeface="+mn-cs"/>
                        </a:rPr>
                        <a:t>
 Mercedes has no filter! In her chat with Ebuka, she reveals Ricky doesn’t flush the toilet. Cassi is all muscles and her friendship with Oyin is done.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https://i.ytimg.com/vi/s2jeHmU07NA/hqdefault.jpg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3.45 %</a:t>
                      </a:r>
                    </a:p>
                  </a:txBody>
                  <a:tcPr/>
                </a:tc>
                <a:extLst>
                  <a:ext uri="{0D108BD9-81ED-4DB2-BD59-A6C34878D82A}">
                    <a16:rowId xmlns:a16="http://schemas.microsoft.com/office/drawing/2014/main" val="3988256113"/>
                  </a:ext>
                </a:extLst>
              </a:tr>
            </a:tbl>
          </a:graphicData>
        </a:graphic>
      </p:graphicFrame>
      <p:sp>
        <p:nvSpPr>
          <p:cNvPr id="4" name="Text Placeholder 3">
            <a:extLst>
              <a:ext uri="{FF2B5EF4-FFF2-40B4-BE49-F238E27FC236}">
                <a16:creationId xmlns:a16="http://schemas.microsoft.com/office/drawing/2014/main" id="{61290977-DF33-4A7A-89C7-0A404922AA50}"/>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40234623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24B70-D430-481A-93F1-BE354B6F391F}"/>
              </a:ext>
            </a:extLst>
          </p:cNvPr>
          <p:cNvSpPr>
            <a:spLocks noGrp="1"/>
          </p:cNvSpPr>
          <p:nvPr>
            <p:ph type="title"/>
          </p:nvPr>
        </p:nvSpPr>
        <p:spPr/>
        <p:txBody>
          <a:bodyPr/>
          <a:lstStyle/>
          <a:p>
            <a:r>
              <a:rPr lang="en-US"/>
              <a:t>Youtube Videos Table | 5 profiles - 26 of 26</a:t>
            </a:r>
          </a:p>
        </p:txBody>
      </p:sp>
      <p:graphicFrame>
        <p:nvGraphicFramePr>
          <p:cNvPr id="5" name="Table Placeholder 4">
            <a:extLst>
              <a:ext uri="{FF2B5EF4-FFF2-40B4-BE49-F238E27FC236}">
                <a16:creationId xmlns:a16="http://schemas.microsoft.com/office/drawing/2014/main" id="{5358E05C-1E80-4FDC-9E95-8D3E06F8B682}"/>
              </a:ext>
            </a:extLst>
          </p:cNvPr>
          <p:cNvGraphicFramePr>
            <a:graphicFrameLocks noGrp="1"/>
          </p:cNvGraphicFramePr>
          <p:nvPr>
            <p:ph type="tbl" sz="quarter" idx="13"/>
            <p:extLst>
              <p:ext uri="{D42A27DB-BD31-4B8C-83A1-F6EECF244321}">
                <p14:modId xmlns:p14="http://schemas.microsoft.com/office/powerpoint/2010/main" val="850746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03221035"/>
                    </a:ext>
                  </a:extLst>
                </a:gridCol>
                <a:gridCol w="1316736">
                  <a:extLst>
                    <a:ext uri="{9D8B030D-6E8A-4147-A177-3AD203B41FA5}">
                      <a16:colId xmlns:a16="http://schemas.microsoft.com/office/drawing/2014/main" val="2365959392"/>
                    </a:ext>
                  </a:extLst>
                </a:gridCol>
                <a:gridCol w="1645920">
                  <a:extLst>
                    <a:ext uri="{9D8B030D-6E8A-4147-A177-3AD203B41FA5}">
                      <a16:colId xmlns:a16="http://schemas.microsoft.com/office/drawing/2014/main" val="1898980116"/>
                    </a:ext>
                  </a:extLst>
                </a:gridCol>
                <a:gridCol w="658368">
                  <a:extLst>
                    <a:ext uri="{9D8B030D-6E8A-4147-A177-3AD203B41FA5}">
                      <a16:colId xmlns:a16="http://schemas.microsoft.com/office/drawing/2014/main" val="995505567"/>
                    </a:ext>
                  </a:extLst>
                </a:gridCol>
                <a:gridCol w="658368">
                  <a:extLst>
                    <a:ext uri="{9D8B030D-6E8A-4147-A177-3AD203B41FA5}">
                      <a16:colId xmlns:a16="http://schemas.microsoft.com/office/drawing/2014/main" val="1132847273"/>
                    </a:ext>
                  </a:extLst>
                </a:gridCol>
                <a:gridCol w="658368">
                  <a:extLst>
                    <a:ext uri="{9D8B030D-6E8A-4147-A177-3AD203B41FA5}">
                      <a16:colId xmlns:a16="http://schemas.microsoft.com/office/drawing/2014/main" val="3598065935"/>
                    </a:ext>
                  </a:extLst>
                </a:gridCol>
                <a:gridCol w="658368">
                  <a:extLst>
                    <a:ext uri="{9D8B030D-6E8A-4147-A177-3AD203B41FA5}">
                      <a16:colId xmlns:a16="http://schemas.microsoft.com/office/drawing/2014/main" val="262340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862190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Big Brother Naija - 2026-08-07 02:20:47</a:t>
                      </a:r>
                      <a:r>
                        <a:rPr kumimoji="0" lang="en-US" sz="1000" b="0" i="0" u="none" strike="noStrike" kern="1200" cap="none" spc="0" normalizeH="0" baseline="0" noProof="0">
                          <a:ln>
                            <a:noFill/>
                          </a:ln>
                          <a:solidFill>
                            <a:prstClr val="black"/>
                          </a:solidFill>
                          <a:effectLst/>
                          <a:uLnTx/>
                          <a:uFillTx/>
                          <a:latin typeface="Calibri"/>
                          <a:ea typeface="+mn-ea"/>
                          <a:cs typeface="+mn-cs"/>
                        </a:rPr>
                        <a:t>
 Following Kamsy's Truth or Dare moment with Chimsom Chuka, Gerard admits he liked her but says he's now choosing to detach.
---
For all of your favourite #BBNaija content on the official website, click to vote, play and watch the freshest content here: https://tinyurl.com/cf72bm9z.
Don't miss a single moment, follow #BBNaija on our social platforms:
Facebook: https://www.facebook.com/BigBrotherNaija
Tik Tok: https://www.tiktok.com/@bbnaija
Instagram: https://www.instagram.com/bigbronaija
Twitter: https://twitter.com/BBNaija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https://i.ytimg.com/vi/m7QoEf44_Cs/hqdefault.jpg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5.07 %</a:t>
                      </a:r>
                    </a:p>
                  </a:txBody>
                  <a:tcPr/>
                </a:tc>
                <a:extLst>
                  <a:ext uri="{0D108BD9-81ED-4DB2-BD59-A6C34878D82A}">
                    <a16:rowId xmlns:a16="http://schemas.microsoft.com/office/drawing/2014/main" val="3853773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556</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12288377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435187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3.52%</a:t>
                      </a:r>
                    </a:p>
                  </a:txBody>
                  <a:tcPr/>
                </a:tc>
                <a:extLst>
                  <a:ext uri="{0D108BD9-81ED-4DB2-BD59-A6C34878D82A}">
                    <a16:rowId xmlns:a16="http://schemas.microsoft.com/office/drawing/2014/main" val="2037567565"/>
                  </a:ext>
                </a:extLst>
              </a:tr>
            </a:tbl>
          </a:graphicData>
        </a:graphic>
      </p:graphicFrame>
      <p:sp>
        <p:nvSpPr>
          <p:cNvPr id="4" name="Text Placeholder 3">
            <a:extLst>
              <a:ext uri="{FF2B5EF4-FFF2-40B4-BE49-F238E27FC236}">
                <a16:creationId xmlns:a16="http://schemas.microsoft.com/office/drawing/2014/main" id="{3AA984B3-0851-42E0-9849-649255116732}"/>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847910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7401-CA4F-4531-B8D3-54856DA11AAD}"/>
              </a:ext>
            </a:extLst>
          </p:cNvPr>
          <p:cNvSpPr>
            <a:spLocks noGrp="1"/>
          </p:cNvSpPr>
          <p:nvPr>
            <p:ph type="title"/>
          </p:nvPr>
        </p:nvSpPr>
        <p:spPr/>
        <p:txBody>
          <a:bodyPr/>
          <a:lstStyle/>
          <a:p>
            <a:r>
              <a:rPr lang="en-US"/>
              <a:t>Overall All Posts Table | 5 profiles - 1 of 9</a:t>
            </a:r>
          </a:p>
        </p:txBody>
      </p:sp>
      <p:graphicFrame>
        <p:nvGraphicFramePr>
          <p:cNvPr id="5" name="Table Placeholder 4">
            <a:extLst>
              <a:ext uri="{FF2B5EF4-FFF2-40B4-BE49-F238E27FC236}">
                <a16:creationId xmlns:a16="http://schemas.microsoft.com/office/drawing/2014/main" id="{4EA41593-12A8-4F1E-A173-8029E0F14556}"/>
              </a:ext>
            </a:extLst>
          </p:cNvPr>
          <p:cNvGraphicFramePr>
            <a:graphicFrameLocks noGrp="1"/>
          </p:cNvGraphicFramePr>
          <p:nvPr>
            <p:ph type="tbl" sz="quarter" idx="13"/>
            <p:extLst>
              <p:ext uri="{D42A27DB-BD31-4B8C-83A1-F6EECF244321}">
                <p14:modId xmlns:p14="http://schemas.microsoft.com/office/powerpoint/2010/main" val="902454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03708858"/>
                    </a:ext>
                  </a:extLst>
                </a:gridCol>
                <a:gridCol w="1892808">
                  <a:extLst>
                    <a:ext uri="{9D8B030D-6E8A-4147-A177-3AD203B41FA5}">
                      <a16:colId xmlns:a16="http://schemas.microsoft.com/office/drawing/2014/main" val="3193942118"/>
                    </a:ext>
                  </a:extLst>
                </a:gridCol>
                <a:gridCol w="987552">
                  <a:extLst>
                    <a:ext uri="{9D8B030D-6E8A-4147-A177-3AD203B41FA5}">
                      <a16:colId xmlns:a16="http://schemas.microsoft.com/office/drawing/2014/main" val="513270867"/>
                    </a:ext>
                  </a:extLst>
                </a:gridCol>
                <a:gridCol w="987552">
                  <a:extLst>
                    <a:ext uri="{9D8B030D-6E8A-4147-A177-3AD203B41FA5}">
                      <a16:colId xmlns:a16="http://schemas.microsoft.com/office/drawing/2014/main" val="767892946"/>
                    </a:ext>
                  </a:extLst>
                </a:gridCol>
                <a:gridCol w="987552">
                  <a:extLst>
                    <a:ext uri="{9D8B030D-6E8A-4147-A177-3AD203B41FA5}">
                      <a16:colId xmlns:a16="http://schemas.microsoft.com/office/drawing/2014/main" val="4259005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57572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Big Brother Naija - 2026-09-07 20:44:41</a:t>
                      </a:r>
                      <a:r>
                        <a:rPr kumimoji="0" lang="en-US" sz="1000" b="0" i="0" u="none" strike="noStrike" kern="1200" cap="none" spc="0" normalizeH="0" baseline="0" noProof="0">
                          <a:ln>
                            <a:noFill/>
                          </a:ln>
                          <a:solidFill>
                            <a:prstClr val="black"/>
                          </a:solidFill>
                          <a:effectLst/>
                          <a:uLnTx/>
                          <a:uFillTx/>
                          <a:latin typeface="Calibri"/>
                          <a:ea typeface="+mn-ea"/>
                          <a:cs typeface="+mn-cs"/>
                        </a:rPr>
                        <a:t>
 BREAKING NEWS: Nomy’s privilege to be in the Big Brother Naija Show Ya Sef house has been revoked following repeated defiance of Big Brother’s instructions.
While serving as this week’s bench warmer, Nomy left her assigned bench and vest behind. Big Brother addressed the infringement and her repeated defiance before revoking her privilege to participate in the game.
Nomy was given 30 minutes to gather her belongings and leave the Big Brother house.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https://quintly-eu-image-storage.s3.amazonaws.com/5a626551d58210a0c01a1f2a6b7de11d/a0ede8358eadf41b630d3951d8a4b62c.jpg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8758187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66581.6778 %</a:t>
                      </a:r>
                    </a:p>
                  </a:txBody>
                  <a:tcPr/>
                </a:tc>
                <a:extLst>
                  <a:ext uri="{0D108BD9-81ED-4DB2-BD59-A6C34878D82A}">
                    <a16:rowId xmlns:a16="http://schemas.microsoft.com/office/drawing/2014/main" val="2265142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- 2026-08-20 13:54:27</a:t>
                      </a:r>
                      <a:r>
                        <a:rPr kumimoji="0" lang="en-US" sz="1000" b="0" i="0" u="none" strike="noStrike" kern="1200" cap="none" spc="0" normalizeH="0" baseline="0" noProof="0">
                          <a:ln>
                            <a:noFill/>
                          </a:ln>
                          <a:solidFill>
                            <a:prstClr val="black"/>
                          </a:solidFill>
                          <a:effectLst/>
                          <a:uLnTx/>
                          <a:uFillTx/>
                          <a:latin typeface="Calibri"/>
                          <a:ea typeface="+mn-ea"/>
                          <a:cs typeface="+mn-cs"/>
                        </a:rPr>
                        <a:t>
 No be small flirting! 🥰  Is Tram playing a game or is Sheba really his 'home'? 👀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https://quintly-eu-image-storage.s3.amazonaws.com/8af4cb15b005bf594b7cc70b7dd30a65/dd9624e4d773327273e08520e5ac3e20.webp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7.7500 %</a:t>
                      </a:r>
                    </a:p>
                  </a:txBody>
                  <a:tcPr/>
                </a:tc>
                <a:extLst>
                  <a:ext uri="{0D108BD9-81ED-4DB2-BD59-A6C34878D82A}">
                    <a16:rowId xmlns:a16="http://schemas.microsoft.com/office/drawing/2014/main" val="1254103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Big Brother Naija - 2026-08-09 12:39:04</a:t>
                      </a:r>
                      <a:r>
                        <a:rPr kumimoji="0" lang="en-US" sz="1000" b="0" i="0" u="none" strike="noStrike" kern="1200" cap="none" spc="0" normalizeH="0" baseline="0" noProof="0">
                          <a:ln>
                            <a:noFill/>
                          </a:ln>
                          <a:solidFill>
                            <a:prstClr val="black"/>
                          </a:solidFill>
                          <a:effectLst/>
                          <a:uLnTx/>
                          <a:uFillTx/>
                          <a:latin typeface="Calibri"/>
                          <a:ea typeface="+mn-ea"/>
                          <a:cs typeface="+mn-cs"/>
                        </a:rPr>
                        <a:t>
 Goddessa has a message for Araga, she wants him to trust her in the house. Will Araga get the message to slow things down and trust his bae? 🫣
#BBNaija is proudly sponsored by betPawa 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https://quintly-eu-image-storage.s3.amazonaws.com/5a626551d58210a0c01a1f2a6b7de11d/031b2b91bbf4df711ac0982a44d4d8a1.jpg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44737.4682 %</a:t>
                      </a:r>
                    </a:p>
                  </a:txBody>
                  <a:tcPr/>
                </a:tc>
                <a:extLst>
                  <a:ext uri="{0D108BD9-81ED-4DB2-BD59-A6C34878D82A}">
                    <a16:rowId xmlns:a16="http://schemas.microsoft.com/office/drawing/2014/main" val="1138914446"/>
                  </a:ext>
                </a:extLst>
              </a:tr>
            </a:tbl>
          </a:graphicData>
        </a:graphic>
      </p:graphicFrame>
      <p:sp>
        <p:nvSpPr>
          <p:cNvPr id="4" name="Text Placeholder 3">
            <a:extLst>
              <a:ext uri="{FF2B5EF4-FFF2-40B4-BE49-F238E27FC236}">
                <a16:creationId xmlns:a16="http://schemas.microsoft.com/office/drawing/2014/main" id="{B30681B9-017C-4A22-8644-0011E8101756}"/>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4253354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46158-91CF-4B63-8C9D-5B98F5532FE3}"/>
              </a:ext>
            </a:extLst>
          </p:cNvPr>
          <p:cNvSpPr>
            <a:spLocks noGrp="1"/>
          </p:cNvSpPr>
          <p:nvPr>
            <p:ph type="title"/>
          </p:nvPr>
        </p:nvSpPr>
        <p:spPr/>
        <p:txBody>
          <a:bodyPr/>
          <a:lstStyle/>
          <a:p>
            <a:r>
              <a:rPr lang="en-US"/>
              <a:t>Overall All Posts Table | 5 profiles - 2 of 9</a:t>
            </a:r>
          </a:p>
        </p:txBody>
      </p:sp>
      <p:graphicFrame>
        <p:nvGraphicFramePr>
          <p:cNvPr id="5" name="Table Placeholder 4">
            <a:extLst>
              <a:ext uri="{FF2B5EF4-FFF2-40B4-BE49-F238E27FC236}">
                <a16:creationId xmlns:a16="http://schemas.microsoft.com/office/drawing/2014/main" id="{055B864A-026B-4F4F-B8EF-E445643C3840}"/>
              </a:ext>
            </a:extLst>
          </p:cNvPr>
          <p:cNvGraphicFramePr>
            <a:graphicFrameLocks noGrp="1"/>
          </p:cNvGraphicFramePr>
          <p:nvPr>
            <p:ph type="tbl" sz="quarter" idx="13"/>
            <p:extLst>
              <p:ext uri="{D42A27DB-BD31-4B8C-83A1-F6EECF244321}">
                <p14:modId xmlns:p14="http://schemas.microsoft.com/office/powerpoint/2010/main" val="1288074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03758683"/>
                    </a:ext>
                  </a:extLst>
                </a:gridCol>
                <a:gridCol w="1892808">
                  <a:extLst>
                    <a:ext uri="{9D8B030D-6E8A-4147-A177-3AD203B41FA5}">
                      <a16:colId xmlns:a16="http://schemas.microsoft.com/office/drawing/2014/main" val="4204481934"/>
                    </a:ext>
                  </a:extLst>
                </a:gridCol>
                <a:gridCol w="987552">
                  <a:extLst>
                    <a:ext uri="{9D8B030D-6E8A-4147-A177-3AD203B41FA5}">
                      <a16:colId xmlns:a16="http://schemas.microsoft.com/office/drawing/2014/main" val="3146386070"/>
                    </a:ext>
                  </a:extLst>
                </a:gridCol>
                <a:gridCol w="987552">
                  <a:extLst>
                    <a:ext uri="{9D8B030D-6E8A-4147-A177-3AD203B41FA5}">
                      <a16:colId xmlns:a16="http://schemas.microsoft.com/office/drawing/2014/main" val="2491727827"/>
                    </a:ext>
                  </a:extLst>
                </a:gridCol>
                <a:gridCol w="987552">
                  <a:extLst>
                    <a:ext uri="{9D8B030D-6E8A-4147-A177-3AD203B41FA5}">
                      <a16:colId xmlns:a16="http://schemas.microsoft.com/office/drawing/2014/main" val="1205703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46664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- 2026-08-07 00:30:59</a:t>
                      </a:r>
                      <a:r>
                        <a:rPr kumimoji="0" lang="en-US" sz="1000" b="0" i="0" u="none" strike="noStrike" kern="1200" cap="none" spc="0" normalizeH="0" baseline="0" noProof="0">
                          <a:ln>
                            <a:noFill/>
                          </a:ln>
                          <a:solidFill>
                            <a:prstClr val="black"/>
                          </a:solidFill>
                          <a:effectLst/>
                          <a:uLnTx/>
                          <a:uFillTx/>
                          <a:latin typeface="Calibri"/>
                          <a:ea typeface="+mn-ea"/>
                          <a:cs typeface="+mn-cs"/>
                        </a:rPr>
                        <a:t>
 Raise your hand if you enjoyed tonight’s Pool Party!! 👋🏼👋🏼🔥🔥🔥#BBNaija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https://quintly-eu-image-storage.s3.amazonaws.com/8af4cb15b005bf594b7cc70b7dd30a65/78129d18acf651e788a44abe4943b980.webp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9.9700 %</a:t>
                      </a:r>
                    </a:p>
                  </a:txBody>
                  <a:tcPr/>
                </a:tc>
                <a:extLst>
                  <a:ext uri="{0D108BD9-81ED-4DB2-BD59-A6C34878D82A}">
                    <a16:rowId xmlns:a16="http://schemas.microsoft.com/office/drawing/2014/main" val="4239268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Big Brother Naija - 2026-07-26 22:50:19</a:t>
                      </a:r>
                      <a:r>
                        <a:rPr kumimoji="0" lang="en-US" sz="1000" b="0" i="0" u="none" strike="noStrike" kern="1200" cap="none" spc="0" normalizeH="0" baseline="0" noProof="0">
                          <a:ln>
                            <a:noFill/>
                          </a:ln>
                          <a:solidFill>
                            <a:prstClr val="black"/>
                          </a:solidFill>
                          <a:effectLst/>
                          <a:uLnTx/>
                          <a:uFillTx/>
                          <a:latin typeface="Calibri"/>
                          <a:ea typeface="+mn-ea"/>
                          <a:cs typeface="+mn-cs"/>
                        </a:rPr>
                        <a:t>
 Some of them already have a strategy and some are just there for the fun. Meet the 24 housemates of Big Brother Naija’s Show Ya Sef. #BBNaija
Sponsored by betPawa 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https://quintly-eu-image-storage.s3.amazonaws.com/5a626551d58210a0c01a1f2a6b7de11d/24f3eaeab33e473f2e213dcb2472827c.jpg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5256259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45423.6632 %</a:t>
                      </a:r>
                    </a:p>
                  </a:txBody>
                  <a:tcPr/>
                </a:tc>
                <a:extLst>
                  <a:ext uri="{0D108BD9-81ED-4DB2-BD59-A6C34878D82A}">
                    <a16:rowId xmlns:a16="http://schemas.microsoft.com/office/drawing/2014/main" val="246384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- 2026-08-03 12:10:37</a:t>
                      </a:r>
                      <a:r>
                        <a:rPr kumimoji="0" lang="en-US" sz="1000" b="0" i="0" u="none" strike="noStrike" kern="1200" cap="none" spc="0" normalizeH="0" baseline="0" noProof="0">
                          <a:ln>
                            <a:noFill/>
                          </a:ln>
                          <a:solidFill>
                            <a:prstClr val="black"/>
                          </a:solidFill>
                          <a:effectLst/>
                          <a:uLnTx/>
                          <a:uFillTx/>
                          <a:latin typeface="Calibri"/>
                          <a:ea typeface="+mn-ea"/>
                          <a:cs typeface="+mn-cs"/>
                        </a:rPr>
                        <a:t>
 Bells and Nomy went all in, and Yusuf ended up catching stray bullets in the process. 👀 Who do you think won this round?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https://quintly-eu-image-storage.s3.amazonaws.com/8af4cb15b005bf594b7cc70b7dd30a65/9a3775e41cfc0dcd97a201d85b473661.webp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11.8800 %</a:t>
                      </a:r>
                    </a:p>
                  </a:txBody>
                  <a:tcPr/>
                </a:tc>
                <a:extLst>
                  <a:ext uri="{0D108BD9-81ED-4DB2-BD59-A6C34878D82A}">
                    <a16:rowId xmlns:a16="http://schemas.microsoft.com/office/drawing/2014/main" val="3465324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Big Brother Naija - 2026-08-03 20:20:07</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the first female HoH of the season, Sheba! 
She finished in record time of 6 minutes, 31 seconds. 🔥
Supa Komando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https://quintly-eu-image-storage.s3.amazonaws.com/5a626551d58210a0c01a1f2a6b7de11d/606e6e177ddfc3eefe9b145cde41722e.jpg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3829078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61637.8957 %</a:t>
                      </a:r>
                    </a:p>
                  </a:txBody>
                  <a:tcPr/>
                </a:tc>
                <a:extLst>
                  <a:ext uri="{0D108BD9-81ED-4DB2-BD59-A6C34878D82A}">
                    <a16:rowId xmlns:a16="http://schemas.microsoft.com/office/drawing/2014/main" val="1248557783"/>
                  </a:ext>
                </a:extLst>
              </a:tr>
            </a:tbl>
          </a:graphicData>
        </a:graphic>
      </p:graphicFrame>
      <p:sp>
        <p:nvSpPr>
          <p:cNvPr id="4" name="Text Placeholder 3">
            <a:extLst>
              <a:ext uri="{FF2B5EF4-FFF2-40B4-BE49-F238E27FC236}">
                <a16:creationId xmlns:a16="http://schemas.microsoft.com/office/drawing/2014/main" id="{0585EAB0-43B2-4773-8E86-37679F19DA91}"/>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7833635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2F4F4-E2F7-4179-8AD4-ED1AB55A33C7}"/>
              </a:ext>
            </a:extLst>
          </p:cNvPr>
          <p:cNvSpPr>
            <a:spLocks noGrp="1"/>
          </p:cNvSpPr>
          <p:nvPr>
            <p:ph type="title"/>
          </p:nvPr>
        </p:nvSpPr>
        <p:spPr/>
        <p:txBody>
          <a:bodyPr/>
          <a:lstStyle/>
          <a:p>
            <a:r>
              <a:rPr lang="en-US"/>
              <a:t>Overall All Posts Table | 5 profiles - 3 of 9</a:t>
            </a:r>
          </a:p>
        </p:txBody>
      </p:sp>
      <p:graphicFrame>
        <p:nvGraphicFramePr>
          <p:cNvPr id="5" name="Table Placeholder 4">
            <a:extLst>
              <a:ext uri="{FF2B5EF4-FFF2-40B4-BE49-F238E27FC236}">
                <a16:creationId xmlns:a16="http://schemas.microsoft.com/office/drawing/2014/main" id="{576F1E52-33F2-49AD-9D04-8A74B7D2FC1D}"/>
              </a:ext>
            </a:extLst>
          </p:cNvPr>
          <p:cNvGraphicFramePr>
            <a:graphicFrameLocks noGrp="1"/>
          </p:cNvGraphicFramePr>
          <p:nvPr>
            <p:ph type="tbl" sz="quarter" idx="13"/>
            <p:extLst>
              <p:ext uri="{D42A27DB-BD31-4B8C-83A1-F6EECF244321}">
                <p14:modId xmlns:p14="http://schemas.microsoft.com/office/powerpoint/2010/main" val="1468601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87911854"/>
                    </a:ext>
                  </a:extLst>
                </a:gridCol>
                <a:gridCol w="1892808">
                  <a:extLst>
                    <a:ext uri="{9D8B030D-6E8A-4147-A177-3AD203B41FA5}">
                      <a16:colId xmlns:a16="http://schemas.microsoft.com/office/drawing/2014/main" val="1847936015"/>
                    </a:ext>
                  </a:extLst>
                </a:gridCol>
                <a:gridCol w="987552">
                  <a:extLst>
                    <a:ext uri="{9D8B030D-6E8A-4147-A177-3AD203B41FA5}">
                      <a16:colId xmlns:a16="http://schemas.microsoft.com/office/drawing/2014/main" val="3010551891"/>
                    </a:ext>
                  </a:extLst>
                </a:gridCol>
                <a:gridCol w="987552">
                  <a:extLst>
                    <a:ext uri="{9D8B030D-6E8A-4147-A177-3AD203B41FA5}">
                      <a16:colId xmlns:a16="http://schemas.microsoft.com/office/drawing/2014/main" val="624400100"/>
                    </a:ext>
                  </a:extLst>
                </a:gridCol>
                <a:gridCol w="987552">
                  <a:extLst>
                    <a:ext uri="{9D8B030D-6E8A-4147-A177-3AD203B41FA5}">
                      <a16:colId xmlns:a16="http://schemas.microsoft.com/office/drawing/2014/main" val="3780965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472012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Big Brother Naija - 2026-07-30 12:07:36</a:t>
                      </a:r>
                      <a:r>
                        <a:rPr kumimoji="0" lang="en-US" sz="1000" b="0" i="0" u="none" strike="noStrike" kern="1200" cap="none" spc="0" normalizeH="0" baseline="0" noProof="0">
                          <a:ln>
                            <a:noFill/>
                          </a:ln>
                          <a:solidFill>
                            <a:prstClr val="black"/>
                          </a:solidFill>
                          <a:effectLst/>
                          <a:uLnTx/>
                          <a:uFillTx/>
                          <a:latin typeface="Calibri"/>
                          <a:ea typeface="+mn-ea"/>
                          <a:cs typeface="+mn-cs"/>
                        </a:rPr>
                        <a:t>
 Ms “I am not here for love” don finally kiss Mr loverboy o! 🤣
Shippers, what name are we giving Goddessa and Araga’s ship?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https://quintly-eu-image-storage.s3.amazonaws.com/5a626551d58210a0c01a1f2a6b7de11d/a72093724cb03500f35802364380f326.jpg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40573.4760 %</a:t>
                      </a:r>
                    </a:p>
                  </a:txBody>
                  <a:tcPr/>
                </a:tc>
                <a:extLst>
                  <a:ext uri="{0D108BD9-81ED-4DB2-BD59-A6C34878D82A}">
                    <a16:rowId xmlns:a16="http://schemas.microsoft.com/office/drawing/2014/main" val="2246139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Big Brother Naija - 2026-07-27 01:48:08</a:t>
                      </a:r>
                      <a:r>
                        <a:rPr kumimoji="0" lang="en-US" sz="1000" b="0" i="0" u="none" strike="noStrike" kern="1200" cap="none" spc="0" normalizeH="0" baseline="0" noProof="0">
                          <a:ln>
                            <a:noFill/>
                          </a:ln>
                          <a:solidFill>
                            <a:prstClr val="black"/>
                          </a:solidFill>
                          <a:effectLst/>
                          <a:uLnTx/>
                          <a:uFillTx/>
                          <a:latin typeface="Calibri"/>
                          <a:ea typeface="+mn-ea"/>
                          <a:cs typeface="+mn-cs"/>
                        </a:rPr>
                        <a:t>
 Biggie gives the housemates a reminder of what lies ahead. 🫢 His advice is simple yet clear: Show Ya Sef. 
Watch and stream the housemates 24/7 on DStv Ch. 198 and GOtv Ch. 49.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https://quintly-eu-image-storage.s3.amazonaws.com/5a626551d58210a0c01a1f2a6b7de11d/3a3740d51701b11fea0ebb89c71ed286.jpg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139618.9704 %</a:t>
                      </a:r>
                    </a:p>
                  </a:txBody>
                  <a:tcPr/>
                </a:tc>
                <a:extLst>
                  <a:ext uri="{0D108BD9-81ED-4DB2-BD59-A6C34878D82A}">
                    <a16:rowId xmlns:a16="http://schemas.microsoft.com/office/drawing/2014/main" val="1982156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Big Brother Naija - 2026-07-26 12:56:03</a:t>
                      </a:r>
                      <a:r>
                        <a:rPr kumimoji="0" lang="en-US" sz="1000" b="0" i="0" u="none" strike="noStrike" kern="1200" cap="none" spc="0" normalizeH="0" baseline="0" noProof="0">
                          <a:ln>
                            <a:noFill/>
                          </a:ln>
                          <a:solidFill>
                            <a:prstClr val="black"/>
                          </a:solidFill>
                          <a:effectLst/>
                          <a:uLnTx/>
                          <a:uFillTx/>
                          <a:latin typeface="Calibri"/>
                          <a:ea typeface="+mn-ea"/>
                          <a:cs typeface="+mn-cs"/>
                        </a:rPr>
                        <a:t>
 Can you guess who is going to perform at the #BBNaija LIVE Show tonight? 🔥
Tune in for the biggest reality show at 7PM on #AMShowcase &amp; #AMFamily, then stay connected with the housemates 24/7 on DStv Ch. 198 and GOtv Ch. 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https://quintly-eu-image-storage.s3.amazonaws.com/5a626551d58210a0c01a1f2a6b7de11d/3a317e5445b6c8e9d3f4cd8c0e27e4c5.jpg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2912362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19267.8111 %</a:t>
                      </a:r>
                    </a:p>
                  </a:txBody>
                  <a:tcPr/>
                </a:tc>
                <a:extLst>
                  <a:ext uri="{0D108BD9-81ED-4DB2-BD59-A6C34878D82A}">
                    <a16:rowId xmlns:a16="http://schemas.microsoft.com/office/drawing/2014/main" val="3143562486"/>
                  </a:ext>
                </a:extLst>
              </a:tr>
            </a:tbl>
          </a:graphicData>
        </a:graphic>
      </p:graphicFrame>
      <p:sp>
        <p:nvSpPr>
          <p:cNvPr id="4" name="Text Placeholder 3">
            <a:extLst>
              <a:ext uri="{FF2B5EF4-FFF2-40B4-BE49-F238E27FC236}">
                <a16:creationId xmlns:a16="http://schemas.microsoft.com/office/drawing/2014/main" id="{711F567A-FBEC-4787-92F0-45C25715069F}"/>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0668033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B51D4-4103-4BB3-96A4-12B422158A38}"/>
              </a:ext>
            </a:extLst>
          </p:cNvPr>
          <p:cNvSpPr>
            <a:spLocks noGrp="1"/>
          </p:cNvSpPr>
          <p:nvPr>
            <p:ph type="title"/>
          </p:nvPr>
        </p:nvSpPr>
        <p:spPr/>
        <p:txBody>
          <a:bodyPr/>
          <a:lstStyle/>
          <a:p>
            <a:r>
              <a:rPr lang="en-US"/>
              <a:t>Overall All Posts Table | 5 profiles - 4 of 9</a:t>
            </a:r>
          </a:p>
        </p:txBody>
      </p:sp>
      <p:graphicFrame>
        <p:nvGraphicFramePr>
          <p:cNvPr id="5" name="Table Placeholder 4">
            <a:extLst>
              <a:ext uri="{FF2B5EF4-FFF2-40B4-BE49-F238E27FC236}">
                <a16:creationId xmlns:a16="http://schemas.microsoft.com/office/drawing/2014/main" id="{1561CDAF-06A6-46AB-B2E7-5D32CCDBFD06}"/>
              </a:ext>
            </a:extLst>
          </p:cNvPr>
          <p:cNvGraphicFramePr>
            <a:graphicFrameLocks noGrp="1"/>
          </p:cNvGraphicFramePr>
          <p:nvPr>
            <p:ph type="tbl" sz="quarter" idx="13"/>
            <p:extLst>
              <p:ext uri="{D42A27DB-BD31-4B8C-83A1-F6EECF244321}">
                <p14:modId xmlns:p14="http://schemas.microsoft.com/office/powerpoint/2010/main" val="947909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98679452"/>
                    </a:ext>
                  </a:extLst>
                </a:gridCol>
                <a:gridCol w="1892808">
                  <a:extLst>
                    <a:ext uri="{9D8B030D-6E8A-4147-A177-3AD203B41FA5}">
                      <a16:colId xmlns:a16="http://schemas.microsoft.com/office/drawing/2014/main" val="43949698"/>
                    </a:ext>
                  </a:extLst>
                </a:gridCol>
                <a:gridCol w="987552">
                  <a:extLst>
                    <a:ext uri="{9D8B030D-6E8A-4147-A177-3AD203B41FA5}">
                      <a16:colId xmlns:a16="http://schemas.microsoft.com/office/drawing/2014/main" val="792525470"/>
                    </a:ext>
                  </a:extLst>
                </a:gridCol>
                <a:gridCol w="987552">
                  <a:extLst>
                    <a:ext uri="{9D8B030D-6E8A-4147-A177-3AD203B41FA5}">
                      <a16:colId xmlns:a16="http://schemas.microsoft.com/office/drawing/2014/main" val="1350672850"/>
                    </a:ext>
                  </a:extLst>
                </a:gridCol>
                <a:gridCol w="987552">
                  <a:extLst>
                    <a:ext uri="{9D8B030D-6E8A-4147-A177-3AD203B41FA5}">
                      <a16:colId xmlns:a16="http://schemas.microsoft.com/office/drawing/2014/main" val="2518213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7382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Big Brother Naija - 2026-09-14 01:07:45</a:t>
                      </a:r>
                      <a:r>
                        <a:rPr kumimoji="0" lang="en-US" sz="1000" b="0" i="0" u="none" strike="noStrike" kern="1200" cap="none" spc="0" normalizeH="0" baseline="0" noProof="0">
                          <a:ln>
                            <a:noFill/>
                          </a:ln>
                          <a:solidFill>
                            <a:prstClr val="black"/>
                          </a:solidFill>
                          <a:effectLst/>
                          <a:uLnTx/>
                          <a:uFillTx/>
                          <a:latin typeface="Calibri"/>
                          <a:ea typeface="+mn-ea"/>
                          <a:cs typeface="+mn-cs"/>
                        </a:rPr>
                        <a:t>
 Abi and Araga got evicted from the Show Ya Sef house. 👀 Ebuka made sure to grill some housemates about issues in the house, and there was a little gbas gbos after Bells talked about Flora and Oyin. 🫢
The #BBNaija Live Show was 🔥🔥 
Which moment had you locked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https://quintly-eu-image-storage.s3.amazonaws.com/5a626551d58210a0c01a1f2a6b7de11d/6ddbe809135283914816a706081ff9f2.jpg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2597874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23177.9252 %</a:t>
                      </a:r>
                    </a:p>
                  </a:txBody>
                  <a:tcPr/>
                </a:tc>
                <a:extLst>
                  <a:ext uri="{0D108BD9-81ED-4DB2-BD59-A6C34878D82A}">
                    <a16:rowId xmlns:a16="http://schemas.microsoft.com/office/drawing/2014/main" val="2951621671"/>
                  </a:ext>
                </a:extLst>
              </a:tr>
            </a:tbl>
          </a:graphicData>
        </a:graphic>
      </p:graphicFrame>
      <p:sp>
        <p:nvSpPr>
          <p:cNvPr id="4" name="Text Placeholder 3">
            <a:extLst>
              <a:ext uri="{FF2B5EF4-FFF2-40B4-BE49-F238E27FC236}">
                <a16:creationId xmlns:a16="http://schemas.microsoft.com/office/drawing/2014/main" id="{255EB109-7154-4CF4-93E0-CCABE0FAAF1B}"/>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41243661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024AA-8305-4B02-9C15-6EC531AF12D6}"/>
              </a:ext>
            </a:extLst>
          </p:cNvPr>
          <p:cNvSpPr>
            <a:spLocks noGrp="1"/>
          </p:cNvSpPr>
          <p:nvPr>
            <p:ph type="title"/>
          </p:nvPr>
        </p:nvSpPr>
        <p:spPr/>
        <p:txBody>
          <a:bodyPr/>
          <a:lstStyle/>
          <a:p>
            <a:r>
              <a:rPr lang="en-US"/>
              <a:t>Overall All Posts Table | 5 profiles - 5 of 9</a:t>
            </a:r>
          </a:p>
        </p:txBody>
      </p:sp>
      <p:graphicFrame>
        <p:nvGraphicFramePr>
          <p:cNvPr id="5" name="Table Placeholder 4">
            <a:extLst>
              <a:ext uri="{FF2B5EF4-FFF2-40B4-BE49-F238E27FC236}">
                <a16:creationId xmlns:a16="http://schemas.microsoft.com/office/drawing/2014/main" id="{AD274E99-0E88-4D0C-9170-EA715B5BAD19}"/>
              </a:ext>
            </a:extLst>
          </p:cNvPr>
          <p:cNvGraphicFramePr>
            <a:graphicFrameLocks noGrp="1"/>
          </p:cNvGraphicFramePr>
          <p:nvPr>
            <p:ph type="tbl" sz="quarter" idx="13"/>
            <p:extLst>
              <p:ext uri="{D42A27DB-BD31-4B8C-83A1-F6EECF244321}">
                <p14:modId xmlns:p14="http://schemas.microsoft.com/office/powerpoint/2010/main" val="2192291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30329906"/>
                    </a:ext>
                  </a:extLst>
                </a:gridCol>
                <a:gridCol w="1892808">
                  <a:extLst>
                    <a:ext uri="{9D8B030D-6E8A-4147-A177-3AD203B41FA5}">
                      <a16:colId xmlns:a16="http://schemas.microsoft.com/office/drawing/2014/main" val="2461378792"/>
                    </a:ext>
                  </a:extLst>
                </a:gridCol>
                <a:gridCol w="987552">
                  <a:extLst>
                    <a:ext uri="{9D8B030D-6E8A-4147-A177-3AD203B41FA5}">
                      <a16:colId xmlns:a16="http://schemas.microsoft.com/office/drawing/2014/main" val="3651798098"/>
                    </a:ext>
                  </a:extLst>
                </a:gridCol>
                <a:gridCol w="987552">
                  <a:extLst>
                    <a:ext uri="{9D8B030D-6E8A-4147-A177-3AD203B41FA5}">
                      <a16:colId xmlns:a16="http://schemas.microsoft.com/office/drawing/2014/main" val="2851555269"/>
                    </a:ext>
                  </a:extLst>
                </a:gridCol>
                <a:gridCol w="987552">
                  <a:extLst>
                    <a:ext uri="{9D8B030D-6E8A-4147-A177-3AD203B41FA5}">
                      <a16:colId xmlns:a16="http://schemas.microsoft.com/office/drawing/2014/main" val="4270236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86911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- 2026-08-30 20:15:09</a:t>
                      </a:r>
                      <a:r>
                        <a:rPr kumimoji="0" lang="en-US" sz="1000" b="0" i="0" u="none" strike="noStrike" kern="1200" cap="none" spc="0" normalizeH="0" baseline="0" noProof="0">
                          <a:ln>
                            <a:noFill/>
                          </a:ln>
                          <a:solidFill>
                            <a:prstClr val="black"/>
                          </a:solidFill>
                          <a:effectLst/>
                          <a:uLnTx/>
                          <a:uFillTx/>
                          <a:latin typeface="Calibri"/>
                          <a:ea typeface="+mn-ea"/>
                          <a:cs typeface="+mn-cs"/>
                        </a:rPr>
                        <a:t>
 BREAKING NEWS: Big Brother has issued warnings and punishments following repeated breaches of house rules. Oyin and Chimsom Chuka were sanctioned for damaging or attempting to damage house property, while Abi and Keivo will miss the Pool Party after pouring water on their microphones. Nomy, who already has one strike, was warned over repeated lateness, disobedience and selective participation in mandatory activities. Sultex was placed on Behaviour Probation with a Final Warning over repeated threatening remarks towards fellow housemates, conduct Big Brother described as “extremely dangerous”. Tram and Yusuf were cautioned against similar behaviour. The entire House will also have no hot water for the rest of the week and must keep all communal areas spotlessly clean. Big Brother’s message was clear: actions have consequences.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https://quintly-eu-image-storage.s3.amazonaws.com/8af4cb15b005bf594b7cc70b7dd30a65/e10b6aed272c8be6cebbff22f559b6c4.webp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2520277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14.2700 %</a:t>
                      </a:r>
                    </a:p>
                  </a:txBody>
                  <a:tcPr/>
                </a:tc>
                <a:extLst>
                  <a:ext uri="{0D108BD9-81ED-4DB2-BD59-A6C34878D82A}">
                    <a16:rowId xmlns:a16="http://schemas.microsoft.com/office/drawing/2014/main" val="15056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- 2026-07-27 03:10:44</a:t>
                      </a:r>
                      <a:r>
                        <a:rPr kumimoji="0" lang="en-US" sz="1000" b="0" i="0" u="none" strike="noStrike" kern="1200" cap="none" spc="0" normalizeH="0" baseline="0" noProof="0">
                          <a:ln>
                            <a:noFill/>
                          </a:ln>
                          <a:solidFill>
                            <a:prstClr val="black"/>
                          </a:solidFill>
                          <a:effectLst/>
                          <a:uLnTx/>
                          <a:uFillTx/>
                          <a:latin typeface="Calibri"/>
                          <a:ea typeface="+mn-ea"/>
                          <a:cs typeface="+mn-cs"/>
                        </a:rPr>
                        <a:t>
 The wager brief reading did not go as Temi Nkem planned it. 😳 The room got hot, frustrations rose, and for a while the Big Brother Naija housemates were not happy.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https://quintly-eu-image-storage.s3.amazonaws.com/8af4cb15b005bf594b7cc70b7dd30a65/803e143fd1f6b44ae570150b71649209.webp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2329457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18.2300 %</a:t>
                      </a:r>
                    </a:p>
                  </a:txBody>
                  <a:tcPr/>
                </a:tc>
                <a:extLst>
                  <a:ext uri="{0D108BD9-81ED-4DB2-BD59-A6C34878D82A}">
                    <a16:rowId xmlns:a16="http://schemas.microsoft.com/office/drawing/2014/main" val="2802055328"/>
                  </a:ext>
                </a:extLst>
              </a:tr>
            </a:tbl>
          </a:graphicData>
        </a:graphic>
      </p:graphicFrame>
      <p:sp>
        <p:nvSpPr>
          <p:cNvPr id="4" name="Text Placeholder 3">
            <a:extLst>
              <a:ext uri="{FF2B5EF4-FFF2-40B4-BE49-F238E27FC236}">
                <a16:creationId xmlns:a16="http://schemas.microsoft.com/office/drawing/2014/main" id="{CE30A301-FEF4-486A-8A5A-212EDEC1B694}"/>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2107851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73652-CD9D-4E65-AB17-5DCC4F7A18B9}"/>
              </a:ext>
            </a:extLst>
          </p:cNvPr>
          <p:cNvSpPr>
            <a:spLocks noGrp="1"/>
          </p:cNvSpPr>
          <p:nvPr>
            <p:ph type="title"/>
          </p:nvPr>
        </p:nvSpPr>
        <p:spPr/>
        <p:txBody>
          <a:bodyPr/>
          <a:lstStyle/>
          <a:p>
            <a:r>
              <a:rPr lang="en-US"/>
              <a:t>Overall All Posts Table | 5 profiles - 6 of 9</a:t>
            </a:r>
          </a:p>
        </p:txBody>
      </p:sp>
      <p:graphicFrame>
        <p:nvGraphicFramePr>
          <p:cNvPr id="5" name="Table Placeholder 4">
            <a:extLst>
              <a:ext uri="{FF2B5EF4-FFF2-40B4-BE49-F238E27FC236}">
                <a16:creationId xmlns:a16="http://schemas.microsoft.com/office/drawing/2014/main" id="{62F8E15C-C28B-4266-868A-457FF9F0AC6A}"/>
              </a:ext>
            </a:extLst>
          </p:cNvPr>
          <p:cNvGraphicFramePr>
            <a:graphicFrameLocks noGrp="1"/>
          </p:cNvGraphicFramePr>
          <p:nvPr>
            <p:ph type="tbl" sz="quarter" idx="13"/>
            <p:extLst>
              <p:ext uri="{D42A27DB-BD31-4B8C-83A1-F6EECF244321}">
                <p14:modId xmlns:p14="http://schemas.microsoft.com/office/powerpoint/2010/main" val="2208010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19191703"/>
                    </a:ext>
                  </a:extLst>
                </a:gridCol>
                <a:gridCol w="1892808">
                  <a:extLst>
                    <a:ext uri="{9D8B030D-6E8A-4147-A177-3AD203B41FA5}">
                      <a16:colId xmlns:a16="http://schemas.microsoft.com/office/drawing/2014/main" val="3960921992"/>
                    </a:ext>
                  </a:extLst>
                </a:gridCol>
                <a:gridCol w="987552">
                  <a:extLst>
                    <a:ext uri="{9D8B030D-6E8A-4147-A177-3AD203B41FA5}">
                      <a16:colId xmlns:a16="http://schemas.microsoft.com/office/drawing/2014/main" val="633813127"/>
                    </a:ext>
                  </a:extLst>
                </a:gridCol>
                <a:gridCol w="987552">
                  <a:extLst>
                    <a:ext uri="{9D8B030D-6E8A-4147-A177-3AD203B41FA5}">
                      <a16:colId xmlns:a16="http://schemas.microsoft.com/office/drawing/2014/main" val="1745240570"/>
                    </a:ext>
                  </a:extLst>
                </a:gridCol>
                <a:gridCol w="987552">
                  <a:extLst>
                    <a:ext uri="{9D8B030D-6E8A-4147-A177-3AD203B41FA5}">
                      <a16:colId xmlns:a16="http://schemas.microsoft.com/office/drawing/2014/main" val="3400681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25879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Big Brother Naija - 2026-09-21 20:37:42</a:t>
                      </a:r>
                      <a:r>
                        <a:rPr kumimoji="0" lang="en-US" sz="1000" b="0" i="0" u="none" strike="noStrike" kern="1200" cap="none" spc="0" normalizeH="0" baseline="0" noProof="0">
                          <a:ln>
                            <a:noFill/>
                          </a:ln>
                          <a:solidFill>
                            <a:prstClr val="black"/>
                          </a:solidFill>
                          <a:effectLst/>
                          <a:uLnTx/>
                          <a:uFillTx/>
                          <a:latin typeface="Calibri"/>
                          <a:ea typeface="+mn-ea"/>
                          <a:cs typeface="+mn-cs"/>
                        </a:rPr>
                        <a:t>
 FINALISTS! 🎉🔥
No be small thing to reach this level. 🥳
Barry used his Ultimate Veto Power to take the house straight into the finale, and now the finalists are locked in. 
Which finalist are you rooting for?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https://quintly-eu-image-storage.s3.amazonaws.com/5a626551d58210a0c01a1f2a6b7de11d/dee50138f5cef71e6126d4ec20841b39.jpg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34710.1504 %</a:t>
                      </a:r>
                    </a:p>
                  </a:txBody>
                  <a:tcPr/>
                </a:tc>
                <a:extLst>
                  <a:ext uri="{0D108BD9-81ED-4DB2-BD59-A6C34878D82A}">
                    <a16:rowId xmlns:a16="http://schemas.microsoft.com/office/drawing/2014/main" val="3938851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- 2026-08-06 11:49:59</a:t>
                      </a:r>
                      <a:r>
                        <a:rPr kumimoji="0" lang="en-US" sz="1000" b="0" i="0" u="none" strike="noStrike" kern="1200" cap="none" spc="0" normalizeH="0" baseline="0" noProof="0">
                          <a:ln>
                            <a:noFill/>
                          </a:ln>
                          <a:solidFill>
                            <a:prstClr val="black"/>
                          </a:solidFill>
                          <a:effectLst/>
                          <a:uLnTx/>
                          <a:uFillTx/>
                          <a:latin typeface="Calibri"/>
                          <a:ea typeface="+mn-ea"/>
                          <a:cs typeface="+mn-cs"/>
                        </a:rPr>
                        <a:t>
 POV: You came for wager rehearsal but got premium drama instead. 🍿 Cassi 🤝 Bluethopia 🤝 Temi Nkem and suddenly voices were raised! Good thing Sheba was there to cool things down. 😮‍💨 Will their presentation tonight go well?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https://quintly-eu-image-storage.s3.amazonaws.com/8af4cb15b005bf594b7cc70b7dd30a65/f790dfef6c230e216d3753ed6e41bbc3.webp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2299297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13.0800 %</a:t>
                      </a:r>
                    </a:p>
                  </a:txBody>
                  <a:tcPr/>
                </a:tc>
                <a:extLst>
                  <a:ext uri="{0D108BD9-81ED-4DB2-BD59-A6C34878D82A}">
                    <a16:rowId xmlns:a16="http://schemas.microsoft.com/office/drawing/2014/main" val="243882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- 2026-07-26 18:41:11</a:t>
                      </a:r>
                      <a:r>
                        <a:rPr kumimoji="0" lang="en-US" sz="1000" b="0" i="0" u="none" strike="noStrike" kern="1200" cap="none" spc="0" normalizeH="0" baseline="0" noProof="0">
                          <a:ln>
                            <a:noFill/>
                          </a:ln>
                          <a:solidFill>
                            <a:prstClr val="black"/>
                          </a:solidFill>
                          <a:effectLst/>
                          <a:uLnTx/>
                          <a:uFillTx/>
                          <a:latin typeface="Calibri"/>
                          <a:ea typeface="+mn-ea"/>
                          <a:cs typeface="+mn-cs"/>
                        </a:rPr>
                        <a:t>
 When Ebuka gives advice, you listen now or explain yourself later. 😂 The host with the most has shared his dos and don’ts for the season. It’s happening tonight! Watch the #BBNaija launch at 7PM WAT on #AMShowcase and #AMFamily. Watch and stream every moment 24/7 on DStv Ch. 198 and GOtv Ch. 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https://quintly-eu-image-storage.s3.amazonaws.com/8af4cb15b005bf594b7cc70b7dd30a65/875061c249a6293bb4194f2502afa275.webp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17.0500 %</a:t>
                      </a:r>
                    </a:p>
                  </a:txBody>
                  <a:tcPr/>
                </a:tc>
                <a:extLst>
                  <a:ext uri="{0D108BD9-81ED-4DB2-BD59-A6C34878D82A}">
                    <a16:rowId xmlns:a16="http://schemas.microsoft.com/office/drawing/2014/main" val="2649047635"/>
                  </a:ext>
                </a:extLst>
              </a:tr>
            </a:tbl>
          </a:graphicData>
        </a:graphic>
      </p:graphicFrame>
      <p:sp>
        <p:nvSpPr>
          <p:cNvPr id="4" name="Text Placeholder 3">
            <a:extLst>
              <a:ext uri="{FF2B5EF4-FFF2-40B4-BE49-F238E27FC236}">
                <a16:creationId xmlns:a16="http://schemas.microsoft.com/office/drawing/2014/main" id="{3911F384-C348-4930-AA78-8572C2A9D87F}"/>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2578193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57E7F-273A-4B9C-8DE3-F9DD482C4597}"/>
              </a:ext>
            </a:extLst>
          </p:cNvPr>
          <p:cNvSpPr>
            <a:spLocks noGrp="1"/>
          </p:cNvSpPr>
          <p:nvPr>
            <p:ph type="title"/>
          </p:nvPr>
        </p:nvSpPr>
        <p:spPr/>
        <p:txBody>
          <a:bodyPr/>
          <a:lstStyle/>
          <a:p>
            <a:r>
              <a:rPr lang="en-US"/>
              <a:t>Overall All Posts Table | 5 profiles - 7 of 9</a:t>
            </a:r>
          </a:p>
        </p:txBody>
      </p:sp>
      <p:graphicFrame>
        <p:nvGraphicFramePr>
          <p:cNvPr id="5" name="Table Placeholder 4">
            <a:extLst>
              <a:ext uri="{FF2B5EF4-FFF2-40B4-BE49-F238E27FC236}">
                <a16:creationId xmlns:a16="http://schemas.microsoft.com/office/drawing/2014/main" id="{3CF411E6-27D4-4C04-B9DF-5476565A690D}"/>
              </a:ext>
            </a:extLst>
          </p:cNvPr>
          <p:cNvGraphicFramePr>
            <a:graphicFrameLocks noGrp="1"/>
          </p:cNvGraphicFramePr>
          <p:nvPr>
            <p:ph type="tbl" sz="quarter" idx="13"/>
            <p:extLst>
              <p:ext uri="{D42A27DB-BD31-4B8C-83A1-F6EECF244321}">
                <p14:modId xmlns:p14="http://schemas.microsoft.com/office/powerpoint/2010/main" val="1322673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84622715"/>
                    </a:ext>
                  </a:extLst>
                </a:gridCol>
                <a:gridCol w="1892808">
                  <a:extLst>
                    <a:ext uri="{9D8B030D-6E8A-4147-A177-3AD203B41FA5}">
                      <a16:colId xmlns:a16="http://schemas.microsoft.com/office/drawing/2014/main" val="1727871290"/>
                    </a:ext>
                  </a:extLst>
                </a:gridCol>
                <a:gridCol w="987552">
                  <a:extLst>
                    <a:ext uri="{9D8B030D-6E8A-4147-A177-3AD203B41FA5}">
                      <a16:colId xmlns:a16="http://schemas.microsoft.com/office/drawing/2014/main" val="1054834572"/>
                    </a:ext>
                  </a:extLst>
                </a:gridCol>
                <a:gridCol w="987552">
                  <a:extLst>
                    <a:ext uri="{9D8B030D-6E8A-4147-A177-3AD203B41FA5}">
                      <a16:colId xmlns:a16="http://schemas.microsoft.com/office/drawing/2014/main" val="3739356074"/>
                    </a:ext>
                  </a:extLst>
                </a:gridCol>
                <a:gridCol w="987552">
                  <a:extLst>
                    <a:ext uri="{9D8B030D-6E8A-4147-A177-3AD203B41FA5}">
                      <a16:colId xmlns:a16="http://schemas.microsoft.com/office/drawing/2014/main" val="875614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07446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- 2026-08-17 01:36:12</a:t>
                      </a:r>
                      <a:r>
                        <a:rPr kumimoji="0" lang="en-US" sz="1000" b="0" i="0" u="none" strike="noStrike" kern="1200" cap="none" spc="0" normalizeH="0" baseline="0" noProof="0">
                          <a:ln>
                            <a:noFill/>
                          </a:ln>
                          <a:solidFill>
                            <a:prstClr val="black"/>
                          </a:solidFill>
                          <a:effectLst/>
                          <a:uLnTx/>
                          <a:uFillTx/>
                          <a:latin typeface="Calibri"/>
                          <a:ea typeface="+mn-ea"/>
                          <a:cs typeface="+mn-cs"/>
                        </a:rPr>
                        <a:t>
 Breaking News: Big Brother issued a house-wide warning following repeated rule infringements. Abi, Bluethopia and Nomy received microphone infringement warnings, while Bells was reminded she already has two. Housemates were also warned against interacting with the cameras and reminded to communicate in English or pidgin. If they speak another language, they are to provide an immediate translation.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https://quintly-eu-image-storage.s3.amazonaws.com/8af4cb15b005bf594b7cc70b7dd30a65/bcb5bdfa6ebd624ea138d35b16b078bd.webp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2059304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12.0400 %</a:t>
                      </a:r>
                    </a:p>
                  </a:txBody>
                  <a:tcPr/>
                </a:tc>
                <a:extLst>
                  <a:ext uri="{0D108BD9-81ED-4DB2-BD59-A6C34878D82A}">
                    <a16:rowId xmlns:a16="http://schemas.microsoft.com/office/drawing/2014/main" val="1388043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- 2026-08-06 12:45:35</a:t>
                      </a:r>
                      <a:r>
                        <a:rPr kumimoji="0" lang="en-US" sz="1000" b="0" i="0" u="none" strike="noStrike" kern="1200" cap="none" spc="0" normalizeH="0" baseline="0" noProof="0">
                          <a:ln>
                            <a:noFill/>
                          </a:ln>
                          <a:solidFill>
                            <a:prstClr val="black"/>
                          </a:solidFill>
                          <a:effectLst/>
                          <a:uLnTx/>
                          <a:uFillTx/>
                          <a:latin typeface="Calibri"/>
                          <a:ea typeface="+mn-ea"/>
                          <a:cs typeface="+mn-cs"/>
                        </a:rPr>
                        <a:t>
 Aikou and Flora now know they're the Gambit but can they keep it a secret and still play the game? 👀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https://quintly-eu-image-storage.s3.amazonaws.com/8af4cb15b005bf594b7cc70b7dd30a65/2692099b0168e20d23ceebf94b0c0af0.webp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12.2900 %</a:t>
                      </a:r>
                    </a:p>
                  </a:txBody>
                  <a:tcPr/>
                </a:tc>
                <a:extLst>
                  <a:ext uri="{0D108BD9-81ED-4DB2-BD59-A6C34878D82A}">
                    <a16:rowId xmlns:a16="http://schemas.microsoft.com/office/drawing/2014/main" val="336458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- 2026-09-07 21:03:34</a:t>
                      </a:r>
                      <a:r>
                        <a:rPr kumimoji="0" lang="en-US" sz="1000" b="0" i="0" u="none" strike="noStrike" kern="1200" cap="none" spc="0" normalizeH="0" baseline="0" noProof="0">
                          <a:ln>
                            <a:noFill/>
                          </a:ln>
                          <a:solidFill>
                            <a:prstClr val="black"/>
                          </a:solidFill>
                          <a:effectLst/>
                          <a:uLnTx/>
                          <a:uFillTx/>
                          <a:latin typeface="Calibri"/>
                          <a:ea typeface="+mn-ea"/>
                          <a:cs typeface="+mn-cs"/>
                        </a:rPr>
                        <a:t>
 BREAKING NEWS: Nomy’s participation has been revoked from the Big Brother Naija Show Ya Sef house following repeated defiance of Big Brother’s instructions.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https://quintly-eu-image-storage.s3.amazonaws.com/8af4cb15b005bf594b7cc70b7dd30a65/2784f39d02ef7a21c8e9e91af0f3e457.webp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1782327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14.5600 %</a:t>
                      </a:r>
                    </a:p>
                  </a:txBody>
                  <a:tcPr/>
                </a:tc>
                <a:extLst>
                  <a:ext uri="{0D108BD9-81ED-4DB2-BD59-A6C34878D82A}">
                    <a16:rowId xmlns:a16="http://schemas.microsoft.com/office/drawing/2014/main" val="700518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- 2026-08-14 00:35:32</a:t>
                      </a:r>
                      <a:r>
                        <a:rPr kumimoji="0" lang="en-US" sz="1000" b="0" i="0" u="none" strike="noStrike" kern="1200" cap="none" spc="0" normalizeH="0" baseline="0" noProof="0">
                          <a:ln>
                            <a:noFill/>
                          </a:ln>
                          <a:solidFill>
                            <a:prstClr val="black"/>
                          </a:solidFill>
                          <a:effectLst/>
                          <a:uLnTx/>
                          <a:uFillTx/>
                          <a:latin typeface="Calibri"/>
                          <a:ea typeface="+mn-ea"/>
                          <a:cs typeface="+mn-cs"/>
                        </a:rPr>
                        <a:t>
 From Wager to Pool Party Vibes! The #BBNaija housemates didn’t hold back.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https://quintly-eu-image-storage.s3.amazonaws.com/8af4cb15b005bf594b7cc70b7dd30a65/35684c11d6e1190ea062f587d58b2395.webp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1776519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9.4300 %</a:t>
                      </a:r>
                    </a:p>
                  </a:txBody>
                  <a:tcPr/>
                </a:tc>
                <a:extLst>
                  <a:ext uri="{0D108BD9-81ED-4DB2-BD59-A6C34878D82A}">
                    <a16:rowId xmlns:a16="http://schemas.microsoft.com/office/drawing/2014/main" val="2440499095"/>
                  </a:ext>
                </a:extLst>
              </a:tr>
            </a:tbl>
          </a:graphicData>
        </a:graphic>
      </p:graphicFrame>
      <p:sp>
        <p:nvSpPr>
          <p:cNvPr id="4" name="Text Placeholder 3">
            <a:extLst>
              <a:ext uri="{FF2B5EF4-FFF2-40B4-BE49-F238E27FC236}">
                <a16:creationId xmlns:a16="http://schemas.microsoft.com/office/drawing/2014/main" id="{E172A15C-0568-4662-9EF5-582A6BEF1B14}"/>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8169826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C7A9B-6939-42C4-907C-602EECBF3471}"/>
              </a:ext>
            </a:extLst>
          </p:cNvPr>
          <p:cNvSpPr>
            <a:spLocks noGrp="1"/>
          </p:cNvSpPr>
          <p:nvPr>
            <p:ph type="title"/>
          </p:nvPr>
        </p:nvSpPr>
        <p:spPr/>
        <p:txBody>
          <a:bodyPr/>
          <a:lstStyle/>
          <a:p>
            <a:r>
              <a:rPr lang="en-US"/>
              <a:t>Overall All Posts Table | 5 profiles - 8 of 9</a:t>
            </a:r>
          </a:p>
        </p:txBody>
      </p:sp>
      <p:graphicFrame>
        <p:nvGraphicFramePr>
          <p:cNvPr id="5" name="Table Placeholder 4">
            <a:extLst>
              <a:ext uri="{FF2B5EF4-FFF2-40B4-BE49-F238E27FC236}">
                <a16:creationId xmlns:a16="http://schemas.microsoft.com/office/drawing/2014/main" id="{998C6C83-CAFC-459E-B6B0-992820B95054}"/>
              </a:ext>
            </a:extLst>
          </p:cNvPr>
          <p:cNvGraphicFramePr>
            <a:graphicFrameLocks noGrp="1"/>
          </p:cNvGraphicFramePr>
          <p:nvPr>
            <p:ph type="tbl" sz="quarter" idx="13"/>
            <p:extLst>
              <p:ext uri="{D42A27DB-BD31-4B8C-83A1-F6EECF244321}">
                <p14:modId xmlns:p14="http://schemas.microsoft.com/office/powerpoint/2010/main" val="2073257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54985032"/>
                    </a:ext>
                  </a:extLst>
                </a:gridCol>
                <a:gridCol w="1892808">
                  <a:extLst>
                    <a:ext uri="{9D8B030D-6E8A-4147-A177-3AD203B41FA5}">
                      <a16:colId xmlns:a16="http://schemas.microsoft.com/office/drawing/2014/main" val="4105988095"/>
                    </a:ext>
                  </a:extLst>
                </a:gridCol>
                <a:gridCol w="987552">
                  <a:extLst>
                    <a:ext uri="{9D8B030D-6E8A-4147-A177-3AD203B41FA5}">
                      <a16:colId xmlns:a16="http://schemas.microsoft.com/office/drawing/2014/main" val="3728234585"/>
                    </a:ext>
                  </a:extLst>
                </a:gridCol>
                <a:gridCol w="987552">
                  <a:extLst>
                    <a:ext uri="{9D8B030D-6E8A-4147-A177-3AD203B41FA5}">
                      <a16:colId xmlns:a16="http://schemas.microsoft.com/office/drawing/2014/main" val="3856048402"/>
                    </a:ext>
                  </a:extLst>
                </a:gridCol>
                <a:gridCol w="987552">
                  <a:extLst>
                    <a:ext uri="{9D8B030D-6E8A-4147-A177-3AD203B41FA5}">
                      <a16:colId xmlns:a16="http://schemas.microsoft.com/office/drawing/2014/main" val="4261387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3523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Big Brother Naija - 2026-08-29 12:03:09</a:t>
                      </a:r>
                      <a:r>
                        <a:rPr kumimoji="0" lang="en-US" sz="1000" b="0" i="0" u="none" strike="noStrike" kern="1200" cap="none" spc="0" normalizeH="0" baseline="0" noProof="0">
                          <a:ln>
                            <a:noFill/>
                          </a:ln>
                          <a:solidFill>
                            <a:prstClr val="black"/>
                          </a:solidFill>
                          <a:effectLst/>
                          <a:uLnTx/>
                          <a:uFillTx/>
                          <a:latin typeface="Calibri"/>
                          <a:ea typeface="+mn-ea"/>
                          <a:cs typeface="+mn-cs"/>
                        </a:rPr>
                        <a:t>
 What started as a conversation soon turned into major gbas gbos! 😳
Yubells (Yusuf and Bells) got into it with Sultex — things got so heated that the Show Ya Sef housemates had to step in to de-escalate.
#BBNaija is sponsored by Minimie Nigeria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https://quintly-eu-image-storage.s3.amazonaws.com/5a626551d58210a0c01a1f2a6b7de11d/3a0266ee1d8f0507984351cc85d4b9e1.jpg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1749724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11832.7173 %</a:t>
                      </a:r>
                    </a:p>
                  </a:txBody>
                  <a:tcPr/>
                </a:tc>
                <a:extLst>
                  <a:ext uri="{0D108BD9-81ED-4DB2-BD59-A6C34878D82A}">
                    <a16:rowId xmlns:a16="http://schemas.microsoft.com/office/drawing/2014/main" val="2198052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- 2026-08-10 17:19:16</a:t>
                      </a:r>
                      <a:r>
                        <a:rPr kumimoji="0" lang="en-US" sz="1000" b="0" i="0" u="none" strike="noStrike" kern="1200" cap="none" spc="0" normalizeH="0" baseline="0" noProof="0">
                          <a:ln>
                            <a:noFill/>
                          </a:ln>
                          <a:solidFill>
                            <a:prstClr val="black"/>
                          </a:solidFill>
                          <a:effectLst/>
                          <a:uLnTx/>
                          <a:uFillTx/>
                          <a:latin typeface="Calibri"/>
                          <a:ea typeface="+mn-ea"/>
                          <a:cs typeface="+mn-cs"/>
                        </a:rPr>
                        <a:t>
 Sheba has been dodging Ricky’s kisses in the Big Brother Naija S11 house. 👀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https://quintly-eu-image-storage.s3.amazonaws.com/8af4cb15b005bf594b7cc70b7dd30a65/325d2f577a9b57269c591e4588a14fad.webp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1707841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7.1500 %</a:t>
                      </a:r>
                    </a:p>
                  </a:txBody>
                  <a:tcPr/>
                </a:tc>
                <a:extLst>
                  <a:ext uri="{0D108BD9-81ED-4DB2-BD59-A6C34878D82A}">
                    <a16:rowId xmlns:a16="http://schemas.microsoft.com/office/drawing/2014/main" val="2867490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- 2026-08-21 11:27:51</a:t>
                      </a:r>
                      <a:r>
                        <a:rPr kumimoji="0" lang="en-US" sz="1000" b="0" i="0" u="none" strike="noStrike" kern="1200" cap="none" spc="0" normalizeH="0" baseline="0" noProof="0">
                          <a:ln>
                            <a:noFill/>
                          </a:ln>
                          <a:solidFill>
                            <a:prstClr val="black"/>
                          </a:solidFill>
                          <a:effectLst/>
                          <a:uLnTx/>
                          <a:uFillTx/>
                          <a:latin typeface="Calibri"/>
                          <a:ea typeface="+mn-ea"/>
                          <a:cs typeface="+mn-cs"/>
                        </a:rPr>
                        <a:t>
 Keivo shoes go missing and he decides nobody in the house is sleeping. 😭😂 Keivo brought out the vuvuzela, the pot and maximum chaos, then somehow ended up in a water fight with Abi.  The #BBNaija house is living up to the Creative Chaos theme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https://quintly-eu-image-storage.s3.amazonaws.com/8af4cb15b005bf594b7cc70b7dd30a65/1c170166a76254db4876371ad62929e5.webp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8.2300 %</a:t>
                      </a:r>
                    </a:p>
                  </a:txBody>
                  <a:tcPr/>
                </a:tc>
                <a:extLst>
                  <a:ext uri="{0D108BD9-81ED-4DB2-BD59-A6C34878D82A}">
                    <a16:rowId xmlns:a16="http://schemas.microsoft.com/office/drawing/2014/main" val="1436613133"/>
                  </a:ext>
                </a:extLst>
              </a:tr>
            </a:tbl>
          </a:graphicData>
        </a:graphic>
      </p:graphicFrame>
      <p:sp>
        <p:nvSpPr>
          <p:cNvPr id="4" name="Text Placeholder 3">
            <a:extLst>
              <a:ext uri="{FF2B5EF4-FFF2-40B4-BE49-F238E27FC236}">
                <a16:creationId xmlns:a16="http://schemas.microsoft.com/office/drawing/2014/main" id="{895ADE97-6D00-45F1-B60F-2177FECD58B7}"/>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3748193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63443-233B-4728-B5B8-E4C203E4EACE}"/>
              </a:ext>
            </a:extLst>
          </p:cNvPr>
          <p:cNvSpPr>
            <a:spLocks noGrp="1"/>
          </p:cNvSpPr>
          <p:nvPr>
            <p:ph type="title"/>
          </p:nvPr>
        </p:nvSpPr>
        <p:spPr/>
        <p:txBody>
          <a:bodyPr/>
          <a:lstStyle/>
          <a:p>
            <a:r>
              <a:rPr lang="en-US"/>
              <a:t>Overall All Posts Table | 5 profiles - 9 of 9</a:t>
            </a:r>
          </a:p>
        </p:txBody>
      </p:sp>
      <p:graphicFrame>
        <p:nvGraphicFramePr>
          <p:cNvPr id="5" name="Table Placeholder 4">
            <a:extLst>
              <a:ext uri="{FF2B5EF4-FFF2-40B4-BE49-F238E27FC236}">
                <a16:creationId xmlns:a16="http://schemas.microsoft.com/office/drawing/2014/main" id="{7E69FB88-291F-45D0-A021-3796CE776407}"/>
              </a:ext>
            </a:extLst>
          </p:cNvPr>
          <p:cNvGraphicFramePr>
            <a:graphicFrameLocks noGrp="1"/>
          </p:cNvGraphicFramePr>
          <p:nvPr>
            <p:ph type="tbl" sz="quarter" idx="13"/>
            <p:extLst>
              <p:ext uri="{D42A27DB-BD31-4B8C-83A1-F6EECF244321}">
                <p14:modId xmlns:p14="http://schemas.microsoft.com/office/powerpoint/2010/main" val="2215986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45281930"/>
                    </a:ext>
                  </a:extLst>
                </a:gridCol>
                <a:gridCol w="1892808">
                  <a:extLst>
                    <a:ext uri="{9D8B030D-6E8A-4147-A177-3AD203B41FA5}">
                      <a16:colId xmlns:a16="http://schemas.microsoft.com/office/drawing/2014/main" val="1068282219"/>
                    </a:ext>
                  </a:extLst>
                </a:gridCol>
                <a:gridCol w="987552">
                  <a:extLst>
                    <a:ext uri="{9D8B030D-6E8A-4147-A177-3AD203B41FA5}">
                      <a16:colId xmlns:a16="http://schemas.microsoft.com/office/drawing/2014/main" val="1217890337"/>
                    </a:ext>
                  </a:extLst>
                </a:gridCol>
                <a:gridCol w="987552">
                  <a:extLst>
                    <a:ext uri="{9D8B030D-6E8A-4147-A177-3AD203B41FA5}">
                      <a16:colId xmlns:a16="http://schemas.microsoft.com/office/drawing/2014/main" val="2084476473"/>
                    </a:ext>
                  </a:extLst>
                </a:gridCol>
                <a:gridCol w="987552">
                  <a:extLst>
                    <a:ext uri="{9D8B030D-6E8A-4147-A177-3AD203B41FA5}">
                      <a16:colId xmlns:a16="http://schemas.microsoft.com/office/drawing/2014/main" val="112303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955321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Big Brother Naija - 2026-09-07 00:00:19</a:t>
                      </a:r>
                      <a:r>
                        <a:rPr kumimoji="0" lang="en-US" sz="1000" b="0" i="0" u="none" strike="noStrike" kern="1200" cap="none" spc="0" normalizeH="0" baseline="0" noProof="0">
                          <a:ln>
                            <a:noFill/>
                          </a:ln>
                          <a:solidFill>
                            <a:prstClr val="black"/>
                          </a:solidFill>
                          <a:effectLst/>
                          <a:uLnTx/>
                          <a:uFillTx/>
                          <a:latin typeface="Calibri"/>
                          <a:ea typeface="+mn-ea"/>
                          <a:cs typeface="+mn-cs"/>
                        </a:rPr>
                        <a:t>
 Gerard’s eviction, Sheba and Tram’s wahala, Ebuka’s questions and plenty of tense moments. 
The live eviction show came with a lot to talk about.
What was your favourite moment from tonight?
#BBNaija is sponsored by Extract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https://quintly-eu-image-storage.s3.amazonaws.com/5a626551d58210a0c01a1f2a6b7de11d/52334a90b49aeb3e54901934b5edded6.jpg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13333.7961 %</a:t>
                      </a:r>
                    </a:p>
                  </a:txBody>
                  <a:tcPr/>
                </a:tc>
                <a:extLst>
                  <a:ext uri="{0D108BD9-81ED-4DB2-BD59-A6C34878D82A}">
                    <a16:rowId xmlns:a16="http://schemas.microsoft.com/office/drawing/2014/main" val="3640962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Big Brother Naija - 2026-08-17 01:35:50</a:t>
                      </a:r>
                      <a:r>
                        <a:rPr kumimoji="0" lang="en-US" sz="1000" b="0" i="0" u="none" strike="noStrike" kern="1200" cap="none" spc="0" normalizeH="0" baseline="0" noProof="0">
                          <a:ln>
                            <a:noFill/>
                          </a:ln>
                          <a:solidFill>
                            <a:prstClr val="black"/>
                          </a:solidFill>
                          <a:effectLst/>
                          <a:uLnTx/>
                          <a:uFillTx/>
                          <a:latin typeface="Calibri"/>
                          <a:ea typeface="+mn-ea"/>
                          <a:cs typeface="+mn-cs"/>
                        </a:rPr>
                        <a:t>
 Breaking News: Big Brother issued a house-wide warning following repeated rule infringements.
Abi, Bluethopia and Nomy received microphone infringement warnings, while Bells was reminded she already has two. 
Housemates were also warned against interacting with the cameras and reminded to communicate in English or pidgin. If they speak another language, they are to provide an immediate translation.
#BBNaija is sponsored by Pepsi 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https://quintly-eu-image-storage.s3.amazonaws.com/5a626551d58210a0c01a1f2a6b7de11d/3e17e117654e25c80c678982acef62f5.jpg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1616500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74608.4024 %</a:t>
                      </a:r>
                    </a:p>
                  </a:txBody>
                  <a:tcPr/>
                </a:tc>
                <a:extLst>
                  <a:ext uri="{0D108BD9-81ED-4DB2-BD59-A6C34878D82A}">
                    <a16:rowId xmlns:a16="http://schemas.microsoft.com/office/drawing/2014/main" val="3284717790"/>
                  </a:ext>
                </a:extLst>
              </a:tr>
            </a:tbl>
          </a:graphicData>
        </a:graphic>
      </p:graphicFrame>
      <p:sp>
        <p:nvSpPr>
          <p:cNvPr id="4" name="Text Placeholder 3">
            <a:extLst>
              <a:ext uri="{FF2B5EF4-FFF2-40B4-BE49-F238E27FC236}">
                <a16:creationId xmlns:a16="http://schemas.microsoft.com/office/drawing/2014/main" id="{0537A16C-AAD2-4B58-A53E-A60EC15D2DAD}"/>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937679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E7A42-ED07-4A48-A88D-A2EED7D89326}"/>
              </a:ext>
            </a:extLst>
          </p:cNvPr>
          <p:cNvSpPr>
            <a:spLocks noGrp="1"/>
          </p:cNvSpPr>
          <p:nvPr>
            <p:ph type="title"/>
          </p:nvPr>
        </p:nvSpPr>
        <p:spPr/>
        <p:txBody>
          <a:bodyPr/>
          <a:lstStyle/>
          <a:p>
            <a:r>
              <a:rPr lang="en-US"/>
              <a:t>Overall All Videos Table | 5 profiles - 1 of 8</a:t>
            </a:r>
          </a:p>
        </p:txBody>
      </p:sp>
      <p:graphicFrame>
        <p:nvGraphicFramePr>
          <p:cNvPr id="5" name="Table Placeholder 4">
            <a:extLst>
              <a:ext uri="{FF2B5EF4-FFF2-40B4-BE49-F238E27FC236}">
                <a16:creationId xmlns:a16="http://schemas.microsoft.com/office/drawing/2014/main" id="{7C25DDDD-1330-478D-8555-BB5B643A5E9D}"/>
              </a:ext>
            </a:extLst>
          </p:cNvPr>
          <p:cNvGraphicFramePr>
            <a:graphicFrameLocks noGrp="1"/>
          </p:cNvGraphicFramePr>
          <p:nvPr>
            <p:ph type="tbl" sz="quarter" idx="13"/>
            <p:extLst>
              <p:ext uri="{D42A27DB-BD31-4B8C-83A1-F6EECF244321}">
                <p14:modId xmlns:p14="http://schemas.microsoft.com/office/powerpoint/2010/main" val="4023043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49775147"/>
                    </a:ext>
                  </a:extLst>
                </a:gridCol>
                <a:gridCol w="1645920">
                  <a:extLst>
                    <a:ext uri="{9D8B030D-6E8A-4147-A177-3AD203B41FA5}">
                      <a16:colId xmlns:a16="http://schemas.microsoft.com/office/drawing/2014/main" val="109348689"/>
                    </a:ext>
                  </a:extLst>
                </a:gridCol>
                <a:gridCol w="822960">
                  <a:extLst>
                    <a:ext uri="{9D8B030D-6E8A-4147-A177-3AD203B41FA5}">
                      <a16:colId xmlns:a16="http://schemas.microsoft.com/office/drawing/2014/main" val="4200437442"/>
                    </a:ext>
                  </a:extLst>
                </a:gridCol>
                <a:gridCol w="822960">
                  <a:extLst>
                    <a:ext uri="{9D8B030D-6E8A-4147-A177-3AD203B41FA5}">
                      <a16:colId xmlns:a16="http://schemas.microsoft.com/office/drawing/2014/main" val="2432931552"/>
                    </a:ext>
                  </a:extLst>
                </a:gridCol>
                <a:gridCol w="822960">
                  <a:extLst>
                    <a:ext uri="{9D8B030D-6E8A-4147-A177-3AD203B41FA5}">
                      <a16:colId xmlns:a16="http://schemas.microsoft.com/office/drawing/2014/main" val="2863485745"/>
                    </a:ext>
                  </a:extLst>
                </a:gridCol>
                <a:gridCol w="822960">
                  <a:extLst>
                    <a:ext uri="{9D8B030D-6E8A-4147-A177-3AD203B41FA5}">
                      <a16:colId xmlns:a16="http://schemas.microsoft.com/office/drawing/2014/main" val="3901632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69351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- 2026-09-22 23:17:28</a:t>
                      </a:r>
                      <a:r>
                        <a:rPr kumimoji="0" lang="en-US" sz="1000" b="0" i="0" u="none" strike="noStrike" kern="1200" cap="none" spc="0" normalizeH="0" baseline="0" noProof="0">
                          <a:ln>
                            <a:noFill/>
                          </a:ln>
                          <a:solidFill>
                            <a:prstClr val="black"/>
                          </a:solidFill>
                          <a:effectLst/>
                          <a:uLnTx/>
                          <a:uFillTx/>
                          <a:latin typeface="Calibri"/>
                          <a:ea typeface="+mn-ea"/>
                          <a:cs typeface="+mn-cs"/>
                        </a:rPr>
                        <a:t>
 Flora and Oyin were at it again in the Kitchen. 👀 The Show Ya Sef besties had a little back-and-forth after Flora dished up food for Oyin.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https://quintly-eu-image-storage.s3.amazonaws.com/8af4cb15b005bf594b7cc70b7dd30a65/a9938f0eee930c4b36bd36438bf88943.webp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49580</a:t>
                      </a:r>
                    </a:p>
                  </a:txBody>
                  <a:tcPr/>
                </a:tc>
                <a:extLst>
                  <a:ext uri="{0D108BD9-81ED-4DB2-BD59-A6C34878D82A}">
                    <a16:rowId xmlns:a16="http://schemas.microsoft.com/office/drawing/2014/main" val="3985686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bigbronaija - 2026-09-22 22:54:09</a:t>
                      </a:r>
                      <a:r>
                        <a:rPr kumimoji="0" lang="en-US" sz="1000" b="0" i="0" u="none" strike="noStrike" kern="1200" cap="none" spc="0" normalizeH="0" baseline="0" noProof="0">
                          <a:ln>
                            <a:noFill/>
                          </a:ln>
                          <a:solidFill>
                            <a:prstClr val="black"/>
                          </a:solidFill>
                          <a:effectLst/>
                          <a:uLnTx/>
                          <a:uFillTx/>
                          <a:latin typeface="Calibri"/>
                          <a:ea typeface="+mn-ea"/>
                          <a:cs typeface="+mn-cs"/>
                        </a:rPr>
                        <a:t>
 “It was not her man then!” Bluethopia (@blue_thopia) said what she said. 🫢
Her, Flora (@flora_omoko_), Oyin (@oyin_bbnaija) and Temi Nkem (@temiinkem) were chatting and laughing about about Bluethopia and Keivo’s (@keivo.oi) Pool Party moment. 
Tram (@trammania) and Barry (@barry_yornwin) listened in on the conversation. 👀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https://quintly-eu-image-storage.s3.amazonaws.com/435eb8f6192af13608dcc1d677a973c6/8f5ecfc49bb460ecf584da2666f48aec.jpg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18522408"/>
                  </a:ext>
                </a:extLst>
              </a:tr>
            </a:tbl>
          </a:graphicData>
        </a:graphic>
      </p:graphicFrame>
      <p:sp>
        <p:nvSpPr>
          <p:cNvPr id="4" name="Text Placeholder 3">
            <a:extLst>
              <a:ext uri="{FF2B5EF4-FFF2-40B4-BE49-F238E27FC236}">
                <a16:creationId xmlns:a16="http://schemas.microsoft.com/office/drawing/2014/main" id="{3DDC7E05-9A51-4D04-B4FD-E8EF155F1C6D}"/>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16041972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90213-DEC0-42B8-8A4C-DE7DE071BCF0}"/>
              </a:ext>
            </a:extLst>
          </p:cNvPr>
          <p:cNvSpPr>
            <a:spLocks noGrp="1"/>
          </p:cNvSpPr>
          <p:nvPr>
            <p:ph type="title"/>
          </p:nvPr>
        </p:nvSpPr>
        <p:spPr/>
        <p:txBody>
          <a:bodyPr/>
          <a:lstStyle/>
          <a:p>
            <a:r>
              <a:rPr lang="en-US"/>
              <a:t>Overall All Videos Table | 5 profiles - 2 of 8</a:t>
            </a:r>
          </a:p>
        </p:txBody>
      </p:sp>
      <p:graphicFrame>
        <p:nvGraphicFramePr>
          <p:cNvPr id="5" name="Table Placeholder 4">
            <a:extLst>
              <a:ext uri="{FF2B5EF4-FFF2-40B4-BE49-F238E27FC236}">
                <a16:creationId xmlns:a16="http://schemas.microsoft.com/office/drawing/2014/main" id="{EF518123-65EC-4131-A125-4FE4F49D04D2}"/>
              </a:ext>
            </a:extLst>
          </p:cNvPr>
          <p:cNvGraphicFramePr>
            <a:graphicFrameLocks noGrp="1"/>
          </p:cNvGraphicFramePr>
          <p:nvPr>
            <p:ph type="tbl" sz="quarter" idx="13"/>
            <p:extLst>
              <p:ext uri="{D42A27DB-BD31-4B8C-83A1-F6EECF244321}">
                <p14:modId xmlns:p14="http://schemas.microsoft.com/office/powerpoint/2010/main" val="657857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17836943"/>
                    </a:ext>
                  </a:extLst>
                </a:gridCol>
                <a:gridCol w="1645920">
                  <a:extLst>
                    <a:ext uri="{9D8B030D-6E8A-4147-A177-3AD203B41FA5}">
                      <a16:colId xmlns:a16="http://schemas.microsoft.com/office/drawing/2014/main" val="3461321986"/>
                    </a:ext>
                  </a:extLst>
                </a:gridCol>
                <a:gridCol w="822960">
                  <a:extLst>
                    <a:ext uri="{9D8B030D-6E8A-4147-A177-3AD203B41FA5}">
                      <a16:colId xmlns:a16="http://schemas.microsoft.com/office/drawing/2014/main" val="1695752364"/>
                    </a:ext>
                  </a:extLst>
                </a:gridCol>
                <a:gridCol w="822960">
                  <a:extLst>
                    <a:ext uri="{9D8B030D-6E8A-4147-A177-3AD203B41FA5}">
                      <a16:colId xmlns:a16="http://schemas.microsoft.com/office/drawing/2014/main" val="1139489686"/>
                    </a:ext>
                  </a:extLst>
                </a:gridCol>
                <a:gridCol w="822960">
                  <a:extLst>
                    <a:ext uri="{9D8B030D-6E8A-4147-A177-3AD203B41FA5}">
                      <a16:colId xmlns:a16="http://schemas.microsoft.com/office/drawing/2014/main" val="3773638900"/>
                    </a:ext>
                  </a:extLst>
                </a:gridCol>
                <a:gridCol w="822960">
                  <a:extLst>
                    <a:ext uri="{9D8B030D-6E8A-4147-A177-3AD203B41FA5}">
                      <a16:colId xmlns:a16="http://schemas.microsoft.com/office/drawing/2014/main" val="461720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40421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- 2026-09-22 22:48:38</a:t>
                      </a:r>
                      <a:r>
                        <a:rPr kumimoji="0" lang="en-US" sz="1000" b="0" i="0" u="none" strike="noStrike" kern="1200" cap="none" spc="0" normalizeH="0" baseline="0" noProof="0">
                          <a:ln>
                            <a:noFill/>
                          </a:ln>
                          <a:solidFill>
                            <a:prstClr val="black"/>
                          </a:solidFill>
                          <a:effectLst/>
                          <a:uLnTx/>
                          <a:uFillTx/>
                          <a:latin typeface="Calibri"/>
                          <a:ea typeface="+mn-ea"/>
                          <a:cs typeface="+mn-cs"/>
                        </a:rPr>
                        <a:t>
 Not Temi Nkem still calling Keivo her man. 😅 She, Flora and Oyin playfully reminded Bluethopia of the moment Bluethopia shared with him at a Pool Party.  Tram and Barry listened in on the conversation. 🫢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https://quintly-eu-image-storage.s3.amazonaws.com/8af4cb15b005bf594b7cc70b7dd30a65/81cc48698a06ef7f8729a6d2d4c3be26.webp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81920</a:t>
                      </a:r>
                    </a:p>
                  </a:txBody>
                  <a:tcPr/>
                </a:tc>
                <a:extLst>
                  <a:ext uri="{0D108BD9-81ED-4DB2-BD59-A6C34878D82A}">
                    <a16:rowId xmlns:a16="http://schemas.microsoft.com/office/drawing/2014/main" val="2188747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bigbronaija - 2026-09-22 18:56:28</a:t>
                      </a:r>
                      <a:r>
                        <a:rPr kumimoji="0" lang="en-US" sz="1000" b="0" i="0" u="none" strike="noStrike" kern="1200" cap="none" spc="0" normalizeH="0" baseline="0" noProof="0">
                          <a:ln>
                            <a:noFill/>
                          </a:ln>
                          <a:solidFill>
                            <a:prstClr val="black"/>
                          </a:solidFill>
                          <a:effectLst/>
                          <a:uLnTx/>
                          <a:uFillTx/>
                          <a:latin typeface="Calibri"/>
                          <a:ea typeface="+mn-ea"/>
                          <a:cs typeface="+mn-cs"/>
                        </a:rPr>
                        <a:t>
 Chimsom Chuka (@chimsomchuka) left his mark, and some of the housemates cannot believe he got evicted at the last Live Show. 
Aikou (@aikou_ajanaku), Flora (@flora_omoko_), Sheba (@shebagambe), Temi Nkem (@temiinkem) and Tram (@trammania) shared their thoughts during their diary sessions today. 👀 
#BBNaija is sponsored by @colgate_ng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https://quintly-eu-image-storage.s3.amazonaws.com/435eb8f6192af13608dcc1d677a973c6/d08090496d2fbb054275d7de08059451.jpg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4352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Big Brother Naija - 2026-09-22 18:54:09</a:t>
                      </a:r>
                      <a:r>
                        <a:rPr kumimoji="0" lang="en-US" sz="1000" b="0" i="0" u="none" strike="noStrike" kern="1200" cap="none" spc="0" normalizeH="0" baseline="0" noProof="0">
                          <a:ln>
                            <a:noFill/>
                          </a:ln>
                          <a:solidFill>
                            <a:prstClr val="black"/>
                          </a:solidFill>
                          <a:effectLst/>
                          <a:uLnTx/>
                          <a:uFillTx/>
                          <a:latin typeface="Calibri"/>
                          <a:ea typeface="+mn-ea"/>
                          <a:cs typeface="+mn-cs"/>
                        </a:rPr>
                        <a:t>
 Day 58: Housemates tell Biggie who impacted them in the house – BBNaija | S11 | Africa Magic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https://i.ytimg.com/vi/Iw6u1Do97FM/hqdefault.jpg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41261661"/>
                  </a:ext>
                </a:extLst>
              </a:tr>
            </a:tbl>
          </a:graphicData>
        </a:graphic>
      </p:graphicFrame>
      <p:sp>
        <p:nvSpPr>
          <p:cNvPr id="4" name="Text Placeholder 3">
            <a:extLst>
              <a:ext uri="{FF2B5EF4-FFF2-40B4-BE49-F238E27FC236}">
                <a16:creationId xmlns:a16="http://schemas.microsoft.com/office/drawing/2014/main" id="{4FF75769-18CB-46F9-B383-7E46D7A13F99}"/>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4019201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820A7-C19D-442E-AA96-88D7BACD86FA}"/>
              </a:ext>
            </a:extLst>
          </p:cNvPr>
          <p:cNvSpPr>
            <a:spLocks noGrp="1"/>
          </p:cNvSpPr>
          <p:nvPr>
            <p:ph type="title"/>
          </p:nvPr>
        </p:nvSpPr>
        <p:spPr/>
        <p:txBody>
          <a:bodyPr/>
          <a:lstStyle/>
          <a:p>
            <a:r>
              <a:rPr lang="en-US"/>
              <a:t>Overall All Videos Table | 5 profiles - 3 of 8</a:t>
            </a:r>
          </a:p>
        </p:txBody>
      </p:sp>
      <p:graphicFrame>
        <p:nvGraphicFramePr>
          <p:cNvPr id="5" name="Table Placeholder 4">
            <a:extLst>
              <a:ext uri="{FF2B5EF4-FFF2-40B4-BE49-F238E27FC236}">
                <a16:creationId xmlns:a16="http://schemas.microsoft.com/office/drawing/2014/main" id="{7BE3A366-4275-47D0-8D05-F28725D78C61}"/>
              </a:ext>
            </a:extLst>
          </p:cNvPr>
          <p:cNvGraphicFramePr>
            <a:graphicFrameLocks noGrp="1"/>
          </p:cNvGraphicFramePr>
          <p:nvPr>
            <p:ph type="tbl" sz="quarter" idx="13"/>
            <p:extLst>
              <p:ext uri="{D42A27DB-BD31-4B8C-83A1-F6EECF244321}">
                <p14:modId xmlns:p14="http://schemas.microsoft.com/office/powerpoint/2010/main" val="3267704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23544704"/>
                    </a:ext>
                  </a:extLst>
                </a:gridCol>
                <a:gridCol w="1645920">
                  <a:extLst>
                    <a:ext uri="{9D8B030D-6E8A-4147-A177-3AD203B41FA5}">
                      <a16:colId xmlns:a16="http://schemas.microsoft.com/office/drawing/2014/main" val="1027092372"/>
                    </a:ext>
                  </a:extLst>
                </a:gridCol>
                <a:gridCol w="822960">
                  <a:extLst>
                    <a:ext uri="{9D8B030D-6E8A-4147-A177-3AD203B41FA5}">
                      <a16:colId xmlns:a16="http://schemas.microsoft.com/office/drawing/2014/main" val="3393044165"/>
                    </a:ext>
                  </a:extLst>
                </a:gridCol>
                <a:gridCol w="822960">
                  <a:extLst>
                    <a:ext uri="{9D8B030D-6E8A-4147-A177-3AD203B41FA5}">
                      <a16:colId xmlns:a16="http://schemas.microsoft.com/office/drawing/2014/main" val="1377060597"/>
                    </a:ext>
                  </a:extLst>
                </a:gridCol>
                <a:gridCol w="822960">
                  <a:extLst>
                    <a:ext uri="{9D8B030D-6E8A-4147-A177-3AD203B41FA5}">
                      <a16:colId xmlns:a16="http://schemas.microsoft.com/office/drawing/2014/main" val="2454223908"/>
                    </a:ext>
                  </a:extLst>
                </a:gridCol>
                <a:gridCol w="822960">
                  <a:extLst>
                    <a:ext uri="{9D8B030D-6E8A-4147-A177-3AD203B41FA5}">
                      <a16:colId xmlns:a16="http://schemas.microsoft.com/office/drawing/2014/main" val="2912826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39375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- 2026-09-22 18:50:28</a:t>
                      </a:r>
                      <a:r>
                        <a:rPr kumimoji="0" lang="en-US" sz="1000" b="0" i="0" u="none" strike="noStrike" kern="1200" cap="none" spc="0" normalizeH="0" baseline="0" noProof="0">
                          <a:ln>
                            <a:noFill/>
                          </a:ln>
                          <a:solidFill>
                            <a:prstClr val="black"/>
                          </a:solidFill>
                          <a:effectLst/>
                          <a:uLnTx/>
                          <a:uFillTx/>
                          <a:latin typeface="Calibri"/>
                          <a:ea typeface="+mn-ea"/>
                          <a:cs typeface="+mn-cs"/>
                        </a:rPr>
                        <a:t>
 Chimsom Chuka’s eviction shocked some of the Show Ya Sef housemates. 🫢 Aikou, Flora, Sheba, Temi Nkem and Tram confessed to Biggie how they felt about it during their diary sessions today. 👀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https://quintly-eu-image-storage.s3.amazonaws.com/8af4cb15b005bf594b7cc70b7dd30a65/5419aede0cc57f8f3ba3a1a7571aade8.webp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149856</a:t>
                      </a:r>
                    </a:p>
                  </a:txBody>
                  <a:tcPr/>
                </a:tc>
                <a:extLst>
                  <a:ext uri="{0D108BD9-81ED-4DB2-BD59-A6C34878D82A}">
                    <a16:rowId xmlns:a16="http://schemas.microsoft.com/office/drawing/2014/main" val="1396385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- 2026-09-22 17:10:59</a:t>
                      </a:r>
                      <a:r>
                        <a:rPr kumimoji="0" lang="en-US" sz="1000" b="0" i="0" u="none" strike="noStrike" kern="1200" cap="none" spc="0" normalizeH="0" baseline="0" noProof="0">
                          <a:ln>
                            <a:noFill/>
                          </a:ln>
                          <a:solidFill>
                            <a:prstClr val="black"/>
                          </a:solidFill>
                          <a:effectLst/>
                          <a:uLnTx/>
                          <a:uFillTx/>
                          <a:latin typeface="Calibri"/>
                          <a:ea typeface="+mn-ea"/>
                          <a:cs typeface="+mn-cs"/>
                        </a:rPr>
                        <a:t>
 Temi Nkem and Tram are still butting heads over their kiss; will it ever stop? 👀 #BBNaija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https://quintly-eu-image-storage.s3.amazonaws.com/8af4cb15b005bf594b7cc70b7dd30a65/e5dbebde204c1d4d86e855f2b66a2c36.webp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111064</a:t>
                      </a:r>
                    </a:p>
                  </a:txBody>
                  <a:tcPr/>
                </a:tc>
                <a:extLst>
                  <a:ext uri="{0D108BD9-81ED-4DB2-BD59-A6C34878D82A}">
                    <a16:rowId xmlns:a16="http://schemas.microsoft.com/office/drawing/2014/main" val="2714804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bigbronaija - 2026-09-22 17:09:39</a:t>
                      </a:r>
                      <a:r>
                        <a:rPr kumimoji="0" lang="en-US" sz="1000" b="0" i="0" u="none" strike="noStrike" kern="1200" cap="none" spc="0" normalizeH="0" baseline="0" noProof="0">
                          <a:ln>
                            <a:noFill/>
                          </a:ln>
                          <a:solidFill>
                            <a:prstClr val="black"/>
                          </a:solidFill>
                          <a:effectLst/>
                          <a:uLnTx/>
                          <a:uFillTx/>
                          <a:latin typeface="Calibri"/>
                          <a:ea typeface="+mn-ea"/>
                          <a:cs typeface="+mn-cs"/>
                        </a:rPr>
                        <a:t>
 Temi Nkem (@temiinkem) and Tram (@trammania) are still butting heads over their kiss; will it ever stop? 👀
#BBNaija is sponsored by @poweroilng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https://quintly-eu-image-storage.s3.amazonaws.com/435eb8f6192af13608dcc1d677a973c6/25e96fd9473647ad0be7202d17e13c95.jpg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9124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Big Brother Naija - 2026-09-22 17:08:56</a:t>
                      </a:r>
                      <a:r>
                        <a:rPr kumimoji="0" lang="en-US" sz="1000" b="0" i="0" u="none" strike="noStrike" kern="1200" cap="none" spc="0" normalizeH="0" baseline="0" noProof="0">
                          <a:ln>
                            <a:noFill/>
                          </a:ln>
                          <a:solidFill>
                            <a:prstClr val="black"/>
                          </a:solidFill>
                          <a:effectLst/>
                          <a:uLnTx/>
                          <a:uFillTx/>
                          <a:latin typeface="Calibri"/>
                          <a:ea typeface="+mn-ea"/>
                          <a:cs typeface="+mn-cs"/>
                        </a:rPr>
                        <a:t>
 Day 58: Why is Keivo happy? 🤔 – BBNaija | S11 | Africa Magic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https://i.ytimg.com/vi/g7pE2g3GGdw/hqdefault.jpg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66161426"/>
                  </a:ext>
                </a:extLst>
              </a:tr>
            </a:tbl>
          </a:graphicData>
        </a:graphic>
      </p:graphicFrame>
      <p:sp>
        <p:nvSpPr>
          <p:cNvPr id="4" name="Text Placeholder 3">
            <a:extLst>
              <a:ext uri="{FF2B5EF4-FFF2-40B4-BE49-F238E27FC236}">
                <a16:creationId xmlns:a16="http://schemas.microsoft.com/office/drawing/2014/main" id="{E8F08292-CEBE-43B5-8F16-BC103D25C05D}"/>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614442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9FB89-B2E6-4F97-AD2B-7C9E1BE57680}"/>
              </a:ext>
            </a:extLst>
          </p:cNvPr>
          <p:cNvSpPr>
            <a:spLocks noGrp="1"/>
          </p:cNvSpPr>
          <p:nvPr>
            <p:ph type="title"/>
          </p:nvPr>
        </p:nvSpPr>
        <p:spPr/>
        <p:txBody>
          <a:bodyPr/>
          <a:lstStyle/>
          <a:p>
            <a:r>
              <a:rPr lang="en-US"/>
              <a:t>Overall All Videos Table | 5 profiles - 4 of 8</a:t>
            </a:r>
          </a:p>
        </p:txBody>
      </p:sp>
      <p:graphicFrame>
        <p:nvGraphicFramePr>
          <p:cNvPr id="5" name="Table Placeholder 4">
            <a:extLst>
              <a:ext uri="{FF2B5EF4-FFF2-40B4-BE49-F238E27FC236}">
                <a16:creationId xmlns:a16="http://schemas.microsoft.com/office/drawing/2014/main" id="{8BB0B046-05BA-4480-9FA0-0F7609DEA1DA}"/>
              </a:ext>
            </a:extLst>
          </p:cNvPr>
          <p:cNvGraphicFramePr>
            <a:graphicFrameLocks noGrp="1"/>
          </p:cNvGraphicFramePr>
          <p:nvPr>
            <p:ph type="tbl" sz="quarter" idx="13"/>
            <p:extLst>
              <p:ext uri="{D42A27DB-BD31-4B8C-83A1-F6EECF244321}">
                <p14:modId xmlns:p14="http://schemas.microsoft.com/office/powerpoint/2010/main" val="2207403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4364405"/>
                    </a:ext>
                  </a:extLst>
                </a:gridCol>
                <a:gridCol w="1645920">
                  <a:extLst>
                    <a:ext uri="{9D8B030D-6E8A-4147-A177-3AD203B41FA5}">
                      <a16:colId xmlns:a16="http://schemas.microsoft.com/office/drawing/2014/main" val="549360593"/>
                    </a:ext>
                  </a:extLst>
                </a:gridCol>
                <a:gridCol w="822960">
                  <a:extLst>
                    <a:ext uri="{9D8B030D-6E8A-4147-A177-3AD203B41FA5}">
                      <a16:colId xmlns:a16="http://schemas.microsoft.com/office/drawing/2014/main" val="1675245917"/>
                    </a:ext>
                  </a:extLst>
                </a:gridCol>
                <a:gridCol w="822960">
                  <a:extLst>
                    <a:ext uri="{9D8B030D-6E8A-4147-A177-3AD203B41FA5}">
                      <a16:colId xmlns:a16="http://schemas.microsoft.com/office/drawing/2014/main" val="1857579576"/>
                    </a:ext>
                  </a:extLst>
                </a:gridCol>
                <a:gridCol w="822960">
                  <a:extLst>
                    <a:ext uri="{9D8B030D-6E8A-4147-A177-3AD203B41FA5}">
                      <a16:colId xmlns:a16="http://schemas.microsoft.com/office/drawing/2014/main" val="540104947"/>
                    </a:ext>
                  </a:extLst>
                </a:gridCol>
                <a:gridCol w="822960">
                  <a:extLst>
                    <a:ext uri="{9D8B030D-6E8A-4147-A177-3AD203B41FA5}">
                      <a16:colId xmlns:a16="http://schemas.microsoft.com/office/drawing/2014/main" val="138018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6492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Big Brother Naija - 2026-09-22 17:06:01</a:t>
                      </a:r>
                      <a:r>
                        <a:rPr kumimoji="0" lang="en-US" sz="1000" b="0" i="0" u="none" strike="noStrike" kern="1200" cap="none" spc="0" normalizeH="0" baseline="0" noProof="0">
                          <a:ln>
                            <a:noFill/>
                          </a:ln>
                          <a:solidFill>
                            <a:prstClr val="black"/>
                          </a:solidFill>
                          <a:effectLst/>
                          <a:uLnTx/>
                          <a:uFillTx/>
                          <a:latin typeface="Calibri"/>
                          <a:ea typeface="+mn-ea"/>
                          <a:cs typeface="+mn-cs"/>
                        </a:rPr>
                        <a:t>
 Day 58: The alleged kiss argument 🤣 – BBNaija | S11 | Africa Magic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https://i.ytimg.com/vi/mNCv782Xkao/hqdefault.jpg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37667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bigbronaija - 2026-09-22 14:42:21</a:t>
                      </a:r>
                      <a:r>
                        <a:rPr kumimoji="0" lang="en-US" sz="1000" b="0" i="0" u="none" strike="noStrike" kern="1200" cap="none" spc="0" normalizeH="0" baseline="0" noProof="0">
                          <a:ln>
                            <a:noFill/>
                          </a:ln>
                          <a:solidFill>
                            <a:prstClr val="black"/>
                          </a:solidFill>
                          <a:effectLst/>
                          <a:uLnTx/>
                          <a:uFillTx/>
                          <a:latin typeface="Calibri"/>
                          <a:ea typeface="+mn-ea"/>
                          <a:cs typeface="+mn-cs"/>
                        </a:rPr>
                        <a:t>
 Bluethopia (@blue_thopia) no go make Chimsom Chuka’s (@chimsomchuka) heart throb ke! 🤣🥰
Watch him state “Who is sha who” in the Show Ya Sef house.😂
#BBNaija is proudly sponsored by @betpawanigeria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https://quintly-eu-image-storage.s3.amazonaws.com/435eb8f6192af13608dcc1d677a973c6/66b5d9f01113bbddf2cb2eb1b1346445.jpg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83985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bigbronaija - 2026-09-22 14:34:51</a:t>
                      </a:r>
                      <a:r>
                        <a:rPr kumimoji="0" lang="en-US" sz="1000" b="0" i="0" u="none" strike="noStrike" kern="1200" cap="none" spc="0" normalizeH="0" baseline="0" noProof="0">
                          <a:ln>
                            <a:noFill/>
                          </a:ln>
                          <a:solidFill>
                            <a:prstClr val="black"/>
                          </a:solidFill>
                          <a:effectLst/>
                          <a:uLnTx/>
                          <a:uFillTx/>
                          <a:latin typeface="Calibri"/>
                          <a:ea typeface="+mn-ea"/>
                          <a:cs typeface="+mn-cs"/>
                        </a:rPr>
                        <a:t>
 For Bells (@imoh_bells), there’s no peacemaker in the Show Ya Sef house. 🤭👀
Watch her match “who is who” to the deserving housemates. 
#BBNaija is proudly sponsored by @betpawanigeria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https://quintly-eu-image-storage.s3.amazonaws.com/435eb8f6192af13608dcc1d677a973c6/de0ce47fb0fb21b80ef460a278cbcd78.jpg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20484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Big Brother Naija - 2026-09-22 14:22:46</a:t>
                      </a:r>
                      <a:r>
                        <a:rPr kumimoji="0" lang="en-US" sz="1000" b="0" i="0" u="none" strike="noStrike" kern="1200" cap="none" spc="0" normalizeH="0" baseline="0" noProof="0">
                          <a:ln>
                            <a:noFill/>
                          </a:ln>
                          <a:solidFill>
                            <a:prstClr val="black"/>
                          </a:solidFill>
                          <a:effectLst/>
                          <a:uLnTx/>
                          <a:uFillTx/>
                          <a:latin typeface="Calibri"/>
                          <a:ea typeface="+mn-ea"/>
                          <a:cs typeface="+mn-cs"/>
                        </a:rPr>
                        <a:t>
 Day 58: Temi Nkem and Tram open up about their kiss – BBNaija | S11 | Africa Magic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https://i.ytimg.com/vi/SLDnm-tuFjM/hqdefault.jpg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74638555"/>
                  </a:ext>
                </a:extLst>
              </a:tr>
            </a:tbl>
          </a:graphicData>
        </a:graphic>
      </p:graphicFrame>
      <p:sp>
        <p:nvSpPr>
          <p:cNvPr id="4" name="Text Placeholder 3">
            <a:extLst>
              <a:ext uri="{FF2B5EF4-FFF2-40B4-BE49-F238E27FC236}">
                <a16:creationId xmlns:a16="http://schemas.microsoft.com/office/drawing/2014/main" id="{335E660C-E71E-4E7E-B667-364CC1385D53}"/>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27118323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639AA-E54E-4293-8661-7A95666B10DF}"/>
              </a:ext>
            </a:extLst>
          </p:cNvPr>
          <p:cNvSpPr>
            <a:spLocks noGrp="1"/>
          </p:cNvSpPr>
          <p:nvPr>
            <p:ph type="title"/>
          </p:nvPr>
        </p:nvSpPr>
        <p:spPr/>
        <p:txBody>
          <a:bodyPr/>
          <a:lstStyle/>
          <a:p>
            <a:r>
              <a:rPr lang="en-US"/>
              <a:t>Overall All Videos Table | 5 profiles - 5 of 8</a:t>
            </a:r>
          </a:p>
        </p:txBody>
      </p:sp>
      <p:graphicFrame>
        <p:nvGraphicFramePr>
          <p:cNvPr id="5" name="Table Placeholder 4">
            <a:extLst>
              <a:ext uri="{FF2B5EF4-FFF2-40B4-BE49-F238E27FC236}">
                <a16:creationId xmlns:a16="http://schemas.microsoft.com/office/drawing/2014/main" id="{CBB4C6DC-8312-41F2-BDD5-A615B43FA576}"/>
              </a:ext>
            </a:extLst>
          </p:cNvPr>
          <p:cNvGraphicFramePr>
            <a:graphicFrameLocks noGrp="1"/>
          </p:cNvGraphicFramePr>
          <p:nvPr>
            <p:ph type="tbl" sz="quarter" idx="13"/>
            <p:extLst>
              <p:ext uri="{D42A27DB-BD31-4B8C-83A1-F6EECF244321}">
                <p14:modId xmlns:p14="http://schemas.microsoft.com/office/powerpoint/2010/main" val="77555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07914387"/>
                    </a:ext>
                  </a:extLst>
                </a:gridCol>
                <a:gridCol w="1645920">
                  <a:extLst>
                    <a:ext uri="{9D8B030D-6E8A-4147-A177-3AD203B41FA5}">
                      <a16:colId xmlns:a16="http://schemas.microsoft.com/office/drawing/2014/main" val="2224287273"/>
                    </a:ext>
                  </a:extLst>
                </a:gridCol>
                <a:gridCol w="822960">
                  <a:extLst>
                    <a:ext uri="{9D8B030D-6E8A-4147-A177-3AD203B41FA5}">
                      <a16:colId xmlns:a16="http://schemas.microsoft.com/office/drawing/2014/main" val="1892745789"/>
                    </a:ext>
                  </a:extLst>
                </a:gridCol>
                <a:gridCol w="822960">
                  <a:extLst>
                    <a:ext uri="{9D8B030D-6E8A-4147-A177-3AD203B41FA5}">
                      <a16:colId xmlns:a16="http://schemas.microsoft.com/office/drawing/2014/main" val="3804331186"/>
                    </a:ext>
                  </a:extLst>
                </a:gridCol>
                <a:gridCol w="822960">
                  <a:extLst>
                    <a:ext uri="{9D8B030D-6E8A-4147-A177-3AD203B41FA5}">
                      <a16:colId xmlns:a16="http://schemas.microsoft.com/office/drawing/2014/main" val="3002733516"/>
                    </a:ext>
                  </a:extLst>
                </a:gridCol>
                <a:gridCol w="822960">
                  <a:extLst>
                    <a:ext uri="{9D8B030D-6E8A-4147-A177-3AD203B41FA5}">
                      <a16:colId xmlns:a16="http://schemas.microsoft.com/office/drawing/2014/main" val="970384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53024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bigbronaija - 2026-09-22 14:02:00</a:t>
                      </a:r>
                      <a:r>
                        <a:rPr kumimoji="0" lang="en-US" sz="1000" b="0" i="0" u="none" strike="noStrike" kern="1200" cap="none" spc="0" normalizeH="0" baseline="0" noProof="0">
                          <a:ln>
                            <a:noFill/>
                          </a:ln>
                          <a:solidFill>
                            <a:prstClr val="black"/>
                          </a:solidFill>
                          <a:effectLst/>
                          <a:uLnTx/>
                          <a:uFillTx/>
                          <a:latin typeface="Calibri"/>
                          <a:ea typeface="+mn-ea"/>
                          <a:cs typeface="+mn-cs"/>
                        </a:rPr>
                        <a:t>
 Yusuf (@yusuf_thee_actor) identifies “Who is Who” in the Show Ya Sef house.
Which one of his responses shocked you? 👀
#BBNaija is proudly sponsored by @betpawanigeria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https://quintly-eu-image-storage.s3.amazonaws.com/435eb8f6192af13608dcc1d677a973c6/653116d9387ab992084a4f328587b53b.jpg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93119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- 2026-09-22 12:53:53</a:t>
                      </a:r>
                      <a:r>
                        <a:rPr kumimoji="0" lang="en-US" sz="1000" b="0" i="0" u="none" strike="noStrike" kern="1200" cap="none" spc="0" normalizeH="0" baseline="0" noProof="0">
                          <a:ln>
                            <a:noFill/>
                          </a:ln>
                          <a:solidFill>
                            <a:prstClr val="black"/>
                          </a:solidFill>
                          <a:effectLst/>
                          <a:uLnTx/>
                          <a:uFillTx/>
                          <a:latin typeface="Calibri"/>
                          <a:ea typeface="+mn-ea"/>
                          <a:cs typeface="+mn-cs"/>
                        </a:rPr>
                        <a:t>
 Nothing concern Flora with room wey get bed sharers; she just wan sleep in peace! 🤣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https://quintly-eu-image-storage.s3.amazonaws.com/8af4cb15b005bf594b7cc70b7dd30a65/33af5afa295438760e4cc054aedd7e6a.webp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73300</a:t>
                      </a:r>
                    </a:p>
                  </a:txBody>
                  <a:tcPr/>
                </a:tc>
                <a:extLst>
                  <a:ext uri="{0D108BD9-81ED-4DB2-BD59-A6C34878D82A}">
                    <a16:rowId xmlns:a16="http://schemas.microsoft.com/office/drawing/2014/main" val="794137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bigbronaija - 2026-09-22 12:50:27</a:t>
                      </a:r>
                      <a:r>
                        <a:rPr kumimoji="0" lang="en-US" sz="1000" b="0" i="0" u="none" strike="noStrike" kern="1200" cap="none" spc="0" normalizeH="0" baseline="0" noProof="0">
                          <a:ln>
                            <a:noFill/>
                          </a:ln>
                          <a:solidFill>
                            <a:prstClr val="black"/>
                          </a:solidFill>
                          <a:effectLst/>
                          <a:uLnTx/>
                          <a:uFillTx/>
                          <a:latin typeface="Calibri"/>
                          <a:ea typeface="+mn-ea"/>
                          <a:cs typeface="+mn-cs"/>
                        </a:rPr>
                        <a:t>
 As the late-night noisemakers don commot, Flora (@flora_omoko_) don inherit suite, and she’s now sleeping like a baby. 🤣
#BBNaija is sponsored by @whippymayonnaise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https://quintly-eu-image-storage.s3.amazonaws.com/435eb8f6192af13608dcc1d677a973c6/056f601790bdff383445b083c1633393.jpg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45302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Big Brother Naija - 2026-09-22 12:37:55</a:t>
                      </a:r>
                      <a:r>
                        <a:rPr kumimoji="0" lang="en-US" sz="1000" b="0" i="0" u="none" strike="noStrike" kern="1200" cap="none" spc="0" normalizeH="0" baseline="0" noProof="0">
                          <a:ln>
                            <a:noFill/>
                          </a:ln>
                          <a:solidFill>
                            <a:prstClr val="black"/>
                          </a:solidFill>
                          <a:effectLst/>
                          <a:uLnTx/>
                          <a:uFillTx/>
                          <a:latin typeface="Calibri"/>
                          <a:ea typeface="+mn-ea"/>
                          <a:cs typeface="+mn-cs"/>
                        </a:rPr>
                        <a:t>
 Day 58: Flora wants nothing to do with the Blue room 🤣 – BBNaija | S11 | Africa Magic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https://i.ytimg.com/vi/mIWChZr470s/hqdefault.jpg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49975241"/>
                  </a:ext>
                </a:extLst>
              </a:tr>
            </a:tbl>
          </a:graphicData>
        </a:graphic>
      </p:graphicFrame>
      <p:sp>
        <p:nvSpPr>
          <p:cNvPr id="4" name="Text Placeholder 3">
            <a:extLst>
              <a:ext uri="{FF2B5EF4-FFF2-40B4-BE49-F238E27FC236}">
                <a16:creationId xmlns:a16="http://schemas.microsoft.com/office/drawing/2014/main" id="{9489EDB5-4648-4F55-A589-E3A31CBB845A}"/>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6416111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0B031-4211-4C75-B9C9-64D232550803}"/>
              </a:ext>
            </a:extLst>
          </p:cNvPr>
          <p:cNvSpPr>
            <a:spLocks noGrp="1"/>
          </p:cNvSpPr>
          <p:nvPr>
            <p:ph type="title"/>
          </p:nvPr>
        </p:nvSpPr>
        <p:spPr/>
        <p:txBody>
          <a:bodyPr/>
          <a:lstStyle/>
          <a:p>
            <a:r>
              <a:rPr lang="en-US"/>
              <a:t>Overall All Videos Table | 5 profiles - 6 of 8</a:t>
            </a:r>
          </a:p>
        </p:txBody>
      </p:sp>
      <p:graphicFrame>
        <p:nvGraphicFramePr>
          <p:cNvPr id="5" name="Table Placeholder 4">
            <a:extLst>
              <a:ext uri="{FF2B5EF4-FFF2-40B4-BE49-F238E27FC236}">
                <a16:creationId xmlns:a16="http://schemas.microsoft.com/office/drawing/2014/main" id="{92EF3EBD-E1A4-48EA-A127-99951704E92F}"/>
              </a:ext>
            </a:extLst>
          </p:cNvPr>
          <p:cNvGraphicFramePr>
            <a:graphicFrameLocks noGrp="1"/>
          </p:cNvGraphicFramePr>
          <p:nvPr>
            <p:ph type="tbl" sz="quarter" idx="13"/>
            <p:extLst>
              <p:ext uri="{D42A27DB-BD31-4B8C-83A1-F6EECF244321}">
                <p14:modId xmlns:p14="http://schemas.microsoft.com/office/powerpoint/2010/main" val="2176265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00367352"/>
                    </a:ext>
                  </a:extLst>
                </a:gridCol>
                <a:gridCol w="1645920">
                  <a:extLst>
                    <a:ext uri="{9D8B030D-6E8A-4147-A177-3AD203B41FA5}">
                      <a16:colId xmlns:a16="http://schemas.microsoft.com/office/drawing/2014/main" val="2585055244"/>
                    </a:ext>
                  </a:extLst>
                </a:gridCol>
                <a:gridCol w="822960">
                  <a:extLst>
                    <a:ext uri="{9D8B030D-6E8A-4147-A177-3AD203B41FA5}">
                      <a16:colId xmlns:a16="http://schemas.microsoft.com/office/drawing/2014/main" val="2811322985"/>
                    </a:ext>
                  </a:extLst>
                </a:gridCol>
                <a:gridCol w="822960">
                  <a:extLst>
                    <a:ext uri="{9D8B030D-6E8A-4147-A177-3AD203B41FA5}">
                      <a16:colId xmlns:a16="http://schemas.microsoft.com/office/drawing/2014/main" val="1773624378"/>
                    </a:ext>
                  </a:extLst>
                </a:gridCol>
                <a:gridCol w="822960">
                  <a:extLst>
                    <a:ext uri="{9D8B030D-6E8A-4147-A177-3AD203B41FA5}">
                      <a16:colId xmlns:a16="http://schemas.microsoft.com/office/drawing/2014/main" val="1819718324"/>
                    </a:ext>
                  </a:extLst>
                </a:gridCol>
                <a:gridCol w="822960">
                  <a:extLst>
                    <a:ext uri="{9D8B030D-6E8A-4147-A177-3AD203B41FA5}">
                      <a16:colId xmlns:a16="http://schemas.microsoft.com/office/drawing/2014/main" val="2032671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14121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Big Brother Naija - 2026-09-22 00:19:58</a:t>
                      </a:r>
                      <a:r>
                        <a:rPr kumimoji="0" lang="en-US" sz="1000" b="0" i="0" u="none" strike="noStrike" kern="1200" cap="none" spc="0" normalizeH="0" baseline="0" noProof="0">
                          <a:ln>
                            <a:noFill/>
                          </a:ln>
                          <a:solidFill>
                            <a:prstClr val="black"/>
                          </a:solidFill>
                          <a:effectLst/>
                          <a:uLnTx/>
                          <a:uFillTx/>
                          <a:latin typeface="Calibri"/>
                          <a:ea typeface="+mn-ea"/>
                          <a:cs typeface="+mn-cs"/>
                        </a:rPr>
                        <a:t>
 Day 57: Barry’s Ultimate Veto sends everyone to the finale 🕺🏽– BBNaija | S11 | Africa Magic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https://i.ytimg.com/vi/OUSMYCtQe8A/hqdefault.jpg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93986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Big Brother Naija - 2026-09-21 23:57:05</a:t>
                      </a:r>
                      <a:r>
                        <a:rPr kumimoji="0" lang="en-US" sz="1000" b="0" i="0" u="none" strike="noStrike" kern="1200" cap="none" spc="0" normalizeH="0" baseline="0" noProof="0">
                          <a:ln>
                            <a:noFill/>
                          </a:ln>
                          <a:solidFill>
                            <a:prstClr val="black"/>
                          </a:solidFill>
                          <a:effectLst/>
                          <a:uLnTx/>
                          <a:uFillTx/>
                          <a:latin typeface="Calibri"/>
                          <a:ea typeface="+mn-ea"/>
                          <a:cs typeface="+mn-cs"/>
                        </a:rPr>
                        <a:t>
 Day 57: Housemates in tears over messages from home 🥹 – BBNaija | S11 | Africa Magic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https://i.ytimg.com/vi/VbAIiPvN_Rg/hqdefault.jpg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19757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Big Brother Naija - 2026-09-21 23:17:53</a:t>
                      </a:r>
                      <a:r>
                        <a:rPr kumimoji="0" lang="en-US" sz="1000" b="0" i="0" u="none" strike="noStrike" kern="1200" cap="none" spc="0" normalizeH="0" baseline="0" noProof="0">
                          <a:ln>
                            <a:noFill/>
                          </a:ln>
                          <a:solidFill>
                            <a:prstClr val="black"/>
                          </a:solidFill>
                          <a:effectLst/>
                          <a:uLnTx/>
                          <a:uFillTx/>
                          <a:latin typeface="Calibri"/>
                          <a:ea typeface="+mn-ea"/>
                          <a:cs typeface="+mn-cs"/>
                        </a:rPr>
                        <a:t>
 Day 57: Housemates get emotional messages from home – BBNaija | S11 | Africa Magic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https://i.ytimg.com/vi/uj4Hfd4yqIg/hqdefault.jpg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92481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bigbronaija - 2026-09-21 23:15:10</a:t>
                      </a:r>
                      <a:r>
                        <a:rPr kumimoji="0" lang="en-US" sz="1000" b="0" i="0" u="none" strike="noStrike" kern="1200" cap="none" spc="0" normalizeH="0" baseline="0" noProof="0">
                          <a:ln>
                            <a:noFill/>
                          </a:ln>
                          <a:solidFill>
                            <a:prstClr val="black"/>
                          </a:solidFill>
                          <a:effectLst/>
                          <a:uLnTx/>
                          <a:uFillTx/>
                          <a:latin typeface="Calibri"/>
                          <a:ea typeface="+mn-ea"/>
                          <a:cs typeface="+mn-cs"/>
                        </a:rPr>
                        <a:t>
 Home found its way into Biggie’s house tonight. ❤️
The #BBNaija housemates got emotional as messages from their loved ones reminded them just how much support is waiting outside.
Which moment touched you 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https://quintly-eu-image-storage.s3.amazonaws.com/435eb8f6192af13608dcc1d677a973c6/56af200e255add9fb788f43d280b8837.jpg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79411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- 2026-09-21 23:00:22</a:t>
                      </a:r>
                      <a:r>
                        <a:rPr kumimoji="0" lang="en-US" sz="1000" b="0" i="0" u="none" strike="noStrike" kern="1200" cap="none" spc="0" normalizeH="0" baseline="0" noProof="0">
                          <a:ln>
                            <a:noFill/>
                          </a:ln>
                          <a:solidFill>
                            <a:prstClr val="black"/>
                          </a:solidFill>
                          <a:effectLst/>
                          <a:uLnTx/>
                          <a:uFillTx/>
                          <a:latin typeface="Calibri"/>
                          <a:ea typeface="+mn-ea"/>
                          <a:cs typeface="+mn-cs"/>
                        </a:rPr>
                        <a:t>
 This one hit them right in the feels. 🥹❤️ Messages from home had the housemates emotional as their loved ones sent support for the final stretch. Who had the most emotional reaction?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https://quintly-eu-image-storage.s3.amazonaws.com/8af4cb15b005bf594b7cc70b7dd30a65/14fcf4aead3932bdcaaa0af31b62e0e6.webp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793991</a:t>
                      </a:r>
                    </a:p>
                  </a:txBody>
                  <a:tcPr/>
                </a:tc>
                <a:extLst>
                  <a:ext uri="{0D108BD9-81ED-4DB2-BD59-A6C34878D82A}">
                    <a16:rowId xmlns:a16="http://schemas.microsoft.com/office/drawing/2014/main" val="1904545056"/>
                  </a:ext>
                </a:extLst>
              </a:tr>
            </a:tbl>
          </a:graphicData>
        </a:graphic>
      </p:graphicFrame>
      <p:sp>
        <p:nvSpPr>
          <p:cNvPr id="4" name="Text Placeholder 3">
            <a:extLst>
              <a:ext uri="{FF2B5EF4-FFF2-40B4-BE49-F238E27FC236}">
                <a16:creationId xmlns:a16="http://schemas.microsoft.com/office/drawing/2014/main" id="{1C28B889-2023-466D-B19F-7A12A9135D8F}"/>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7992908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86810-C3E9-4217-ABBA-CE4B76AFD271}"/>
              </a:ext>
            </a:extLst>
          </p:cNvPr>
          <p:cNvSpPr>
            <a:spLocks noGrp="1"/>
          </p:cNvSpPr>
          <p:nvPr>
            <p:ph type="title"/>
          </p:nvPr>
        </p:nvSpPr>
        <p:spPr/>
        <p:txBody>
          <a:bodyPr/>
          <a:lstStyle/>
          <a:p>
            <a:r>
              <a:rPr lang="en-US"/>
              <a:t>Overall All Videos Table | 5 profiles - 7 of 8</a:t>
            </a:r>
          </a:p>
        </p:txBody>
      </p:sp>
      <p:graphicFrame>
        <p:nvGraphicFramePr>
          <p:cNvPr id="5" name="Table Placeholder 4">
            <a:extLst>
              <a:ext uri="{FF2B5EF4-FFF2-40B4-BE49-F238E27FC236}">
                <a16:creationId xmlns:a16="http://schemas.microsoft.com/office/drawing/2014/main" id="{A25FB9DF-8777-4C61-8A03-17C84470B47A}"/>
              </a:ext>
            </a:extLst>
          </p:cNvPr>
          <p:cNvGraphicFramePr>
            <a:graphicFrameLocks noGrp="1"/>
          </p:cNvGraphicFramePr>
          <p:nvPr>
            <p:ph type="tbl" sz="quarter" idx="13"/>
            <p:extLst>
              <p:ext uri="{D42A27DB-BD31-4B8C-83A1-F6EECF244321}">
                <p14:modId xmlns:p14="http://schemas.microsoft.com/office/powerpoint/2010/main" val="686865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68377976"/>
                    </a:ext>
                  </a:extLst>
                </a:gridCol>
                <a:gridCol w="1645920">
                  <a:extLst>
                    <a:ext uri="{9D8B030D-6E8A-4147-A177-3AD203B41FA5}">
                      <a16:colId xmlns:a16="http://schemas.microsoft.com/office/drawing/2014/main" val="2645324135"/>
                    </a:ext>
                  </a:extLst>
                </a:gridCol>
                <a:gridCol w="822960">
                  <a:extLst>
                    <a:ext uri="{9D8B030D-6E8A-4147-A177-3AD203B41FA5}">
                      <a16:colId xmlns:a16="http://schemas.microsoft.com/office/drawing/2014/main" val="4059615754"/>
                    </a:ext>
                  </a:extLst>
                </a:gridCol>
                <a:gridCol w="822960">
                  <a:extLst>
                    <a:ext uri="{9D8B030D-6E8A-4147-A177-3AD203B41FA5}">
                      <a16:colId xmlns:a16="http://schemas.microsoft.com/office/drawing/2014/main" val="1460989125"/>
                    </a:ext>
                  </a:extLst>
                </a:gridCol>
                <a:gridCol w="822960">
                  <a:extLst>
                    <a:ext uri="{9D8B030D-6E8A-4147-A177-3AD203B41FA5}">
                      <a16:colId xmlns:a16="http://schemas.microsoft.com/office/drawing/2014/main" val="4215991713"/>
                    </a:ext>
                  </a:extLst>
                </a:gridCol>
                <a:gridCol w="822960">
                  <a:extLst>
                    <a:ext uri="{9D8B030D-6E8A-4147-A177-3AD203B41FA5}">
                      <a16:colId xmlns:a16="http://schemas.microsoft.com/office/drawing/2014/main" val="971389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7192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@bbnaija - 2026-09-21 22:45:54</a:t>
                      </a:r>
                      <a:r>
                        <a:rPr kumimoji="0" lang="en-US" sz="1000" b="0" i="0" u="none" strike="noStrike" kern="1200" cap="none" spc="0" normalizeH="0" baseline="0" noProof="0">
                          <a:ln>
                            <a:noFill/>
                          </a:ln>
                          <a:solidFill>
                            <a:prstClr val="black"/>
                          </a:solidFill>
                          <a:effectLst/>
                          <a:uLnTx/>
                          <a:uFillTx/>
                          <a:latin typeface="Calibri"/>
                          <a:ea typeface="+mn-ea"/>
                          <a:cs typeface="+mn-cs"/>
                        </a:rPr>
                        <a:t>
 Chimsom Chuka wants to see what the Bluethopia and Keivo dynamic looks like. What do you think? #BBNaija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https://quintly-eu-image-storage.s3.amazonaws.com/8af4cb15b005bf594b7cc70b7dd30a65/83fa6d52b81f6d549803e7e3e30f0162.webp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158039</a:t>
                      </a:r>
                    </a:p>
                  </a:txBody>
                  <a:tcPr/>
                </a:tc>
                <a:extLst>
                  <a:ext uri="{0D108BD9-81ED-4DB2-BD59-A6C34878D82A}">
                    <a16:rowId xmlns:a16="http://schemas.microsoft.com/office/drawing/2014/main" val="282570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Tweets@BBNaija - 2026-09-21 22:45:00</a:t>
                      </a:r>
                      <a:r>
                        <a:rPr kumimoji="0" lang="en-US" sz="1000" b="0" i="0" u="none" strike="noStrike" kern="1200" cap="none" spc="0" normalizeH="0" baseline="0" noProof="0">
                          <a:ln>
                            <a:noFill/>
                          </a:ln>
                          <a:solidFill>
                            <a:prstClr val="black"/>
                          </a:solidFill>
                          <a:effectLst/>
                          <a:uLnTx/>
                          <a:uFillTx/>
                          <a:latin typeface="Calibri"/>
                          <a:ea typeface="+mn-ea"/>
                          <a:cs typeface="+mn-cs"/>
                        </a:rPr>
                        <a:t>
 Chimsom Chuka says Oyin is sometimes “fast to talk and slow to think.”
He also says he tried to stay cool with everyone and is curious to see how Bluethopia and Keivo complement each other. 👀
#BBNaija is proudly brought to you by @betPawa_Nigeria pic.x.com/4I3x3J5lbY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https://pbs.twimg.com/amplify_video_thumb/2102136916862742528/img/oVGDE0nvRZh8Cfif.jpg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26922</a:t>
                      </a:r>
                    </a:p>
                  </a:txBody>
                  <a:tcPr/>
                </a:tc>
                <a:extLst>
                  <a:ext uri="{0D108BD9-81ED-4DB2-BD59-A6C34878D82A}">
                    <a16:rowId xmlns:a16="http://schemas.microsoft.com/office/drawing/2014/main" val="4173437544"/>
                  </a:ext>
                </a:extLst>
              </a:tr>
            </a:tbl>
          </a:graphicData>
        </a:graphic>
      </p:graphicFrame>
      <p:sp>
        <p:nvSpPr>
          <p:cNvPr id="4" name="Text Placeholder 3">
            <a:extLst>
              <a:ext uri="{FF2B5EF4-FFF2-40B4-BE49-F238E27FC236}">
                <a16:creationId xmlns:a16="http://schemas.microsoft.com/office/drawing/2014/main" id="{2FC1CAA3-1345-4E2E-8C03-00609F854427}"/>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6179901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0F7D8-7E48-4137-8CF2-FDB22785EB1A}"/>
              </a:ext>
            </a:extLst>
          </p:cNvPr>
          <p:cNvSpPr>
            <a:spLocks noGrp="1"/>
          </p:cNvSpPr>
          <p:nvPr>
            <p:ph type="title"/>
          </p:nvPr>
        </p:nvSpPr>
        <p:spPr/>
        <p:txBody>
          <a:bodyPr/>
          <a:lstStyle/>
          <a:p>
            <a:r>
              <a:rPr lang="en-US"/>
              <a:t>Overall All Videos Table | 5 profiles - 8 of 8</a:t>
            </a:r>
          </a:p>
        </p:txBody>
      </p:sp>
      <p:graphicFrame>
        <p:nvGraphicFramePr>
          <p:cNvPr id="5" name="Table Placeholder 4">
            <a:extLst>
              <a:ext uri="{FF2B5EF4-FFF2-40B4-BE49-F238E27FC236}">
                <a16:creationId xmlns:a16="http://schemas.microsoft.com/office/drawing/2014/main" id="{2358077B-19A4-4DBA-A3B9-370CE0C12940}"/>
              </a:ext>
            </a:extLst>
          </p:cNvPr>
          <p:cNvGraphicFramePr>
            <a:graphicFrameLocks noGrp="1"/>
          </p:cNvGraphicFramePr>
          <p:nvPr>
            <p:ph type="tbl" sz="quarter" idx="13"/>
            <p:extLst>
              <p:ext uri="{D42A27DB-BD31-4B8C-83A1-F6EECF244321}">
                <p14:modId xmlns:p14="http://schemas.microsoft.com/office/powerpoint/2010/main" val="664158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10544926"/>
                    </a:ext>
                  </a:extLst>
                </a:gridCol>
                <a:gridCol w="1645920">
                  <a:extLst>
                    <a:ext uri="{9D8B030D-6E8A-4147-A177-3AD203B41FA5}">
                      <a16:colId xmlns:a16="http://schemas.microsoft.com/office/drawing/2014/main" val="3879896307"/>
                    </a:ext>
                  </a:extLst>
                </a:gridCol>
                <a:gridCol w="822960">
                  <a:extLst>
                    <a:ext uri="{9D8B030D-6E8A-4147-A177-3AD203B41FA5}">
                      <a16:colId xmlns:a16="http://schemas.microsoft.com/office/drawing/2014/main" val="3404379779"/>
                    </a:ext>
                  </a:extLst>
                </a:gridCol>
                <a:gridCol w="822960">
                  <a:extLst>
                    <a:ext uri="{9D8B030D-6E8A-4147-A177-3AD203B41FA5}">
                      <a16:colId xmlns:a16="http://schemas.microsoft.com/office/drawing/2014/main" val="2027173469"/>
                    </a:ext>
                  </a:extLst>
                </a:gridCol>
                <a:gridCol w="822960">
                  <a:extLst>
                    <a:ext uri="{9D8B030D-6E8A-4147-A177-3AD203B41FA5}">
                      <a16:colId xmlns:a16="http://schemas.microsoft.com/office/drawing/2014/main" val="715814513"/>
                    </a:ext>
                  </a:extLst>
                </a:gridCol>
                <a:gridCol w="822960">
                  <a:extLst>
                    <a:ext uri="{9D8B030D-6E8A-4147-A177-3AD203B41FA5}">
                      <a16:colId xmlns:a16="http://schemas.microsoft.com/office/drawing/2014/main" val="2043555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37414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bigbronaija - 2026-09-21 22:42:49</a:t>
                      </a:r>
                      <a:r>
                        <a:rPr kumimoji="0" lang="en-US" sz="1000" b="0" i="0" u="none" strike="noStrike" kern="1200" cap="none" spc="0" normalizeH="0" baseline="0" noProof="0">
                          <a:ln>
                            <a:noFill/>
                          </a:ln>
                          <a:solidFill>
                            <a:prstClr val="black"/>
                          </a:solidFill>
                          <a:effectLst/>
                          <a:uLnTx/>
                          <a:uFillTx/>
                          <a:latin typeface="Calibri"/>
                          <a:ea typeface="+mn-ea"/>
                          <a:cs typeface="+mn-cs"/>
                        </a:rPr>
                        <a:t>
 Chimsom Chuka (@chimsomchuka) had a few things to get off his chest. 👀
He says Oyin (@oyin_bbnaija) can be quick to speak before thinking things through, while he tried to stay chill with everyone in the house.
And on Bluethopia (@blue_thopia) and Keivo (@keivo.oi)? He wants to see how well they complement each other.
Watch the full interview on the Big Brother Naija website (link in bio).
#BBNaija is proudly brought to you by @betpawanigeria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https://quintly-eu-image-storage.s3.amazonaws.com/435eb8f6192af13608dcc1d677a973c6/720c03393b5cd16374cc8d0d4e485ba9.jpg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30683331"/>
                  </a:ext>
                </a:extLst>
              </a:tr>
            </a:tbl>
          </a:graphicData>
        </a:graphic>
      </p:graphicFrame>
      <p:sp>
        <p:nvSpPr>
          <p:cNvPr id="4" name="Text Placeholder 3">
            <a:extLst>
              <a:ext uri="{FF2B5EF4-FFF2-40B4-BE49-F238E27FC236}">
                <a16:creationId xmlns:a16="http://schemas.microsoft.com/office/drawing/2014/main" id="{3E13B5A5-A620-48F0-9FBF-B5E4C169EE2C}"/>
              </a:ext>
            </a:extLst>
          </p:cNvPr>
          <p:cNvSpPr>
            <a:spLocks noGrp="1"/>
          </p:cNvSpPr>
          <p:nvPr>
            <p:ph type="body" sz="quarter" idx="14"/>
          </p:nvPr>
        </p:nvSpPr>
        <p:spPr/>
        <p:txBody>
          <a:bodyPr/>
          <a:lstStyle/>
          <a:p>
            <a:r>
              <a:rPr lang="en-US"/>
              <a:t>07/05/2026 - 09/23/2026</a:t>
            </a:r>
          </a:p>
        </p:txBody>
      </p:sp>
    </p:spTree>
    <p:extLst>
      <p:ext uri="{BB962C8B-B14F-4D97-AF65-F5344CB8AC3E}">
        <p14:creationId xmlns:p14="http://schemas.microsoft.com/office/powerpoint/2010/main" val="30148548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14249</Words>
  <Application>Microsoft Office PowerPoint</Application>
  <PresentationFormat>On-screen Show (4:3)</PresentationFormat>
  <Paragraphs>2331</Paragraphs>
  <Slides>92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92</vt:i4>
      </vt:variant>
    </vt:vector>
  </HeadingPairs>
  <TitlesOfParts>
    <vt:vector size="95" baseType="lpstr">
      <vt:lpstr>Calibri</vt:lpstr>
      <vt:lpstr>Arial</vt:lpstr>
      <vt:lpstr>quintly_template</vt:lpstr>
      <vt:lpstr>Big Brother Naija Pages Only</vt:lpstr>
      <vt:lpstr>Overall Key Metrics Table | 5 profiles</vt:lpstr>
      <vt:lpstr>Overall Cross Network Total Video Views by weekday | 5 profiles</vt:lpstr>
      <vt:lpstr>Overall Overall Top Pages | 5 profiles</vt:lpstr>
      <vt:lpstr>Facebook Original Own Posts Table with summary line | 5 profiles - 1 of 21</vt:lpstr>
      <vt:lpstr>Facebook Original Own Posts Table with summary line | 5 profiles - 2 of 21</vt:lpstr>
      <vt:lpstr>Facebook Original Own Posts Table with summary line | 5 profiles - 3 of 21</vt:lpstr>
      <vt:lpstr>Facebook Original Own Posts Table with summary line | 5 profiles - 4 of 21</vt:lpstr>
      <vt:lpstr>Facebook Original Own Posts Table with summary line | 5 profiles - 5 of 21</vt:lpstr>
      <vt:lpstr>Facebook Original Own Posts Table with summary line | 5 profiles - 6 of 21</vt:lpstr>
      <vt:lpstr>Facebook Original Own Posts Table with summary line | 5 profiles - 7 of 21</vt:lpstr>
      <vt:lpstr>Facebook Original Own Posts Table with summary line | 5 profiles - 8 of 21</vt:lpstr>
      <vt:lpstr>Facebook Original Own Posts Table with summary line | 5 profiles - 9 of 21</vt:lpstr>
      <vt:lpstr>Facebook Original Own Posts Table with summary line | 5 profiles - 10 of 21</vt:lpstr>
      <vt:lpstr>Facebook Original Own Posts Table with summary line | 5 profiles - 11 of 21</vt:lpstr>
      <vt:lpstr>Facebook Original Own Posts Table with summary line | 5 profiles - 12 of 21</vt:lpstr>
      <vt:lpstr>Facebook Original Own Posts Table with summary line | 5 profiles - 13 of 21</vt:lpstr>
      <vt:lpstr>Facebook Original Own Posts Table with summary line | 5 profiles - 14 of 21</vt:lpstr>
      <vt:lpstr>Facebook Original Own Posts Table with summary line | 5 profiles - 15 of 21</vt:lpstr>
      <vt:lpstr>Facebook Original Own Posts Table with summary line | 5 profiles - 16 of 21</vt:lpstr>
      <vt:lpstr>Facebook Original Own Posts Table with summary line | 5 profiles - 17 of 21</vt:lpstr>
      <vt:lpstr>Facebook Original Own Posts Table with summary line | 5 profiles - 18 of 21</vt:lpstr>
      <vt:lpstr>Facebook Original Own Posts Table with summary line | 5 profiles - 19 of 21</vt:lpstr>
      <vt:lpstr>Facebook Original Own Posts Table with summary line | 5 profiles - 20 of 21</vt:lpstr>
      <vt:lpstr>Facebook Original Own Posts Table with summary line | 5 profiles - 21 of 21</vt:lpstr>
      <vt:lpstr>Tiktok Videos Table Overview with Summary Line | 5 profiles - 1 of 3</vt:lpstr>
      <vt:lpstr>Tiktok Videos Table Overview with Summary Line | 5 profiles - 2 of 3</vt:lpstr>
      <vt:lpstr>Tiktok Videos Table Overview with Summary Line | 5 profiles - 3 of 3</vt:lpstr>
      <vt:lpstr>Instagram Posts Table with Summary Line | 5 profiles - 1 of 13</vt:lpstr>
      <vt:lpstr>Instagram Posts Table with Summary Line | 5 profiles - 2 of 13</vt:lpstr>
      <vt:lpstr>Instagram Posts Table with Summary Line | 5 profiles - 3 of 13</vt:lpstr>
      <vt:lpstr>Instagram Posts Table with Summary Line | 5 profiles - 4 of 13</vt:lpstr>
      <vt:lpstr>Instagram Posts Table with Summary Line | 5 profiles - 5 of 13</vt:lpstr>
      <vt:lpstr>Instagram Posts Table with Summary Line | 5 profiles - 6 of 13</vt:lpstr>
      <vt:lpstr>Instagram Posts Table with Summary Line | 5 profiles - 7 of 13</vt:lpstr>
      <vt:lpstr>Instagram Posts Table with Summary Line | 5 profiles - 8 of 13</vt:lpstr>
      <vt:lpstr>Instagram Posts Table with Summary Line | 5 profiles - 9 of 13</vt:lpstr>
      <vt:lpstr>Instagram Posts Table with Summary Line | 5 profiles - 10 of 13</vt:lpstr>
      <vt:lpstr>Instagram Posts Table with Summary Line | 5 profiles - 11 of 13</vt:lpstr>
      <vt:lpstr>Instagram Posts Table with Summary Line | 5 profiles - 12 of 13</vt:lpstr>
      <vt:lpstr>Instagram Posts Table with Summary Line | 5 profiles - 13 of 13</vt:lpstr>
      <vt:lpstr>Twitter Own and Retweeted Tweets Table | 5 profiles - 1 of 8</vt:lpstr>
      <vt:lpstr>Twitter Own and Retweeted Tweets Table | 5 profiles - 2 of 8</vt:lpstr>
      <vt:lpstr>Twitter Own and Retweeted Tweets Table | 5 profiles - 3 of 8</vt:lpstr>
      <vt:lpstr>Twitter Own and Retweeted Tweets Table | 5 profiles - 4 of 8</vt:lpstr>
      <vt:lpstr>Twitter Own and Retweeted Tweets Table | 5 profiles - 5 of 8</vt:lpstr>
      <vt:lpstr>Twitter Own and Retweeted Tweets Table | 5 profiles - 6 of 8</vt:lpstr>
      <vt:lpstr>Twitter Own and Retweeted Tweets Table | 5 profiles - 7 of 8</vt:lpstr>
      <vt:lpstr>Twitter Own and Retweeted Tweets Table | 5 profiles - 8 of 8</vt:lpstr>
      <vt:lpstr>Youtube Videos Table | 5 profiles - 1 of 26</vt:lpstr>
      <vt:lpstr>Youtube Videos Table | 5 profiles - 2 of 26</vt:lpstr>
      <vt:lpstr>Youtube Videos Table | 5 profiles - 3 of 26</vt:lpstr>
      <vt:lpstr>Youtube Videos Table | 5 profiles - 4 of 26</vt:lpstr>
      <vt:lpstr>Youtube Videos Table | 5 profiles - 5 of 26</vt:lpstr>
      <vt:lpstr>Youtube Videos Table | 5 profiles - 6 of 26</vt:lpstr>
      <vt:lpstr>Youtube Videos Table | 5 profiles - 7 of 26</vt:lpstr>
      <vt:lpstr>Youtube Videos Table | 5 profiles - 8 of 26</vt:lpstr>
      <vt:lpstr>Youtube Videos Table | 5 profiles - 9 of 26</vt:lpstr>
      <vt:lpstr>Youtube Videos Table | 5 profiles - 10 of 26</vt:lpstr>
      <vt:lpstr>Youtube Videos Table | 5 profiles - 11 of 26</vt:lpstr>
      <vt:lpstr>Youtube Videos Table | 5 profiles - 12 of 26</vt:lpstr>
      <vt:lpstr>Youtube Videos Table | 5 profiles - 13 of 26</vt:lpstr>
      <vt:lpstr>Youtube Videos Table | 5 profiles - 14 of 26</vt:lpstr>
      <vt:lpstr>Youtube Videos Table | 5 profiles - 15 of 26</vt:lpstr>
      <vt:lpstr>Youtube Videos Table | 5 profiles - 16 of 26</vt:lpstr>
      <vt:lpstr>Youtube Videos Table | 5 profiles - 17 of 26</vt:lpstr>
      <vt:lpstr>Youtube Videos Table | 5 profiles - 18 of 26</vt:lpstr>
      <vt:lpstr>Youtube Videos Table | 5 profiles - 19 of 26</vt:lpstr>
      <vt:lpstr>Youtube Videos Table | 5 profiles - 20 of 26</vt:lpstr>
      <vt:lpstr>Youtube Videos Table | 5 profiles - 21 of 26</vt:lpstr>
      <vt:lpstr>Youtube Videos Table | 5 profiles - 22 of 26</vt:lpstr>
      <vt:lpstr>Youtube Videos Table | 5 profiles - 23 of 26</vt:lpstr>
      <vt:lpstr>Youtube Videos Table | 5 profiles - 24 of 26</vt:lpstr>
      <vt:lpstr>Youtube Videos Table | 5 profiles - 25 of 26</vt:lpstr>
      <vt:lpstr>Youtube Videos Table | 5 profiles - 26 of 26</vt:lpstr>
      <vt:lpstr>Overall All Posts Table | 5 profiles - 1 of 9</vt:lpstr>
      <vt:lpstr>Overall All Posts Table | 5 profiles - 2 of 9</vt:lpstr>
      <vt:lpstr>Overall All Posts Table | 5 profiles - 3 of 9</vt:lpstr>
      <vt:lpstr>Overall All Posts Table | 5 profiles - 4 of 9</vt:lpstr>
      <vt:lpstr>Overall All Posts Table | 5 profiles - 5 of 9</vt:lpstr>
      <vt:lpstr>Overall All Posts Table | 5 profiles - 6 of 9</vt:lpstr>
      <vt:lpstr>Overall All Posts Table | 5 profiles - 7 of 9</vt:lpstr>
      <vt:lpstr>Overall All Posts Table | 5 profiles - 8 of 9</vt:lpstr>
      <vt:lpstr>Overall All Posts Table | 5 profiles - 9 of 9</vt:lpstr>
      <vt:lpstr>Overall All Videos Table | 5 profiles - 1 of 8</vt:lpstr>
      <vt:lpstr>Overall All Videos Table | 5 profiles - 2 of 8</vt:lpstr>
      <vt:lpstr>Overall All Videos Table | 5 profiles - 3 of 8</vt:lpstr>
      <vt:lpstr>Overall All Videos Table | 5 profiles - 4 of 8</vt:lpstr>
      <vt:lpstr>Overall All Videos Table | 5 profiles - 5 of 8</vt:lpstr>
      <vt:lpstr>Overall All Videos Table | 5 profiles - 6 of 8</vt:lpstr>
      <vt:lpstr>Overall All Videos Table | 5 profiles - 7 of 8</vt:lpstr>
      <vt:lpstr>Overall All Videos Table | 5 profiles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Brother Naija Pages Only</dc:title>
  <dc:creator>Frederik Born</dc:creator>
  <cp:lastModifiedBy>Frederik Born</cp:lastModifiedBy>
  <cp:revision>1</cp:revision>
  <dcterms:created xsi:type="dcterms:W3CDTF">2026-09-23T10:17:18Z</dcterms:created>
  <dcterms:modified xsi:type="dcterms:W3CDTF">2026-09-23T10:26:18Z</dcterms:modified>
</cp:coreProperties>
</file>