
<file path=[Content_Types].xml><?xml version="1.0" encoding="utf-8"?>
<Types xmlns="http://schemas.openxmlformats.org/package/2006/content-types">
  <Default Extension="fntdata" ContentType="application/x-fontdata"/>
  <Default Extension="jpeg" ContentType="image/jpeg"/>
  <Default Extension="png" ContentType="image/png"/>
  <Default Extension="rels" ContentType="application/vnd.openxmlformats-package.relationships+xml"/>
  <Default Extension="xlsx" ContentType="application/vnd.openxmlformats-officedocument.spreadsheetml.sheet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ppt/slideLayouts/slideLayout13.xml" ContentType="application/vnd.openxmlformats-officedocument.presentationml.slideLayout+xml"/>
  <Override PartName="/ppt/charts/chart1.xml" ContentType="application/vnd.openxmlformats-officedocument.drawingml.chart+xml"/>
  <Override PartName="/ppt/charts/style1.xml" ContentType="application/vnd.ms-office.chartstyle+xml"/>
  <Override PartName="/ppt/charts/colors1.xml" ContentType="application/vnd.ms-office.chartcolorstyle+xml"/>
  <Override PartName="/ppt/charts/chart2.xml" ContentType="application/vnd.openxmlformats-officedocument.drawingml.chart+xml"/>
  <Override PartName="/ppt/charts/style2.xml" ContentType="application/vnd.ms-office.chartstyle+xml"/>
  <Override PartName="/ppt/charts/colors2.xml" ContentType="application/vnd.ms-office.chartcolorstyl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embedTrueTypeFonts="1" saveSubsetFonts="1">
  <p:sldMasterIdLst>
    <p:sldMasterId id="2147483660" r:id="rId1"/>
  </p:sldMasterIdLst>
  <p:sldIdLst>
    <p:sldId id="256" r:id="rId2"/>
    <p:sldId id="257" r:id="rId3"/>
    <p:sldId id="258" r:id="rId4"/>
    <p:sldId id="260" r:id="rId5"/>
    <p:sldId id="261" r:id="rId6"/>
    <p:sldId id="262" r:id="rId7"/>
    <p:sldId id="263" r:id="rId8"/>
  </p:sldIdLst>
  <p:sldSz cx="9144000" cy="6858000" type="screen4x3"/>
  <p:notesSz cx="6858000" cy="9144000"/>
  <p:embeddedFontLst>
    <p:embeddedFont>
      <p:font typeface="Calibri" panose="020F0502020204030204" pitchFamily="34" charset="0"/>
      <p:regular r:id="rId9"/>
      <p:bold r:id="rId10"/>
      <p:italic r:id="rId11"/>
      <p:boldItalic r:id="rId12"/>
    </p:embeddedFont>
  </p:embeddedFontLst>
  <p:defaultTextStyle>
    <a:defPPr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>
  <a:tblStyle styleId="{5C22544A-7EE6-4342-B048-85BDC9FD1C3A}" styleName="Medium Style 2 - Accent 1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1"/>
          </a:solidFill>
        </a:fill>
      </a:tcStyle>
    </a:firstRow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horzBarState="maximized">
    <p:restoredLeft sz="19027" autoAdjust="0"/>
    <p:restoredTop sz="94692" autoAdjust="0"/>
  </p:normalViewPr>
  <p:slideViewPr>
    <p:cSldViewPr snapToGrid="0">
      <p:cViewPr varScale="1">
        <p:scale>
          <a:sx n="108" d="100"/>
          <a:sy n="108" d="100"/>
        </p:scale>
        <p:origin x="438" y="90"/>
      </p:cViewPr>
      <p:guideLst/>
    </p:cSldViewPr>
  </p:slideViewPr>
  <p:outlineViewPr>
    <p:cViewPr>
      <p:scale>
        <a:sx n="33" d="100"/>
        <a:sy n="33" d="100"/>
      </p:scale>
      <p:origin x="0" y="0"/>
    </p:cViewPr>
  </p:outlineViewPr>
  <p:notesTextViewPr>
    <p:cViewPr>
      <p:scale>
        <a:sx n="1" d="1"/>
        <a:sy n="1" d="1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presProps" Target="presProps.xml"/><Relationship Id="rId3" Type="http://schemas.openxmlformats.org/officeDocument/2006/relationships/slide" Target="slides/slide2.xml"/><Relationship Id="rId7" Type="http://schemas.openxmlformats.org/officeDocument/2006/relationships/slide" Target="slides/slide6.xml"/><Relationship Id="rId12" Type="http://schemas.openxmlformats.org/officeDocument/2006/relationships/font" Target="fonts/font4.fntdata"/><Relationship Id="rId2" Type="http://schemas.openxmlformats.org/officeDocument/2006/relationships/slide" Target="slides/slide1.xml"/><Relationship Id="rId16" Type="http://schemas.openxmlformats.org/officeDocument/2006/relationships/tableStyles" Target="tableStyles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font" Target="fonts/font3.fntdata"/><Relationship Id="rId5" Type="http://schemas.openxmlformats.org/officeDocument/2006/relationships/slide" Target="slides/slide4.xml"/><Relationship Id="rId15" Type="http://schemas.openxmlformats.org/officeDocument/2006/relationships/theme" Target="theme/theme1.xml"/><Relationship Id="rId10" Type="http://schemas.openxmlformats.org/officeDocument/2006/relationships/font" Target="fonts/font2.fntdata"/><Relationship Id="rId4" Type="http://schemas.openxmlformats.org/officeDocument/2006/relationships/slide" Target="slides/slide3.xml"/><Relationship Id="rId9" Type="http://schemas.openxmlformats.org/officeDocument/2006/relationships/font" Target="fonts/font1.fntdata"/><Relationship Id="rId14" Type="http://schemas.openxmlformats.org/officeDocument/2006/relationships/viewProps" Target="viewProps.xml"/></Relationships>
</file>

<file path=ppt/charts/_rels/chart1.xml.rels><?xml version="1.0" encoding="UTF-8" standalone="yes"?>
<Relationships xmlns="http://schemas.openxmlformats.org/package/2006/relationships"><Relationship Id="rId3" Type="http://schemas.openxmlformats.org/officeDocument/2006/relationships/package" Target="../embeddings/Microsoft_Excel_Worksheet.xlsx"/><Relationship Id="rId2" Type="http://schemas.microsoft.com/office/2011/relationships/chartColorStyle" Target="colors1.xml"/><Relationship Id="rId1" Type="http://schemas.microsoft.com/office/2011/relationships/chartStyle" Target="style1.xml"/></Relationships>
</file>

<file path=ppt/charts/_rels/chart2.xml.rels><?xml version="1.0" encoding="UTF-8" standalone="yes"?>
<Relationships xmlns="http://schemas.openxmlformats.org/package/2006/relationships"><Relationship Id="rId3" Type="http://schemas.openxmlformats.org/officeDocument/2006/relationships/package" Target="../embeddings/Microsoft_Excel_Worksheet1.xlsx"/><Relationship Id="rId2" Type="http://schemas.microsoft.com/office/2011/relationships/chartColorStyle" Target="colors2.xml"/><Relationship Id="rId1" Type="http://schemas.microsoft.com/office/2011/relationships/chartStyle" Target="style2.xml"/></Relationships>
</file>

<file path=ppt/charts/chart1.xml><?xml version="1.0" encoding="utf-8"?>
<c:chartSpace xmlns:c="http://schemas.openxmlformats.org/drawingml/2006/chart" xmlns:a="http://schemas.openxmlformats.org/drawingml/2006/main" xmlns:r="http://schemas.openxmlformats.org/officeDocument/2006/relationships" xmlns:c16r2="http://schemas.microsoft.com/office/drawing/2015/06/chart">
  <c:date1904 val="0"/>
  <c:lang val="en-US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hart>
    <c:autoTitleDeleted val="1"/>
    <c:plotArea>
      <c:layout/>
      <c:lineChart>
        <c:grouping val="standard"/>
        <c:varyColors val="0"/>
        <c:ser>
          <c:idx val="0"/>
          <c:order val="0"/>
          <c:tx>
            <c:strRef>
              <c:f>Sheet1!$B$1</c:f>
              <c:strCache>
                <c:ptCount val="1"/>
                <c:pt idx="0">
                  <c:v>CANAL+ Haïti REPORTS CANAL+ HAÏTI</c:v>
                </c:pt>
              </c:strCache>
            </c:strRef>
          </c:tx>
          <c:spPr>
            <a:ln w="28575" cap="rnd">
              <a:solidFill>
                <a:schemeClr val="accent1"/>
              </a:solidFill>
              <a:round/>
            </a:ln>
            <a:effectLst/>
          </c:spPr>
          <c:marker>
            <c:symbol val="none"/>
          </c:marker>
          <c:cat>
            <c:numRef>
              <c:f>Sheet1!$A$2:$A$16</c:f>
              <c:numCache>
                <c:formatCode>m/d/yyyy</c:formatCode>
                <c:ptCount val="15"/>
                <c:pt idx="0">
                  <c:v>46063</c:v>
                </c:pt>
                <c:pt idx="1">
                  <c:v>46064</c:v>
                </c:pt>
                <c:pt idx="2">
                  <c:v>46065</c:v>
                </c:pt>
                <c:pt idx="3">
                  <c:v>46066</c:v>
                </c:pt>
                <c:pt idx="4">
                  <c:v>46067</c:v>
                </c:pt>
                <c:pt idx="5">
                  <c:v>46068</c:v>
                </c:pt>
                <c:pt idx="6">
                  <c:v>46069</c:v>
                </c:pt>
                <c:pt idx="7">
                  <c:v>46070</c:v>
                </c:pt>
                <c:pt idx="8">
                  <c:v>46071</c:v>
                </c:pt>
                <c:pt idx="9">
                  <c:v>46072</c:v>
                </c:pt>
                <c:pt idx="10">
                  <c:v>46073</c:v>
                </c:pt>
                <c:pt idx="11">
                  <c:v>46074</c:v>
                </c:pt>
                <c:pt idx="12">
                  <c:v>46075</c:v>
                </c:pt>
                <c:pt idx="13">
                  <c:v>46076</c:v>
                </c:pt>
                <c:pt idx="14">
                  <c:v>46077</c:v>
                </c:pt>
              </c:numCache>
            </c:numRef>
          </c:cat>
          <c:val>
            <c:numRef>
              <c:f>Sheet1!$B$2:$B$16</c:f>
              <c:numCache>
                <c:formatCode>General</c:formatCode>
                <c:ptCount val="15"/>
                <c:pt idx="0">
                  <c:v>0</c:v>
                </c:pt>
                <c:pt idx="1">
                  <c:v>0</c:v>
                </c:pt>
                <c:pt idx="2">
                  <c:v>0</c:v>
                </c:pt>
                <c:pt idx="3">
                  <c:v>2</c:v>
                </c:pt>
                <c:pt idx="4">
                  <c:v>1</c:v>
                </c:pt>
                <c:pt idx="5">
                  <c:v>0</c:v>
                </c:pt>
                <c:pt idx="6">
                  <c:v>2</c:v>
                </c:pt>
                <c:pt idx="7">
                  <c:v>0</c:v>
                </c:pt>
                <c:pt idx="8">
                  <c:v>0</c:v>
                </c:pt>
                <c:pt idx="9">
                  <c:v>2</c:v>
                </c:pt>
                <c:pt idx="10">
                  <c:v>0</c:v>
                </c:pt>
                <c:pt idx="11">
                  <c:v>0</c:v>
                </c:pt>
                <c:pt idx="12">
                  <c:v>0</c:v>
                </c:pt>
                <c:pt idx="13">
                  <c:v>0</c:v>
                </c:pt>
                <c:pt idx="14">
                  <c:v>0</c:v>
                </c:pt>
              </c:numCache>
            </c:numRef>
          </c:val>
          <c:smooth val="0"/>
          <c:extLst>
            <c:ext xmlns:c16="http://schemas.microsoft.com/office/drawing/2014/chart" uri="{C3380CC4-5D6E-409C-BE32-E72D297353CC}">
              <c16:uniqueId val="{00000000-5261-439D-9963-6CCB39A41171}"/>
            </c:ext>
          </c:extLst>
        </c:ser>
        <c:dLbls>
          <c:showLegendKey val="0"/>
          <c:showVal val="0"/>
          <c:showCatName val="0"/>
          <c:showSerName val="0"/>
          <c:showPercent val="0"/>
          <c:showBubbleSize val="0"/>
        </c:dLbls>
        <c:smooth val="0"/>
        <c:axId val="381479120"/>
        <c:axId val="381479776"/>
      </c:lineChart>
      <c:dateAx>
        <c:axId val="381479120"/>
        <c:scaling>
          <c:orientation val="minMax"/>
        </c:scaling>
        <c:delete val="0"/>
        <c:axPos val="b"/>
        <c:numFmt formatCode="m/d/yyyy" sourceLinked="1"/>
        <c:majorTickMark val="none"/>
        <c:minorTickMark val="none"/>
        <c:tickLblPos val="nextTo"/>
        <c:spPr>
          <a:noFill/>
          <a:ln w="9525" cap="flat" cmpd="sng" algn="ctr">
            <a:solidFill>
              <a:schemeClr val="tx1">
                <a:lumMod val="15000"/>
                <a:lumOff val="85000"/>
              </a:schemeClr>
            </a:solidFill>
            <a:round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1197" b="0" i="0" u="none" strike="noStrike" kern="120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pPr>
            <a:endParaRPr lang="en-US"/>
          </a:p>
        </c:txPr>
        <c:crossAx val="381479776"/>
        <c:crosses val="autoZero"/>
        <c:auto val="1"/>
        <c:lblOffset val="100"/>
        <c:baseTimeUnit val="days"/>
      </c:dateAx>
      <c:valAx>
        <c:axId val="381479776"/>
        <c:scaling>
          <c:orientation val="minMax"/>
        </c:scaling>
        <c:delete val="0"/>
        <c:axPos val="l"/>
        <c:majorGridlines>
          <c:spPr>
            <a:ln w="9525" cap="flat" cmpd="sng" algn="ctr">
              <a:solidFill>
                <a:schemeClr val="tx1">
                  <a:lumMod val="15000"/>
                  <a:lumOff val="85000"/>
                </a:schemeClr>
              </a:solidFill>
              <a:round/>
            </a:ln>
            <a:effectLst/>
          </c:spPr>
        </c:majorGridlines>
        <c:numFmt formatCode="General" sourceLinked="1"/>
        <c:majorTickMark val="none"/>
        <c:minorTickMark val="none"/>
        <c:tickLblPos val="nextTo"/>
        <c:spPr>
          <a:noFill/>
          <a:ln>
            <a:noFill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1197" b="0" i="0" u="none" strike="noStrike" kern="120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pPr>
            <a:endParaRPr lang="en-US"/>
          </a:p>
        </c:txPr>
        <c:crossAx val="381479120"/>
        <c:crosses val="autoZero"/>
        <c:crossBetween val="between"/>
      </c:valAx>
      <c:spPr>
        <a:noFill/>
        <a:ln>
          <a:noFill/>
        </a:ln>
        <a:effectLst/>
      </c:spPr>
    </c:plotArea>
    <c:legend>
      <c:legendPos val="b"/>
      <c:overlay val="0"/>
      <c:spPr>
        <a:noFill/>
        <a:ln>
          <a:noFill/>
        </a:ln>
        <a:effectLst/>
      </c:spPr>
      <c:txPr>
        <a:bodyPr rot="0" spcFirstLastPara="1" vertOverflow="ellipsis" vert="horz" wrap="square" anchor="ctr" anchorCtr="1"/>
        <a:lstStyle/>
        <a:p>
          <a:pPr>
            <a:defRPr sz="1197" b="0" i="0" u="none" strike="noStrike" kern="1200" baseline="0">
              <a:solidFill>
                <a:schemeClr val="tx1">
                  <a:lumMod val="65000"/>
                  <a:lumOff val="35000"/>
                </a:schemeClr>
              </a:solidFill>
              <a:latin typeface="+mn-lt"/>
              <a:ea typeface="+mn-ea"/>
              <a:cs typeface="+mn-cs"/>
            </a:defRPr>
          </a:pPr>
          <a:endParaRPr lang="en-US"/>
        </a:p>
      </c:txPr>
    </c:legend>
    <c:plotVisOnly val="1"/>
    <c:dispBlanksAs val="gap"/>
    <c:extLst>
      <c:ext xmlns:c16r3="http://schemas.microsoft.com/office/drawing/2017/03/chart" uri="{56B9EC1D-385E-4148-901F-78D8002777C0}">
        <c16r3:dataDisplayOptions16>
          <c16r3:dispNaAsBlank val="1"/>
        </c16r3:dataDisplayOptions16>
      </c:ext>
    </c:extLst>
    <c:showDLblsOverMax val="0"/>
  </c:chart>
  <c:spPr>
    <a:noFill/>
    <a:ln>
      <a:noFill/>
    </a:ln>
    <a:effectLst/>
  </c:spPr>
  <c:txPr>
    <a:bodyPr/>
    <a:lstStyle/>
    <a:p>
      <a:pPr>
        <a:defRPr/>
      </a:pPr>
      <a:endParaRPr lang="en-US"/>
    </a:p>
  </c:txPr>
  <c:externalData r:id="rId3">
    <c:autoUpdate val="0"/>
  </c:externalData>
</c:chartSpace>
</file>

<file path=ppt/charts/chart2.xml><?xml version="1.0" encoding="utf-8"?>
<c:chartSpace xmlns:c="http://schemas.openxmlformats.org/drawingml/2006/chart" xmlns:a="http://schemas.openxmlformats.org/drawingml/2006/main" xmlns:r="http://schemas.openxmlformats.org/officeDocument/2006/relationships" xmlns:c16r2="http://schemas.microsoft.com/office/drawing/2015/06/chart">
  <c:date1904 val="0"/>
  <c:lang val="en-US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hart>
    <c:autoTitleDeleted val="1"/>
    <c:plotArea>
      <c:layout/>
      <c:barChart>
        <c:barDir val="col"/>
        <c:grouping val="clustered"/>
        <c:varyColors val="0"/>
        <c:ser>
          <c:idx val="0"/>
          <c:order val="0"/>
          <c:tx>
            <c:strRef>
              <c:f>Sheet1!$B$1</c:f>
              <c:strCache>
                <c:ptCount val="1"/>
                <c:pt idx="0">
                  <c:v>CANAL+ Haïti REPORTS CANAL+ HAÏTI</c:v>
                </c:pt>
              </c:strCache>
            </c:strRef>
          </c:tx>
          <c:spPr>
            <a:solidFill>
              <a:schemeClr val="accent1"/>
            </a:solidFill>
            <a:ln>
              <a:noFill/>
            </a:ln>
            <a:effectLst/>
          </c:spPr>
          <c:invertIfNegative val="0"/>
          <c:cat>
            <c:strRef>
              <c:f>Sheet1!$A$2</c:f>
              <c:strCache>
                <c:ptCount val="1"/>
                <c:pt idx="0">
                  <c:v>Photo</c:v>
                </c:pt>
              </c:strCache>
            </c:strRef>
          </c:cat>
          <c:val>
            <c:numRef>
              <c:f>Sheet1!$B$2</c:f>
              <c:numCache>
                <c:formatCode>General</c:formatCode>
                <c:ptCount val="1"/>
                <c:pt idx="0">
                  <c:v>4.9126728595922401E-3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0-CB8F-43FB-84E5-38001EF7325E}"/>
            </c:ext>
          </c:extLst>
        </c:ser>
        <c:dLbls>
          <c:showLegendKey val="0"/>
          <c:showVal val="0"/>
          <c:showCatName val="0"/>
          <c:showSerName val="0"/>
          <c:showPercent val="0"/>
          <c:showBubbleSize val="0"/>
        </c:dLbls>
        <c:gapWidth val="219"/>
        <c:overlap val="-27"/>
        <c:axId val="379331224"/>
        <c:axId val="379330896"/>
      </c:barChart>
      <c:catAx>
        <c:axId val="379331224"/>
        <c:scaling>
          <c:orientation val="minMax"/>
        </c:scaling>
        <c:delete val="0"/>
        <c:axPos val="b"/>
        <c:numFmt formatCode="General" sourceLinked="1"/>
        <c:majorTickMark val="none"/>
        <c:minorTickMark val="none"/>
        <c:tickLblPos val="nextTo"/>
        <c:spPr>
          <a:noFill/>
          <a:ln w="9525" cap="flat" cmpd="sng" algn="ctr">
            <a:solidFill>
              <a:schemeClr val="tx1">
                <a:lumMod val="15000"/>
                <a:lumOff val="85000"/>
              </a:schemeClr>
            </a:solidFill>
            <a:round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1197" b="0" i="0" u="none" strike="noStrike" kern="120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pPr>
            <a:endParaRPr lang="en-US"/>
          </a:p>
        </c:txPr>
        <c:crossAx val="379330896"/>
        <c:crosses val="autoZero"/>
        <c:auto val="1"/>
        <c:lblAlgn val="ctr"/>
        <c:lblOffset val="100"/>
        <c:noMultiLvlLbl val="0"/>
      </c:catAx>
      <c:valAx>
        <c:axId val="379330896"/>
        <c:scaling>
          <c:orientation val="minMax"/>
        </c:scaling>
        <c:delete val="0"/>
        <c:axPos val="l"/>
        <c:majorGridlines>
          <c:spPr>
            <a:ln w="9525" cap="flat" cmpd="sng" algn="ctr">
              <a:solidFill>
                <a:schemeClr val="tx1">
                  <a:lumMod val="15000"/>
                  <a:lumOff val="85000"/>
                </a:schemeClr>
              </a:solidFill>
              <a:round/>
            </a:ln>
            <a:effectLst/>
          </c:spPr>
        </c:majorGridlines>
        <c:numFmt formatCode="General" sourceLinked="1"/>
        <c:majorTickMark val="none"/>
        <c:minorTickMark val="none"/>
        <c:tickLblPos val="nextTo"/>
        <c:spPr>
          <a:noFill/>
          <a:ln>
            <a:noFill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1197" b="0" i="0" u="none" strike="noStrike" kern="120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pPr>
            <a:endParaRPr lang="en-US"/>
          </a:p>
        </c:txPr>
        <c:crossAx val="379331224"/>
        <c:crosses val="autoZero"/>
        <c:crossBetween val="between"/>
      </c:valAx>
      <c:spPr>
        <a:noFill/>
        <a:ln>
          <a:noFill/>
        </a:ln>
        <a:effectLst/>
      </c:spPr>
    </c:plotArea>
    <c:legend>
      <c:legendPos val="b"/>
      <c:overlay val="0"/>
      <c:spPr>
        <a:noFill/>
        <a:ln>
          <a:noFill/>
        </a:ln>
        <a:effectLst/>
      </c:spPr>
      <c:txPr>
        <a:bodyPr rot="0" spcFirstLastPara="1" vertOverflow="ellipsis" vert="horz" wrap="square" anchor="ctr" anchorCtr="1"/>
        <a:lstStyle/>
        <a:p>
          <a:pPr>
            <a:defRPr sz="1197" b="0" i="0" u="none" strike="noStrike" kern="1200" baseline="0">
              <a:solidFill>
                <a:schemeClr val="tx1">
                  <a:lumMod val="65000"/>
                  <a:lumOff val="35000"/>
                </a:schemeClr>
              </a:solidFill>
              <a:latin typeface="+mn-lt"/>
              <a:ea typeface="+mn-ea"/>
              <a:cs typeface="+mn-cs"/>
            </a:defRPr>
          </a:pPr>
          <a:endParaRPr lang="en-US"/>
        </a:p>
      </c:txPr>
    </c:legend>
    <c:plotVisOnly val="1"/>
    <c:dispBlanksAs val="gap"/>
    <c:extLst>
      <c:ext xmlns:c16r3="http://schemas.microsoft.com/office/drawing/2017/03/chart" uri="{56B9EC1D-385E-4148-901F-78D8002777C0}">
        <c16r3:dataDisplayOptions16>
          <c16r3:dispNaAsBlank val="1"/>
        </c16r3:dataDisplayOptions16>
      </c:ext>
    </c:extLst>
    <c:showDLblsOverMax val="0"/>
  </c:chart>
  <c:spPr>
    <a:noFill/>
    <a:ln>
      <a:noFill/>
    </a:ln>
    <a:effectLst/>
  </c:spPr>
  <c:txPr>
    <a:bodyPr/>
    <a:lstStyle/>
    <a:p>
      <a:pPr>
        <a:defRPr/>
      </a:pPr>
      <a:endParaRPr lang="en-US"/>
    </a:p>
  </c:txPr>
  <c:externalData r:id="rId3">
    <c:autoUpdate val="0"/>
  </c:externalData>
</c:chartSpace>
</file>

<file path=ppt/charts/colors1.xml><?xml version="1.0" encoding="utf-8"?>
<cs:colorStyle xmlns:cs="http://schemas.microsoft.com/office/drawing/2012/chartStyle" xmlns:a="http://schemas.openxmlformats.org/drawingml/2006/main" meth="cycle" id="10">
  <a:schemeClr val="accent1"/>
  <a:schemeClr val="accent2"/>
  <a:schemeClr val="accent3"/>
  <a:schemeClr val="accent4"/>
  <a:schemeClr val="accent5"/>
  <a:schemeClr val="accent6"/>
  <cs:variation/>
  <cs:variation>
    <a:lumMod val="60000"/>
  </cs:variation>
  <cs:variation>
    <a:lumMod val="80000"/>
    <a:lumOff val="20000"/>
  </cs:variation>
  <cs:variation>
    <a:lumMod val="80000"/>
  </cs:variation>
  <cs:variation>
    <a:lumMod val="60000"/>
    <a:lumOff val="40000"/>
  </cs:variation>
  <cs:variation>
    <a:lumMod val="50000"/>
  </cs:variation>
  <cs:variation>
    <a:lumMod val="70000"/>
    <a:lumOff val="30000"/>
  </cs:variation>
  <cs:variation>
    <a:lumMod val="70000"/>
  </cs:variation>
  <cs:variation>
    <a:lumMod val="50000"/>
    <a:lumOff val="50000"/>
  </cs:variation>
</cs:colorStyle>
</file>

<file path=ppt/charts/colors2.xml><?xml version="1.0" encoding="utf-8"?>
<cs:colorStyle xmlns:cs="http://schemas.microsoft.com/office/drawing/2012/chartStyle" xmlns:a="http://schemas.openxmlformats.org/drawingml/2006/main" meth="cycle" id="10">
  <a:schemeClr val="accent1"/>
  <a:schemeClr val="accent2"/>
  <a:schemeClr val="accent3"/>
  <a:schemeClr val="accent4"/>
  <a:schemeClr val="accent5"/>
  <a:schemeClr val="accent6"/>
  <cs:variation/>
  <cs:variation>
    <a:lumMod val="60000"/>
  </cs:variation>
  <cs:variation>
    <a:lumMod val="80000"/>
    <a:lumOff val="20000"/>
  </cs:variation>
  <cs:variation>
    <a:lumMod val="80000"/>
  </cs:variation>
  <cs:variation>
    <a:lumMod val="60000"/>
    <a:lumOff val="40000"/>
  </cs:variation>
  <cs:variation>
    <a:lumMod val="50000"/>
  </cs:variation>
  <cs:variation>
    <a:lumMod val="70000"/>
    <a:lumOff val="30000"/>
  </cs:variation>
  <cs:variation>
    <a:lumMod val="70000"/>
  </cs:variation>
  <cs:variation>
    <a:lumMod val="50000"/>
    <a:lumOff val="50000"/>
  </cs:variation>
</cs:colorStyle>
</file>

<file path=ppt/charts/style1.xml><?xml version="1.0" encoding="utf-8"?>
<cs:chartStyle xmlns:cs="http://schemas.microsoft.com/office/drawing/2012/chartStyle" xmlns:a="http://schemas.openxmlformats.org/drawingml/2006/main" id="227">
  <cs:axisTitle>
    <cs:lnRef idx="0"/>
    <cs:fillRef idx="0"/>
    <cs:effectRef idx="0"/>
    <cs:fontRef idx="minor">
      <a:schemeClr val="tx1">
        <a:lumMod val="65000"/>
        <a:lumOff val="35000"/>
      </a:schemeClr>
    </cs:fontRef>
    <cs:defRPr sz="1330" kern="1200"/>
  </cs:axisTitle>
  <cs:categoryAxis>
    <cs:lnRef idx="0"/>
    <cs:fillRef idx="0"/>
    <cs:effectRef idx="0"/>
    <cs:fontRef idx="minor">
      <a:schemeClr val="tx1">
        <a:lumMod val="65000"/>
        <a:lumOff val="35000"/>
      </a:schemeClr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categoryAxis>
  <cs:chartArea mods="allowNoFillOverride allowNoLineOverride">
    <cs:lnRef idx="0"/>
    <cs:fillRef idx="0"/>
    <cs:effectRef idx="0"/>
    <cs:fontRef idx="minor">
      <a:schemeClr val="tx1"/>
    </cs:fontRef>
    <cs:spPr>
      <a:solidFill>
        <a:schemeClr val="bg1"/>
      </a:solidFill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330" kern="1200"/>
  </cs:chartArea>
  <cs:dataLabel>
    <cs:lnRef idx="0"/>
    <cs:fillRef idx="0"/>
    <cs:effectRef idx="0"/>
    <cs:fontRef idx="minor">
      <a:schemeClr val="tx1">
        <a:lumMod val="75000"/>
        <a:lumOff val="25000"/>
      </a:schemeClr>
    </cs:fontRef>
    <cs:defRPr sz="1197" kern="1200"/>
  </cs:dataLabel>
  <cs:dataLabelCallout>
    <cs:lnRef idx="0"/>
    <cs:fillRef idx="0"/>
    <cs:effectRef idx="0"/>
    <cs:fontRef idx="minor">
      <a:schemeClr val="dk1">
        <a:lumMod val="65000"/>
        <a:lumOff val="35000"/>
      </a:schemeClr>
    </cs:fontRef>
    <cs:spPr>
      <a:solidFill>
        <a:schemeClr val="lt1"/>
      </a:solidFill>
      <a:ln>
        <a:solidFill>
          <a:schemeClr val="dk1">
            <a:lumMod val="25000"/>
            <a:lumOff val="75000"/>
          </a:schemeClr>
        </a:solidFill>
      </a:ln>
    </cs:spPr>
    <cs:defRPr sz="1197" kern="1200"/>
    <cs:bodyPr rot="0" spcFirstLastPara="1" vertOverflow="clip" horzOverflow="clip" vert="horz" wrap="square" lIns="36576" tIns="18288" rIns="36576" bIns="18288" anchor="ctr" anchorCtr="1">
      <a:spAutoFit/>
    </cs:bodyPr>
  </cs:dataLabelCallout>
  <cs:dataPoint>
    <cs:lnRef idx="0"/>
    <cs:fillRef idx="1">
      <cs:styleClr val="auto"/>
    </cs:fillRef>
    <cs:effectRef idx="0"/>
    <cs:fontRef idx="minor">
      <a:schemeClr val="tx1"/>
    </cs:fontRef>
    <cs:spPr>
      <a:solidFill>
        <a:schemeClr val="phClr"/>
      </a:solidFill>
    </cs:spPr>
  </cs:dataPoint>
  <cs:dataPoint3D>
    <cs:lnRef idx="0"/>
    <cs:fillRef idx="1">
      <cs:styleClr val="auto"/>
    </cs:fillRef>
    <cs:effectRef idx="0"/>
    <cs:fontRef idx="minor">
      <a:schemeClr val="tx1"/>
    </cs:fontRef>
    <cs:spPr>
      <a:solidFill>
        <a:schemeClr val="phClr"/>
      </a:solidFill>
    </cs:spPr>
  </cs:dataPoint3D>
  <cs:dataPointLine>
    <cs:lnRef idx="0">
      <cs:styleClr val="auto"/>
    </cs:lnRef>
    <cs:fillRef idx="1"/>
    <cs:effectRef idx="0"/>
    <cs:fontRef idx="minor">
      <a:schemeClr val="tx1"/>
    </cs:fontRef>
    <cs:spPr>
      <a:ln w="28575" cap="rnd">
        <a:solidFill>
          <a:schemeClr val="phClr"/>
        </a:solidFill>
        <a:round/>
      </a:ln>
    </cs:spPr>
  </cs:dataPointLine>
  <cs:dataPointMarker>
    <cs:lnRef idx="0">
      <cs:styleClr val="auto"/>
    </cs:lnRef>
    <cs:fillRef idx="1">
      <cs:styleClr val="auto"/>
    </cs:fillRef>
    <cs:effectRef idx="0"/>
    <cs:fontRef idx="minor">
      <a:schemeClr val="tx1"/>
    </cs:fontRef>
    <cs:spPr>
      <a:solidFill>
        <a:schemeClr val="phClr"/>
      </a:solidFill>
      <a:ln w="9525">
        <a:solidFill>
          <a:schemeClr val="phClr"/>
        </a:solidFill>
      </a:ln>
    </cs:spPr>
  </cs:dataPointMarker>
  <cs:dataPointMarkerLayout symbol="circle" size="5"/>
  <cs:dataPointWireframe>
    <cs:lnRef idx="0">
      <cs:styleClr val="auto"/>
    </cs:lnRef>
    <cs:fillRef idx="1"/>
    <cs:effectRef idx="0"/>
    <cs:fontRef idx="minor">
      <a:schemeClr val="tx1"/>
    </cs:fontRef>
    <cs:spPr>
      <a:ln w="9525" cap="rnd">
        <a:solidFill>
          <a:schemeClr val="phClr"/>
        </a:solidFill>
        <a:round/>
      </a:ln>
    </cs:spPr>
  </cs:dataPointWireframe>
  <cs:dataTable>
    <cs:lnRef idx="0"/>
    <cs:fillRef idx="0"/>
    <cs:effectRef idx="0"/>
    <cs:fontRef idx="minor">
      <a:schemeClr val="tx1">
        <a:lumMod val="65000"/>
        <a:lumOff val="35000"/>
      </a:schemeClr>
    </cs:fontRef>
    <cs:spPr>
      <a:noFill/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dataTable>
  <cs:downBar>
    <cs:lnRef idx="0"/>
    <cs:fillRef idx="0"/>
    <cs:effectRef idx="0"/>
    <cs:fontRef idx="minor">
      <a:schemeClr val="dk1"/>
    </cs:fontRef>
    <cs:spPr>
      <a:solidFill>
        <a:schemeClr val="dk1">
          <a:lumMod val="65000"/>
          <a:lumOff val="35000"/>
        </a:schemeClr>
      </a:solidFill>
      <a:ln w="9525">
        <a:solidFill>
          <a:schemeClr val="tx1">
            <a:lumMod val="65000"/>
            <a:lumOff val="35000"/>
          </a:schemeClr>
        </a:solidFill>
      </a:ln>
    </cs:spPr>
  </cs:downBar>
  <cs:drop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dropLine>
  <cs:errorBa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errorBar>
  <cs:floor>
    <cs:lnRef idx="0"/>
    <cs:fillRef idx="0"/>
    <cs:effectRef idx="0"/>
    <cs:fontRef idx="minor">
      <a:schemeClr val="tx1"/>
    </cs:fontRef>
    <cs:spPr>
      <a:noFill/>
      <a:ln>
        <a:noFill/>
      </a:ln>
    </cs:spPr>
  </cs:floor>
  <cs:gridlineMaj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</cs:gridlineMajor>
  <cs:gridlineMin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5000"/>
            <a:lumOff val="95000"/>
          </a:schemeClr>
        </a:solidFill>
        <a:round/>
      </a:ln>
    </cs:spPr>
  </cs:gridlineMinor>
  <cs:hiLo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75000"/>
            <a:lumOff val="25000"/>
          </a:schemeClr>
        </a:solidFill>
        <a:round/>
      </a:ln>
    </cs:spPr>
  </cs:hiLoLine>
  <cs:leader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leaderLine>
  <cs:legend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legend>
  <cs:plotArea mods="allowNoFillOverride allowNoLineOverride">
    <cs:lnRef idx="0"/>
    <cs:fillRef idx="0"/>
    <cs:effectRef idx="0"/>
    <cs:fontRef idx="minor">
      <a:schemeClr val="tx1"/>
    </cs:fontRef>
  </cs:plotArea>
  <cs:plotArea3D mods="allowNoFillOverride allowNoLineOverride">
    <cs:lnRef idx="0"/>
    <cs:fillRef idx="0"/>
    <cs:effectRef idx="0"/>
    <cs:fontRef idx="minor">
      <a:schemeClr val="tx1"/>
    </cs:fontRef>
  </cs:plotArea3D>
  <cs:seriesAxis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seriesAxis>
  <cs:series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seriesLine>
  <cs:title>
    <cs:lnRef idx="0"/>
    <cs:fillRef idx="0"/>
    <cs:effectRef idx="0"/>
    <cs:fontRef idx="minor">
      <a:schemeClr val="tx1">
        <a:lumMod val="65000"/>
        <a:lumOff val="35000"/>
      </a:schemeClr>
    </cs:fontRef>
    <cs:defRPr sz="1862" b="0" kern="1200" spc="0" baseline="0"/>
  </cs:title>
  <cs:trendline>
    <cs:lnRef idx="0">
      <cs:styleClr val="auto"/>
    </cs:lnRef>
    <cs:fillRef idx="0"/>
    <cs:effectRef idx="0"/>
    <cs:fontRef idx="minor">
      <a:schemeClr val="tx1"/>
    </cs:fontRef>
    <cs:spPr>
      <a:ln w="19050" cap="rnd">
        <a:solidFill>
          <a:schemeClr val="phClr"/>
        </a:solidFill>
        <a:prstDash val="sysDot"/>
      </a:ln>
    </cs:spPr>
  </cs:trendline>
  <cs:trendlineLabel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trendlineLabel>
  <cs:upBar>
    <cs:lnRef idx="0"/>
    <cs:fillRef idx="0"/>
    <cs:effectRef idx="0"/>
    <cs:fontRef idx="minor">
      <a:schemeClr val="dk1"/>
    </cs:fontRef>
    <cs:spPr>
      <a:solidFill>
        <a:schemeClr val="lt1"/>
      </a:solidFill>
      <a:ln w="9525">
        <a:solidFill>
          <a:schemeClr val="tx1">
            <a:lumMod val="15000"/>
            <a:lumOff val="85000"/>
          </a:schemeClr>
        </a:solidFill>
      </a:ln>
    </cs:spPr>
  </cs:upBar>
  <cs:valueAxis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valueAxis>
  <cs:wall>
    <cs:lnRef idx="0"/>
    <cs:fillRef idx="0"/>
    <cs:effectRef idx="0"/>
    <cs:fontRef idx="minor">
      <a:schemeClr val="tx1"/>
    </cs:fontRef>
    <cs:spPr>
      <a:noFill/>
      <a:ln>
        <a:noFill/>
      </a:ln>
    </cs:spPr>
  </cs:wall>
</cs:chartStyle>
</file>

<file path=ppt/charts/style2.xml><?xml version="1.0" encoding="utf-8"?>
<cs:chartStyle xmlns:cs="http://schemas.microsoft.com/office/drawing/2012/chartStyle" xmlns:a="http://schemas.openxmlformats.org/drawingml/2006/main" id="201">
  <cs:axisTitle>
    <cs:lnRef idx="0"/>
    <cs:fillRef idx="0"/>
    <cs:effectRef idx="0"/>
    <cs:fontRef idx="minor">
      <a:schemeClr val="tx1">
        <a:lumMod val="65000"/>
        <a:lumOff val="35000"/>
      </a:schemeClr>
    </cs:fontRef>
    <cs:defRPr sz="1330" kern="1200"/>
  </cs:axisTitle>
  <cs:categoryAxis>
    <cs:lnRef idx="0"/>
    <cs:fillRef idx="0"/>
    <cs:effectRef idx="0"/>
    <cs:fontRef idx="minor">
      <a:schemeClr val="tx1">
        <a:lumMod val="65000"/>
        <a:lumOff val="35000"/>
      </a:schemeClr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categoryAxis>
  <cs:chartArea mods="allowNoFillOverride allowNoLineOverride">
    <cs:lnRef idx="0"/>
    <cs:fillRef idx="0"/>
    <cs:effectRef idx="0"/>
    <cs:fontRef idx="minor">
      <a:schemeClr val="tx1"/>
    </cs:fontRef>
    <cs:spPr>
      <a:solidFill>
        <a:schemeClr val="bg1"/>
      </a:solidFill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330" kern="1200"/>
  </cs:chartArea>
  <cs:dataLabel>
    <cs:lnRef idx="0"/>
    <cs:fillRef idx="0"/>
    <cs:effectRef idx="0"/>
    <cs:fontRef idx="minor">
      <a:schemeClr val="tx1">
        <a:lumMod val="75000"/>
        <a:lumOff val="25000"/>
      </a:schemeClr>
    </cs:fontRef>
    <cs:defRPr sz="1197" kern="1200"/>
  </cs:dataLabel>
  <cs:dataLabelCallout>
    <cs:lnRef idx="0"/>
    <cs:fillRef idx="0"/>
    <cs:effectRef idx="0"/>
    <cs:fontRef idx="minor">
      <a:schemeClr val="dk1">
        <a:lumMod val="65000"/>
        <a:lumOff val="35000"/>
      </a:schemeClr>
    </cs:fontRef>
    <cs:spPr>
      <a:solidFill>
        <a:schemeClr val="lt1"/>
      </a:solidFill>
      <a:ln>
        <a:solidFill>
          <a:schemeClr val="dk1">
            <a:lumMod val="25000"/>
            <a:lumOff val="75000"/>
          </a:schemeClr>
        </a:solidFill>
      </a:ln>
    </cs:spPr>
    <cs:defRPr sz="1197" kern="1200"/>
    <cs:bodyPr rot="0" spcFirstLastPara="1" vertOverflow="clip" horzOverflow="clip" vert="horz" wrap="square" lIns="36576" tIns="18288" rIns="36576" bIns="18288" anchor="ctr" anchorCtr="1">
      <a:spAutoFit/>
    </cs:bodyPr>
  </cs:dataLabelCallout>
  <cs:dataPoint>
    <cs:lnRef idx="0"/>
    <cs:fillRef idx="1">
      <cs:styleClr val="auto"/>
    </cs:fillRef>
    <cs:effectRef idx="0"/>
    <cs:fontRef idx="minor">
      <a:schemeClr val="tx1"/>
    </cs:fontRef>
  </cs:dataPoint>
  <cs:dataPoint3D>
    <cs:lnRef idx="0"/>
    <cs:fillRef idx="1">
      <cs:styleClr val="auto"/>
    </cs:fillRef>
    <cs:effectRef idx="0"/>
    <cs:fontRef idx="minor">
      <a:schemeClr val="tx1"/>
    </cs:fontRef>
  </cs:dataPoint3D>
  <cs:dataPointLine>
    <cs:lnRef idx="0">
      <cs:styleClr val="auto"/>
    </cs:lnRef>
    <cs:fillRef idx="1"/>
    <cs:effectRef idx="0"/>
    <cs:fontRef idx="minor">
      <a:schemeClr val="tx1"/>
    </cs:fontRef>
    <cs:spPr>
      <a:ln w="28575" cap="rnd">
        <a:solidFill>
          <a:schemeClr val="phClr"/>
        </a:solidFill>
        <a:round/>
      </a:ln>
    </cs:spPr>
  </cs:dataPointLine>
  <cs:dataPointMarker>
    <cs:lnRef idx="0">
      <cs:styleClr val="auto"/>
    </cs:lnRef>
    <cs:fillRef idx="1">
      <cs:styleClr val="auto"/>
    </cs:fillRef>
    <cs:effectRef idx="0"/>
    <cs:fontRef idx="minor">
      <a:schemeClr val="tx1"/>
    </cs:fontRef>
    <cs:spPr>
      <a:ln w="9525">
        <a:solidFill>
          <a:schemeClr val="phClr"/>
        </a:solidFill>
      </a:ln>
    </cs:spPr>
  </cs:dataPointMarker>
  <cs:dataPointMarkerLayout symbol="circle" size="5"/>
  <cs:dataPointWireframe>
    <cs:lnRef idx="0">
      <cs:styleClr val="auto"/>
    </cs:lnRef>
    <cs:fillRef idx="1"/>
    <cs:effectRef idx="0"/>
    <cs:fontRef idx="minor">
      <a:schemeClr val="tx1"/>
    </cs:fontRef>
    <cs:spPr>
      <a:ln w="9525" cap="rnd">
        <a:solidFill>
          <a:schemeClr val="phClr"/>
        </a:solidFill>
        <a:round/>
      </a:ln>
    </cs:spPr>
  </cs:dataPointWireframe>
  <cs:dataTable>
    <cs:lnRef idx="0"/>
    <cs:fillRef idx="0"/>
    <cs:effectRef idx="0"/>
    <cs:fontRef idx="minor">
      <a:schemeClr val="tx1">
        <a:lumMod val="65000"/>
        <a:lumOff val="35000"/>
      </a:schemeClr>
    </cs:fontRef>
    <cs:spPr>
      <a:noFill/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dataTable>
  <cs:downBar>
    <cs:lnRef idx="0"/>
    <cs:fillRef idx="0"/>
    <cs:effectRef idx="0"/>
    <cs:fontRef idx="minor">
      <a:schemeClr val="dk1"/>
    </cs:fontRef>
    <cs:spPr>
      <a:solidFill>
        <a:schemeClr val="dk1">
          <a:lumMod val="65000"/>
          <a:lumOff val="35000"/>
        </a:schemeClr>
      </a:solidFill>
      <a:ln w="9525">
        <a:solidFill>
          <a:schemeClr val="tx1">
            <a:lumMod val="65000"/>
            <a:lumOff val="35000"/>
          </a:schemeClr>
        </a:solidFill>
      </a:ln>
    </cs:spPr>
  </cs:downBar>
  <cs:drop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dropLine>
  <cs:errorBa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errorBar>
  <cs:floor>
    <cs:lnRef idx="0"/>
    <cs:fillRef idx="0"/>
    <cs:effectRef idx="0"/>
    <cs:fontRef idx="minor">
      <a:schemeClr val="tx1"/>
    </cs:fontRef>
    <cs:spPr>
      <a:noFill/>
      <a:ln>
        <a:noFill/>
      </a:ln>
    </cs:spPr>
  </cs:floor>
  <cs:gridlineMaj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</cs:gridlineMajor>
  <cs:gridlineMin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5000"/>
            <a:lumOff val="95000"/>
          </a:schemeClr>
        </a:solidFill>
        <a:round/>
      </a:ln>
    </cs:spPr>
  </cs:gridlineMinor>
  <cs:hiLo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75000"/>
            <a:lumOff val="25000"/>
          </a:schemeClr>
        </a:solidFill>
        <a:round/>
      </a:ln>
    </cs:spPr>
  </cs:hiLoLine>
  <cs:leader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leaderLine>
  <cs:legend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legend>
  <cs:plotArea mods="allowNoFillOverride allowNoLineOverride">
    <cs:lnRef idx="0"/>
    <cs:fillRef idx="0"/>
    <cs:effectRef idx="0"/>
    <cs:fontRef idx="minor">
      <a:schemeClr val="tx1"/>
    </cs:fontRef>
  </cs:plotArea>
  <cs:plotArea3D mods="allowNoFillOverride allowNoLineOverride">
    <cs:lnRef idx="0"/>
    <cs:fillRef idx="0"/>
    <cs:effectRef idx="0"/>
    <cs:fontRef idx="minor">
      <a:schemeClr val="tx1"/>
    </cs:fontRef>
  </cs:plotArea3D>
  <cs:seriesAxis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seriesAxis>
  <cs:series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seriesLine>
  <cs:title>
    <cs:lnRef idx="0"/>
    <cs:fillRef idx="0"/>
    <cs:effectRef idx="0"/>
    <cs:fontRef idx="minor">
      <a:schemeClr val="tx1">
        <a:lumMod val="65000"/>
        <a:lumOff val="35000"/>
      </a:schemeClr>
    </cs:fontRef>
    <cs:defRPr sz="1862" b="0" kern="1200" spc="0" baseline="0"/>
  </cs:title>
  <cs:trendline>
    <cs:lnRef idx="0">
      <cs:styleClr val="auto"/>
    </cs:lnRef>
    <cs:fillRef idx="0"/>
    <cs:effectRef idx="0"/>
    <cs:fontRef idx="minor">
      <a:schemeClr val="tx1"/>
    </cs:fontRef>
    <cs:spPr>
      <a:ln w="19050" cap="rnd">
        <a:solidFill>
          <a:schemeClr val="phClr"/>
        </a:solidFill>
        <a:prstDash val="sysDot"/>
      </a:ln>
    </cs:spPr>
  </cs:trendline>
  <cs:trendlineLabel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trendlineLabel>
  <cs:upBar>
    <cs:lnRef idx="0"/>
    <cs:fillRef idx="0"/>
    <cs:effectRef idx="0"/>
    <cs:fontRef idx="minor">
      <a:schemeClr val="dk1"/>
    </cs:fontRef>
    <cs:spPr>
      <a:solidFill>
        <a:schemeClr val="lt1"/>
      </a:solidFill>
      <a:ln w="9525">
        <a:solidFill>
          <a:schemeClr val="tx1">
            <a:lumMod val="15000"/>
            <a:lumOff val="85000"/>
          </a:schemeClr>
        </a:solidFill>
      </a:ln>
    </cs:spPr>
  </cs:upBar>
  <cs:valueAxis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valueAxis>
  <cs:wall>
    <cs:lnRef idx="0"/>
    <cs:fillRef idx="0"/>
    <cs:effectRef idx="0"/>
    <cs:fontRef idx="minor">
      <a:schemeClr val="tx1"/>
    </cs:fontRef>
    <cs:spPr>
      <a:noFill/>
      <a:ln>
        <a:noFill/>
      </a:ln>
    </cs:spPr>
  </cs:wall>
</cs:chartStyle>
</file>

<file path=ppt/slideLayouts/_rels/slideLayout1.xml.rels><?xml version="1.0" encoding="UTF-8" standalone="yes"?>
<Relationships xmlns="http://schemas.openxmlformats.org/package/2006/relationships"><Relationship Id="rId3" Type="http://schemas.openxmlformats.org/officeDocument/2006/relationships/image" Target="file:///C:\inetpub\wwwroot\quntlyLogo.png" TargetMode="External"/><Relationship Id="rId2" Type="http://schemas.openxmlformats.org/officeDocument/2006/relationships/image" Target="../media/image1.png"/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3" Type="http://schemas.openxmlformats.org/officeDocument/2006/relationships/image" Target="file:///C:\inetpub\wwwroot\quintlyIcon.png" TargetMode="External"/><Relationship Id="rId2" Type="http://schemas.openxmlformats.org/officeDocument/2006/relationships/image" Target="../media/image2.png"/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3" Type="http://schemas.openxmlformats.org/officeDocument/2006/relationships/image" Target="file:///C:\inetpub\wwwroot\quintlyIcon.png" TargetMode="External"/><Relationship Id="rId2" Type="http://schemas.openxmlformats.org/officeDocument/2006/relationships/image" Target="../media/image2.png"/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quintlyDec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7" name="Bild 6"/>
          <p:cNvPicPr>
            <a:picLocks noChangeAspect="1"/>
          </p:cNvPicPr>
          <p:nvPr/>
        </p:nvPicPr>
        <p:blipFill>
          <a:blip r:embed="rId2" r:link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454549" y="916050"/>
            <a:ext cx="4270423" cy="821235"/>
          </a:xfrm>
          <a:prstGeom prst="rect">
            <a:avLst/>
          </a:prstGeom>
        </p:spPr>
      </p:pic>
      <p:sp>
        <p:nvSpPr>
          <p:cNvPr id="2" name="dashboardName"/>
          <p:cNvSpPr>
            <a:spLocks noGrp="1"/>
          </p:cNvSpPr>
          <p:nvPr>
            <p:ph type="ctrTitle" hasCustomPrompt="1"/>
          </p:nvPr>
        </p:nvSpPr>
        <p:spPr>
          <a:xfrm>
            <a:off x="685800" y="2130427"/>
            <a:ext cx="7772400" cy="1470025"/>
          </a:xfrm>
        </p:spPr>
        <p:txBody>
          <a:bodyPr/>
          <a:lstStyle>
            <a:lvl1pPr algn="ctr">
              <a:defRPr b="1"/>
            </a:lvl1pPr>
          </a:lstStyle>
          <a:p>
            <a:r>
              <a:rPr lang="de-DE" dirty="0" err="1"/>
              <a:t>dashboardName</a:t>
            </a:r>
            <a:endParaRPr lang="de-DE" dirty="0"/>
          </a:p>
        </p:txBody>
      </p:sp>
      <p:sp>
        <p:nvSpPr>
          <p:cNvPr id="3" name="clientName"/>
          <p:cNvSpPr>
            <a:spLocks noGrp="1"/>
          </p:cNvSpPr>
          <p:nvPr>
            <p:ph type="subTitle" idx="1" hasCustomPrompt="1"/>
          </p:nvPr>
        </p:nvSpPr>
        <p:spPr>
          <a:xfrm>
            <a:off x="1371600" y="3886200"/>
            <a:ext cx="6400800" cy="1752600"/>
          </a:xfrm>
        </p:spPr>
        <p:txBody>
          <a:bodyPr>
            <a:normAutofit/>
          </a:bodyPr>
          <a:lstStyle>
            <a:lvl1pPr marL="0" indent="0" algn="ctr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1pPr>
            <a:lvl2pPr marL="3429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685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0287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17145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057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24003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de-DE" dirty="0" err="1"/>
              <a:t>clientName</a:t>
            </a:r>
            <a:endParaRPr lang="de-DE" dirty="0"/>
          </a:p>
        </p:txBody>
      </p:sp>
    </p:spTree>
    <p:extLst>
      <p:ext uri="{BB962C8B-B14F-4D97-AF65-F5344CB8AC3E}">
        <p14:creationId xmlns:p14="http://schemas.microsoft.com/office/powerpoint/2010/main" val="1831818127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quintlyChar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0" name="Bild 9"/>
          <p:cNvPicPr>
            <a:picLocks noChangeAspect="1"/>
          </p:cNvPicPr>
          <p:nvPr/>
        </p:nvPicPr>
        <p:blipFill>
          <a:blip r:embed="rId2" r:link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8028982" y="274640"/>
            <a:ext cx="657819" cy="657819"/>
          </a:xfrm>
          <a:prstGeom prst="rect">
            <a:avLst/>
          </a:prstGeom>
        </p:spPr>
      </p:pic>
      <p:sp>
        <p:nvSpPr>
          <p:cNvPr id="2" name="metricName"/>
          <p:cNvSpPr>
            <a:spLocks noGrp="1"/>
          </p:cNvSpPr>
          <p:nvPr>
            <p:ph type="title" hasCustomPrompt="1"/>
          </p:nvPr>
        </p:nvSpPr>
        <p:spPr>
          <a:xfrm>
            <a:off x="457200" y="274638"/>
            <a:ext cx="7313590" cy="817200"/>
          </a:xfrm>
        </p:spPr>
        <p:txBody>
          <a:bodyPr vert="horz" lIns="91440" tIns="45720" rIns="91440" bIns="45720" rtlCol="0" anchor="ctr">
            <a:normAutofit/>
          </a:bodyPr>
          <a:lstStyle>
            <a:lvl1pPr>
              <a:defRPr lang="de-DE" sz="1800" b="1" dirty="0"/>
            </a:lvl1pPr>
          </a:lstStyle>
          <a:p>
            <a:pPr lvl="0"/>
            <a:r>
              <a:rPr lang="de-DE" dirty="0" err="1"/>
              <a:t>metricName</a:t>
            </a:r>
            <a:endParaRPr lang="de-DE" dirty="0"/>
          </a:p>
        </p:txBody>
      </p:sp>
      <p:sp>
        <p:nvSpPr>
          <p:cNvPr id="4" name="Source: quintly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de-DE" dirty="0"/>
              <a:t>Source: </a:t>
            </a:r>
            <a:r>
              <a:rPr lang="de-DE" dirty="0" err="1"/>
              <a:t>quintly</a:t>
            </a:r>
            <a:endParaRPr lang="en-US" dirty="0"/>
          </a:p>
        </p:txBody>
      </p:sp>
      <p:sp>
        <p:nvSpPr>
          <p:cNvPr id="7" name="Click icon to add chart"/>
          <p:cNvSpPr>
            <a:spLocks noGrp="1"/>
          </p:cNvSpPr>
          <p:nvPr>
            <p:ph type="chart" sz="quarter" idx="13"/>
          </p:nvPr>
        </p:nvSpPr>
        <p:spPr>
          <a:xfrm>
            <a:off x="457200" y="1731700"/>
            <a:ext cx="8229600" cy="4438800"/>
          </a:xfrm>
        </p:spPr>
        <p:txBody>
          <a:bodyPr/>
          <a:lstStyle/>
          <a:p>
            <a:r>
              <a:rPr lang="en-US"/>
              <a:t>Click icon to add chart</a:t>
            </a:r>
            <a:endParaRPr lang="de-DE" dirty="0"/>
          </a:p>
        </p:txBody>
      </p:sp>
      <p:sp>
        <p:nvSpPr>
          <p:cNvPr id="9" name="timePeriod"/>
          <p:cNvSpPr>
            <a:spLocks noGrp="1"/>
          </p:cNvSpPr>
          <p:nvPr>
            <p:ph type="body" sz="quarter" idx="14" hasCustomPrompt="1"/>
          </p:nvPr>
        </p:nvSpPr>
        <p:spPr>
          <a:xfrm>
            <a:off x="457200" y="1208089"/>
            <a:ext cx="7313590" cy="408171"/>
          </a:xfrm>
        </p:spPr>
        <p:txBody>
          <a:bodyPr>
            <a:noAutofit/>
          </a:bodyPr>
          <a:lstStyle>
            <a:lvl1pPr marL="0" indent="0">
              <a:buNone/>
              <a:defRPr sz="1350">
                <a:solidFill>
                  <a:schemeClr val="tx1">
                    <a:lumMod val="65000"/>
                    <a:lumOff val="35000"/>
                  </a:schemeClr>
                </a:solidFill>
              </a:defRPr>
            </a:lvl1pPr>
          </a:lstStyle>
          <a:p>
            <a:pPr lvl="0"/>
            <a:r>
              <a:rPr lang="de-DE" dirty="0" err="1"/>
              <a:t>timePeriod</a:t>
            </a:r>
            <a:endParaRPr lang="de-DE" dirty="0"/>
          </a:p>
        </p:txBody>
      </p:sp>
    </p:spTree>
    <p:extLst>
      <p:ext uri="{BB962C8B-B14F-4D97-AF65-F5344CB8AC3E}">
        <p14:creationId xmlns:p14="http://schemas.microsoft.com/office/powerpoint/2010/main" val="28198607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quintlyTabl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9" name="Bild 8"/>
          <p:cNvPicPr>
            <a:picLocks noChangeAspect="1"/>
          </p:cNvPicPr>
          <p:nvPr/>
        </p:nvPicPr>
        <p:blipFill>
          <a:blip r:embed="rId2" r:link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8028982" y="274640"/>
            <a:ext cx="657819" cy="657819"/>
          </a:xfrm>
          <a:prstGeom prst="rect">
            <a:avLst/>
          </a:prstGeom>
        </p:spPr>
      </p:pic>
      <p:sp>
        <p:nvSpPr>
          <p:cNvPr id="2" name="metricName"/>
          <p:cNvSpPr>
            <a:spLocks noGrp="1"/>
          </p:cNvSpPr>
          <p:nvPr>
            <p:ph type="title" hasCustomPrompt="1"/>
          </p:nvPr>
        </p:nvSpPr>
        <p:spPr>
          <a:xfrm>
            <a:off x="457200" y="274640"/>
            <a:ext cx="7315200" cy="817669"/>
          </a:xfrm>
        </p:spPr>
        <p:txBody>
          <a:bodyPr vert="horz" lIns="91440" tIns="45720" rIns="91440" bIns="45720" rtlCol="0" anchor="ctr">
            <a:normAutofit/>
          </a:bodyPr>
          <a:lstStyle>
            <a:lvl1pPr>
              <a:defRPr lang="de-DE" sz="1800" b="1" dirty="0"/>
            </a:lvl1pPr>
          </a:lstStyle>
          <a:p>
            <a:pPr lvl="0"/>
            <a:r>
              <a:rPr lang="de-DE" dirty="0" err="1"/>
              <a:t>metricName</a:t>
            </a:r>
            <a:endParaRPr lang="de-DE" dirty="0"/>
          </a:p>
        </p:txBody>
      </p:sp>
      <p:sp>
        <p:nvSpPr>
          <p:cNvPr id="4" name="Source: quintly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de-DE" dirty="0"/>
              <a:t>Source: </a:t>
            </a:r>
            <a:r>
              <a:rPr lang="de-DE"/>
              <a:t>quintly</a:t>
            </a:r>
            <a:endParaRPr lang="en-US" dirty="0"/>
          </a:p>
        </p:txBody>
      </p:sp>
      <p:sp>
        <p:nvSpPr>
          <p:cNvPr id="7" name="tablePlaceholder"/>
          <p:cNvSpPr>
            <a:spLocks noGrp="1"/>
          </p:cNvSpPr>
          <p:nvPr>
            <p:ph type="tbl" sz="quarter" idx="13" hasCustomPrompt="1"/>
          </p:nvPr>
        </p:nvSpPr>
        <p:spPr>
          <a:xfrm>
            <a:off x="457200" y="1731706"/>
            <a:ext cx="8229600" cy="4440494"/>
          </a:xfrm>
        </p:spPr>
        <p:txBody>
          <a:bodyPr/>
          <a:lstStyle>
            <a:lvl1pPr>
              <a:defRPr sz="1000"/>
            </a:lvl1pPr>
          </a:lstStyle>
          <a:p>
            <a:r>
              <a:rPr lang="en-US" dirty="0" err="1"/>
              <a:t>tablePlaceholder</a:t>
            </a:r>
            <a:endParaRPr lang="de-DE" dirty="0"/>
          </a:p>
        </p:txBody>
      </p:sp>
      <p:sp>
        <p:nvSpPr>
          <p:cNvPr id="8" name="timePeriod"/>
          <p:cNvSpPr>
            <a:spLocks noGrp="1"/>
          </p:cNvSpPr>
          <p:nvPr>
            <p:ph type="body" sz="quarter" idx="14" hasCustomPrompt="1"/>
          </p:nvPr>
        </p:nvSpPr>
        <p:spPr>
          <a:xfrm>
            <a:off x="457200" y="1208089"/>
            <a:ext cx="7315200" cy="408171"/>
          </a:xfrm>
        </p:spPr>
        <p:txBody>
          <a:bodyPr>
            <a:noAutofit/>
          </a:bodyPr>
          <a:lstStyle>
            <a:lvl1pPr marL="0" indent="0">
              <a:buNone/>
              <a:defRPr sz="1350">
                <a:solidFill>
                  <a:schemeClr val="tx1">
                    <a:lumMod val="65000"/>
                    <a:lumOff val="35000"/>
                  </a:schemeClr>
                </a:solidFill>
              </a:defRPr>
            </a:lvl1pPr>
          </a:lstStyle>
          <a:p>
            <a:pPr lvl="0"/>
            <a:r>
              <a:rPr lang="de-DE" dirty="0" err="1"/>
              <a:t>timePeriod</a:t>
            </a:r>
            <a:endParaRPr lang="de-DE" dirty="0"/>
          </a:p>
        </p:txBody>
      </p:sp>
    </p:spTree>
    <p:extLst>
      <p:ext uri="{BB962C8B-B14F-4D97-AF65-F5344CB8AC3E}">
        <p14:creationId xmlns:p14="http://schemas.microsoft.com/office/powerpoint/2010/main" val="2247528812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el und Inhal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Inhaltsplatzhalt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4" name="Datumsplatzhalter 3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3/9/2026</a:t>
            </a:fld>
            <a:endParaRPr lang="en-US" dirty="0"/>
          </a:p>
        </p:txBody>
      </p:sp>
      <p:sp>
        <p:nvSpPr>
          <p:cNvPr id="5" name="Fußzeilenplatzhalt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Foliennummernplatzhalter 5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130956976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Abschnittsüberschrif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>
          <a:xfrm>
            <a:off x="722313" y="4406902"/>
            <a:ext cx="7772400" cy="1362075"/>
          </a:xfrm>
        </p:spPr>
        <p:txBody>
          <a:bodyPr anchor="t"/>
          <a:lstStyle>
            <a:lvl1pPr algn="l">
              <a:defRPr sz="3000" b="1" cap="all"/>
            </a:lvl1pPr>
          </a:lstStyle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Textplatzhalter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1500">
                <a:solidFill>
                  <a:schemeClr val="tx1">
                    <a:tint val="75000"/>
                  </a:schemeClr>
                </a:solidFill>
              </a:defRPr>
            </a:lvl1pPr>
            <a:lvl2pPr marL="342900" indent="0">
              <a:buNone/>
              <a:defRPr sz="1350">
                <a:solidFill>
                  <a:schemeClr val="tx1">
                    <a:tint val="75000"/>
                  </a:schemeClr>
                </a:solidFill>
              </a:defRPr>
            </a:lvl2pPr>
            <a:lvl3pPr marL="685800" indent="0">
              <a:buNone/>
              <a:defRPr sz="1200">
                <a:solidFill>
                  <a:schemeClr val="tx1">
                    <a:tint val="75000"/>
                  </a:schemeClr>
                </a:solidFill>
              </a:defRPr>
            </a:lvl3pPr>
            <a:lvl4pPr marL="1028700" indent="0">
              <a:buNone/>
              <a:defRPr sz="1050">
                <a:solidFill>
                  <a:schemeClr val="tx1">
                    <a:tint val="75000"/>
                  </a:schemeClr>
                </a:solidFill>
              </a:defRPr>
            </a:lvl4pPr>
            <a:lvl5pPr marL="1371600" indent="0">
              <a:buNone/>
              <a:defRPr sz="1050">
                <a:solidFill>
                  <a:schemeClr val="tx1">
                    <a:tint val="75000"/>
                  </a:schemeClr>
                </a:solidFill>
              </a:defRPr>
            </a:lvl5pPr>
            <a:lvl6pPr marL="1714500" indent="0">
              <a:buNone/>
              <a:defRPr sz="1050">
                <a:solidFill>
                  <a:schemeClr val="tx1">
                    <a:tint val="75000"/>
                  </a:schemeClr>
                </a:solidFill>
              </a:defRPr>
            </a:lvl6pPr>
            <a:lvl7pPr marL="2057400" indent="0">
              <a:buNone/>
              <a:defRPr sz="1050">
                <a:solidFill>
                  <a:schemeClr val="tx1">
                    <a:tint val="75000"/>
                  </a:schemeClr>
                </a:solidFill>
              </a:defRPr>
            </a:lvl7pPr>
            <a:lvl8pPr marL="2400300" indent="0">
              <a:buNone/>
              <a:defRPr sz="1050">
                <a:solidFill>
                  <a:schemeClr val="tx1">
                    <a:tint val="75000"/>
                  </a:schemeClr>
                </a:solidFill>
              </a:defRPr>
            </a:lvl8pPr>
            <a:lvl9pPr marL="2743200" indent="0">
              <a:buNone/>
              <a:defRPr sz="105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Datumsplatzhalter 3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3/9/2026</a:t>
            </a:fld>
            <a:endParaRPr lang="en-US" dirty="0"/>
          </a:p>
        </p:txBody>
      </p:sp>
      <p:sp>
        <p:nvSpPr>
          <p:cNvPr id="5" name="Fußzeilenplatzhalt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Foliennummernplatzhalter 5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336919452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Zwei Inhalt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Inhaltsplatzhalter 2"/>
          <p:cNvSpPr>
            <a:spLocks noGrp="1"/>
          </p:cNvSpPr>
          <p:nvPr>
            <p:ph sz="half" idx="1"/>
          </p:nvPr>
        </p:nvSpPr>
        <p:spPr>
          <a:xfrm>
            <a:off x="457200" y="1600202"/>
            <a:ext cx="4038600" cy="4525963"/>
          </a:xfrm>
        </p:spPr>
        <p:txBody>
          <a:bodyPr/>
          <a:lstStyle>
            <a:lvl1pPr>
              <a:defRPr sz="2100"/>
            </a:lvl1pPr>
            <a:lvl2pPr>
              <a:defRPr sz="1800"/>
            </a:lvl2pPr>
            <a:lvl3pPr>
              <a:defRPr sz="1500"/>
            </a:lvl3pPr>
            <a:lvl4pPr>
              <a:defRPr sz="1350"/>
            </a:lvl4pPr>
            <a:lvl5pPr>
              <a:defRPr sz="1350"/>
            </a:lvl5pPr>
            <a:lvl6pPr>
              <a:defRPr sz="1350"/>
            </a:lvl6pPr>
            <a:lvl7pPr>
              <a:defRPr sz="1350"/>
            </a:lvl7pPr>
            <a:lvl8pPr>
              <a:defRPr sz="1350"/>
            </a:lvl8pPr>
            <a:lvl9pPr>
              <a:defRPr sz="135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4" name="Inhaltsplatzhalter 3"/>
          <p:cNvSpPr>
            <a:spLocks noGrp="1"/>
          </p:cNvSpPr>
          <p:nvPr>
            <p:ph sz="half" idx="2"/>
          </p:nvPr>
        </p:nvSpPr>
        <p:spPr>
          <a:xfrm>
            <a:off x="4648200" y="1600202"/>
            <a:ext cx="4038600" cy="4525963"/>
          </a:xfrm>
        </p:spPr>
        <p:txBody>
          <a:bodyPr/>
          <a:lstStyle>
            <a:lvl1pPr>
              <a:defRPr sz="2100"/>
            </a:lvl1pPr>
            <a:lvl2pPr>
              <a:defRPr sz="1800"/>
            </a:lvl2pPr>
            <a:lvl3pPr>
              <a:defRPr sz="1500"/>
            </a:lvl3pPr>
            <a:lvl4pPr>
              <a:defRPr sz="1350"/>
            </a:lvl4pPr>
            <a:lvl5pPr>
              <a:defRPr sz="1350"/>
            </a:lvl5pPr>
            <a:lvl6pPr>
              <a:defRPr sz="1350"/>
            </a:lvl6pPr>
            <a:lvl7pPr>
              <a:defRPr sz="1350"/>
            </a:lvl7pPr>
            <a:lvl8pPr>
              <a:defRPr sz="1350"/>
            </a:lvl8pPr>
            <a:lvl9pPr>
              <a:defRPr sz="135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5" name="Datumsplatzhalter 4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3/9/2026</a:t>
            </a:fld>
            <a:endParaRPr lang="en-US" dirty="0"/>
          </a:p>
        </p:txBody>
      </p:sp>
      <p:sp>
        <p:nvSpPr>
          <p:cNvPr id="6" name="Fußzeilenplatzhalt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7" name="Foliennummernplatzhalter 6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494413595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Vergleich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Textplatzhalter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1800" b="1"/>
            </a:lvl1pPr>
            <a:lvl2pPr marL="342900" indent="0">
              <a:buNone/>
              <a:defRPr sz="1500" b="1"/>
            </a:lvl2pPr>
            <a:lvl3pPr marL="685800" indent="0">
              <a:buNone/>
              <a:defRPr sz="1350" b="1"/>
            </a:lvl3pPr>
            <a:lvl4pPr marL="1028700" indent="0">
              <a:buNone/>
              <a:defRPr sz="1200" b="1"/>
            </a:lvl4pPr>
            <a:lvl5pPr marL="1371600" indent="0">
              <a:buNone/>
              <a:defRPr sz="1200" b="1"/>
            </a:lvl5pPr>
            <a:lvl6pPr marL="1714500" indent="0">
              <a:buNone/>
              <a:defRPr sz="1200" b="1"/>
            </a:lvl6pPr>
            <a:lvl7pPr marL="2057400" indent="0">
              <a:buNone/>
              <a:defRPr sz="1200" b="1"/>
            </a:lvl7pPr>
            <a:lvl8pPr marL="2400300" indent="0">
              <a:buNone/>
              <a:defRPr sz="1200" b="1"/>
            </a:lvl8pPr>
            <a:lvl9pPr marL="2743200" indent="0">
              <a:buNone/>
              <a:defRPr sz="12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Inhaltsplatzhalter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1800"/>
            </a:lvl1pPr>
            <a:lvl2pPr>
              <a:defRPr sz="1500"/>
            </a:lvl2pPr>
            <a:lvl3pPr>
              <a:defRPr sz="1350"/>
            </a:lvl3pPr>
            <a:lvl4pPr>
              <a:defRPr sz="1200"/>
            </a:lvl4pPr>
            <a:lvl5pPr>
              <a:defRPr sz="1200"/>
            </a:lvl5pPr>
            <a:lvl6pPr>
              <a:defRPr sz="1200"/>
            </a:lvl6pPr>
            <a:lvl7pPr>
              <a:defRPr sz="1200"/>
            </a:lvl7pPr>
            <a:lvl8pPr>
              <a:defRPr sz="1200"/>
            </a:lvl8pPr>
            <a:lvl9pPr>
              <a:defRPr sz="12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5" name="Textplatzhalter 4"/>
          <p:cNvSpPr>
            <a:spLocks noGrp="1"/>
          </p:cNvSpPr>
          <p:nvPr>
            <p:ph type="body" sz="quarter" idx="3"/>
          </p:nvPr>
        </p:nvSpPr>
        <p:spPr>
          <a:xfrm>
            <a:off x="4645026" y="1535113"/>
            <a:ext cx="4041775" cy="639762"/>
          </a:xfrm>
        </p:spPr>
        <p:txBody>
          <a:bodyPr anchor="b"/>
          <a:lstStyle>
            <a:lvl1pPr marL="0" indent="0">
              <a:buNone/>
              <a:defRPr sz="1800" b="1"/>
            </a:lvl1pPr>
            <a:lvl2pPr marL="342900" indent="0">
              <a:buNone/>
              <a:defRPr sz="1500" b="1"/>
            </a:lvl2pPr>
            <a:lvl3pPr marL="685800" indent="0">
              <a:buNone/>
              <a:defRPr sz="1350" b="1"/>
            </a:lvl3pPr>
            <a:lvl4pPr marL="1028700" indent="0">
              <a:buNone/>
              <a:defRPr sz="1200" b="1"/>
            </a:lvl4pPr>
            <a:lvl5pPr marL="1371600" indent="0">
              <a:buNone/>
              <a:defRPr sz="1200" b="1"/>
            </a:lvl5pPr>
            <a:lvl6pPr marL="1714500" indent="0">
              <a:buNone/>
              <a:defRPr sz="1200" b="1"/>
            </a:lvl6pPr>
            <a:lvl7pPr marL="2057400" indent="0">
              <a:buNone/>
              <a:defRPr sz="1200" b="1"/>
            </a:lvl7pPr>
            <a:lvl8pPr marL="2400300" indent="0">
              <a:buNone/>
              <a:defRPr sz="1200" b="1"/>
            </a:lvl8pPr>
            <a:lvl9pPr marL="2743200" indent="0">
              <a:buNone/>
              <a:defRPr sz="12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6" name="Inhaltsplatzhalter 5"/>
          <p:cNvSpPr>
            <a:spLocks noGrp="1"/>
          </p:cNvSpPr>
          <p:nvPr>
            <p:ph sz="quarter" idx="4"/>
          </p:nvPr>
        </p:nvSpPr>
        <p:spPr>
          <a:xfrm>
            <a:off x="4645026" y="2174875"/>
            <a:ext cx="4041775" cy="3951288"/>
          </a:xfrm>
        </p:spPr>
        <p:txBody>
          <a:bodyPr/>
          <a:lstStyle>
            <a:lvl1pPr>
              <a:defRPr sz="1800"/>
            </a:lvl1pPr>
            <a:lvl2pPr>
              <a:defRPr sz="1500"/>
            </a:lvl2pPr>
            <a:lvl3pPr>
              <a:defRPr sz="1350"/>
            </a:lvl3pPr>
            <a:lvl4pPr>
              <a:defRPr sz="1200"/>
            </a:lvl4pPr>
            <a:lvl5pPr>
              <a:defRPr sz="1200"/>
            </a:lvl5pPr>
            <a:lvl6pPr>
              <a:defRPr sz="1200"/>
            </a:lvl6pPr>
            <a:lvl7pPr>
              <a:defRPr sz="1200"/>
            </a:lvl7pPr>
            <a:lvl8pPr>
              <a:defRPr sz="1200"/>
            </a:lvl8pPr>
            <a:lvl9pPr>
              <a:defRPr sz="12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7" name="Datumsplatzhalter 6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3/9/2026</a:t>
            </a:fld>
            <a:endParaRPr lang="en-US" dirty="0"/>
          </a:p>
        </p:txBody>
      </p:sp>
      <p:sp>
        <p:nvSpPr>
          <p:cNvPr id="8" name="Fußzeilenplatzhalt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9" name="Foliennummernplatzhalter 8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98095665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Nur Titel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Datumsplatzhalter 2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3/9/2026</a:t>
            </a:fld>
            <a:endParaRPr lang="en-US" dirty="0"/>
          </a:p>
        </p:txBody>
      </p:sp>
      <p:sp>
        <p:nvSpPr>
          <p:cNvPr id="4" name="Fußzeilenplatzhalt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5" name="Foliennummernplatzhalter 4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009976049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Le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umsplatzhalter 1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3/9/2026</a:t>
            </a:fld>
            <a:endParaRPr lang="en-US" dirty="0"/>
          </a:p>
        </p:txBody>
      </p:sp>
      <p:sp>
        <p:nvSpPr>
          <p:cNvPr id="3" name="Fußzeilenplatzhalt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Foliennummernplatzhalter 3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717384828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Inhalt mit Beschriftung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>
          <a:xfrm>
            <a:off x="457201" y="273050"/>
            <a:ext cx="3008313" cy="1162050"/>
          </a:xfrm>
        </p:spPr>
        <p:txBody>
          <a:bodyPr anchor="b"/>
          <a:lstStyle>
            <a:lvl1pPr algn="l">
              <a:defRPr sz="1500" b="1"/>
            </a:lvl1pPr>
          </a:lstStyle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Inhaltsplatzhalter 2"/>
          <p:cNvSpPr>
            <a:spLocks noGrp="1"/>
          </p:cNvSpPr>
          <p:nvPr>
            <p:ph idx="1"/>
          </p:nvPr>
        </p:nvSpPr>
        <p:spPr>
          <a:xfrm>
            <a:off x="3575050" y="273052"/>
            <a:ext cx="5111750" cy="5853113"/>
          </a:xfrm>
        </p:spPr>
        <p:txBody>
          <a:bodyPr/>
          <a:lstStyle>
            <a:lvl1pPr>
              <a:defRPr sz="2400"/>
            </a:lvl1pPr>
            <a:lvl2pPr>
              <a:defRPr sz="2100"/>
            </a:lvl2pPr>
            <a:lvl3pPr>
              <a:defRPr sz="1800"/>
            </a:lvl3pPr>
            <a:lvl4pPr>
              <a:defRPr sz="1500"/>
            </a:lvl4pPr>
            <a:lvl5pPr>
              <a:defRPr sz="1500"/>
            </a:lvl5pPr>
            <a:lvl6pPr>
              <a:defRPr sz="1500"/>
            </a:lvl6pPr>
            <a:lvl7pPr>
              <a:defRPr sz="1500"/>
            </a:lvl7pPr>
            <a:lvl8pPr>
              <a:defRPr sz="1500"/>
            </a:lvl8pPr>
            <a:lvl9pPr>
              <a:defRPr sz="15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4" name="Textplatzhalter 3"/>
          <p:cNvSpPr>
            <a:spLocks noGrp="1"/>
          </p:cNvSpPr>
          <p:nvPr>
            <p:ph type="body" sz="half" idx="2"/>
          </p:nvPr>
        </p:nvSpPr>
        <p:spPr>
          <a:xfrm>
            <a:off x="457201" y="1435102"/>
            <a:ext cx="3008313" cy="4691063"/>
          </a:xfrm>
        </p:spPr>
        <p:txBody>
          <a:bodyPr/>
          <a:lstStyle>
            <a:lvl1pPr marL="0" indent="0">
              <a:buNone/>
              <a:defRPr sz="1050"/>
            </a:lvl1pPr>
            <a:lvl2pPr marL="342900" indent="0">
              <a:buNone/>
              <a:defRPr sz="900"/>
            </a:lvl2pPr>
            <a:lvl3pPr marL="685800" indent="0">
              <a:buNone/>
              <a:defRPr sz="750"/>
            </a:lvl3pPr>
            <a:lvl4pPr marL="1028700" indent="0">
              <a:buNone/>
              <a:defRPr sz="675"/>
            </a:lvl4pPr>
            <a:lvl5pPr marL="1371600" indent="0">
              <a:buNone/>
              <a:defRPr sz="675"/>
            </a:lvl5pPr>
            <a:lvl6pPr marL="1714500" indent="0">
              <a:buNone/>
              <a:defRPr sz="675"/>
            </a:lvl6pPr>
            <a:lvl7pPr marL="2057400" indent="0">
              <a:buNone/>
              <a:defRPr sz="675"/>
            </a:lvl7pPr>
            <a:lvl8pPr marL="2400300" indent="0">
              <a:buNone/>
              <a:defRPr sz="675"/>
            </a:lvl8pPr>
            <a:lvl9pPr marL="2743200" indent="0">
              <a:buNone/>
              <a:defRPr sz="675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Datumsplatzhalter 4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3/9/2026</a:t>
            </a:fld>
            <a:endParaRPr lang="en-US" dirty="0"/>
          </a:p>
        </p:txBody>
      </p:sp>
      <p:sp>
        <p:nvSpPr>
          <p:cNvPr id="6" name="Fußzeilenplatzhalt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7" name="Foliennummernplatzhalter 6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061606295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Bild mit Beschriftung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1500" b="1"/>
            </a:lvl1pPr>
          </a:lstStyle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Bildplatzhalter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2400"/>
            </a:lvl1pPr>
            <a:lvl2pPr marL="342900" indent="0">
              <a:buNone/>
              <a:defRPr sz="2100"/>
            </a:lvl2pPr>
            <a:lvl3pPr marL="685800" indent="0">
              <a:buNone/>
              <a:defRPr sz="1800"/>
            </a:lvl3pPr>
            <a:lvl4pPr marL="1028700" indent="0">
              <a:buNone/>
              <a:defRPr sz="1500"/>
            </a:lvl4pPr>
            <a:lvl5pPr marL="1371600" indent="0">
              <a:buNone/>
              <a:defRPr sz="1500"/>
            </a:lvl5pPr>
            <a:lvl6pPr marL="1714500" indent="0">
              <a:buNone/>
              <a:defRPr sz="1500"/>
            </a:lvl6pPr>
            <a:lvl7pPr marL="2057400" indent="0">
              <a:buNone/>
              <a:defRPr sz="1500"/>
            </a:lvl7pPr>
            <a:lvl8pPr marL="2400300" indent="0">
              <a:buNone/>
              <a:defRPr sz="1500"/>
            </a:lvl8pPr>
            <a:lvl9pPr marL="2743200" indent="0">
              <a:buNone/>
              <a:defRPr sz="1500"/>
            </a:lvl9pPr>
          </a:lstStyle>
          <a:p>
            <a:r>
              <a:rPr lang="en-US"/>
              <a:t>Click icon to add picture</a:t>
            </a:r>
            <a:endParaRPr lang="de-DE" dirty="0"/>
          </a:p>
        </p:txBody>
      </p:sp>
      <p:sp>
        <p:nvSpPr>
          <p:cNvPr id="4" name="Textplatzhalter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050"/>
            </a:lvl1pPr>
            <a:lvl2pPr marL="342900" indent="0">
              <a:buNone/>
              <a:defRPr sz="900"/>
            </a:lvl2pPr>
            <a:lvl3pPr marL="685800" indent="0">
              <a:buNone/>
              <a:defRPr sz="750"/>
            </a:lvl3pPr>
            <a:lvl4pPr marL="1028700" indent="0">
              <a:buNone/>
              <a:defRPr sz="675"/>
            </a:lvl4pPr>
            <a:lvl5pPr marL="1371600" indent="0">
              <a:buNone/>
              <a:defRPr sz="675"/>
            </a:lvl5pPr>
            <a:lvl6pPr marL="1714500" indent="0">
              <a:buNone/>
              <a:defRPr sz="675"/>
            </a:lvl6pPr>
            <a:lvl7pPr marL="2057400" indent="0">
              <a:buNone/>
              <a:defRPr sz="675"/>
            </a:lvl7pPr>
            <a:lvl8pPr marL="2400300" indent="0">
              <a:buNone/>
              <a:defRPr sz="675"/>
            </a:lvl8pPr>
            <a:lvl9pPr marL="2743200" indent="0">
              <a:buNone/>
              <a:defRPr sz="675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Datumsplatzhalter 4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3/9/2026</a:t>
            </a:fld>
            <a:endParaRPr lang="en-US" dirty="0"/>
          </a:p>
        </p:txBody>
      </p:sp>
      <p:sp>
        <p:nvSpPr>
          <p:cNvPr id="6" name="Fußzeilenplatzhalt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7" name="Foliennummernplatzhalter 6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402874096"/>
      </p:ext>
    </p:extLst>
  </p:cSld>
  <p:clrMapOvr>
    <a:masterClrMapping/>
  </p:clrMapOvr>
</p:sldLayout>
</file>

<file path=ppt/slideLayouts/slideLayout12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el und vertikaler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Vertikaler Textplatzhalt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4" name="Datumsplatzhalter 3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3/9/2026</a:t>
            </a:fld>
            <a:endParaRPr lang="en-US" dirty="0"/>
          </a:p>
        </p:txBody>
      </p:sp>
      <p:sp>
        <p:nvSpPr>
          <p:cNvPr id="5" name="Fußzeilenplatzhalt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Foliennummernplatzhalter 5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734489553"/>
      </p:ext>
    </p:extLst>
  </p:cSld>
  <p:clrMapOvr>
    <a:masterClrMapping/>
  </p:clrMapOvr>
</p:sldLayout>
</file>

<file path=ppt/slideLayouts/slideLayout13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kaler Titel u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kaler Titel 1"/>
          <p:cNvSpPr>
            <a:spLocks noGrp="1"/>
          </p:cNvSpPr>
          <p:nvPr>
            <p:ph type="title" orient="vert"/>
          </p:nvPr>
        </p:nvSpPr>
        <p:spPr>
          <a:xfrm>
            <a:off x="6629400" y="274640"/>
            <a:ext cx="2057400" cy="5851525"/>
          </a:xfrm>
        </p:spPr>
        <p:txBody>
          <a:bodyPr vert="eaVert"/>
          <a:lstStyle/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Vertikaler Textplatzhalter 2"/>
          <p:cNvSpPr>
            <a:spLocks noGrp="1"/>
          </p:cNvSpPr>
          <p:nvPr>
            <p:ph type="body" orient="vert" idx="1"/>
          </p:nvPr>
        </p:nvSpPr>
        <p:spPr>
          <a:xfrm>
            <a:off x="457200" y="274640"/>
            <a:ext cx="6019800" cy="5851525"/>
          </a:xfrm>
        </p:spPr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4" name="Datumsplatzhalter 3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3/9/2026</a:t>
            </a:fld>
            <a:endParaRPr lang="en-US" dirty="0"/>
          </a:p>
        </p:txBody>
      </p:sp>
      <p:sp>
        <p:nvSpPr>
          <p:cNvPr id="5" name="Fußzeilenplatzhalt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Foliennummernplatzhalter 5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719758448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13" Type="http://schemas.openxmlformats.org/officeDocument/2006/relationships/slideLayout" Target="../slideLayouts/slideLayout13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slideLayout" Target="../slideLayouts/slideLayout12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Relationship Id="rId14" Type="http://schemas.openxmlformats.org/officeDocument/2006/relationships/theme" Target="../theme/theme1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platzhalter 1"/>
          <p:cNvSpPr>
            <a:spLocks noGrp="1"/>
          </p:cNvSpPr>
          <p:nvPr>
            <p:ph type="title"/>
          </p:nvPr>
        </p:nvSpPr>
        <p:spPr>
          <a:xfrm>
            <a:off x="457200" y="274640"/>
            <a:ext cx="8229600" cy="817669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de-DE" dirty="0" err="1"/>
              <a:t>metricName</a:t>
            </a:r>
            <a:endParaRPr lang="de-DE" dirty="0"/>
          </a:p>
        </p:txBody>
      </p:sp>
      <p:sp>
        <p:nvSpPr>
          <p:cNvPr id="3" name="Textplatzhalter 2"/>
          <p:cNvSpPr>
            <a:spLocks noGrp="1"/>
          </p:cNvSpPr>
          <p:nvPr>
            <p:ph type="body" idx="1"/>
          </p:nvPr>
        </p:nvSpPr>
        <p:spPr>
          <a:xfrm>
            <a:off x="457200" y="1705066"/>
            <a:ext cx="8229600" cy="4421099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de-DE" dirty="0"/>
              <a:t>Mastertextformat bearbeiten</a:t>
            </a:r>
          </a:p>
          <a:p>
            <a:pPr lvl="1"/>
            <a:r>
              <a:rPr lang="de-DE" dirty="0"/>
              <a:t>Zweite Ebene</a:t>
            </a:r>
          </a:p>
          <a:p>
            <a:pPr lvl="2"/>
            <a:r>
              <a:rPr lang="de-DE" dirty="0"/>
              <a:t>Dritte Ebene</a:t>
            </a:r>
          </a:p>
          <a:p>
            <a:pPr lvl="3"/>
            <a:r>
              <a:rPr lang="de-DE" dirty="0"/>
              <a:t>Vierte Ebene</a:t>
            </a:r>
          </a:p>
          <a:p>
            <a:pPr lvl="4"/>
            <a:r>
              <a:rPr lang="de-DE" dirty="0"/>
              <a:t>Fünfte Ebene</a:t>
            </a:r>
          </a:p>
        </p:txBody>
      </p:sp>
      <p:sp>
        <p:nvSpPr>
          <p:cNvPr id="5" name="Fußzeilenplatzhalter 4"/>
          <p:cNvSpPr>
            <a:spLocks noGrp="1"/>
          </p:cNvSpPr>
          <p:nvPr>
            <p:ph type="ftr" sz="quarter" idx="3"/>
          </p:nvPr>
        </p:nvSpPr>
        <p:spPr>
          <a:xfrm>
            <a:off x="457200" y="6356352"/>
            <a:ext cx="8229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9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US" dirty="0"/>
          </a:p>
        </p:txBody>
      </p:sp>
      <p:sp>
        <p:nvSpPr>
          <p:cNvPr id="7" name="Rechteck 6"/>
          <p:cNvSpPr/>
          <p:nvPr/>
        </p:nvSpPr>
        <p:spPr>
          <a:xfrm>
            <a:off x="1" y="0"/>
            <a:ext cx="142094" cy="6858000"/>
          </a:xfrm>
          <a:prstGeom prst="rect">
            <a:avLst/>
          </a:prstGeom>
          <a:solidFill>
            <a:srgbClr val="132F43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de-DE" sz="1350" dirty="0"/>
          </a:p>
        </p:txBody>
      </p:sp>
    </p:spTree>
    <p:extLst>
      <p:ext uri="{BB962C8B-B14F-4D97-AF65-F5344CB8AC3E}">
        <p14:creationId xmlns:p14="http://schemas.microsoft.com/office/powerpoint/2010/main" val="1965724751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61" r:id="rId1"/>
    <p:sldLayoutId id="2147483662" r:id="rId2"/>
    <p:sldLayoutId id="2147483663" r:id="rId3"/>
    <p:sldLayoutId id="2147483664" r:id="rId4"/>
    <p:sldLayoutId id="2147483665" r:id="rId5"/>
    <p:sldLayoutId id="2147483666" r:id="rId6"/>
    <p:sldLayoutId id="2147483667" r:id="rId7"/>
    <p:sldLayoutId id="2147483668" r:id="rId8"/>
    <p:sldLayoutId id="2147483669" r:id="rId9"/>
    <p:sldLayoutId id="2147483670" r:id="rId10"/>
    <p:sldLayoutId id="2147483671" r:id="rId11"/>
    <p:sldLayoutId id="2147483672" r:id="rId12"/>
    <p:sldLayoutId id="2147483673" r:id="rId13"/>
  </p:sldLayoutIdLst>
  <p:txStyles>
    <p:titleStyle>
      <a:lvl1pPr algn="l" defTabSz="342900" rtl="0" eaLnBrk="1" latinLnBrk="0" hangingPunct="1">
        <a:spcBef>
          <a:spcPct val="0"/>
        </a:spcBef>
        <a:buNone/>
        <a:defRPr sz="2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57175" indent="-257175" algn="l" defTabSz="342900" rtl="0" eaLnBrk="1" latinLnBrk="0" hangingPunct="1">
        <a:spcBef>
          <a:spcPct val="20000"/>
        </a:spcBef>
        <a:buFont typeface="Arial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1pPr>
      <a:lvl2pPr marL="557213" indent="-214313" algn="l" defTabSz="342900" rtl="0" eaLnBrk="1" latinLnBrk="0" hangingPunct="1">
        <a:spcBef>
          <a:spcPct val="20000"/>
        </a:spcBef>
        <a:buFont typeface="Arial"/>
        <a:buChar char="–"/>
        <a:defRPr sz="2100" kern="1200">
          <a:solidFill>
            <a:schemeClr val="tx1"/>
          </a:solidFill>
          <a:latin typeface="+mn-lt"/>
          <a:ea typeface="+mn-ea"/>
          <a:cs typeface="+mn-cs"/>
        </a:defRPr>
      </a:lvl2pPr>
      <a:lvl3pPr marL="857250" indent="-171450" algn="l" defTabSz="342900" rtl="0" eaLnBrk="1" latinLnBrk="0" hangingPunct="1">
        <a:spcBef>
          <a:spcPct val="20000"/>
        </a:spcBef>
        <a:buFont typeface="Arial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200150" indent="-171450" algn="l" defTabSz="342900" rtl="0" eaLnBrk="1" latinLnBrk="0" hangingPunct="1">
        <a:spcBef>
          <a:spcPct val="20000"/>
        </a:spcBef>
        <a:buFont typeface="Arial"/>
        <a:buChar char="–"/>
        <a:defRPr sz="1500" kern="1200">
          <a:solidFill>
            <a:schemeClr val="tx1"/>
          </a:solidFill>
          <a:latin typeface="+mn-lt"/>
          <a:ea typeface="+mn-ea"/>
          <a:cs typeface="+mn-cs"/>
        </a:defRPr>
      </a:lvl4pPr>
      <a:lvl5pPr marL="1543050" indent="-171450" algn="l" defTabSz="342900" rtl="0" eaLnBrk="1" latinLnBrk="0" hangingPunct="1">
        <a:spcBef>
          <a:spcPct val="20000"/>
        </a:spcBef>
        <a:buFont typeface="Arial"/>
        <a:buChar char="»"/>
        <a:defRPr sz="1500" kern="1200">
          <a:solidFill>
            <a:schemeClr val="tx1"/>
          </a:solidFill>
          <a:latin typeface="+mn-lt"/>
          <a:ea typeface="+mn-ea"/>
          <a:cs typeface="+mn-cs"/>
        </a:defRPr>
      </a:lvl5pPr>
      <a:lvl6pPr marL="1885950" indent="-171450" algn="l" defTabSz="342900" rtl="0" eaLnBrk="1" latinLnBrk="0" hangingPunct="1">
        <a:spcBef>
          <a:spcPct val="20000"/>
        </a:spcBef>
        <a:buFont typeface="Arial"/>
        <a:buChar char="•"/>
        <a:defRPr sz="1500" kern="1200">
          <a:solidFill>
            <a:schemeClr val="tx1"/>
          </a:solidFill>
          <a:latin typeface="+mn-lt"/>
          <a:ea typeface="+mn-ea"/>
          <a:cs typeface="+mn-cs"/>
        </a:defRPr>
      </a:lvl6pPr>
      <a:lvl7pPr marL="2228850" indent="-171450" algn="l" defTabSz="342900" rtl="0" eaLnBrk="1" latinLnBrk="0" hangingPunct="1">
        <a:spcBef>
          <a:spcPct val="20000"/>
        </a:spcBef>
        <a:buFont typeface="Arial"/>
        <a:buChar char="•"/>
        <a:defRPr sz="1500" kern="1200">
          <a:solidFill>
            <a:schemeClr val="tx1"/>
          </a:solidFill>
          <a:latin typeface="+mn-lt"/>
          <a:ea typeface="+mn-ea"/>
          <a:cs typeface="+mn-cs"/>
        </a:defRPr>
      </a:lvl7pPr>
      <a:lvl8pPr marL="2571750" indent="-171450" algn="l" defTabSz="342900" rtl="0" eaLnBrk="1" latinLnBrk="0" hangingPunct="1">
        <a:spcBef>
          <a:spcPct val="20000"/>
        </a:spcBef>
        <a:buFont typeface="Arial"/>
        <a:buChar char="•"/>
        <a:defRPr sz="1500" kern="1200">
          <a:solidFill>
            <a:schemeClr val="tx1"/>
          </a:solidFill>
          <a:latin typeface="+mn-lt"/>
          <a:ea typeface="+mn-ea"/>
          <a:cs typeface="+mn-cs"/>
        </a:defRPr>
      </a:lvl8pPr>
      <a:lvl9pPr marL="2914650" indent="-171450" algn="l" defTabSz="342900" rtl="0" eaLnBrk="1" latinLnBrk="0" hangingPunct="1">
        <a:spcBef>
          <a:spcPct val="20000"/>
        </a:spcBef>
        <a:buFont typeface="Arial"/>
        <a:buChar char="•"/>
        <a:defRPr sz="15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de-DE"/>
      </a:defPPr>
      <a:lvl1pPr marL="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1pPr>
      <a:lvl2pPr marL="3429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2pPr>
      <a:lvl3pPr marL="6858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3pPr>
      <a:lvl4pPr marL="10287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4pPr>
      <a:lvl5pPr marL="13716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5pPr>
      <a:lvl6pPr marL="17145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6pPr>
      <a:lvl7pPr marL="20574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7pPr>
      <a:lvl8pPr marL="24003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8pPr>
      <a:lvl9pPr marL="27432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2" Type="http://schemas.openxmlformats.org/officeDocument/2006/relationships/chart" Target="../charts/chart1.xml"/><Relationship Id="rId1" Type="http://schemas.openxmlformats.org/officeDocument/2006/relationships/slideLayout" Target="../slideLayouts/slideLayout2.xml"/></Relationships>
</file>

<file path=ppt/slides/_rels/slide3.xml.rels><?xml version="1.0" encoding="UTF-8" standalone="yes"?>
<Relationships xmlns="http://schemas.openxmlformats.org/package/2006/relationships"><Relationship Id="rId2" Type="http://schemas.openxmlformats.org/officeDocument/2006/relationships/chart" Target="../charts/chart2.xml"/><Relationship Id="rId1" Type="http://schemas.openxmlformats.org/officeDocument/2006/relationships/slideLayout" Target="../slideLayouts/slideLayout2.xml"/></Relationships>
</file>

<file path=ppt/slides/_rels/slide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/Relationships>
</file>

<file path=ppt/slides/_rels/slide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/Relationships>
</file>

<file path=ppt/slides/_rels/slide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/Relationships>
</file>

<file path=ppt/slides/_rels/slide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C0C6EB6E-DBD0-42B5-9823-0397C20F116F}"/>
              </a:ext>
            </a:extLst>
          </p:cNvPr>
          <p:cNvSpPr>
            <a:spLocks noGrp="1"/>
          </p:cNvSpPr>
          <p:nvPr>
            <p:ph type="ctrTitle"/>
          </p:nvPr>
        </p:nvSpPr>
        <p:spPr/>
        <p:txBody>
          <a:bodyPr/>
          <a:lstStyle/>
          <a:p>
            <a:r>
              <a:rPr lang="en-US"/>
              <a:t>Content Optimization Benchmark</a:t>
            </a:r>
          </a:p>
        </p:txBody>
      </p:sp>
      <p:sp>
        <p:nvSpPr>
          <p:cNvPr id="3" name="Subtitle 2">
            <a:extLst>
              <a:ext uri="{FF2B5EF4-FFF2-40B4-BE49-F238E27FC236}">
                <a16:creationId xmlns:a16="http://schemas.microsoft.com/office/drawing/2014/main" id="{C03A65DA-BA19-49A5-A681-CCB134B04780}"/>
              </a:ext>
            </a:extLst>
          </p:cNvPr>
          <p:cNvSpPr>
            <a:spLocks noGrp="1"/>
          </p:cNvSpPr>
          <p:nvPr>
            <p:ph type="subTitle" idx="1"/>
          </p:nvPr>
        </p:nvSpPr>
        <p:spPr/>
        <p:txBody>
          <a:bodyPr/>
          <a:lstStyle/>
          <a:p>
            <a:r>
              <a:rPr lang="en-US"/>
              <a:t>CANAL+ International</a:t>
            </a:r>
          </a:p>
        </p:txBody>
      </p:sp>
    </p:spTree>
    <p:extLst>
      <p:ext uri="{BB962C8B-B14F-4D97-AF65-F5344CB8AC3E}">
        <p14:creationId xmlns:p14="http://schemas.microsoft.com/office/powerpoint/2010/main" val="845202624"/>
      </p:ext>
    </p:ext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B9911A3C-DCB6-4903-9A70-236A99CF6F98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Facebook Own Posts | Outremer - Haiti</a:t>
            </a:r>
          </a:p>
        </p:txBody>
      </p:sp>
      <p:graphicFrame>
        <p:nvGraphicFramePr>
          <p:cNvPr id="6" name="Chart Placeholder 5">
            <a:extLst>
              <a:ext uri="{FF2B5EF4-FFF2-40B4-BE49-F238E27FC236}">
                <a16:creationId xmlns:a16="http://schemas.microsoft.com/office/drawing/2014/main" id="{329DE901-44EC-4647-A256-F4FB433304AD}"/>
              </a:ext>
            </a:extLst>
          </p:cNvPr>
          <p:cNvGraphicFramePr>
            <a:graphicFrameLocks noGrp="1"/>
          </p:cNvGraphicFramePr>
          <p:nvPr>
            <p:ph type="chart" sz="quarter" idx="13"/>
            <p:extLst>
              <p:ext uri="{D42A27DB-BD31-4B8C-83A1-F6EECF244321}">
                <p14:modId xmlns:p14="http://schemas.microsoft.com/office/powerpoint/2010/main" val="861609655"/>
              </p:ext>
            </p:extLst>
          </p:nvPr>
        </p:nvGraphicFramePr>
        <p:xfrm>
          <a:off x="457200" y="1731963"/>
          <a:ext cx="8229600" cy="4438650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2"/>
          </a:graphicData>
        </a:graphic>
      </p:graphicFrame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DB2D4D2D-D03E-4997-9CC1-F7B3226A6378}"/>
              </a:ext>
            </a:extLst>
          </p:cNvPr>
          <p:cNvSpPr>
            <a:spLocks noGrp="1"/>
          </p:cNvSpPr>
          <p:nvPr>
            <p:ph type="body" sz="quarter" idx="14"/>
          </p:nvPr>
        </p:nvSpPr>
        <p:spPr/>
        <p:txBody>
          <a:bodyPr/>
          <a:lstStyle/>
          <a:p>
            <a:r>
              <a:rPr lang="en-US"/>
              <a:t>02/10/2026 - 02/24/2026</a:t>
            </a:r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9403859F-5F04-45EA-9AFF-A19D0834CA1F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de-DE"/>
              <a:t>Source: quintly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750697498"/>
      </p:ext>
    </p:extLst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16770B14-02F7-4D26-B473-CFD9E5973A22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Facebook Interaction Rate By Post Type | Outremer - Haiti</a:t>
            </a:r>
          </a:p>
        </p:txBody>
      </p:sp>
      <p:graphicFrame>
        <p:nvGraphicFramePr>
          <p:cNvPr id="6" name="Chart Placeholder 5">
            <a:extLst>
              <a:ext uri="{FF2B5EF4-FFF2-40B4-BE49-F238E27FC236}">
                <a16:creationId xmlns:a16="http://schemas.microsoft.com/office/drawing/2014/main" id="{D8106622-C69F-472E-A652-3D6D21E78BEA}"/>
              </a:ext>
            </a:extLst>
          </p:cNvPr>
          <p:cNvGraphicFramePr>
            <a:graphicFrameLocks noGrp="1"/>
          </p:cNvGraphicFramePr>
          <p:nvPr>
            <p:ph type="chart" sz="quarter" idx="13"/>
            <p:extLst>
              <p:ext uri="{D42A27DB-BD31-4B8C-83A1-F6EECF244321}">
                <p14:modId xmlns:p14="http://schemas.microsoft.com/office/powerpoint/2010/main" val="3248138371"/>
              </p:ext>
            </p:extLst>
          </p:nvPr>
        </p:nvGraphicFramePr>
        <p:xfrm>
          <a:off x="457200" y="1731963"/>
          <a:ext cx="8229600" cy="4438650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2"/>
          </a:graphicData>
        </a:graphic>
      </p:graphicFrame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63E8D7AB-EEA1-4C50-892F-660E3C2672A0}"/>
              </a:ext>
            </a:extLst>
          </p:cNvPr>
          <p:cNvSpPr>
            <a:spLocks noGrp="1"/>
          </p:cNvSpPr>
          <p:nvPr>
            <p:ph type="body" sz="quarter" idx="14"/>
          </p:nvPr>
        </p:nvSpPr>
        <p:spPr/>
        <p:txBody>
          <a:bodyPr/>
          <a:lstStyle/>
          <a:p>
            <a:r>
              <a:rPr lang="en-US"/>
              <a:t>02/10/2026 - 02/24/2026</a:t>
            </a:r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191D094A-A7B0-4C1E-A5D4-3A9E4483909E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de-DE"/>
              <a:t>Source: quintly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688085619"/>
      </p:ext>
    </p:extLst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0B72FF45-3CAE-4CE8-8C77-DBAA17D425A2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Facebook Own Posts Table | Outremer - Haiti - 1 of 4</a:t>
            </a:r>
          </a:p>
        </p:txBody>
      </p:sp>
      <p:graphicFrame>
        <p:nvGraphicFramePr>
          <p:cNvPr id="5" name="Table Placeholder 4">
            <a:extLst>
              <a:ext uri="{FF2B5EF4-FFF2-40B4-BE49-F238E27FC236}">
                <a16:creationId xmlns:a16="http://schemas.microsoft.com/office/drawing/2014/main" id="{F17FAB64-964B-4602-BE17-3BBD3607FF01}"/>
              </a:ext>
            </a:extLst>
          </p:cNvPr>
          <p:cNvGraphicFramePr>
            <a:graphicFrameLocks noGrp="1"/>
          </p:cNvGraphicFramePr>
          <p:nvPr>
            <p:ph type="tbl" sz="quarter" idx="13"/>
            <p:extLst>
              <p:ext uri="{D42A27DB-BD31-4B8C-83A1-F6EECF244321}">
                <p14:modId xmlns:p14="http://schemas.microsoft.com/office/powerpoint/2010/main" val="1221459864"/>
              </p:ext>
            </p:extLst>
          </p:nvPr>
        </p:nvGraphicFramePr>
        <p:xfrm>
          <a:off x="457200" y="1731963"/>
          <a:ext cx="8229600" cy="4440237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1892807">
                  <a:extLst>
                    <a:ext uri="{9D8B030D-6E8A-4147-A177-3AD203B41FA5}">
                      <a16:colId xmlns:a16="http://schemas.microsoft.com/office/drawing/2014/main" val="285271391"/>
                    </a:ext>
                  </a:extLst>
                </a:gridCol>
                <a:gridCol w="1316735">
                  <a:extLst>
                    <a:ext uri="{9D8B030D-6E8A-4147-A177-3AD203B41FA5}">
                      <a16:colId xmlns:a16="http://schemas.microsoft.com/office/drawing/2014/main" val="936872137"/>
                    </a:ext>
                  </a:extLst>
                </a:gridCol>
                <a:gridCol w="905256">
                  <a:extLst>
                    <a:ext uri="{9D8B030D-6E8A-4147-A177-3AD203B41FA5}">
                      <a16:colId xmlns:a16="http://schemas.microsoft.com/office/drawing/2014/main" val="410342844"/>
                    </a:ext>
                  </a:extLst>
                </a:gridCol>
                <a:gridCol w="411480">
                  <a:extLst>
                    <a:ext uri="{9D8B030D-6E8A-4147-A177-3AD203B41FA5}">
                      <a16:colId xmlns:a16="http://schemas.microsoft.com/office/drawing/2014/main" val="1820671257"/>
                    </a:ext>
                  </a:extLst>
                </a:gridCol>
                <a:gridCol w="411480">
                  <a:extLst>
                    <a:ext uri="{9D8B030D-6E8A-4147-A177-3AD203B41FA5}">
                      <a16:colId xmlns:a16="http://schemas.microsoft.com/office/drawing/2014/main" val="769293604"/>
                    </a:ext>
                  </a:extLst>
                </a:gridCol>
                <a:gridCol w="411480">
                  <a:extLst>
                    <a:ext uri="{9D8B030D-6E8A-4147-A177-3AD203B41FA5}">
                      <a16:colId xmlns:a16="http://schemas.microsoft.com/office/drawing/2014/main" val="883513843"/>
                    </a:ext>
                  </a:extLst>
                </a:gridCol>
                <a:gridCol w="411480">
                  <a:extLst>
                    <a:ext uri="{9D8B030D-6E8A-4147-A177-3AD203B41FA5}">
                      <a16:colId xmlns:a16="http://schemas.microsoft.com/office/drawing/2014/main" val="844736904"/>
                    </a:ext>
                  </a:extLst>
                </a:gridCol>
                <a:gridCol w="411480">
                  <a:extLst>
                    <a:ext uri="{9D8B030D-6E8A-4147-A177-3AD203B41FA5}">
                      <a16:colId xmlns:a16="http://schemas.microsoft.com/office/drawing/2014/main" val="3387924830"/>
                    </a:ext>
                  </a:extLst>
                </a:gridCol>
                <a:gridCol w="411480">
                  <a:extLst>
                    <a:ext uri="{9D8B030D-6E8A-4147-A177-3AD203B41FA5}">
                      <a16:colId xmlns:a16="http://schemas.microsoft.com/office/drawing/2014/main" val="1744104175"/>
                    </a:ext>
                  </a:extLst>
                </a:gridCol>
                <a:gridCol w="411480">
                  <a:extLst>
                    <a:ext uri="{9D8B030D-6E8A-4147-A177-3AD203B41FA5}">
                      <a16:colId xmlns:a16="http://schemas.microsoft.com/office/drawing/2014/main" val="1017709033"/>
                    </a:ext>
                  </a:extLst>
                </a:gridCol>
                <a:gridCol w="411480">
                  <a:extLst>
                    <a:ext uri="{9D8B030D-6E8A-4147-A177-3AD203B41FA5}">
                      <a16:colId xmlns:a16="http://schemas.microsoft.com/office/drawing/2014/main" val="4136138447"/>
                    </a:ext>
                  </a:extLst>
                </a:gridCol>
              </a:tblGrid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Post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Thumbnail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Last Updated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Total Interactions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Reactions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Negative Reactions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Comments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Shares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I-Rate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Type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Shared Post?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2213152144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fr-FR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CANAL+ Haïti REPORTS CANAL+ HAÏTI - 2026-02-19 09:51:44</a:t>
                      </a:r>
                      <a:r>
                        <a:rPr kumimoji="0" lang="fr-FR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
 Le moment que vous attendiez est arrivé...
💖 Love is in the Air ou Clair de Lune ?
❤️ Deux couples, un seul titre…
Votez maintenant pour votre plus belle histoire d’amour !</a:t>
                      </a:r>
                      <a:endParaRPr kumimoji="0" lang="en-US" sz="1000" b="0" i="0" u="none" strike="noStrike" kern="1200" cap="none" spc="0" normalizeH="0" baseline="0" noProof="0">
                        <a:ln>
                          <a:noFill/>
                        </a:ln>
                        <a:solidFill>
                          <a:prstClr val="black"/>
                        </a:solidFill>
                        <a:effectLst/>
                        <a:uLnTx/>
                        <a:uFillTx/>
                        <a:latin typeface="Calibri"/>
                        <a:ea typeface="+mn-ea"/>
                        <a:cs typeface="+mn-cs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https://quintly-eu-image-storage.s3.amazonaws.com/ae3ca59d2e81623b9787645ec6bab228/c396e3050ddda29122cce313c42f61ad.jpg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02/19/2026 21:42:16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5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5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0.0018 %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Photo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No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420006168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fr-FR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CANAL+ Haïti REPORTS CANAL+ HAÏTI - 2026-02-19 09:34:50</a:t>
                      </a:r>
                      <a:r>
                        <a:rPr kumimoji="0" lang="fr-FR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
 Un nouveau couple rejoint la finale !
💖 Le duo Nazli &amp; Ferit a conquis vos cœurs et poursuit son chemin vers la victoire 🏆</a:t>
                      </a:r>
                      <a:endParaRPr kumimoji="0" lang="en-US" sz="1000" b="0" i="0" u="none" strike="noStrike" kern="1200" cap="none" spc="0" normalizeH="0" baseline="0" noProof="0">
                        <a:ln>
                          <a:noFill/>
                        </a:ln>
                        <a:solidFill>
                          <a:prstClr val="black"/>
                        </a:solidFill>
                        <a:effectLst/>
                        <a:uLnTx/>
                        <a:uFillTx/>
                        <a:latin typeface="Calibri"/>
                        <a:ea typeface="+mn-ea"/>
                        <a:cs typeface="+mn-cs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https://quintly-eu-image-storage.s3.amazonaws.com/ae3ca59d2e81623b9787645ec6bab228/84dfbba511a3c437d3d42e384ef16870.jpg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02/20/2026 15:45:59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7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4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3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0.0025 %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Photo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No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095954023"/>
                  </a:ext>
                </a:extLst>
              </a:tr>
            </a:tbl>
          </a:graphicData>
        </a:graphic>
      </p:graphicFrame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6B13C80B-977F-4FD3-ADFD-B016E684AEDD}"/>
              </a:ext>
            </a:extLst>
          </p:cNvPr>
          <p:cNvSpPr>
            <a:spLocks noGrp="1"/>
          </p:cNvSpPr>
          <p:nvPr>
            <p:ph type="body" sz="quarter" idx="14"/>
          </p:nvPr>
        </p:nvSpPr>
        <p:spPr/>
        <p:txBody>
          <a:bodyPr/>
          <a:lstStyle/>
          <a:p>
            <a:r>
              <a:rPr lang="en-US"/>
              <a:t>02/10/2026 - 02/24/2026</a:t>
            </a:r>
          </a:p>
        </p:txBody>
      </p:sp>
    </p:spTree>
    <p:extLst>
      <p:ext uri="{BB962C8B-B14F-4D97-AF65-F5344CB8AC3E}">
        <p14:creationId xmlns:p14="http://schemas.microsoft.com/office/powerpoint/2010/main" val="3651841177"/>
      </p:ext>
    </p:extLst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93B04EA7-FF53-417A-A763-56A9514A6F21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Facebook Own Posts Table | Outremer - Haiti - 2 of 4</a:t>
            </a:r>
          </a:p>
        </p:txBody>
      </p:sp>
      <p:graphicFrame>
        <p:nvGraphicFramePr>
          <p:cNvPr id="5" name="Table Placeholder 4">
            <a:extLst>
              <a:ext uri="{FF2B5EF4-FFF2-40B4-BE49-F238E27FC236}">
                <a16:creationId xmlns:a16="http://schemas.microsoft.com/office/drawing/2014/main" id="{3A96F1BB-EFC0-4D8F-83DE-E37417403570}"/>
              </a:ext>
            </a:extLst>
          </p:cNvPr>
          <p:cNvGraphicFramePr>
            <a:graphicFrameLocks noGrp="1"/>
          </p:cNvGraphicFramePr>
          <p:nvPr>
            <p:ph type="tbl" sz="quarter" idx="13"/>
            <p:extLst>
              <p:ext uri="{D42A27DB-BD31-4B8C-83A1-F6EECF244321}">
                <p14:modId xmlns:p14="http://schemas.microsoft.com/office/powerpoint/2010/main" val="614947890"/>
              </p:ext>
            </p:extLst>
          </p:nvPr>
        </p:nvGraphicFramePr>
        <p:xfrm>
          <a:off x="457200" y="1731963"/>
          <a:ext cx="8229600" cy="4440237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1892807">
                  <a:extLst>
                    <a:ext uri="{9D8B030D-6E8A-4147-A177-3AD203B41FA5}">
                      <a16:colId xmlns:a16="http://schemas.microsoft.com/office/drawing/2014/main" val="63535115"/>
                    </a:ext>
                  </a:extLst>
                </a:gridCol>
                <a:gridCol w="1316735">
                  <a:extLst>
                    <a:ext uri="{9D8B030D-6E8A-4147-A177-3AD203B41FA5}">
                      <a16:colId xmlns:a16="http://schemas.microsoft.com/office/drawing/2014/main" val="4002151794"/>
                    </a:ext>
                  </a:extLst>
                </a:gridCol>
                <a:gridCol w="905256">
                  <a:extLst>
                    <a:ext uri="{9D8B030D-6E8A-4147-A177-3AD203B41FA5}">
                      <a16:colId xmlns:a16="http://schemas.microsoft.com/office/drawing/2014/main" val="1192293830"/>
                    </a:ext>
                  </a:extLst>
                </a:gridCol>
                <a:gridCol w="411480">
                  <a:extLst>
                    <a:ext uri="{9D8B030D-6E8A-4147-A177-3AD203B41FA5}">
                      <a16:colId xmlns:a16="http://schemas.microsoft.com/office/drawing/2014/main" val="3418747900"/>
                    </a:ext>
                  </a:extLst>
                </a:gridCol>
                <a:gridCol w="411480">
                  <a:extLst>
                    <a:ext uri="{9D8B030D-6E8A-4147-A177-3AD203B41FA5}">
                      <a16:colId xmlns:a16="http://schemas.microsoft.com/office/drawing/2014/main" val="3065591665"/>
                    </a:ext>
                  </a:extLst>
                </a:gridCol>
                <a:gridCol w="411480">
                  <a:extLst>
                    <a:ext uri="{9D8B030D-6E8A-4147-A177-3AD203B41FA5}">
                      <a16:colId xmlns:a16="http://schemas.microsoft.com/office/drawing/2014/main" val="1356276821"/>
                    </a:ext>
                  </a:extLst>
                </a:gridCol>
                <a:gridCol w="411480">
                  <a:extLst>
                    <a:ext uri="{9D8B030D-6E8A-4147-A177-3AD203B41FA5}">
                      <a16:colId xmlns:a16="http://schemas.microsoft.com/office/drawing/2014/main" val="2212819955"/>
                    </a:ext>
                  </a:extLst>
                </a:gridCol>
                <a:gridCol w="411480">
                  <a:extLst>
                    <a:ext uri="{9D8B030D-6E8A-4147-A177-3AD203B41FA5}">
                      <a16:colId xmlns:a16="http://schemas.microsoft.com/office/drawing/2014/main" val="3843645213"/>
                    </a:ext>
                  </a:extLst>
                </a:gridCol>
                <a:gridCol w="411480">
                  <a:extLst>
                    <a:ext uri="{9D8B030D-6E8A-4147-A177-3AD203B41FA5}">
                      <a16:colId xmlns:a16="http://schemas.microsoft.com/office/drawing/2014/main" val="2900810161"/>
                    </a:ext>
                  </a:extLst>
                </a:gridCol>
                <a:gridCol w="411480">
                  <a:extLst>
                    <a:ext uri="{9D8B030D-6E8A-4147-A177-3AD203B41FA5}">
                      <a16:colId xmlns:a16="http://schemas.microsoft.com/office/drawing/2014/main" val="1341676168"/>
                    </a:ext>
                  </a:extLst>
                </a:gridCol>
                <a:gridCol w="411480">
                  <a:extLst>
                    <a:ext uri="{9D8B030D-6E8A-4147-A177-3AD203B41FA5}">
                      <a16:colId xmlns:a16="http://schemas.microsoft.com/office/drawing/2014/main" val="2143091366"/>
                    </a:ext>
                  </a:extLst>
                </a:gridCol>
              </a:tblGrid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Post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Thumbnail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Last Updated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Total Interactions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Reactions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Negative Reactions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Comments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Shares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I-Rate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Type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Shared Post?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291735173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fr-FR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CANAL+ Haïti REPORTS CANAL+ HAÏTI - 2026-02-16 10:17:15</a:t>
                      </a:r>
                      <a:r>
                        <a:rPr kumimoji="0" lang="fr-FR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
 Deux histoires légendaires s’affrontent aujourd'hui :
Vale Tudo vs Love is in the Air ! 
Pour qui allez-vous voter ? Pour Maria de Fatima et César ou pour Eda et Serkan ? 😁</a:t>
                      </a:r>
                      <a:endParaRPr kumimoji="0" lang="en-US" sz="1000" b="0" i="0" u="none" strike="noStrike" kern="1200" cap="none" spc="0" normalizeH="0" baseline="0" noProof="0">
                        <a:ln>
                          <a:noFill/>
                        </a:ln>
                        <a:solidFill>
                          <a:prstClr val="black"/>
                        </a:solidFill>
                        <a:effectLst/>
                        <a:uLnTx/>
                        <a:uFillTx/>
                        <a:latin typeface="Calibri"/>
                        <a:ea typeface="+mn-ea"/>
                        <a:cs typeface="+mn-cs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https://quintly-eu-image-storage.s3.amazonaws.com/ae3ca59d2e81623b9787645ec6bab228/1051995933fd6bb2eb3d4f8c1accc598.jpg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02/17/2026 15:41:10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17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8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9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0.0060 %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Photo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No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849893466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fr-FR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CANAL+ Haïti REPORTS CANAL+ HAÏTI - 2026-02-16 09:43:48</a:t>
                      </a:r>
                      <a:r>
                        <a:rPr kumimoji="0" lang="fr-FR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
 Clair de Lune : Nazli &amp; Ferit poursuivent l’aventure et accèdent aux demi-finales ✨
Rendez-vous très vite pour les demi-finales !</a:t>
                      </a:r>
                      <a:endParaRPr kumimoji="0" lang="en-US" sz="1000" b="0" i="0" u="none" strike="noStrike" kern="1200" cap="none" spc="0" normalizeH="0" baseline="0" noProof="0">
                        <a:ln>
                          <a:noFill/>
                        </a:ln>
                        <a:solidFill>
                          <a:prstClr val="black"/>
                        </a:solidFill>
                        <a:effectLst/>
                        <a:uLnTx/>
                        <a:uFillTx/>
                        <a:latin typeface="Calibri"/>
                        <a:ea typeface="+mn-ea"/>
                        <a:cs typeface="+mn-cs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https://quintly-eu-image-storage.s3.amazonaws.com/ae3ca59d2e81623b9787645ec6bab228/adca4427f0ad9b7d83366417409d07b8.jpg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02/18/2026 15:40:17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10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7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3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0.0035 %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Photo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No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2114407074"/>
                  </a:ext>
                </a:extLst>
              </a:tr>
            </a:tbl>
          </a:graphicData>
        </a:graphic>
      </p:graphicFrame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96A3CF9E-1E1A-4725-960D-BFF94C7C0678}"/>
              </a:ext>
            </a:extLst>
          </p:cNvPr>
          <p:cNvSpPr>
            <a:spLocks noGrp="1"/>
          </p:cNvSpPr>
          <p:nvPr>
            <p:ph type="body" sz="quarter" idx="14"/>
          </p:nvPr>
        </p:nvSpPr>
        <p:spPr/>
        <p:txBody>
          <a:bodyPr/>
          <a:lstStyle/>
          <a:p>
            <a:r>
              <a:rPr lang="en-US"/>
              <a:t>02/10/2026 - 02/24/2026</a:t>
            </a:r>
          </a:p>
        </p:txBody>
      </p:sp>
    </p:spTree>
    <p:extLst>
      <p:ext uri="{BB962C8B-B14F-4D97-AF65-F5344CB8AC3E}">
        <p14:creationId xmlns:p14="http://schemas.microsoft.com/office/powerpoint/2010/main" val="2856519028"/>
      </p:ext>
    </p:extLst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918C23F2-E5A8-49BC-809C-F15EC94DE3BD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Facebook Own Posts Table | Outremer - Haiti - 3 of 4</a:t>
            </a:r>
          </a:p>
        </p:txBody>
      </p:sp>
      <p:graphicFrame>
        <p:nvGraphicFramePr>
          <p:cNvPr id="5" name="Table Placeholder 4">
            <a:extLst>
              <a:ext uri="{FF2B5EF4-FFF2-40B4-BE49-F238E27FC236}">
                <a16:creationId xmlns:a16="http://schemas.microsoft.com/office/drawing/2014/main" id="{E8B637D6-E59F-4161-902B-DBE28BFF8220}"/>
              </a:ext>
            </a:extLst>
          </p:cNvPr>
          <p:cNvGraphicFramePr>
            <a:graphicFrameLocks noGrp="1"/>
          </p:cNvGraphicFramePr>
          <p:nvPr>
            <p:ph type="tbl" sz="quarter" idx="13"/>
            <p:extLst>
              <p:ext uri="{D42A27DB-BD31-4B8C-83A1-F6EECF244321}">
                <p14:modId xmlns:p14="http://schemas.microsoft.com/office/powerpoint/2010/main" val="320216476"/>
              </p:ext>
            </p:extLst>
          </p:nvPr>
        </p:nvGraphicFramePr>
        <p:xfrm>
          <a:off x="457200" y="1731963"/>
          <a:ext cx="8229600" cy="4440237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1892807">
                  <a:extLst>
                    <a:ext uri="{9D8B030D-6E8A-4147-A177-3AD203B41FA5}">
                      <a16:colId xmlns:a16="http://schemas.microsoft.com/office/drawing/2014/main" val="699161919"/>
                    </a:ext>
                  </a:extLst>
                </a:gridCol>
                <a:gridCol w="1316735">
                  <a:extLst>
                    <a:ext uri="{9D8B030D-6E8A-4147-A177-3AD203B41FA5}">
                      <a16:colId xmlns:a16="http://schemas.microsoft.com/office/drawing/2014/main" val="2069256056"/>
                    </a:ext>
                  </a:extLst>
                </a:gridCol>
                <a:gridCol w="905256">
                  <a:extLst>
                    <a:ext uri="{9D8B030D-6E8A-4147-A177-3AD203B41FA5}">
                      <a16:colId xmlns:a16="http://schemas.microsoft.com/office/drawing/2014/main" val="2086174691"/>
                    </a:ext>
                  </a:extLst>
                </a:gridCol>
                <a:gridCol w="411480">
                  <a:extLst>
                    <a:ext uri="{9D8B030D-6E8A-4147-A177-3AD203B41FA5}">
                      <a16:colId xmlns:a16="http://schemas.microsoft.com/office/drawing/2014/main" val="1705230416"/>
                    </a:ext>
                  </a:extLst>
                </a:gridCol>
                <a:gridCol w="411480">
                  <a:extLst>
                    <a:ext uri="{9D8B030D-6E8A-4147-A177-3AD203B41FA5}">
                      <a16:colId xmlns:a16="http://schemas.microsoft.com/office/drawing/2014/main" val="987869890"/>
                    </a:ext>
                  </a:extLst>
                </a:gridCol>
                <a:gridCol w="411480">
                  <a:extLst>
                    <a:ext uri="{9D8B030D-6E8A-4147-A177-3AD203B41FA5}">
                      <a16:colId xmlns:a16="http://schemas.microsoft.com/office/drawing/2014/main" val="41040740"/>
                    </a:ext>
                  </a:extLst>
                </a:gridCol>
                <a:gridCol w="411480">
                  <a:extLst>
                    <a:ext uri="{9D8B030D-6E8A-4147-A177-3AD203B41FA5}">
                      <a16:colId xmlns:a16="http://schemas.microsoft.com/office/drawing/2014/main" val="3754292532"/>
                    </a:ext>
                  </a:extLst>
                </a:gridCol>
                <a:gridCol w="411480">
                  <a:extLst>
                    <a:ext uri="{9D8B030D-6E8A-4147-A177-3AD203B41FA5}">
                      <a16:colId xmlns:a16="http://schemas.microsoft.com/office/drawing/2014/main" val="1019573521"/>
                    </a:ext>
                  </a:extLst>
                </a:gridCol>
                <a:gridCol w="411480">
                  <a:extLst>
                    <a:ext uri="{9D8B030D-6E8A-4147-A177-3AD203B41FA5}">
                      <a16:colId xmlns:a16="http://schemas.microsoft.com/office/drawing/2014/main" val="2597868445"/>
                    </a:ext>
                  </a:extLst>
                </a:gridCol>
                <a:gridCol w="411480">
                  <a:extLst>
                    <a:ext uri="{9D8B030D-6E8A-4147-A177-3AD203B41FA5}">
                      <a16:colId xmlns:a16="http://schemas.microsoft.com/office/drawing/2014/main" val="1901329323"/>
                    </a:ext>
                  </a:extLst>
                </a:gridCol>
                <a:gridCol w="411480">
                  <a:extLst>
                    <a:ext uri="{9D8B030D-6E8A-4147-A177-3AD203B41FA5}">
                      <a16:colId xmlns:a16="http://schemas.microsoft.com/office/drawing/2014/main" val="746390424"/>
                    </a:ext>
                  </a:extLst>
                </a:gridCol>
              </a:tblGrid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Post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Thumbnail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Last Updated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Total Interactions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Reactions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Negative Reactions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Comments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Shares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I-Rate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Type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Shared Post?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3312993263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fr-FR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CANAL+ Haïti REPORTS CANAL+ HAÏTI - 2026-02-14 10:54:21</a:t>
                      </a:r>
                      <a:r>
                        <a:rPr kumimoji="0" lang="fr-FR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
 Un Homme à Part : Leyla &amp; Kenan
Clair de Lune : Nazli &amp; Ferit
Quel couple mérite sa place au prochain tour ?
👇 Dites-nous votre choix en commentaire.</a:t>
                      </a:r>
                      <a:endParaRPr kumimoji="0" lang="en-US" sz="1000" b="0" i="0" u="none" strike="noStrike" kern="1200" cap="none" spc="0" normalizeH="0" baseline="0" noProof="0">
                        <a:ln>
                          <a:noFill/>
                        </a:ln>
                        <a:solidFill>
                          <a:prstClr val="black"/>
                        </a:solidFill>
                        <a:effectLst/>
                        <a:uLnTx/>
                        <a:uFillTx/>
                        <a:latin typeface="Calibri"/>
                        <a:ea typeface="+mn-ea"/>
                        <a:cs typeface="+mn-cs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https://quintly-eu-image-storage.s3.amazonaws.com/ae3ca59d2e81623b9787645ec6bab228/fb883667cfe631df2da09cf208f22b01.jpg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02/16/2026 09:41:47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7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5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2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0.0025 %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Photo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No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2777685804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fr-FR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CANAL+ Haïti REPORTS CANAL+ HAÏTI - 2026-02-13 15:14:36</a:t>
                      </a:r>
                      <a:r>
                        <a:rPr kumimoji="0" lang="fr-FR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
 Nouveau duel sentimental ! Cabo ou La Patrona ?
Deux romances fortes, deux couples qui font battre les cœurs…
❤️ À vous de décider et de voter en commentaire !</a:t>
                      </a:r>
                      <a:endParaRPr kumimoji="0" lang="en-US" sz="1000" b="0" i="0" u="none" strike="noStrike" kern="1200" cap="none" spc="0" normalizeH="0" baseline="0" noProof="0">
                        <a:ln>
                          <a:noFill/>
                        </a:ln>
                        <a:solidFill>
                          <a:prstClr val="black"/>
                        </a:solidFill>
                        <a:effectLst/>
                        <a:uLnTx/>
                        <a:uFillTx/>
                        <a:latin typeface="Calibri"/>
                        <a:ea typeface="+mn-ea"/>
                        <a:cs typeface="+mn-cs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https://quintly-eu-image-storage.s3.amazonaws.com/ae3ca59d2e81623b9787645ec6bab228/6f9a598cb2653ce756474004df5adfcb.jpg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02/18/2026 15:40:17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27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17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10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0.0096 %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Photo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No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182615703"/>
                  </a:ext>
                </a:extLst>
              </a:tr>
            </a:tbl>
          </a:graphicData>
        </a:graphic>
      </p:graphicFrame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3E062327-0EA3-4EF8-9C11-8B54812681B9}"/>
              </a:ext>
            </a:extLst>
          </p:cNvPr>
          <p:cNvSpPr>
            <a:spLocks noGrp="1"/>
          </p:cNvSpPr>
          <p:nvPr>
            <p:ph type="body" sz="quarter" idx="14"/>
          </p:nvPr>
        </p:nvSpPr>
        <p:spPr/>
        <p:txBody>
          <a:bodyPr/>
          <a:lstStyle/>
          <a:p>
            <a:r>
              <a:rPr lang="en-US"/>
              <a:t>02/10/2026 - 02/24/2026</a:t>
            </a:r>
          </a:p>
        </p:txBody>
      </p:sp>
    </p:spTree>
    <p:extLst>
      <p:ext uri="{BB962C8B-B14F-4D97-AF65-F5344CB8AC3E}">
        <p14:creationId xmlns:p14="http://schemas.microsoft.com/office/powerpoint/2010/main" val="776436635"/>
      </p:ext>
    </p:extLst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E600BE2D-DAFC-483F-B897-D7A401611E72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Facebook Own Posts Table | Outremer - Haiti - 4 of 4</a:t>
            </a:r>
          </a:p>
        </p:txBody>
      </p:sp>
      <p:graphicFrame>
        <p:nvGraphicFramePr>
          <p:cNvPr id="5" name="Table Placeholder 4">
            <a:extLst>
              <a:ext uri="{FF2B5EF4-FFF2-40B4-BE49-F238E27FC236}">
                <a16:creationId xmlns:a16="http://schemas.microsoft.com/office/drawing/2014/main" id="{576071B7-1163-4666-85FD-BDADA9EE8615}"/>
              </a:ext>
            </a:extLst>
          </p:cNvPr>
          <p:cNvGraphicFramePr>
            <a:graphicFrameLocks noGrp="1"/>
          </p:cNvGraphicFramePr>
          <p:nvPr>
            <p:ph type="tbl" sz="quarter" idx="13"/>
            <p:extLst>
              <p:ext uri="{D42A27DB-BD31-4B8C-83A1-F6EECF244321}">
                <p14:modId xmlns:p14="http://schemas.microsoft.com/office/powerpoint/2010/main" val="2268163977"/>
              </p:ext>
            </p:extLst>
          </p:nvPr>
        </p:nvGraphicFramePr>
        <p:xfrm>
          <a:off x="457200" y="1731963"/>
          <a:ext cx="8229600" cy="4440237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1892807">
                  <a:extLst>
                    <a:ext uri="{9D8B030D-6E8A-4147-A177-3AD203B41FA5}">
                      <a16:colId xmlns:a16="http://schemas.microsoft.com/office/drawing/2014/main" val="4009404270"/>
                    </a:ext>
                  </a:extLst>
                </a:gridCol>
                <a:gridCol w="1316735">
                  <a:extLst>
                    <a:ext uri="{9D8B030D-6E8A-4147-A177-3AD203B41FA5}">
                      <a16:colId xmlns:a16="http://schemas.microsoft.com/office/drawing/2014/main" val="2288497520"/>
                    </a:ext>
                  </a:extLst>
                </a:gridCol>
                <a:gridCol w="905256">
                  <a:extLst>
                    <a:ext uri="{9D8B030D-6E8A-4147-A177-3AD203B41FA5}">
                      <a16:colId xmlns:a16="http://schemas.microsoft.com/office/drawing/2014/main" val="4132719938"/>
                    </a:ext>
                  </a:extLst>
                </a:gridCol>
                <a:gridCol w="411480">
                  <a:extLst>
                    <a:ext uri="{9D8B030D-6E8A-4147-A177-3AD203B41FA5}">
                      <a16:colId xmlns:a16="http://schemas.microsoft.com/office/drawing/2014/main" val="2857334684"/>
                    </a:ext>
                  </a:extLst>
                </a:gridCol>
                <a:gridCol w="411480">
                  <a:extLst>
                    <a:ext uri="{9D8B030D-6E8A-4147-A177-3AD203B41FA5}">
                      <a16:colId xmlns:a16="http://schemas.microsoft.com/office/drawing/2014/main" val="3505789041"/>
                    </a:ext>
                  </a:extLst>
                </a:gridCol>
                <a:gridCol w="411480">
                  <a:extLst>
                    <a:ext uri="{9D8B030D-6E8A-4147-A177-3AD203B41FA5}">
                      <a16:colId xmlns:a16="http://schemas.microsoft.com/office/drawing/2014/main" val="2089783439"/>
                    </a:ext>
                  </a:extLst>
                </a:gridCol>
                <a:gridCol w="411480">
                  <a:extLst>
                    <a:ext uri="{9D8B030D-6E8A-4147-A177-3AD203B41FA5}">
                      <a16:colId xmlns:a16="http://schemas.microsoft.com/office/drawing/2014/main" val="2690478123"/>
                    </a:ext>
                  </a:extLst>
                </a:gridCol>
                <a:gridCol w="411480">
                  <a:extLst>
                    <a:ext uri="{9D8B030D-6E8A-4147-A177-3AD203B41FA5}">
                      <a16:colId xmlns:a16="http://schemas.microsoft.com/office/drawing/2014/main" val="1900182700"/>
                    </a:ext>
                  </a:extLst>
                </a:gridCol>
                <a:gridCol w="411480">
                  <a:extLst>
                    <a:ext uri="{9D8B030D-6E8A-4147-A177-3AD203B41FA5}">
                      <a16:colId xmlns:a16="http://schemas.microsoft.com/office/drawing/2014/main" val="2916327189"/>
                    </a:ext>
                  </a:extLst>
                </a:gridCol>
                <a:gridCol w="411480">
                  <a:extLst>
                    <a:ext uri="{9D8B030D-6E8A-4147-A177-3AD203B41FA5}">
                      <a16:colId xmlns:a16="http://schemas.microsoft.com/office/drawing/2014/main" val="4244248441"/>
                    </a:ext>
                  </a:extLst>
                </a:gridCol>
                <a:gridCol w="411480">
                  <a:extLst>
                    <a:ext uri="{9D8B030D-6E8A-4147-A177-3AD203B41FA5}">
                      <a16:colId xmlns:a16="http://schemas.microsoft.com/office/drawing/2014/main" val="2388025399"/>
                    </a:ext>
                  </a:extLst>
                </a:gridCol>
              </a:tblGrid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Post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Thumbnail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Last Updated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Total Interactions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Reactions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Negative Reactions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Comments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Shares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I-Rate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Type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Shared Post?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2782038210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fr-FR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CANAL+ Haïti REPORTS CANAL+ HAÏTI - 2026-02-13 11:08:33</a:t>
                      </a:r>
                      <a:r>
                        <a:rPr kumimoji="0" lang="fr-FR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
 💞 Le choix de Juana VS Love is in the air 
Deux histoires intenses, deux façons d’aimer…laquelle a le plus marqué votre cœur ? 
👇Votez en commentaire pour soutenir votre couple préféré !</a:t>
                      </a:r>
                      <a:endParaRPr kumimoji="0" lang="en-US" sz="1000" b="0" i="0" u="none" strike="noStrike" kern="1200" cap="none" spc="0" normalizeH="0" baseline="0" noProof="0">
                        <a:ln>
                          <a:noFill/>
                        </a:ln>
                        <a:solidFill>
                          <a:prstClr val="black"/>
                        </a:solidFill>
                        <a:effectLst/>
                        <a:uLnTx/>
                        <a:uFillTx/>
                        <a:latin typeface="Calibri"/>
                        <a:ea typeface="+mn-ea"/>
                        <a:cs typeface="+mn-cs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https://quintly-eu-image-storage.s3.amazonaws.com/ae3ca59d2e81623b9787645ec6bab228/73b905a6d0dd3fb7c4512982195083d8.jpg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02/20/2026 09:41:56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24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16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8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0.0085 %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Photo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No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466903143"/>
                  </a:ext>
                </a:extLst>
              </a:tr>
            </a:tbl>
          </a:graphicData>
        </a:graphic>
      </p:graphicFrame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9491E3E5-1231-4870-86FF-D768AE2AAF16}"/>
              </a:ext>
            </a:extLst>
          </p:cNvPr>
          <p:cNvSpPr>
            <a:spLocks noGrp="1"/>
          </p:cNvSpPr>
          <p:nvPr>
            <p:ph type="body" sz="quarter" idx="14"/>
          </p:nvPr>
        </p:nvSpPr>
        <p:spPr/>
        <p:txBody>
          <a:bodyPr/>
          <a:lstStyle/>
          <a:p>
            <a:r>
              <a:rPr lang="en-US"/>
              <a:t>02/10/2026 - 02/24/2026</a:t>
            </a:r>
          </a:p>
        </p:txBody>
      </p:sp>
    </p:spTree>
    <p:extLst>
      <p:ext uri="{BB962C8B-B14F-4D97-AF65-F5344CB8AC3E}">
        <p14:creationId xmlns:p14="http://schemas.microsoft.com/office/powerpoint/2010/main" val="3988561966"/>
      </p:ext>
    </p:extLst>
  </p:cSld>
  <p:clrMapOvr>
    <a:masterClrMapping/>
  </p:clrMapOvr>
</p:sld>
</file>

<file path=ppt/theme/theme1.xml><?xml version="1.0" encoding="utf-8"?>
<a:theme xmlns:a="http://schemas.openxmlformats.org/drawingml/2006/main" name="quintly_templat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>
    <a:spDef>
      <a:spPr/>
      <a:bodyPr/>
      <a:lstStyle/>
      <a:style>
        <a:lnRef idx="1">
          <a:schemeClr val="accent1"/>
        </a:lnRef>
        <a:fillRef idx="3">
          <a:schemeClr val="accent1"/>
        </a:fillRef>
        <a:effectRef idx="2">
          <a:schemeClr val="accent1"/>
        </a:effectRef>
        <a:fontRef idx="minor">
          <a:schemeClr val="lt1"/>
        </a:fontRef>
      </a:style>
    </a:spDef>
    <a:lnDef>
      <a:spPr/>
      <a:bodyPr/>
      <a:lstStyle/>
      <a:style>
        <a:lnRef idx="2">
          <a:schemeClr val="accent1"/>
        </a:lnRef>
        <a:fillRef idx="0">
          <a:schemeClr val="accent1"/>
        </a:fillRef>
        <a:effectRef idx="1">
          <a:schemeClr val="accent1"/>
        </a:effectRef>
        <a:fontRef idx="minor">
          <a:schemeClr val="tx1"/>
        </a:fontRef>
      </a:style>
    </a:lnDef>
  </a:objectDefaults>
  <a:extraClrSchemeLst/>
  <a:extLst>
    <a:ext uri="{05A4C25C-085E-4340-85A3-A5531E510DB2}">
      <thm15:themeFamily xmlns:thm15="http://schemas.microsoft.com/office/thememl/2012/main" name="Presentation9" id="{77E0400C-7695-4C30-8023-BCE8CA7D95A2}" vid="{0F9F027B-7B08-491B-A6CB-03681FDC4E22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emplate>Default</Template>
  <TotalTime>0</TotalTime>
  <Words>654</Words>
  <Application>Microsoft Office PowerPoint</Application>
  <PresentationFormat>On-screen Show (4:3)</PresentationFormat>
  <Paragraphs>137</Paragraphs>
  <Slides>7</Slides>
  <Notes>0</Notes>
  <HiddenSlides>0</HiddenSlides>
  <MMClips>0</MMClips>
  <ScaleCrop>false</ScaleCrop>
  <HeadingPairs>
    <vt:vector size="6" baseType="variant">
      <vt:variant>
        <vt:lpstr>Fonts Used</vt:lpstr>
      </vt:variant>
      <vt:variant>
        <vt:i4>2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7</vt:i4>
      </vt:variant>
    </vt:vector>
  </HeadingPairs>
  <TitlesOfParts>
    <vt:vector size="10" baseType="lpstr">
      <vt:lpstr>Calibri</vt:lpstr>
      <vt:lpstr>Arial</vt:lpstr>
      <vt:lpstr>quintly_template</vt:lpstr>
      <vt:lpstr>Content Optimization Benchmark</vt:lpstr>
      <vt:lpstr>Facebook Own Posts | Outremer - Haiti</vt:lpstr>
      <vt:lpstr>Facebook Interaction Rate By Post Type | Outremer - Haiti</vt:lpstr>
      <vt:lpstr>Facebook Own Posts Table | Outremer - Haiti - 1 of 4</vt:lpstr>
      <vt:lpstr>Facebook Own Posts Table | Outremer - Haiti - 2 of 4</vt:lpstr>
      <vt:lpstr>Facebook Own Posts Table | Outremer - Haiti - 3 of 4</vt:lpstr>
      <vt:lpstr>Facebook Own Posts Table | Outremer - Haiti - 4 of 4</vt:lpstr>
    </vt:vector>
  </TitlesOfParts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Content Optimization Benchmark</dc:title>
  <dc:creator>Frederik Born</dc:creator>
  <cp:lastModifiedBy>Frederik Born</cp:lastModifiedBy>
  <cp:revision>1</cp:revision>
  <dcterms:created xsi:type="dcterms:W3CDTF">2026-03-09T15:03:50Z</dcterms:created>
  <dcterms:modified xsi:type="dcterms:W3CDTF">2026-03-09T15:04:01Z</dcterms:modified>
</cp:coreProperties>
</file>