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TV VLAANDEREN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13839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94-4FAB-8CFA-FE4E30C496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TÉLÉSAT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7416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94-4FAB-8CFA-FE4E30C496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CANAL+ Caraïbes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259347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94-4FAB-8CFA-FE4E30C496A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CANAL+ Calédonie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89224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494-4FAB-8CFA-FE4E30C496A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CANAL+ Réunion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210481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494-4FAB-8CFA-FE4E30C496A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CANAL+ Afrique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6415736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494-4FAB-8CFA-FE4E30C496A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Canal+ Maurice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528203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494-4FAB-8CFA-FE4E30C496A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CANAL+ Madagascar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286786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494-4FAB-8CFA-FE4E30C496A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Canal+ Burkina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401776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494-4FAB-8CFA-FE4E30C496A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Canal+ Côte d'Ivoire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1513745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494-4FAB-8CFA-FE4E30C496A7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CANAL+ GABON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392414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494-4FAB-8CFA-FE4E30C496A7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Canal+ Cameroun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Sheet1!$M$2</c:f>
              <c:numCache>
                <c:formatCode>General</c:formatCode>
                <c:ptCount val="1"/>
                <c:pt idx="0">
                  <c:v>301040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B494-4FAB-8CFA-FE4E30C496A7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A+ Afrique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Sheet1!$N$2</c:f>
              <c:numCache>
                <c:formatCode>General</c:formatCode>
                <c:ptCount val="1"/>
                <c:pt idx="0">
                  <c:v>1769990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494-4FAB-8CFA-FE4E30C496A7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CANAL+ Sénégal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Sheet1!$O$2</c:f>
              <c:numCache>
                <c:formatCode>General</c:formatCode>
                <c:ptCount val="1"/>
                <c:pt idx="0">
                  <c:v>305961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B494-4FAB-8CFA-FE4E30C496A7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CANAL+Niger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Sheet1!$P$2</c:f>
              <c:numCache>
                <c:formatCode>General</c:formatCode>
                <c:ptCount val="1"/>
                <c:pt idx="0">
                  <c:v>88829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B494-4FAB-8CFA-FE4E30C496A7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A+ IVOIRE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Sheet1!$Q$2</c:f>
              <c:numCache>
                <c:formatCode>General</c:formatCode>
                <c:ptCount val="1"/>
                <c:pt idx="0">
                  <c:v>1719009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B494-4FAB-8CFA-FE4E30C496A7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CANAL+ TCHAD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Sheet1!$R$2</c:f>
              <c:numCache>
                <c:formatCode>General</c:formatCode>
                <c:ptCount val="1"/>
                <c:pt idx="0">
                  <c:v>24626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B494-4FAB-8CFA-FE4E30C496A7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CANAL+Togo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Sheet1!$S$2</c:f>
              <c:numCache>
                <c:formatCode>General</c:formatCode>
                <c:ptCount val="1"/>
                <c:pt idx="0">
                  <c:v>109358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B494-4FAB-8CFA-FE4E30C496A7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Canal+ Guinée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Sheet1!$T$2</c:f>
              <c:numCache>
                <c:formatCode>General</c:formatCode>
                <c:ptCount val="1"/>
                <c:pt idx="0">
                  <c:v>191729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B494-4FAB-8CFA-FE4E30C496A7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CANAL+CONGO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Sheet1!$U$2</c:f>
              <c:numCache>
                <c:formatCode>General</c:formatCode>
                <c:ptCount val="1"/>
                <c:pt idx="0">
                  <c:v>119562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B494-4FAB-8CFA-FE4E30C496A7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Les Émissions CANAL+ Afrique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Sheet1!$V$2</c:f>
              <c:numCache>
                <c:formatCode>General</c:formatCode>
                <c:ptCount val="1"/>
                <c:pt idx="0">
                  <c:v>1609771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B494-4FAB-8CFA-FE4E30C496A7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Le Choeur des Femmes</c:v>
                </c:pt>
              </c:strCache>
            </c:strRef>
          </c:tx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Sheet1!$W$2</c:f>
              <c:numCache>
                <c:formatCode>General</c:formatCode>
                <c:ptCount val="1"/>
                <c:pt idx="0">
                  <c:v>702274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B494-4FAB-8CFA-FE4E30C496A7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CANALBOX Réunion</c:v>
                </c:pt>
              </c:strCache>
            </c:strRef>
          </c:tx>
          <c:spPr>
            <a:solidFill>
              <a:schemeClr val="accent5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Sheet1!$X$2</c:f>
              <c:numCache>
                <c:formatCode>General</c:formatCode>
                <c:ptCount val="1"/>
                <c:pt idx="0">
                  <c:v>16827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B494-4FAB-8CFA-FE4E30C496A7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Canal+ Ghana</c:v>
                </c:pt>
              </c:strCache>
            </c:strRef>
          </c:tx>
          <c:spPr>
            <a:solidFill>
              <a:schemeClr val="accent6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Sheet1!$Y$2</c:f>
              <c:numCache>
                <c:formatCode>General</c:formatCode>
                <c:ptCount val="1"/>
                <c:pt idx="0">
                  <c:v>10355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B494-4FAB-8CFA-FE4E30C496A7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CANAL+ SPORT Afrique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Sheet1!$Z$2</c:f>
              <c:numCache>
                <c:formatCode>General</c:formatCode>
                <c:ptCount val="1"/>
                <c:pt idx="0">
                  <c:v>8202114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B494-4FAB-8CFA-FE4E30C496A7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4 Mariages pour 1 Lune de Miel - Afrique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Sheet1!$AA$2</c:f>
              <c:numCache>
                <c:formatCode>General</c:formatCode>
                <c:ptCount val="1"/>
                <c:pt idx="0">
                  <c:v>194690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B494-4FAB-8CFA-FE4E30C496A7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CANAL+ Ethiopia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Sheet1!$AB$2</c:f>
              <c:numCache>
                <c:formatCode>General</c:formatCode>
                <c:ptCount val="1"/>
                <c:pt idx="0">
                  <c:v>159573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B494-4FAB-8CFA-FE4E30C496A7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Talents d'Afrique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Sheet1!$AC$2</c:f>
              <c:numCache>
                <c:formatCode>General</c:formatCode>
                <c:ptCount val="1"/>
                <c:pt idx="0">
                  <c:v>1244721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B494-4FAB-8CFA-FE4E30C496A7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CANAL+Rwanda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Sheet1!$AD$2</c:f>
              <c:numCache>
                <c:formatCode>General</c:formatCode>
                <c:ptCount val="1"/>
                <c:pt idx="0">
                  <c:v>21881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B494-4FAB-8CFA-FE4E30C496A7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Canal+ Comores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Sheet1!$AE$2</c:f>
              <c:numCache>
                <c:formatCode>General</c:formatCode>
                <c:ptCount val="1"/>
                <c:pt idx="0">
                  <c:v>50120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B494-4FAB-8CFA-FE4E30C496A7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Canal+ Bénin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Sheet1!$AF$2</c:f>
              <c:numCache>
                <c:formatCode>General</c:formatCode>
                <c:ptCount val="1"/>
                <c:pt idx="0">
                  <c:v>300653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B494-4FAB-8CFA-FE4E30C496A7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CANAL + MALI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Sheet1!$AG$2</c:f>
              <c:numCache>
                <c:formatCode>General</c:formatCode>
                <c:ptCount val="1"/>
                <c:pt idx="0">
                  <c:v>213338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F-B494-4FAB-8CFA-FE4E30C496A7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CANAL+ RDC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Sheet1!$AH$2</c:f>
              <c:numCache>
                <c:formatCode>General</c:formatCode>
                <c:ptCount val="1"/>
                <c:pt idx="0">
                  <c:v>584187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B494-4FAB-8CFA-FE4E30C496A7}"/>
            </c:ext>
          </c:extLst>
        </c:ser>
        <c:ser>
          <c:idx val="33"/>
          <c:order val="33"/>
          <c:tx>
            <c:strRef>
              <c:f>Sheet1!$AI$1</c:f>
              <c:strCache>
                <c:ptCount val="1"/>
                <c:pt idx="0">
                  <c:v>Canal+ Mayotte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Sheet1!$AI$2</c:f>
              <c:numCache>
                <c:formatCode>General</c:formatCode>
                <c:ptCount val="1"/>
                <c:pt idx="0">
                  <c:v>20842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1-B494-4FAB-8CFA-FE4E30C496A7}"/>
            </c:ext>
          </c:extLst>
        </c:ser>
        <c:ser>
          <c:idx val="34"/>
          <c:order val="34"/>
          <c:tx>
            <c:strRef>
              <c:f>Sheet1!$AJ$1</c:f>
              <c:strCache>
                <c:ptCount val="1"/>
                <c:pt idx="0">
                  <c:v>Le Parlement Du Rire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Sheet1!$AJ$2</c:f>
              <c:numCache>
                <c:formatCode>General</c:formatCode>
                <c:ptCount val="1"/>
                <c:pt idx="0">
                  <c:v>4637279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B494-4FAB-8CFA-FE4E30C496A7}"/>
            </c:ext>
          </c:extLst>
        </c:ser>
        <c:ser>
          <c:idx val="35"/>
          <c:order val="35"/>
          <c:tx>
            <c:strRef>
              <c:f>Sheet1!$AK$1</c:f>
              <c:strCache>
                <c:ptCount val="1"/>
                <c:pt idx="0">
                  <c:v>Canal+ Sport CZ&amp;SK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Sheet1!$AK$2</c:f>
              <c:numCache>
                <c:formatCode>General</c:formatCode>
                <c:ptCount val="1"/>
                <c:pt idx="0">
                  <c:v>24576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3-B494-4FAB-8CFA-FE4E30C496A7}"/>
            </c:ext>
          </c:extLst>
        </c:ser>
        <c:ser>
          <c:idx val="36"/>
          <c:order val="36"/>
          <c:tx>
            <c:strRef>
              <c:f>Sheet1!$AL$1</c:f>
              <c:strCache>
                <c:ptCount val="1"/>
                <c:pt idx="0">
                  <c:v>CANAL+ Netherlands</c:v>
                </c:pt>
              </c:strCache>
            </c:strRef>
          </c:tx>
          <c:spPr>
            <a:solidFill>
              <a:schemeClr val="accent1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Sheet1!$AL$2</c:f>
              <c:numCache>
                <c:formatCode>General</c:formatCode>
                <c:ptCount val="1"/>
                <c:pt idx="0">
                  <c:v>426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4-B494-4FAB-8CFA-FE4E30C496A7}"/>
            </c:ext>
          </c:extLst>
        </c:ser>
        <c:ser>
          <c:idx val="37"/>
          <c:order val="37"/>
          <c:tx>
            <c:strRef>
              <c:f>Sheet1!$AM$1</c:f>
              <c:strCache>
                <c:ptCount val="1"/>
                <c:pt idx="0">
                  <c:v>CANAL+ CZ&amp;SK</c:v>
                </c:pt>
              </c:strCache>
            </c:strRef>
          </c:tx>
          <c:spPr>
            <a:solidFill>
              <a:schemeClr val="accent2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Sheet1!$AM$2</c:f>
              <c:numCache>
                <c:formatCode>General</c:formatCode>
                <c:ptCount val="1"/>
                <c:pt idx="0">
                  <c:v>2584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5-B494-4FAB-8CFA-FE4E30C496A7}"/>
            </c:ext>
          </c:extLst>
        </c:ser>
        <c:ser>
          <c:idx val="38"/>
          <c:order val="38"/>
          <c:tx>
            <c:strRef>
              <c:f>Sheet1!$AN$1</c:f>
              <c:strCache>
                <c:ptCount val="1"/>
                <c:pt idx="0">
                  <c:v>Focus Sat Romania</c:v>
                </c:pt>
              </c:strCache>
            </c:strRef>
          </c:tx>
          <c:spPr>
            <a:solidFill>
              <a:schemeClr val="accent3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Sheet1!$AN$2</c:f>
              <c:numCache>
                <c:formatCode>General</c:formatCode>
                <c:ptCount val="1"/>
                <c:pt idx="0">
                  <c:v>37476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6-B494-4FAB-8CFA-FE4E30C496A7}"/>
            </c:ext>
          </c:extLst>
        </c:ser>
        <c:ser>
          <c:idx val="39"/>
          <c:order val="39"/>
          <c:tx>
            <c:strRef>
              <c:f>Sheet1!$AO$1</c:f>
              <c:strCache>
                <c:ptCount val="1"/>
                <c:pt idx="0">
                  <c:v>CANAL+ Austria</c:v>
                </c:pt>
              </c:strCache>
            </c:strRef>
          </c:tx>
          <c:spPr>
            <a:solidFill>
              <a:schemeClr val="accent4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Sheet1!$AO$2</c:f>
              <c:numCache>
                <c:formatCode>General</c:formatCode>
                <c:ptCount val="1"/>
                <c:pt idx="0">
                  <c:v>4628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7-B494-4FAB-8CFA-FE4E30C496A7}"/>
            </c:ext>
          </c:extLst>
        </c:ser>
        <c:ser>
          <c:idx val="40"/>
          <c:order val="40"/>
          <c:tx>
            <c:strRef>
              <c:f>Sheet1!$AP$1</c:f>
              <c:strCache>
                <c:ptCount val="1"/>
                <c:pt idx="0">
                  <c:v>Direct One</c:v>
                </c:pt>
              </c:strCache>
            </c:strRef>
          </c:tx>
          <c:spPr>
            <a:solidFill>
              <a:schemeClr val="accent5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Sheet1!$AP$2</c:f>
              <c:numCache>
                <c:formatCode>General</c:formatCode>
                <c:ptCount val="1"/>
                <c:pt idx="0">
                  <c:v>49030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8-B494-4FAB-8CFA-FE4E30C496A7}"/>
            </c:ext>
          </c:extLst>
        </c:ser>
        <c:ser>
          <c:idx val="41"/>
          <c:order val="41"/>
          <c:tx>
            <c:strRef>
              <c:f>Sheet1!$AQ$1</c:f>
              <c:strCache>
                <c:ptCount val="1"/>
                <c:pt idx="0">
                  <c:v>Skylink CZ</c:v>
                </c:pt>
              </c:strCache>
            </c:strRef>
          </c:tx>
          <c:spPr>
            <a:solidFill>
              <a:schemeClr val="accent6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Sheet1!$AQ$2</c:f>
              <c:numCache>
                <c:formatCode>General</c:formatCode>
                <c:ptCount val="1"/>
                <c:pt idx="0">
                  <c:v>35586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9-B494-4FAB-8CFA-FE4E30C496A7}"/>
            </c:ext>
          </c:extLst>
        </c:ser>
        <c:ser>
          <c:idx val="42"/>
          <c:order val="42"/>
          <c:tx>
            <c:strRef>
              <c:f>Sheet1!$AR$1</c:f>
              <c:strCache>
                <c:ptCount val="1"/>
                <c:pt idx="0">
                  <c:v>FilmBox Netherlands</c:v>
                </c:pt>
              </c:strCache>
            </c:strRef>
          </c:tx>
          <c:spPr>
            <a:solidFill>
              <a:schemeClr val="accent1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Sheet1!$AR$2</c:f>
              <c:numCache>
                <c:formatCode>General</c:formatCode>
                <c:ptCount val="1"/>
                <c:pt idx="0">
                  <c:v>1703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A-B494-4FAB-8CFA-FE4E30C496A7}"/>
            </c:ext>
          </c:extLst>
        </c:ser>
        <c:ser>
          <c:idx val="43"/>
          <c:order val="43"/>
          <c:tx>
            <c:strRef>
              <c:f>Sheet1!$AS$1</c:f>
              <c:strCache>
                <c:ptCount val="1"/>
                <c:pt idx="0">
                  <c:v>CANAL+ Sport Austria</c:v>
                </c:pt>
              </c:strCache>
            </c:strRef>
          </c:tx>
          <c:spPr>
            <a:solidFill>
              <a:schemeClr val="accent2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Sheet1!$AS$2</c:f>
              <c:numCache>
                <c:formatCode>General</c:formatCode>
                <c:ptCount val="1"/>
                <c:pt idx="0">
                  <c:v>11563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B-B494-4FAB-8CFA-FE4E30C496A7}"/>
            </c:ext>
          </c:extLst>
        </c:ser>
        <c:ser>
          <c:idx val="44"/>
          <c:order val="44"/>
          <c:tx>
            <c:strRef>
              <c:f>Sheet1!$AT$1</c:f>
              <c:strCache>
                <c:ptCount val="1"/>
                <c:pt idx="0">
                  <c:v>Skylink SK</c:v>
                </c:pt>
              </c:strCache>
            </c:strRef>
          </c:tx>
          <c:spPr>
            <a:solidFill>
              <a:schemeClr val="accent3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Sheet1!$AT$2</c:f>
              <c:numCache>
                <c:formatCode>General</c:formatCode>
                <c:ptCount val="1"/>
                <c:pt idx="0">
                  <c:v>12968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C-B494-4FAB-8CFA-FE4E30C496A7}"/>
            </c:ext>
          </c:extLst>
        </c:ser>
        <c:ser>
          <c:idx val="45"/>
          <c:order val="45"/>
          <c:tx>
            <c:strRef>
              <c:f>Sheet1!$AU$1</c:f>
              <c:strCache>
                <c:ptCount val="1"/>
                <c:pt idx="0">
                  <c:v>Canal+ Suisse</c:v>
                </c:pt>
              </c:strCache>
            </c:strRef>
          </c:tx>
          <c:spPr>
            <a:solidFill>
              <a:schemeClr val="accent4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Sheet1!$AU$2</c:f>
              <c:numCache>
                <c:formatCode>General</c:formatCode>
                <c:ptCount val="1"/>
                <c:pt idx="0">
                  <c:v>20311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D-B494-4FAB-8CFA-FE4E30C496A7}"/>
            </c:ext>
          </c:extLst>
        </c:ser>
        <c:ser>
          <c:idx val="46"/>
          <c:order val="46"/>
          <c:tx>
            <c:strRef>
              <c:f>Sheet1!$AV$1</c:f>
              <c:strCache>
                <c:ptCount val="1"/>
                <c:pt idx="0">
                  <c:v>K+ Cinema</c:v>
                </c:pt>
              </c:strCache>
            </c:strRef>
          </c:tx>
          <c:spPr>
            <a:solidFill>
              <a:schemeClr val="accent5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Sheet1!$AV$2</c:f>
              <c:numCache>
                <c:formatCode>General</c:formatCode>
                <c:ptCount val="1"/>
                <c:pt idx="0">
                  <c:v>353902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E-B494-4FAB-8CFA-FE4E30C496A7}"/>
            </c:ext>
          </c:extLst>
        </c:ser>
        <c:ser>
          <c:idx val="47"/>
          <c:order val="47"/>
          <c:tx>
            <c:strRef>
              <c:f>Sheet1!$AW$1</c:f>
              <c:strCache>
                <c:ptCount val="1"/>
                <c:pt idx="0">
                  <c:v>Truyền hình K+</c:v>
                </c:pt>
              </c:strCache>
            </c:strRef>
          </c:tx>
          <c:spPr>
            <a:solidFill>
              <a:schemeClr val="accent6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Sheet1!$AW$2</c:f>
              <c:numCache>
                <c:formatCode>General</c:formatCode>
                <c:ptCount val="1"/>
                <c:pt idx="0">
                  <c:v>2708245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F-B494-4FAB-8CFA-FE4E30C496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0720776"/>
        <c:axId val="380721432"/>
      </c:barChart>
      <c:dateAx>
        <c:axId val="380720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721432"/>
        <c:crosses val="autoZero"/>
        <c:auto val="1"/>
        <c:lblOffset val="100"/>
        <c:baseTimeUnit val="days"/>
      </c:dateAx>
      <c:valAx>
        <c:axId val="380721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720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C3834-E8C5-40C0-90F5-7CA6F6719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7A6B52-2C62-44DE-8FA4-F9BBDFD208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05216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6DFB20-F426-4199-A937-388D1D1BDA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9B7D4E-57B6-4D9C-8D69-3FF6BE15C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097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Followers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Followers Total | All profiles</dc:title>
  <dc:creator>Frederik Born</dc:creator>
  <cp:lastModifiedBy>Frederik Born</cp:lastModifiedBy>
  <cp:revision>1</cp:revision>
  <dcterms:created xsi:type="dcterms:W3CDTF">2024-11-07T16:14:49Z</dcterms:created>
  <dcterms:modified xsi:type="dcterms:W3CDTF">2024-11-07T16:14:52Z</dcterms:modified>
</cp:coreProperties>
</file>