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6/8/2026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1527C-15DB-4FAB-917E-BE7CC4FC5A92}"/>
              </a:ext>
            </a:extLst>
          </p:cNvPr>
          <p:cNvSpPr>
            <a:spLocks noGrp="1"/>
          </p:cNvSpPr>
          <p:nvPr>
            <p:ph type="title"/>
          </p:nvPr>
        </p:nvSpPr>
        <p:spPr/>
        <p:txBody>
          <a:bodyPr/>
          <a:lstStyle/>
          <a:p>
            <a:r>
              <a:rPr lang="en-US"/>
              <a:t>Instagram Posts Table | All profiles - 1 of 26</a:t>
            </a:r>
          </a:p>
        </p:txBody>
      </p:sp>
      <p:graphicFrame>
        <p:nvGraphicFramePr>
          <p:cNvPr id="5" name="Table Placeholder 4">
            <a:extLst>
              <a:ext uri="{FF2B5EF4-FFF2-40B4-BE49-F238E27FC236}">
                <a16:creationId xmlns:a16="http://schemas.microsoft.com/office/drawing/2014/main" id="{73F2DBF4-DD16-4C0D-89B4-77C7DDE625AD}"/>
              </a:ext>
            </a:extLst>
          </p:cNvPr>
          <p:cNvGraphicFramePr>
            <a:graphicFrameLocks noGrp="1"/>
          </p:cNvGraphicFramePr>
          <p:nvPr>
            <p:ph type="tbl" sz="quarter" idx="13"/>
            <p:extLst>
              <p:ext uri="{D42A27DB-BD31-4B8C-83A1-F6EECF244321}">
                <p14:modId xmlns:p14="http://schemas.microsoft.com/office/powerpoint/2010/main" val="4001312525"/>
              </p:ext>
            </p:extLst>
          </p:nvPr>
        </p:nvGraphicFramePr>
        <p:xfrm>
          <a:off x="457200" y="1731963"/>
          <a:ext cx="7735824" cy="1615440"/>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486293699"/>
                    </a:ext>
                  </a:extLst>
                </a:gridCol>
                <a:gridCol w="740664">
                  <a:extLst>
                    <a:ext uri="{9D8B030D-6E8A-4147-A177-3AD203B41FA5}">
                      <a16:colId xmlns:a16="http://schemas.microsoft.com/office/drawing/2014/main" val="206916592"/>
                    </a:ext>
                  </a:extLst>
                </a:gridCol>
                <a:gridCol w="987552">
                  <a:extLst>
                    <a:ext uri="{9D8B030D-6E8A-4147-A177-3AD203B41FA5}">
                      <a16:colId xmlns:a16="http://schemas.microsoft.com/office/drawing/2014/main" val="182168086"/>
                    </a:ext>
                  </a:extLst>
                </a:gridCol>
                <a:gridCol w="329184">
                  <a:extLst>
                    <a:ext uri="{9D8B030D-6E8A-4147-A177-3AD203B41FA5}">
                      <a16:colId xmlns:a16="http://schemas.microsoft.com/office/drawing/2014/main" val="676192261"/>
                    </a:ext>
                  </a:extLst>
                </a:gridCol>
                <a:gridCol w="329184">
                  <a:extLst>
                    <a:ext uri="{9D8B030D-6E8A-4147-A177-3AD203B41FA5}">
                      <a16:colId xmlns:a16="http://schemas.microsoft.com/office/drawing/2014/main" val="4294462392"/>
                    </a:ext>
                  </a:extLst>
                </a:gridCol>
                <a:gridCol w="329184">
                  <a:extLst>
                    <a:ext uri="{9D8B030D-6E8A-4147-A177-3AD203B41FA5}">
                      <a16:colId xmlns:a16="http://schemas.microsoft.com/office/drawing/2014/main" val="2584892712"/>
                    </a:ext>
                  </a:extLst>
                </a:gridCol>
                <a:gridCol w="329184">
                  <a:extLst>
                    <a:ext uri="{9D8B030D-6E8A-4147-A177-3AD203B41FA5}">
                      <a16:colId xmlns:a16="http://schemas.microsoft.com/office/drawing/2014/main" val="3415920194"/>
                    </a:ext>
                  </a:extLst>
                </a:gridCol>
                <a:gridCol w="329184">
                  <a:extLst>
                    <a:ext uri="{9D8B030D-6E8A-4147-A177-3AD203B41FA5}">
                      <a16:colId xmlns:a16="http://schemas.microsoft.com/office/drawing/2014/main" val="1271506272"/>
                    </a:ext>
                  </a:extLst>
                </a:gridCol>
                <a:gridCol w="329184">
                  <a:extLst>
                    <a:ext uri="{9D8B030D-6E8A-4147-A177-3AD203B41FA5}">
                      <a16:colId xmlns:a16="http://schemas.microsoft.com/office/drawing/2014/main" val="2958654037"/>
                    </a:ext>
                  </a:extLst>
                </a:gridCol>
                <a:gridCol w="329184">
                  <a:extLst>
                    <a:ext uri="{9D8B030D-6E8A-4147-A177-3AD203B41FA5}">
                      <a16:colId xmlns:a16="http://schemas.microsoft.com/office/drawing/2014/main" val="2846253064"/>
                    </a:ext>
                  </a:extLst>
                </a:gridCol>
                <a:gridCol w="329184">
                  <a:extLst>
                    <a:ext uri="{9D8B030D-6E8A-4147-A177-3AD203B41FA5}">
                      <a16:colId xmlns:a16="http://schemas.microsoft.com/office/drawing/2014/main" val="1602389333"/>
                    </a:ext>
                  </a:extLst>
                </a:gridCol>
                <a:gridCol w="329184">
                  <a:extLst>
                    <a:ext uri="{9D8B030D-6E8A-4147-A177-3AD203B41FA5}">
                      <a16:colId xmlns:a16="http://schemas.microsoft.com/office/drawing/2014/main" val="401689537"/>
                    </a:ext>
                  </a:extLst>
                </a:gridCol>
                <a:gridCol w="329184">
                  <a:extLst>
                    <a:ext uri="{9D8B030D-6E8A-4147-A177-3AD203B41FA5}">
                      <a16:colId xmlns:a16="http://schemas.microsoft.com/office/drawing/2014/main" val="4294635439"/>
                    </a:ext>
                  </a:extLst>
                </a:gridCol>
                <a:gridCol w="329184">
                  <a:extLst>
                    <a:ext uri="{9D8B030D-6E8A-4147-A177-3AD203B41FA5}">
                      <a16:colId xmlns:a16="http://schemas.microsoft.com/office/drawing/2014/main" val="555264298"/>
                    </a:ext>
                  </a:extLst>
                </a:gridCol>
                <a:gridCol w="329184">
                  <a:extLst>
                    <a:ext uri="{9D8B030D-6E8A-4147-A177-3AD203B41FA5}">
                      <a16:colId xmlns:a16="http://schemas.microsoft.com/office/drawing/2014/main" val="1194258512"/>
                    </a:ext>
                  </a:extLst>
                </a:gridCol>
                <a:gridCol w="329184">
                  <a:extLst>
                    <a:ext uri="{9D8B030D-6E8A-4147-A177-3AD203B41FA5}">
                      <a16:colId xmlns:a16="http://schemas.microsoft.com/office/drawing/2014/main" val="81057757"/>
                    </a:ext>
                  </a:extLst>
                </a:gridCol>
                <a:gridCol w="329184">
                  <a:extLst>
                    <a:ext uri="{9D8B030D-6E8A-4147-A177-3AD203B41FA5}">
                      <a16:colId xmlns:a16="http://schemas.microsoft.com/office/drawing/2014/main" val="10511001"/>
                    </a:ext>
                  </a:extLst>
                </a:gridCol>
                <a:gridCol w="329184">
                  <a:extLst>
                    <a:ext uri="{9D8B030D-6E8A-4147-A177-3AD203B41FA5}">
                      <a16:colId xmlns:a16="http://schemas.microsoft.com/office/drawing/2014/main" val="1588038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867160261"/>
                  </a:ext>
                </a:extLst>
              </a:tr>
            </a:tbl>
          </a:graphicData>
        </a:graphic>
      </p:graphicFrame>
      <p:sp>
        <p:nvSpPr>
          <p:cNvPr id="4" name="Text Placeholder 3">
            <a:extLst>
              <a:ext uri="{FF2B5EF4-FFF2-40B4-BE49-F238E27FC236}">
                <a16:creationId xmlns:a16="http://schemas.microsoft.com/office/drawing/2014/main" id="{72A1D9C7-FCCA-4E8A-929D-EBC7BF831505}"/>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10222006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B425B-0A4B-4C13-9F49-07DBC74459B8}"/>
              </a:ext>
            </a:extLst>
          </p:cNvPr>
          <p:cNvSpPr>
            <a:spLocks noGrp="1"/>
          </p:cNvSpPr>
          <p:nvPr>
            <p:ph type="title"/>
          </p:nvPr>
        </p:nvSpPr>
        <p:spPr/>
        <p:txBody>
          <a:bodyPr/>
          <a:lstStyle/>
          <a:p>
            <a:r>
              <a:rPr lang="en-US"/>
              <a:t>Instagram Posts Table | All profiles - 2 of 26</a:t>
            </a:r>
          </a:p>
        </p:txBody>
      </p:sp>
      <p:graphicFrame>
        <p:nvGraphicFramePr>
          <p:cNvPr id="5" name="Table Placeholder 4">
            <a:extLst>
              <a:ext uri="{FF2B5EF4-FFF2-40B4-BE49-F238E27FC236}">
                <a16:creationId xmlns:a16="http://schemas.microsoft.com/office/drawing/2014/main" id="{28DB2318-552F-4F1F-9F4D-87EA8517A82C}"/>
              </a:ext>
            </a:extLst>
          </p:cNvPr>
          <p:cNvGraphicFramePr>
            <a:graphicFrameLocks noGrp="1"/>
          </p:cNvGraphicFramePr>
          <p:nvPr>
            <p:ph type="tbl" sz="quarter" idx="13"/>
            <p:extLst>
              <p:ext uri="{D42A27DB-BD31-4B8C-83A1-F6EECF244321}">
                <p14:modId xmlns:p14="http://schemas.microsoft.com/office/powerpoint/2010/main" val="672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704128544"/>
                    </a:ext>
                  </a:extLst>
                </a:gridCol>
                <a:gridCol w="740664">
                  <a:extLst>
                    <a:ext uri="{9D8B030D-6E8A-4147-A177-3AD203B41FA5}">
                      <a16:colId xmlns:a16="http://schemas.microsoft.com/office/drawing/2014/main" val="1001454820"/>
                    </a:ext>
                  </a:extLst>
                </a:gridCol>
                <a:gridCol w="987552">
                  <a:extLst>
                    <a:ext uri="{9D8B030D-6E8A-4147-A177-3AD203B41FA5}">
                      <a16:colId xmlns:a16="http://schemas.microsoft.com/office/drawing/2014/main" val="1157108832"/>
                    </a:ext>
                  </a:extLst>
                </a:gridCol>
                <a:gridCol w="329184">
                  <a:extLst>
                    <a:ext uri="{9D8B030D-6E8A-4147-A177-3AD203B41FA5}">
                      <a16:colId xmlns:a16="http://schemas.microsoft.com/office/drawing/2014/main" val="4237929766"/>
                    </a:ext>
                  </a:extLst>
                </a:gridCol>
                <a:gridCol w="329184">
                  <a:extLst>
                    <a:ext uri="{9D8B030D-6E8A-4147-A177-3AD203B41FA5}">
                      <a16:colId xmlns:a16="http://schemas.microsoft.com/office/drawing/2014/main" val="1688327963"/>
                    </a:ext>
                  </a:extLst>
                </a:gridCol>
                <a:gridCol w="329184">
                  <a:extLst>
                    <a:ext uri="{9D8B030D-6E8A-4147-A177-3AD203B41FA5}">
                      <a16:colId xmlns:a16="http://schemas.microsoft.com/office/drawing/2014/main" val="1735674429"/>
                    </a:ext>
                  </a:extLst>
                </a:gridCol>
                <a:gridCol w="329184">
                  <a:extLst>
                    <a:ext uri="{9D8B030D-6E8A-4147-A177-3AD203B41FA5}">
                      <a16:colId xmlns:a16="http://schemas.microsoft.com/office/drawing/2014/main" val="805452209"/>
                    </a:ext>
                  </a:extLst>
                </a:gridCol>
                <a:gridCol w="329184">
                  <a:extLst>
                    <a:ext uri="{9D8B030D-6E8A-4147-A177-3AD203B41FA5}">
                      <a16:colId xmlns:a16="http://schemas.microsoft.com/office/drawing/2014/main" val="3338093148"/>
                    </a:ext>
                  </a:extLst>
                </a:gridCol>
                <a:gridCol w="329184">
                  <a:extLst>
                    <a:ext uri="{9D8B030D-6E8A-4147-A177-3AD203B41FA5}">
                      <a16:colId xmlns:a16="http://schemas.microsoft.com/office/drawing/2014/main" val="3226271782"/>
                    </a:ext>
                  </a:extLst>
                </a:gridCol>
                <a:gridCol w="329184">
                  <a:extLst>
                    <a:ext uri="{9D8B030D-6E8A-4147-A177-3AD203B41FA5}">
                      <a16:colId xmlns:a16="http://schemas.microsoft.com/office/drawing/2014/main" val="3689332582"/>
                    </a:ext>
                  </a:extLst>
                </a:gridCol>
                <a:gridCol w="329184">
                  <a:extLst>
                    <a:ext uri="{9D8B030D-6E8A-4147-A177-3AD203B41FA5}">
                      <a16:colId xmlns:a16="http://schemas.microsoft.com/office/drawing/2014/main" val="2434212884"/>
                    </a:ext>
                  </a:extLst>
                </a:gridCol>
                <a:gridCol w="329184">
                  <a:extLst>
                    <a:ext uri="{9D8B030D-6E8A-4147-A177-3AD203B41FA5}">
                      <a16:colId xmlns:a16="http://schemas.microsoft.com/office/drawing/2014/main" val="2314486985"/>
                    </a:ext>
                  </a:extLst>
                </a:gridCol>
                <a:gridCol w="329184">
                  <a:extLst>
                    <a:ext uri="{9D8B030D-6E8A-4147-A177-3AD203B41FA5}">
                      <a16:colId xmlns:a16="http://schemas.microsoft.com/office/drawing/2014/main" val="2687228220"/>
                    </a:ext>
                  </a:extLst>
                </a:gridCol>
                <a:gridCol w="329184">
                  <a:extLst>
                    <a:ext uri="{9D8B030D-6E8A-4147-A177-3AD203B41FA5}">
                      <a16:colId xmlns:a16="http://schemas.microsoft.com/office/drawing/2014/main" val="1030170717"/>
                    </a:ext>
                  </a:extLst>
                </a:gridCol>
                <a:gridCol w="329184">
                  <a:extLst>
                    <a:ext uri="{9D8B030D-6E8A-4147-A177-3AD203B41FA5}">
                      <a16:colId xmlns:a16="http://schemas.microsoft.com/office/drawing/2014/main" val="4195947103"/>
                    </a:ext>
                  </a:extLst>
                </a:gridCol>
                <a:gridCol w="329184">
                  <a:extLst>
                    <a:ext uri="{9D8B030D-6E8A-4147-A177-3AD203B41FA5}">
                      <a16:colId xmlns:a16="http://schemas.microsoft.com/office/drawing/2014/main" val="222785739"/>
                    </a:ext>
                  </a:extLst>
                </a:gridCol>
                <a:gridCol w="329184">
                  <a:extLst>
                    <a:ext uri="{9D8B030D-6E8A-4147-A177-3AD203B41FA5}">
                      <a16:colId xmlns:a16="http://schemas.microsoft.com/office/drawing/2014/main" val="1990937474"/>
                    </a:ext>
                  </a:extLst>
                </a:gridCol>
                <a:gridCol w="329184">
                  <a:extLst>
                    <a:ext uri="{9D8B030D-6E8A-4147-A177-3AD203B41FA5}">
                      <a16:colId xmlns:a16="http://schemas.microsoft.com/office/drawing/2014/main" val="3550163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160387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ecolebrassart - 2026-05-29 16:20:23</a:t>
                      </a:r>
                      <a:r>
                        <a:rPr kumimoji="0" lang="fr-FR" sz="1000" b="0" i="0" u="none" strike="noStrike" kern="1200" cap="none" spc="0" normalizeH="0" baseline="0" noProof="0">
                          <a:ln>
                            <a:noFill/>
                          </a:ln>
                          <a:solidFill>
                            <a:prstClr val="black"/>
                          </a:solidFill>
                          <a:effectLst/>
                          <a:uLnTx/>
                          <a:uFillTx/>
                          <a:latin typeface="Calibri"/>
                          <a:ea typeface="+mn-ea"/>
                          <a:cs typeface="+mn-cs"/>
                        </a:rPr>
                        <a:t>
 C’est chaud de trouver une alternance. 🔥
Sauf quand on a un portfolio qui parle pour nous. ✨
À BRASSART, les projets ne restent pas dans un dossier. Ils deviennent des preuves concrètes de créativité, de méthode et de savoir-faire. De quoi faire la différence face aux recruteurs.
Direction artistique, animation 3D, game design, illustration… chaque projet est une occasion de construire un portfolio solide et de révéler son univers.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https://quintly-eu-image-storage.s3.amazonaws.com/c8a7eba82b8bb6e2bb6aa0f85d1a0da1/ca458db051372dbd9892b79ba6a2041f.jpg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228357259"/>
                  </a:ext>
                </a:extLst>
              </a:tr>
            </a:tbl>
          </a:graphicData>
        </a:graphic>
      </p:graphicFrame>
      <p:sp>
        <p:nvSpPr>
          <p:cNvPr id="4" name="Text Placeholder 3">
            <a:extLst>
              <a:ext uri="{FF2B5EF4-FFF2-40B4-BE49-F238E27FC236}">
                <a16:creationId xmlns:a16="http://schemas.microsoft.com/office/drawing/2014/main" id="{FCE2F94B-B3F9-409C-A770-11D83EED88DC}"/>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25540034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3BA47-49B1-459D-B03B-FACDC4F8520B}"/>
              </a:ext>
            </a:extLst>
          </p:cNvPr>
          <p:cNvSpPr>
            <a:spLocks noGrp="1"/>
          </p:cNvSpPr>
          <p:nvPr>
            <p:ph type="title"/>
          </p:nvPr>
        </p:nvSpPr>
        <p:spPr/>
        <p:txBody>
          <a:bodyPr/>
          <a:lstStyle/>
          <a:p>
            <a:r>
              <a:rPr lang="en-US"/>
              <a:t>Instagram Posts Table | All profiles - 3 of 26</a:t>
            </a:r>
          </a:p>
        </p:txBody>
      </p:sp>
      <p:graphicFrame>
        <p:nvGraphicFramePr>
          <p:cNvPr id="5" name="Table Placeholder 4">
            <a:extLst>
              <a:ext uri="{FF2B5EF4-FFF2-40B4-BE49-F238E27FC236}">
                <a16:creationId xmlns:a16="http://schemas.microsoft.com/office/drawing/2014/main" id="{B9C20077-FF93-468F-8F6C-9304A87993AE}"/>
              </a:ext>
            </a:extLst>
          </p:cNvPr>
          <p:cNvGraphicFramePr>
            <a:graphicFrameLocks noGrp="1"/>
          </p:cNvGraphicFramePr>
          <p:nvPr>
            <p:ph type="tbl" sz="quarter" idx="13"/>
            <p:extLst>
              <p:ext uri="{D42A27DB-BD31-4B8C-83A1-F6EECF244321}">
                <p14:modId xmlns:p14="http://schemas.microsoft.com/office/powerpoint/2010/main" val="2252723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414486625"/>
                    </a:ext>
                  </a:extLst>
                </a:gridCol>
                <a:gridCol w="740664">
                  <a:extLst>
                    <a:ext uri="{9D8B030D-6E8A-4147-A177-3AD203B41FA5}">
                      <a16:colId xmlns:a16="http://schemas.microsoft.com/office/drawing/2014/main" val="1616396523"/>
                    </a:ext>
                  </a:extLst>
                </a:gridCol>
                <a:gridCol w="987552">
                  <a:extLst>
                    <a:ext uri="{9D8B030D-6E8A-4147-A177-3AD203B41FA5}">
                      <a16:colId xmlns:a16="http://schemas.microsoft.com/office/drawing/2014/main" val="666844717"/>
                    </a:ext>
                  </a:extLst>
                </a:gridCol>
                <a:gridCol w="329184">
                  <a:extLst>
                    <a:ext uri="{9D8B030D-6E8A-4147-A177-3AD203B41FA5}">
                      <a16:colId xmlns:a16="http://schemas.microsoft.com/office/drawing/2014/main" val="3818263697"/>
                    </a:ext>
                  </a:extLst>
                </a:gridCol>
                <a:gridCol w="329184">
                  <a:extLst>
                    <a:ext uri="{9D8B030D-6E8A-4147-A177-3AD203B41FA5}">
                      <a16:colId xmlns:a16="http://schemas.microsoft.com/office/drawing/2014/main" val="3573213629"/>
                    </a:ext>
                  </a:extLst>
                </a:gridCol>
                <a:gridCol w="329184">
                  <a:extLst>
                    <a:ext uri="{9D8B030D-6E8A-4147-A177-3AD203B41FA5}">
                      <a16:colId xmlns:a16="http://schemas.microsoft.com/office/drawing/2014/main" val="960455888"/>
                    </a:ext>
                  </a:extLst>
                </a:gridCol>
                <a:gridCol w="329184">
                  <a:extLst>
                    <a:ext uri="{9D8B030D-6E8A-4147-A177-3AD203B41FA5}">
                      <a16:colId xmlns:a16="http://schemas.microsoft.com/office/drawing/2014/main" val="164193462"/>
                    </a:ext>
                  </a:extLst>
                </a:gridCol>
                <a:gridCol w="329184">
                  <a:extLst>
                    <a:ext uri="{9D8B030D-6E8A-4147-A177-3AD203B41FA5}">
                      <a16:colId xmlns:a16="http://schemas.microsoft.com/office/drawing/2014/main" val="718626216"/>
                    </a:ext>
                  </a:extLst>
                </a:gridCol>
                <a:gridCol w="329184">
                  <a:extLst>
                    <a:ext uri="{9D8B030D-6E8A-4147-A177-3AD203B41FA5}">
                      <a16:colId xmlns:a16="http://schemas.microsoft.com/office/drawing/2014/main" val="3227359784"/>
                    </a:ext>
                  </a:extLst>
                </a:gridCol>
                <a:gridCol w="329184">
                  <a:extLst>
                    <a:ext uri="{9D8B030D-6E8A-4147-A177-3AD203B41FA5}">
                      <a16:colId xmlns:a16="http://schemas.microsoft.com/office/drawing/2014/main" val="2136679123"/>
                    </a:ext>
                  </a:extLst>
                </a:gridCol>
                <a:gridCol w="329184">
                  <a:extLst>
                    <a:ext uri="{9D8B030D-6E8A-4147-A177-3AD203B41FA5}">
                      <a16:colId xmlns:a16="http://schemas.microsoft.com/office/drawing/2014/main" val="3710078271"/>
                    </a:ext>
                  </a:extLst>
                </a:gridCol>
                <a:gridCol w="329184">
                  <a:extLst>
                    <a:ext uri="{9D8B030D-6E8A-4147-A177-3AD203B41FA5}">
                      <a16:colId xmlns:a16="http://schemas.microsoft.com/office/drawing/2014/main" val="937945158"/>
                    </a:ext>
                  </a:extLst>
                </a:gridCol>
                <a:gridCol w="329184">
                  <a:extLst>
                    <a:ext uri="{9D8B030D-6E8A-4147-A177-3AD203B41FA5}">
                      <a16:colId xmlns:a16="http://schemas.microsoft.com/office/drawing/2014/main" val="1317056152"/>
                    </a:ext>
                  </a:extLst>
                </a:gridCol>
                <a:gridCol w="329184">
                  <a:extLst>
                    <a:ext uri="{9D8B030D-6E8A-4147-A177-3AD203B41FA5}">
                      <a16:colId xmlns:a16="http://schemas.microsoft.com/office/drawing/2014/main" val="880713335"/>
                    </a:ext>
                  </a:extLst>
                </a:gridCol>
                <a:gridCol w="329184">
                  <a:extLst>
                    <a:ext uri="{9D8B030D-6E8A-4147-A177-3AD203B41FA5}">
                      <a16:colId xmlns:a16="http://schemas.microsoft.com/office/drawing/2014/main" val="1719326290"/>
                    </a:ext>
                  </a:extLst>
                </a:gridCol>
                <a:gridCol w="329184">
                  <a:extLst>
                    <a:ext uri="{9D8B030D-6E8A-4147-A177-3AD203B41FA5}">
                      <a16:colId xmlns:a16="http://schemas.microsoft.com/office/drawing/2014/main" val="157525392"/>
                    </a:ext>
                  </a:extLst>
                </a:gridCol>
                <a:gridCol w="329184">
                  <a:extLst>
                    <a:ext uri="{9D8B030D-6E8A-4147-A177-3AD203B41FA5}">
                      <a16:colId xmlns:a16="http://schemas.microsoft.com/office/drawing/2014/main" val="1271487145"/>
                    </a:ext>
                  </a:extLst>
                </a:gridCol>
                <a:gridCol w="329184">
                  <a:extLst>
                    <a:ext uri="{9D8B030D-6E8A-4147-A177-3AD203B41FA5}">
                      <a16:colId xmlns:a16="http://schemas.microsoft.com/office/drawing/2014/main" val="4211201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774797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ecolebrassart - 2026-05-29 15:02:04</a:t>
                      </a:r>
                      <a:r>
                        <a:rPr kumimoji="0" lang="fr-FR" sz="1000" b="0" i="0" u="none" strike="noStrike" kern="1200" cap="none" spc="0" normalizeH="0" baseline="0" noProof="0">
                          <a:ln>
                            <a:noFill/>
                          </a:ln>
                          <a:solidFill>
                            <a:prstClr val="black"/>
                          </a:solidFill>
                          <a:effectLst/>
                          <a:uLnTx/>
                          <a:uFillTx/>
                          <a:latin typeface="Calibri"/>
                          <a:ea typeface="+mn-ea"/>
                          <a:cs typeface="+mn-cs"/>
                        </a:rPr>
                        <a:t>
 Quand l’intelligence artificielle rencontre la création contemporaine.
Cette semaine, les étudiants de BRASSART Lille étaient au Louvre Lens Vallée @llvallee pour une journée d’échanges, d’expérimentations et de réflexion autour de l’IA. Au programme : une masterclass d’Étienne Mineur @etienne_mineur, des affiches et expériences en réalité augmentée imaginées par nos étudiants de 5e année, ainsi que des ateliers participatifs conçus et animés par nos étudiants de 3e année.
Une phrase à retenir : « L’IA permet de se tromper vite. »
👏 Bravo à tous les étudiants mobilisés pour cet événement !
#BRASSART #DirectionArtistique #IntelligenceArtificielle #DesignGraphique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https://quintly-eu-image-storage.s3.amazonaws.com/c8a7eba82b8bb6e2bb6aa0f85d1a0da1/11d809497a99d72bf95c39700b957433.jpg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39118287"/>
                  </a:ext>
                </a:extLst>
              </a:tr>
            </a:tbl>
          </a:graphicData>
        </a:graphic>
      </p:graphicFrame>
      <p:sp>
        <p:nvSpPr>
          <p:cNvPr id="4" name="Text Placeholder 3">
            <a:extLst>
              <a:ext uri="{FF2B5EF4-FFF2-40B4-BE49-F238E27FC236}">
                <a16:creationId xmlns:a16="http://schemas.microsoft.com/office/drawing/2014/main" id="{2D07704D-3CB0-4FCA-887C-B837C9214F10}"/>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18124477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EE97B-DABD-42B4-8E50-EDAC293CC700}"/>
              </a:ext>
            </a:extLst>
          </p:cNvPr>
          <p:cNvSpPr>
            <a:spLocks noGrp="1"/>
          </p:cNvSpPr>
          <p:nvPr>
            <p:ph type="title"/>
          </p:nvPr>
        </p:nvSpPr>
        <p:spPr/>
        <p:txBody>
          <a:bodyPr/>
          <a:lstStyle/>
          <a:p>
            <a:r>
              <a:rPr lang="en-US"/>
              <a:t>Instagram Posts Table | All profiles - 4 of 26</a:t>
            </a:r>
          </a:p>
        </p:txBody>
      </p:sp>
      <p:graphicFrame>
        <p:nvGraphicFramePr>
          <p:cNvPr id="5" name="Table Placeholder 4">
            <a:extLst>
              <a:ext uri="{FF2B5EF4-FFF2-40B4-BE49-F238E27FC236}">
                <a16:creationId xmlns:a16="http://schemas.microsoft.com/office/drawing/2014/main" id="{0378478F-5581-4E15-BD83-AF56ABD55127}"/>
              </a:ext>
            </a:extLst>
          </p:cNvPr>
          <p:cNvGraphicFramePr>
            <a:graphicFrameLocks noGrp="1"/>
          </p:cNvGraphicFramePr>
          <p:nvPr>
            <p:ph type="tbl" sz="quarter" idx="13"/>
            <p:extLst>
              <p:ext uri="{D42A27DB-BD31-4B8C-83A1-F6EECF244321}">
                <p14:modId xmlns:p14="http://schemas.microsoft.com/office/powerpoint/2010/main" val="1756791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6598403"/>
                    </a:ext>
                  </a:extLst>
                </a:gridCol>
                <a:gridCol w="740664">
                  <a:extLst>
                    <a:ext uri="{9D8B030D-6E8A-4147-A177-3AD203B41FA5}">
                      <a16:colId xmlns:a16="http://schemas.microsoft.com/office/drawing/2014/main" val="325280853"/>
                    </a:ext>
                  </a:extLst>
                </a:gridCol>
                <a:gridCol w="987552">
                  <a:extLst>
                    <a:ext uri="{9D8B030D-6E8A-4147-A177-3AD203B41FA5}">
                      <a16:colId xmlns:a16="http://schemas.microsoft.com/office/drawing/2014/main" val="1613362017"/>
                    </a:ext>
                  </a:extLst>
                </a:gridCol>
                <a:gridCol w="329184">
                  <a:extLst>
                    <a:ext uri="{9D8B030D-6E8A-4147-A177-3AD203B41FA5}">
                      <a16:colId xmlns:a16="http://schemas.microsoft.com/office/drawing/2014/main" val="3243196149"/>
                    </a:ext>
                  </a:extLst>
                </a:gridCol>
                <a:gridCol w="329184">
                  <a:extLst>
                    <a:ext uri="{9D8B030D-6E8A-4147-A177-3AD203B41FA5}">
                      <a16:colId xmlns:a16="http://schemas.microsoft.com/office/drawing/2014/main" val="1117737836"/>
                    </a:ext>
                  </a:extLst>
                </a:gridCol>
                <a:gridCol w="329184">
                  <a:extLst>
                    <a:ext uri="{9D8B030D-6E8A-4147-A177-3AD203B41FA5}">
                      <a16:colId xmlns:a16="http://schemas.microsoft.com/office/drawing/2014/main" val="2415926228"/>
                    </a:ext>
                  </a:extLst>
                </a:gridCol>
                <a:gridCol w="329184">
                  <a:extLst>
                    <a:ext uri="{9D8B030D-6E8A-4147-A177-3AD203B41FA5}">
                      <a16:colId xmlns:a16="http://schemas.microsoft.com/office/drawing/2014/main" val="4215435351"/>
                    </a:ext>
                  </a:extLst>
                </a:gridCol>
                <a:gridCol w="329184">
                  <a:extLst>
                    <a:ext uri="{9D8B030D-6E8A-4147-A177-3AD203B41FA5}">
                      <a16:colId xmlns:a16="http://schemas.microsoft.com/office/drawing/2014/main" val="3839761527"/>
                    </a:ext>
                  </a:extLst>
                </a:gridCol>
                <a:gridCol w="329184">
                  <a:extLst>
                    <a:ext uri="{9D8B030D-6E8A-4147-A177-3AD203B41FA5}">
                      <a16:colId xmlns:a16="http://schemas.microsoft.com/office/drawing/2014/main" val="519716322"/>
                    </a:ext>
                  </a:extLst>
                </a:gridCol>
                <a:gridCol w="329184">
                  <a:extLst>
                    <a:ext uri="{9D8B030D-6E8A-4147-A177-3AD203B41FA5}">
                      <a16:colId xmlns:a16="http://schemas.microsoft.com/office/drawing/2014/main" val="1054257275"/>
                    </a:ext>
                  </a:extLst>
                </a:gridCol>
                <a:gridCol w="329184">
                  <a:extLst>
                    <a:ext uri="{9D8B030D-6E8A-4147-A177-3AD203B41FA5}">
                      <a16:colId xmlns:a16="http://schemas.microsoft.com/office/drawing/2014/main" val="2982750286"/>
                    </a:ext>
                  </a:extLst>
                </a:gridCol>
                <a:gridCol w="329184">
                  <a:extLst>
                    <a:ext uri="{9D8B030D-6E8A-4147-A177-3AD203B41FA5}">
                      <a16:colId xmlns:a16="http://schemas.microsoft.com/office/drawing/2014/main" val="715310837"/>
                    </a:ext>
                  </a:extLst>
                </a:gridCol>
                <a:gridCol w="329184">
                  <a:extLst>
                    <a:ext uri="{9D8B030D-6E8A-4147-A177-3AD203B41FA5}">
                      <a16:colId xmlns:a16="http://schemas.microsoft.com/office/drawing/2014/main" val="3567382550"/>
                    </a:ext>
                  </a:extLst>
                </a:gridCol>
                <a:gridCol w="329184">
                  <a:extLst>
                    <a:ext uri="{9D8B030D-6E8A-4147-A177-3AD203B41FA5}">
                      <a16:colId xmlns:a16="http://schemas.microsoft.com/office/drawing/2014/main" val="3921389895"/>
                    </a:ext>
                  </a:extLst>
                </a:gridCol>
                <a:gridCol w="329184">
                  <a:extLst>
                    <a:ext uri="{9D8B030D-6E8A-4147-A177-3AD203B41FA5}">
                      <a16:colId xmlns:a16="http://schemas.microsoft.com/office/drawing/2014/main" val="2709585890"/>
                    </a:ext>
                  </a:extLst>
                </a:gridCol>
                <a:gridCol w="329184">
                  <a:extLst>
                    <a:ext uri="{9D8B030D-6E8A-4147-A177-3AD203B41FA5}">
                      <a16:colId xmlns:a16="http://schemas.microsoft.com/office/drawing/2014/main" val="2411750938"/>
                    </a:ext>
                  </a:extLst>
                </a:gridCol>
                <a:gridCol w="329184">
                  <a:extLst>
                    <a:ext uri="{9D8B030D-6E8A-4147-A177-3AD203B41FA5}">
                      <a16:colId xmlns:a16="http://schemas.microsoft.com/office/drawing/2014/main" val="817917880"/>
                    </a:ext>
                  </a:extLst>
                </a:gridCol>
                <a:gridCol w="329184">
                  <a:extLst>
                    <a:ext uri="{9D8B030D-6E8A-4147-A177-3AD203B41FA5}">
                      <a16:colId xmlns:a16="http://schemas.microsoft.com/office/drawing/2014/main" val="824333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678365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ecolebrassart - 2026-05-28 12:08:38</a:t>
                      </a:r>
                      <a:r>
                        <a:rPr kumimoji="0" lang="fr-FR" sz="1000" b="0" i="0" u="none" strike="noStrike" kern="1200" cap="none" spc="0" normalizeH="0" baseline="0" noProof="0">
                          <a:ln>
                            <a:noFill/>
                          </a:ln>
                          <a:solidFill>
                            <a:prstClr val="black"/>
                          </a:solidFill>
                          <a:effectLst/>
                          <a:uLnTx/>
                          <a:uFillTx/>
                          <a:latin typeface="Calibri"/>
                          <a:ea typeface="+mn-ea"/>
                          <a:cs typeface="+mn-cs"/>
                        </a:rPr>
                        <a:t>
 À BRASSART Tours, nous avons échangé avec Gabin Guilleminot @gabin.glmt , alumni promo 2024, passionné de character design et aujourd’hui Character Artist freelance en parallèle de son activité dans l’automobile 3D.
Dans cette interview, il nous plonge dans sa manière de concevoir des personnages : leurs formes, leur silhouette, leur rôle dans une histoire… et surtout ce qui les rend mémorables !
#CharacterDesign #3DArtist #charadesign #BRASSART #Animation3D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https://quintly-eu-image-storage.s3.amazonaws.com/c8a7eba82b8bb6e2bb6aa0f85d1a0da1/4b9b081b527f013a3c61062fec31098b.jpg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93677944"/>
                  </a:ext>
                </a:extLst>
              </a:tr>
            </a:tbl>
          </a:graphicData>
        </a:graphic>
      </p:graphicFrame>
      <p:sp>
        <p:nvSpPr>
          <p:cNvPr id="4" name="Text Placeholder 3">
            <a:extLst>
              <a:ext uri="{FF2B5EF4-FFF2-40B4-BE49-F238E27FC236}">
                <a16:creationId xmlns:a16="http://schemas.microsoft.com/office/drawing/2014/main" id="{3A8EE077-D114-4B61-8006-8B7755EDA0B9}"/>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5852221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59FFD-4797-4826-8A2D-DC3CD34680E6}"/>
              </a:ext>
            </a:extLst>
          </p:cNvPr>
          <p:cNvSpPr>
            <a:spLocks noGrp="1"/>
          </p:cNvSpPr>
          <p:nvPr>
            <p:ph type="title"/>
          </p:nvPr>
        </p:nvSpPr>
        <p:spPr/>
        <p:txBody>
          <a:bodyPr/>
          <a:lstStyle/>
          <a:p>
            <a:r>
              <a:rPr lang="en-US"/>
              <a:t>Instagram Posts Table | All profiles - 5 of 26</a:t>
            </a:r>
          </a:p>
        </p:txBody>
      </p:sp>
      <p:graphicFrame>
        <p:nvGraphicFramePr>
          <p:cNvPr id="5" name="Table Placeholder 4">
            <a:extLst>
              <a:ext uri="{FF2B5EF4-FFF2-40B4-BE49-F238E27FC236}">
                <a16:creationId xmlns:a16="http://schemas.microsoft.com/office/drawing/2014/main" id="{AF6A829A-4804-4C3A-B919-AC169CC7703F}"/>
              </a:ext>
            </a:extLst>
          </p:cNvPr>
          <p:cNvGraphicFramePr>
            <a:graphicFrameLocks noGrp="1"/>
          </p:cNvGraphicFramePr>
          <p:nvPr>
            <p:ph type="tbl" sz="quarter" idx="13"/>
            <p:extLst>
              <p:ext uri="{D42A27DB-BD31-4B8C-83A1-F6EECF244321}">
                <p14:modId xmlns:p14="http://schemas.microsoft.com/office/powerpoint/2010/main" val="3277175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701936469"/>
                    </a:ext>
                  </a:extLst>
                </a:gridCol>
                <a:gridCol w="740664">
                  <a:extLst>
                    <a:ext uri="{9D8B030D-6E8A-4147-A177-3AD203B41FA5}">
                      <a16:colId xmlns:a16="http://schemas.microsoft.com/office/drawing/2014/main" val="1489491347"/>
                    </a:ext>
                  </a:extLst>
                </a:gridCol>
                <a:gridCol w="987552">
                  <a:extLst>
                    <a:ext uri="{9D8B030D-6E8A-4147-A177-3AD203B41FA5}">
                      <a16:colId xmlns:a16="http://schemas.microsoft.com/office/drawing/2014/main" val="3223975712"/>
                    </a:ext>
                  </a:extLst>
                </a:gridCol>
                <a:gridCol w="329184">
                  <a:extLst>
                    <a:ext uri="{9D8B030D-6E8A-4147-A177-3AD203B41FA5}">
                      <a16:colId xmlns:a16="http://schemas.microsoft.com/office/drawing/2014/main" val="930249001"/>
                    </a:ext>
                  </a:extLst>
                </a:gridCol>
                <a:gridCol w="329184">
                  <a:extLst>
                    <a:ext uri="{9D8B030D-6E8A-4147-A177-3AD203B41FA5}">
                      <a16:colId xmlns:a16="http://schemas.microsoft.com/office/drawing/2014/main" val="3529339857"/>
                    </a:ext>
                  </a:extLst>
                </a:gridCol>
                <a:gridCol w="329184">
                  <a:extLst>
                    <a:ext uri="{9D8B030D-6E8A-4147-A177-3AD203B41FA5}">
                      <a16:colId xmlns:a16="http://schemas.microsoft.com/office/drawing/2014/main" val="657069072"/>
                    </a:ext>
                  </a:extLst>
                </a:gridCol>
                <a:gridCol w="329184">
                  <a:extLst>
                    <a:ext uri="{9D8B030D-6E8A-4147-A177-3AD203B41FA5}">
                      <a16:colId xmlns:a16="http://schemas.microsoft.com/office/drawing/2014/main" val="2968065759"/>
                    </a:ext>
                  </a:extLst>
                </a:gridCol>
                <a:gridCol w="329184">
                  <a:extLst>
                    <a:ext uri="{9D8B030D-6E8A-4147-A177-3AD203B41FA5}">
                      <a16:colId xmlns:a16="http://schemas.microsoft.com/office/drawing/2014/main" val="737336343"/>
                    </a:ext>
                  </a:extLst>
                </a:gridCol>
                <a:gridCol w="329184">
                  <a:extLst>
                    <a:ext uri="{9D8B030D-6E8A-4147-A177-3AD203B41FA5}">
                      <a16:colId xmlns:a16="http://schemas.microsoft.com/office/drawing/2014/main" val="2603468870"/>
                    </a:ext>
                  </a:extLst>
                </a:gridCol>
                <a:gridCol w="329184">
                  <a:extLst>
                    <a:ext uri="{9D8B030D-6E8A-4147-A177-3AD203B41FA5}">
                      <a16:colId xmlns:a16="http://schemas.microsoft.com/office/drawing/2014/main" val="2569921155"/>
                    </a:ext>
                  </a:extLst>
                </a:gridCol>
                <a:gridCol w="329184">
                  <a:extLst>
                    <a:ext uri="{9D8B030D-6E8A-4147-A177-3AD203B41FA5}">
                      <a16:colId xmlns:a16="http://schemas.microsoft.com/office/drawing/2014/main" val="3855992206"/>
                    </a:ext>
                  </a:extLst>
                </a:gridCol>
                <a:gridCol w="329184">
                  <a:extLst>
                    <a:ext uri="{9D8B030D-6E8A-4147-A177-3AD203B41FA5}">
                      <a16:colId xmlns:a16="http://schemas.microsoft.com/office/drawing/2014/main" val="2022334743"/>
                    </a:ext>
                  </a:extLst>
                </a:gridCol>
                <a:gridCol w="329184">
                  <a:extLst>
                    <a:ext uri="{9D8B030D-6E8A-4147-A177-3AD203B41FA5}">
                      <a16:colId xmlns:a16="http://schemas.microsoft.com/office/drawing/2014/main" val="758390184"/>
                    </a:ext>
                  </a:extLst>
                </a:gridCol>
                <a:gridCol w="329184">
                  <a:extLst>
                    <a:ext uri="{9D8B030D-6E8A-4147-A177-3AD203B41FA5}">
                      <a16:colId xmlns:a16="http://schemas.microsoft.com/office/drawing/2014/main" val="1895843196"/>
                    </a:ext>
                  </a:extLst>
                </a:gridCol>
                <a:gridCol w="329184">
                  <a:extLst>
                    <a:ext uri="{9D8B030D-6E8A-4147-A177-3AD203B41FA5}">
                      <a16:colId xmlns:a16="http://schemas.microsoft.com/office/drawing/2014/main" val="1317582403"/>
                    </a:ext>
                  </a:extLst>
                </a:gridCol>
                <a:gridCol w="329184">
                  <a:extLst>
                    <a:ext uri="{9D8B030D-6E8A-4147-A177-3AD203B41FA5}">
                      <a16:colId xmlns:a16="http://schemas.microsoft.com/office/drawing/2014/main" val="3226834798"/>
                    </a:ext>
                  </a:extLst>
                </a:gridCol>
                <a:gridCol w="329184">
                  <a:extLst>
                    <a:ext uri="{9D8B030D-6E8A-4147-A177-3AD203B41FA5}">
                      <a16:colId xmlns:a16="http://schemas.microsoft.com/office/drawing/2014/main" val="2892511898"/>
                    </a:ext>
                  </a:extLst>
                </a:gridCol>
                <a:gridCol w="329184">
                  <a:extLst>
                    <a:ext uri="{9D8B030D-6E8A-4147-A177-3AD203B41FA5}">
                      <a16:colId xmlns:a16="http://schemas.microsoft.com/office/drawing/2014/main" val="2038761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265435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ecolebrassart - 2026-05-27 11:40:12</a:t>
                      </a:r>
                      <a:r>
                        <a:rPr kumimoji="0" lang="fr-FR" sz="1000" b="0" i="0" u="none" strike="noStrike" kern="1200" cap="none" spc="0" normalizeH="0" baseline="0" noProof="0">
                          <a:ln>
                            <a:noFill/>
                          </a:ln>
                          <a:solidFill>
                            <a:prstClr val="black"/>
                          </a:solidFill>
                          <a:effectLst/>
                          <a:uLnTx/>
                          <a:uFillTx/>
                          <a:latin typeface="Calibri"/>
                          <a:ea typeface="+mn-ea"/>
                          <a:cs typeface="+mn-cs"/>
                        </a:rPr>
                        <a:t>
 Premiers défis créatifs &amp; premières rencontres autour d’une table remplie de feutres et de peinture ✨
À l’occasion du Welcome Day, nos futurs étudiants ont déjà mis un pied dans l’univers BRASSART.
À Nice, en équipes, ils ont imaginé une illustration à partir de mots piochés au hasard : une couleur, une époque, un personnage et une émotion. Deux heures pour créer une image collective 🎨 L’après-midi s’est poursuivie avec nos partenaires et les ambassadeurs du campus, venus échanger avec les étudiants sur la vie à Nice, les projets, les bons plans et la suite de l’aventure.
Du côté de Lille, les participants ont détourné des vinyles pour créer des œuvres animées. Une fois en mouvement, les illustrations prenaient vie en faisant une petite boucles hypnotique 💿
Bienvenue à celles et ceux qui rejoindront bientôt l’aventure BRASSART ❤️
#BRASSART #WelcomeDay #EcoleCreative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https://quintly-eu-image-storage.s3.amazonaws.com/c8a7eba82b8bb6e2bb6aa0f85d1a0da1/7df3d7260aca79c5134e2b659a406af9.jpg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741171138"/>
                  </a:ext>
                </a:extLst>
              </a:tr>
            </a:tbl>
          </a:graphicData>
        </a:graphic>
      </p:graphicFrame>
      <p:sp>
        <p:nvSpPr>
          <p:cNvPr id="4" name="Text Placeholder 3">
            <a:extLst>
              <a:ext uri="{FF2B5EF4-FFF2-40B4-BE49-F238E27FC236}">
                <a16:creationId xmlns:a16="http://schemas.microsoft.com/office/drawing/2014/main" id="{6E9B0FF1-A35D-454B-881F-3A63253A43CB}"/>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871841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DCDF5-184B-4F00-AF45-95B0217E8937}"/>
              </a:ext>
            </a:extLst>
          </p:cNvPr>
          <p:cNvSpPr>
            <a:spLocks noGrp="1"/>
          </p:cNvSpPr>
          <p:nvPr>
            <p:ph type="title"/>
          </p:nvPr>
        </p:nvSpPr>
        <p:spPr/>
        <p:txBody>
          <a:bodyPr/>
          <a:lstStyle/>
          <a:p>
            <a:r>
              <a:rPr lang="en-US"/>
              <a:t>Instagram Posts Table | All profiles - 6 of 26</a:t>
            </a:r>
          </a:p>
        </p:txBody>
      </p:sp>
      <p:graphicFrame>
        <p:nvGraphicFramePr>
          <p:cNvPr id="5" name="Table Placeholder 4">
            <a:extLst>
              <a:ext uri="{FF2B5EF4-FFF2-40B4-BE49-F238E27FC236}">
                <a16:creationId xmlns:a16="http://schemas.microsoft.com/office/drawing/2014/main" id="{2FCCF32B-D4C8-406F-A2F4-031385D75003}"/>
              </a:ext>
            </a:extLst>
          </p:cNvPr>
          <p:cNvGraphicFramePr>
            <a:graphicFrameLocks noGrp="1"/>
          </p:cNvGraphicFramePr>
          <p:nvPr>
            <p:ph type="tbl" sz="quarter" idx="13"/>
            <p:extLst>
              <p:ext uri="{D42A27DB-BD31-4B8C-83A1-F6EECF244321}">
                <p14:modId xmlns:p14="http://schemas.microsoft.com/office/powerpoint/2010/main" val="909162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783336070"/>
                    </a:ext>
                  </a:extLst>
                </a:gridCol>
                <a:gridCol w="740664">
                  <a:extLst>
                    <a:ext uri="{9D8B030D-6E8A-4147-A177-3AD203B41FA5}">
                      <a16:colId xmlns:a16="http://schemas.microsoft.com/office/drawing/2014/main" val="4045897214"/>
                    </a:ext>
                  </a:extLst>
                </a:gridCol>
                <a:gridCol w="987552">
                  <a:extLst>
                    <a:ext uri="{9D8B030D-6E8A-4147-A177-3AD203B41FA5}">
                      <a16:colId xmlns:a16="http://schemas.microsoft.com/office/drawing/2014/main" val="4173232871"/>
                    </a:ext>
                  </a:extLst>
                </a:gridCol>
                <a:gridCol w="329184">
                  <a:extLst>
                    <a:ext uri="{9D8B030D-6E8A-4147-A177-3AD203B41FA5}">
                      <a16:colId xmlns:a16="http://schemas.microsoft.com/office/drawing/2014/main" val="872003458"/>
                    </a:ext>
                  </a:extLst>
                </a:gridCol>
                <a:gridCol w="329184">
                  <a:extLst>
                    <a:ext uri="{9D8B030D-6E8A-4147-A177-3AD203B41FA5}">
                      <a16:colId xmlns:a16="http://schemas.microsoft.com/office/drawing/2014/main" val="1512000396"/>
                    </a:ext>
                  </a:extLst>
                </a:gridCol>
                <a:gridCol w="329184">
                  <a:extLst>
                    <a:ext uri="{9D8B030D-6E8A-4147-A177-3AD203B41FA5}">
                      <a16:colId xmlns:a16="http://schemas.microsoft.com/office/drawing/2014/main" val="3040556904"/>
                    </a:ext>
                  </a:extLst>
                </a:gridCol>
                <a:gridCol w="329184">
                  <a:extLst>
                    <a:ext uri="{9D8B030D-6E8A-4147-A177-3AD203B41FA5}">
                      <a16:colId xmlns:a16="http://schemas.microsoft.com/office/drawing/2014/main" val="2088147032"/>
                    </a:ext>
                  </a:extLst>
                </a:gridCol>
                <a:gridCol w="329184">
                  <a:extLst>
                    <a:ext uri="{9D8B030D-6E8A-4147-A177-3AD203B41FA5}">
                      <a16:colId xmlns:a16="http://schemas.microsoft.com/office/drawing/2014/main" val="3869225880"/>
                    </a:ext>
                  </a:extLst>
                </a:gridCol>
                <a:gridCol w="329184">
                  <a:extLst>
                    <a:ext uri="{9D8B030D-6E8A-4147-A177-3AD203B41FA5}">
                      <a16:colId xmlns:a16="http://schemas.microsoft.com/office/drawing/2014/main" val="2360066513"/>
                    </a:ext>
                  </a:extLst>
                </a:gridCol>
                <a:gridCol w="329184">
                  <a:extLst>
                    <a:ext uri="{9D8B030D-6E8A-4147-A177-3AD203B41FA5}">
                      <a16:colId xmlns:a16="http://schemas.microsoft.com/office/drawing/2014/main" val="2671923229"/>
                    </a:ext>
                  </a:extLst>
                </a:gridCol>
                <a:gridCol w="329184">
                  <a:extLst>
                    <a:ext uri="{9D8B030D-6E8A-4147-A177-3AD203B41FA5}">
                      <a16:colId xmlns:a16="http://schemas.microsoft.com/office/drawing/2014/main" val="2890467450"/>
                    </a:ext>
                  </a:extLst>
                </a:gridCol>
                <a:gridCol w="329184">
                  <a:extLst>
                    <a:ext uri="{9D8B030D-6E8A-4147-A177-3AD203B41FA5}">
                      <a16:colId xmlns:a16="http://schemas.microsoft.com/office/drawing/2014/main" val="252276525"/>
                    </a:ext>
                  </a:extLst>
                </a:gridCol>
                <a:gridCol w="329184">
                  <a:extLst>
                    <a:ext uri="{9D8B030D-6E8A-4147-A177-3AD203B41FA5}">
                      <a16:colId xmlns:a16="http://schemas.microsoft.com/office/drawing/2014/main" val="3291118776"/>
                    </a:ext>
                  </a:extLst>
                </a:gridCol>
                <a:gridCol w="329184">
                  <a:extLst>
                    <a:ext uri="{9D8B030D-6E8A-4147-A177-3AD203B41FA5}">
                      <a16:colId xmlns:a16="http://schemas.microsoft.com/office/drawing/2014/main" val="3705625399"/>
                    </a:ext>
                  </a:extLst>
                </a:gridCol>
                <a:gridCol w="329184">
                  <a:extLst>
                    <a:ext uri="{9D8B030D-6E8A-4147-A177-3AD203B41FA5}">
                      <a16:colId xmlns:a16="http://schemas.microsoft.com/office/drawing/2014/main" val="2007466536"/>
                    </a:ext>
                  </a:extLst>
                </a:gridCol>
                <a:gridCol w="329184">
                  <a:extLst>
                    <a:ext uri="{9D8B030D-6E8A-4147-A177-3AD203B41FA5}">
                      <a16:colId xmlns:a16="http://schemas.microsoft.com/office/drawing/2014/main" val="1842576285"/>
                    </a:ext>
                  </a:extLst>
                </a:gridCol>
                <a:gridCol w="329184">
                  <a:extLst>
                    <a:ext uri="{9D8B030D-6E8A-4147-A177-3AD203B41FA5}">
                      <a16:colId xmlns:a16="http://schemas.microsoft.com/office/drawing/2014/main" val="3271150836"/>
                    </a:ext>
                  </a:extLst>
                </a:gridCol>
                <a:gridCol w="329184">
                  <a:extLst>
                    <a:ext uri="{9D8B030D-6E8A-4147-A177-3AD203B41FA5}">
                      <a16:colId xmlns:a16="http://schemas.microsoft.com/office/drawing/2014/main" val="3029102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764200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ecolebrassart - 2026-05-22 15:47:38</a:t>
                      </a:r>
                      <a:r>
                        <a:rPr kumimoji="0" lang="fr-FR" sz="1000" b="0" i="0" u="none" strike="noStrike" kern="1200" cap="none" spc="0" normalizeH="0" baseline="0" noProof="0">
                          <a:ln>
                            <a:noFill/>
                          </a:ln>
                          <a:solidFill>
                            <a:prstClr val="black"/>
                          </a:solidFill>
                          <a:effectLst/>
                          <a:uLnTx/>
                          <a:uFillTx/>
                          <a:latin typeface="Calibri"/>
                          <a:ea typeface="+mn-ea"/>
                          <a:cs typeface="+mn-cs"/>
                        </a:rPr>
                        <a:t>
 “Quand je fais mes courses maintenant, je regarde tous les packagings différemment…” 👀
Une alternance en agence, ça ressemble à quoi quand on est en Direction Artistique ?
Aux côtés de Morgane @morgaane.gnd, étudiante en 5e année à BRASSART et assistante DA chez @bronson_group, plonge dans le quotidien d’une agence où les idées circulent vite ✨
Du branding au packaging, des réseaux sociaux aux ajustements typo au millimètre près, chaque journée est différente et surtout ultra collaborative. Entre créativité, travail d’équipe et immersion dans le vrai rythme du métier, l’alternance permet de transformer ses compétences en expérience concrète.
#directionartistique #agencecreative #alternance #designgraphique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https://quintly-eu-image-storage.s3.amazonaws.com/c8a7eba82b8bb6e2bb6aa0f85d1a0da1/c32384de4aae39f24c572efd28a3b8c1.jpg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11550542"/>
                  </a:ext>
                </a:extLst>
              </a:tr>
            </a:tbl>
          </a:graphicData>
        </a:graphic>
      </p:graphicFrame>
      <p:sp>
        <p:nvSpPr>
          <p:cNvPr id="4" name="Text Placeholder 3">
            <a:extLst>
              <a:ext uri="{FF2B5EF4-FFF2-40B4-BE49-F238E27FC236}">
                <a16:creationId xmlns:a16="http://schemas.microsoft.com/office/drawing/2014/main" id="{ECB2194C-C2BE-49B5-BD6C-1C3AC4E2D668}"/>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34033272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8471F-6C6B-41DA-91EF-D8BC823D86B7}"/>
              </a:ext>
            </a:extLst>
          </p:cNvPr>
          <p:cNvSpPr>
            <a:spLocks noGrp="1"/>
          </p:cNvSpPr>
          <p:nvPr>
            <p:ph type="title"/>
          </p:nvPr>
        </p:nvSpPr>
        <p:spPr/>
        <p:txBody>
          <a:bodyPr/>
          <a:lstStyle/>
          <a:p>
            <a:r>
              <a:rPr lang="en-US"/>
              <a:t>Instagram Posts Table | All profiles - 7 of 26</a:t>
            </a:r>
          </a:p>
        </p:txBody>
      </p:sp>
      <p:graphicFrame>
        <p:nvGraphicFramePr>
          <p:cNvPr id="5" name="Table Placeholder 4">
            <a:extLst>
              <a:ext uri="{FF2B5EF4-FFF2-40B4-BE49-F238E27FC236}">
                <a16:creationId xmlns:a16="http://schemas.microsoft.com/office/drawing/2014/main" id="{07451416-6CDF-4C99-8586-14C764869664}"/>
              </a:ext>
            </a:extLst>
          </p:cNvPr>
          <p:cNvGraphicFramePr>
            <a:graphicFrameLocks noGrp="1"/>
          </p:cNvGraphicFramePr>
          <p:nvPr>
            <p:ph type="tbl" sz="quarter" idx="13"/>
            <p:extLst>
              <p:ext uri="{D42A27DB-BD31-4B8C-83A1-F6EECF244321}">
                <p14:modId xmlns:p14="http://schemas.microsoft.com/office/powerpoint/2010/main" val="1264783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16904676"/>
                    </a:ext>
                  </a:extLst>
                </a:gridCol>
                <a:gridCol w="740664">
                  <a:extLst>
                    <a:ext uri="{9D8B030D-6E8A-4147-A177-3AD203B41FA5}">
                      <a16:colId xmlns:a16="http://schemas.microsoft.com/office/drawing/2014/main" val="932240443"/>
                    </a:ext>
                  </a:extLst>
                </a:gridCol>
                <a:gridCol w="987552">
                  <a:extLst>
                    <a:ext uri="{9D8B030D-6E8A-4147-A177-3AD203B41FA5}">
                      <a16:colId xmlns:a16="http://schemas.microsoft.com/office/drawing/2014/main" val="1139095535"/>
                    </a:ext>
                  </a:extLst>
                </a:gridCol>
                <a:gridCol w="329184">
                  <a:extLst>
                    <a:ext uri="{9D8B030D-6E8A-4147-A177-3AD203B41FA5}">
                      <a16:colId xmlns:a16="http://schemas.microsoft.com/office/drawing/2014/main" val="709955098"/>
                    </a:ext>
                  </a:extLst>
                </a:gridCol>
                <a:gridCol w="329184">
                  <a:extLst>
                    <a:ext uri="{9D8B030D-6E8A-4147-A177-3AD203B41FA5}">
                      <a16:colId xmlns:a16="http://schemas.microsoft.com/office/drawing/2014/main" val="2668529793"/>
                    </a:ext>
                  </a:extLst>
                </a:gridCol>
                <a:gridCol w="329184">
                  <a:extLst>
                    <a:ext uri="{9D8B030D-6E8A-4147-A177-3AD203B41FA5}">
                      <a16:colId xmlns:a16="http://schemas.microsoft.com/office/drawing/2014/main" val="303909764"/>
                    </a:ext>
                  </a:extLst>
                </a:gridCol>
                <a:gridCol w="329184">
                  <a:extLst>
                    <a:ext uri="{9D8B030D-6E8A-4147-A177-3AD203B41FA5}">
                      <a16:colId xmlns:a16="http://schemas.microsoft.com/office/drawing/2014/main" val="2840605104"/>
                    </a:ext>
                  </a:extLst>
                </a:gridCol>
                <a:gridCol w="329184">
                  <a:extLst>
                    <a:ext uri="{9D8B030D-6E8A-4147-A177-3AD203B41FA5}">
                      <a16:colId xmlns:a16="http://schemas.microsoft.com/office/drawing/2014/main" val="1411370195"/>
                    </a:ext>
                  </a:extLst>
                </a:gridCol>
                <a:gridCol w="329184">
                  <a:extLst>
                    <a:ext uri="{9D8B030D-6E8A-4147-A177-3AD203B41FA5}">
                      <a16:colId xmlns:a16="http://schemas.microsoft.com/office/drawing/2014/main" val="427454073"/>
                    </a:ext>
                  </a:extLst>
                </a:gridCol>
                <a:gridCol w="329184">
                  <a:extLst>
                    <a:ext uri="{9D8B030D-6E8A-4147-A177-3AD203B41FA5}">
                      <a16:colId xmlns:a16="http://schemas.microsoft.com/office/drawing/2014/main" val="3084402898"/>
                    </a:ext>
                  </a:extLst>
                </a:gridCol>
                <a:gridCol w="329184">
                  <a:extLst>
                    <a:ext uri="{9D8B030D-6E8A-4147-A177-3AD203B41FA5}">
                      <a16:colId xmlns:a16="http://schemas.microsoft.com/office/drawing/2014/main" val="2998213716"/>
                    </a:ext>
                  </a:extLst>
                </a:gridCol>
                <a:gridCol w="329184">
                  <a:extLst>
                    <a:ext uri="{9D8B030D-6E8A-4147-A177-3AD203B41FA5}">
                      <a16:colId xmlns:a16="http://schemas.microsoft.com/office/drawing/2014/main" val="1535080472"/>
                    </a:ext>
                  </a:extLst>
                </a:gridCol>
                <a:gridCol w="329184">
                  <a:extLst>
                    <a:ext uri="{9D8B030D-6E8A-4147-A177-3AD203B41FA5}">
                      <a16:colId xmlns:a16="http://schemas.microsoft.com/office/drawing/2014/main" val="3556924885"/>
                    </a:ext>
                  </a:extLst>
                </a:gridCol>
                <a:gridCol w="329184">
                  <a:extLst>
                    <a:ext uri="{9D8B030D-6E8A-4147-A177-3AD203B41FA5}">
                      <a16:colId xmlns:a16="http://schemas.microsoft.com/office/drawing/2014/main" val="3153258100"/>
                    </a:ext>
                  </a:extLst>
                </a:gridCol>
                <a:gridCol w="329184">
                  <a:extLst>
                    <a:ext uri="{9D8B030D-6E8A-4147-A177-3AD203B41FA5}">
                      <a16:colId xmlns:a16="http://schemas.microsoft.com/office/drawing/2014/main" val="3776380347"/>
                    </a:ext>
                  </a:extLst>
                </a:gridCol>
                <a:gridCol w="329184">
                  <a:extLst>
                    <a:ext uri="{9D8B030D-6E8A-4147-A177-3AD203B41FA5}">
                      <a16:colId xmlns:a16="http://schemas.microsoft.com/office/drawing/2014/main" val="356964195"/>
                    </a:ext>
                  </a:extLst>
                </a:gridCol>
                <a:gridCol w="329184">
                  <a:extLst>
                    <a:ext uri="{9D8B030D-6E8A-4147-A177-3AD203B41FA5}">
                      <a16:colId xmlns:a16="http://schemas.microsoft.com/office/drawing/2014/main" val="130385344"/>
                    </a:ext>
                  </a:extLst>
                </a:gridCol>
                <a:gridCol w="329184">
                  <a:extLst>
                    <a:ext uri="{9D8B030D-6E8A-4147-A177-3AD203B41FA5}">
                      <a16:colId xmlns:a16="http://schemas.microsoft.com/office/drawing/2014/main" val="465767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552342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ecolebrassart - 2026-05-21 15:06:55</a:t>
                      </a:r>
                      <a:r>
                        <a:rPr kumimoji="0" lang="fr-FR" sz="1000" b="0" i="0" u="none" strike="noStrike" kern="1200" cap="none" spc="0" normalizeH="0" baseline="0" noProof="0">
                          <a:ln>
                            <a:noFill/>
                          </a:ln>
                          <a:solidFill>
                            <a:prstClr val="black"/>
                          </a:solidFill>
                          <a:effectLst/>
                          <a:uLnTx/>
                          <a:uFillTx/>
                          <a:latin typeface="Calibri"/>
                          <a:ea typeface="+mn-ea"/>
                          <a:cs typeface="+mn-cs"/>
                        </a:rPr>
                        <a:t>
 “C’est une chance de pouvoir faire de notre passion un métier.” ❤️‍🔥
Entre projets de fin d’études, game jams, adrénaline et fierté… les étudiants de BRASSART Montpellier reviennent sur les moments qui ont marqué leur parcours.
Des souvenirs de promo aux rêves d’industrie du jeu vidéo, en passant par les projets qui les ont fait grandir, ces témoignages racontent surtout une chose : créer, c’est aussi apprendre à croire en soi ✨
Merci à Gaël, Esteban et Alexandre pour leur sincérité, leur passion et leurs mots inspirants 🎬
#alumni #brassart #etudessup #etudes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https://quintly-eu-image-storage.s3.amazonaws.com/c8a7eba82b8bb6e2bb6aa0f85d1a0da1/2073747680dfaf5d25ee93d252fc83af.jpg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66936481"/>
                  </a:ext>
                </a:extLst>
              </a:tr>
            </a:tbl>
          </a:graphicData>
        </a:graphic>
      </p:graphicFrame>
      <p:sp>
        <p:nvSpPr>
          <p:cNvPr id="4" name="Text Placeholder 3">
            <a:extLst>
              <a:ext uri="{FF2B5EF4-FFF2-40B4-BE49-F238E27FC236}">
                <a16:creationId xmlns:a16="http://schemas.microsoft.com/office/drawing/2014/main" id="{0EE8BAE4-F887-4C26-97DD-A65C8149A141}"/>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40332175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C935B-78AC-49E6-A07C-A995A425FBD6}"/>
              </a:ext>
            </a:extLst>
          </p:cNvPr>
          <p:cNvSpPr>
            <a:spLocks noGrp="1"/>
          </p:cNvSpPr>
          <p:nvPr>
            <p:ph type="title"/>
          </p:nvPr>
        </p:nvSpPr>
        <p:spPr/>
        <p:txBody>
          <a:bodyPr/>
          <a:lstStyle/>
          <a:p>
            <a:r>
              <a:rPr lang="en-US"/>
              <a:t>Instagram Posts Table | All profiles - 8 of 26</a:t>
            </a:r>
          </a:p>
        </p:txBody>
      </p:sp>
      <p:graphicFrame>
        <p:nvGraphicFramePr>
          <p:cNvPr id="5" name="Table Placeholder 4">
            <a:extLst>
              <a:ext uri="{FF2B5EF4-FFF2-40B4-BE49-F238E27FC236}">
                <a16:creationId xmlns:a16="http://schemas.microsoft.com/office/drawing/2014/main" id="{D0ED128D-12E1-4BA1-9DC8-B1613FB4E7DD}"/>
              </a:ext>
            </a:extLst>
          </p:cNvPr>
          <p:cNvGraphicFramePr>
            <a:graphicFrameLocks noGrp="1"/>
          </p:cNvGraphicFramePr>
          <p:nvPr>
            <p:ph type="tbl" sz="quarter" idx="13"/>
            <p:extLst>
              <p:ext uri="{D42A27DB-BD31-4B8C-83A1-F6EECF244321}">
                <p14:modId xmlns:p14="http://schemas.microsoft.com/office/powerpoint/2010/main" val="4030407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084547364"/>
                    </a:ext>
                  </a:extLst>
                </a:gridCol>
                <a:gridCol w="740664">
                  <a:extLst>
                    <a:ext uri="{9D8B030D-6E8A-4147-A177-3AD203B41FA5}">
                      <a16:colId xmlns:a16="http://schemas.microsoft.com/office/drawing/2014/main" val="4223480873"/>
                    </a:ext>
                  </a:extLst>
                </a:gridCol>
                <a:gridCol w="987552">
                  <a:extLst>
                    <a:ext uri="{9D8B030D-6E8A-4147-A177-3AD203B41FA5}">
                      <a16:colId xmlns:a16="http://schemas.microsoft.com/office/drawing/2014/main" val="599311415"/>
                    </a:ext>
                  </a:extLst>
                </a:gridCol>
                <a:gridCol w="329184">
                  <a:extLst>
                    <a:ext uri="{9D8B030D-6E8A-4147-A177-3AD203B41FA5}">
                      <a16:colId xmlns:a16="http://schemas.microsoft.com/office/drawing/2014/main" val="1112862864"/>
                    </a:ext>
                  </a:extLst>
                </a:gridCol>
                <a:gridCol w="329184">
                  <a:extLst>
                    <a:ext uri="{9D8B030D-6E8A-4147-A177-3AD203B41FA5}">
                      <a16:colId xmlns:a16="http://schemas.microsoft.com/office/drawing/2014/main" val="226704570"/>
                    </a:ext>
                  </a:extLst>
                </a:gridCol>
                <a:gridCol w="329184">
                  <a:extLst>
                    <a:ext uri="{9D8B030D-6E8A-4147-A177-3AD203B41FA5}">
                      <a16:colId xmlns:a16="http://schemas.microsoft.com/office/drawing/2014/main" val="4223498072"/>
                    </a:ext>
                  </a:extLst>
                </a:gridCol>
                <a:gridCol w="329184">
                  <a:extLst>
                    <a:ext uri="{9D8B030D-6E8A-4147-A177-3AD203B41FA5}">
                      <a16:colId xmlns:a16="http://schemas.microsoft.com/office/drawing/2014/main" val="1068308406"/>
                    </a:ext>
                  </a:extLst>
                </a:gridCol>
                <a:gridCol w="329184">
                  <a:extLst>
                    <a:ext uri="{9D8B030D-6E8A-4147-A177-3AD203B41FA5}">
                      <a16:colId xmlns:a16="http://schemas.microsoft.com/office/drawing/2014/main" val="3096013608"/>
                    </a:ext>
                  </a:extLst>
                </a:gridCol>
                <a:gridCol w="329184">
                  <a:extLst>
                    <a:ext uri="{9D8B030D-6E8A-4147-A177-3AD203B41FA5}">
                      <a16:colId xmlns:a16="http://schemas.microsoft.com/office/drawing/2014/main" val="4209415091"/>
                    </a:ext>
                  </a:extLst>
                </a:gridCol>
                <a:gridCol w="329184">
                  <a:extLst>
                    <a:ext uri="{9D8B030D-6E8A-4147-A177-3AD203B41FA5}">
                      <a16:colId xmlns:a16="http://schemas.microsoft.com/office/drawing/2014/main" val="48180878"/>
                    </a:ext>
                  </a:extLst>
                </a:gridCol>
                <a:gridCol w="329184">
                  <a:extLst>
                    <a:ext uri="{9D8B030D-6E8A-4147-A177-3AD203B41FA5}">
                      <a16:colId xmlns:a16="http://schemas.microsoft.com/office/drawing/2014/main" val="576237982"/>
                    </a:ext>
                  </a:extLst>
                </a:gridCol>
                <a:gridCol w="329184">
                  <a:extLst>
                    <a:ext uri="{9D8B030D-6E8A-4147-A177-3AD203B41FA5}">
                      <a16:colId xmlns:a16="http://schemas.microsoft.com/office/drawing/2014/main" val="588387445"/>
                    </a:ext>
                  </a:extLst>
                </a:gridCol>
                <a:gridCol w="329184">
                  <a:extLst>
                    <a:ext uri="{9D8B030D-6E8A-4147-A177-3AD203B41FA5}">
                      <a16:colId xmlns:a16="http://schemas.microsoft.com/office/drawing/2014/main" val="3462763520"/>
                    </a:ext>
                  </a:extLst>
                </a:gridCol>
                <a:gridCol w="329184">
                  <a:extLst>
                    <a:ext uri="{9D8B030D-6E8A-4147-A177-3AD203B41FA5}">
                      <a16:colId xmlns:a16="http://schemas.microsoft.com/office/drawing/2014/main" val="2869256835"/>
                    </a:ext>
                  </a:extLst>
                </a:gridCol>
                <a:gridCol w="329184">
                  <a:extLst>
                    <a:ext uri="{9D8B030D-6E8A-4147-A177-3AD203B41FA5}">
                      <a16:colId xmlns:a16="http://schemas.microsoft.com/office/drawing/2014/main" val="1424727615"/>
                    </a:ext>
                  </a:extLst>
                </a:gridCol>
                <a:gridCol w="329184">
                  <a:extLst>
                    <a:ext uri="{9D8B030D-6E8A-4147-A177-3AD203B41FA5}">
                      <a16:colId xmlns:a16="http://schemas.microsoft.com/office/drawing/2014/main" val="1612889328"/>
                    </a:ext>
                  </a:extLst>
                </a:gridCol>
                <a:gridCol w="329184">
                  <a:extLst>
                    <a:ext uri="{9D8B030D-6E8A-4147-A177-3AD203B41FA5}">
                      <a16:colId xmlns:a16="http://schemas.microsoft.com/office/drawing/2014/main" val="520157982"/>
                    </a:ext>
                  </a:extLst>
                </a:gridCol>
                <a:gridCol w="329184">
                  <a:extLst>
                    <a:ext uri="{9D8B030D-6E8A-4147-A177-3AD203B41FA5}">
                      <a16:colId xmlns:a16="http://schemas.microsoft.com/office/drawing/2014/main" val="3154772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048774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ecolebrassart - 2026-05-20 16:25:00</a:t>
                      </a:r>
                      <a:r>
                        <a:rPr kumimoji="0" lang="fr-FR" sz="1000" b="0" i="0" u="none" strike="noStrike" kern="1200" cap="none" spc="0" normalizeH="0" baseline="0" noProof="0">
                          <a:ln>
                            <a:noFill/>
                          </a:ln>
                          <a:solidFill>
                            <a:prstClr val="black"/>
                          </a:solidFill>
                          <a:effectLst/>
                          <a:uLnTx/>
                          <a:uFillTx/>
                          <a:latin typeface="Calibri"/>
                          <a:ea typeface="+mn-ea"/>
                          <a:cs typeface="+mn-cs"/>
                        </a:rPr>
                        <a:t>
 Début mai, les étudiants de prépa audiovisuelle de BRASSART Bordeaux ont donné vie à Oser Vivre, un court métrage fantastique aussi étrange que sensible.
On y suit Nolan, un jeune homme prisonnier d’un monde absurde fait de post-it, de dépendance et de solitude. Une maison qui devient le reflet de son état mental, entre enfermement et reconstruction.
À travers ce projet, les étudiants ont exploré des thèmes forts comme la fragilité mentale, l’acceptation de soi et l’évolution personnelle, avec beaucoup de créativité et d’engagement derrière la caméra 🎬
Un immense bravo à :
Rafael Asorey, Camille Barraud, Celia Cheboub, Malo Coraboeuf, Ethan Dubournais, Elsa Ferey, Matteo Lacouture, Valentin Lacrambe, Joachim Lloubes, Killian Loizeau, Bernard Moreau, Calvin Pujol, Ivan Radovanovic, Léo Roels et Anaïs Wood ✨
Merci également à David et Isabelle Mazet, ainsi qu’à Morgan Houel pour leur accompagnement sur ce projet. 
#tournage #courtmetrage #etudessup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https://quintly-eu-image-storage.s3.amazonaws.com/c8a7eba82b8bb6e2bb6aa0f85d1a0da1/0296ec817ded33d2ca7fdc94cb9c05a5.jpg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013695781"/>
                  </a:ext>
                </a:extLst>
              </a:tr>
            </a:tbl>
          </a:graphicData>
        </a:graphic>
      </p:graphicFrame>
      <p:sp>
        <p:nvSpPr>
          <p:cNvPr id="4" name="Text Placeholder 3">
            <a:extLst>
              <a:ext uri="{FF2B5EF4-FFF2-40B4-BE49-F238E27FC236}">
                <a16:creationId xmlns:a16="http://schemas.microsoft.com/office/drawing/2014/main" id="{88989DF2-EBA0-4289-BDCF-D11951DD1026}"/>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36030627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E6848-EDC2-4A5E-A9D1-21368BF06B66}"/>
              </a:ext>
            </a:extLst>
          </p:cNvPr>
          <p:cNvSpPr>
            <a:spLocks noGrp="1"/>
          </p:cNvSpPr>
          <p:nvPr>
            <p:ph type="title"/>
          </p:nvPr>
        </p:nvSpPr>
        <p:spPr/>
        <p:txBody>
          <a:bodyPr/>
          <a:lstStyle/>
          <a:p>
            <a:r>
              <a:rPr lang="en-US"/>
              <a:t>Instagram Posts Table | All profiles - 9 of 26</a:t>
            </a:r>
          </a:p>
        </p:txBody>
      </p:sp>
      <p:graphicFrame>
        <p:nvGraphicFramePr>
          <p:cNvPr id="5" name="Table Placeholder 4">
            <a:extLst>
              <a:ext uri="{FF2B5EF4-FFF2-40B4-BE49-F238E27FC236}">
                <a16:creationId xmlns:a16="http://schemas.microsoft.com/office/drawing/2014/main" id="{04FC06DF-E30F-4DB7-835C-B1C2A74BAF98}"/>
              </a:ext>
            </a:extLst>
          </p:cNvPr>
          <p:cNvGraphicFramePr>
            <a:graphicFrameLocks noGrp="1"/>
          </p:cNvGraphicFramePr>
          <p:nvPr>
            <p:ph type="tbl" sz="quarter" idx="13"/>
            <p:extLst>
              <p:ext uri="{D42A27DB-BD31-4B8C-83A1-F6EECF244321}">
                <p14:modId xmlns:p14="http://schemas.microsoft.com/office/powerpoint/2010/main" val="1375876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191751524"/>
                    </a:ext>
                  </a:extLst>
                </a:gridCol>
                <a:gridCol w="740664">
                  <a:extLst>
                    <a:ext uri="{9D8B030D-6E8A-4147-A177-3AD203B41FA5}">
                      <a16:colId xmlns:a16="http://schemas.microsoft.com/office/drawing/2014/main" val="624791140"/>
                    </a:ext>
                  </a:extLst>
                </a:gridCol>
                <a:gridCol w="987552">
                  <a:extLst>
                    <a:ext uri="{9D8B030D-6E8A-4147-A177-3AD203B41FA5}">
                      <a16:colId xmlns:a16="http://schemas.microsoft.com/office/drawing/2014/main" val="4086177731"/>
                    </a:ext>
                  </a:extLst>
                </a:gridCol>
                <a:gridCol w="329184">
                  <a:extLst>
                    <a:ext uri="{9D8B030D-6E8A-4147-A177-3AD203B41FA5}">
                      <a16:colId xmlns:a16="http://schemas.microsoft.com/office/drawing/2014/main" val="2699003000"/>
                    </a:ext>
                  </a:extLst>
                </a:gridCol>
                <a:gridCol w="329184">
                  <a:extLst>
                    <a:ext uri="{9D8B030D-6E8A-4147-A177-3AD203B41FA5}">
                      <a16:colId xmlns:a16="http://schemas.microsoft.com/office/drawing/2014/main" val="3190398669"/>
                    </a:ext>
                  </a:extLst>
                </a:gridCol>
                <a:gridCol w="329184">
                  <a:extLst>
                    <a:ext uri="{9D8B030D-6E8A-4147-A177-3AD203B41FA5}">
                      <a16:colId xmlns:a16="http://schemas.microsoft.com/office/drawing/2014/main" val="3215429547"/>
                    </a:ext>
                  </a:extLst>
                </a:gridCol>
                <a:gridCol w="329184">
                  <a:extLst>
                    <a:ext uri="{9D8B030D-6E8A-4147-A177-3AD203B41FA5}">
                      <a16:colId xmlns:a16="http://schemas.microsoft.com/office/drawing/2014/main" val="2393797155"/>
                    </a:ext>
                  </a:extLst>
                </a:gridCol>
                <a:gridCol w="329184">
                  <a:extLst>
                    <a:ext uri="{9D8B030D-6E8A-4147-A177-3AD203B41FA5}">
                      <a16:colId xmlns:a16="http://schemas.microsoft.com/office/drawing/2014/main" val="1978834800"/>
                    </a:ext>
                  </a:extLst>
                </a:gridCol>
                <a:gridCol w="329184">
                  <a:extLst>
                    <a:ext uri="{9D8B030D-6E8A-4147-A177-3AD203B41FA5}">
                      <a16:colId xmlns:a16="http://schemas.microsoft.com/office/drawing/2014/main" val="3872051025"/>
                    </a:ext>
                  </a:extLst>
                </a:gridCol>
                <a:gridCol w="329184">
                  <a:extLst>
                    <a:ext uri="{9D8B030D-6E8A-4147-A177-3AD203B41FA5}">
                      <a16:colId xmlns:a16="http://schemas.microsoft.com/office/drawing/2014/main" val="4131286086"/>
                    </a:ext>
                  </a:extLst>
                </a:gridCol>
                <a:gridCol w="329184">
                  <a:extLst>
                    <a:ext uri="{9D8B030D-6E8A-4147-A177-3AD203B41FA5}">
                      <a16:colId xmlns:a16="http://schemas.microsoft.com/office/drawing/2014/main" val="4091647875"/>
                    </a:ext>
                  </a:extLst>
                </a:gridCol>
                <a:gridCol w="329184">
                  <a:extLst>
                    <a:ext uri="{9D8B030D-6E8A-4147-A177-3AD203B41FA5}">
                      <a16:colId xmlns:a16="http://schemas.microsoft.com/office/drawing/2014/main" val="267809019"/>
                    </a:ext>
                  </a:extLst>
                </a:gridCol>
                <a:gridCol w="329184">
                  <a:extLst>
                    <a:ext uri="{9D8B030D-6E8A-4147-A177-3AD203B41FA5}">
                      <a16:colId xmlns:a16="http://schemas.microsoft.com/office/drawing/2014/main" val="2851049087"/>
                    </a:ext>
                  </a:extLst>
                </a:gridCol>
                <a:gridCol w="329184">
                  <a:extLst>
                    <a:ext uri="{9D8B030D-6E8A-4147-A177-3AD203B41FA5}">
                      <a16:colId xmlns:a16="http://schemas.microsoft.com/office/drawing/2014/main" val="735733060"/>
                    </a:ext>
                  </a:extLst>
                </a:gridCol>
                <a:gridCol w="329184">
                  <a:extLst>
                    <a:ext uri="{9D8B030D-6E8A-4147-A177-3AD203B41FA5}">
                      <a16:colId xmlns:a16="http://schemas.microsoft.com/office/drawing/2014/main" val="571032548"/>
                    </a:ext>
                  </a:extLst>
                </a:gridCol>
                <a:gridCol w="329184">
                  <a:extLst>
                    <a:ext uri="{9D8B030D-6E8A-4147-A177-3AD203B41FA5}">
                      <a16:colId xmlns:a16="http://schemas.microsoft.com/office/drawing/2014/main" val="2501755138"/>
                    </a:ext>
                  </a:extLst>
                </a:gridCol>
                <a:gridCol w="329184">
                  <a:extLst>
                    <a:ext uri="{9D8B030D-6E8A-4147-A177-3AD203B41FA5}">
                      <a16:colId xmlns:a16="http://schemas.microsoft.com/office/drawing/2014/main" val="3792028139"/>
                    </a:ext>
                  </a:extLst>
                </a:gridCol>
                <a:gridCol w="329184">
                  <a:extLst>
                    <a:ext uri="{9D8B030D-6E8A-4147-A177-3AD203B41FA5}">
                      <a16:colId xmlns:a16="http://schemas.microsoft.com/office/drawing/2014/main" val="1323222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838243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ecolebrassart - 2026-05-19 16:21:22</a:t>
                      </a:r>
                      <a:r>
                        <a:rPr kumimoji="0" lang="fr-FR" sz="1000" b="0" i="0" u="none" strike="noStrike" kern="1200" cap="none" spc="0" normalizeH="0" baseline="0" noProof="0">
                          <a:ln>
                            <a:noFill/>
                          </a:ln>
                          <a:solidFill>
                            <a:prstClr val="black"/>
                          </a:solidFill>
                          <a:effectLst/>
                          <a:uLnTx/>
                          <a:uFillTx/>
                          <a:latin typeface="Calibri"/>
                          <a:ea typeface="+mn-ea"/>
                          <a:cs typeface="+mn-cs"/>
                        </a:rPr>
                        <a:t>
 Un campus, des fresques partout, des salles où “on rigole dedans” et une team d’étudiants qui vous embarque dans les coulisses normands 🎨✨ Merci à Eliott et Louane en prépa, ainsi qu’à Carla et Léa en DA2, pour cette visite du campus, et bienvenue à BRASSART Caen 🫶 
#campustour #brassart #caen #etudessup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https://quintly-eu-image-storage.s3.amazonaws.com/c8a7eba82b8bb6e2bb6aa0f85d1a0da1/85f941f5cab3e7b7c277a7e2a0f6b4aa.jpg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66312926"/>
                  </a:ext>
                </a:extLst>
              </a:tr>
            </a:tbl>
          </a:graphicData>
        </a:graphic>
      </p:graphicFrame>
      <p:sp>
        <p:nvSpPr>
          <p:cNvPr id="4" name="Text Placeholder 3">
            <a:extLst>
              <a:ext uri="{FF2B5EF4-FFF2-40B4-BE49-F238E27FC236}">
                <a16:creationId xmlns:a16="http://schemas.microsoft.com/office/drawing/2014/main" id="{A63CA80A-C56B-46FB-9029-EDEEE8D77DDE}"/>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26877849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28FF3-DE56-40BE-A4E6-47927DD967CB}"/>
              </a:ext>
            </a:extLst>
          </p:cNvPr>
          <p:cNvSpPr>
            <a:spLocks noGrp="1"/>
          </p:cNvSpPr>
          <p:nvPr>
            <p:ph type="title"/>
          </p:nvPr>
        </p:nvSpPr>
        <p:spPr/>
        <p:txBody>
          <a:bodyPr/>
          <a:lstStyle/>
          <a:p>
            <a:r>
              <a:rPr lang="en-US"/>
              <a:t>Instagram Posts Table | All profiles - 10 of 26</a:t>
            </a:r>
          </a:p>
        </p:txBody>
      </p:sp>
      <p:graphicFrame>
        <p:nvGraphicFramePr>
          <p:cNvPr id="5" name="Table Placeholder 4">
            <a:extLst>
              <a:ext uri="{FF2B5EF4-FFF2-40B4-BE49-F238E27FC236}">
                <a16:creationId xmlns:a16="http://schemas.microsoft.com/office/drawing/2014/main" id="{6E5C1343-AB26-4B16-AA14-89C03DC1609A}"/>
              </a:ext>
            </a:extLst>
          </p:cNvPr>
          <p:cNvGraphicFramePr>
            <a:graphicFrameLocks noGrp="1"/>
          </p:cNvGraphicFramePr>
          <p:nvPr>
            <p:ph type="tbl" sz="quarter" idx="13"/>
            <p:extLst>
              <p:ext uri="{D42A27DB-BD31-4B8C-83A1-F6EECF244321}">
                <p14:modId xmlns:p14="http://schemas.microsoft.com/office/powerpoint/2010/main" val="1260397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765783445"/>
                    </a:ext>
                  </a:extLst>
                </a:gridCol>
                <a:gridCol w="740664">
                  <a:extLst>
                    <a:ext uri="{9D8B030D-6E8A-4147-A177-3AD203B41FA5}">
                      <a16:colId xmlns:a16="http://schemas.microsoft.com/office/drawing/2014/main" val="3510569589"/>
                    </a:ext>
                  </a:extLst>
                </a:gridCol>
                <a:gridCol w="987552">
                  <a:extLst>
                    <a:ext uri="{9D8B030D-6E8A-4147-A177-3AD203B41FA5}">
                      <a16:colId xmlns:a16="http://schemas.microsoft.com/office/drawing/2014/main" val="4254294006"/>
                    </a:ext>
                  </a:extLst>
                </a:gridCol>
                <a:gridCol w="329184">
                  <a:extLst>
                    <a:ext uri="{9D8B030D-6E8A-4147-A177-3AD203B41FA5}">
                      <a16:colId xmlns:a16="http://schemas.microsoft.com/office/drawing/2014/main" val="2452138986"/>
                    </a:ext>
                  </a:extLst>
                </a:gridCol>
                <a:gridCol w="329184">
                  <a:extLst>
                    <a:ext uri="{9D8B030D-6E8A-4147-A177-3AD203B41FA5}">
                      <a16:colId xmlns:a16="http://schemas.microsoft.com/office/drawing/2014/main" val="2081312896"/>
                    </a:ext>
                  </a:extLst>
                </a:gridCol>
                <a:gridCol w="329184">
                  <a:extLst>
                    <a:ext uri="{9D8B030D-6E8A-4147-A177-3AD203B41FA5}">
                      <a16:colId xmlns:a16="http://schemas.microsoft.com/office/drawing/2014/main" val="548601748"/>
                    </a:ext>
                  </a:extLst>
                </a:gridCol>
                <a:gridCol w="329184">
                  <a:extLst>
                    <a:ext uri="{9D8B030D-6E8A-4147-A177-3AD203B41FA5}">
                      <a16:colId xmlns:a16="http://schemas.microsoft.com/office/drawing/2014/main" val="1527827935"/>
                    </a:ext>
                  </a:extLst>
                </a:gridCol>
                <a:gridCol w="329184">
                  <a:extLst>
                    <a:ext uri="{9D8B030D-6E8A-4147-A177-3AD203B41FA5}">
                      <a16:colId xmlns:a16="http://schemas.microsoft.com/office/drawing/2014/main" val="1739776185"/>
                    </a:ext>
                  </a:extLst>
                </a:gridCol>
                <a:gridCol w="329184">
                  <a:extLst>
                    <a:ext uri="{9D8B030D-6E8A-4147-A177-3AD203B41FA5}">
                      <a16:colId xmlns:a16="http://schemas.microsoft.com/office/drawing/2014/main" val="1666591395"/>
                    </a:ext>
                  </a:extLst>
                </a:gridCol>
                <a:gridCol w="329184">
                  <a:extLst>
                    <a:ext uri="{9D8B030D-6E8A-4147-A177-3AD203B41FA5}">
                      <a16:colId xmlns:a16="http://schemas.microsoft.com/office/drawing/2014/main" val="3068191627"/>
                    </a:ext>
                  </a:extLst>
                </a:gridCol>
                <a:gridCol w="329184">
                  <a:extLst>
                    <a:ext uri="{9D8B030D-6E8A-4147-A177-3AD203B41FA5}">
                      <a16:colId xmlns:a16="http://schemas.microsoft.com/office/drawing/2014/main" val="3615089537"/>
                    </a:ext>
                  </a:extLst>
                </a:gridCol>
                <a:gridCol w="329184">
                  <a:extLst>
                    <a:ext uri="{9D8B030D-6E8A-4147-A177-3AD203B41FA5}">
                      <a16:colId xmlns:a16="http://schemas.microsoft.com/office/drawing/2014/main" val="2736613206"/>
                    </a:ext>
                  </a:extLst>
                </a:gridCol>
                <a:gridCol w="329184">
                  <a:extLst>
                    <a:ext uri="{9D8B030D-6E8A-4147-A177-3AD203B41FA5}">
                      <a16:colId xmlns:a16="http://schemas.microsoft.com/office/drawing/2014/main" val="1213467153"/>
                    </a:ext>
                  </a:extLst>
                </a:gridCol>
                <a:gridCol w="329184">
                  <a:extLst>
                    <a:ext uri="{9D8B030D-6E8A-4147-A177-3AD203B41FA5}">
                      <a16:colId xmlns:a16="http://schemas.microsoft.com/office/drawing/2014/main" val="2419794822"/>
                    </a:ext>
                  </a:extLst>
                </a:gridCol>
                <a:gridCol w="329184">
                  <a:extLst>
                    <a:ext uri="{9D8B030D-6E8A-4147-A177-3AD203B41FA5}">
                      <a16:colId xmlns:a16="http://schemas.microsoft.com/office/drawing/2014/main" val="4041062527"/>
                    </a:ext>
                  </a:extLst>
                </a:gridCol>
                <a:gridCol w="329184">
                  <a:extLst>
                    <a:ext uri="{9D8B030D-6E8A-4147-A177-3AD203B41FA5}">
                      <a16:colId xmlns:a16="http://schemas.microsoft.com/office/drawing/2014/main" val="2172432647"/>
                    </a:ext>
                  </a:extLst>
                </a:gridCol>
                <a:gridCol w="329184">
                  <a:extLst>
                    <a:ext uri="{9D8B030D-6E8A-4147-A177-3AD203B41FA5}">
                      <a16:colId xmlns:a16="http://schemas.microsoft.com/office/drawing/2014/main" val="2746984177"/>
                    </a:ext>
                  </a:extLst>
                </a:gridCol>
                <a:gridCol w="329184">
                  <a:extLst>
                    <a:ext uri="{9D8B030D-6E8A-4147-A177-3AD203B41FA5}">
                      <a16:colId xmlns:a16="http://schemas.microsoft.com/office/drawing/2014/main" val="136391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37862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ecolebrassart - 2026-05-18 15:33:21</a:t>
                      </a:r>
                      <a:r>
                        <a:rPr kumimoji="0" lang="fr-FR" sz="1000" b="0" i="0" u="none" strike="noStrike" kern="1200" cap="none" spc="0" normalizeH="0" baseline="0" noProof="0">
                          <a:ln>
                            <a:noFill/>
                          </a:ln>
                          <a:solidFill>
                            <a:prstClr val="black"/>
                          </a:solidFill>
                          <a:effectLst/>
                          <a:uLnTx/>
                          <a:uFillTx/>
                          <a:latin typeface="Calibri"/>
                          <a:ea typeface="+mn-ea"/>
                          <a:cs typeface="+mn-cs"/>
                        </a:rPr>
                        <a:t>
 Dans le cadre d’un exercice de dessin d’observation, les étudiants de Prépa Art à Aix se sont attaqués à un défi aussi technique qu’exigeant : réaliser le portrait réaliste d’un personnage iconique du cinéma, uniquement au crayon graphite.
Proportions, structure du visage, volumes, contrastes, textures… chaque portrait devait traduire la ressemblance et la présence du personnage tout en laissant apparaître une écriture graphique personnelle.
Merci à Armelle Hildenbrand, Ciobanu Lucie, Clara Giordano, Dejardin Maellia, Delarche Fleur, Delmas Thelma, Dorian Giuliani, Dyason Hilaire, Kelly Zanna, Kumsuen Kawin, Lola Marchetti, Rivoire Tessa, Scarlett Dejasse, Yanael Delmas pour leurs magnifiques portraits !
#BRASSART #PrépaArt #DessinObservation #Portrait #Cinéma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https://quintly-eu-image-storage.s3.amazonaws.com/c8a7eba82b8bb6e2bb6aa0f85d1a0da1/1a7ccda8a1abf1a72785fb4014317f01.jpg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593742541"/>
                  </a:ext>
                </a:extLst>
              </a:tr>
            </a:tbl>
          </a:graphicData>
        </a:graphic>
      </p:graphicFrame>
      <p:sp>
        <p:nvSpPr>
          <p:cNvPr id="4" name="Text Placeholder 3">
            <a:extLst>
              <a:ext uri="{FF2B5EF4-FFF2-40B4-BE49-F238E27FC236}">
                <a16:creationId xmlns:a16="http://schemas.microsoft.com/office/drawing/2014/main" id="{3488B598-B2AC-4906-8554-7034122F082B}"/>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11890559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13E71-3D7C-40B9-BF71-D57A78BA4B87}"/>
              </a:ext>
            </a:extLst>
          </p:cNvPr>
          <p:cNvSpPr>
            <a:spLocks noGrp="1"/>
          </p:cNvSpPr>
          <p:nvPr>
            <p:ph type="title"/>
          </p:nvPr>
        </p:nvSpPr>
        <p:spPr/>
        <p:txBody>
          <a:bodyPr/>
          <a:lstStyle/>
          <a:p>
            <a:r>
              <a:rPr lang="en-US"/>
              <a:t>Instagram Posts Table | All profiles - 11 of 26</a:t>
            </a:r>
          </a:p>
        </p:txBody>
      </p:sp>
      <p:graphicFrame>
        <p:nvGraphicFramePr>
          <p:cNvPr id="5" name="Table Placeholder 4">
            <a:extLst>
              <a:ext uri="{FF2B5EF4-FFF2-40B4-BE49-F238E27FC236}">
                <a16:creationId xmlns:a16="http://schemas.microsoft.com/office/drawing/2014/main" id="{3158EAC3-65D7-4FD6-B8D8-A30B3B924A2E}"/>
              </a:ext>
            </a:extLst>
          </p:cNvPr>
          <p:cNvGraphicFramePr>
            <a:graphicFrameLocks noGrp="1"/>
          </p:cNvGraphicFramePr>
          <p:nvPr>
            <p:ph type="tbl" sz="quarter" idx="13"/>
            <p:extLst>
              <p:ext uri="{D42A27DB-BD31-4B8C-83A1-F6EECF244321}">
                <p14:modId xmlns:p14="http://schemas.microsoft.com/office/powerpoint/2010/main" val="2291618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008545498"/>
                    </a:ext>
                  </a:extLst>
                </a:gridCol>
                <a:gridCol w="740664">
                  <a:extLst>
                    <a:ext uri="{9D8B030D-6E8A-4147-A177-3AD203B41FA5}">
                      <a16:colId xmlns:a16="http://schemas.microsoft.com/office/drawing/2014/main" val="727363179"/>
                    </a:ext>
                  </a:extLst>
                </a:gridCol>
                <a:gridCol w="987552">
                  <a:extLst>
                    <a:ext uri="{9D8B030D-6E8A-4147-A177-3AD203B41FA5}">
                      <a16:colId xmlns:a16="http://schemas.microsoft.com/office/drawing/2014/main" val="2473819131"/>
                    </a:ext>
                  </a:extLst>
                </a:gridCol>
                <a:gridCol w="329184">
                  <a:extLst>
                    <a:ext uri="{9D8B030D-6E8A-4147-A177-3AD203B41FA5}">
                      <a16:colId xmlns:a16="http://schemas.microsoft.com/office/drawing/2014/main" val="3722006527"/>
                    </a:ext>
                  </a:extLst>
                </a:gridCol>
                <a:gridCol w="329184">
                  <a:extLst>
                    <a:ext uri="{9D8B030D-6E8A-4147-A177-3AD203B41FA5}">
                      <a16:colId xmlns:a16="http://schemas.microsoft.com/office/drawing/2014/main" val="2731102198"/>
                    </a:ext>
                  </a:extLst>
                </a:gridCol>
                <a:gridCol w="329184">
                  <a:extLst>
                    <a:ext uri="{9D8B030D-6E8A-4147-A177-3AD203B41FA5}">
                      <a16:colId xmlns:a16="http://schemas.microsoft.com/office/drawing/2014/main" val="113009243"/>
                    </a:ext>
                  </a:extLst>
                </a:gridCol>
                <a:gridCol w="329184">
                  <a:extLst>
                    <a:ext uri="{9D8B030D-6E8A-4147-A177-3AD203B41FA5}">
                      <a16:colId xmlns:a16="http://schemas.microsoft.com/office/drawing/2014/main" val="3083671310"/>
                    </a:ext>
                  </a:extLst>
                </a:gridCol>
                <a:gridCol w="329184">
                  <a:extLst>
                    <a:ext uri="{9D8B030D-6E8A-4147-A177-3AD203B41FA5}">
                      <a16:colId xmlns:a16="http://schemas.microsoft.com/office/drawing/2014/main" val="1136552051"/>
                    </a:ext>
                  </a:extLst>
                </a:gridCol>
                <a:gridCol w="329184">
                  <a:extLst>
                    <a:ext uri="{9D8B030D-6E8A-4147-A177-3AD203B41FA5}">
                      <a16:colId xmlns:a16="http://schemas.microsoft.com/office/drawing/2014/main" val="2884886163"/>
                    </a:ext>
                  </a:extLst>
                </a:gridCol>
                <a:gridCol w="329184">
                  <a:extLst>
                    <a:ext uri="{9D8B030D-6E8A-4147-A177-3AD203B41FA5}">
                      <a16:colId xmlns:a16="http://schemas.microsoft.com/office/drawing/2014/main" val="812700750"/>
                    </a:ext>
                  </a:extLst>
                </a:gridCol>
                <a:gridCol w="329184">
                  <a:extLst>
                    <a:ext uri="{9D8B030D-6E8A-4147-A177-3AD203B41FA5}">
                      <a16:colId xmlns:a16="http://schemas.microsoft.com/office/drawing/2014/main" val="450537676"/>
                    </a:ext>
                  </a:extLst>
                </a:gridCol>
                <a:gridCol w="329184">
                  <a:extLst>
                    <a:ext uri="{9D8B030D-6E8A-4147-A177-3AD203B41FA5}">
                      <a16:colId xmlns:a16="http://schemas.microsoft.com/office/drawing/2014/main" val="575923127"/>
                    </a:ext>
                  </a:extLst>
                </a:gridCol>
                <a:gridCol w="329184">
                  <a:extLst>
                    <a:ext uri="{9D8B030D-6E8A-4147-A177-3AD203B41FA5}">
                      <a16:colId xmlns:a16="http://schemas.microsoft.com/office/drawing/2014/main" val="167039593"/>
                    </a:ext>
                  </a:extLst>
                </a:gridCol>
                <a:gridCol w="329184">
                  <a:extLst>
                    <a:ext uri="{9D8B030D-6E8A-4147-A177-3AD203B41FA5}">
                      <a16:colId xmlns:a16="http://schemas.microsoft.com/office/drawing/2014/main" val="385744873"/>
                    </a:ext>
                  </a:extLst>
                </a:gridCol>
                <a:gridCol w="329184">
                  <a:extLst>
                    <a:ext uri="{9D8B030D-6E8A-4147-A177-3AD203B41FA5}">
                      <a16:colId xmlns:a16="http://schemas.microsoft.com/office/drawing/2014/main" val="1944139993"/>
                    </a:ext>
                  </a:extLst>
                </a:gridCol>
                <a:gridCol w="329184">
                  <a:extLst>
                    <a:ext uri="{9D8B030D-6E8A-4147-A177-3AD203B41FA5}">
                      <a16:colId xmlns:a16="http://schemas.microsoft.com/office/drawing/2014/main" val="141618163"/>
                    </a:ext>
                  </a:extLst>
                </a:gridCol>
                <a:gridCol w="329184">
                  <a:extLst>
                    <a:ext uri="{9D8B030D-6E8A-4147-A177-3AD203B41FA5}">
                      <a16:colId xmlns:a16="http://schemas.microsoft.com/office/drawing/2014/main" val="460861720"/>
                    </a:ext>
                  </a:extLst>
                </a:gridCol>
                <a:gridCol w="329184">
                  <a:extLst>
                    <a:ext uri="{9D8B030D-6E8A-4147-A177-3AD203B41FA5}">
                      <a16:colId xmlns:a16="http://schemas.microsoft.com/office/drawing/2014/main" val="3697207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672482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ecolebrassart - 2026-05-14 10:16:06</a:t>
                      </a:r>
                      <a:r>
                        <a:rPr kumimoji="0" lang="fr-FR" sz="1000" b="0" i="0" u="none" strike="noStrike" kern="1200" cap="none" spc="0" normalizeH="0" baseline="0" noProof="0">
                          <a:ln>
                            <a:noFill/>
                          </a:ln>
                          <a:solidFill>
                            <a:prstClr val="black"/>
                          </a:solidFill>
                          <a:effectLst/>
                          <a:uLnTx/>
                          <a:uFillTx/>
                          <a:latin typeface="Calibri"/>
                          <a:ea typeface="+mn-ea"/>
                          <a:cs typeface="+mn-cs"/>
                        </a:rPr>
                        <a:t>
 Entre concepts bien trouvés, identités visuelles qui prennent forme et packagings qui donnent déjà envie de goûter… les étudiants prépa de BRASSART Tours plongent dans les coulisses de la création de marque 🎨🥤
Dans ce nouveau “Cours en cours”, Renaud Loeuillet @whoisreno, formateur en direction artistique et directeur artistique freelance, accompagne les étudiants sur un projet aussi ambitieux que formateur : imaginer une marque de sirop de A à Z. Nom, concept, logo, affiches, packaging… tout y passe ✨
#directionartistique #DA #artistique #brassart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https://quintly-eu-image-storage.s3.amazonaws.com/c8a7eba82b8bb6e2bb6aa0f85d1a0da1/3871938a5df177acbfb372b1a0175022.jpg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92913139"/>
                  </a:ext>
                </a:extLst>
              </a:tr>
            </a:tbl>
          </a:graphicData>
        </a:graphic>
      </p:graphicFrame>
      <p:sp>
        <p:nvSpPr>
          <p:cNvPr id="4" name="Text Placeholder 3">
            <a:extLst>
              <a:ext uri="{FF2B5EF4-FFF2-40B4-BE49-F238E27FC236}">
                <a16:creationId xmlns:a16="http://schemas.microsoft.com/office/drawing/2014/main" id="{FDC1EB65-8ED0-46D1-B89B-91BB942A282A}"/>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30601340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954F7-4810-4202-9C87-5C598B9B0D6A}"/>
              </a:ext>
            </a:extLst>
          </p:cNvPr>
          <p:cNvSpPr>
            <a:spLocks noGrp="1"/>
          </p:cNvSpPr>
          <p:nvPr>
            <p:ph type="title"/>
          </p:nvPr>
        </p:nvSpPr>
        <p:spPr/>
        <p:txBody>
          <a:bodyPr/>
          <a:lstStyle/>
          <a:p>
            <a:r>
              <a:rPr lang="en-US"/>
              <a:t>Instagram Posts Table | All profiles - 12 of 26</a:t>
            </a:r>
          </a:p>
        </p:txBody>
      </p:sp>
      <p:graphicFrame>
        <p:nvGraphicFramePr>
          <p:cNvPr id="5" name="Table Placeholder 4">
            <a:extLst>
              <a:ext uri="{FF2B5EF4-FFF2-40B4-BE49-F238E27FC236}">
                <a16:creationId xmlns:a16="http://schemas.microsoft.com/office/drawing/2014/main" id="{AACBD57E-063A-47CF-9898-2B891080B6E2}"/>
              </a:ext>
            </a:extLst>
          </p:cNvPr>
          <p:cNvGraphicFramePr>
            <a:graphicFrameLocks noGrp="1"/>
          </p:cNvGraphicFramePr>
          <p:nvPr>
            <p:ph type="tbl" sz="quarter" idx="13"/>
            <p:extLst>
              <p:ext uri="{D42A27DB-BD31-4B8C-83A1-F6EECF244321}">
                <p14:modId xmlns:p14="http://schemas.microsoft.com/office/powerpoint/2010/main" val="3231060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487351617"/>
                    </a:ext>
                  </a:extLst>
                </a:gridCol>
                <a:gridCol w="740664">
                  <a:extLst>
                    <a:ext uri="{9D8B030D-6E8A-4147-A177-3AD203B41FA5}">
                      <a16:colId xmlns:a16="http://schemas.microsoft.com/office/drawing/2014/main" val="3935625177"/>
                    </a:ext>
                  </a:extLst>
                </a:gridCol>
                <a:gridCol w="987552">
                  <a:extLst>
                    <a:ext uri="{9D8B030D-6E8A-4147-A177-3AD203B41FA5}">
                      <a16:colId xmlns:a16="http://schemas.microsoft.com/office/drawing/2014/main" val="457939882"/>
                    </a:ext>
                  </a:extLst>
                </a:gridCol>
                <a:gridCol w="329184">
                  <a:extLst>
                    <a:ext uri="{9D8B030D-6E8A-4147-A177-3AD203B41FA5}">
                      <a16:colId xmlns:a16="http://schemas.microsoft.com/office/drawing/2014/main" val="3365349376"/>
                    </a:ext>
                  </a:extLst>
                </a:gridCol>
                <a:gridCol w="329184">
                  <a:extLst>
                    <a:ext uri="{9D8B030D-6E8A-4147-A177-3AD203B41FA5}">
                      <a16:colId xmlns:a16="http://schemas.microsoft.com/office/drawing/2014/main" val="2795425229"/>
                    </a:ext>
                  </a:extLst>
                </a:gridCol>
                <a:gridCol w="329184">
                  <a:extLst>
                    <a:ext uri="{9D8B030D-6E8A-4147-A177-3AD203B41FA5}">
                      <a16:colId xmlns:a16="http://schemas.microsoft.com/office/drawing/2014/main" val="3619379151"/>
                    </a:ext>
                  </a:extLst>
                </a:gridCol>
                <a:gridCol w="329184">
                  <a:extLst>
                    <a:ext uri="{9D8B030D-6E8A-4147-A177-3AD203B41FA5}">
                      <a16:colId xmlns:a16="http://schemas.microsoft.com/office/drawing/2014/main" val="405568646"/>
                    </a:ext>
                  </a:extLst>
                </a:gridCol>
                <a:gridCol w="329184">
                  <a:extLst>
                    <a:ext uri="{9D8B030D-6E8A-4147-A177-3AD203B41FA5}">
                      <a16:colId xmlns:a16="http://schemas.microsoft.com/office/drawing/2014/main" val="2983915244"/>
                    </a:ext>
                  </a:extLst>
                </a:gridCol>
                <a:gridCol w="329184">
                  <a:extLst>
                    <a:ext uri="{9D8B030D-6E8A-4147-A177-3AD203B41FA5}">
                      <a16:colId xmlns:a16="http://schemas.microsoft.com/office/drawing/2014/main" val="1401759547"/>
                    </a:ext>
                  </a:extLst>
                </a:gridCol>
                <a:gridCol w="329184">
                  <a:extLst>
                    <a:ext uri="{9D8B030D-6E8A-4147-A177-3AD203B41FA5}">
                      <a16:colId xmlns:a16="http://schemas.microsoft.com/office/drawing/2014/main" val="576899803"/>
                    </a:ext>
                  </a:extLst>
                </a:gridCol>
                <a:gridCol w="329184">
                  <a:extLst>
                    <a:ext uri="{9D8B030D-6E8A-4147-A177-3AD203B41FA5}">
                      <a16:colId xmlns:a16="http://schemas.microsoft.com/office/drawing/2014/main" val="1472940149"/>
                    </a:ext>
                  </a:extLst>
                </a:gridCol>
                <a:gridCol w="329184">
                  <a:extLst>
                    <a:ext uri="{9D8B030D-6E8A-4147-A177-3AD203B41FA5}">
                      <a16:colId xmlns:a16="http://schemas.microsoft.com/office/drawing/2014/main" val="2860433193"/>
                    </a:ext>
                  </a:extLst>
                </a:gridCol>
                <a:gridCol w="329184">
                  <a:extLst>
                    <a:ext uri="{9D8B030D-6E8A-4147-A177-3AD203B41FA5}">
                      <a16:colId xmlns:a16="http://schemas.microsoft.com/office/drawing/2014/main" val="1687595976"/>
                    </a:ext>
                  </a:extLst>
                </a:gridCol>
                <a:gridCol w="329184">
                  <a:extLst>
                    <a:ext uri="{9D8B030D-6E8A-4147-A177-3AD203B41FA5}">
                      <a16:colId xmlns:a16="http://schemas.microsoft.com/office/drawing/2014/main" val="1820136064"/>
                    </a:ext>
                  </a:extLst>
                </a:gridCol>
                <a:gridCol w="329184">
                  <a:extLst>
                    <a:ext uri="{9D8B030D-6E8A-4147-A177-3AD203B41FA5}">
                      <a16:colId xmlns:a16="http://schemas.microsoft.com/office/drawing/2014/main" val="1550051414"/>
                    </a:ext>
                  </a:extLst>
                </a:gridCol>
                <a:gridCol w="329184">
                  <a:extLst>
                    <a:ext uri="{9D8B030D-6E8A-4147-A177-3AD203B41FA5}">
                      <a16:colId xmlns:a16="http://schemas.microsoft.com/office/drawing/2014/main" val="572736100"/>
                    </a:ext>
                  </a:extLst>
                </a:gridCol>
                <a:gridCol w="329184">
                  <a:extLst>
                    <a:ext uri="{9D8B030D-6E8A-4147-A177-3AD203B41FA5}">
                      <a16:colId xmlns:a16="http://schemas.microsoft.com/office/drawing/2014/main" val="2926061373"/>
                    </a:ext>
                  </a:extLst>
                </a:gridCol>
                <a:gridCol w="329184">
                  <a:extLst>
                    <a:ext uri="{9D8B030D-6E8A-4147-A177-3AD203B41FA5}">
                      <a16:colId xmlns:a16="http://schemas.microsoft.com/office/drawing/2014/main" val="2417147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100865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ecolebrassart - 2026-05-13 15:47:09</a:t>
                      </a:r>
                      <a:r>
                        <a:rPr kumimoji="0" lang="en-US" sz="1000" b="0" i="0" u="none" strike="noStrike" kern="1200" cap="none" spc="0" normalizeH="0" baseline="0" noProof="0">
                          <a:ln>
                            <a:noFill/>
                          </a:ln>
                          <a:solidFill>
                            <a:prstClr val="black"/>
                          </a:solidFill>
                          <a:effectLst/>
                          <a:uLnTx/>
                          <a:uFillTx/>
                          <a:latin typeface="Calibri"/>
                          <a:ea typeface="+mn-ea"/>
                          <a:cs typeface="+mn-cs"/>
                        </a:rPr>
                        <a:t>
 Des salles de New York aux festivals d’animation en Tunisie, en passant par l’Arabie Saoudite, l’Italie ou encore le Wisconsin… les films de nos étudiants BRASSART continuent leur tour du monde 🌍🎬
Jungle Race a été sélectionné au
• SHOWREEL: EFFAT International Student Film Festival 🇸🇦 du 7 au 9 avril
• Tunisia Animation Cinema Days 🇹🇳 le 15 avril
• Timeline Film Festival à Milan 🇮🇹 du 4 au 9 mai
🦈 J’ai pêché un requin poursuit lui aussi son aventure avec des sélections au
• Wisconsin Film Festival 🇺🇸 du 9 au 16 avril
• Tunisia Animation Cinema Days 🇹🇳 le 15 avril
• Festival Plein La Bobine 🇫🇷 du 27 au 30 mai à Issoire puis du 3 au 5 juin à La Bourboule
🌫️ Sisu s’envole quant à lui pour les États-Unis avec une sélection à l’International New York Film Festival 🇺🇸 le 24 avril
Bravo à toutes les équipes pour ces nouvelles sélections internationales ✈️✨
Jungle Race
Réalisation / Production / Animation : Nathan Stefen, Thomas Marsaudon, Tristan Forcheron, Justine Perrin, Loïc Noailhat, Charles Lardenois, Cyprien Cotton, Ezvin Manhès, Quentin Steinhilber, Camille Tessier
Musique : Rémi Dutriez, Axel Leclère “Dogma”, Master MAAAV
Sound Design : Coline ColombeT, Dan Ravot, Benjamin Macé
@jungle_race_shortmovie @thomasmarsaudon @cripichip @nathan.magox @charles.lrdn @loiic_bam @akkedis4cc @juju_and_scott @_quentin_st @ezviiin &amp; @tristanforchr
J’ai pêché un requin
Réalisation / Animation / Montage : Emma Gueirouard
Musique &amp; Son : Lucas Lechner
Voix : Lily Jouve &amp; Xavier Janssen
@e_mma_art
Sisu
Réalisation / Production / Animation / Scénario / Compositing : Cléa Fège, Lila Vigouroux, Alyssa Pistre, Charlotte Massador, Maximilien Felio
Musique &amp; Sound Design : Lucas Lechner
Modeling / Layout / Lookdev / FX / Lighting / Rendering / Sculpt / Rigging / Textures : Lila Vigouroux, Charlotte Massador, Alyssa Pistre, Cléa Fège, Maximilien Felio
@cleaaaa_a @chachou3450 @alyssa_pstr berlingot_13 @reve.nocturne
#Animation #StudentFilm #FilmFestival #BRASSART #3DAnimation #ShortFilm #AnimationSchool #EmergingTalent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https://quintly-eu-image-storage.s3.amazonaws.com/c8a7eba82b8bb6e2bb6aa0f85d1a0da1/fa250c8c9022ea38891aa48e0f074bb1.jpg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322345615"/>
                  </a:ext>
                </a:extLst>
              </a:tr>
            </a:tbl>
          </a:graphicData>
        </a:graphic>
      </p:graphicFrame>
      <p:sp>
        <p:nvSpPr>
          <p:cNvPr id="4" name="Text Placeholder 3">
            <a:extLst>
              <a:ext uri="{FF2B5EF4-FFF2-40B4-BE49-F238E27FC236}">
                <a16:creationId xmlns:a16="http://schemas.microsoft.com/office/drawing/2014/main" id="{7D6B7335-2CCD-4A99-AFAF-5BA3B9D669EC}"/>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38410790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7FA61-CA9E-4FCE-A3EE-2730E7B6DEE2}"/>
              </a:ext>
            </a:extLst>
          </p:cNvPr>
          <p:cNvSpPr>
            <a:spLocks noGrp="1"/>
          </p:cNvSpPr>
          <p:nvPr>
            <p:ph type="title"/>
          </p:nvPr>
        </p:nvSpPr>
        <p:spPr/>
        <p:txBody>
          <a:bodyPr/>
          <a:lstStyle/>
          <a:p>
            <a:r>
              <a:rPr lang="en-US"/>
              <a:t>Instagram Posts Table | All profiles - 13 of 26</a:t>
            </a:r>
          </a:p>
        </p:txBody>
      </p:sp>
      <p:graphicFrame>
        <p:nvGraphicFramePr>
          <p:cNvPr id="5" name="Table Placeholder 4">
            <a:extLst>
              <a:ext uri="{FF2B5EF4-FFF2-40B4-BE49-F238E27FC236}">
                <a16:creationId xmlns:a16="http://schemas.microsoft.com/office/drawing/2014/main" id="{098028AC-4506-47D6-969E-F5B3AD56C3F1}"/>
              </a:ext>
            </a:extLst>
          </p:cNvPr>
          <p:cNvGraphicFramePr>
            <a:graphicFrameLocks noGrp="1"/>
          </p:cNvGraphicFramePr>
          <p:nvPr>
            <p:ph type="tbl" sz="quarter" idx="13"/>
            <p:extLst>
              <p:ext uri="{D42A27DB-BD31-4B8C-83A1-F6EECF244321}">
                <p14:modId xmlns:p14="http://schemas.microsoft.com/office/powerpoint/2010/main" val="2254891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713401832"/>
                    </a:ext>
                  </a:extLst>
                </a:gridCol>
                <a:gridCol w="740664">
                  <a:extLst>
                    <a:ext uri="{9D8B030D-6E8A-4147-A177-3AD203B41FA5}">
                      <a16:colId xmlns:a16="http://schemas.microsoft.com/office/drawing/2014/main" val="560622917"/>
                    </a:ext>
                  </a:extLst>
                </a:gridCol>
                <a:gridCol w="987552">
                  <a:extLst>
                    <a:ext uri="{9D8B030D-6E8A-4147-A177-3AD203B41FA5}">
                      <a16:colId xmlns:a16="http://schemas.microsoft.com/office/drawing/2014/main" val="2588118766"/>
                    </a:ext>
                  </a:extLst>
                </a:gridCol>
                <a:gridCol w="329184">
                  <a:extLst>
                    <a:ext uri="{9D8B030D-6E8A-4147-A177-3AD203B41FA5}">
                      <a16:colId xmlns:a16="http://schemas.microsoft.com/office/drawing/2014/main" val="216700820"/>
                    </a:ext>
                  </a:extLst>
                </a:gridCol>
                <a:gridCol w="329184">
                  <a:extLst>
                    <a:ext uri="{9D8B030D-6E8A-4147-A177-3AD203B41FA5}">
                      <a16:colId xmlns:a16="http://schemas.microsoft.com/office/drawing/2014/main" val="3609246616"/>
                    </a:ext>
                  </a:extLst>
                </a:gridCol>
                <a:gridCol w="329184">
                  <a:extLst>
                    <a:ext uri="{9D8B030D-6E8A-4147-A177-3AD203B41FA5}">
                      <a16:colId xmlns:a16="http://schemas.microsoft.com/office/drawing/2014/main" val="3826789673"/>
                    </a:ext>
                  </a:extLst>
                </a:gridCol>
                <a:gridCol w="329184">
                  <a:extLst>
                    <a:ext uri="{9D8B030D-6E8A-4147-A177-3AD203B41FA5}">
                      <a16:colId xmlns:a16="http://schemas.microsoft.com/office/drawing/2014/main" val="27902904"/>
                    </a:ext>
                  </a:extLst>
                </a:gridCol>
                <a:gridCol w="329184">
                  <a:extLst>
                    <a:ext uri="{9D8B030D-6E8A-4147-A177-3AD203B41FA5}">
                      <a16:colId xmlns:a16="http://schemas.microsoft.com/office/drawing/2014/main" val="2717271483"/>
                    </a:ext>
                  </a:extLst>
                </a:gridCol>
                <a:gridCol w="329184">
                  <a:extLst>
                    <a:ext uri="{9D8B030D-6E8A-4147-A177-3AD203B41FA5}">
                      <a16:colId xmlns:a16="http://schemas.microsoft.com/office/drawing/2014/main" val="2636514889"/>
                    </a:ext>
                  </a:extLst>
                </a:gridCol>
                <a:gridCol w="329184">
                  <a:extLst>
                    <a:ext uri="{9D8B030D-6E8A-4147-A177-3AD203B41FA5}">
                      <a16:colId xmlns:a16="http://schemas.microsoft.com/office/drawing/2014/main" val="1285646525"/>
                    </a:ext>
                  </a:extLst>
                </a:gridCol>
                <a:gridCol w="329184">
                  <a:extLst>
                    <a:ext uri="{9D8B030D-6E8A-4147-A177-3AD203B41FA5}">
                      <a16:colId xmlns:a16="http://schemas.microsoft.com/office/drawing/2014/main" val="1232040773"/>
                    </a:ext>
                  </a:extLst>
                </a:gridCol>
                <a:gridCol w="329184">
                  <a:extLst>
                    <a:ext uri="{9D8B030D-6E8A-4147-A177-3AD203B41FA5}">
                      <a16:colId xmlns:a16="http://schemas.microsoft.com/office/drawing/2014/main" val="3597544077"/>
                    </a:ext>
                  </a:extLst>
                </a:gridCol>
                <a:gridCol w="329184">
                  <a:extLst>
                    <a:ext uri="{9D8B030D-6E8A-4147-A177-3AD203B41FA5}">
                      <a16:colId xmlns:a16="http://schemas.microsoft.com/office/drawing/2014/main" val="4004874188"/>
                    </a:ext>
                  </a:extLst>
                </a:gridCol>
                <a:gridCol w="329184">
                  <a:extLst>
                    <a:ext uri="{9D8B030D-6E8A-4147-A177-3AD203B41FA5}">
                      <a16:colId xmlns:a16="http://schemas.microsoft.com/office/drawing/2014/main" val="1830861190"/>
                    </a:ext>
                  </a:extLst>
                </a:gridCol>
                <a:gridCol w="329184">
                  <a:extLst>
                    <a:ext uri="{9D8B030D-6E8A-4147-A177-3AD203B41FA5}">
                      <a16:colId xmlns:a16="http://schemas.microsoft.com/office/drawing/2014/main" val="2627024547"/>
                    </a:ext>
                  </a:extLst>
                </a:gridCol>
                <a:gridCol w="329184">
                  <a:extLst>
                    <a:ext uri="{9D8B030D-6E8A-4147-A177-3AD203B41FA5}">
                      <a16:colId xmlns:a16="http://schemas.microsoft.com/office/drawing/2014/main" val="331423308"/>
                    </a:ext>
                  </a:extLst>
                </a:gridCol>
                <a:gridCol w="329184">
                  <a:extLst>
                    <a:ext uri="{9D8B030D-6E8A-4147-A177-3AD203B41FA5}">
                      <a16:colId xmlns:a16="http://schemas.microsoft.com/office/drawing/2014/main" val="25824839"/>
                    </a:ext>
                  </a:extLst>
                </a:gridCol>
                <a:gridCol w="329184">
                  <a:extLst>
                    <a:ext uri="{9D8B030D-6E8A-4147-A177-3AD203B41FA5}">
                      <a16:colId xmlns:a16="http://schemas.microsoft.com/office/drawing/2014/main" val="1420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965600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ecolebrassart - 2026-05-12 16:47:19</a:t>
                      </a:r>
                      <a:r>
                        <a:rPr kumimoji="0" lang="fr-FR" sz="1000" b="0" i="0" u="none" strike="noStrike" kern="1200" cap="none" spc="0" normalizeH="0" baseline="0" noProof="0">
                          <a:ln>
                            <a:noFill/>
                          </a:ln>
                          <a:solidFill>
                            <a:prstClr val="black"/>
                          </a:solidFill>
                          <a:effectLst/>
                          <a:uLnTx/>
                          <a:uFillTx/>
                          <a:latin typeface="Calibri"/>
                          <a:ea typeface="+mn-ea"/>
                          <a:cs typeface="+mn-cs"/>
                        </a:rPr>
                        <a:t>
 Camille nous emmène dans son univers où chaque image raconte une histoire : linogravure, amour du vivant et expérimentations en tout genre. Une approche sensible et ultra personnelle de l’illustration… avec quelques boîtes d’œufs mixées au passage 👀
Retrouvez le travail de @studio_cmi_gravure ✨
#alumni #linogravure #artiste #brassart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https://quintly-eu-image-storage.s3.amazonaws.com/c8a7eba82b8bb6e2bb6aa0f85d1a0da1/92d002f37f599675c9d90f00a4fb1c95.jpg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96938042"/>
                  </a:ext>
                </a:extLst>
              </a:tr>
            </a:tbl>
          </a:graphicData>
        </a:graphic>
      </p:graphicFrame>
      <p:sp>
        <p:nvSpPr>
          <p:cNvPr id="4" name="Text Placeholder 3">
            <a:extLst>
              <a:ext uri="{FF2B5EF4-FFF2-40B4-BE49-F238E27FC236}">
                <a16:creationId xmlns:a16="http://schemas.microsoft.com/office/drawing/2014/main" id="{3AA47DD4-2BB7-46AE-8D39-84C9BBFE1DAB}"/>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11840135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5E98C-6129-4ADF-8328-1992EBD1EF13}"/>
              </a:ext>
            </a:extLst>
          </p:cNvPr>
          <p:cNvSpPr>
            <a:spLocks noGrp="1"/>
          </p:cNvSpPr>
          <p:nvPr>
            <p:ph type="title"/>
          </p:nvPr>
        </p:nvSpPr>
        <p:spPr/>
        <p:txBody>
          <a:bodyPr/>
          <a:lstStyle/>
          <a:p>
            <a:r>
              <a:rPr lang="en-US"/>
              <a:t>Instagram Posts Table | All profiles - 14 of 26</a:t>
            </a:r>
          </a:p>
        </p:txBody>
      </p:sp>
      <p:graphicFrame>
        <p:nvGraphicFramePr>
          <p:cNvPr id="5" name="Table Placeholder 4">
            <a:extLst>
              <a:ext uri="{FF2B5EF4-FFF2-40B4-BE49-F238E27FC236}">
                <a16:creationId xmlns:a16="http://schemas.microsoft.com/office/drawing/2014/main" id="{EDBCC6A9-930E-49F8-A9A1-1AF3073CC193}"/>
              </a:ext>
            </a:extLst>
          </p:cNvPr>
          <p:cNvGraphicFramePr>
            <a:graphicFrameLocks noGrp="1"/>
          </p:cNvGraphicFramePr>
          <p:nvPr>
            <p:ph type="tbl" sz="quarter" idx="13"/>
            <p:extLst>
              <p:ext uri="{D42A27DB-BD31-4B8C-83A1-F6EECF244321}">
                <p14:modId xmlns:p14="http://schemas.microsoft.com/office/powerpoint/2010/main" val="3113928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250426879"/>
                    </a:ext>
                  </a:extLst>
                </a:gridCol>
                <a:gridCol w="740664">
                  <a:extLst>
                    <a:ext uri="{9D8B030D-6E8A-4147-A177-3AD203B41FA5}">
                      <a16:colId xmlns:a16="http://schemas.microsoft.com/office/drawing/2014/main" val="1343260695"/>
                    </a:ext>
                  </a:extLst>
                </a:gridCol>
                <a:gridCol w="987552">
                  <a:extLst>
                    <a:ext uri="{9D8B030D-6E8A-4147-A177-3AD203B41FA5}">
                      <a16:colId xmlns:a16="http://schemas.microsoft.com/office/drawing/2014/main" val="4130707417"/>
                    </a:ext>
                  </a:extLst>
                </a:gridCol>
                <a:gridCol w="329184">
                  <a:extLst>
                    <a:ext uri="{9D8B030D-6E8A-4147-A177-3AD203B41FA5}">
                      <a16:colId xmlns:a16="http://schemas.microsoft.com/office/drawing/2014/main" val="1648400444"/>
                    </a:ext>
                  </a:extLst>
                </a:gridCol>
                <a:gridCol w="329184">
                  <a:extLst>
                    <a:ext uri="{9D8B030D-6E8A-4147-A177-3AD203B41FA5}">
                      <a16:colId xmlns:a16="http://schemas.microsoft.com/office/drawing/2014/main" val="2944540004"/>
                    </a:ext>
                  </a:extLst>
                </a:gridCol>
                <a:gridCol w="329184">
                  <a:extLst>
                    <a:ext uri="{9D8B030D-6E8A-4147-A177-3AD203B41FA5}">
                      <a16:colId xmlns:a16="http://schemas.microsoft.com/office/drawing/2014/main" val="3691560843"/>
                    </a:ext>
                  </a:extLst>
                </a:gridCol>
                <a:gridCol w="329184">
                  <a:extLst>
                    <a:ext uri="{9D8B030D-6E8A-4147-A177-3AD203B41FA5}">
                      <a16:colId xmlns:a16="http://schemas.microsoft.com/office/drawing/2014/main" val="547116852"/>
                    </a:ext>
                  </a:extLst>
                </a:gridCol>
                <a:gridCol w="329184">
                  <a:extLst>
                    <a:ext uri="{9D8B030D-6E8A-4147-A177-3AD203B41FA5}">
                      <a16:colId xmlns:a16="http://schemas.microsoft.com/office/drawing/2014/main" val="2917914659"/>
                    </a:ext>
                  </a:extLst>
                </a:gridCol>
                <a:gridCol w="329184">
                  <a:extLst>
                    <a:ext uri="{9D8B030D-6E8A-4147-A177-3AD203B41FA5}">
                      <a16:colId xmlns:a16="http://schemas.microsoft.com/office/drawing/2014/main" val="2263017637"/>
                    </a:ext>
                  </a:extLst>
                </a:gridCol>
                <a:gridCol w="329184">
                  <a:extLst>
                    <a:ext uri="{9D8B030D-6E8A-4147-A177-3AD203B41FA5}">
                      <a16:colId xmlns:a16="http://schemas.microsoft.com/office/drawing/2014/main" val="4103128409"/>
                    </a:ext>
                  </a:extLst>
                </a:gridCol>
                <a:gridCol w="329184">
                  <a:extLst>
                    <a:ext uri="{9D8B030D-6E8A-4147-A177-3AD203B41FA5}">
                      <a16:colId xmlns:a16="http://schemas.microsoft.com/office/drawing/2014/main" val="3550643537"/>
                    </a:ext>
                  </a:extLst>
                </a:gridCol>
                <a:gridCol w="329184">
                  <a:extLst>
                    <a:ext uri="{9D8B030D-6E8A-4147-A177-3AD203B41FA5}">
                      <a16:colId xmlns:a16="http://schemas.microsoft.com/office/drawing/2014/main" val="1147834828"/>
                    </a:ext>
                  </a:extLst>
                </a:gridCol>
                <a:gridCol w="329184">
                  <a:extLst>
                    <a:ext uri="{9D8B030D-6E8A-4147-A177-3AD203B41FA5}">
                      <a16:colId xmlns:a16="http://schemas.microsoft.com/office/drawing/2014/main" val="2306082874"/>
                    </a:ext>
                  </a:extLst>
                </a:gridCol>
                <a:gridCol w="329184">
                  <a:extLst>
                    <a:ext uri="{9D8B030D-6E8A-4147-A177-3AD203B41FA5}">
                      <a16:colId xmlns:a16="http://schemas.microsoft.com/office/drawing/2014/main" val="1684803439"/>
                    </a:ext>
                  </a:extLst>
                </a:gridCol>
                <a:gridCol w="329184">
                  <a:extLst>
                    <a:ext uri="{9D8B030D-6E8A-4147-A177-3AD203B41FA5}">
                      <a16:colId xmlns:a16="http://schemas.microsoft.com/office/drawing/2014/main" val="1812115700"/>
                    </a:ext>
                  </a:extLst>
                </a:gridCol>
                <a:gridCol w="329184">
                  <a:extLst>
                    <a:ext uri="{9D8B030D-6E8A-4147-A177-3AD203B41FA5}">
                      <a16:colId xmlns:a16="http://schemas.microsoft.com/office/drawing/2014/main" val="1911730887"/>
                    </a:ext>
                  </a:extLst>
                </a:gridCol>
                <a:gridCol w="329184">
                  <a:extLst>
                    <a:ext uri="{9D8B030D-6E8A-4147-A177-3AD203B41FA5}">
                      <a16:colId xmlns:a16="http://schemas.microsoft.com/office/drawing/2014/main" val="2384099559"/>
                    </a:ext>
                  </a:extLst>
                </a:gridCol>
                <a:gridCol w="329184">
                  <a:extLst>
                    <a:ext uri="{9D8B030D-6E8A-4147-A177-3AD203B41FA5}">
                      <a16:colId xmlns:a16="http://schemas.microsoft.com/office/drawing/2014/main" val="4014043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611872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ecolebrassart - 2026-05-11 15:20:00</a:t>
                      </a:r>
                      <a:r>
                        <a:rPr kumimoji="0" lang="fr-FR" sz="1000" b="0" i="0" u="none" strike="noStrike" kern="1200" cap="none" spc="0" normalizeH="0" baseline="0" noProof="0">
                          <a:ln>
                            <a:noFill/>
                          </a:ln>
                          <a:solidFill>
                            <a:prstClr val="black"/>
                          </a:solidFill>
                          <a:effectLst/>
                          <a:uLnTx/>
                          <a:uFillTx/>
                          <a:latin typeface="Calibri"/>
                          <a:ea typeface="+mn-ea"/>
                          <a:cs typeface="+mn-cs"/>
                        </a:rPr>
                        <a:t>
 Le 5 mai dernier, le campus de BRASSART Lyon a pris des airs de mini festival créatif 🎨✨
Illustrations, prints, stickers, créations en tout genre… plus de 20 exposants ont investi l’école pour un marché de créateurs haut en couleurs 🎨🛍️
Merci à @margo_with_an_o @mrs_lici @ennalo7 @oukhty_dessine @luis.art____  @snoutless_std @gribouyi @zia.bizarre @zowe_top @carcacoulol @anaispassot @_artby.abby_ @daphnesillydrawings @ama_cro25 @noellaby @chaolur @andyv.art @damoizelo.design @enicupaccc et @bridgee.s_doll pour leur participation et leur univers 🌟
Et un grand merci à Anaëlle pour les photos 📸❤️
On recommence quand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https://quintly-eu-image-storage.s3.amazonaws.com/c8a7eba82b8bb6e2bb6aa0f85d1a0da1/cb038125ece6d268bbbe4ed5266d8834.jpg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00823767"/>
                  </a:ext>
                </a:extLst>
              </a:tr>
            </a:tbl>
          </a:graphicData>
        </a:graphic>
      </p:graphicFrame>
      <p:sp>
        <p:nvSpPr>
          <p:cNvPr id="4" name="Text Placeholder 3">
            <a:extLst>
              <a:ext uri="{FF2B5EF4-FFF2-40B4-BE49-F238E27FC236}">
                <a16:creationId xmlns:a16="http://schemas.microsoft.com/office/drawing/2014/main" id="{F6896BA1-C0DD-4051-A041-279657F268A5}"/>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27978045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DB7CB-3484-4218-B094-639E38EF6FC7}"/>
              </a:ext>
            </a:extLst>
          </p:cNvPr>
          <p:cNvSpPr>
            <a:spLocks noGrp="1"/>
          </p:cNvSpPr>
          <p:nvPr>
            <p:ph type="title"/>
          </p:nvPr>
        </p:nvSpPr>
        <p:spPr/>
        <p:txBody>
          <a:bodyPr/>
          <a:lstStyle/>
          <a:p>
            <a:r>
              <a:rPr lang="en-US"/>
              <a:t>Instagram Posts Table | All profiles - 15 of 26</a:t>
            </a:r>
          </a:p>
        </p:txBody>
      </p:sp>
      <p:graphicFrame>
        <p:nvGraphicFramePr>
          <p:cNvPr id="5" name="Table Placeholder 4">
            <a:extLst>
              <a:ext uri="{FF2B5EF4-FFF2-40B4-BE49-F238E27FC236}">
                <a16:creationId xmlns:a16="http://schemas.microsoft.com/office/drawing/2014/main" id="{BAFA4E2C-2559-4182-A081-B7F60BF8B12C}"/>
              </a:ext>
            </a:extLst>
          </p:cNvPr>
          <p:cNvGraphicFramePr>
            <a:graphicFrameLocks noGrp="1"/>
          </p:cNvGraphicFramePr>
          <p:nvPr>
            <p:ph type="tbl" sz="quarter" idx="13"/>
            <p:extLst>
              <p:ext uri="{D42A27DB-BD31-4B8C-83A1-F6EECF244321}">
                <p14:modId xmlns:p14="http://schemas.microsoft.com/office/powerpoint/2010/main" val="1169815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934741076"/>
                    </a:ext>
                  </a:extLst>
                </a:gridCol>
                <a:gridCol w="740664">
                  <a:extLst>
                    <a:ext uri="{9D8B030D-6E8A-4147-A177-3AD203B41FA5}">
                      <a16:colId xmlns:a16="http://schemas.microsoft.com/office/drawing/2014/main" val="1469347355"/>
                    </a:ext>
                  </a:extLst>
                </a:gridCol>
                <a:gridCol w="987552">
                  <a:extLst>
                    <a:ext uri="{9D8B030D-6E8A-4147-A177-3AD203B41FA5}">
                      <a16:colId xmlns:a16="http://schemas.microsoft.com/office/drawing/2014/main" val="237801371"/>
                    </a:ext>
                  </a:extLst>
                </a:gridCol>
                <a:gridCol w="329184">
                  <a:extLst>
                    <a:ext uri="{9D8B030D-6E8A-4147-A177-3AD203B41FA5}">
                      <a16:colId xmlns:a16="http://schemas.microsoft.com/office/drawing/2014/main" val="2755856810"/>
                    </a:ext>
                  </a:extLst>
                </a:gridCol>
                <a:gridCol w="329184">
                  <a:extLst>
                    <a:ext uri="{9D8B030D-6E8A-4147-A177-3AD203B41FA5}">
                      <a16:colId xmlns:a16="http://schemas.microsoft.com/office/drawing/2014/main" val="1189533587"/>
                    </a:ext>
                  </a:extLst>
                </a:gridCol>
                <a:gridCol w="329184">
                  <a:extLst>
                    <a:ext uri="{9D8B030D-6E8A-4147-A177-3AD203B41FA5}">
                      <a16:colId xmlns:a16="http://schemas.microsoft.com/office/drawing/2014/main" val="3966134857"/>
                    </a:ext>
                  </a:extLst>
                </a:gridCol>
                <a:gridCol w="329184">
                  <a:extLst>
                    <a:ext uri="{9D8B030D-6E8A-4147-A177-3AD203B41FA5}">
                      <a16:colId xmlns:a16="http://schemas.microsoft.com/office/drawing/2014/main" val="3449773203"/>
                    </a:ext>
                  </a:extLst>
                </a:gridCol>
                <a:gridCol w="329184">
                  <a:extLst>
                    <a:ext uri="{9D8B030D-6E8A-4147-A177-3AD203B41FA5}">
                      <a16:colId xmlns:a16="http://schemas.microsoft.com/office/drawing/2014/main" val="1118772792"/>
                    </a:ext>
                  </a:extLst>
                </a:gridCol>
                <a:gridCol w="329184">
                  <a:extLst>
                    <a:ext uri="{9D8B030D-6E8A-4147-A177-3AD203B41FA5}">
                      <a16:colId xmlns:a16="http://schemas.microsoft.com/office/drawing/2014/main" val="822269093"/>
                    </a:ext>
                  </a:extLst>
                </a:gridCol>
                <a:gridCol w="329184">
                  <a:extLst>
                    <a:ext uri="{9D8B030D-6E8A-4147-A177-3AD203B41FA5}">
                      <a16:colId xmlns:a16="http://schemas.microsoft.com/office/drawing/2014/main" val="3080331408"/>
                    </a:ext>
                  </a:extLst>
                </a:gridCol>
                <a:gridCol w="329184">
                  <a:extLst>
                    <a:ext uri="{9D8B030D-6E8A-4147-A177-3AD203B41FA5}">
                      <a16:colId xmlns:a16="http://schemas.microsoft.com/office/drawing/2014/main" val="3088362440"/>
                    </a:ext>
                  </a:extLst>
                </a:gridCol>
                <a:gridCol w="329184">
                  <a:extLst>
                    <a:ext uri="{9D8B030D-6E8A-4147-A177-3AD203B41FA5}">
                      <a16:colId xmlns:a16="http://schemas.microsoft.com/office/drawing/2014/main" val="1857937891"/>
                    </a:ext>
                  </a:extLst>
                </a:gridCol>
                <a:gridCol w="329184">
                  <a:extLst>
                    <a:ext uri="{9D8B030D-6E8A-4147-A177-3AD203B41FA5}">
                      <a16:colId xmlns:a16="http://schemas.microsoft.com/office/drawing/2014/main" val="2711849018"/>
                    </a:ext>
                  </a:extLst>
                </a:gridCol>
                <a:gridCol w="329184">
                  <a:extLst>
                    <a:ext uri="{9D8B030D-6E8A-4147-A177-3AD203B41FA5}">
                      <a16:colId xmlns:a16="http://schemas.microsoft.com/office/drawing/2014/main" val="938511515"/>
                    </a:ext>
                  </a:extLst>
                </a:gridCol>
                <a:gridCol w="329184">
                  <a:extLst>
                    <a:ext uri="{9D8B030D-6E8A-4147-A177-3AD203B41FA5}">
                      <a16:colId xmlns:a16="http://schemas.microsoft.com/office/drawing/2014/main" val="1455451430"/>
                    </a:ext>
                  </a:extLst>
                </a:gridCol>
                <a:gridCol w="329184">
                  <a:extLst>
                    <a:ext uri="{9D8B030D-6E8A-4147-A177-3AD203B41FA5}">
                      <a16:colId xmlns:a16="http://schemas.microsoft.com/office/drawing/2014/main" val="3188216455"/>
                    </a:ext>
                  </a:extLst>
                </a:gridCol>
                <a:gridCol w="329184">
                  <a:extLst>
                    <a:ext uri="{9D8B030D-6E8A-4147-A177-3AD203B41FA5}">
                      <a16:colId xmlns:a16="http://schemas.microsoft.com/office/drawing/2014/main" val="4054097935"/>
                    </a:ext>
                  </a:extLst>
                </a:gridCol>
                <a:gridCol w="329184">
                  <a:extLst>
                    <a:ext uri="{9D8B030D-6E8A-4147-A177-3AD203B41FA5}">
                      <a16:colId xmlns:a16="http://schemas.microsoft.com/office/drawing/2014/main" val="3533489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4237975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ecolebrassart - 2026-05-11 09:46:54</a:t>
                      </a:r>
                      <a:r>
                        <a:rPr kumimoji="0" lang="fr-FR" sz="1000" b="0" i="0" u="none" strike="noStrike" kern="1200" cap="none" spc="0" normalizeH="0" baseline="0" noProof="0">
                          <a:ln>
                            <a:noFill/>
                          </a:ln>
                          <a:solidFill>
                            <a:prstClr val="black"/>
                          </a:solidFill>
                          <a:effectLst/>
                          <a:uLnTx/>
                          <a:uFillTx/>
                          <a:latin typeface="Calibri"/>
                          <a:ea typeface="+mn-ea"/>
                          <a:cs typeface="+mn-cs"/>
                        </a:rPr>
                        <a:t>
 La semaine dernière, on a lancé un petit challenge pour élire l’animal préféré des BRASSARTistes 🐾
Après une bataille acharnée en story… les chats ont remporté la victoire 😼
Bravo à @armelle_.art pour son interprétation du grand gagnant ✨ et merci à tous les participants pour leurs dessins, vos idées et votre énergie ❤️
Alors… est-ce que ce mini challenge vous a plu ? On remet ça bientôt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https://quintly-eu-image-storage.s3.amazonaws.com/c8a7eba82b8bb6e2bb6aa0f85d1a0da1/93444e1cce3fc146945db4d38accf5c5.jpg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41298607"/>
                  </a:ext>
                </a:extLst>
              </a:tr>
            </a:tbl>
          </a:graphicData>
        </a:graphic>
      </p:graphicFrame>
      <p:sp>
        <p:nvSpPr>
          <p:cNvPr id="4" name="Text Placeholder 3">
            <a:extLst>
              <a:ext uri="{FF2B5EF4-FFF2-40B4-BE49-F238E27FC236}">
                <a16:creationId xmlns:a16="http://schemas.microsoft.com/office/drawing/2014/main" id="{50FC2EB3-EE58-4367-A279-48E39CDD9738}"/>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27354387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64CE5-3774-4CCC-AB90-BEA9702EF846}"/>
              </a:ext>
            </a:extLst>
          </p:cNvPr>
          <p:cNvSpPr>
            <a:spLocks noGrp="1"/>
          </p:cNvSpPr>
          <p:nvPr>
            <p:ph type="title"/>
          </p:nvPr>
        </p:nvSpPr>
        <p:spPr/>
        <p:txBody>
          <a:bodyPr/>
          <a:lstStyle/>
          <a:p>
            <a:r>
              <a:rPr lang="en-US"/>
              <a:t>Instagram Posts Table | All profiles - 16 of 26</a:t>
            </a:r>
          </a:p>
        </p:txBody>
      </p:sp>
      <p:graphicFrame>
        <p:nvGraphicFramePr>
          <p:cNvPr id="5" name="Table Placeholder 4">
            <a:extLst>
              <a:ext uri="{FF2B5EF4-FFF2-40B4-BE49-F238E27FC236}">
                <a16:creationId xmlns:a16="http://schemas.microsoft.com/office/drawing/2014/main" id="{E148E03B-9694-447D-80D7-56C3AC69B836}"/>
              </a:ext>
            </a:extLst>
          </p:cNvPr>
          <p:cNvGraphicFramePr>
            <a:graphicFrameLocks noGrp="1"/>
          </p:cNvGraphicFramePr>
          <p:nvPr>
            <p:ph type="tbl" sz="quarter" idx="13"/>
            <p:extLst>
              <p:ext uri="{D42A27DB-BD31-4B8C-83A1-F6EECF244321}">
                <p14:modId xmlns:p14="http://schemas.microsoft.com/office/powerpoint/2010/main" val="4210370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709837866"/>
                    </a:ext>
                  </a:extLst>
                </a:gridCol>
                <a:gridCol w="740664">
                  <a:extLst>
                    <a:ext uri="{9D8B030D-6E8A-4147-A177-3AD203B41FA5}">
                      <a16:colId xmlns:a16="http://schemas.microsoft.com/office/drawing/2014/main" val="3358902396"/>
                    </a:ext>
                  </a:extLst>
                </a:gridCol>
                <a:gridCol w="987552">
                  <a:extLst>
                    <a:ext uri="{9D8B030D-6E8A-4147-A177-3AD203B41FA5}">
                      <a16:colId xmlns:a16="http://schemas.microsoft.com/office/drawing/2014/main" val="765271868"/>
                    </a:ext>
                  </a:extLst>
                </a:gridCol>
                <a:gridCol w="329184">
                  <a:extLst>
                    <a:ext uri="{9D8B030D-6E8A-4147-A177-3AD203B41FA5}">
                      <a16:colId xmlns:a16="http://schemas.microsoft.com/office/drawing/2014/main" val="3715013347"/>
                    </a:ext>
                  </a:extLst>
                </a:gridCol>
                <a:gridCol w="329184">
                  <a:extLst>
                    <a:ext uri="{9D8B030D-6E8A-4147-A177-3AD203B41FA5}">
                      <a16:colId xmlns:a16="http://schemas.microsoft.com/office/drawing/2014/main" val="1498195863"/>
                    </a:ext>
                  </a:extLst>
                </a:gridCol>
                <a:gridCol w="329184">
                  <a:extLst>
                    <a:ext uri="{9D8B030D-6E8A-4147-A177-3AD203B41FA5}">
                      <a16:colId xmlns:a16="http://schemas.microsoft.com/office/drawing/2014/main" val="2595088290"/>
                    </a:ext>
                  </a:extLst>
                </a:gridCol>
                <a:gridCol w="329184">
                  <a:extLst>
                    <a:ext uri="{9D8B030D-6E8A-4147-A177-3AD203B41FA5}">
                      <a16:colId xmlns:a16="http://schemas.microsoft.com/office/drawing/2014/main" val="3635142246"/>
                    </a:ext>
                  </a:extLst>
                </a:gridCol>
                <a:gridCol w="329184">
                  <a:extLst>
                    <a:ext uri="{9D8B030D-6E8A-4147-A177-3AD203B41FA5}">
                      <a16:colId xmlns:a16="http://schemas.microsoft.com/office/drawing/2014/main" val="93817744"/>
                    </a:ext>
                  </a:extLst>
                </a:gridCol>
                <a:gridCol w="329184">
                  <a:extLst>
                    <a:ext uri="{9D8B030D-6E8A-4147-A177-3AD203B41FA5}">
                      <a16:colId xmlns:a16="http://schemas.microsoft.com/office/drawing/2014/main" val="2828541356"/>
                    </a:ext>
                  </a:extLst>
                </a:gridCol>
                <a:gridCol w="329184">
                  <a:extLst>
                    <a:ext uri="{9D8B030D-6E8A-4147-A177-3AD203B41FA5}">
                      <a16:colId xmlns:a16="http://schemas.microsoft.com/office/drawing/2014/main" val="826567296"/>
                    </a:ext>
                  </a:extLst>
                </a:gridCol>
                <a:gridCol w="329184">
                  <a:extLst>
                    <a:ext uri="{9D8B030D-6E8A-4147-A177-3AD203B41FA5}">
                      <a16:colId xmlns:a16="http://schemas.microsoft.com/office/drawing/2014/main" val="607393199"/>
                    </a:ext>
                  </a:extLst>
                </a:gridCol>
                <a:gridCol w="329184">
                  <a:extLst>
                    <a:ext uri="{9D8B030D-6E8A-4147-A177-3AD203B41FA5}">
                      <a16:colId xmlns:a16="http://schemas.microsoft.com/office/drawing/2014/main" val="3805137551"/>
                    </a:ext>
                  </a:extLst>
                </a:gridCol>
                <a:gridCol w="329184">
                  <a:extLst>
                    <a:ext uri="{9D8B030D-6E8A-4147-A177-3AD203B41FA5}">
                      <a16:colId xmlns:a16="http://schemas.microsoft.com/office/drawing/2014/main" val="493505287"/>
                    </a:ext>
                  </a:extLst>
                </a:gridCol>
                <a:gridCol w="329184">
                  <a:extLst>
                    <a:ext uri="{9D8B030D-6E8A-4147-A177-3AD203B41FA5}">
                      <a16:colId xmlns:a16="http://schemas.microsoft.com/office/drawing/2014/main" val="2370575583"/>
                    </a:ext>
                  </a:extLst>
                </a:gridCol>
                <a:gridCol w="329184">
                  <a:extLst>
                    <a:ext uri="{9D8B030D-6E8A-4147-A177-3AD203B41FA5}">
                      <a16:colId xmlns:a16="http://schemas.microsoft.com/office/drawing/2014/main" val="2756643774"/>
                    </a:ext>
                  </a:extLst>
                </a:gridCol>
                <a:gridCol w="329184">
                  <a:extLst>
                    <a:ext uri="{9D8B030D-6E8A-4147-A177-3AD203B41FA5}">
                      <a16:colId xmlns:a16="http://schemas.microsoft.com/office/drawing/2014/main" val="2967512093"/>
                    </a:ext>
                  </a:extLst>
                </a:gridCol>
                <a:gridCol w="329184">
                  <a:extLst>
                    <a:ext uri="{9D8B030D-6E8A-4147-A177-3AD203B41FA5}">
                      <a16:colId xmlns:a16="http://schemas.microsoft.com/office/drawing/2014/main" val="711570399"/>
                    </a:ext>
                  </a:extLst>
                </a:gridCol>
                <a:gridCol w="329184">
                  <a:extLst>
                    <a:ext uri="{9D8B030D-6E8A-4147-A177-3AD203B41FA5}">
                      <a16:colId xmlns:a16="http://schemas.microsoft.com/office/drawing/2014/main" val="3415673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768706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ecolebrassart - 2026-05-08 10:10:08</a:t>
                      </a:r>
                      <a:r>
                        <a:rPr kumimoji="0" lang="fr-FR" sz="1000" b="0" i="0" u="none" strike="noStrike" kern="1200" cap="none" spc="0" normalizeH="0" baseline="0" noProof="0">
                          <a:ln>
                            <a:noFill/>
                          </a:ln>
                          <a:solidFill>
                            <a:prstClr val="black"/>
                          </a:solidFill>
                          <a:effectLst/>
                          <a:uLnTx/>
                          <a:uFillTx/>
                          <a:latin typeface="Calibri"/>
                          <a:ea typeface="+mn-ea"/>
                          <a:cs typeface="+mn-cs"/>
                        </a:rPr>
                        <a:t>
 Les DA3 du campus BRASSART Annecy avaient 2 jours pour créer l’affiche d’une convention réelle ou fictive en illustration isométrique… et voilà le résultat ✨
Le défi : intégrer les initiales de la convention directement dans le visuel, imaginer une vraie DA et construire une affiche capable de vivre partout, du print aux supports event.
Couleurs, typographies, composition, sens du détail…  Cette création, imaginée par Stéphanie De Champs signe une affiche pour le Montreux Jazz Festival, en jouant avec les volumes et les perspectives pour transformer une surface 2D en univers miniature ultra immersif ✨
#isométrie #affiche #DA #directionartistique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https://quintly-eu-image-storage.s3.amazonaws.com/c8a7eba82b8bb6e2bb6aa0f85d1a0da1/6c03ad1233b28691d1153d184c7a9417.jpg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806760145"/>
                  </a:ext>
                </a:extLst>
              </a:tr>
            </a:tbl>
          </a:graphicData>
        </a:graphic>
      </p:graphicFrame>
      <p:sp>
        <p:nvSpPr>
          <p:cNvPr id="4" name="Text Placeholder 3">
            <a:extLst>
              <a:ext uri="{FF2B5EF4-FFF2-40B4-BE49-F238E27FC236}">
                <a16:creationId xmlns:a16="http://schemas.microsoft.com/office/drawing/2014/main" id="{BBCF8A2B-EB0B-46F3-80F3-9E85F604776B}"/>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32565197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3EAA8-D78B-4786-B687-D9B606D5CA9D}"/>
              </a:ext>
            </a:extLst>
          </p:cNvPr>
          <p:cNvSpPr>
            <a:spLocks noGrp="1"/>
          </p:cNvSpPr>
          <p:nvPr>
            <p:ph type="title"/>
          </p:nvPr>
        </p:nvSpPr>
        <p:spPr/>
        <p:txBody>
          <a:bodyPr/>
          <a:lstStyle/>
          <a:p>
            <a:r>
              <a:rPr lang="en-US"/>
              <a:t>Instagram Posts Table | All profiles - 17 of 26</a:t>
            </a:r>
          </a:p>
        </p:txBody>
      </p:sp>
      <p:graphicFrame>
        <p:nvGraphicFramePr>
          <p:cNvPr id="5" name="Table Placeholder 4">
            <a:extLst>
              <a:ext uri="{FF2B5EF4-FFF2-40B4-BE49-F238E27FC236}">
                <a16:creationId xmlns:a16="http://schemas.microsoft.com/office/drawing/2014/main" id="{FAA98E1A-5749-415B-BD7E-D9F0164125A4}"/>
              </a:ext>
            </a:extLst>
          </p:cNvPr>
          <p:cNvGraphicFramePr>
            <a:graphicFrameLocks noGrp="1"/>
          </p:cNvGraphicFramePr>
          <p:nvPr>
            <p:ph type="tbl" sz="quarter" idx="13"/>
            <p:extLst>
              <p:ext uri="{D42A27DB-BD31-4B8C-83A1-F6EECF244321}">
                <p14:modId xmlns:p14="http://schemas.microsoft.com/office/powerpoint/2010/main" val="2183842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917481610"/>
                    </a:ext>
                  </a:extLst>
                </a:gridCol>
                <a:gridCol w="740664">
                  <a:extLst>
                    <a:ext uri="{9D8B030D-6E8A-4147-A177-3AD203B41FA5}">
                      <a16:colId xmlns:a16="http://schemas.microsoft.com/office/drawing/2014/main" val="2509800465"/>
                    </a:ext>
                  </a:extLst>
                </a:gridCol>
                <a:gridCol w="987552">
                  <a:extLst>
                    <a:ext uri="{9D8B030D-6E8A-4147-A177-3AD203B41FA5}">
                      <a16:colId xmlns:a16="http://schemas.microsoft.com/office/drawing/2014/main" val="572621775"/>
                    </a:ext>
                  </a:extLst>
                </a:gridCol>
                <a:gridCol w="329184">
                  <a:extLst>
                    <a:ext uri="{9D8B030D-6E8A-4147-A177-3AD203B41FA5}">
                      <a16:colId xmlns:a16="http://schemas.microsoft.com/office/drawing/2014/main" val="138875805"/>
                    </a:ext>
                  </a:extLst>
                </a:gridCol>
                <a:gridCol w="329184">
                  <a:extLst>
                    <a:ext uri="{9D8B030D-6E8A-4147-A177-3AD203B41FA5}">
                      <a16:colId xmlns:a16="http://schemas.microsoft.com/office/drawing/2014/main" val="451633785"/>
                    </a:ext>
                  </a:extLst>
                </a:gridCol>
                <a:gridCol w="329184">
                  <a:extLst>
                    <a:ext uri="{9D8B030D-6E8A-4147-A177-3AD203B41FA5}">
                      <a16:colId xmlns:a16="http://schemas.microsoft.com/office/drawing/2014/main" val="4260705286"/>
                    </a:ext>
                  </a:extLst>
                </a:gridCol>
                <a:gridCol w="329184">
                  <a:extLst>
                    <a:ext uri="{9D8B030D-6E8A-4147-A177-3AD203B41FA5}">
                      <a16:colId xmlns:a16="http://schemas.microsoft.com/office/drawing/2014/main" val="3669856678"/>
                    </a:ext>
                  </a:extLst>
                </a:gridCol>
                <a:gridCol w="329184">
                  <a:extLst>
                    <a:ext uri="{9D8B030D-6E8A-4147-A177-3AD203B41FA5}">
                      <a16:colId xmlns:a16="http://schemas.microsoft.com/office/drawing/2014/main" val="1859343695"/>
                    </a:ext>
                  </a:extLst>
                </a:gridCol>
                <a:gridCol w="329184">
                  <a:extLst>
                    <a:ext uri="{9D8B030D-6E8A-4147-A177-3AD203B41FA5}">
                      <a16:colId xmlns:a16="http://schemas.microsoft.com/office/drawing/2014/main" val="3200527291"/>
                    </a:ext>
                  </a:extLst>
                </a:gridCol>
                <a:gridCol w="329184">
                  <a:extLst>
                    <a:ext uri="{9D8B030D-6E8A-4147-A177-3AD203B41FA5}">
                      <a16:colId xmlns:a16="http://schemas.microsoft.com/office/drawing/2014/main" val="1329011639"/>
                    </a:ext>
                  </a:extLst>
                </a:gridCol>
                <a:gridCol w="329184">
                  <a:extLst>
                    <a:ext uri="{9D8B030D-6E8A-4147-A177-3AD203B41FA5}">
                      <a16:colId xmlns:a16="http://schemas.microsoft.com/office/drawing/2014/main" val="580551678"/>
                    </a:ext>
                  </a:extLst>
                </a:gridCol>
                <a:gridCol w="329184">
                  <a:extLst>
                    <a:ext uri="{9D8B030D-6E8A-4147-A177-3AD203B41FA5}">
                      <a16:colId xmlns:a16="http://schemas.microsoft.com/office/drawing/2014/main" val="4040847765"/>
                    </a:ext>
                  </a:extLst>
                </a:gridCol>
                <a:gridCol w="329184">
                  <a:extLst>
                    <a:ext uri="{9D8B030D-6E8A-4147-A177-3AD203B41FA5}">
                      <a16:colId xmlns:a16="http://schemas.microsoft.com/office/drawing/2014/main" val="2301927525"/>
                    </a:ext>
                  </a:extLst>
                </a:gridCol>
                <a:gridCol w="329184">
                  <a:extLst>
                    <a:ext uri="{9D8B030D-6E8A-4147-A177-3AD203B41FA5}">
                      <a16:colId xmlns:a16="http://schemas.microsoft.com/office/drawing/2014/main" val="1802689367"/>
                    </a:ext>
                  </a:extLst>
                </a:gridCol>
                <a:gridCol w="329184">
                  <a:extLst>
                    <a:ext uri="{9D8B030D-6E8A-4147-A177-3AD203B41FA5}">
                      <a16:colId xmlns:a16="http://schemas.microsoft.com/office/drawing/2014/main" val="2958208367"/>
                    </a:ext>
                  </a:extLst>
                </a:gridCol>
                <a:gridCol w="329184">
                  <a:extLst>
                    <a:ext uri="{9D8B030D-6E8A-4147-A177-3AD203B41FA5}">
                      <a16:colId xmlns:a16="http://schemas.microsoft.com/office/drawing/2014/main" val="4180009221"/>
                    </a:ext>
                  </a:extLst>
                </a:gridCol>
                <a:gridCol w="329184">
                  <a:extLst>
                    <a:ext uri="{9D8B030D-6E8A-4147-A177-3AD203B41FA5}">
                      <a16:colId xmlns:a16="http://schemas.microsoft.com/office/drawing/2014/main" val="2552288844"/>
                    </a:ext>
                  </a:extLst>
                </a:gridCol>
                <a:gridCol w="329184">
                  <a:extLst>
                    <a:ext uri="{9D8B030D-6E8A-4147-A177-3AD203B41FA5}">
                      <a16:colId xmlns:a16="http://schemas.microsoft.com/office/drawing/2014/main" val="2462713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345523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ecolebrassart - 2026-05-07 15:31:56</a:t>
                      </a:r>
                      <a:r>
                        <a:rPr kumimoji="0" lang="fr-FR" sz="1000" b="0" i="0" u="none" strike="noStrike" kern="1200" cap="none" spc="0" normalizeH="0" baseline="0" noProof="0">
                          <a:ln>
                            <a:noFill/>
                          </a:ln>
                          <a:solidFill>
                            <a:prstClr val="black"/>
                          </a:solidFill>
                          <a:effectLst/>
                          <a:uLnTx/>
                          <a:uFillTx/>
                          <a:latin typeface="Calibri"/>
                          <a:ea typeface="+mn-ea"/>
                          <a:cs typeface="+mn-cs"/>
                        </a:rPr>
                        <a:t>
 À la remise de diplômes de BRASSART Montpellier, Sacha, Elvira et Chloé nous partagent ce qu’ils retiennent vraiment de leurs études ! 
#brassart #montpellier #alumni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https://quintly-eu-image-storage.s3.amazonaws.com/c8a7eba82b8bb6e2bb6aa0f85d1a0da1/36c688cf159c85849e920e0a71db2ec7.jpg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20691119"/>
                  </a:ext>
                </a:extLst>
              </a:tr>
            </a:tbl>
          </a:graphicData>
        </a:graphic>
      </p:graphicFrame>
      <p:sp>
        <p:nvSpPr>
          <p:cNvPr id="4" name="Text Placeholder 3">
            <a:extLst>
              <a:ext uri="{FF2B5EF4-FFF2-40B4-BE49-F238E27FC236}">
                <a16:creationId xmlns:a16="http://schemas.microsoft.com/office/drawing/2014/main" id="{67221B8D-C65E-4AA1-874B-0E735E1A9320}"/>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15940989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66CF9-D740-4B64-8AA5-167B7FF04CB1}"/>
              </a:ext>
            </a:extLst>
          </p:cNvPr>
          <p:cNvSpPr>
            <a:spLocks noGrp="1"/>
          </p:cNvSpPr>
          <p:nvPr>
            <p:ph type="title"/>
          </p:nvPr>
        </p:nvSpPr>
        <p:spPr/>
        <p:txBody>
          <a:bodyPr/>
          <a:lstStyle/>
          <a:p>
            <a:r>
              <a:rPr lang="en-US"/>
              <a:t>Instagram Posts Table | All profiles - 18 of 26</a:t>
            </a:r>
          </a:p>
        </p:txBody>
      </p:sp>
      <p:graphicFrame>
        <p:nvGraphicFramePr>
          <p:cNvPr id="5" name="Table Placeholder 4">
            <a:extLst>
              <a:ext uri="{FF2B5EF4-FFF2-40B4-BE49-F238E27FC236}">
                <a16:creationId xmlns:a16="http://schemas.microsoft.com/office/drawing/2014/main" id="{4B5551FC-9D92-4373-905A-CADC291A20F5}"/>
              </a:ext>
            </a:extLst>
          </p:cNvPr>
          <p:cNvGraphicFramePr>
            <a:graphicFrameLocks noGrp="1"/>
          </p:cNvGraphicFramePr>
          <p:nvPr>
            <p:ph type="tbl" sz="quarter" idx="13"/>
            <p:extLst>
              <p:ext uri="{D42A27DB-BD31-4B8C-83A1-F6EECF244321}">
                <p14:modId xmlns:p14="http://schemas.microsoft.com/office/powerpoint/2010/main" val="1175168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616936759"/>
                    </a:ext>
                  </a:extLst>
                </a:gridCol>
                <a:gridCol w="740664">
                  <a:extLst>
                    <a:ext uri="{9D8B030D-6E8A-4147-A177-3AD203B41FA5}">
                      <a16:colId xmlns:a16="http://schemas.microsoft.com/office/drawing/2014/main" val="741074264"/>
                    </a:ext>
                  </a:extLst>
                </a:gridCol>
                <a:gridCol w="987552">
                  <a:extLst>
                    <a:ext uri="{9D8B030D-6E8A-4147-A177-3AD203B41FA5}">
                      <a16:colId xmlns:a16="http://schemas.microsoft.com/office/drawing/2014/main" val="1876899733"/>
                    </a:ext>
                  </a:extLst>
                </a:gridCol>
                <a:gridCol w="329184">
                  <a:extLst>
                    <a:ext uri="{9D8B030D-6E8A-4147-A177-3AD203B41FA5}">
                      <a16:colId xmlns:a16="http://schemas.microsoft.com/office/drawing/2014/main" val="2820822414"/>
                    </a:ext>
                  </a:extLst>
                </a:gridCol>
                <a:gridCol w="329184">
                  <a:extLst>
                    <a:ext uri="{9D8B030D-6E8A-4147-A177-3AD203B41FA5}">
                      <a16:colId xmlns:a16="http://schemas.microsoft.com/office/drawing/2014/main" val="903181566"/>
                    </a:ext>
                  </a:extLst>
                </a:gridCol>
                <a:gridCol w="329184">
                  <a:extLst>
                    <a:ext uri="{9D8B030D-6E8A-4147-A177-3AD203B41FA5}">
                      <a16:colId xmlns:a16="http://schemas.microsoft.com/office/drawing/2014/main" val="1182509721"/>
                    </a:ext>
                  </a:extLst>
                </a:gridCol>
                <a:gridCol w="329184">
                  <a:extLst>
                    <a:ext uri="{9D8B030D-6E8A-4147-A177-3AD203B41FA5}">
                      <a16:colId xmlns:a16="http://schemas.microsoft.com/office/drawing/2014/main" val="1059910583"/>
                    </a:ext>
                  </a:extLst>
                </a:gridCol>
                <a:gridCol w="329184">
                  <a:extLst>
                    <a:ext uri="{9D8B030D-6E8A-4147-A177-3AD203B41FA5}">
                      <a16:colId xmlns:a16="http://schemas.microsoft.com/office/drawing/2014/main" val="932997270"/>
                    </a:ext>
                  </a:extLst>
                </a:gridCol>
                <a:gridCol w="329184">
                  <a:extLst>
                    <a:ext uri="{9D8B030D-6E8A-4147-A177-3AD203B41FA5}">
                      <a16:colId xmlns:a16="http://schemas.microsoft.com/office/drawing/2014/main" val="1209474308"/>
                    </a:ext>
                  </a:extLst>
                </a:gridCol>
                <a:gridCol w="329184">
                  <a:extLst>
                    <a:ext uri="{9D8B030D-6E8A-4147-A177-3AD203B41FA5}">
                      <a16:colId xmlns:a16="http://schemas.microsoft.com/office/drawing/2014/main" val="972507554"/>
                    </a:ext>
                  </a:extLst>
                </a:gridCol>
                <a:gridCol w="329184">
                  <a:extLst>
                    <a:ext uri="{9D8B030D-6E8A-4147-A177-3AD203B41FA5}">
                      <a16:colId xmlns:a16="http://schemas.microsoft.com/office/drawing/2014/main" val="2128286987"/>
                    </a:ext>
                  </a:extLst>
                </a:gridCol>
                <a:gridCol w="329184">
                  <a:extLst>
                    <a:ext uri="{9D8B030D-6E8A-4147-A177-3AD203B41FA5}">
                      <a16:colId xmlns:a16="http://schemas.microsoft.com/office/drawing/2014/main" val="3674072588"/>
                    </a:ext>
                  </a:extLst>
                </a:gridCol>
                <a:gridCol w="329184">
                  <a:extLst>
                    <a:ext uri="{9D8B030D-6E8A-4147-A177-3AD203B41FA5}">
                      <a16:colId xmlns:a16="http://schemas.microsoft.com/office/drawing/2014/main" val="410163411"/>
                    </a:ext>
                  </a:extLst>
                </a:gridCol>
                <a:gridCol w="329184">
                  <a:extLst>
                    <a:ext uri="{9D8B030D-6E8A-4147-A177-3AD203B41FA5}">
                      <a16:colId xmlns:a16="http://schemas.microsoft.com/office/drawing/2014/main" val="3150095363"/>
                    </a:ext>
                  </a:extLst>
                </a:gridCol>
                <a:gridCol w="329184">
                  <a:extLst>
                    <a:ext uri="{9D8B030D-6E8A-4147-A177-3AD203B41FA5}">
                      <a16:colId xmlns:a16="http://schemas.microsoft.com/office/drawing/2014/main" val="2505758382"/>
                    </a:ext>
                  </a:extLst>
                </a:gridCol>
                <a:gridCol w="329184">
                  <a:extLst>
                    <a:ext uri="{9D8B030D-6E8A-4147-A177-3AD203B41FA5}">
                      <a16:colId xmlns:a16="http://schemas.microsoft.com/office/drawing/2014/main" val="1219088957"/>
                    </a:ext>
                  </a:extLst>
                </a:gridCol>
                <a:gridCol w="329184">
                  <a:extLst>
                    <a:ext uri="{9D8B030D-6E8A-4147-A177-3AD203B41FA5}">
                      <a16:colId xmlns:a16="http://schemas.microsoft.com/office/drawing/2014/main" val="4050285533"/>
                    </a:ext>
                  </a:extLst>
                </a:gridCol>
                <a:gridCol w="329184">
                  <a:extLst>
                    <a:ext uri="{9D8B030D-6E8A-4147-A177-3AD203B41FA5}">
                      <a16:colId xmlns:a16="http://schemas.microsoft.com/office/drawing/2014/main" val="2825586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964979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ecolebrassart - 2026-05-05 12:18:13</a:t>
                      </a:r>
                      <a:r>
                        <a:rPr kumimoji="0" lang="fr-FR" sz="1000" b="0" i="0" u="none" strike="noStrike" kern="1200" cap="none" spc="0" normalizeH="0" baseline="0" noProof="0">
                          <a:ln>
                            <a:noFill/>
                          </a:ln>
                          <a:solidFill>
                            <a:prstClr val="black"/>
                          </a:solidFill>
                          <a:effectLst/>
                          <a:uLnTx/>
                          <a:uFillTx/>
                          <a:latin typeface="Calibri"/>
                          <a:ea typeface="+mn-ea"/>
                          <a:cs typeface="+mn-cs"/>
                        </a:rPr>
                        <a:t>
 “Faire du beau”, ce serait un peu trop facile !  Le design graphique, c’est surtout faire parler les images et faire réagir ceux qui les regardent. Si tu veux en savoir plus sur ce métier, rendez-vous sur notre site web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https://quintly-eu-image-storage.s3.amazonaws.com/c8a7eba82b8bb6e2bb6aa0f85d1a0da1/1898cc428b7d7d1543b23558d5ccacd9.jpg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847517790"/>
                  </a:ext>
                </a:extLst>
              </a:tr>
            </a:tbl>
          </a:graphicData>
        </a:graphic>
      </p:graphicFrame>
      <p:sp>
        <p:nvSpPr>
          <p:cNvPr id="4" name="Text Placeholder 3">
            <a:extLst>
              <a:ext uri="{FF2B5EF4-FFF2-40B4-BE49-F238E27FC236}">
                <a16:creationId xmlns:a16="http://schemas.microsoft.com/office/drawing/2014/main" id="{383D6E0E-635C-45B3-971C-5D1F40B347E6}"/>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1363037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579DF-9634-4101-90D2-41125B2BB9F9}"/>
              </a:ext>
            </a:extLst>
          </p:cNvPr>
          <p:cNvSpPr>
            <a:spLocks noGrp="1"/>
          </p:cNvSpPr>
          <p:nvPr>
            <p:ph type="title"/>
          </p:nvPr>
        </p:nvSpPr>
        <p:spPr/>
        <p:txBody>
          <a:bodyPr/>
          <a:lstStyle/>
          <a:p>
            <a:r>
              <a:rPr lang="en-US"/>
              <a:t>Instagram Posts Table | All profiles - 19 of 26</a:t>
            </a:r>
          </a:p>
        </p:txBody>
      </p:sp>
      <p:graphicFrame>
        <p:nvGraphicFramePr>
          <p:cNvPr id="5" name="Table Placeholder 4">
            <a:extLst>
              <a:ext uri="{FF2B5EF4-FFF2-40B4-BE49-F238E27FC236}">
                <a16:creationId xmlns:a16="http://schemas.microsoft.com/office/drawing/2014/main" id="{477B43B4-5519-4FF6-BF57-3C7A8A5DC0CB}"/>
              </a:ext>
            </a:extLst>
          </p:cNvPr>
          <p:cNvGraphicFramePr>
            <a:graphicFrameLocks noGrp="1"/>
          </p:cNvGraphicFramePr>
          <p:nvPr>
            <p:ph type="tbl" sz="quarter" idx="13"/>
            <p:extLst>
              <p:ext uri="{D42A27DB-BD31-4B8C-83A1-F6EECF244321}">
                <p14:modId xmlns:p14="http://schemas.microsoft.com/office/powerpoint/2010/main" val="637169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721774461"/>
                    </a:ext>
                  </a:extLst>
                </a:gridCol>
                <a:gridCol w="740664">
                  <a:extLst>
                    <a:ext uri="{9D8B030D-6E8A-4147-A177-3AD203B41FA5}">
                      <a16:colId xmlns:a16="http://schemas.microsoft.com/office/drawing/2014/main" val="3814090475"/>
                    </a:ext>
                  </a:extLst>
                </a:gridCol>
                <a:gridCol w="987552">
                  <a:extLst>
                    <a:ext uri="{9D8B030D-6E8A-4147-A177-3AD203B41FA5}">
                      <a16:colId xmlns:a16="http://schemas.microsoft.com/office/drawing/2014/main" val="1096665505"/>
                    </a:ext>
                  </a:extLst>
                </a:gridCol>
                <a:gridCol w="329184">
                  <a:extLst>
                    <a:ext uri="{9D8B030D-6E8A-4147-A177-3AD203B41FA5}">
                      <a16:colId xmlns:a16="http://schemas.microsoft.com/office/drawing/2014/main" val="704904716"/>
                    </a:ext>
                  </a:extLst>
                </a:gridCol>
                <a:gridCol w="329184">
                  <a:extLst>
                    <a:ext uri="{9D8B030D-6E8A-4147-A177-3AD203B41FA5}">
                      <a16:colId xmlns:a16="http://schemas.microsoft.com/office/drawing/2014/main" val="680612097"/>
                    </a:ext>
                  </a:extLst>
                </a:gridCol>
                <a:gridCol w="329184">
                  <a:extLst>
                    <a:ext uri="{9D8B030D-6E8A-4147-A177-3AD203B41FA5}">
                      <a16:colId xmlns:a16="http://schemas.microsoft.com/office/drawing/2014/main" val="2604124825"/>
                    </a:ext>
                  </a:extLst>
                </a:gridCol>
                <a:gridCol w="329184">
                  <a:extLst>
                    <a:ext uri="{9D8B030D-6E8A-4147-A177-3AD203B41FA5}">
                      <a16:colId xmlns:a16="http://schemas.microsoft.com/office/drawing/2014/main" val="2402970007"/>
                    </a:ext>
                  </a:extLst>
                </a:gridCol>
                <a:gridCol w="329184">
                  <a:extLst>
                    <a:ext uri="{9D8B030D-6E8A-4147-A177-3AD203B41FA5}">
                      <a16:colId xmlns:a16="http://schemas.microsoft.com/office/drawing/2014/main" val="2336995836"/>
                    </a:ext>
                  </a:extLst>
                </a:gridCol>
                <a:gridCol w="329184">
                  <a:extLst>
                    <a:ext uri="{9D8B030D-6E8A-4147-A177-3AD203B41FA5}">
                      <a16:colId xmlns:a16="http://schemas.microsoft.com/office/drawing/2014/main" val="1262070979"/>
                    </a:ext>
                  </a:extLst>
                </a:gridCol>
                <a:gridCol w="329184">
                  <a:extLst>
                    <a:ext uri="{9D8B030D-6E8A-4147-A177-3AD203B41FA5}">
                      <a16:colId xmlns:a16="http://schemas.microsoft.com/office/drawing/2014/main" val="1417829144"/>
                    </a:ext>
                  </a:extLst>
                </a:gridCol>
                <a:gridCol w="329184">
                  <a:extLst>
                    <a:ext uri="{9D8B030D-6E8A-4147-A177-3AD203B41FA5}">
                      <a16:colId xmlns:a16="http://schemas.microsoft.com/office/drawing/2014/main" val="1375627852"/>
                    </a:ext>
                  </a:extLst>
                </a:gridCol>
                <a:gridCol w="329184">
                  <a:extLst>
                    <a:ext uri="{9D8B030D-6E8A-4147-A177-3AD203B41FA5}">
                      <a16:colId xmlns:a16="http://schemas.microsoft.com/office/drawing/2014/main" val="2839935094"/>
                    </a:ext>
                  </a:extLst>
                </a:gridCol>
                <a:gridCol w="329184">
                  <a:extLst>
                    <a:ext uri="{9D8B030D-6E8A-4147-A177-3AD203B41FA5}">
                      <a16:colId xmlns:a16="http://schemas.microsoft.com/office/drawing/2014/main" val="4272716251"/>
                    </a:ext>
                  </a:extLst>
                </a:gridCol>
                <a:gridCol w="329184">
                  <a:extLst>
                    <a:ext uri="{9D8B030D-6E8A-4147-A177-3AD203B41FA5}">
                      <a16:colId xmlns:a16="http://schemas.microsoft.com/office/drawing/2014/main" val="3305581148"/>
                    </a:ext>
                  </a:extLst>
                </a:gridCol>
                <a:gridCol w="329184">
                  <a:extLst>
                    <a:ext uri="{9D8B030D-6E8A-4147-A177-3AD203B41FA5}">
                      <a16:colId xmlns:a16="http://schemas.microsoft.com/office/drawing/2014/main" val="2937113858"/>
                    </a:ext>
                  </a:extLst>
                </a:gridCol>
                <a:gridCol w="329184">
                  <a:extLst>
                    <a:ext uri="{9D8B030D-6E8A-4147-A177-3AD203B41FA5}">
                      <a16:colId xmlns:a16="http://schemas.microsoft.com/office/drawing/2014/main" val="3399938762"/>
                    </a:ext>
                  </a:extLst>
                </a:gridCol>
                <a:gridCol w="329184">
                  <a:extLst>
                    <a:ext uri="{9D8B030D-6E8A-4147-A177-3AD203B41FA5}">
                      <a16:colId xmlns:a16="http://schemas.microsoft.com/office/drawing/2014/main" val="3203006577"/>
                    </a:ext>
                  </a:extLst>
                </a:gridCol>
                <a:gridCol w="329184">
                  <a:extLst>
                    <a:ext uri="{9D8B030D-6E8A-4147-A177-3AD203B41FA5}">
                      <a16:colId xmlns:a16="http://schemas.microsoft.com/office/drawing/2014/main" val="1852678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708118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ecolebrassart - 2026-05-04 12:37:24</a:t>
                      </a:r>
                      <a:r>
                        <a:rPr kumimoji="0" lang="fr-FR" sz="1000" b="0" i="0" u="none" strike="noStrike" kern="1200" cap="none" spc="0" normalizeH="0" baseline="0" noProof="0">
                          <a:ln>
                            <a:noFill/>
                          </a:ln>
                          <a:solidFill>
                            <a:prstClr val="black"/>
                          </a:solidFill>
                          <a:effectLst/>
                          <a:uLnTx/>
                          <a:uFillTx/>
                          <a:latin typeface="Calibri"/>
                          <a:ea typeface="+mn-ea"/>
                          <a:cs typeface="+mn-cs"/>
                        </a:rPr>
                        <a:t>
 Les étudiants d’AG2 à Aix se sont attaqués à un exercice aussi fascinant qu’exigeant : représenter un œil animal en ultra-détail, uniquement aux crayons de couleur.
Un cadrage serré, des textures à décoder (écailles, plumes, poils…), un travail minutieux sur l’iris, la lumière, les valeurs…  Parce qu’un œil ne pardonne pas l’approximation : tout repose sur la précision, la patience et une observation presque… hypnotique.
Bravo à eux pour ce travail de fond 👏
#Brassart #ArtsGraphiques #Dessin #Observation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https://quintly-eu-image-storage.s3.amazonaws.com/c8a7eba82b8bb6e2bb6aa0f85d1a0da1/b5730220a153b0a1e3d26aefcf2d5e26.jpg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82123145"/>
                  </a:ext>
                </a:extLst>
              </a:tr>
            </a:tbl>
          </a:graphicData>
        </a:graphic>
      </p:graphicFrame>
      <p:sp>
        <p:nvSpPr>
          <p:cNvPr id="4" name="Text Placeholder 3">
            <a:extLst>
              <a:ext uri="{FF2B5EF4-FFF2-40B4-BE49-F238E27FC236}">
                <a16:creationId xmlns:a16="http://schemas.microsoft.com/office/drawing/2014/main" id="{E8AE42B5-1964-430B-A335-C33B055E7A51}"/>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3268331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3522C-F074-4F7F-95A2-3B7D76A46700}"/>
              </a:ext>
            </a:extLst>
          </p:cNvPr>
          <p:cNvSpPr>
            <a:spLocks noGrp="1"/>
          </p:cNvSpPr>
          <p:nvPr>
            <p:ph type="title"/>
          </p:nvPr>
        </p:nvSpPr>
        <p:spPr/>
        <p:txBody>
          <a:bodyPr/>
          <a:lstStyle/>
          <a:p>
            <a:r>
              <a:rPr lang="en-US"/>
              <a:t>Instagram Posts Table | All profiles - 20 of 26</a:t>
            </a:r>
          </a:p>
        </p:txBody>
      </p:sp>
      <p:graphicFrame>
        <p:nvGraphicFramePr>
          <p:cNvPr id="5" name="Table Placeholder 4">
            <a:extLst>
              <a:ext uri="{FF2B5EF4-FFF2-40B4-BE49-F238E27FC236}">
                <a16:creationId xmlns:a16="http://schemas.microsoft.com/office/drawing/2014/main" id="{210B32CF-54A5-4236-BC0F-EF0F7B6F9E43}"/>
              </a:ext>
            </a:extLst>
          </p:cNvPr>
          <p:cNvGraphicFramePr>
            <a:graphicFrameLocks noGrp="1"/>
          </p:cNvGraphicFramePr>
          <p:nvPr>
            <p:ph type="tbl" sz="quarter" idx="13"/>
            <p:extLst>
              <p:ext uri="{D42A27DB-BD31-4B8C-83A1-F6EECF244321}">
                <p14:modId xmlns:p14="http://schemas.microsoft.com/office/powerpoint/2010/main" val="787367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657804871"/>
                    </a:ext>
                  </a:extLst>
                </a:gridCol>
                <a:gridCol w="740664">
                  <a:extLst>
                    <a:ext uri="{9D8B030D-6E8A-4147-A177-3AD203B41FA5}">
                      <a16:colId xmlns:a16="http://schemas.microsoft.com/office/drawing/2014/main" val="2908442889"/>
                    </a:ext>
                  </a:extLst>
                </a:gridCol>
                <a:gridCol w="987552">
                  <a:extLst>
                    <a:ext uri="{9D8B030D-6E8A-4147-A177-3AD203B41FA5}">
                      <a16:colId xmlns:a16="http://schemas.microsoft.com/office/drawing/2014/main" val="4071596209"/>
                    </a:ext>
                  </a:extLst>
                </a:gridCol>
                <a:gridCol w="329184">
                  <a:extLst>
                    <a:ext uri="{9D8B030D-6E8A-4147-A177-3AD203B41FA5}">
                      <a16:colId xmlns:a16="http://schemas.microsoft.com/office/drawing/2014/main" val="822977616"/>
                    </a:ext>
                  </a:extLst>
                </a:gridCol>
                <a:gridCol w="329184">
                  <a:extLst>
                    <a:ext uri="{9D8B030D-6E8A-4147-A177-3AD203B41FA5}">
                      <a16:colId xmlns:a16="http://schemas.microsoft.com/office/drawing/2014/main" val="1210845434"/>
                    </a:ext>
                  </a:extLst>
                </a:gridCol>
                <a:gridCol w="329184">
                  <a:extLst>
                    <a:ext uri="{9D8B030D-6E8A-4147-A177-3AD203B41FA5}">
                      <a16:colId xmlns:a16="http://schemas.microsoft.com/office/drawing/2014/main" val="1437720665"/>
                    </a:ext>
                  </a:extLst>
                </a:gridCol>
                <a:gridCol w="329184">
                  <a:extLst>
                    <a:ext uri="{9D8B030D-6E8A-4147-A177-3AD203B41FA5}">
                      <a16:colId xmlns:a16="http://schemas.microsoft.com/office/drawing/2014/main" val="345963115"/>
                    </a:ext>
                  </a:extLst>
                </a:gridCol>
                <a:gridCol w="329184">
                  <a:extLst>
                    <a:ext uri="{9D8B030D-6E8A-4147-A177-3AD203B41FA5}">
                      <a16:colId xmlns:a16="http://schemas.microsoft.com/office/drawing/2014/main" val="331657976"/>
                    </a:ext>
                  </a:extLst>
                </a:gridCol>
                <a:gridCol w="329184">
                  <a:extLst>
                    <a:ext uri="{9D8B030D-6E8A-4147-A177-3AD203B41FA5}">
                      <a16:colId xmlns:a16="http://schemas.microsoft.com/office/drawing/2014/main" val="1445117058"/>
                    </a:ext>
                  </a:extLst>
                </a:gridCol>
                <a:gridCol w="329184">
                  <a:extLst>
                    <a:ext uri="{9D8B030D-6E8A-4147-A177-3AD203B41FA5}">
                      <a16:colId xmlns:a16="http://schemas.microsoft.com/office/drawing/2014/main" val="2731327253"/>
                    </a:ext>
                  </a:extLst>
                </a:gridCol>
                <a:gridCol w="329184">
                  <a:extLst>
                    <a:ext uri="{9D8B030D-6E8A-4147-A177-3AD203B41FA5}">
                      <a16:colId xmlns:a16="http://schemas.microsoft.com/office/drawing/2014/main" val="505651739"/>
                    </a:ext>
                  </a:extLst>
                </a:gridCol>
                <a:gridCol w="329184">
                  <a:extLst>
                    <a:ext uri="{9D8B030D-6E8A-4147-A177-3AD203B41FA5}">
                      <a16:colId xmlns:a16="http://schemas.microsoft.com/office/drawing/2014/main" val="2840130498"/>
                    </a:ext>
                  </a:extLst>
                </a:gridCol>
                <a:gridCol w="329184">
                  <a:extLst>
                    <a:ext uri="{9D8B030D-6E8A-4147-A177-3AD203B41FA5}">
                      <a16:colId xmlns:a16="http://schemas.microsoft.com/office/drawing/2014/main" val="2083534839"/>
                    </a:ext>
                  </a:extLst>
                </a:gridCol>
                <a:gridCol w="329184">
                  <a:extLst>
                    <a:ext uri="{9D8B030D-6E8A-4147-A177-3AD203B41FA5}">
                      <a16:colId xmlns:a16="http://schemas.microsoft.com/office/drawing/2014/main" val="2178047415"/>
                    </a:ext>
                  </a:extLst>
                </a:gridCol>
                <a:gridCol w="329184">
                  <a:extLst>
                    <a:ext uri="{9D8B030D-6E8A-4147-A177-3AD203B41FA5}">
                      <a16:colId xmlns:a16="http://schemas.microsoft.com/office/drawing/2014/main" val="1706075386"/>
                    </a:ext>
                  </a:extLst>
                </a:gridCol>
                <a:gridCol w="329184">
                  <a:extLst>
                    <a:ext uri="{9D8B030D-6E8A-4147-A177-3AD203B41FA5}">
                      <a16:colId xmlns:a16="http://schemas.microsoft.com/office/drawing/2014/main" val="4273905270"/>
                    </a:ext>
                  </a:extLst>
                </a:gridCol>
                <a:gridCol w="329184">
                  <a:extLst>
                    <a:ext uri="{9D8B030D-6E8A-4147-A177-3AD203B41FA5}">
                      <a16:colId xmlns:a16="http://schemas.microsoft.com/office/drawing/2014/main" val="4081896982"/>
                    </a:ext>
                  </a:extLst>
                </a:gridCol>
                <a:gridCol w="329184">
                  <a:extLst>
                    <a:ext uri="{9D8B030D-6E8A-4147-A177-3AD203B41FA5}">
                      <a16:colId xmlns:a16="http://schemas.microsoft.com/office/drawing/2014/main" val="1409489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233926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ecolebrassart - 2026-04-30 16:01:20</a:t>
                      </a:r>
                      <a:r>
                        <a:rPr kumimoji="0" lang="fr-FR" sz="1000" b="0" i="0" u="none" strike="noStrike" kern="1200" cap="none" spc="0" normalizeH="0" baseline="0" noProof="0">
                          <a:ln>
                            <a:noFill/>
                          </a:ln>
                          <a:solidFill>
                            <a:prstClr val="black"/>
                          </a:solidFill>
                          <a:effectLst/>
                          <a:uLnTx/>
                          <a:uFillTx/>
                          <a:latin typeface="Calibri"/>
                          <a:ea typeface="+mn-ea"/>
                          <a:cs typeface="+mn-cs"/>
                        </a:rPr>
                        <a:t>
 Et si on éteignait les lumières… pour laisser place à leurs univers ? 🎬
Dans le cadre du workshop Stop Motion / Motion Design, nos talents de prépa se sont lancés dans le concours UN’ANIME.
Un défi international. Un thème : l’éclipse.
En équipes de 4, ils ont imaginé, scénarisé, storyboardé… puis donné vie à leurs films, image par image.
De l’idée brute à la projection finale. Du papier à l’écran.
Et pour clôturer la semaine ?
Une projection comme au cinéma, toute l’école réunie… popcorn à la main, étoiles plein les yeux 🍿
Fiers de voir naître ces univers, ces regards, ces premières signatures.
#brassart #stopmotion #animationstudent #workshopcreatif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https://quintly-eu-image-storage.s3.amazonaws.com/c8a7eba82b8bb6e2bb6aa0f85d1a0da1/6de2df306ac26d37eac39a1dce850117.jpg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282638254"/>
                  </a:ext>
                </a:extLst>
              </a:tr>
            </a:tbl>
          </a:graphicData>
        </a:graphic>
      </p:graphicFrame>
      <p:sp>
        <p:nvSpPr>
          <p:cNvPr id="4" name="Text Placeholder 3">
            <a:extLst>
              <a:ext uri="{FF2B5EF4-FFF2-40B4-BE49-F238E27FC236}">
                <a16:creationId xmlns:a16="http://schemas.microsoft.com/office/drawing/2014/main" id="{9E29D26A-EAF6-4D93-A102-8801CCF4E870}"/>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6889307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68952-75E2-47DE-9F26-8DF8448016CC}"/>
              </a:ext>
            </a:extLst>
          </p:cNvPr>
          <p:cNvSpPr>
            <a:spLocks noGrp="1"/>
          </p:cNvSpPr>
          <p:nvPr>
            <p:ph type="title"/>
          </p:nvPr>
        </p:nvSpPr>
        <p:spPr/>
        <p:txBody>
          <a:bodyPr/>
          <a:lstStyle/>
          <a:p>
            <a:r>
              <a:rPr lang="en-US"/>
              <a:t>Instagram Posts Table | All profiles - 21 of 26</a:t>
            </a:r>
          </a:p>
        </p:txBody>
      </p:sp>
      <p:graphicFrame>
        <p:nvGraphicFramePr>
          <p:cNvPr id="5" name="Table Placeholder 4">
            <a:extLst>
              <a:ext uri="{FF2B5EF4-FFF2-40B4-BE49-F238E27FC236}">
                <a16:creationId xmlns:a16="http://schemas.microsoft.com/office/drawing/2014/main" id="{5D43A5CE-F328-4F11-891B-6AFA4B161A2F}"/>
              </a:ext>
            </a:extLst>
          </p:cNvPr>
          <p:cNvGraphicFramePr>
            <a:graphicFrameLocks noGrp="1"/>
          </p:cNvGraphicFramePr>
          <p:nvPr>
            <p:ph type="tbl" sz="quarter" idx="13"/>
            <p:extLst>
              <p:ext uri="{D42A27DB-BD31-4B8C-83A1-F6EECF244321}">
                <p14:modId xmlns:p14="http://schemas.microsoft.com/office/powerpoint/2010/main" val="3228540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184333359"/>
                    </a:ext>
                  </a:extLst>
                </a:gridCol>
                <a:gridCol w="740664">
                  <a:extLst>
                    <a:ext uri="{9D8B030D-6E8A-4147-A177-3AD203B41FA5}">
                      <a16:colId xmlns:a16="http://schemas.microsoft.com/office/drawing/2014/main" val="280757311"/>
                    </a:ext>
                  </a:extLst>
                </a:gridCol>
                <a:gridCol w="987552">
                  <a:extLst>
                    <a:ext uri="{9D8B030D-6E8A-4147-A177-3AD203B41FA5}">
                      <a16:colId xmlns:a16="http://schemas.microsoft.com/office/drawing/2014/main" val="2721591383"/>
                    </a:ext>
                  </a:extLst>
                </a:gridCol>
                <a:gridCol w="329184">
                  <a:extLst>
                    <a:ext uri="{9D8B030D-6E8A-4147-A177-3AD203B41FA5}">
                      <a16:colId xmlns:a16="http://schemas.microsoft.com/office/drawing/2014/main" val="3421286981"/>
                    </a:ext>
                  </a:extLst>
                </a:gridCol>
                <a:gridCol w="329184">
                  <a:extLst>
                    <a:ext uri="{9D8B030D-6E8A-4147-A177-3AD203B41FA5}">
                      <a16:colId xmlns:a16="http://schemas.microsoft.com/office/drawing/2014/main" val="1983904385"/>
                    </a:ext>
                  </a:extLst>
                </a:gridCol>
                <a:gridCol w="329184">
                  <a:extLst>
                    <a:ext uri="{9D8B030D-6E8A-4147-A177-3AD203B41FA5}">
                      <a16:colId xmlns:a16="http://schemas.microsoft.com/office/drawing/2014/main" val="3662611968"/>
                    </a:ext>
                  </a:extLst>
                </a:gridCol>
                <a:gridCol w="329184">
                  <a:extLst>
                    <a:ext uri="{9D8B030D-6E8A-4147-A177-3AD203B41FA5}">
                      <a16:colId xmlns:a16="http://schemas.microsoft.com/office/drawing/2014/main" val="3215689537"/>
                    </a:ext>
                  </a:extLst>
                </a:gridCol>
                <a:gridCol w="329184">
                  <a:extLst>
                    <a:ext uri="{9D8B030D-6E8A-4147-A177-3AD203B41FA5}">
                      <a16:colId xmlns:a16="http://schemas.microsoft.com/office/drawing/2014/main" val="922472810"/>
                    </a:ext>
                  </a:extLst>
                </a:gridCol>
                <a:gridCol w="329184">
                  <a:extLst>
                    <a:ext uri="{9D8B030D-6E8A-4147-A177-3AD203B41FA5}">
                      <a16:colId xmlns:a16="http://schemas.microsoft.com/office/drawing/2014/main" val="2096665167"/>
                    </a:ext>
                  </a:extLst>
                </a:gridCol>
                <a:gridCol w="329184">
                  <a:extLst>
                    <a:ext uri="{9D8B030D-6E8A-4147-A177-3AD203B41FA5}">
                      <a16:colId xmlns:a16="http://schemas.microsoft.com/office/drawing/2014/main" val="1719599229"/>
                    </a:ext>
                  </a:extLst>
                </a:gridCol>
                <a:gridCol w="329184">
                  <a:extLst>
                    <a:ext uri="{9D8B030D-6E8A-4147-A177-3AD203B41FA5}">
                      <a16:colId xmlns:a16="http://schemas.microsoft.com/office/drawing/2014/main" val="323776798"/>
                    </a:ext>
                  </a:extLst>
                </a:gridCol>
                <a:gridCol w="329184">
                  <a:extLst>
                    <a:ext uri="{9D8B030D-6E8A-4147-A177-3AD203B41FA5}">
                      <a16:colId xmlns:a16="http://schemas.microsoft.com/office/drawing/2014/main" val="550032670"/>
                    </a:ext>
                  </a:extLst>
                </a:gridCol>
                <a:gridCol w="329184">
                  <a:extLst>
                    <a:ext uri="{9D8B030D-6E8A-4147-A177-3AD203B41FA5}">
                      <a16:colId xmlns:a16="http://schemas.microsoft.com/office/drawing/2014/main" val="3878850182"/>
                    </a:ext>
                  </a:extLst>
                </a:gridCol>
                <a:gridCol w="329184">
                  <a:extLst>
                    <a:ext uri="{9D8B030D-6E8A-4147-A177-3AD203B41FA5}">
                      <a16:colId xmlns:a16="http://schemas.microsoft.com/office/drawing/2014/main" val="85180604"/>
                    </a:ext>
                  </a:extLst>
                </a:gridCol>
                <a:gridCol w="329184">
                  <a:extLst>
                    <a:ext uri="{9D8B030D-6E8A-4147-A177-3AD203B41FA5}">
                      <a16:colId xmlns:a16="http://schemas.microsoft.com/office/drawing/2014/main" val="2771725964"/>
                    </a:ext>
                  </a:extLst>
                </a:gridCol>
                <a:gridCol w="329184">
                  <a:extLst>
                    <a:ext uri="{9D8B030D-6E8A-4147-A177-3AD203B41FA5}">
                      <a16:colId xmlns:a16="http://schemas.microsoft.com/office/drawing/2014/main" val="3855694142"/>
                    </a:ext>
                  </a:extLst>
                </a:gridCol>
                <a:gridCol w="329184">
                  <a:extLst>
                    <a:ext uri="{9D8B030D-6E8A-4147-A177-3AD203B41FA5}">
                      <a16:colId xmlns:a16="http://schemas.microsoft.com/office/drawing/2014/main" val="1184900316"/>
                    </a:ext>
                  </a:extLst>
                </a:gridCol>
                <a:gridCol w="329184">
                  <a:extLst>
                    <a:ext uri="{9D8B030D-6E8A-4147-A177-3AD203B41FA5}">
                      <a16:colId xmlns:a16="http://schemas.microsoft.com/office/drawing/2014/main" val="1743966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256265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ecolebrassart - 2026-04-29 16:25:10</a:t>
                      </a:r>
                      <a:r>
                        <a:rPr kumimoji="0" lang="fr-FR" sz="1000" b="0" i="0" u="none" strike="noStrike" kern="1200" cap="none" spc="0" normalizeH="0" baseline="0" noProof="0">
                          <a:ln>
                            <a:noFill/>
                          </a:ln>
                          <a:solidFill>
                            <a:prstClr val="black"/>
                          </a:solidFill>
                          <a:effectLst/>
                          <a:uLnTx/>
                          <a:uFillTx/>
                          <a:latin typeface="Calibri"/>
                          <a:ea typeface="+mn-ea"/>
                          <a:cs typeface="+mn-cs"/>
                        </a:rPr>
                        <a:t>
 Une journée en agence, ça ressemble à quoi quand on est assistante DA ? 👀
Chez Bronson @bronson_group, on évolue dans un écosystème agile et engagé, où chaque projet est porté par une équipe d’experts dédiée : de la stratégie au branding, jusqu’au packaging, au retail et à l’activation. Aux côtés de Morgane @morgaane.gnd, plongez dans les coulisses d’une journée rythmée par la coordination de projets, les ajustements créatifs au pixel près et les échanges avec l’équipe.
Du brief client au check des couleurs en impression, tout est pensé de manière collaborative pour créer des solutions à la fois créatives, désirables et responsables, avec un objectif clair : générer de la valeur ! Spoiler : on ne s’ennuie jamais. ✨
Et vous, vous imaginiez ça comment, une journée en agence ?
#directionartistique #agencecreative #alternance #designgraphique #dayinthelife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https://quintly-eu-image-storage.s3.amazonaws.com/c8a7eba82b8bb6e2bb6aa0f85d1a0da1/c483b36c7dfbdf76d8296f65ce2a105f.jpg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31986234"/>
                  </a:ext>
                </a:extLst>
              </a:tr>
            </a:tbl>
          </a:graphicData>
        </a:graphic>
      </p:graphicFrame>
      <p:sp>
        <p:nvSpPr>
          <p:cNvPr id="4" name="Text Placeholder 3">
            <a:extLst>
              <a:ext uri="{FF2B5EF4-FFF2-40B4-BE49-F238E27FC236}">
                <a16:creationId xmlns:a16="http://schemas.microsoft.com/office/drawing/2014/main" id="{D2296D33-9313-4C5A-BCCA-73DD1C22CD47}"/>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25344393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FE0FE-111D-4F8D-B37E-95724D602008}"/>
              </a:ext>
            </a:extLst>
          </p:cNvPr>
          <p:cNvSpPr>
            <a:spLocks noGrp="1"/>
          </p:cNvSpPr>
          <p:nvPr>
            <p:ph type="title"/>
          </p:nvPr>
        </p:nvSpPr>
        <p:spPr/>
        <p:txBody>
          <a:bodyPr/>
          <a:lstStyle/>
          <a:p>
            <a:r>
              <a:rPr lang="en-US"/>
              <a:t>Instagram Posts Table | All profiles - 22 of 26</a:t>
            </a:r>
          </a:p>
        </p:txBody>
      </p:sp>
      <p:graphicFrame>
        <p:nvGraphicFramePr>
          <p:cNvPr id="5" name="Table Placeholder 4">
            <a:extLst>
              <a:ext uri="{FF2B5EF4-FFF2-40B4-BE49-F238E27FC236}">
                <a16:creationId xmlns:a16="http://schemas.microsoft.com/office/drawing/2014/main" id="{95B532A0-2BE0-4B80-98DF-032BA78725D2}"/>
              </a:ext>
            </a:extLst>
          </p:cNvPr>
          <p:cNvGraphicFramePr>
            <a:graphicFrameLocks noGrp="1"/>
          </p:cNvGraphicFramePr>
          <p:nvPr>
            <p:ph type="tbl" sz="quarter" idx="13"/>
            <p:extLst>
              <p:ext uri="{D42A27DB-BD31-4B8C-83A1-F6EECF244321}">
                <p14:modId xmlns:p14="http://schemas.microsoft.com/office/powerpoint/2010/main" val="3716502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932722418"/>
                    </a:ext>
                  </a:extLst>
                </a:gridCol>
                <a:gridCol w="740664">
                  <a:extLst>
                    <a:ext uri="{9D8B030D-6E8A-4147-A177-3AD203B41FA5}">
                      <a16:colId xmlns:a16="http://schemas.microsoft.com/office/drawing/2014/main" val="2771539803"/>
                    </a:ext>
                  </a:extLst>
                </a:gridCol>
                <a:gridCol w="987552">
                  <a:extLst>
                    <a:ext uri="{9D8B030D-6E8A-4147-A177-3AD203B41FA5}">
                      <a16:colId xmlns:a16="http://schemas.microsoft.com/office/drawing/2014/main" val="3926675842"/>
                    </a:ext>
                  </a:extLst>
                </a:gridCol>
                <a:gridCol w="329184">
                  <a:extLst>
                    <a:ext uri="{9D8B030D-6E8A-4147-A177-3AD203B41FA5}">
                      <a16:colId xmlns:a16="http://schemas.microsoft.com/office/drawing/2014/main" val="2172913225"/>
                    </a:ext>
                  </a:extLst>
                </a:gridCol>
                <a:gridCol w="329184">
                  <a:extLst>
                    <a:ext uri="{9D8B030D-6E8A-4147-A177-3AD203B41FA5}">
                      <a16:colId xmlns:a16="http://schemas.microsoft.com/office/drawing/2014/main" val="3008200565"/>
                    </a:ext>
                  </a:extLst>
                </a:gridCol>
                <a:gridCol w="329184">
                  <a:extLst>
                    <a:ext uri="{9D8B030D-6E8A-4147-A177-3AD203B41FA5}">
                      <a16:colId xmlns:a16="http://schemas.microsoft.com/office/drawing/2014/main" val="2249906834"/>
                    </a:ext>
                  </a:extLst>
                </a:gridCol>
                <a:gridCol w="329184">
                  <a:extLst>
                    <a:ext uri="{9D8B030D-6E8A-4147-A177-3AD203B41FA5}">
                      <a16:colId xmlns:a16="http://schemas.microsoft.com/office/drawing/2014/main" val="196046239"/>
                    </a:ext>
                  </a:extLst>
                </a:gridCol>
                <a:gridCol w="329184">
                  <a:extLst>
                    <a:ext uri="{9D8B030D-6E8A-4147-A177-3AD203B41FA5}">
                      <a16:colId xmlns:a16="http://schemas.microsoft.com/office/drawing/2014/main" val="2238867815"/>
                    </a:ext>
                  </a:extLst>
                </a:gridCol>
                <a:gridCol w="329184">
                  <a:extLst>
                    <a:ext uri="{9D8B030D-6E8A-4147-A177-3AD203B41FA5}">
                      <a16:colId xmlns:a16="http://schemas.microsoft.com/office/drawing/2014/main" val="3186375536"/>
                    </a:ext>
                  </a:extLst>
                </a:gridCol>
                <a:gridCol w="329184">
                  <a:extLst>
                    <a:ext uri="{9D8B030D-6E8A-4147-A177-3AD203B41FA5}">
                      <a16:colId xmlns:a16="http://schemas.microsoft.com/office/drawing/2014/main" val="2610610688"/>
                    </a:ext>
                  </a:extLst>
                </a:gridCol>
                <a:gridCol w="329184">
                  <a:extLst>
                    <a:ext uri="{9D8B030D-6E8A-4147-A177-3AD203B41FA5}">
                      <a16:colId xmlns:a16="http://schemas.microsoft.com/office/drawing/2014/main" val="3893983366"/>
                    </a:ext>
                  </a:extLst>
                </a:gridCol>
                <a:gridCol w="329184">
                  <a:extLst>
                    <a:ext uri="{9D8B030D-6E8A-4147-A177-3AD203B41FA5}">
                      <a16:colId xmlns:a16="http://schemas.microsoft.com/office/drawing/2014/main" val="375541320"/>
                    </a:ext>
                  </a:extLst>
                </a:gridCol>
                <a:gridCol w="329184">
                  <a:extLst>
                    <a:ext uri="{9D8B030D-6E8A-4147-A177-3AD203B41FA5}">
                      <a16:colId xmlns:a16="http://schemas.microsoft.com/office/drawing/2014/main" val="56274640"/>
                    </a:ext>
                  </a:extLst>
                </a:gridCol>
                <a:gridCol w="329184">
                  <a:extLst>
                    <a:ext uri="{9D8B030D-6E8A-4147-A177-3AD203B41FA5}">
                      <a16:colId xmlns:a16="http://schemas.microsoft.com/office/drawing/2014/main" val="435505623"/>
                    </a:ext>
                  </a:extLst>
                </a:gridCol>
                <a:gridCol w="329184">
                  <a:extLst>
                    <a:ext uri="{9D8B030D-6E8A-4147-A177-3AD203B41FA5}">
                      <a16:colId xmlns:a16="http://schemas.microsoft.com/office/drawing/2014/main" val="444707522"/>
                    </a:ext>
                  </a:extLst>
                </a:gridCol>
                <a:gridCol w="329184">
                  <a:extLst>
                    <a:ext uri="{9D8B030D-6E8A-4147-A177-3AD203B41FA5}">
                      <a16:colId xmlns:a16="http://schemas.microsoft.com/office/drawing/2014/main" val="4229385420"/>
                    </a:ext>
                  </a:extLst>
                </a:gridCol>
                <a:gridCol w="329184">
                  <a:extLst>
                    <a:ext uri="{9D8B030D-6E8A-4147-A177-3AD203B41FA5}">
                      <a16:colId xmlns:a16="http://schemas.microsoft.com/office/drawing/2014/main" val="3275465959"/>
                    </a:ext>
                  </a:extLst>
                </a:gridCol>
                <a:gridCol w="329184">
                  <a:extLst>
                    <a:ext uri="{9D8B030D-6E8A-4147-A177-3AD203B41FA5}">
                      <a16:colId xmlns:a16="http://schemas.microsoft.com/office/drawing/2014/main" val="873857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444679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ecolebrassart - 2026-04-28 15:59:03</a:t>
                      </a:r>
                      <a:r>
                        <a:rPr kumimoji="0" lang="fr-FR" sz="1000" b="0" i="0" u="none" strike="noStrike" kern="1200" cap="none" spc="0" normalizeH="0" baseline="0" noProof="0">
                          <a:ln>
                            <a:noFill/>
                          </a:ln>
                          <a:solidFill>
                            <a:prstClr val="black"/>
                          </a:solidFill>
                          <a:effectLst/>
                          <a:uLnTx/>
                          <a:uFillTx/>
                          <a:latin typeface="Calibri"/>
                          <a:ea typeface="+mn-ea"/>
                          <a:cs typeface="+mn-cs"/>
                        </a:rPr>
                        <a:t>
 Nouveau lieu. Même énergie. Encore plus d’ambition. ✨
À la rentrée de septembre, le campus BRASSART Lyon fait ses cartons… et s’installe dans un tout nouvel espace, pensé pour créer, expérimenter et voir plus grand.
Un lieu déjà en mouvement, déjà habité… et bientôt enrichi par l’énergie BRASSART.
Nouveaux volumes, nouvelles perspectives, mêmes exigences : former des créatifs capables de transformer leurs idées en projets concrets. On a hâte de vous y retrouver ! 
📍 Nouvelle adresse : 113 Boulevard Marius Vivier Merle à Lyon 
📅 Rentrée : septembre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https://quintly-eu-image-storage.s3.amazonaws.com/c8a7eba82b8bb6e2bb6aa0f85d1a0da1/bb9c310b00bebcde479b2b7b6ea7fa52.jpg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51062176"/>
                  </a:ext>
                </a:extLst>
              </a:tr>
            </a:tbl>
          </a:graphicData>
        </a:graphic>
      </p:graphicFrame>
      <p:sp>
        <p:nvSpPr>
          <p:cNvPr id="4" name="Text Placeholder 3">
            <a:extLst>
              <a:ext uri="{FF2B5EF4-FFF2-40B4-BE49-F238E27FC236}">
                <a16:creationId xmlns:a16="http://schemas.microsoft.com/office/drawing/2014/main" id="{C787D950-C5BC-4C97-827C-599C523D0D66}"/>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5581995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43BBC-5D25-4ED5-80A4-A45F8108FC03}"/>
              </a:ext>
            </a:extLst>
          </p:cNvPr>
          <p:cNvSpPr>
            <a:spLocks noGrp="1"/>
          </p:cNvSpPr>
          <p:nvPr>
            <p:ph type="title"/>
          </p:nvPr>
        </p:nvSpPr>
        <p:spPr/>
        <p:txBody>
          <a:bodyPr/>
          <a:lstStyle/>
          <a:p>
            <a:r>
              <a:rPr lang="en-US"/>
              <a:t>Instagram Posts Table | All profiles - 23 of 26</a:t>
            </a:r>
          </a:p>
        </p:txBody>
      </p:sp>
      <p:graphicFrame>
        <p:nvGraphicFramePr>
          <p:cNvPr id="5" name="Table Placeholder 4">
            <a:extLst>
              <a:ext uri="{FF2B5EF4-FFF2-40B4-BE49-F238E27FC236}">
                <a16:creationId xmlns:a16="http://schemas.microsoft.com/office/drawing/2014/main" id="{27CF5C12-AA39-44BB-99E2-A749A82AB1C4}"/>
              </a:ext>
            </a:extLst>
          </p:cNvPr>
          <p:cNvGraphicFramePr>
            <a:graphicFrameLocks noGrp="1"/>
          </p:cNvGraphicFramePr>
          <p:nvPr>
            <p:ph type="tbl" sz="quarter" idx="13"/>
            <p:extLst>
              <p:ext uri="{D42A27DB-BD31-4B8C-83A1-F6EECF244321}">
                <p14:modId xmlns:p14="http://schemas.microsoft.com/office/powerpoint/2010/main" val="873303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95673989"/>
                    </a:ext>
                  </a:extLst>
                </a:gridCol>
                <a:gridCol w="740664">
                  <a:extLst>
                    <a:ext uri="{9D8B030D-6E8A-4147-A177-3AD203B41FA5}">
                      <a16:colId xmlns:a16="http://schemas.microsoft.com/office/drawing/2014/main" val="3736199546"/>
                    </a:ext>
                  </a:extLst>
                </a:gridCol>
                <a:gridCol w="987552">
                  <a:extLst>
                    <a:ext uri="{9D8B030D-6E8A-4147-A177-3AD203B41FA5}">
                      <a16:colId xmlns:a16="http://schemas.microsoft.com/office/drawing/2014/main" val="3990824449"/>
                    </a:ext>
                  </a:extLst>
                </a:gridCol>
                <a:gridCol w="329184">
                  <a:extLst>
                    <a:ext uri="{9D8B030D-6E8A-4147-A177-3AD203B41FA5}">
                      <a16:colId xmlns:a16="http://schemas.microsoft.com/office/drawing/2014/main" val="2540293878"/>
                    </a:ext>
                  </a:extLst>
                </a:gridCol>
                <a:gridCol w="329184">
                  <a:extLst>
                    <a:ext uri="{9D8B030D-6E8A-4147-A177-3AD203B41FA5}">
                      <a16:colId xmlns:a16="http://schemas.microsoft.com/office/drawing/2014/main" val="137614133"/>
                    </a:ext>
                  </a:extLst>
                </a:gridCol>
                <a:gridCol w="329184">
                  <a:extLst>
                    <a:ext uri="{9D8B030D-6E8A-4147-A177-3AD203B41FA5}">
                      <a16:colId xmlns:a16="http://schemas.microsoft.com/office/drawing/2014/main" val="908679895"/>
                    </a:ext>
                  </a:extLst>
                </a:gridCol>
                <a:gridCol w="329184">
                  <a:extLst>
                    <a:ext uri="{9D8B030D-6E8A-4147-A177-3AD203B41FA5}">
                      <a16:colId xmlns:a16="http://schemas.microsoft.com/office/drawing/2014/main" val="1526325852"/>
                    </a:ext>
                  </a:extLst>
                </a:gridCol>
                <a:gridCol w="329184">
                  <a:extLst>
                    <a:ext uri="{9D8B030D-6E8A-4147-A177-3AD203B41FA5}">
                      <a16:colId xmlns:a16="http://schemas.microsoft.com/office/drawing/2014/main" val="1535803779"/>
                    </a:ext>
                  </a:extLst>
                </a:gridCol>
                <a:gridCol w="329184">
                  <a:extLst>
                    <a:ext uri="{9D8B030D-6E8A-4147-A177-3AD203B41FA5}">
                      <a16:colId xmlns:a16="http://schemas.microsoft.com/office/drawing/2014/main" val="1758733062"/>
                    </a:ext>
                  </a:extLst>
                </a:gridCol>
                <a:gridCol w="329184">
                  <a:extLst>
                    <a:ext uri="{9D8B030D-6E8A-4147-A177-3AD203B41FA5}">
                      <a16:colId xmlns:a16="http://schemas.microsoft.com/office/drawing/2014/main" val="2535409793"/>
                    </a:ext>
                  </a:extLst>
                </a:gridCol>
                <a:gridCol w="329184">
                  <a:extLst>
                    <a:ext uri="{9D8B030D-6E8A-4147-A177-3AD203B41FA5}">
                      <a16:colId xmlns:a16="http://schemas.microsoft.com/office/drawing/2014/main" val="3259007858"/>
                    </a:ext>
                  </a:extLst>
                </a:gridCol>
                <a:gridCol w="329184">
                  <a:extLst>
                    <a:ext uri="{9D8B030D-6E8A-4147-A177-3AD203B41FA5}">
                      <a16:colId xmlns:a16="http://schemas.microsoft.com/office/drawing/2014/main" val="552577265"/>
                    </a:ext>
                  </a:extLst>
                </a:gridCol>
                <a:gridCol w="329184">
                  <a:extLst>
                    <a:ext uri="{9D8B030D-6E8A-4147-A177-3AD203B41FA5}">
                      <a16:colId xmlns:a16="http://schemas.microsoft.com/office/drawing/2014/main" val="4185076819"/>
                    </a:ext>
                  </a:extLst>
                </a:gridCol>
                <a:gridCol w="329184">
                  <a:extLst>
                    <a:ext uri="{9D8B030D-6E8A-4147-A177-3AD203B41FA5}">
                      <a16:colId xmlns:a16="http://schemas.microsoft.com/office/drawing/2014/main" val="2341807885"/>
                    </a:ext>
                  </a:extLst>
                </a:gridCol>
                <a:gridCol w="329184">
                  <a:extLst>
                    <a:ext uri="{9D8B030D-6E8A-4147-A177-3AD203B41FA5}">
                      <a16:colId xmlns:a16="http://schemas.microsoft.com/office/drawing/2014/main" val="1831414164"/>
                    </a:ext>
                  </a:extLst>
                </a:gridCol>
                <a:gridCol w="329184">
                  <a:extLst>
                    <a:ext uri="{9D8B030D-6E8A-4147-A177-3AD203B41FA5}">
                      <a16:colId xmlns:a16="http://schemas.microsoft.com/office/drawing/2014/main" val="2081065282"/>
                    </a:ext>
                  </a:extLst>
                </a:gridCol>
                <a:gridCol w="329184">
                  <a:extLst>
                    <a:ext uri="{9D8B030D-6E8A-4147-A177-3AD203B41FA5}">
                      <a16:colId xmlns:a16="http://schemas.microsoft.com/office/drawing/2014/main" val="1175985990"/>
                    </a:ext>
                  </a:extLst>
                </a:gridCol>
                <a:gridCol w="329184">
                  <a:extLst>
                    <a:ext uri="{9D8B030D-6E8A-4147-A177-3AD203B41FA5}">
                      <a16:colId xmlns:a16="http://schemas.microsoft.com/office/drawing/2014/main" val="377333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92458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ecolebrassart - 2026-04-27 10:54:46</a:t>
                      </a:r>
                      <a:r>
                        <a:rPr kumimoji="0" lang="fr-FR" sz="1000" b="0" i="0" u="none" strike="noStrike" kern="1200" cap="none" spc="0" normalizeH="0" baseline="0" noProof="0">
                          <a:ln>
                            <a:noFill/>
                          </a:ln>
                          <a:solidFill>
                            <a:prstClr val="black"/>
                          </a:solidFill>
                          <a:effectLst/>
                          <a:uLnTx/>
                          <a:uFillTx/>
                          <a:latin typeface="Calibri"/>
                          <a:ea typeface="+mn-ea"/>
                          <a:cs typeface="+mn-cs"/>
                        </a:rPr>
                        <a:t>
 Les résultats tant attendus de la Big Battle sont là ! 🔥
Une seule journée pour créer, tester, explorer… et faire vibrer une idée jusqu’au bout.
Un thème, Vibration, décliné dans toutes ses formes : du mouvement presque imperceptible d’un métro en marche à l’énergie brute d’une scène musicale, des ondes invisibles de l’écholocalisation à celles, plus intimes, de l’émotion. Chaque projet a capté une fréquence différente, entre technique, narration et sensation.
🏆 Design graphique — Victor Liao (Grenoble)
🏆 3D — Maxime Cheron (Lyon)
🏆 Digital Paint — Erwann Lelez (Bordeaux)
🏆 Techniques créatives — Anca Constantinescu (Grenoble)
🏆 Vidéo — Matthieu Alberti (Grenoble)
🏆 IA — Axel Bigeard (Strasbourg)
Des univers singuliers, des interprétations fortes, et surtout une capacité à transformer une idée abstraite en expérience visuelle.
Bravo à tous les participants pour leur créativité et leur engagement… et félicitations aux grands gagnants ! La Big Battle, c’est plus qu’un challenge. C’est un terrain de jeu où les idées s’entrechoquent, se transforment… et finissent par vibrer ensemble
#bigbattle #brassart #studentwork #creativite #vibration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https://quintly-eu-image-storage.s3.amazonaws.com/c8a7eba82b8bb6e2bb6aa0f85d1a0da1/ee32c6d4ebca03d6a655cc2d9d06f891.jpg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259213334"/>
                  </a:ext>
                </a:extLst>
              </a:tr>
            </a:tbl>
          </a:graphicData>
        </a:graphic>
      </p:graphicFrame>
      <p:sp>
        <p:nvSpPr>
          <p:cNvPr id="4" name="Text Placeholder 3">
            <a:extLst>
              <a:ext uri="{FF2B5EF4-FFF2-40B4-BE49-F238E27FC236}">
                <a16:creationId xmlns:a16="http://schemas.microsoft.com/office/drawing/2014/main" id="{8A6A890F-DF9B-4C3D-AC78-03E94E30136D}"/>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38921498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33C47-67E5-41EE-966A-16F33954B1D0}"/>
              </a:ext>
            </a:extLst>
          </p:cNvPr>
          <p:cNvSpPr>
            <a:spLocks noGrp="1"/>
          </p:cNvSpPr>
          <p:nvPr>
            <p:ph type="title"/>
          </p:nvPr>
        </p:nvSpPr>
        <p:spPr/>
        <p:txBody>
          <a:bodyPr/>
          <a:lstStyle/>
          <a:p>
            <a:r>
              <a:rPr lang="en-US"/>
              <a:t>Instagram Posts Table | All profiles - 24 of 26</a:t>
            </a:r>
          </a:p>
        </p:txBody>
      </p:sp>
      <p:graphicFrame>
        <p:nvGraphicFramePr>
          <p:cNvPr id="5" name="Table Placeholder 4">
            <a:extLst>
              <a:ext uri="{FF2B5EF4-FFF2-40B4-BE49-F238E27FC236}">
                <a16:creationId xmlns:a16="http://schemas.microsoft.com/office/drawing/2014/main" id="{10277C73-8BE6-4B76-815C-DE505FF98F4B}"/>
              </a:ext>
            </a:extLst>
          </p:cNvPr>
          <p:cNvGraphicFramePr>
            <a:graphicFrameLocks noGrp="1"/>
          </p:cNvGraphicFramePr>
          <p:nvPr>
            <p:ph type="tbl" sz="quarter" idx="13"/>
            <p:extLst>
              <p:ext uri="{D42A27DB-BD31-4B8C-83A1-F6EECF244321}">
                <p14:modId xmlns:p14="http://schemas.microsoft.com/office/powerpoint/2010/main" val="1880583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788672211"/>
                    </a:ext>
                  </a:extLst>
                </a:gridCol>
                <a:gridCol w="740664">
                  <a:extLst>
                    <a:ext uri="{9D8B030D-6E8A-4147-A177-3AD203B41FA5}">
                      <a16:colId xmlns:a16="http://schemas.microsoft.com/office/drawing/2014/main" val="710964321"/>
                    </a:ext>
                  </a:extLst>
                </a:gridCol>
                <a:gridCol w="987552">
                  <a:extLst>
                    <a:ext uri="{9D8B030D-6E8A-4147-A177-3AD203B41FA5}">
                      <a16:colId xmlns:a16="http://schemas.microsoft.com/office/drawing/2014/main" val="2888378675"/>
                    </a:ext>
                  </a:extLst>
                </a:gridCol>
                <a:gridCol w="329184">
                  <a:extLst>
                    <a:ext uri="{9D8B030D-6E8A-4147-A177-3AD203B41FA5}">
                      <a16:colId xmlns:a16="http://schemas.microsoft.com/office/drawing/2014/main" val="2108206638"/>
                    </a:ext>
                  </a:extLst>
                </a:gridCol>
                <a:gridCol w="329184">
                  <a:extLst>
                    <a:ext uri="{9D8B030D-6E8A-4147-A177-3AD203B41FA5}">
                      <a16:colId xmlns:a16="http://schemas.microsoft.com/office/drawing/2014/main" val="2690579508"/>
                    </a:ext>
                  </a:extLst>
                </a:gridCol>
                <a:gridCol w="329184">
                  <a:extLst>
                    <a:ext uri="{9D8B030D-6E8A-4147-A177-3AD203B41FA5}">
                      <a16:colId xmlns:a16="http://schemas.microsoft.com/office/drawing/2014/main" val="321726044"/>
                    </a:ext>
                  </a:extLst>
                </a:gridCol>
                <a:gridCol w="329184">
                  <a:extLst>
                    <a:ext uri="{9D8B030D-6E8A-4147-A177-3AD203B41FA5}">
                      <a16:colId xmlns:a16="http://schemas.microsoft.com/office/drawing/2014/main" val="70698941"/>
                    </a:ext>
                  </a:extLst>
                </a:gridCol>
                <a:gridCol w="329184">
                  <a:extLst>
                    <a:ext uri="{9D8B030D-6E8A-4147-A177-3AD203B41FA5}">
                      <a16:colId xmlns:a16="http://schemas.microsoft.com/office/drawing/2014/main" val="667732519"/>
                    </a:ext>
                  </a:extLst>
                </a:gridCol>
                <a:gridCol w="329184">
                  <a:extLst>
                    <a:ext uri="{9D8B030D-6E8A-4147-A177-3AD203B41FA5}">
                      <a16:colId xmlns:a16="http://schemas.microsoft.com/office/drawing/2014/main" val="569889333"/>
                    </a:ext>
                  </a:extLst>
                </a:gridCol>
                <a:gridCol w="329184">
                  <a:extLst>
                    <a:ext uri="{9D8B030D-6E8A-4147-A177-3AD203B41FA5}">
                      <a16:colId xmlns:a16="http://schemas.microsoft.com/office/drawing/2014/main" val="3127985723"/>
                    </a:ext>
                  </a:extLst>
                </a:gridCol>
                <a:gridCol w="329184">
                  <a:extLst>
                    <a:ext uri="{9D8B030D-6E8A-4147-A177-3AD203B41FA5}">
                      <a16:colId xmlns:a16="http://schemas.microsoft.com/office/drawing/2014/main" val="774278946"/>
                    </a:ext>
                  </a:extLst>
                </a:gridCol>
                <a:gridCol w="329184">
                  <a:extLst>
                    <a:ext uri="{9D8B030D-6E8A-4147-A177-3AD203B41FA5}">
                      <a16:colId xmlns:a16="http://schemas.microsoft.com/office/drawing/2014/main" val="798748391"/>
                    </a:ext>
                  </a:extLst>
                </a:gridCol>
                <a:gridCol w="329184">
                  <a:extLst>
                    <a:ext uri="{9D8B030D-6E8A-4147-A177-3AD203B41FA5}">
                      <a16:colId xmlns:a16="http://schemas.microsoft.com/office/drawing/2014/main" val="4245544482"/>
                    </a:ext>
                  </a:extLst>
                </a:gridCol>
                <a:gridCol w="329184">
                  <a:extLst>
                    <a:ext uri="{9D8B030D-6E8A-4147-A177-3AD203B41FA5}">
                      <a16:colId xmlns:a16="http://schemas.microsoft.com/office/drawing/2014/main" val="273483277"/>
                    </a:ext>
                  </a:extLst>
                </a:gridCol>
                <a:gridCol w="329184">
                  <a:extLst>
                    <a:ext uri="{9D8B030D-6E8A-4147-A177-3AD203B41FA5}">
                      <a16:colId xmlns:a16="http://schemas.microsoft.com/office/drawing/2014/main" val="3979378653"/>
                    </a:ext>
                  </a:extLst>
                </a:gridCol>
                <a:gridCol w="329184">
                  <a:extLst>
                    <a:ext uri="{9D8B030D-6E8A-4147-A177-3AD203B41FA5}">
                      <a16:colId xmlns:a16="http://schemas.microsoft.com/office/drawing/2014/main" val="2235757794"/>
                    </a:ext>
                  </a:extLst>
                </a:gridCol>
                <a:gridCol w="329184">
                  <a:extLst>
                    <a:ext uri="{9D8B030D-6E8A-4147-A177-3AD203B41FA5}">
                      <a16:colId xmlns:a16="http://schemas.microsoft.com/office/drawing/2014/main" val="75116957"/>
                    </a:ext>
                  </a:extLst>
                </a:gridCol>
                <a:gridCol w="329184">
                  <a:extLst>
                    <a:ext uri="{9D8B030D-6E8A-4147-A177-3AD203B41FA5}">
                      <a16:colId xmlns:a16="http://schemas.microsoft.com/office/drawing/2014/main" val="3278494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963280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ecolebrassart - 2026-04-24 14:00:59</a:t>
                      </a:r>
                      <a:r>
                        <a:rPr kumimoji="0" lang="en-US" sz="1000" b="0" i="0" u="none" strike="noStrike" kern="1200" cap="none" spc="0" normalizeH="0" baseline="0" noProof="0">
                          <a:ln>
                            <a:noFill/>
                          </a:ln>
                          <a:solidFill>
                            <a:prstClr val="black"/>
                          </a:solidFill>
                          <a:effectLst/>
                          <a:uLnTx/>
                          <a:uFillTx/>
                          <a:latin typeface="Calibri"/>
                          <a:ea typeface="+mn-ea"/>
                          <a:cs typeface="+mn-cs"/>
                        </a:rPr>
                        <a:t>
 Quelques bonnes adresses autour du campus de Scipion pour rythmer les journées entre deux cours, un café ou un déjeuner bien mérité ☀️
✨🍜Chez Neung - Une adresse coréenne généreuse et pleine de saveurs, parfaite pour un repas réconfortant.
✨🥐Maison Landemaine Monge - Une boulangerie incontournable du quartier, idéale pour une pause rapide avec des produits frais et gourmands.
✨☕️Loutsa - Un coffee shop de spécialité avec une ambiance chill, parfait pour une pause café ou travailler tranquillement.
✨🌍Les Saveurs d’Abyssinie - Une cuisine éthiopienne conviviale et dépaysante, à partager dans une ambiance chaleureuse.
✨🌮Boca Mexa - Un spot mexicain coloré, parfait pour une pause rapide et pleine de fraîcheur.
✨🍲Pho - Banh Cuon - Une adresse simple et efficace pour déguster un pho ou un banh mi bien réconfortant.
✨🍣Sushi Konnichiwa - Une valeur sûre pour un déjeuner japonais, avec une terrasse agréable aux beaux jours.
✨🌳Square Saint-Médard - Le coin parfait pour prendre l’air, déjeuner au soleil ou faire une pause entre deux projets.
___
A few great spots around the Scipion campus to enjoy between classes, whether you’re grabbing a coffee or taking a well-deserved lunch break ☀️
✨🍜Chez Neung - A generous and flavorful Korean spot, perfect for a comforting meal.
✨🥐 Maison Landemaine Monge - A neighborhood favorite bakery, ideal for a quick and delicious break with fresh products.
✨☕️Loutsa - A specialty coffee shop with a chill atmosphere, perfect for a coffee break or getting some work done.
✨🌍Les Saveurs d’Abyssinie - A warm and welcoming Ethiopian restaurant, offering a unique and shareable dining experience.
✨🌮Boca Mexa - A colorful Mexican spot, great for a quick and fresh bite.
✨🍲Pho - Banh Cuon - A simple and reliable place for a comforting pho or a well-filled banh mi.
✨🍣Sushi Konnichiwa - A go-to for Japanese food, with a nice terrace to enjoy on sunny days.
✨🌳Square Saint-Médard - The perfect place to get some fresh air, enjoy lunch in the sun, or take a break between projects.
#bonnesadresses #brassart #ifaparis #5eme paris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https://quintly-eu-image-storage.s3.amazonaws.com/c8a7eba82b8bb6e2bb6aa0f85d1a0da1/28029b801805a936fd17cff141507f8e.jpg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098191976"/>
                  </a:ext>
                </a:extLst>
              </a:tr>
            </a:tbl>
          </a:graphicData>
        </a:graphic>
      </p:graphicFrame>
      <p:sp>
        <p:nvSpPr>
          <p:cNvPr id="4" name="Text Placeholder 3">
            <a:extLst>
              <a:ext uri="{FF2B5EF4-FFF2-40B4-BE49-F238E27FC236}">
                <a16:creationId xmlns:a16="http://schemas.microsoft.com/office/drawing/2014/main" id="{647883BA-E2EC-4433-9A39-5787AF2080A2}"/>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39909525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66BDB-2494-4F9C-8285-3FED04F6F715}"/>
              </a:ext>
            </a:extLst>
          </p:cNvPr>
          <p:cNvSpPr>
            <a:spLocks noGrp="1"/>
          </p:cNvSpPr>
          <p:nvPr>
            <p:ph type="title"/>
          </p:nvPr>
        </p:nvSpPr>
        <p:spPr/>
        <p:txBody>
          <a:bodyPr/>
          <a:lstStyle/>
          <a:p>
            <a:r>
              <a:rPr lang="en-US"/>
              <a:t>Instagram Posts Table | All profiles - 25 of 26</a:t>
            </a:r>
          </a:p>
        </p:txBody>
      </p:sp>
      <p:graphicFrame>
        <p:nvGraphicFramePr>
          <p:cNvPr id="5" name="Table Placeholder 4">
            <a:extLst>
              <a:ext uri="{FF2B5EF4-FFF2-40B4-BE49-F238E27FC236}">
                <a16:creationId xmlns:a16="http://schemas.microsoft.com/office/drawing/2014/main" id="{7221E163-B58E-4101-AA63-274502B1B6D6}"/>
              </a:ext>
            </a:extLst>
          </p:cNvPr>
          <p:cNvGraphicFramePr>
            <a:graphicFrameLocks noGrp="1"/>
          </p:cNvGraphicFramePr>
          <p:nvPr>
            <p:ph type="tbl" sz="quarter" idx="13"/>
            <p:extLst>
              <p:ext uri="{D42A27DB-BD31-4B8C-83A1-F6EECF244321}">
                <p14:modId xmlns:p14="http://schemas.microsoft.com/office/powerpoint/2010/main" val="3210631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046841842"/>
                    </a:ext>
                  </a:extLst>
                </a:gridCol>
                <a:gridCol w="740664">
                  <a:extLst>
                    <a:ext uri="{9D8B030D-6E8A-4147-A177-3AD203B41FA5}">
                      <a16:colId xmlns:a16="http://schemas.microsoft.com/office/drawing/2014/main" val="3278489412"/>
                    </a:ext>
                  </a:extLst>
                </a:gridCol>
                <a:gridCol w="987552">
                  <a:extLst>
                    <a:ext uri="{9D8B030D-6E8A-4147-A177-3AD203B41FA5}">
                      <a16:colId xmlns:a16="http://schemas.microsoft.com/office/drawing/2014/main" val="3595573297"/>
                    </a:ext>
                  </a:extLst>
                </a:gridCol>
                <a:gridCol w="329184">
                  <a:extLst>
                    <a:ext uri="{9D8B030D-6E8A-4147-A177-3AD203B41FA5}">
                      <a16:colId xmlns:a16="http://schemas.microsoft.com/office/drawing/2014/main" val="22636197"/>
                    </a:ext>
                  </a:extLst>
                </a:gridCol>
                <a:gridCol w="329184">
                  <a:extLst>
                    <a:ext uri="{9D8B030D-6E8A-4147-A177-3AD203B41FA5}">
                      <a16:colId xmlns:a16="http://schemas.microsoft.com/office/drawing/2014/main" val="2556217660"/>
                    </a:ext>
                  </a:extLst>
                </a:gridCol>
                <a:gridCol w="329184">
                  <a:extLst>
                    <a:ext uri="{9D8B030D-6E8A-4147-A177-3AD203B41FA5}">
                      <a16:colId xmlns:a16="http://schemas.microsoft.com/office/drawing/2014/main" val="3895132281"/>
                    </a:ext>
                  </a:extLst>
                </a:gridCol>
                <a:gridCol w="329184">
                  <a:extLst>
                    <a:ext uri="{9D8B030D-6E8A-4147-A177-3AD203B41FA5}">
                      <a16:colId xmlns:a16="http://schemas.microsoft.com/office/drawing/2014/main" val="2531269615"/>
                    </a:ext>
                  </a:extLst>
                </a:gridCol>
                <a:gridCol w="329184">
                  <a:extLst>
                    <a:ext uri="{9D8B030D-6E8A-4147-A177-3AD203B41FA5}">
                      <a16:colId xmlns:a16="http://schemas.microsoft.com/office/drawing/2014/main" val="3407266640"/>
                    </a:ext>
                  </a:extLst>
                </a:gridCol>
                <a:gridCol w="329184">
                  <a:extLst>
                    <a:ext uri="{9D8B030D-6E8A-4147-A177-3AD203B41FA5}">
                      <a16:colId xmlns:a16="http://schemas.microsoft.com/office/drawing/2014/main" val="1823780115"/>
                    </a:ext>
                  </a:extLst>
                </a:gridCol>
                <a:gridCol w="329184">
                  <a:extLst>
                    <a:ext uri="{9D8B030D-6E8A-4147-A177-3AD203B41FA5}">
                      <a16:colId xmlns:a16="http://schemas.microsoft.com/office/drawing/2014/main" val="2669670387"/>
                    </a:ext>
                  </a:extLst>
                </a:gridCol>
                <a:gridCol w="329184">
                  <a:extLst>
                    <a:ext uri="{9D8B030D-6E8A-4147-A177-3AD203B41FA5}">
                      <a16:colId xmlns:a16="http://schemas.microsoft.com/office/drawing/2014/main" val="2069519697"/>
                    </a:ext>
                  </a:extLst>
                </a:gridCol>
                <a:gridCol w="329184">
                  <a:extLst>
                    <a:ext uri="{9D8B030D-6E8A-4147-A177-3AD203B41FA5}">
                      <a16:colId xmlns:a16="http://schemas.microsoft.com/office/drawing/2014/main" val="2374912007"/>
                    </a:ext>
                  </a:extLst>
                </a:gridCol>
                <a:gridCol w="329184">
                  <a:extLst>
                    <a:ext uri="{9D8B030D-6E8A-4147-A177-3AD203B41FA5}">
                      <a16:colId xmlns:a16="http://schemas.microsoft.com/office/drawing/2014/main" val="2945986210"/>
                    </a:ext>
                  </a:extLst>
                </a:gridCol>
                <a:gridCol w="329184">
                  <a:extLst>
                    <a:ext uri="{9D8B030D-6E8A-4147-A177-3AD203B41FA5}">
                      <a16:colId xmlns:a16="http://schemas.microsoft.com/office/drawing/2014/main" val="2607454184"/>
                    </a:ext>
                  </a:extLst>
                </a:gridCol>
                <a:gridCol w="329184">
                  <a:extLst>
                    <a:ext uri="{9D8B030D-6E8A-4147-A177-3AD203B41FA5}">
                      <a16:colId xmlns:a16="http://schemas.microsoft.com/office/drawing/2014/main" val="1355830323"/>
                    </a:ext>
                  </a:extLst>
                </a:gridCol>
                <a:gridCol w="329184">
                  <a:extLst>
                    <a:ext uri="{9D8B030D-6E8A-4147-A177-3AD203B41FA5}">
                      <a16:colId xmlns:a16="http://schemas.microsoft.com/office/drawing/2014/main" val="3273889070"/>
                    </a:ext>
                  </a:extLst>
                </a:gridCol>
                <a:gridCol w="329184">
                  <a:extLst>
                    <a:ext uri="{9D8B030D-6E8A-4147-A177-3AD203B41FA5}">
                      <a16:colId xmlns:a16="http://schemas.microsoft.com/office/drawing/2014/main" val="1388668154"/>
                    </a:ext>
                  </a:extLst>
                </a:gridCol>
                <a:gridCol w="329184">
                  <a:extLst>
                    <a:ext uri="{9D8B030D-6E8A-4147-A177-3AD203B41FA5}">
                      <a16:colId xmlns:a16="http://schemas.microsoft.com/office/drawing/2014/main" val="1650914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328773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ecolebrassart - 2026-04-21 16:12:19</a:t>
                      </a:r>
                      <a:r>
                        <a:rPr kumimoji="0" lang="fr-FR" sz="1000" b="0" i="0" u="none" strike="noStrike" kern="1200" cap="none" spc="0" normalizeH="0" baseline="0" noProof="0">
                          <a:ln>
                            <a:noFill/>
                          </a:ln>
                          <a:solidFill>
                            <a:prstClr val="black"/>
                          </a:solidFill>
                          <a:effectLst/>
                          <a:uLnTx/>
                          <a:uFillTx/>
                          <a:latin typeface="Calibri"/>
                          <a:ea typeface="+mn-ea"/>
                          <a:cs typeface="+mn-cs"/>
                        </a:rPr>
                        <a:t>
 Spotté dans le campus lyonnais : des maquettes miniatures avec des détails époustouflants 👀
#maquette #artschool #ecoledart #brassart #miniature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https://quintly-eu-image-storage.s3.amazonaws.com/c8a7eba82b8bb6e2bb6aa0f85d1a0da1/56b19243b30fe3ff2bab40a0d87379d3.jpg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94535953"/>
                  </a:ext>
                </a:extLst>
              </a:tr>
            </a:tbl>
          </a:graphicData>
        </a:graphic>
      </p:graphicFrame>
      <p:sp>
        <p:nvSpPr>
          <p:cNvPr id="4" name="Text Placeholder 3">
            <a:extLst>
              <a:ext uri="{FF2B5EF4-FFF2-40B4-BE49-F238E27FC236}">
                <a16:creationId xmlns:a16="http://schemas.microsoft.com/office/drawing/2014/main" id="{557A04E6-ABD9-4897-9F3D-E30DA6CE4711}"/>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18890320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2840B-B21E-4D4A-9703-4C86EA1EB414}"/>
              </a:ext>
            </a:extLst>
          </p:cNvPr>
          <p:cNvSpPr>
            <a:spLocks noGrp="1"/>
          </p:cNvSpPr>
          <p:nvPr>
            <p:ph type="title"/>
          </p:nvPr>
        </p:nvSpPr>
        <p:spPr/>
        <p:txBody>
          <a:bodyPr/>
          <a:lstStyle/>
          <a:p>
            <a:r>
              <a:rPr lang="en-US"/>
              <a:t>Instagram Posts Table | All profiles - 26 of 26</a:t>
            </a:r>
          </a:p>
        </p:txBody>
      </p:sp>
      <p:graphicFrame>
        <p:nvGraphicFramePr>
          <p:cNvPr id="5" name="Table Placeholder 4">
            <a:extLst>
              <a:ext uri="{FF2B5EF4-FFF2-40B4-BE49-F238E27FC236}">
                <a16:creationId xmlns:a16="http://schemas.microsoft.com/office/drawing/2014/main" id="{DCC787C4-8193-470B-B038-20DD209A67B0}"/>
              </a:ext>
            </a:extLst>
          </p:cNvPr>
          <p:cNvGraphicFramePr>
            <a:graphicFrameLocks noGrp="1"/>
          </p:cNvGraphicFramePr>
          <p:nvPr>
            <p:ph type="tbl" sz="quarter" idx="13"/>
            <p:extLst>
              <p:ext uri="{D42A27DB-BD31-4B8C-83A1-F6EECF244321}">
                <p14:modId xmlns:p14="http://schemas.microsoft.com/office/powerpoint/2010/main" val="1510726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62425430"/>
                    </a:ext>
                  </a:extLst>
                </a:gridCol>
                <a:gridCol w="740664">
                  <a:extLst>
                    <a:ext uri="{9D8B030D-6E8A-4147-A177-3AD203B41FA5}">
                      <a16:colId xmlns:a16="http://schemas.microsoft.com/office/drawing/2014/main" val="1378213445"/>
                    </a:ext>
                  </a:extLst>
                </a:gridCol>
                <a:gridCol w="987552">
                  <a:extLst>
                    <a:ext uri="{9D8B030D-6E8A-4147-A177-3AD203B41FA5}">
                      <a16:colId xmlns:a16="http://schemas.microsoft.com/office/drawing/2014/main" val="3434378764"/>
                    </a:ext>
                  </a:extLst>
                </a:gridCol>
                <a:gridCol w="329184">
                  <a:extLst>
                    <a:ext uri="{9D8B030D-6E8A-4147-A177-3AD203B41FA5}">
                      <a16:colId xmlns:a16="http://schemas.microsoft.com/office/drawing/2014/main" val="4051072648"/>
                    </a:ext>
                  </a:extLst>
                </a:gridCol>
                <a:gridCol w="329184">
                  <a:extLst>
                    <a:ext uri="{9D8B030D-6E8A-4147-A177-3AD203B41FA5}">
                      <a16:colId xmlns:a16="http://schemas.microsoft.com/office/drawing/2014/main" val="1261440411"/>
                    </a:ext>
                  </a:extLst>
                </a:gridCol>
                <a:gridCol w="329184">
                  <a:extLst>
                    <a:ext uri="{9D8B030D-6E8A-4147-A177-3AD203B41FA5}">
                      <a16:colId xmlns:a16="http://schemas.microsoft.com/office/drawing/2014/main" val="3367328373"/>
                    </a:ext>
                  </a:extLst>
                </a:gridCol>
                <a:gridCol w="329184">
                  <a:extLst>
                    <a:ext uri="{9D8B030D-6E8A-4147-A177-3AD203B41FA5}">
                      <a16:colId xmlns:a16="http://schemas.microsoft.com/office/drawing/2014/main" val="2743706152"/>
                    </a:ext>
                  </a:extLst>
                </a:gridCol>
                <a:gridCol w="329184">
                  <a:extLst>
                    <a:ext uri="{9D8B030D-6E8A-4147-A177-3AD203B41FA5}">
                      <a16:colId xmlns:a16="http://schemas.microsoft.com/office/drawing/2014/main" val="938311902"/>
                    </a:ext>
                  </a:extLst>
                </a:gridCol>
                <a:gridCol w="329184">
                  <a:extLst>
                    <a:ext uri="{9D8B030D-6E8A-4147-A177-3AD203B41FA5}">
                      <a16:colId xmlns:a16="http://schemas.microsoft.com/office/drawing/2014/main" val="2911307542"/>
                    </a:ext>
                  </a:extLst>
                </a:gridCol>
                <a:gridCol w="329184">
                  <a:extLst>
                    <a:ext uri="{9D8B030D-6E8A-4147-A177-3AD203B41FA5}">
                      <a16:colId xmlns:a16="http://schemas.microsoft.com/office/drawing/2014/main" val="2883887604"/>
                    </a:ext>
                  </a:extLst>
                </a:gridCol>
                <a:gridCol w="329184">
                  <a:extLst>
                    <a:ext uri="{9D8B030D-6E8A-4147-A177-3AD203B41FA5}">
                      <a16:colId xmlns:a16="http://schemas.microsoft.com/office/drawing/2014/main" val="2531617112"/>
                    </a:ext>
                  </a:extLst>
                </a:gridCol>
                <a:gridCol w="329184">
                  <a:extLst>
                    <a:ext uri="{9D8B030D-6E8A-4147-A177-3AD203B41FA5}">
                      <a16:colId xmlns:a16="http://schemas.microsoft.com/office/drawing/2014/main" val="29220896"/>
                    </a:ext>
                  </a:extLst>
                </a:gridCol>
                <a:gridCol w="329184">
                  <a:extLst>
                    <a:ext uri="{9D8B030D-6E8A-4147-A177-3AD203B41FA5}">
                      <a16:colId xmlns:a16="http://schemas.microsoft.com/office/drawing/2014/main" val="881991938"/>
                    </a:ext>
                  </a:extLst>
                </a:gridCol>
                <a:gridCol w="329184">
                  <a:extLst>
                    <a:ext uri="{9D8B030D-6E8A-4147-A177-3AD203B41FA5}">
                      <a16:colId xmlns:a16="http://schemas.microsoft.com/office/drawing/2014/main" val="3347695014"/>
                    </a:ext>
                  </a:extLst>
                </a:gridCol>
                <a:gridCol w="329184">
                  <a:extLst>
                    <a:ext uri="{9D8B030D-6E8A-4147-A177-3AD203B41FA5}">
                      <a16:colId xmlns:a16="http://schemas.microsoft.com/office/drawing/2014/main" val="4253885753"/>
                    </a:ext>
                  </a:extLst>
                </a:gridCol>
                <a:gridCol w="329184">
                  <a:extLst>
                    <a:ext uri="{9D8B030D-6E8A-4147-A177-3AD203B41FA5}">
                      <a16:colId xmlns:a16="http://schemas.microsoft.com/office/drawing/2014/main" val="57697595"/>
                    </a:ext>
                  </a:extLst>
                </a:gridCol>
                <a:gridCol w="329184">
                  <a:extLst>
                    <a:ext uri="{9D8B030D-6E8A-4147-A177-3AD203B41FA5}">
                      <a16:colId xmlns:a16="http://schemas.microsoft.com/office/drawing/2014/main" val="2823257209"/>
                    </a:ext>
                  </a:extLst>
                </a:gridCol>
                <a:gridCol w="329184">
                  <a:extLst>
                    <a:ext uri="{9D8B030D-6E8A-4147-A177-3AD203B41FA5}">
                      <a16:colId xmlns:a16="http://schemas.microsoft.com/office/drawing/2014/main" val="905142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669077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ecolebrassart - 2026-04-20 15:02:25</a:t>
                      </a:r>
                      <a:r>
                        <a:rPr kumimoji="0" lang="fr-FR" sz="1000" b="0" i="0" u="none" strike="noStrike" kern="1200" cap="none" spc="0" normalizeH="0" baseline="0" noProof="0">
                          <a:ln>
                            <a:noFill/>
                          </a:ln>
                          <a:solidFill>
                            <a:prstClr val="black"/>
                          </a:solidFill>
                          <a:effectLst/>
                          <a:uLnTx/>
                          <a:uFillTx/>
                          <a:latin typeface="Calibri"/>
                          <a:ea typeface="+mn-ea"/>
                          <a:cs typeface="+mn-cs"/>
                        </a:rPr>
                        <a:t>
 40 ans à dessiner ensemble… et toujours la même passion.
Anciens étudiants de BRASSART, ils se sont rencontrés à Tours et ont travaillé pendant des décennies sur une série culte : Il était une fois… De l’Homme à la Vie, en passant par l’Espace ou les Explorateurs, c’est toute une génération qu’ils ont contribué à faire rêver.
Aujourd’hui à la retraite, une chose n’a pas changé : l’envie de créer, encore et toujours. Parce que derrière chaque projet, il y a surtout une rencontre, une complicité, et ce regard qui fait grandir le travail de l’autre.
#Brassart #Animation #Illustration #Alumni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https://quintly-eu-image-storage.s3.amazonaws.com/c8a7eba82b8bb6e2bb6aa0f85d1a0da1/14941c07d7698b493a5405394c5db874.jpg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9959805"/>
                  </a:ext>
                </a:extLst>
              </a:tr>
            </a:tbl>
          </a:graphicData>
        </a:graphic>
      </p:graphicFrame>
      <p:sp>
        <p:nvSpPr>
          <p:cNvPr id="4" name="Text Placeholder 3">
            <a:extLst>
              <a:ext uri="{FF2B5EF4-FFF2-40B4-BE49-F238E27FC236}">
                <a16:creationId xmlns:a16="http://schemas.microsoft.com/office/drawing/2014/main" id="{1DEB51D6-C2F8-4CF3-A631-2772112080D9}"/>
              </a:ext>
            </a:extLst>
          </p:cNvPr>
          <p:cNvSpPr>
            <a:spLocks noGrp="1"/>
          </p:cNvSpPr>
          <p:nvPr>
            <p:ph type="body" sz="quarter" idx="14"/>
          </p:nvPr>
        </p:nvSpPr>
        <p:spPr/>
        <p:txBody>
          <a:bodyPr/>
          <a:lstStyle/>
          <a:p>
            <a:r>
              <a:rPr lang="en-US"/>
              <a:t>09/01/2025 - 05/31/2026</a:t>
            </a:r>
          </a:p>
        </p:txBody>
      </p:sp>
    </p:spTree>
    <p:extLst>
      <p:ext uri="{BB962C8B-B14F-4D97-AF65-F5344CB8AC3E}">
        <p14:creationId xmlns:p14="http://schemas.microsoft.com/office/powerpoint/2010/main" val="23540193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11</TotalTime>
  <Words>5957</Words>
  <Application>Microsoft Office PowerPoint</Application>
  <PresentationFormat>On-screen Show (4:3)</PresentationFormat>
  <Paragraphs>945</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Instagram Posts Table | All profiles - 1 of 26</vt:lpstr>
      <vt:lpstr>Instagram Posts Table | All profiles - 2 of 26</vt:lpstr>
      <vt:lpstr>Instagram Posts Table | All profiles - 3 of 26</vt:lpstr>
      <vt:lpstr>Instagram Posts Table | All profiles - 4 of 26</vt:lpstr>
      <vt:lpstr>Instagram Posts Table | All profiles - 5 of 26</vt:lpstr>
      <vt:lpstr>Instagram Posts Table | All profiles - 6 of 26</vt:lpstr>
      <vt:lpstr>Instagram Posts Table | All profiles - 7 of 26</vt:lpstr>
      <vt:lpstr>Instagram Posts Table | All profiles - 8 of 26</vt:lpstr>
      <vt:lpstr>Instagram Posts Table | All profiles - 9 of 26</vt:lpstr>
      <vt:lpstr>Instagram Posts Table | All profiles - 10 of 26</vt:lpstr>
      <vt:lpstr>Instagram Posts Table | All profiles - 11 of 26</vt:lpstr>
      <vt:lpstr>Instagram Posts Table | All profiles - 12 of 26</vt:lpstr>
      <vt:lpstr>Instagram Posts Table | All profiles - 13 of 26</vt:lpstr>
      <vt:lpstr>Instagram Posts Table | All profiles - 14 of 26</vt:lpstr>
      <vt:lpstr>Instagram Posts Table | All profiles - 15 of 26</vt:lpstr>
      <vt:lpstr>Instagram Posts Table | All profiles - 16 of 26</vt:lpstr>
      <vt:lpstr>Instagram Posts Table | All profiles - 17 of 26</vt:lpstr>
      <vt:lpstr>Instagram Posts Table | All profiles - 18 of 26</vt:lpstr>
      <vt:lpstr>Instagram Posts Table | All profiles - 19 of 26</vt:lpstr>
      <vt:lpstr>Instagram Posts Table | All profiles - 20 of 26</vt:lpstr>
      <vt:lpstr>Instagram Posts Table | All profiles - 21 of 26</vt:lpstr>
      <vt:lpstr>Instagram Posts Table | All profiles - 22 of 26</vt:lpstr>
      <vt:lpstr>Instagram Posts Table | All profiles - 23 of 26</vt:lpstr>
      <vt:lpstr>Instagram Posts Table | All profiles - 24 of 26</vt:lpstr>
      <vt:lpstr>Instagram Posts Table | All profiles - 25 of 26</vt:lpstr>
      <vt:lpstr>Instagram Posts Table | All profiles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All profiles - 1 of 26</dc:title>
  <dc:creator>Frederik Born</dc:creator>
  <cp:lastModifiedBy>Frederik Born</cp:lastModifiedBy>
  <cp:revision>1</cp:revision>
  <dcterms:created xsi:type="dcterms:W3CDTF">2026-06-08T13:59:33Z</dcterms:created>
  <dcterms:modified xsi:type="dcterms:W3CDTF">2026-06-08T14:11:22Z</dcterms:modified>
</cp:coreProperties>
</file>