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  <p:sldId id="292" r:id="rId36"/>
    <p:sldId id="293" r:id="rId37"/>
    <p:sldId id="294" r:id="rId38"/>
    <p:sldId id="296" r:id="rId39"/>
    <p:sldId id="297" r:id="rId40"/>
    <p:sldId id="298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13501</c:v>
                </c:pt>
                <c:pt idx="1">
                  <c:v>13503</c:v>
                </c:pt>
                <c:pt idx="2">
                  <c:v>13508</c:v>
                </c:pt>
                <c:pt idx="3">
                  <c:v>13519</c:v>
                </c:pt>
                <c:pt idx="4">
                  <c:v>13526</c:v>
                </c:pt>
                <c:pt idx="5">
                  <c:v>13530</c:v>
                </c:pt>
                <c:pt idx="6">
                  <c:v>13543</c:v>
                </c:pt>
                <c:pt idx="7">
                  <c:v>13550</c:v>
                </c:pt>
                <c:pt idx="8">
                  <c:v>13559</c:v>
                </c:pt>
                <c:pt idx="9">
                  <c:v>13563</c:v>
                </c:pt>
                <c:pt idx="10">
                  <c:v>13568</c:v>
                </c:pt>
                <c:pt idx="11">
                  <c:v>13578</c:v>
                </c:pt>
                <c:pt idx="12">
                  <c:v>13589</c:v>
                </c:pt>
                <c:pt idx="13">
                  <c:v>13599</c:v>
                </c:pt>
                <c:pt idx="14">
                  <c:v>13615</c:v>
                </c:pt>
                <c:pt idx="15">
                  <c:v>13623</c:v>
                </c:pt>
                <c:pt idx="16">
                  <c:v>13633</c:v>
                </c:pt>
                <c:pt idx="17">
                  <c:v>13643</c:v>
                </c:pt>
                <c:pt idx="18">
                  <c:v>13650</c:v>
                </c:pt>
                <c:pt idx="19">
                  <c:v>13665</c:v>
                </c:pt>
                <c:pt idx="20">
                  <c:v>13674</c:v>
                </c:pt>
                <c:pt idx="21">
                  <c:v>13680</c:v>
                </c:pt>
                <c:pt idx="22">
                  <c:v>13695</c:v>
                </c:pt>
                <c:pt idx="23">
                  <c:v>13703</c:v>
                </c:pt>
                <c:pt idx="24">
                  <c:v>13706</c:v>
                </c:pt>
                <c:pt idx="25">
                  <c:v>13715</c:v>
                </c:pt>
                <c:pt idx="26">
                  <c:v>13729</c:v>
                </c:pt>
                <c:pt idx="27">
                  <c:v>13738</c:v>
                </c:pt>
                <c:pt idx="28">
                  <c:v>13751</c:v>
                </c:pt>
                <c:pt idx="29">
                  <c:v>13758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7C-4AA9-B841-7E53A79CE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043736"/>
        <c:axId val="533037832"/>
      </c:lineChart>
      <c:dateAx>
        <c:axId val="533043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37832"/>
        <c:crosses val="autoZero"/>
        <c:auto val="1"/>
        <c:lblOffset val="100"/>
        <c:baseTimeUnit val="days"/>
      </c:dateAx>
      <c:valAx>
        <c:axId val="53303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4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507</c:v>
                </c:pt>
                <c:pt idx="1">
                  <c:v>424</c:v>
                </c:pt>
                <c:pt idx="2">
                  <c:v>1725</c:v>
                </c:pt>
                <c:pt idx="3">
                  <c:v>1431</c:v>
                </c:pt>
                <c:pt idx="4">
                  <c:v>883</c:v>
                </c:pt>
                <c:pt idx="5">
                  <c:v>598</c:v>
                </c:pt>
                <c:pt idx="6">
                  <c:v>2013</c:v>
                </c:pt>
                <c:pt idx="7">
                  <c:v>1805</c:v>
                </c:pt>
                <c:pt idx="8">
                  <c:v>806</c:v>
                </c:pt>
                <c:pt idx="9">
                  <c:v>1563</c:v>
                </c:pt>
                <c:pt idx="10">
                  <c:v>1195</c:v>
                </c:pt>
                <c:pt idx="11">
                  <c:v>1344</c:v>
                </c:pt>
                <c:pt idx="12">
                  <c:v>2092</c:v>
                </c:pt>
                <c:pt idx="13">
                  <c:v>3303</c:v>
                </c:pt>
                <c:pt idx="14">
                  <c:v>1647</c:v>
                </c:pt>
                <c:pt idx="15">
                  <c:v>812</c:v>
                </c:pt>
                <c:pt idx="16">
                  <c:v>2300</c:v>
                </c:pt>
                <c:pt idx="17">
                  <c:v>2313</c:v>
                </c:pt>
                <c:pt idx="18">
                  <c:v>1127</c:v>
                </c:pt>
                <c:pt idx="19">
                  <c:v>803</c:v>
                </c:pt>
                <c:pt idx="20">
                  <c:v>1025</c:v>
                </c:pt>
                <c:pt idx="21">
                  <c:v>418</c:v>
                </c:pt>
                <c:pt idx="22">
                  <c:v>464</c:v>
                </c:pt>
                <c:pt idx="23">
                  <c:v>1252</c:v>
                </c:pt>
                <c:pt idx="24">
                  <c:v>1011</c:v>
                </c:pt>
                <c:pt idx="25">
                  <c:v>984</c:v>
                </c:pt>
                <c:pt idx="26">
                  <c:v>1145</c:v>
                </c:pt>
                <c:pt idx="27">
                  <c:v>678</c:v>
                </c:pt>
                <c:pt idx="28">
                  <c:v>393</c:v>
                </c:pt>
                <c:pt idx="29">
                  <c:v>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BA-42E4-8881-EC04306F1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034224"/>
        <c:axId val="533039472"/>
      </c:lineChart>
      <c:dateAx>
        <c:axId val="53303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39472"/>
        <c:crosses val="autoZero"/>
        <c:auto val="1"/>
        <c:lblOffset val="100"/>
        <c:baseTimeUnit val="days"/>
      </c:dateAx>
      <c:valAx>
        <c:axId val="53303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3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133</c:v>
                </c:pt>
                <c:pt idx="3">
                  <c:v>113</c:v>
                </c:pt>
                <c:pt idx="4">
                  <c:v>53</c:v>
                </c:pt>
                <c:pt idx="5">
                  <c:v>0</c:v>
                </c:pt>
                <c:pt idx="6">
                  <c:v>680</c:v>
                </c:pt>
                <c:pt idx="7">
                  <c:v>1250</c:v>
                </c:pt>
                <c:pt idx="8">
                  <c:v>0</c:v>
                </c:pt>
                <c:pt idx="9">
                  <c:v>81</c:v>
                </c:pt>
                <c:pt idx="10">
                  <c:v>284</c:v>
                </c:pt>
                <c:pt idx="11">
                  <c:v>61</c:v>
                </c:pt>
                <c:pt idx="12">
                  <c:v>1060</c:v>
                </c:pt>
                <c:pt idx="13">
                  <c:v>522</c:v>
                </c:pt>
                <c:pt idx="14">
                  <c:v>0</c:v>
                </c:pt>
                <c:pt idx="15">
                  <c:v>0</c:v>
                </c:pt>
                <c:pt idx="16">
                  <c:v>620</c:v>
                </c:pt>
                <c:pt idx="17">
                  <c:v>43</c:v>
                </c:pt>
                <c:pt idx="18">
                  <c:v>31</c:v>
                </c:pt>
                <c:pt idx="19">
                  <c:v>22</c:v>
                </c:pt>
                <c:pt idx="20">
                  <c:v>27</c:v>
                </c:pt>
                <c:pt idx="21">
                  <c:v>0</c:v>
                </c:pt>
                <c:pt idx="22">
                  <c:v>0</c:v>
                </c:pt>
                <c:pt idx="23">
                  <c:v>226</c:v>
                </c:pt>
                <c:pt idx="24">
                  <c:v>268</c:v>
                </c:pt>
                <c:pt idx="25">
                  <c:v>98</c:v>
                </c:pt>
                <c:pt idx="26">
                  <c:v>163</c:v>
                </c:pt>
                <c:pt idx="27">
                  <c:v>82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51-49CE-B97F-0FC19FC7C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038488"/>
        <c:axId val="533035864"/>
      </c:lineChart>
      <c:dateAx>
        <c:axId val="533038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35864"/>
        <c:crosses val="autoZero"/>
        <c:auto val="1"/>
        <c:lblOffset val="100"/>
        <c:baseTimeUnit val="days"/>
      </c:dateAx>
      <c:valAx>
        <c:axId val="53303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3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0.31515654683722</c:v>
                </c:pt>
                <c:pt idx="1">
                  <c:v>0.49332237716433502</c:v>
                </c:pt>
                <c:pt idx="2">
                  <c:v>0.19977720087647499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1B-464E-BAC2-8A0778E43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3053248"/>
        <c:axId val="533045048"/>
      </c:barChart>
      <c:catAx>
        <c:axId val="53305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45048"/>
        <c:crosses val="autoZero"/>
        <c:auto val="1"/>
        <c:lblAlgn val="ctr"/>
        <c:lblOffset val="100"/>
        <c:noMultiLvlLbl val="0"/>
      </c:catAx>
      <c:valAx>
        <c:axId val="53304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5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Bewerbende</c:v>
                </c:pt>
                <c:pt idx="1">
                  <c:v>Gründende</c:v>
                </c:pt>
                <c:pt idx="2">
                  <c:v>Journalisten</c:v>
                </c:pt>
                <c:pt idx="3">
                  <c:v>KMU</c:v>
                </c:pt>
                <c:pt idx="4">
                  <c:v>Mietwohnraum-Investoren</c:v>
                </c:pt>
                <c:pt idx="5">
                  <c:v>Privatpersonen</c:v>
                </c:pt>
                <c:pt idx="6">
                  <c:v>Start-up</c:v>
                </c:pt>
                <c:pt idx="7">
                  <c:v>Vereine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3</c:v>
                </c:pt>
                <c:pt idx="6">
                  <c:v>8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03-4874-80D5-E7845B5F9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Beratung</c:v>
                </c:pt>
                <c:pt idx="1">
                  <c:v>Eigenkapital</c:v>
                </c:pt>
                <c:pt idx="2">
                  <c:v>Fremdkapital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12-47E1-B340-BD4E4010A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Employer Branding</c:v>
                </c:pt>
                <c:pt idx="1">
                  <c:v>Kommunen/ Infrastruktur</c:v>
                </c:pt>
                <c:pt idx="2">
                  <c:v>Wirtschaft</c:v>
                </c:pt>
                <c:pt idx="3">
                  <c:v>Wohnraum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6D-4D01-861E-A56645440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Nachhaltigkeit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2A-4685-82E2-D19C0BD8E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Invest Zukunft</c:v>
                </c:pt>
                <c:pt idx="1">
                  <c:v>MUTNRW</c:v>
                </c:pt>
                <c:pt idx="2">
                  <c:v>Sportstätten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13-4E6A-8108-A733BC321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</c:v>
                </c:pt>
                <c:pt idx="1">
                  <c:v>16</c:v>
                </c:pt>
                <c:pt idx="2">
                  <c:v>72</c:v>
                </c:pt>
                <c:pt idx="3">
                  <c:v>48</c:v>
                </c:pt>
                <c:pt idx="4">
                  <c:v>44</c:v>
                </c:pt>
                <c:pt idx="5">
                  <c:v>51</c:v>
                </c:pt>
                <c:pt idx="6">
                  <c:v>31</c:v>
                </c:pt>
                <c:pt idx="7">
                  <c:v>17</c:v>
                </c:pt>
                <c:pt idx="8">
                  <c:v>22</c:v>
                </c:pt>
                <c:pt idx="9">
                  <c:v>36</c:v>
                </c:pt>
                <c:pt idx="10">
                  <c:v>25</c:v>
                </c:pt>
                <c:pt idx="11">
                  <c:v>42</c:v>
                </c:pt>
                <c:pt idx="12">
                  <c:v>43</c:v>
                </c:pt>
                <c:pt idx="13">
                  <c:v>36</c:v>
                </c:pt>
                <c:pt idx="14">
                  <c:v>22</c:v>
                </c:pt>
                <c:pt idx="15">
                  <c:v>19</c:v>
                </c:pt>
                <c:pt idx="16">
                  <c:v>46</c:v>
                </c:pt>
                <c:pt idx="17">
                  <c:v>42</c:v>
                </c:pt>
                <c:pt idx="18">
                  <c:v>28</c:v>
                </c:pt>
                <c:pt idx="19">
                  <c:v>26</c:v>
                </c:pt>
                <c:pt idx="20">
                  <c:v>13</c:v>
                </c:pt>
                <c:pt idx="21">
                  <c:v>6</c:v>
                </c:pt>
                <c:pt idx="22">
                  <c:v>8</c:v>
                </c:pt>
                <c:pt idx="23">
                  <c:v>21</c:v>
                </c:pt>
                <c:pt idx="24">
                  <c:v>23</c:v>
                </c:pt>
                <c:pt idx="25">
                  <c:v>28</c:v>
                </c:pt>
                <c:pt idx="26">
                  <c:v>30</c:v>
                </c:pt>
                <c:pt idx="27">
                  <c:v>32</c:v>
                </c:pt>
                <c:pt idx="28">
                  <c:v>13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15-4C08-8AD2-5EBC37425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020448"/>
        <c:axId val="533013560"/>
      </c:lineChart>
      <c:dateAx>
        <c:axId val="533020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13560"/>
        <c:crosses val="autoZero"/>
        <c:auto val="1"/>
        <c:lblOffset val="100"/>
        <c:baseTimeUnit val="days"/>
      </c:dateAx>
      <c:valAx>
        <c:axId val="53301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02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8</c:v>
                </c:pt>
                <c:pt idx="3">
                  <c:v>11</c:v>
                </c:pt>
                <c:pt idx="4">
                  <c:v>10</c:v>
                </c:pt>
                <c:pt idx="5">
                  <c:v>11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1B-4C3C-BA56-17CB6C89C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0559088"/>
        <c:axId val="470556792"/>
      </c:barChart>
      <c:catAx>
        <c:axId val="47055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556792"/>
        <c:crosses val="autoZero"/>
        <c:auto val="1"/>
        <c:lblAlgn val="ctr"/>
        <c:lblOffset val="100"/>
        <c:noMultiLvlLbl val="0"/>
      </c:catAx>
      <c:valAx>
        <c:axId val="47055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55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Sheet1!$A$1:$J$1</c:f>
              <c:strCache>
                <c:ptCount val="10"/>
                <c:pt idx="0">
                  <c:v>CXO</c:v>
                </c:pt>
                <c:pt idx="1">
                  <c:v>Director</c:v>
                </c:pt>
                <c:pt idx="2">
                  <c:v>Entry</c:v>
                </c:pt>
                <c:pt idx="3">
                  <c:v>Manager</c:v>
                </c:pt>
                <c:pt idx="4">
                  <c:v>Owner</c:v>
                </c:pt>
                <c:pt idx="5">
                  <c:v>Partner</c:v>
                </c:pt>
                <c:pt idx="6">
                  <c:v>Senior</c:v>
                </c:pt>
                <c:pt idx="7">
                  <c:v>Training</c:v>
                </c:pt>
                <c:pt idx="8">
                  <c:v>Unpaid</c:v>
                </c:pt>
                <c:pt idx="9">
                  <c:v>VP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591</c:v>
                </c:pt>
                <c:pt idx="1">
                  <c:v>1279</c:v>
                </c:pt>
                <c:pt idx="2">
                  <c:v>3022</c:v>
                </c:pt>
                <c:pt idx="3">
                  <c:v>1071</c:v>
                </c:pt>
                <c:pt idx="4">
                  <c:v>636</c:v>
                </c:pt>
                <c:pt idx="5">
                  <c:v>362</c:v>
                </c:pt>
                <c:pt idx="6">
                  <c:v>3951</c:v>
                </c:pt>
                <c:pt idx="7">
                  <c:v>318</c:v>
                </c:pt>
                <c:pt idx="8">
                  <c:v>44</c:v>
                </c:pt>
                <c:pt idx="9">
                  <c:v>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48-4248-9E6F-F8107CEE6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1 employee</c:v>
                </c:pt>
                <c:pt idx="1">
                  <c:v>10001 or more employees</c:v>
                </c:pt>
                <c:pt idx="2">
                  <c:v>1001 to 5000 employees</c:v>
                </c:pt>
                <c:pt idx="3">
                  <c:v>11 to 50 employees</c:v>
                </c:pt>
                <c:pt idx="4">
                  <c:v>2 to 10 employees</c:v>
                </c:pt>
                <c:pt idx="5">
                  <c:v>201 to 500 employees</c:v>
                </c:pt>
                <c:pt idx="6">
                  <c:v>5001 to 10000 employees</c:v>
                </c:pt>
                <c:pt idx="7">
                  <c:v>501 to 1000 employees</c:v>
                </c:pt>
                <c:pt idx="8">
                  <c:v>51 to 200 employees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157</c:v>
                </c:pt>
                <c:pt idx="1">
                  <c:v>1432</c:v>
                </c:pt>
                <c:pt idx="2">
                  <c:v>2389</c:v>
                </c:pt>
                <c:pt idx="3">
                  <c:v>1693</c:v>
                </c:pt>
                <c:pt idx="4">
                  <c:v>1484</c:v>
                </c:pt>
                <c:pt idx="5">
                  <c:v>1053</c:v>
                </c:pt>
                <c:pt idx="6">
                  <c:v>625</c:v>
                </c:pt>
                <c:pt idx="7">
                  <c:v>883</c:v>
                </c:pt>
                <c:pt idx="8">
                  <c:v>1517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3D-4AB5-9EDA-A602CB6E7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46-4ECC-8E05-B58F9BE26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0424368"/>
        <c:axId val="560428960"/>
      </c:lineChart>
      <c:dateAx>
        <c:axId val="560424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428960"/>
        <c:crosses val="autoZero"/>
        <c:auto val="1"/>
        <c:lblOffset val="100"/>
        <c:baseTimeUnit val="days"/>
      </c:dateAx>
      <c:valAx>
        <c:axId val="56042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42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2025-11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3-4765-9297-51266B823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0421088"/>
        <c:axId val="560421744"/>
      </c:barChart>
      <c:catAx>
        <c:axId val="56042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421744"/>
        <c:crosses val="autoZero"/>
        <c:auto val="1"/>
        <c:lblAlgn val="ctr"/>
        <c:lblOffset val="100"/>
        <c:noMultiLvlLbl val="0"/>
      </c:catAx>
      <c:valAx>
        <c:axId val="56042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42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493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301</c:v>
                </c:pt>
                <c:pt idx="18">
                  <c:v>118</c:v>
                </c:pt>
                <c:pt idx="19">
                  <c:v>97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504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FF-4CEA-ACE4-DC72489C3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0426336"/>
        <c:axId val="560444048"/>
      </c:lineChart>
      <c:dateAx>
        <c:axId val="560426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444048"/>
        <c:crosses val="autoZero"/>
        <c:auto val="1"/>
        <c:lblOffset val="100"/>
        <c:baseTimeUnit val="days"/>
      </c:dateAx>
      <c:valAx>
        <c:axId val="56044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42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558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331</c:v>
                </c:pt>
                <c:pt idx="18">
                  <c:v>133</c:v>
                </c:pt>
                <c:pt idx="19">
                  <c:v>114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577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F1-4984-BF33-965C2AB4E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0462744"/>
        <c:axId val="560473240"/>
      </c:lineChart>
      <c:dateAx>
        <c:axId val="56046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473240"/>
        <c:crosses val="autoZero"/>
        <c:auto val="1"/>
        <c:lblOffset val="100"/>
        <c:baseTimeUnit val="days"/>
      </c:dateAx>
      <c:valAx>
        <c:axId val="56047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46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About Page Views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4</c:v>
                </c:pt>
                <c:pt idx="2">
                  <c:v>15</c:v>
                </c:pt>
                <c:pt idx="3">
                  <c:v>11</c:v>
                </c:pt>
                <c:pt idx="4">
                  <c:v>10</c:v>
                </c:pt>
                <c:pt idx="5">
                  <c:v>13</c:v>
                </c:pt>
                <c:pt idx="6">
                  <c:v>5</c:v>
                </c:pt>
                <c:pt idx="7">
                  <c:v>5</c:v>
                </c:pt>
                <c:pt idx="8">
                  <c:v>8</c:v>
                </c:pt>
                <c:pt idx="9">
                  <c:v>12</c:v>
                </c:pt>
                <c:pt idx="10">
                  <c:v>2</c:v>
                </c:pt>
                <c:pt idx="11">
                  <c:v>8</c:v>
                </c:pt>
                <c:pt idx="12">
                  <c:v>5</c:v>
                </c:pt>
                <c:pt idx="13">
                  <c:v>9</c:v>
                </c:pt>
                <c:pt idx="14">
                  <c:v>0</c:v>
                </c:pt>
                <c:pt idx="15">
                  <c:v>5</c:v>
                </c:pt>
                <c:pt idx="16">
                  <c:v>11</c:v>
                </c:pt>
                <c:pt idx="17">
                  <c:v>5</c:v>
                </c:pt>
                <c:pt idx="18">
                  <c:v>4</c:v>
                </c:pt>
                <c:pt idx="19">
                  <c:v>6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5</c:v>
                </c:pt>
                <c:pt idx="24">
                  <c:v>5</c:v>
                </c:pt>
                <c:pt idx="25">
                  <c:v>11</c:v>
                </c:pt>
                <c:pt idx="26">
                  <c:v>1</c:v>
                </c:pt>
                <c:pt idx="27">
                  <c:v>10</c:v>
                </c:pt>
                <c:pt idx="28">
                  <c:v>0</c:v>
                </c:pt>
                <c:pt idx="2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49-4264-9EA1-1A6A0E89A2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Careers Page Views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</c:v>
                </c:pt>
                <c:pt idx="1">
                  <c:v>27</c:v>
                </c:pt>
                <c:pt idx="2">
                  <c:v>25</c:v>
                </c:pt>
                <c:pt idx="3">
                  <c:v>17</c:v>
                </c:pt>
                <c:pt idx="4">
                  <c:v>10</c:v>
                </c:pt>
                <c:pt idx="5">
                  <c:v>8</c:v>
                </c:pt>
                <c:pt idx="6">
                  <c:v>15</c:v>
                </c:pt>
                <c:pt idx="7">
                  <c:v>19</c:v>
                </c:pt>
                <c:pt idx="8">
                  <c:v>21</c:v>
                </c:pt>
                <c:pt idx="9">
                  <c:v>10</c:v>
                </c:pt>
                <c:pt idx="10">
                  <c:v>7</c:v>
                </c:pt>
                <c:pt idx="11">
                  <c:v>9</c:v>
                </c:pt>
                <c:pt idx="12">
                  <c:v>8</c:v>
                </c:pt>
                <c:pt idx="13">
                  <c:v>14</c:v>
                </c:pt>
                <c:pt idx="14">
                  <c:v>10</c:v>
                </c:pt>
                <c:pt idx="15">
                  <c:v>3</c:v>
                </c:pt>
                <c:pt idx="16">
                  <c:v>17</c:v>
                </c:pt>
                <c:pt idx="17">
                  <c:v>10</c:v>
                </c:pt>
                <c:pt idx="18">
                  <c:v>13</c:v>
                </c:pt>
                <c:pt idx="19">
                  <c:v>4</c:v>
                </c:pt>
                <c:pt idx="20">
                  <c:v>7</c:v>
                </c:pt>
                <c:pt idx="21">
                  <c:v>2</c:v>
                </c:pt>
                <c:pt idx="22">
                  <c:v>3</c:v>
                </c:pt>
                <c:pt idx="23">
                  <c:v>8</c:v>
                </c:pt>
                <c:pt idx="24">
                  <c:v>8</c:v>
                </c:pt>
                <c:pt idx="25">
                  <c:v>16</c:v>
                </c:pt>
                <c:pt idx="26">
                  <c:v>12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49-4264-9EA1-1A6A0E89A2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Insights Page Views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49-4264-9EA1-1A6A0E89A2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Jobs Page Views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</c:v>
                </c:pt>
                <c:pt idx="1">
                  <c:v>27</c:v>
                </c:pt>
                <c:pt idx="2">
                  <c:v>25</c:v>
                </c:pt>
                <c:pt idx="3">
                  <c:v>17</c:v>
                </c:pt>
                <c:pt idx="4">
                  <c:v>10</c:v>
                </c:pt>
                <c:pt idx="5">
                  <c:v>8</c:v>
                </c:pt>
                <c:pt idx="6">
                  <c:v>15</c:v>
                </c:pt>
                <c:pt idx="7">
                  <c:v>19</c:v>
                </c:pt>
                <c:pt idx="8">
                  <c:v>21</c:v>
                </c:pt>
                <c:pt idx="9">
                  <c:v>10</c:v>
                </c:pt>
                <c:pt idx="10">
                  <c:v>7</c:v>
                </c:pt>
                <c:pt idx="11">
                  <c:v>9</c:v>
                </c:pt>
                <c:pt idx="12">
                  <c:v>8</c:v>
                </c:pt>
                <c:pt idx="13">
                  <c:v>14</c:v>
                </c:pt>
                <c:pt idx="14">
                  <c:v>10</c:v>
                </c:pt>
                <c:pt idx="15">
                  <c:v>3</c:v>
                </c:pt>
                <c:pt idx="16">
                  <c:v>17</c:v>
                </c:pt>
                <c:pt idx="17">
                  <c:v>10</c:v>
                </c:pt>
                <c:pt idx="18">
                  <c:v>13</c:v>
                </c:pt>
                <c:pt idx="19">
                  <c:v>4</c:v>
                </c:pt>
                <c:pt idx="20">
                  <c:v>7</c:v>
                </c:pt>
                <c:pt idx="21">
                  <c:v>2</c:v>
                </c:pt>
                <c:pt idx="22">
                  <c:v>3</c:v>
                </c:pt>
                <c:pt idx="23">
                  <c:v>8</c:v>
                </c:pt>
                <c:pt idx="24">
                  <c:v>8</c:v>
                </c:pt>
                <c:pt idx="25">
                  <c:v>16</c:v>
                </c:pt>
                <c:pt idx="26">
                  <c:v>12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49-4264-9EA1-1A6A0E89A2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Life at Page Views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49-4264-9EA1-1A6A0E89A2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Overview Page Views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28</c:v>
                </c:pt>
                <c:pt idx="1">
                  <c:v>16</c:v>
                </c:pt>
                <c:pt idx="2">
                  <c:v>72</c:v>
                </c:pt>
                <c:pt idx="3">
                  <c:v>53</c:v>
                </c:pt>
                <c:pt idx="4">
                  <c:v>45</c:v>
                </c:pt>
                <c:pt idx="5">
                  <c:v>59</c:v>
                </c:pt>
                <c:pt idx="6">
                  <c:v>34</c:v>
                </c:pt>
                <c:pt idx="7">
                  <c:v>13</c:v>
                </c:pt>
                <c:pt idx="8">
                  <c:v>28</c:v>
                </c:pt>
                <c:pt idx="9">
                  <c:v>62</c:v>
                </c:pt>
                <c:pt idx="10">
                  <c:v>43</c:v>
                </c:pt>
                <c:pt idx="11">
                  <c:v>52</c:v>
                </c:pt>
                <c:pt idx="12">
                  <c:v>48</c:v>
                </c:pt>
                <c:pt idx="13">
                  <c:v>44</c:v>
                </c:pt>
                <c:pt idx="14">
                  <c:v>46</c:v>
                </c:pt>
                <c:pt idx="15">
                  <c:v>18</c:v>
                </c:pt>
                <c:pt idx="16">
                  <c:v>93</c:v>
                </c:pt>
                <c:pt idx="17">
                  <c:v>69</c:v>
                </c:pt>
                <c:pt idx="18">
                  <c:v>29</c:v>
                </c:pt>
                <c:pt idx="19">
                  <c:v>28</c:v>
                </c:pt>
                <c:pt idx="20">
                  <c:v>17</c:v>
                </c:pt>
                <c:pt idx="21">
                  <c:v>6</c:v>
                </c:pt>
                <c:pt idx="22">
                  <c:v>6</c:v>
                </c:pt>
                <c:pt idx="23">
                  <c:v>34</c:v>
                </c:pt>
                <c:pt idx="24">
                  <c:v>25</c:v>
                </c:pt>
                <c:pt idx="25">
                  <c:v>22</c:v>
                </c:pt>
                <c:pt idx="26">
                  <c:v>37</c:v>
                </c:pt>
                <c:pt idx="27">
                  <c:v>32</c:v>
                </c:pt>
                <c:pt idx="28">
                  <c:v>12</c:v>
                </c:pt>
                <c:pt idx="2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49-4264-9EA1-1A6A0E89A2B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People Page Views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5</c:v>
                </c:pt>
                <c:pt idx="1">
                  <c:v>4</c:v>
                </c:pt>
                <c:pt idx="2">
                  <c:v>45</c:v>
                </c:pt>
                <c:pt idx="3">
                  <c:v>14</c:v>
                </c:pt>
                <c:pt idx="4">
                  <c:v>13</c:v>
                </c:pt>
                <c:pt idx="5">
                  <c:v>14</c:v>
                </c:pt>
                <c:pt idx="6">
                  <c:v>26</c:v>
                </c:pt>
                <c:pt idx="7">
                  <c:v>2</c:v>
                </c:pt>
                <c:pt idx="8">
                  <c:v>0</c:v>
                </c:pt>
                <c:pt idx="9">
                  <c:v>51</c:v>
                </c:pt>
                <c:pt idx="10">
                  <c:v>52</c:v>
                </c:pt>
                <c:pt idx="11">
                  <c:v>19</c:v>
                </c:pt>
                <c:pt idx="12">
                  <c:v>28</c:v>
                </c:pt>
                <c:pt idx="13">
                  <c:v>3</c:v>
                </c:pt>
                <c:pt idx="14">
                  <c:v>5</c:v>
                </c:pt>
                <c:pt idx="15">
                  <c:v>1</c:v>
                </c:pt>
                <c:pt idx="16">
                  <c:v>15</c:v>
                </c:pt>
                <c:pt idx="17">
                  <c:v>14</c:v>
                </c:pt>
                <c:pt idx="18">
                  <c:v>9</c:v>
                </c:pt>
                <c:pt idx="19">
                  <c:v>10</c:v>
                </c:pt>
                <c:pt idx="20">
                  <c:v>8</c:v>
                </c:pt>
                <c:pt idx="21">
                  <c:v>7</c:v>
                </c:pt>
                <c:pt idx="22">
                  <c:v>5</c:v>
                </c:pt>
                <c:pt idx="23">
                  <c:v>6</c:v>
                </c:pt>
                <c:pt idx="24">
                  <c:v>8</c:v>
                </c:pt>
                <c:pt idx="25">
                  <c:v>18</c:v>
                </c:pt>
                <c:pt idx="26">
                  <c:v>17</c:v>
                </c:pt>
                <c:pt idx="27">
                  <c:v>16</c:v>
                </c:pt>
                <c:pt idx="28">
                  <c:v>20</c:v>
                </c:pt>
                <c:pt idx="2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49-4264-9EA1-1A6A0E89A2B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Products Page Views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A49-4264-9EA1-1A6A0E89A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2261368"/>
        <c:axId val="412256776"/>
      </c:areaChart>
      <c:dateAx>
        <c:axId val="4122613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56776"/>
        <c:crosses val="autoZero"/>
        <c:auto val="1"/>
        <c:lblOffset val="100"/>
        <c:baseTimeUnit val="days"/>
      </c:dateAx>
      <c:valAx>
        <c:axId val="41225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613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</c:v>
                </c:pt>
                <c:pt idx="1">
                  <c:v>2</c:v>
                </c:pt>
                <c:pt idx="2">
                  <c:v>5</c:v>
                </c:pt>
                <c:pt idx="3">
                  <c:v>11</c:v>
                </c:pt>
                <c:pt idx="4">
                  <c:v>7</c:v>
                </c:pt>
                <c:pt idx="5">
                  <c:v>4</c:v>
                </c:pt>
                <c:pt idx="6">
                  <c:v>13</c:v>
                </c:pt>
                <c:pt idx="7">
                  <c:v>7</c:v>
                </c:pt>
                <c:pt idx="8">
                  <c:v>9</c:v>
                </c:pt>
                <c:pt idx="9">
                  <c:v>4</c:v>
                </c:pt>
                <c:pt idx="10">
                  <c:v>5</c:v>
                </c:pt>
                <c:pt idx="11">
                  <c:v>10</c:v>
                </c:pt>
                <c:pt idx="12">
                  <c:v>11</c:v>
                </c:pt>
                <c:pt idx="13">
                  <c:v>10</c:v>
                </c:pt>
                <c:pt idx="14">
                  <c:v>16</c:v>
                </c:pt>
                <c:pt idx="15">
                  <c:v>8</c:v>
                </c:pt>
                <c:pt idx="16">
                  <c:v>10</c:v>
                </c:pt>
                <c:pt idx="17">
                  <c:v>10</c:v>
                </c:pt>
                <c:pt idx="18">
                  <c:v>7</c:v>
                </c:pt>
                <c:pt idx="19">
                  <c:v>15</c:v>
                </c:pt>
                <c:pt idx="20">
                  <c:v>9</c:v>
                </c:pt>
                <c:pt idx="21">
                  <c:v>6</c:v>
                </c:pt>
                <c:pt idx="22">
                  <c:v>15</c:v>
                </c:pt>
                <c:pt idx="23">
                  <c:v>8</c:v>
                </c:pt>
                <c:pt idx="24">
                  <c:v>3</c:v>
                </c:pt>
                <c:pt idx="25">
                  <c:v>9</c:v>
                </c:pt>
                <c:pt idx="26">
                  <c:v>14</c:v>
                </c:pt>
                <c:pt idx="27">
                  <c:v>9</c:v>
                </c:pt>
                <c:pt idx="28">
                  <c:v>13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4A-46A8-A05A-C6F04A05D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253824"/>
        <c:axId val="412256120"/>
      </c:lineChart>
      <c:dateAx>
        <c:axId val="412253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56120"/>
        <c:crosses val="autoZero"/>
        <c:auto val="1"/>
        <c:lblOffset val="100"/>
        <c:baseTimeUnit val="days"/>
      </c:dateAx>
      <c:valAx>
        <c:axId val="41225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5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0.111226457066588</c:v>
                </c:pt>
                <c:pt idx="1">
                  <c:v>1.48137175024072E-2</c:v>
                </c:pt>
                <c:pt idx="2">
                  <c:v>3.7028808412945299E-2</c:v>
                </c:pt>
                <c:pt idx="3">
                  <c:v>8.1433224755700306E-2</c:v>
                </c:pt>
                <c:pt idx="4">
                  <c:v>5.1778977735039602E-2</c:v>
                </c:pt>
                <c:pt idx="5">
                  <c:v>2.9572674848439999E-2</c:v>
                </c:pt>
                <c:pt idx="6">
                  <c:v>9.6082779009608293E-2</c:v>
                </c:pt>
                <c:pt idx="7">
                  <c:v>5.1687218489256399E-2</c:v>
                </c:pt>
                <c:pt idx="8">
                  <c:v>6.6420664206642097E-2</c:v>
                </c:pt>
                <c:pt idx="9">
                  <c:v>2.9500700641640201E-2</c:v>
                </c:pt>
                <c:pt idx="10">
                  <c:v>3.6865000368650001E-2</c:v>
                </c:pt>
                <c:pt idx="11">
                  <c:v>7.3702830188679305E-2</c:v>
                </c:pt>
                <c:pt idx="12">
                  <c:v>8.1013404035940498E-2</c:v>
                </c:pt>
                <c:pt idx="13">
                  <c:v>7.3588932224593395E-2</c:v>
                </c:pt>
                <c:pt idx="14">
                  <c:v>0.117655709978675</c:v>
                </c:pt>
                <c:pt idx="15">
                  <c:v>5.8758721997796602E-2</c:v>
                </c:pt>
                <c:pt idx="16">
                  <c:v>7.3405270498421799E-2</c:v>
                </c:pt>
                <c:pt idx="17">
                  <c:v>7.3351426685248994E-2</c:v>
                </c:pt>
                <c:pt idx="18">
                  <c:v>5.1308363263211899E-2</c:v>
                </c:pt>
                <c:pt idx="19">
                  <c:v>0.10989010989011</c:v>
                </c:pt>
                <c:pt idx="20">
                  <c:v>6.5861690450054897E-2</c:v>
                </c:pt>
                <c:pt idx="21">
                  <c:v>4.3878894251864899E-2</c:v>
                </c:pt>
                <c:pt idx="22">
                  <c:v>0.109649122807018</c:v>
                </c:pt>
                <c:pt idx="23">
                  <c:v>5.8415480102227101E-2</c:v>
                </c:pt>
                <c:pt idx="24">
                  <c:v>2.18930161278552E-2</c:v>
                </c:pt>
                <c:pt idx="25">
                  <c:v>6.5664672406245406E-2</c:v>
                </c:pt>
                <c:pt idx="26">
                  <c:v>0.10207801676996001</c:v>
                </c:pt>
                <c:pt idx="27">
                  <c:v>6.5554665307014301E-2</c:v>
                </c:pt>
                <c:pt idx="28">
                  <c:v>9.4628039015868401E-2</c:v>
                </c:pt>
                <c:pt idx="29">
                  <c:v>5.0905388699003698E-2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21-4F5F-8D4D-78F6C2B47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252840"/>
        <c:axId val="412255464"/>
      </c:lineChart>
      <c:dateAx>
        <c:axId val="412252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55464"/>
        <c:crosses val="autoZero"/>
        <c:auto val="1"/>
        <c:lblOffset val="100"/>
        <c:baseTimeUnit val="days"/>
      </c:dateAx>
      <c:valAx>
        <c:axId val="41225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5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NRW.BANK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45962</c:v>
                </c:pt>
                <c:pt idx="1">
                  <c:v>45963</c:v>
                </c:pt>
                <c:pt idx="2">
                  <c:v>45964</c:v>
                </c:pt>
                <c:pt idx="3">
                  <c:v>45965</c:v>
                </c:pt>
                <c:pt idx="4">
                  <c:v>45966</c:v>
                </c:pt>
                <c:pt idx="5">
                  <c:v>45967</c:v>
                </c:pt>
                <c:pt idx="6">
                  <c:v>45968</c:v>
                </c:pt>
                <c:pt idx="7">
                  <c:v>45969</c:v>
                </c:pt>
                <c:pt idx="8">
                  <c:v>45970</c:v>
                </c:pt>
                <c:pt idx="9">
                  <c:v>45971</c:v>
                </c:pt>
                <c:pt idx="10">
                  <c:v>45972</c:v>
                </c:pt>
                <c:pt idx="11">
                  <c:v>45973</c:v>
                </c:pt>
                <c:pt idx="12">
                  <c:v>45974</c:v>
                </c:pt>
                <c:pt idx="13">
                  <c:v>45975</c:v>
                </c:pt>
                <c:pt idx="14">
                  <c:v>45976</c:v>
                </c:pt>
                <c:pt idx="15">
                  <c:v>45977</c:v>
                </c:pt>
                <c:pt idx="16">
                  <c:v>45978</c:v>
                </c:pt>
                <c:pt idx="17">
                  <c:v>45979</c:v>
                </c:pt>
                <c:pt idx="18">
                  <c:v>45980</c:v>
                </c:pt>
                <c:pt idx="19">
                  <c:v>45981</c:v>
                </c:pt>
                <c:pt idx="20">
                  <c:v>45982</c:v>
                </c:pt>
                <c:pt idx="21">
                  <c:v>45983</c:v>
                </c:pt>
                <c:pt idx="22">
                  <c:v>45984</c:v>
                </c:pt>
                <c:pt idx="23">
                  <c:v>45985</c:v>
                </c:pt>
                <c:pt idx="24">
                  <c:v>45986</c:v>
                </c:pt>
                <c:pt idx="25">
                  <c:v>45987</c:v>
                </c:pt>
                <c:pt idx="26">
                  <c:v>45988</c:v>
                </c:pt>
                <c:pt idx="27">
                  <c:v>45989</c:v>
                </c:pt>
                <c:pt idx="28">
                  <c:v>45990</c:v>
                </c:pt>
                <c:pt idx="29">
                  <c:v>45991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140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57</c:v>
                </c:pt>
                <c:pt idx="18">
                  <c:v>32</c:v>
                </c:pt>
                <c:pt idx="19">
                  <c:v>20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138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55-4128-A719-4011985D2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261696"/>
        <c:axId val="412268256"/>
      </c:lineChart>
      <c:dateAx>
        <c:axId val="412261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68256"/>
        <c:crosses val="autoZero"/>
        <c:auto val="1"/>
        <c:lblOffset val="100"/>
        <c:baseTimeUnit val="days"/>
      </c:dateAx>
      <c:valAx>
        <c:axId val="41226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6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89D99-05BF-4E46-AB9B-739DDE095F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Owned Content LinkedIn - V2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68789-5F88-45E8-92B4-158B0F2820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NRW.Bank</a:t>
            </a:r>
          </a:p>
        </p:txBody>
      </p:sp>
    </p:spTree>
    <p:extLst>
      <p:ext uri="{BB962C8B-B14F-4D97-AF65-F5344CB8AC3E}">
        <p14:creationId xmlns:p14="http://schemas.microsoft.com/office/powerpoint/2010/main" val="1587369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1455E-79DE-4552-84BA-018B88A4B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NRW.BANK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D9F59-047F-4EE4-B046-63B748D6F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942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3">
                  <a:extLst>
                    <a:ext uri="{9D8B030D-6E8A-4147-A177-3AD203B41FA5}">
                      <a16:colId xmlns:a16="http://schemas.microsoft.com/office/drawing/2014/main" val="2880088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49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652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386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22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028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846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490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4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404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2053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9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17.80240831965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0.1780240831965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594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357FF-F536-4B55-B5BB-740FEE966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51326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0E191-D0B5-478D-9FCB-C5F5991DD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Top 3 Posts by Impressions | NRW.BANK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2F528-9594-45A4-9A9F-B7B70AED9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536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7093687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0346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786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394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328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051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472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8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11/14/2025 11:15:23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11/14/2025 11:15:23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7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11/08/2025 10:00:21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11/08/2025 10:00:21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8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11/17/2025 18:00:24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11/17/2025 18:00:24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673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1125D-5647-4B2D-9C1B-8E27812CC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335129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6EE5B-F7A8-40E8-961F-8C2CCFC9C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50D06-8036-42A2-8020-CC3C3F1BAF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113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10077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886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937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6020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2615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0069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632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7282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828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7342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795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434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668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6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13:30:12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13:30:12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Start-up, Gründende, KMU, Beratung, Wirtschaft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19.431279620853 %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02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11/27/2025 09:17:47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11/27/2025 09:17:47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25.669291338583 %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32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1AAD3-B894-424C-B389-A5FCA0917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954314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E6C50-4200-4E68-9A21-133D792AE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BADF7-3E16-4C60-B765-C4C6F09B0F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558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79099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649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622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2465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9321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1191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546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635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1238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7914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298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93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0500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12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16:31:08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16:31:08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https://media.licdn.com/dms/image/v2/D4E10AQGKhzJ2M2Gc6w/videocover-high/B4EZrAyecaIQA4-/0/1764171056145?e=1765285200&amp;v=beta&amp;t=NToj_Tv5gJV-0SG9RZhIGJJ2oExPgsVDEnOx4qLodSQ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Gründende, Wirtschaft, MUTNRW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9.8790322580645 %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567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A5547-6115-42A2-B5B2-C0DBFE1D7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34238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D7C0E-347E-48FF-AEEE-338FDD72F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089CE-7AF6-47EB-9D27-E9C5D3145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110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44961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822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4077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3981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8932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9935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8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895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5800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428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8562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217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0145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70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11/25/2025 16:50:11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11/25/2025 16:50:11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Start-up, Wirtschaft, Eigenkapital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27.459016393443 %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2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16:15:15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16:15:15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Kommunen/ Infrastruktur, Privatpersonen, Beratung, Fremdkapital, Sportstätten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31.21546961326 %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28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7C19C-B911-49CB-946D-4AF270569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4165871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FDCC0-5D84-4DCE-A9BB-DD087C41D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D99CF-5410-41CF-9C10-E4807400B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786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35434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38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8811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1907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6044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36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2445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3760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242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6796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1563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7816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48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63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08:30:16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08:30:16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https://media.licdn.com/dms/image/v2/D4E10AQH3qmux_ariVw/image-shrink_1280/B4EZqlUiFOHcAM-/0/1763710215988?e=1765285200&amp;v=beta&amp;t=IyuPfupULfYXmU0hFavURkFwLOKF_zdGRsTq10hLZXE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KMU, Wirtschaft, Fremdkapital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5.2023121387283 %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519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20A0A-B583-460A-801E-9A7215A96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987180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404E5-36A9-40AD-BC56-B17D63AEF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025B0-B0E1-4168-82A5-7060B9E4F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0081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7191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60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4525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9675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4590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7983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232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7018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274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5947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1299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9631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813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1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16:15:09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16:15:09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https://media.licdn.com/dms/image/v2/D4E10AQE1ASUgd6ctWw/videocover-high/B4EZqh1WAxIUA0-/0/1763651708431?e=1765285200&amp;v=beta&amp;t=ESsZkDzny6qtU53IG7curr3XLpf2UhXM4ycOYqSo8jw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Start-up, Gründende, Beratung, Wirtschaft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6.4516129032258 %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963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0E582-3C99-4287-A0E9-DFED6D286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143426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426DC-25D3-4E89-9E76-AA41BBD49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9F446-A085-429B-98B8-575544BA19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770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24910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087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9752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100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2645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6246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6343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3568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8847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162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7331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5545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9992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0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11/19/2025 16:01:10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11/19/2025 16:01:10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https://media.licdn.com/dms/image/v2/D4E10AQFXQ71IkV23IQ/videocover-high/B4EZqcoh7EHoA0-/0/1763564466992?e=1765285200&amp;v=beta&amp;t=J-P4wF1kbF13UIPFjY0kdIIQimREvVYX3EYTBDACCEI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KMU, Nachhaltigkeit, Wirtschaft, Fremdkapital, Invest Zukunft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7.9691516709512 %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922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E57C3-281B-4AC5-B783-F402E7F22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884955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F3473-9224-47A7-8840-62F87037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90A32-A7A5-4155-AF5B-01F8DC461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214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91194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638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236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9804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8150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4445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4150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5586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5000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4747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0610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3626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4730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9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11/18/2025 08:31:11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11/18/2025 08:31:11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https://media.licdn.com/dms/image/v2/D4E10AQENEV8JmJ8VOQ/videocover-high/B4EZqV37FIKMA0-/0/1763451062475?e=1765285200&amp;v=beta&amp;t=-Q_VfCJcfEesG7OyYgnCsEZe5h3-DcQEfzj5oUOiq-M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4.9653579676674 %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44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4BA4F-75DC-428C-94DE-2DFDA9EE1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412815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62735-9A0F-4FA1-83D8-95B042A5C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6BE7BE-DAC0-4A66-8843-5E7E59C14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8541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7705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532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91439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9828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9886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1315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929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8004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7706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4048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663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1316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0481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55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18:00:24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18:00:24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Start-up, Beratung, Wirtschaft, Eigenkapital, Fremdkapital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22.794117647059 %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575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769E5-ACED-45E0-8262-3063AD6E0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727964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D974A-6120-439D-B738-438400EEA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100B8-1972-412F-9979-068B4EF41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627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13075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922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144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3811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5851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0387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6466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0832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844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1117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6030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9326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6065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2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11/14/2025 11:15:23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11/14/2025 11:15:23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https://media.licdn.com/dms/image/v2/D4E10AQH6TItHIw8DjA/image-shrink_1280/B4EZqB3MbmHMAQ-/0/1763115322742?e=1765285200&amp;v=beta&amp;t=ni8nL6Ii5PY49gGEfrBXYTX4C0k0fWA3Df2QhH_H-XM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Gründende, Wirtschaft, MUTNRW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10.751802265705 %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01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6EED8-9E3C-402E-B532-5476BB3A0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909928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A98B9-A841-4F2C-A6B3-D60953C7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6CE35-521B-48BE-813A-C48F2DF90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9045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92399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15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182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843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0623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703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92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0083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7045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730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594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4055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8002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2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16:27:17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16:27:17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Kommunen/ Infrastruktur, Journalisten, Wohnraum, Wirtschaft, Infrastruktur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34.411196911197 %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57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08:15:13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08:15:13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KMU, Beratung, Wirtschaft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32.521087160262 %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28C4D-AA6E-441E-9786-8A8CC4E8D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903696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E9A3-8F99-4D2D-94A2-150346804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C6BA3-C758-4E03-A1A4-3FA5DA3CA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425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84115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468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304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3307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2989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1633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1559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3622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6861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5521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0165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9520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8804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84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14:00:30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14:00:30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https://media.licdn.com/dms/image/v2/D4E10AQFzUS2RKfW0PQ/image-shrink_1280/B4EZp4JznBIUAM-/0/1762952429440?e=1765285200&amp;v=beta&amp;t=7GmlOppq5vL8Otfk3Z7Erg23cGpZNAYzVVwI8s6edmY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Mietwohnraum-Investoren, Privatpersonen, Beratung, Wohnraum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6.7552602436323 %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898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758B8-B59E-42CE-AE3C-839F13CCF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377589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A71C2-F4EE-4CE0-8382-5B60D488B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A4282-3DBB-467D-8478-E18DCC5D31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719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48750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222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60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384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1998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611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495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0279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1631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396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7536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7765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465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28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16:20:27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16:20:27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26.247689463956 %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3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11/10/2025 10:00:34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11/10/2025 10:00:34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Kommunen/ Infrastruktur, Privatpersonen, Vereine, Sportstätten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13.04347826087 %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40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11/08/2025 10:00:21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11/08/2025 10:00:21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Bewerbende, Employer Branding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42.172739541161 %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798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352BC-B478-4A57-AFA1-9DD48043D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52470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F9802-74B4-48E3-8C71-E4A9A8212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87B65-74F4-4D93-8C99-ACFA46D6C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539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31319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240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584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2461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3825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6932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046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5740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6013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5658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6811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698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538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86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14:45:17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14:45:17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Start-up, Beratung, Wirtschaft, Eigenkapital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32.916392363397 %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32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7604D-BC52-4F44-B7C4-02A9A5635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200810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89E30-E9C2-4F5D-B4C4-30263FF7E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11E2BC-B419-46C8-BB6D-90F8C66A6B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323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14010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4073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9996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858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6347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4884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6512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2197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691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002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135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511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6428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68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09:50:24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09:50:24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https://media.licdn.com/dms/image/v2/D4E10AQEXJKF7eC72Mw/image-shrink_1280/B4EZpdgnW0HUAM-/0/1762505423657?e=1765285200&amp;v=beta&amp;t=bdElCJH7poXMDsxv7NbY9TbN80EFjRswXBNO8j7a4yQ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Start-up, Beratung, Wirtschaft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8.0428954423592 %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02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D793E-7042-4D80-96D1-DEED1FD97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87154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FB87-BA7A-4337-A7DA-D2EAD85D6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726FDC-B2A7-4D72-B2F3-DA4E0665A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10299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22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2425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0000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0314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452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899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7900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161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132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9527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101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156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7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11/05/2025 17:45:08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11/05/2025 17:45:08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https://media.licdn.com/dms/image/v2/D4E10AQFg0gJKc_QHEA/image-shrink_1280/B4EZpU6GAIIIAU-/0/1762361107751?e=1765285200&amp;v=beta&amp;t=QIje_TdwxUVid8kFyA9HK_CP1deZFCvWux0_f5WpH9U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Start-up, Nachhaltigkeit, Beratung, Wirtschaft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6.1200923787529 %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980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FFDEC-0C85-421D-8B78-370CF35C3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81601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7BA9A-1F40-4DC1-893A-9CD166778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B24791-8F3A-43C9-91AB-11019718D1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270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60620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273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7531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2039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9879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6930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3552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3574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3769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9825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4043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335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7762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5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11/04/2025 07:45:42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11/04/2025 07:45:42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https://media.licdn.com/dms/image/v2/D4E10AQG4GYpj-HPtdg/videocover-high/B4EZpNnQ_RIUA0-/0/1762238735030?e=1765285200&amp;v=beta&amp;t=lm8YxZDp32sUl2sThLItqSNXLDDu53N0BEmsiaWwoQM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KMU, Beratung, Wirtschaft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7.7344284736482 %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588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1FAD8-AFA6-49FB-A2D9-21A5F69F0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042491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44C7D-EB91-4108-9A55-F8AA6A13A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NRW.BANK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407F0-EC80-432A-8EEF-CB9DADCA5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384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18871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0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4564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1543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419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2161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893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618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845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5920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6882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3953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5489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89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11/03/2025 14:30:18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11/03/2025 14:30:18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https://media.licdn.com/dms/image/v2/D4E10AQG1QT4TfXetPA/image-shrink_1280/B4EZpJ6UeKIQAM-/0/1762176617827?e=1765285200&amp;v=beta&amp;t=WIwrL1US9_5ssbScudzmdyIADSYfGAlS4d34EvHxDCM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Start-up, Wirtschaft, Eigenkapital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6.4189189189189 %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313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EF7BB-4938-4905-B7F6-488330B1C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848117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C6227-9234-436C-878E-0DCEF3E9F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0CBF16-E031-43A4-B1AA-EB4A6D0DF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8594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52D49-9947-4434-8C53-7184A8C83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78F02-B82F-4846-965F-0F4C45F0A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95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2807-11B2-4F8A-9064-564C6EEB6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D49719-404A-41A3-8BBA-27C1EE120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4936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08966-B810-4FB4-A821-79957DEA6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CE842-BA83-4F1B-AED8-6BAB2761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07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00D6D-0692-42A9-A8B1-EFECB21F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Engagements over Time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0B3EC-D9C1-4C70-8707-F83EDB6BAB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8501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691E9-A29C-46E5-9A17-E3791E7DD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DDF68-EAB8-47D6-BE24-50B01CCE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56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AA4B3-4C21-49E0-A2B5-23F053BB9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C7CEFC-18EF-46F2-B906-7CD50DEB34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4570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F0539-25C2-41D9-A22B-890D079B0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65074-F8C7-45BE-9578-A9E4261C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815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9B305-0E43-4304-866A-54EB6934C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Post Tags: Zielgruppe | NRW.BANK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4BCDA0-4165-4BAA-B0A5-2D1D59FF1F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3673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97617-68F7-4011-A8C9-C0C15C218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F04CC-0520-4CDC-A4AE-8BB6E5B41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402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F05A0-B83D-4B49-B800-42E0B09B7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Tags: Produkt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A43B47-E65C-46C7-A47F-ADE73F5F10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7163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E0094-735E-448C-AB11-6BB39E25D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32C45-D08F-4A6C-8B1F-629E0A846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86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9F9DF-E993-44E8-9EDE-57C0349DB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Post Tags: Thema | NRW.BANK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A5A5C7-751D-4002-8114-FCB52E0253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358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5549E-4090-4C61-BEEC-9A0D8CFB9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263A3-139B-48AA-938C-073E9DF50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138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9D3FD-6604-45AF-B6AB-F78922339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Post Tags: Querschnittsthema | NRW.BANK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120D28-C134-4D60-B8B1-C67681572E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071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B2623-539A-427D-8C82-5C5CE75BF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00C2F-DFB6-4267-879F-9E041B1E4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96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51D62-AD59-4C0B-818F-455B46893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Kampagnen-Tags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72470-1A35-4A6B-ADC4-E48FA0A34E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148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E9C81-6D57-4B0A-839D-38C4C4457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0EAC9-56B8-439F-BE8A-117CE43A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540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C185-5285-4121-8A6B-A7673F2A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NRW.BANK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6E1A15-BFEB-45FD-A513-DC8B92B32A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655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52695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9689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6180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549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7720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573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837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209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64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92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40855-9A5D-447F-9408-FCF8B13BA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181060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0FA88-9BBE-4A56-B3ED-FD1CD1627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Unique Page Views over Time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FD11F4-2BDC-4D22-BC7A-52AE9B6B6C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155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E0CF8-D13B-4143-B930-24FFD7361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880BD-114C-4050-A66C-FB0115477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69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0D37-D051-41A9-94AF-442C0D81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| NRW.BANK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853CBF-6E9C-42BC-81D8-D9110DC51F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90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616283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87880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96273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77127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11176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969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0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#NRWBANK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48.03125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1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#FördernWir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18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#Startups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53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#FördernWIR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96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#Gründung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68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#Sportstätten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85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#Wirtschaft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#MUTNRW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9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#WirtschaftNRW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314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EAF67-5FC8-43F9-817E-49755BC18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89593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A969-86E9-49D4-AE4E-77A2C39B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| NRW.BANK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96BE9F-5C6A-491C-B4BB-573E0658C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245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710659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383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40214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49052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40082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8889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53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#Venture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70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#Nachhaltigkeit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07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#Sportvereine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47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#Kommunen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28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#Infrastruktur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33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#InvestZukunft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3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#Gründen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39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4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0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#Teams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208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B7E50-9FE5-4508-B0A9-42B6C1016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42022045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13883-C457-4874-84EC-6C5EE00A4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| NRW.BANK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91DCA7-CB23-4948-81F2-9CF4A40004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134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45269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06691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54246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86930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3330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2193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2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#Karriere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99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#WirfürNRW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#Baukultur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1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#Stadtentwicklung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30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#Kolloquium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40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4EFFA-AE96-46A7-AC55-42E30429F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0124151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190B8-E28E-49A5-B751-92607B35E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165603-4A97-4F6B-BF08-64AEBFBFAC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1932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68A20-6625-46CE-93E0-69610D1AC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47D01-20EB-4E76-9A76-1845E5052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144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A6C95-5CC8-45FF-9BA3-698E57D0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Region | NRW.BANK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43F89-F75D-455A-9FF8-311AB7B6AC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025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9835291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167229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85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666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AAF09-7B89-40BE-8E11-3B390B771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961743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6108B-9AEB-4DC7-9B92-8CDC6E54F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NRW.BANK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524FDE-DFEB-4CCF-B9F3-CF81800AF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917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109005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843614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3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958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192F8-6F14-4E9C-837D-6DC8BD805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246184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56F6B-EFE2-421F-9624-4207D272A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NRW.BANK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B963A-A7C5-4B54-BBB0-C4499E0FA6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175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74248768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6563579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50028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5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7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Management 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94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Information Technology &amp;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96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Government 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00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Financial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0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Higher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9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Computer Software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41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Real Estate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27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3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Marketing &amp; 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0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44CD3-80C3-4E9C-8B55-A61013AC9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3846928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D67E6-9887-489D-BFBE-D644B484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NRW.BANK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32D97-FBD0-4352-A295-71AB5E200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506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21859408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13949408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14092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85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Utilities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11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18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3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Law Practice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01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06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Investment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7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Venture Capital &amp; Private Equity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15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Machinery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08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Mechanical Or Industrial 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300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14D30-7F52-4AB8-9ED3-918C680DD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41228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5812E-2AD1-4CA3-BAB3-C12C66E6C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NRW.BANK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E8B17-808A-4779-8C16-0B79FCB3CA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239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40612705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1028480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88412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04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1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International Trade &amp;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02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5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Staffing &amp; 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13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Professional Training &amp; Coaching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407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7B630-77D5-44EE-BD5B-48932A264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5299392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CBBED-6CD1-4B0D-B00C-FD0B1B98E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NRW.BANK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12180-62C2-477D-A07B-E7EA4BED26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873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6484776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830259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07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69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1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7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Information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45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Program and Project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23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4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95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3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Community and Social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991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A442B-0E4C-410E-BA2A-E9B61DE6B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4821599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A8276-C17C-4F45-96BA-C00CA3ADF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NRW.BANK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233056-4BBB-442E-B1F9-2ADB300978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951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8241612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998394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55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and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27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Administrative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6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Entrepreneurship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6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79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91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32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Arts and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48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Human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24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Product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98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B2925-86BB-4B37-A6E7-AD616289D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3695459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5D6B1-91DC-4169-BF82-7010B5763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NRW.BANK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7F49A-0C06-487E-83FF-2D9018EA4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253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9283942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209095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0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Customer Success and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82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Real Estate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8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Healthcare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08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Military and Protective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09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Purchasing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4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E6BD3-F96C-40C7-8B1B-C3C142ACB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1291513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3FDC-F20A-40EE-9763-30C39AEA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D3148-1EA3-49EA-8DA8-397ABEFE6F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7586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21500-9E3D-4E28-9CD8-20DDD9667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3865F-3CA5-4522-A35E-A1F3BE78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781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38E71-2F0B-4D97-A879-52D868F7F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Company Size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CCD60C-9FF1-4A73-A88C-A4DE3CF845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930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948AD-218F-4A90-88B2-C26C60390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DA139-F8C3-4758-9495-F0D79F9C8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139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5DEA4-50EB-4215-8B39-9BBF376CA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330E2-021A-4181-8EF0-1E63522507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4650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EE678-14E5-4CCC-A939-C3C4D0DB9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B970-749B-402D-BA41-E1B49BE54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056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F926F-EDCE-4441-9426-D5E208D6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0CDC3D-3CE4-4093-A7DA-2F4D73FEB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3419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F3359-1D1E-4534-9DE2-D1EED9A1A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9533C-0BA4-4583-9412-76C3F255B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9187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9F1A2-A73E-4F7D-951A-03366283E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Avg. Video Viewers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F88B17-5CD0-4EB4-9285-D903E7F67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6932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854FA-FA3F-4193-8EFC-019C04B9D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37D76-B320-429D-80EB-D5AA8C3DF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141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D6E90-E7A0-47F1-968C-0717231FA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Video Views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4BBBCE-C832-4830-8092-C6F175927D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4954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2F163-B843-4D05-935E-385D56875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7B283-5A84-42E6-89A0-86213A14F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0606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A99D4-39C9-47DE-93AF-0A2EB0E3D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Page Section Views Breakdown over Time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F53225-6C2F-43E6-B663-342C05965D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727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AF3AC-2BDD-4E4B-9977-721CFF627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9E15E-7DD5-4A40-9F59-F349F761A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3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58CDE-FB83-40ED-98B1-14B7373C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in realen Zahlen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537E6-4103-4CCC-AB92-04BDE1C53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652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95DC-FD15-4626-A10A-C832F84F3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6F984-0E98-412A-818E-D8164BB69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1574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BADFE-7F1D-41BC-8FCE-41C46CCF7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in Prozent %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BC67F-8A82-4554-A6F5-1E07067B82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164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0FB67-0732-4B23-AD8A-3C907DCB2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275DD-8D48-4B7B-9207-6CC6BEE23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840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FB2F-B94F-4AC6-BBDF-2E29C24C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Video Time Watched | NRW.BANK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083516-E513-4D76-BD82-82F7DBC716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7410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C4B9C-2B89-45A5-9680-523B140BC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11/01/2025 - 11/30/2025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4B6D5-21DC-4AF7-BB2E-30306B807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2531</Words>
  <Application>Microsoft Office PowerPoint</Application>
  <PresentationFormat>On-screen Show (4:3)</PresentationFormat>
  <Paragraphs>1013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Calibri</vt:lpstr>
      <vt:lpstr>Arial</vt:lpstr>
      <vt:lpstr>quintly_template</vt:lpstr>
      <vt:lpstr>Owned Content LinkedIn - V2</vt:lpstr>
      <vt:lpstr>LinkedIn Key Metrics Table | NRW.BANK</vt:lpstr>
      <vt:lpstr>LinkedIn Top 3 Posts by Impressions | NRW.BANK</vt:lpstr>
      <vt:lpstr>LinkedIn Posts Table | NRW.BANK - 1 of 17</vt:lpstr>
      <vt:lpstr>LinkedIn Posts Table | NRW.BANK - 2 of 17</vt:lpstr>
      <vt:lpstr>LinkedIn Posts Table | NRW.BANK - 3 of 17</vt:lpstr>
      <vt:lpstr>LinkedIn Posts Table | NRW.BANK - 4 of 17</vt:lpstr>
      <vt:lpstr>LinkedIn Posts Table | NRW.BANK - 5 of 17</vt:lpstr>
      <vt:lpstr>LinkedIn Posts Table | NRW.BANK - 6 of 17</vt:lpstr>
      <vt:lpstr>LinkedIn Posts Table | NRW.BANK - 7 of 17</vt:lpstr>
      <vt:lpstr>LinkedIn Posts Table | NRW.BANK - 8 of 17</vt:lpstr>
      <vt:lpstr>LinkedIn Posts Table | NRW.BANK - 9 of 17</vt:lpstr>
      <vt:lpstr>LinkedIn Posts Table | NRW.BANK - 10 of 17</vt:lpstr>
      <vt:lpstr>LinkedIn Posts Table | NRW.BANK - 11 of 17</vt:lpstr>
      <vt:lpstr>LinkedIn Posts Table | NRW.BANK - 12 of 17</vt:lpstr>
      <vt:lpstr>LinkedIn Posts Table | NRW.BANK - 13 of 17</vt:lpstr>
      <vt:lpstr>LinkedIn Posts Table | NRW.BANK - 14 of 17</vt:lpstr>
      <vt:lpstr>LinkedIn Posts Table | NRW.BANK - 15 of 17</vt:lpstr>
      <vt:lpstr>LinkedIn Posts Table | NRW.BANK - 16 of 17</vt:lpstr>
      <vt:lpstr>LinkedIn Posts Table | NRW.BANK - 17 of 17</vt:lpstr>
      <vt:lpstr>LinkedIn Followers Total | NRW.BANK</vt:lpstr>
      <vt:lpstr>LinkedIn Post Impressions | NRW.BANK</vt:lpstr>
      <vt:lpstr>LinkedIn Engagements over Time | NRW.BANK</vt:lpstr>
      <vt:lpstr>LinkedIn Interaction Rate By Post Type | NRW.BANK</vt:lpstr>
      <vt:lpstr>LinkedIn Post Tags: Zielgruppe | NRW.BANK</vt:lpstr>
      <vt:lpstr>LinkedIn Post Tags: Produkt | NRW.BANK</vt:lpstr>
      <vt:lpstr>LinkedIn Post Tags: Thema | NRW.BANK</vt:lpstr>
      <vt:lpstr>LinkedIn Post Tags: Querschnittsthema | NRW.BANK</vt:lpstr>
      <vt:lpstr>LinkedIn Kampagnen-Tags | NRW.BANK</vt:lpstr>
      <vt:lpstr>LinkedIn Followers Table | NRW.BANK</vt:lpstr>
      <vt:lpstr>LinkedIn Unique Page Views over Time | NRW.BANK</vt:lpstr>
      <vt:lpstr>LinkedIn Hashtag Detection | NRW.BANK - 1 of 3</vt:lpstr>
      <vt:lpstr>LinkedIn Hashtag Detection | NRW.BANK - 2 of 3</vt:lpstr>
      <vt:lpstr>LinkedIn Hashtag Detection | NRW.BANK - 3 of 3</vt:lpstr>
      <vt:lpstr>LinkedIn Followers Change Per Weekday | NRW.BANK</vt:lpstr>
      <vt:lpstr>LinkedIn Followers Breakdown over Region | NRW.BANK</vt:lpstr>
      <vt:lpstr>LinkedIn Followers by Country Table | NRW.BANK</vt:lpstr>
      <vt:lpstr>LinkedIn Followers Breakdown over Industry | NRW.BANK - 1 of 3</vt:lpstr>
      <vt:lpstr>LinkedIn Followers Breakdown over Industry | NRW.BANK - 2 of 3</vt:lpstr>
      <vt:lpstr>LinkedIn Followers Breakdown over Industry | NRW.BANK - 3 of 3</vt:lpstr>
      <vt:lpstr>LinkedIn Followers Breakdown over Job Functions | NRW.BANK - 1 of 3</vt:lpstr>
      <vt:lpstr>LinkedIn Followers Breakdown over Job Functions | NRW.BANK - 2 of 3</vt:lpstr>
      <vt:lpstr>LinkedIn Followers Breakdown over Job Functions | NRW.BANK - 3 of 3</vt:lpstr>
      <vt:lpstr>LinkedIn Followers Breakdown over Seniority | NRW.BANK</vt:lpstr>
      <vt:lpstr>LinkedIn Followers Breakdown over Company Size | NRW.BANK</vt:lpstr>
      <vt:lpstr>LinkedIn Posts | NRW.BANK</vt:lpstr>
      <vt:lpstr>LinkedIn Total Interactions Per Month | NRW.BANK</vt:lpstr>
      <vt:lpstr>LinkedIn Avg. Video Viewers | NRW.BANK</vt:lpstr>
      <vt:lpstr>LinkedIn Video Views | NRW.BANK</vt:lpstr>
      <vt:lpstr>LinkedIn Page Section Views Breakdown over Time | NRW.BANK</vt:lpstr>
      <vt:lpstr>LinkedIn Followers Change in realen Zahlen | NRW.BANK</vt:lpstr>
      <vt:lpstr>LinkedIn Followers Change Rate in Prozent % | NRW.BANK</vt:lpstr>
      <vt:lpstr>LinkedIn Video Time Watched | NRW.BANK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Owned Content LinkedIn - V2</dc:title>
  <dc:creator>Frederik Born</dc:creator>
  <cp:lastModifiedBy>Frederik Born</cp:lastModifiedBy>
  <cp:revision>1</cp:revision>
  <dcterms:created xsi:type="dcterms:W3CDTF">2025-12-02T13:35:04Z</dcterms:created>
  <dcterms:modified xsi:type="dcterms:W3CDTF">2025-12-02T13:36:06Z</dcterms:modified>
</cp:coreProperties>
</file>