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SAMSON GROUP</c:v>
                </c:pt>
              </c:strCache>
            </c:strRef>
          </c:tx>
          <c:spPr>
            <a:solidFill>
              <a:schemeClr val="accent1"/>
            </a:solidFill>
            <a:ln>
              <a:noFill/>
            </a:ln>
            <a:effectLst/>
          </c:spPr>
          <c:invertIfNegative val="0"/>
          <c:cat>
            <c:strRef>
              <c:f>Sheet1!$A$2:$A$5</c:f>
              <c:strCache>
                <c:ptCount val="4"/>
                <c:pt idx="0">
                  <c:v>Gallery</c:v>
                </c:pt>
                <c:pt idx="1">
                  <c:v>Image</c:v>
                </c:pt>
                <c:pt idx="2">
                  <c:v>Status</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9108-417B-8BF1-24A44C0C7822}"/>
            </c:ext>
          </c:extLst>
        </c:ser>
        <c:ser>
          <c:idx val="1"/>
          <c:order val="1"/>
          <c:tx>
            <c:strRef>
              <c:f>Sheet1!$C$1</c:f>
              <c:strCache>
                <c:ptCount val="1"/>
                <c:pt idx="0">
                  <c:v>SAMSON Deutschland</c:v>
                </c:pt>
              </c:strCache>
            </c:strRef>
          </c:tx>
          <c:spPr>
            <a:solidFill>
              <a:schemeClr val="accent2"/>
            </a:solidFill>
            <a:ln>
              <a:noFill/>
            </a:ln>
            <a:effectLst/>
          </c:spPr>
          <c:invertIfNegative val="0"/>
          <c:cat>
            <c:strRef>
              <c:f>Sheet1!$A$2:$A$5</c:f>
              <c:strCache>
                <c:ptCount val="4"/>
                <c:pt idx="0">
                  <c:v>Gallery</c:v>
                </c:pt>
                <c:pt idx="1">
                  <c:v>Image</c:v>
                </c:pt>
                <c:pt idx="2">
                  <c:v>Status</c:v>
                </c:pt>
                <c:pt idx="3">
                  <c:v>Video</c:v>
                </c:pt>
              </c:strCache>
            </c:strRef>
          </c:cat>
          <c:val>
            <c:numRef>
              <c:f>Sheet1!$C$2:$C$5</c:f>
              <c:numCache>
                <c:formatCode>General</c:formatCode>
                <c:ptCount val="4"/>
                <c:pt idx="0">
                  <c:v>0.36287408135593102</c:v>
                </c:pt>
                <c:pt idx="1">
                  <c:v>1.2095802711864401</c:v>
                </c:pt>
                <c:pt idx="2">
                  <c:v>0</c:v>
                </c:pt>
                <c:pt idx="3">
                  <c:v>0</c:v>
                </c:pt>
              </c:numCache>
            </c:numRef>
          </c:val>
          <c:extLst>
            <c:ext xmlns:c16="http://schemas.microsoft.com/office/drawing/2014/chart" uri="{C3380CC4-5D6E-409C-BE32-E72D297353CC}">
              <c16:uniqueId val="{00000001-9108-417B-8BF1-24A44C0C7822}"/>
            </c:ext>
          </c:extLst>
        </c:ser>
        <c:ser>
          <c:idx val="2"/>
          <c:order val="2"/>
          <c:tx>
            <c:strRef>
              <c:f>Sheet1!$D$1</c:f>
              <c:strCache>
                <c:ptCount val="1"/>
                <c:pt idx="0">
                  <c:v>SAMSON Precognize Innovations</c:v>
                </c:pt>
              </c:strCache>
            </c:strRef>
          </c:tx>
          <c:spPr>
            <a:solidFill>
              <a:schemeClr val="accent3"/>
            </a:solidFill>
            <a:ln>
              <a:noFill/>
            </a:ln>
            <a:effectLst/>
          </c:spPr>
          <c:invertIfNegative val="0"/>
          <c:cat>
            <c:strRef>
              <c:f>Sheet1!$A$2:$A$5</c:f>
              <c:strCache>
                <c:ptCount val="4"/>
                <c:pt idx="0">
                  <c:v>Gallery</c:v>
                </c:pt>
                <c:pt idx="1">
                  <c:v>Image</c:v>
                </c:pt>
                <c:pt idx="2">
                  <c:v>Status</c:v>
                </c:pt>
                <c:pt idx="3">
                  <c:v>Video</c:v>
                </c:pt>
              </c:strCache>
            </c:str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9108-417B-8BF1-24A44C0C7822}"/>
            </c:ext>
          </c:extLst>
        </c:ser>
        <c:ser>
          <c:idx val="3"/>
          <c:order val="3"/>
          <c:tx>
            <c:strRef>
              <c:f>Sheet1!$E$1</c:f>
              <c:strCache>
                <c:ptCount val="1"/>
                <c:pt idx="0">
                  <c:v>SAM GUARD</c:v>
                </c:pt>
              </c:strCache>
            </c:strRef>
          </c:tx>
          <c:spPr>
            <a:solidFill>
              <a:schemeClr val="accent4"/>
            </a:solidFill>
            <a:ln>
              <a:noFill/>
            </a:ln>
            <a:effectLst/>
          </c:spPr>
          <c:invertIfNegative val="0"/>
          <c:cat>
            <c:strRef>
              <c:f>Sheet1!$A$2:$A$5</c:f>
              <c:strCache>
                <c:ptCount val="4"/>
                <c:pt idx="0">
                  <c:v>Gallery</c:v>
                </c:pt>
                <c:pt idx="1">
                  <c:v>Image</c:v>
                </c:pt>
                <c:pt idx="2">
                  <c:v>Status</c:v>
                </c:pt>
                <c:pt idx="3">
                  <c:v>Video</c:v>
                </c:pt>
              </c:strCache>
            </c:strRef>
          </c:cat>
          <c:val>
            <c:numRef>
              <c:f>Sheet1!$E$2:$E$5</c:f>
              <c:numCache>
                <c:formatCode>General</c:formatCode>
                <c:ptCount val="4"/>
                <c:pt idx="0">
                  <c:v>0</c:v>
                </c:pt>
                <c:pt idx="1">
                  <c:v>0.69782778304454696</c:v>
                </c:pt>
                <c:pt idx="2">
                  <c:v>0.369438238082407</c:v>
                </c:pt>
                <c:pt idx="3">
                  <c:v>2.5039702803363202</c:v>
                </c:pt>
              </c:numCache>
            </c:numRef>
          </c:val>
          <c:extLst>
            <c:ext xmlns:c16="http://schemas.microsoft.com/office/drawing/2014/chart" uri="{C3380CC4-5D6E-409C-BE32-E72D297353CC}">
              <c16:uniqueId val="{00000003-9108-417B-8BF1-24A44C0C7822}"/>
            </c:ext>
          </c:extLst>
        </c:ser>
        <c:ser>
          <c:idx val="4"/>
          <c:order val="4"/>
          <c:tx>
            <c:strRef>
              <c:f>Sheet1!$F$1</c:f>
              <c:strCache>
                <c:ptCount val="1"/>
                <c:pt idx="0">
                  <c:v>SAMSON ASSET MANAGEMENT</c:v>
                </c:pt>
              </c:strCache>
            </c:strRef>
          </c:tx>
          <c:spPr>
            <a:solidFill>
              <a:schemeClr val="accent5"/>
            </a:solidFill>
            <a:ln>
              <a:noFill/>
            </a:ln>
            <a:effectLst/>
          </c:spPr>
          <c:invertIfNegative val="0"/>
          <c:cat>
            <c:strRef>
              <c:f>Sheet1!$A$2:$A$5</c:f>
              <c:strCache>
                <c:ptCount val="4"/>
                <c:pt idx="0">
                  <c:v>Gallery</c:v>
                </c:pt>
                <c:pt idx="1">
                  <c:v>Image</c:v>
                </c:pt>
                <c:pt idx="2">
                  <c:v>Status</c:v>
                </c:pt>
                <c:pt idx="3">
                  <c:v>Video</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9108-417B-8BF1-24A44C0C7822}"/>
            </c:ext>
          </c:extLst>
        </c:ser>
        <c:ser>
          <c:idx val="5"/>
          <c:order val="5"/>
          <c:tx>
            <c:strRef>
              <c:f>Sheet1!$G$1</c:f>
              <c:strCache>
                <c:ptCount val="1"/>
                <c:pt idx="0">
                  <c:v>SAM DISTRICT ENERGY</c:v>
                </c:pt>
              </c:strCache>
            </c:strRef>
          </c:tx>
          <c:spPr>
            <a:solidFill>
              <a:schemeClr val="accent6"/>
            </a:solidFill>
            <a:ln>
              <a:noFill/>
            </a:ln>
            <a:effectLst/>
          </c:spPr>
          <c:invertIfNegative val="0"/>
          <c:cat>
            <c:strRef>
              <c:f>Sheet1!$A$2:$A$5</c:f>
              <c:strCache>
                <c:ptCount val="4"/>
                <c:pt idx="0">
                  <c:v>Gallery</c:v>
                </c:pt>
                <c:pt idx="1">
                  <c:v>Image</c:v>
                </c:pt>
                <c:pt idx="2">
                  <c:v>Status</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9108-417B-8BF1-24A44C0C7822}"/>
            </c:ext>
          </c:extLst>
        </c:ser>
        <c:ser>
          <c:idx val="6"/>
          <c:order val="6"/>
          <c:tx>
            <c:strRef>
              <c:f>Sheet1!$H$1</c:f>
              <c:strCache>
                <c:ptCount val="1"/>
                <c:pt idx="0">
                  <c:v>SAM TANK MANAGEMENT</c:v>
                </c:pt>
              </c:strCache>
            </c:strRef>
          </c:tx>
          <c:spPr>
            <a:solidFill>
              <a:schemeClr val="accent1">
                <a:lumMod val="60000"/>
              </a:schemeClr>
            </a:solidFill>
            <a:ln>
              <a:noFill/>
            </a:ln>
            <a:effectLst/>
          </c:spPr>
          <c:invertIfNegative val="0"/>
          <c:cat>
            <c:strRef>
              <c:f>Sheet1!$A$2:$A$5</c:f>
              <c:strCache>
                <c:ptCount val="4"/>
                <c:pt idx="0">
                  <c:v>Gallery</c:v>
                </c:pt>
                <c:pt idx="1">
                  <c:v>Image</c:v>
                </c:pt>
                <c:pt idx="2">
                  <c:v>Status</c:v>
                </c:pt>
                <c:pt idx="3">
                  <c:v>Video</c:v>
                </c:pt>
              </c:strCache>
            </c:strRef>
          </c:cat>
          <c:val>
            <c:numRef>
              <c:f>Sheet1!$H$2:$H$5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6-9108-417B-8BF1-24A44C0C7822}"/>
            </c:ext>
          </c:extLst>
        </c:ser>
        <c:ser>
          <c:idx val="7"/>
          <c:order val="7"/>
          <c:tx>
            <c:strRef>
              <c:f>Sheet1!$I$1</c:f>
              <c:strCache>
                <c:ptCount val="1"/>
                <c:pt idx="0">
                  <c:v>SAM VALVE MANAGEMENT</c:v>
                </c:pt>
              </c:strCache>
            </c:strRef>
          </c:tx>
          <c:spPr>
            <a:solidFill>
              <a:schemeClr val="accent2">
                <a:lumMod val="60000"/>
              </a:schemeClr>
            </a:solidFill>
            <a:ln>
              <a:noFill/>
            </a:ln>
            <a:effectLst/>
          </c:spPr>
          <c:invertIfNegative val="0"/>
          <c:cat>
            <c:strRef>
              <c:f>Sheet1!$A$2:$A$5</c:f>
              <c:strCache>
                <c:ptCount val="4"/>
                <c:pt idx="0">
                  <c:v>Gallery</c:v>
                </c:pt>
                <c:pt idx="1">
                  <c:v>Image</c:v>
                </c:pt>
                <c:pt idx="2">
                  <c:v>Status</c:v>
                </c:pt>
                <c:pt idx="3">
                  <c:v>Video</c:v>
                </c:pt>
              </c:strCache>
            </c:strRef>
          </c:cat>
          <c:val>
            <c:numRef>
              <c:f>Sheet1!$I$2:$I$5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7-9108-417B-8BF1-24A44C0C7822}"/>
            </c:ext>
          </c:extLst>
        </c:ser>
        <c:ser>
          <c:idx val="8"/>
          <c:order val="8"/>
          <c:tx>
            <c:strRef>
              <c:f>Sheet1!$J$1</c:f>
              <c:strCache>
                <c:ptCount val="1"/>
                <c:pt idx="0">
                  <c:v>SAMSON Modular Systems and Solutions</c:v>
                </c:pt>
              </c:strCache>
            </c:strRef>
          </c:tx>
          <c:spPr>
            <a:solidFill>
              <a:schemeClr val="accent3">
                <a:lumMod val="60000"/>
              </a:schemeClr>
            </a:solidFill>
            <a:ln>
              <a:noFill/>
            </a:ln>
            <a:effectLst/>
          </c:spPr>
          <c:invertIfNegative val="0"/>
          <c:cat>
            <c:strRef>
              <c:f>Sheet1!$A$2:$A$5</c:f>
              <c:strCache>
                <c:ptCount val="4"/>
                <c:pt idx="0">
                  <c:v>Gallery</c:v>
                </c:pt>
                <c:pt idx="1">
                  <c:v>Image</c:v>
                </c:pt>
                <c:pt idx="2">
                  <c:v>Status</c:v>
                </c:pt>
                <c:pt idx="3">
                  <c:v>Video</c:v>
                </c:pt>
              </c:strCache>
            </c:strRef>
          </c:cat>
          <c:val>
            <c:numRef>
              <c:f>Sheet1!$J$2:$J$5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8-9108-417B-8BF1-24A44C0C7822}"/>
            </c:ext>
          </c:extLst>
        </c:ser>
        <c:dLbls>
          <c:showLegendKey val="0"/>
          <c:showVal val="0"/>
          <c:showCatName val="0"/>
          <c:showSerName val="0"/>
          <c:showPercent val="0"/>
          <c:showBubbleSize val="0"/>
        </c:dLbls>
        <c:gapWidth val="219"/>
        <c:overlap val="-27"/>
        <c:axId val="324754784"/>
        <c:axId val="324757080"/>
      </c:barChart>
      <c:catAx>
        <c:axId val="324754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7080"/>
        <c:crosses val="autoZero"/>
        <c:auto val="1"/>
        <c:lblAlgn val="ctr"/>
        <c:lblOffset val="100"/>
        <c:noMultiLvlLbl val="0"/>
      </c:catAx>
      <c:valAx>
        <c:axId val="324757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754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SAMSON GROUP</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DBEB-47DF-93EA-5E37562152CB}"/>
            </c:ext>
          </c:extLst>
        </c:ser>
        <c:ser>
          <c:idx val="1"/>
          <c:order val="1"/>
          <c:tx>
            <c:strRef>
              <c:f>Sheet1!$C$1</c:f>
              <c:strCache>
                <c:ptCount val="1"/>
                <c:pt idx="0">
                  <c:v>SAMSON Deutschland</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0</c:v>
                </c:pt>
                <c:pt idx="2">
                  <c:v>0</c:v>
                </c:pt>
                <c:pt idx="3">
                  <c:v>0</c:v>
                </c:pt>
                <c:pt idx="4">
                  <c:v>0</c:v>
                </c:pt>
                <c:pt idx="5">
                  <c:v>0</c:v>
                </c:pt>
                <c:pt idx="6">
                  <c:v>0</c:v>
                </c:pt>
              </c:numCache>
            </c:numRef>
          </c:val>
          <c:extLst>
            <c:ext xmlns:c16="http://schemas.microsoft.com/office/drawing/2014/chart" uri="{C3380CC4-5D6E-409C-BE32-E72D297353CC}">
              <c16:uniqueId val="{00000001-DBEB-47DF-93EA-5E37562152CB}"/>
            </c:ext>
          </c:extLst>
        </c:ser>
        <c:ser>
          <c:idx val="2"/>
          <c:order val="2"/>
          <c:tx>
            <c:strRef>
              <c:f>Sheet1!$D$1</c:f>
              <c:strCache>
                <c:ptCount val="1"/>
                <c:pt idx="0">
                  <c:v>SAMSON Precognize Innovations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DBEB-47DF-93EA-5E37562152CB}"/>
            </c:ext>
          </c:extLst>
        </c:ser>
        <c:ser>
          <c:idx val="3"/>
          <c:order val="3"/>
          <c:tx>
            <c:strRef>
              <c:f>Sheet1!$E$1</c:f>
              <c:strCache>
                <c:ptCount val="1"/>
                <c:pt idx="0">
                  <c:v>SAM GUARD</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2</c:v>
                </c:pt>
                <c:pt idx="2">
                  <c:v>0</c:v>
                </c:pt>
                <c:pt idx="3">
                  <c:v>0</c:v>
                </c:pt>
                <c:pt idx="4">
                  <c:v>0</c:v>
                </c:pt>
                <c:pt idx="5">
                  <c:v>0</c:v>
                </c:pt>
                <c:pt idx="6">
                  <c:v>0</c:v>
                </c:pt>
              </c:numCache>
            </c:numRef>
          </c:val>
          <c:extLst>
            <c:ext xmlns:c16="http://schemas.microsoft.com/office/drawing/2014/chart" uri="{C3380CC4-5D6E-409C-BE32-E72D297353CC}">
              <c16:uniqueId val="{00000003-DBEB-47DF-93EA-5E37562152CB}"/>
            </c:ext>
          </c:extLst>
        </c:ser>
        <c:ser>
          <c:idx val="4"/>
          <c:order val="4"/>
          <c:tx>
            <c:strRef>
              <c:f>Sheet1!$F$1</c:f>
              <c:strCache>
                <c:ptCount val="1"/>
                <c:pt idx="0">
                  <c:v>SAMSON ASSET MANAGEMENT</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4-DBEB-47DF-93EA-5E37562152CB}"/>
            </c:ext>
          </c:extLst>
        </c:ser>
        <c:ser>
          <c:idx val="5"/>
          <c:order val="5"/>
          <c:tx>
            <c:strRef>
              <c:f>Sheet1!$G$1</c:f>
              <c:strCache>
                <c:ptCount val="1"/>
                <c:pt idx="0">
                  <c:v>SAM DISTRICT ENERGY</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DBEB-47DF-93EA-5E37562152CB}"/>
            </c:ext>
          </c:extLst>
        </c:ser>
        <c:ser>
          <c:idx val="6"/>
          <c:order val="6"/>
          <c:tx>
            <c:strRef>
              <c:f>Sheet1!$H$1</c:f>
              <c:strCache>
                <c:ptCount val="1"/>
                <c:pt idx="0">
                  <c:v>SAM TANK MANAGEMENT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6-DBEB-47DF-93EA-5E37562152CB}"/>
            </c:ext>
          </c:extLst>
        </c:ser>
        <c:ser>
          <c:idx val="7"/>
          <c:order val="7"/>
          <c:tx>
            <c:strRef>
              <c:f>Sheet1!$I$1</c:f>
              <c:strCache>
                <c:ptCount val="1"/>
                <c:pt idx="0">
                  <c:v>SAM VALVE MANAGEMENT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7-DBEB-47DF-93EA-5E37562152CB}"/>
            </c:ext>
          </c:extLst>
        </c:ser>
        <c:ser>
          <c:idx val="8"/>
          <c:order val="8"/>
          <c:tx>
            <c:strRef>
              <c:f>Sheet1!$J$1</c:f>
              <c:strCache>
                <c:ptCount val="1"/>
                <c:pt idx="0">
                  <c:v>SAMSON Modular Systems and Solutions</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8-DBEB-47DF-93EA-5E37562152CB}"/>
            </c:ext>
          </c:extLst>
        </c:ser>
        <c:dLbls>
          <c:showLegendKey val="0"/>
          <c:showVal val="0"/>
          <c:showCatName val="0"/>
          <c:showSerName val="0"/>
          <c:showPercent val="0"/>
          <c:showBubbleSize val="0"/>
        </c:dLbls>
        <c:gapWidth val="219"/>
        <c:overlap val="-27"/>
        <c:axId val="403460728"/>
        <c:axId val="403459416"/>
      </c:barChart>
      <c:catAx>
        <c:axId val="403460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59416"/>
        <c:crosses val="autoZero"/>
        <c:auto val="1"/>
        <c:lblAlgn val="ctr"/>
        <c:lblOffset val="100"/>
        <c:noMultiLvlLbl val="0"/>
      </c:catAx>
      <c:valAx>
        <c:axId val="40345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60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SAMSON GROUP</c:v>
                </c:pt>
              </c:strCache>
            </c:strRef>
          </c:tx>
          <c:spPr>
            <a:ln w="28575" cap="rnd">
              <a:solidFill>
                <a:schemeClr val="accent1"/>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Sheet1!$B$2:$B$16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0-5398-43DE-8278-E74AA4A2AF60}"/>
            </c:ext>
          </c:extLst>
        </c:ser>
        <c:ser>
          <c:idx val="1"/>
          <c:order val="1"/>
          <c:tx>
            <c:strRef>
              <c:f>Sheet1!$C$1</c:f>
              <c:strCache>
                <c:ptCount val="1"/>
                <c:pt idx="0">
                  <c:v>SAMSON Deutschland</c:v>
                </c:pt>
              </c:strCache>
            </c:strRef>
          </c:tx>
          <c:spPr>
            <a:ln w="28575" cap="rnd">
              <a:solidFill>
                <a:schemeClr val="accent2"/>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Sheet1!$C$2:$C$16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1-5398-43DE-8278-E74AA4A2AF60}"/>
            </c:ext>
          </c:extLst>
        </c:ser>
        <c:ser>
          <c:idx val="2"/>
          <c:order val="2"/>
          <c:tx>
            <c:strRef>
              <c:f>Sheet1!$D$1</c:f>
              <c:strCache>
                <c:ptCount val="1"/>
                <c:pt idx="0">
                  <c:v>SAMSON Precognize Innovations</c:v>
                </c:pt>
              </c:strCache>
            </c:strRef>
          </c:tx>
          <c:spPr>
            <a:ln w="28575" cap="rnd">
              <a:solidFill>
                <a:schemeClr val="accent3"/>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Sheet1!$D$2:$D$16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2-5398-43DE-8278-E74AA4A2AF60}"/>
            </c:ext>
          </c:extLst>
        </c:ser>
        <c:ser>
          <c:idx val="3"/>
          <c:order val="3"/>
          <c:tx>
            <c:strRef>
              <c:f>Sheet1!$E$1</c:f>
              <c:strCache>
                <c:ptCount val="1"/>
                <c:pt idx="0">
                  <c:v>SAM GUARD</c:v>
                </c:pt>
              </c:strCache>
            </c:strRef>
          </c:tx>
          <c:spPr>
            <a:ln w="28575" cap="rnd">
              <a:solidFill>
                <a:schemeClr val="accent4"/>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Sheet1!$E$2:$E$16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139</c:v>
                </c:pt>
              </c:numCache>
            </c:numRef>
          </c:val>
          <c:smooth val="0"/>
          <c:extLst>
            <c:ext xmlns:c16="http://schemas.microsoft.com/office/drawing/2014/chart" uri="{C3380CC4-5D6E-409C-BE32-E72D297353CC}">
              <c16:uniqueId val="{00000003-5398-43DE-8278-E74AA4A2AF60}"/>
            </c:ext>
          </c:extLst>
        </c:ser>
        <c:ser>
          <c:idx val="4"/>
          <c:order val="4"/>
          <c:tx>
            <c:strRef>
              <c:f>Sheet1!$F$1</c:f>
              <c:strCache>
                <c:ptCount val="1"/>
                <c:pt idx="0">
                  <c:v>SAMSON ASSET MANAGEMENT</c:v>
                </c:pt>
              </c:strCache>
            </c:strRef>
          </c:tx>
          <c:spPr>
            <a:ln w="28575" cap="rnd">
              <a:solidFill>
                <a:schemeClr val="accent5"/>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Sheet1!$F$2:$F$16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4-5398-43DE-8278-E74AA4A2AF60}"/>
            </c:ext>
          </c:extLst>
        </c:ser>
        <c:ser>
          <c:idx val="5"/>
          <c:order val="5"/>
          <c:tx>
            <c:strRef>
              <c:f>Sheet1!$G$1</c:f>
              <c:strCache>
                <c:ptCount val="1"/>
                <c:pt idx="0">
                  <c:v>SAM DISTRICT ENERGY</c:v>
                </c:pt>
              </c:strCache>
            </c:strRef>
          </c:tx>
          <c:spPr>
            <a:ln w="28575" cap="rnd">
              <a:solidFill>
                <a:schemeClr val="accent6"/>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Sheet1!$G$2:$G$16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5-5398-43DE-8278-E74AA4A2AF60}"/>
            </c:ext>
          </c:extLst>
        </c:ser>
        <c:ser>
          <c:idx val="6"/>
          <c:order val="6"/>
          <c:tx>
            <c:strRef>
              <c:f>Sheet1!$H$1</c:f>
              <c:strCache>
                <c:ptCount val="1"/>
                <c:pt idx="0">
                  <c:v>SAM TANK MANAGEMENT</c:v>
                </c:pt>
              </c:strCache>
            </c:strRef>
          </c:tx>
          <c:spPr>
            <a:ln w="28575" cap="rnd">
              <a:solidFill>
                <a:schemeClr val="accent1">
                  <a:lumMod val="60000"/>
                </a:schemeClr>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Sheet1!$H$2:$H$16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6-5398-43DE-8278-E74AA4A2AF60}"/>
            </c:ext>
          </c:extLst>
        </c:ser>
        <c:ser>
          <c:idx val="7"/>
          <c:order val="7"/>
          <c:tx>
            <c:strRef>
              <c:f>Sheet1!$I$1</c:f>
              <c:strCache>
                <c:ptCount val="1"/>
                <c:pt idx="0">
                  <c:v>SAM VALVE MANAGEMENT</c:v>
                </c:pt>
              </c:strCache>
            </c:strRef>
          </c:tx>
          <c:spPr>
            <a:ln w="28575" cap="rnd">
              <a:solidFill>
                <a:schemeClr val="accent2">
                  <a:lumMod val="60000"/>
                </a:schemeClr>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Sheet1!$I$2:$I$16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7-5398-43DE-8278-E74AA4A2AF60}"/>
            </c:ext>
          </c:extLst>
        </c:ser>
        <c:ser>
          <c:idx val="8"/>
          <c:order val="8"/>
          <c:tx>
            <c:strRef>
              <c:f>Sheet1!$J$1</c:f>
              <c:strCache>
                <c:ptCount val="1"/>
                <c:pt idx="0">
                  <c:v>SAMSON Modular Systems and Solutions</c:v>
                </c:pt>
              </c:strCache>
            </c:strRef>
          </c:tx>
          <c:spPr>
            <a:ln w="28575" cap="rnd">
              <a:solidFill>
                <a:schemeClr val="accent3">
                  <a:lumMod val="60000"/>
                </a:schemeClr>
              </a:solidFill>
              <a:round/>
            </a:ln>
            <a:effectLst/>
          </c:spPr>
          <c:marker>
            <c:symbol val="none"/>
          </c:marker>
          <c:cat>
            <c:numRef>
              <c:f>Sheet1!$A$2:$A$16</c:f>
              <c:numCache>
                <c:formatCode>m/d/yyyy</c:formatCode>
                <c:ptCount val="15"/>
                <c:pt idx="0">
                  <c:v>46209</c:v>
                </c:pt>
                <c:pt idx="1">
                  <c:v>46210</c:v>
                </c:pt>
                <c:pt idx="2">
                  <c:v>46211</c:v>
                </c:pt>
                <c:pt idx="3">
                  <c:v>46212</c:v>
                </c:pt>
                <c:pt idx="4">
                  <c:v>46213</c:v>
                </c:pt>
                <c:pt idx="5">
                  <c:v>46214</c:v>
                </c:pt>
                <c:pt idx="6">
                  <c:v>46215</c:v>
                </c:pt>
                <c:pt idx="7">
                  <c:v>46216</c:v>
                </c:pt>
                <c:pt idx="8">
                  <c:v>46217</c:v>
                </c:pt>
                <c:pt idx="9">
                  <c:v>46218</c:v>
                </c:pt>
                <c:pt idx="10">
                  <c:v>46219</c:v>
                </c:pt>
                <c:pt idx="11">
                  <c:v>46220</c:v>
                </c:pt>
                <c:pt idx="12">
                  <c:v>46221</c:v>
                </c:pt>
                <c:pt idx="13">
                  <c:v>46222</c:v>
                </c:pt>
                <c:pt idx="14">
                  <c:v>46223</c:v>
                </c:pt>
              </c:numCache>
            </c:numRef>
          </c:cat>
          <c:val>
            <c:numRef>
              <c:f>Sheet1!$J$2:$J$16</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numCache>
            </c:numRef>
          </c:val>
          <c:smooth val="0"/>
          <c:extLst>
            <c:ext xmlns:c16="http://schemas.microsoft.com/office/drawing/2014/chart" uri="{C3380CC4-5D6E-409C-BE32-E72D297353CC}">
              <c16:uniqueId val="{00000008-5398-43DE-8278-E74AA4A2AF60}"/>
            </c:ext>
          </c:extLst>
        </c:ser>
        <c:dLbls>
          <c:showLegendKey val="0"/>
          <c:showVal val="0"/>
          <c:showCatName val="0"/>
          <c:showSerName val="0"/>
          <c:showPercent val="0"/>
          <c:showBubbleSize val="0"/>
        </c:dLbls>
        <c:smooth val="0"/>
        <c:axId val="403460400"/>
        <c:axId val="403456136"/>
      </c:lineChart>
      <c:dateAx>
        <c:axId val="403460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56136"/>
        <c:crosses val="autoZero"/>
        <c:auto val="1"/>
        <c:lblOffset val="100"/>
        <c:baseTimeUnit val="days"/>
      </c:dateAx>
      <c:valAx>
        <c:axId val="403456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46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8/14/2026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C71A5-FFB0-4BF3-93C4-24D80B31B540}"/>
              </a:ext>
            </a:extLst>
          </p:cNvPr>
          <p:cNvSpPr>
            <a:spLocks noGrp="1"/>
          </p:cNvSpPr>
          <p:nvPr>
            <p:ph type="ctrTitle"/>
          </p:nvPr>
        </p:nvSpPr>
        <p:spPr/>
        <p:txBody>
          <a:bodyPr/>
          <a:lstStyle/>
          <a:p>
            <a:r>
              <a:rPr lang="en-US"/>
              <a:t>Report Dashboard - Isabell</a:t>
            </a:r>
          </a:p>
        </p:txBody>
      </p:sp>
      <p:sp>
        <p:nvSpPr>
          <p:cNvPr id="3" name="Subtitle 2">
            <a:extLst>
              <a:ext uri="{FF2B5EF4-FFF2-40B4-BE49-F238E27FC236}">
                <a16:creationId xmlns:a16="http://schemas.microsoft.com/office/drawing/2014/main" id="{0C85422D-7E22-45F9-9DDB-49FEC0AD114A}"/>
              </a:ext>
            </a:extLst>
          </p:cNvPr>
          <p:cNvSpPr>
            <a:spLocks noGrp="1"/>
          </p:cNvSpPr>
          <p:nvPr>
            <p:ph type="subTitle" idx="1"/>
          </p:nvPr>
        </p:nvSpPr>
        <p:spPr/>
        <p:txBody>
          <a:bodyPr/>
          <a:lstStyle/>
          <a:p>
            <a:r>
              <a:rPr lang="en-US"/>
              <a:t>SAMSON</a:t>
            </a:r>
          </a:p>
        </p:txBody>
      </p:sp>
    </p:spTree>
    <p:extLst>
      <p:ext uri="{BB962C8B-B14F-4D97-AF65-F5344CB8AC3E}">
        <p14:creationId xmlns:p14="http://schemas.microsoft.com/office/powerpoint/2010/main" val="3306327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06026-3872-49E2-BE66-B181086F44BE}"/>
              </a:ext>
            </a:extLst>
          </p:cNvPr>
          <p:cNvSpPr>
            <a:spLocks noGrp="1"/>
          </p:cNvSpPr>
          <p:nvPr>
            <p:ph type="title"/>
          </p:nvPr>
        </p:nvSpPr>
        <p:spPr/>
        <p:txBody>
          <a:bodyPr/>
          <a:lstStyle/>
          <a:p>
            <a:r>
              <a:rPr lang="en-US"/>
              <a:t>LinkedIn Interaction Rate By Post Type | 13 profiles</a:t>
            </a:r>
          </a:p>
        </p:txBody>
      </p:sp>
      <p:graphicFrame>
        <p:nvGraphicFramePr>
          <p:cNvPr id="6" name="Chart Placeholder 5">
            <a:extLst>
              <a:ext uri="{FF2B5EF4-FFF2-40B4-BE49-F238E27FC236}">
                <a16:creationId xmlns:a16="http://schemas.microsoft.com/office/drawing/2014/main" id="{6CA6D054-F98B-49E4-8CB0-05B2723E1E0D}"/>
              </a:ext>
            </a:extLst>
          </p:cNvPr>
          <p:cNvGraphicFramePr>
            <a:graphicFrameLocks noGrp="1"/>
          </p:cNvGraphicFramePr>
          <p:nvPr>
            <p:ph type="chart" sz="quarter" idx="13"/>
            <p:extLst>
              <p:ext uri="{D42A27DB-BD31-4B8C-83A1-F6EECF244321}">
                <p14:modId xmlns:p14="http://schemas.microsoft.com/office/powerpoint/2010/main" val="11577083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AF7A3-680C-4109-A872-3BF062CD97BF}"/>
              </a:ext>
            </a:extLst>
          </p:cNvPr>
          <p:cNvSpPr>
            <a:spLocks noGrp="1"/>
          </p:cNvSpPr>
          <p:nvPr>
            <p:ph type="body" sz="quarter" idx="14"/>
          </p:nvPr>
        </p:nvSpPr>
        <p:spPr/>
        <p:txBody>
          <a:bodyPr/>
          <a:lstStyle/>
          <a:p>
            <a:r>
              <a:rPr lang="en-US"/>
              <a:t>07/06/2026 - 07/20/2026</a:t>
            </a:r>
          </a:p>
        </p:txBody>
      </p:sp>
      <p:sp>
        <p:nvSpPr>
          <p:cNvPr id="5" name="Footer Placeholder 4">
            <a:extLst>
              <a:ext uri="{FF2B5EF4-FFF2-40B4-BE49-F238E27FC236}">
                <a16:creationId xmlns:a16="http://schemas.microsoft.com/office/drawing/2014/main" id="{B6D0916C-14CA-4EF4-A0AF-D66FC6B78A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52894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D3B97-E153-409B-BBA8-F934AB7E52A1}"/>
              </a:ext>
            </a:extLst>
          </p:cNvPr>
          <p:cNvSpPr>
            <a:spLocks noGrp="1"/>
          </p:cNvSpPr>
          <p:nvPr>
            <p:ph type="title"/>
          </p:nvPr>
        </p:nvSpPr>
        <p:spPr/>
        <p:txBody>
          <a:bodyPr/>
          <a:lstStyle/>
          <a:p>
            <a:r>
              <a:rPr lang="en-US"/>
              <a:t>LinkedIn Posts By Weekday | 13 profiles</a:t>
            </a:r>
          </a:p>
        </p:txBody>
      </p:sp>
      <p:graphicFrame>
        <p:nvGraphicFramePr>
          <p:cNvPr id="6" name="Chart Placeholder 5">
            <a:extLst>
              <a:ext uri="{FF2B5EF4-FFF2-40B4-BE49-F238E27FC236}">
                <a16:creationId xmlns:a16="http://schemas.microsoft.com/office/drawing/2014/main" id="{865C414E-32F8-4CFB-87D7-CA207222AEE9}"/>
              </a:ext>
            </a:extLst>
          </p:cNvPr>
          <p:cNvGraphicFramePr>
            <a:graphicFrameLocks noGrp="1"/>
          </p:cNvGraphicFramePr>
          <p:nvPr>
            <p:ph type="chart" sz="quarter" idx="13"/>
            <p:extLst>
              <p:ext uri="{D42A27DB-BD31-4B8C-83A1-F6EECF244321}">
                <p14:modId xmlns:p14="http://schemas.microsoft.com/office/powerpoint/2010/main" val="3630816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9156F-4B58-4FBE-B7B9-AC91731FDDFE}"/>
              </a:ext>
            </a:extLst>
          </p:cNvPr>
          <p:cNvSpPr>
            <a:spLocks noGrp="1"/>
          </p:cNvSpPr>
          <p:nvPr>
            <p:ph type="body" sz="quarter" idx="14"/>
          </p:nvPr>
        </p:nvSpPr>
        <p:spPr/>
        <p:txBody>
          <a:bodyPr/>
          <a:lstStyle/>
          <a:p>
            <a:r>
              <a:rPr lang="en-US"/>
              <a:t>07/06/2026 - 07/20/2026</a:t>
            </a:r>
          </a:p>
        </p:txBody>
      </p:sp>
      <p:sp>
        <p:nvSpPr>
          <p:cNvPr id="5" name="Footer Placeholder 4">
            <a:extLst>
              <a:ext uri="{FF2B5EF4-FFF2-40B4-BE49-F238E27FC236}">
                <a16:creationId xmlns:a16="http://schemas.microsoft.com/office/drawing/2014/main" id="{4E6F8A2A-9C4F-4772-A2BF-6DA7B0DBF4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347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8CE65-1159-4599-8971-A71FF725FFAF}"/>
              </a:ext>
            </a:extLst>
          </p:cNvPr>
          <p:cNvSpPr>
            <a:spLocks noGrp="1"/>
          </p:cNvSpPr>
          <p:nvPr>
            <p:ph type="title"/>
          </p:nvPr>
        </p:nvSpPr>
        <p:spPr/>
        <p:txBody>
          <a:bodyPr/>
          <a:lstStyle/>
          <a:p>
            <a:r>
              <a:rPr lang="en-US"/>
              <a:t>LinkedIn Video Time Watched | 13 profiles</a:t>
            </a:r>
          </a:p>
        </p:txBody>
      </p:sp>
      <p:graphicFrame>
        <p:nvGraphicFramePr>
          <p:cNvPr id="6" name="Chart Placeholder 5">
            <a:extLst>
              <a:ext uri="{FF2B5EF4-FFF2-40B4-BE49-F238E27FC236}">
                <a16:creationId xmlns:a16="http://schemas.microsoft.com/office/drawing/2014/main" id="{ACF94F86-C78B-4E4F-BD72-90B1F0DA8FAA}"/>
              </a:ext>
            </a:extLst>
          </p:cNvPr>
          <p:cNvGraphicFramePr>
            <a:graphicFrameLocks noGrp="1"/>
          </p:cNvGraphicFramePr>
          <p:nvPr>
            <p:ph type="chart" sz="quarter" idx="13"/>
            <p:extLst>
              <p:ext uri="{D42A27DB-BD31-4B8C-83A1-F6EECF244321}">
                <p14:modId xmlns:p14="http://schemas.microsoft.com/office/powerpoint/2010/main" val="2467219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F0F296-C215-4EAD-A807-DA717118FDA3}"/>
              </a:ext>
            </a:extLst>
          </p:cNvPr>
          <p:cNvSpPr>
            <a:spLocks noGrp="1"/>
          </p:cNvSpPr>
          <p:nvPr>
            <p:ph type="body" sz="quarter" idx="14"/>
          </p:nvPr>
        </p:nvSpPr>
        <p:spPr/>
        <p:txBody>
          <a:bodyPr/>
          <a:lstStyle/>
          <a:p>
            <a:r>
              <a:rPr lang="en-US"/>
              <a:t>07/06/2026 - 07/20/2026</a:t>
            </a:r>
          </a:p>
        </p:txBody>
      </p:sp>
      <p:sp>
        <p:nvSpPr>
          <p:cNvPr id="5" name="Footer Placeholder 4">
            <a:extLst>
              <a:ext uri="{FF2B5EF4-FFF2-40B4-BE49-F238E27FC236}">
                <a16:creationId xmlns:a16="http://schemas.microsoft.com/office/drawing/2014/main" id="{5E18F0AC-4097-4BFD-B4ED-8E8DF18277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0437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D0FC6-4E88-4B2B-BD49-9F36D8DBFB13}"/>
              </a:ext>
            </a:extLst>
          </p:cNvPr>
          <p:cNvSpPr>
            <a:spLocks noGrp="1"/>
          </p:cNvSpPr>
          <p:nvPr>
            <p:ph type="title"/>
          </p:nvPr>
        </p:nvSpPr>
        <p:spPr/>
        <p:txBody>
          <a:bodyPr/>
          <a:lstStyle/>
          <a:p>
            <a:r>
              <a:rPr lang="en-US"/>
              <a:t>LinkedIn Posts Table | 13 profiles</a:t>
            </a:r>
          </a:p>
        </p:txBody>
      </p:sp>
      <p:graphicFrame>
        <p:nvGraphicFramePr>
          <p:cNvPr id="5" name="Table Placeholder 4">
            <a:extLst>
              <a:ext uri="{FF2B5EF4-FFF2-40B4-BE49-F238E27FC236}">
                <a16:creationId xmlns:a16="http://schemas.microsoft.com/office/drawing/2014/main" id="{806B8319-A643-4F7C-BFCB-FD6621B827F7}"/>
              </a:ext>
            </a:extLst>
          </p:cNvPr>
          <p:cNvGraphicFramePr>
            <a:graphicFrameLocks noGrp="1"/>
          </p:cNvGraphicFramePr>
          <p:nvPr>
            <p:ph type="tbl" sz="quarter" idx="13"/>
            <p:extLst>
              <p:ext uri="{D42A27DB-BD31-4B8C-83A1-F6EECF244321}">
                <p14:modId xmlns:p14="http://schemas.microsoft.com/office/powerpoint/2010/main" val="252443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49934573"/>
                    </a:ext>
                  </a:extLst>
                </a:gridCol>
                <a:gridCol w="740664">
                  <a:extLst>
                    <a:ext uri="{9D8B030D-6E8A-4147-A177-3AD203B41FA5}">
                      <a16:colId xmlns:a16="http://schemas.microsoft.com/office/drawing/2014/main" val="994113841"/>
                    </a:ext>
                  </a:extLst>
                </a:gridCol>
                <a:gridCol w="1399032">
                  <a:extLst>
                    <a:ext uri="{9D8B030D-6E8A-4147-A177-3AD203B41FA5}">
                      <a16:colId xmlns:a16="http://schemas.microsoft.com/office/drawing/2014/main" val="2102798854"/>
                    </a:ext>
                  </a:extLst>
                </a:gridCol>
                <a:gridCol w="493776">
                  <a:extLst>
                    <a:ext uri="{9D8B030D-6E8A-4147-A177-3AD203B41FA5}">
                      <a16:colId xmlns:a16="http://schemas.microsoft.com/office/drawing/2014/main" val="3688730637"/>
                    </a:ext>
                  </a:extLst>
                </a:gridCol>
                <a:gridCol w="493776">
                  <a:extLst>
                    <a:ext uri="{9D8B030D-6E8A-4147-A177-3AD203B41FA5}">
                      <a16:colId xmlns:a16="http://schemas.microsoft.com/office/drawing/2014/main" val="1910403775"/>
                    </a:ext>
                  </a:extLst>
                </a:gridCol>
                <a:gridCol w="493776">
                  <a:extLst>
                    <a:ext uri="{9D8B030D-6E8A-4147-A177-3AD203B41FA5}">
                      <a16:colId xmlns:a16="http://schemas.microsoft.com/office/drawing/2014/main" val="4047550955"/>
                    </a:ext>
                  </a:extLst>
                </a:gridCol>
                <a:gridCol w="493776">
                  <a:extLst>
                    <a:ext uri="{9D8B030D-6E8A-4147-A177-3AD203B41FA5}">
                      <a16:colId xmlns:a16="http://schemas.microsoft.com/office/drawing/2014/main" val="4005533963"/>
                    </a:ext>
                  </a:extLst>
                </a:gridCol>
                <a:gridCol w="493776">
                  <a:extLst>
                    <a:ext uri="{9D8B030D-6E8A-4147-A177-3AD203B41FA5}">
                      <a16:colId xmlns:a16="http://schemas.microsoft.com/office/drawing/2014/main" val="1960968020"/>
                    </a:ext>
                  </a:extLst>
                </a:gridCol>
                <a:gridCol w="493776">
                  <a:extLst>
                    <a:ext uri="{9D8B030D-6E8A-4147-A177-3AD203B41FA5}">
                      <a16:colId xmlns:a16="http://schemas.microsoft.com/office/drawing/2014/main" val="1341934973"/>
                    </a:ext>
                  </a:extLst>
                </a:gridCol>
                <a:gridCol w="493776">
                  <a:extLst>
                    <a:ext uri="{9D8B030D-6E8A-4147-A177-3AD203B41FA5}">
                      <a16:colId xmlns:a16="http://schemas.microsoft.com/office/drawing/2014/main" val="4094107651"/>
                    </a:ext>
                  </a:extLst>
                </a:gridCol>
                <a:gridCol w="493776">
                  <a:extLst>
                    <a:ext uri="{9D8B030D-6E8A-4147-A177-3AD203B41FA5}">
                      <a16:colId xmlns:a16="http://schemas.microsoft.com/office/drawing/2014/main" val="1502351265"/>
                    </a:ext>
                  </a:extLst>
                </a:gridCol>
                <a:gridCol w="493776">
                  <a:extLst>
                    <a:ext uri="{9D8B030D-6E8A-4147-A177-3AD203B41FA5}">
                      <a16:colId xmlns:a16="http://schemas.microsoft.com/office/drawing/2014/main" val="2681889973"/>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Tags</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411196187"/>
                  </a:ext>
                </a:extLst>
              </a:tr>
              <a:tr h="370840">
                <a:tc>
                  <a:txBody>
                    <a:bodyPr/>
                    <a:lstStyle/>
                    <a:p>
                      <a:r>
                        <a:rPr lang="en-US" sz="1000"/>
                        <a:t>07/06/2026 13:00:21</a:t>
                      </a:r>
                    </a:p>
                  </a:txBody>
                  <a:tcPr/>
                </a:tc>
                <a:tc>
                  <a:txBody>
                    <a:bodyPr/>
                    <a:lstStyle/>
                    <a:p>
                      <a:r>
                        <a:rPr lang="en-US" sz="1000"/>
                        <a:t>07/06/2026 13:00:21</a:t>
                      </a:r>
                    </a:p>
                  </a:txBody>
                  <a:tcPr/>
                </a:tc>
                <a:tc>
                  <a:txBody>
                    <a:bodyPr/>
                    <a:lstStyle/>
                    <a:p>
                      <a:endParaRPr lang="en-US" sz="1000"/>
                    </a:p>
                  </a:txBody>
                  <a:tcPr/>
                </a:tc>
                <a:tc>
                  <a:txBody>
                    <a:bodyPr/>
                    <a:lstStyle/>
                    <a:p>
                      <a:r>
                        <a:rPr lang="en-US" sz="1000"/>
                        <a:t>Gallery</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46</a:t>
                      </a:r>
                    </a:p>
                  </a:txBody>
                  <a:tcPr/>
                </a:tc>
                <a:tc>
                  <a:txBody>
                    <a:bodyPr/>
                    <a:lstStyle/>
                    <a:p>
                      <a:r>
                        <a:rPr lang="en-US" sz="1000"/>
                        <a:t>18.03 %</a:t>
                      </a:r>
                    </a:p>
                  </a:txBody>
                  <a:tcPr/>
                </a:tc>
                <a:tc>
                  <a:txBody>
                    <a:bodyPr/>
                    <a:lstStyle/>
                    <a:p>
                      <a:r>
                        <a:rPr lang="en-US" sz="1000"/>
                        <a:t>305</a:t>
                      </a:r>
                    </a:p>
                  </a:txBody>
                  <a:tcPr/>
                </a:tc>
                <a:tc>
                  <a:txBody>
                    <a:bodyPr/>
                    <a:lstStyle/>
                    <a:p>
                      <a:r>
                        <a:rPr lang="en-US" sz="1000"/>
                        <a:t>193</a:t>
                      </a:r>
                    </a:p>
                  </a:txBody>
                  <a:tcPr/>
                </a:tc>
                <a:tc>
                  <a:txBody>
                    <a:bodyPr/>
                    <a:lstStyle/>
                    <a:p>
                      <a:r>
                        <a:rPr lang="en-US" sz="1000"/>
                        <a:t>n/a</a:t>
                      </a:r>
                    </a:p>
                  </a:txBody>
                  <a:tcPr/>
                </a:tc>
                <a:extLst>
                  <a:ext uri="{0D108BD9-81ED-4DB2-BD59-A6C34878D82A}">
                    <a16:rowId xmlns:a16="http://schemas.microsoft.com/office/drawing/2014/main" val="3379004304"/>
                  </a:ext>
                </a:extLst>
              </a:tr>
              <a:tr h="370840">
                <a:tc>
                  <a:txBody>
                    <a:bodyPr/>
                    <a:lstStyle/>
                    <a:p>
                      <a:r>
                        <a:rPr lang="en-US" sz="1000"/>
                        <a:t>07/20/2026 12:54:58</a:t>
                      </a:r>
                    </a:p>
                  </a:txBody>
                  <a:tcPr/>
                </a:tc>
                <a:tc>
                  <a:txBody>
                    <a:bodyPr/>
                    <a:lstStyle/>
                    <a:p>
                      <a:r>
                        <a:rPr lang="en-US" sz="1000"/>
                        <a:t>07/20/2026 12:54:58</a:t>
                      </a:r>
                    </a:p>
                  </a:txBody>
                  <a:tcPr/>
                </a:tc>
                <a:tc>
                  <a:txBody>
                    <a:bodyPr/>
                    <a:lstStyle/>
                    <a:p>
                      <a:endParaRPr lang="en-US" sz="1000"/>
                    </a:p>
                  </a:txBody>
                  <a:tcPr/>
                </a:tc>
                <a:tc>
                  <a:txBody>
                    <a:bodyPr/>
                    <a:lstStyle/>
                    <a:p>
                      <a:r>
                        <a:rPr lang="en-US" sz="1000"/>
                        <a:t>Video</a:t>
                      </a:r>
                    </a:p>
                  </a:txBody>
                  <a:tcPr/>
                </a:tc>
                <a:tc>
                  <a:txBody>
                    <a:bodyPr/>
                    <a:lstStyle/>
                    <a:p>
                      <a:r>
                        <a:rPr lang="en-US" sz="1000"/>
                        <a:t>41</a:t>
                      </a:r>
                    </a:p>
                  </a:txBody>
                  <a:tcPr/>
                </a:tc>
                <a:tc>
                  <a:txBody>
                    <a:bodyPr/>
                    <a:lstStyle/>
                    <a:p>
                      <a:r>
                        <a:rPr lang="en-US" sz="1000"/>
                        <a:t>1</a:t>
                      </a:r>
                    </a:p>
                  </a:txBody>
                  <a:tcPr/>
                </a:tc>
                <a:tc>
                  <a:txBody>
                    <a:bodyPr/>
                    <a:lstStyle/>
                    <a:p>
                      <a:r>
                        <a:rPr lang="en-US" sz="1000"/>
                        <a:t>19</a:t>
                      </a:r>
                    </a:p>
                  </a:txBody>
                  <a:tcPr/>
                </a:tc>
                <a:tc>
                  <a:txBody>
                    <a:bodyPr/>
                    <a:lstStyle/>
                    <a:p>
                      <a:r>
                        <a:rPr lang="en-US" sz="1000"/>
                        <a:t>51</a:t>
                      </a:r>
                    </a:p>
                  </a:txBody>
                  <a:tcPr/>
                </a:tc>
                <a:tc>
                  <a:txBody>
                    <a:bodyPr/>
                    <a:lstStyle/>
                    <a:p>
                      <a:r>
                        <a:rPr lang="en-US" sz="1000"/>
                        <a:t>9.2 %</a:t>
                      </a:r>
                    </a:p>
                  </a:txBody>
                  <a:tcPr/>
                </a:tc>
                <a:tc>
                  <a:txBody>
                    <a:bodyPr/>
                    <a:lstStyle/>
                    <a:p>
                      <a:r>
                        <a:rPr lang="en-US" sz="1000"/>
                        <a:t>1217</a:t>
                      </a:r>
                    </a:p>
                  </a:txBody>
                  <a:tcPr/>
                </a:tc>
                <a:tc>
                  <a:txBody>
                    <a:bodyPr/>
                    <a:lstStyle/>
                    <a:p>
                      <a:r>
                        <a:rPr lang="en-US" sz="1000"/>
                        <a:t>776</a:t>
                      </a:r>
                    </a:p>
                  </a:txBody>
                  <a:tcPr/>
                </a:tc>
                <a:tc>
                  <a:txBody>
                    <a:bodyPr/>
                    <a:lstStyle/>
                    <a:p>
                      <a:r>
                        <a:rPr lang="en-US" sz="1000"/>
                        <a:t>534</a:t>
                      </a:r>
                    </a:p>
                  </a:txBody>
                  <a:tcPr/>
                </a:tc>
                <a:extLst>
                  <a:ext uri="{0D108BD9-81ED-4DB2-BD59-A6C34878D82A}">
                    <a16:rowId xmlns:a16="http://schemas.microsoft.com/office/drawing/2014/main" val="3757237839"/>
                  </a:ext>
                </a:extLst>
              </a:tr>
              <a:tr h="370840">
                <a:tc>
                  <a:txBody>
                    <a:bodyPr/>
                    <a:lstStyle/>
                    <a:p>
                      <a:r>
                        <a:rPr lang="en-US" sz="1000"/>
                        <a:t>07/07/2026 10:33:08</a:t>
                      </a:r>
                    </a:p>
                  </a:txBody>
                  <a:tcPr/>
                </a:tc>
                <a:tc>
                  <a:txBody>
                    <a:bodyPr/>
                    <a:lstStyle/>
                    <a:p>
                      <a:r>
                        <a:rPr lang="en-US" sz="1000"/>
                        <a:t>07/07/2026 10:33:08</a:t>
                      </a:r>
                    </a:p>
                  </a:txBody>
                  <a:tcPr/>
                </a:tc>
                <a:tc>
                  <a:txBody>
                    <a:bodyPr/>
                    <a:lstStyle/>
                    <a:p>
                      <a:endParaRPr lang="en-US" sz="1000"/>
                    </a:p>
                  </a:txBody>
                  <a:tcPr/>
                </a:tc>
                <a:tc>
                  <a:txBody>
                    <a:bodyPr/>
                    <a:lstStyle/>
                    <a:p>
                      <a:r>
                        <a:rPr lang="en-US" sz="1000"/>
                        <a:t>Image</a:t>
                      </a:r>
                    </a:p>
                  </a:txBody>
                  <a:tcPr/>
                </a:tc>
                <a:tc>
                  <a:txBody>
                    <a:bodyPr/>
                    <a:lstStyle/>
                    <a:p>
                      <a:r>
                        <a:rPr lang="en-US" sz="1000"/>
                        <a:t>15</a:t>
                      </a:r>
                    </a:p>
                  </a:txBody>
                  <a:tcPr/>
                </a:tc>
                <a:tc>
                  <a:txBody>
                    <a:bodyPr/>
                    <a:lstStyle/>
                    <a:p>
                      <a:r>
                        <a:rPr lang="en-US" sz="1000"/>
                        <a:t>0</a:t>
                      </a:r>
                    </a:p>
                  </a:txBody>
                  <a:tcPr/>
                </a:tc>
                <a:tc>
                  <a:txBody>
                    <a:bodyPr/>
                    <a:lstStyle/>
                    <a:p>
                      <a:r>
                        <a:rPr lang="en-US" sz="1000"/>
                        <a:t>2</a:t>
                      </a:r>
                    </a:p>
                  </a:txBody>
                  <a:tcPr/>
                </a:tc>
                <a:tc>
                  <a:txBody>
                    <a:bodyPr/>
                    <a:lstStyle/>
                    <a:p>
                      <a:r>
                        <a:rPr lang="en-US" sz="1000"/>
                        <a:t>8</a:t>
                      </a:r>
                    </a:p>
                  </a:txBody>
                  <a:tcPr/>
                </a:tc>
                <a:tc>
                  <a:txBody>
                    <a:bodyPr/>
                    <a:lstStyle/>
                    <a:p>
                      <a:r>
                        <a:rPr lang="en-US" sz="1000"/>
                        <a:t>6.38 %</a:t>
                      </a:r>
                    </a:p>
                  </a:txBody>
                  <a:tcPr/>
                </a:tc>
                <a:tc>
                  <a:txBody>
                    <a:bodyPr/>
                    <a:lstStyle/>
                    <a:p>
                      <a:r>
                        <a:rPr lang="en-US" sz="1000"/>
                        <a:t>392</a:t>
                      </a:r>
                    </a:p>
                  </a:txBody>
                  <a:tcPr/>
                </a:tc>
                <a:tc>
                  <a:txBody>
                    <a:bodyPr/>
                    <a:lstStyle/>
                    <a:p>
                      <a:r>
                        <a:rPr lang="en-US" sz="1000"/>
                        <a:t>274</a:t>
                      </a:r>
                    </a:p>
                  </a:txBody>
                  <a:tcPr/>
                </a:tc>
                <a:tc>
                  <a:txBody>
                    <a:bodyPr/>
                    <a:lstStyle/>
                    <a:p>
                      <a:r>
                        <a:rPr lang="en-US" sz="1000"/>
                        <a:t>n/a</a:t>
                      </a:r>
                    </a:p>
                  </a:txBody>
                  <a:tcPr/>
                </a:tc>
                <a:extLst>
                  <a:ext uri="{0D108BD9-81ED-4DB2-BD59-A6C34878D82A}">
                    <a16:rowId xmlns:a16="http://schemas.microsoft.com/office/drawing/2014/main" val="3477125245"/>
                  </a:ext>
                </a:extLst>
              </a:tr>
              <a:tr h="370840">
                <a:tc>
                  <a:txBody>
                    <a:bodyPr/>
                    <a:lstStyle/>
                    <a:p>
                      <a:r>
                        <a:rPr lang="en-US" sz="1000"/>
                        <a:t>07/13/2026 12:30:11</a:t>
                      </a:r>
                    </a:p>
                  </a:txBody>
                  <a:tcPr/>
                </a:tc>
                <a:tc>
                  <a:txBody>
                    <a:bodyPr/>
                    <a:lstStyle/>
                    <a:p>
                      <a:r>
                        <a:rPr lang="en-US" sz="1000"/>
                        <a:t>07/13/2026 12:30:11</a:t>
                      </a:r>
                    </a:p>
                  </a:txBody>
                  <a:tcPr/>
                </a:tc>
                <a:tc>
                  <a:txBody>
                    <a:bodyPr/>
                    <a:lstStyle/>
                    <a:p>
                      <a:endParaRPr lang="en-US" sz="1000"/>
                    </a:p>
                  </a:txBody>
                  <a:tcPr/>
                </a:tc>
                <a:tc>
                  <a:txBody>
                    <a:bodyPr/>
                    <a:lstStyle/>
                    <a:p>
                      <a:r>
                        <a:rPr lang="en-US" sz="1000"/>
                        <a:t>Image</a:t>
                      </a:r>
                    </a:p>
                  </a:txBody>
                  <a:tcPr/>
                </a:tc>
                <a:tc>
                  <a:txBody>
                    <a:bodyPr/>
                    <a:lstStyle/>
                    <a:p>
                      <a:r>
                        <a:rPr lang="en-US" sz="1000"/>
                        <a:t>25</a:t>
                      </a:r>
                    </a:p>
                  </a:txBody>
                  <a:tcPr/>
                </a:tc>
                <a:tc>
                  <a:txBody>
                    <a:bodyPr/>
                    <a:lstStyle/>
                    <a:p>
                      <a:r>
                        <a:rPr lang="en-US" sz="1000"/>
                        <a:t>2</a:t>
                      </a:r>
                    </a:p>
                  </a:txBody>
                  <a:tcPr/>
                </a:tc>
                <a:tc>
                  <a:txBody>
                    <a:bodyPr/>
                    <a:lstStyle/>
                    <a:p>
                      <a:r>
                        <a:rPr lang="en-US" sz="1000"/>
                        <a:t>3</a:t>
                      </a:r>
                    </a:p>
                  </a:txBody>
                  <a:tcPr/>
                </a:tc>
                <a:tc>
                  <a:txBody>
                    <a:bodyPr/>
                    <a:lstStyle/>
                    <a:p>
                      <a:r>
                        <a:rPr lang="en-US" sz="1000"/>
                        <a:t>13</a:t>
                      </a:r>
                    </a:p>
                  </a:txBody>
                  <a:tcPr/>
                </a:tc>
                <a:tc>
                  <a:txBody>
                    <a:bodyPr/>
                    <a:lstStyle/>
                    <a:p>
                      <a:r>
                        <a:rPr lang="en-US" sz="1000"/>
                        <a:t>3.5 %</a:t>
                      </a:r>
                    </a:p>
                  </a:txBody>
                  <a:tcPr/>
                </a:tc>
                <a:tc>
                  <a:txBody>
                    <a:bodyPr/>
                    <a:lstStyle/>
                    <a:p>
                      <a:r>
                        <a:rPr lang="en-US" sz="1000"/>
                        <a:t>1227</a:t>
                      </a:r>
                    </a:p>
                  </a:txBody>
                  <a:tcPr/>
                </a:tc>
                <a:tc>
                  <a:txBody>
                    <a:bodyPr/>
                    <a:lstStyle/>
                    <a:p>
                      <a:r>
                        <a:rPr lang="en-US" sz="1000"/>
                        <a:t>779</a:t>
                      </a:r>
                    </a:p>
                  </a:txBody>
                  <a:tcPr/>
                </a:tc>
                <a:tc>
                  <a:txBody>
                    <a:bodyPr/>
                    <a:lstStyle/>
                    <a:p>
                      <a:r>
                        <a:rPr lang="en-US" sz="1000"/>
                        <a:t>n/a</a:t>
                      </a:r>
                    </a:p>
                  </a:txBody>
                  <a:tcPr/>
                </a:tc>
                <a:extLst>
                  <a:ext uri="{0D108BD9-81ED-4DB2-BD59-A6C34878D82A}">
                    <a16:rowId xmlns:a16="http://schemas.microsoft.com/office/drawing/2014/main" val="3526050356"/>
                  </a:ext>
                </a:extLst>
              </a:tr>
              <a:tr h="370840">
                <a:tc>
                  <a:txBody>
                    <a:bodyPr/>
                    <a:lstStyle/>
                    <a:p>
                      <a:r>
                        <a:rPr lang="en-US" sz="1000"/>
                        <a:t>07/14/2026 14:11:26</a:t>
                      </a:r>
                    </a:p>
                  </a:txBody>
                  <a:tcPr/>
                </a:tc>
                <a:tc>
                  <a:txBody>
                    <a:bodyPr/>
                    <a:lstStyle/>
                    <a:p>
                      <a:r>
                        <a:rPr lang="en-US" sz="1000"/>
                        <a:t>07/14/2026 14:11:26</a:t>
                      </a:r>
                    </a:p>
                  </a:txBody>
                  <a:tcPr/>
                </a:tc>
                <a:tc>
                  <a:txBody>
                    <a:bodyPr/>
                    <a:lstStyle/>
                    <a:p>
                      <a:endParaRPr lang="en-US" sz="1000"/>
                    </a:p>
                  </a:txBody>
                  <a:tcPr/>
                </a:tc>
                <a:tc>
                  <a:txBody>
                    <a:bodyPr/>
                    <a:lstStyle/>
                    <a:p>
                      <a:r>
                        <a:rPr lang="en-US" sz="1000"/>
                        <a:t>Status</a:t>
                      </a:r>
                    </a:p>
                  </a:txBody>
                  <a:tcPr/>
                </a:tc>
                <a:tc>
                  <a:txBody>
                    <a:bodyPr/>
                    <a:lstStyle/>
                    <a:p>
                      <a:r>
                        <a:rPr lang="en-US" sz="1000"/>
                        <a:t>7</a:t>
                      </a:r>
                    </a:p>
                  </a:txBody>
                  <a:tcPr/>
                </a:tc>
                <a:tc>
                  <a:txBody>
                    <a:bodyPr/>
                    <a:lstStyle/>
                    <a:p>
                      <a:r>
                        <a:rPr lang="en-US" sz="1000"/>
                        <a:t>0</a:t>
                      </a:r>
                    </a:p>
                  </a:txBody>
                  <a:tcPr/>
                </a:tc>
                <a:tc>
                  <a:txBody>
                    <a:bodyPr/>
                    <a:lstStyle/>
                    <a:p>
                      <a:r>
                        <a:rPr lang="en-US" sz="1000"/>
                        <a:t>2</a:t>
                      </a:r>
                    </a:p>
                  </a:txBody>
                  <a:tcPr/>
                </a:tc>
                <a:tc>
                  <a:txBody>
                    <a:bodyPr/>
                    <a:lstStyle/>
                    <a:p>
                      <a:r>
                        <a:rPr lang="en-US" sz="1000"/>
                        <a:t>4</a:t>
                      </a:r>
                    </a:p>
                  </a:txBody>
                  <a:tcPr/>
                </a:tc>
                <a:tc>
                  <a:txBody>
                    <a:bodyPr/>
                    <a:lstStyle/>
                    <a:p>
                      <a:r>
                        <a:rPr lang="en-US" sz="1000"/>
                        <a:t>2.97 %</a:t>
                      </a:r>
                    </a:p>
                  </a:txBody>
                  <a:tcPr/>
                </a:tc>
                <a:tc>
                  <a:txBody>
                    <a:bodyPr/>
                    <a:lstStyle/>
                    <a:p>
                      <a:r>
                        <a:rPr lang="en-US" sz="1000"/>
                        <a:t>438</a:t>
                      </a:r>
                    </a:p>
                  </a:txBody>
                  <a:tcPr/>
                </a:tc>
                <a:tc>
                  <a:txBody>
                    <a:bodyPr/>
                    <a:lstStyle/>
                    <a:p>
                      <a:r>
                        <a:rPr lang="en-US" sz="1000"/>
                        <a:t>304</a:t>
                      </a:r>
                    </a:p>
                  </a:txBody>
                  <a:tcPr/>
                </a:tc>
                <a:tc>
                  <a:txBody>
                    <a:bodyPr/>
                    <a:lstStyle/>
                    <a:p>
                      <a:r>
                        <a:rPr lang="en-US" sz="1000"/>
                        <a:t>n/a</a:t>
                      </a:r>
                    </a:p>
                  </a:txBody>
                  <a:tcPr/>
                </a:tc>
                <a:extLst>
                  <a:ext uri="{0D108BD9-81ED-4DB2-BD59-A6C34878D82A}">
                    <a16:rowId xmlns:a16="http://schemas.microsoft.com/office/drawing/2014/main" val="2121828478"/>
                  </a:ext>
                </a:extLst>
              </a:tr>
            </a:tbl>
          </a:graphicData>
        </a:graphic>
      </p:graphicFrame>
      <p:sp>
        <p:nvSpPr>
          <p:cNvPr id="4" name="Text Placeholder 3">
            <a:extLst>
              <a:ext uri="{FF2B5EF4-FFF2-40B4-BE49-F238E27FC236}">
                <a16:creationId xmlns:a16="http://schemas.microsoft.com/office/drawing/2014/main" id="{7B965A3D-10F8-4EA2-92C9-3F5AE9875952}"/>
              </a:ext>
            </a:extLst>
          </p:cNvPr>
          <p:cNvSpPr>
            <a:spLocks noGrp="1"/>
          </p:cNvSpPr>
          <p:nvPr>
            <p:ph type="body" sz="quarter" idx="14"/>
          </p:nvPr>
        </p:nvSpPr>
        <p:spPr/>
        <p:txBody>
          <a:bodyPr/>
          <a:lstStyle/>
          <a:p>
            <a:r>
              <a:rPr lang="en-US"/>
              <a:t>07/06/2026 - 07/20/2026</a:t>
            </a:r>
          </a:p>
        </p:txBody>
      </p:sp>
    </p:spTree>
    <p:extLst>
      <p:ext uri="{BB962C8B-B14F-4D97-AF65-F5344CB8AC3E}">
        <p14:creationId xmlns:p14="http://schemas.microsoft.com/office/powerpoint/2010/main" val="1275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A6F34-08E0-4752-91AF-E69F17D89925}"/>
              </a:ext>
            </a:extLst>
          </p:cNvPr>
          <p:cNvSpPr>
            <a:spLocks noGrp="1"/>
          </p:cNvSpPr>
          <p:nvPr>
            <p:ph type="title"/>
          </p:nvPr>
        </p:nvSpPr>
        <p:spPr/>
        <p:txBody>
          <a:bodyPr/>
          <a:lstStyle/>
          <a:p>
            <a:r>
              <a:rPr lang="en-US"/>
              <a:t>LinkedIn Post Table inkl. Engagement &amp; CTR | 13 profiles - 1 of 4</a:t>
            </a:r>
          </a:p>
        </p:txBody>
      </p:sp>
      <p:graphicFrame>
        <p:nvGraphicFramePr>
          <p:cNvPr id="5" name="Table Placeholder 4">
            <a:extLst>
              <a:ext uri="{FF2B5EF4-FFF2-40B4-BE49-F238E27FC236}">
                <a16:creationId xmlns:a16="http://schemas.microsoft.com/office/drawing/2014/main" id="{538920D0-99F4-4E68-9B14-7C60ABA661B8}"/>
              </a:ext>
            </a:extLst>
          </p:cNvPr>
          <p:cNvGraphicFramePr>
            <a:graphicFrameLocks noGrp="1"/>
          </p:cNvGraphicFramePr>
          <p:nvPr>
            <p:ph type="tbl" sz="quarter" idx="13"/>
            <p:extLst>
              <p:ext uri="{D42A27DB-BD31-4B8C-83A1-F6EECF244321}">
                <p14:modId xmlns:p14="http://schemas.microsoft.com/office/powerpoint/2010/main" val="3594793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34090114"/>
                    </a:ext>
                  </a:extLst>
                </a:gridCol>
                <a:gridCol w="1316736">
                  <a:extLst>
                    <a:ext uri="{9D8B030D-6E8A-4147-A177-3AD203B41FA5}">
                      <a16:colId xmlns:a16="http://schemas.microsoft.com/office/drawing/2014/main" val="2781708443"/>
                    </a:ext>
                  </a:extLst>
                </a:gridCol>
                <a:gridCol w="3374136">
                  <a:extLst>
                    <a:ext uri="{9D8B030D-6E8A-4147-A177-3AD203B41FA5}">
                      <a16:colId xmlns:a16="http://schemas.microsoft.com/office/drawing/2014/main" val="787083124"/>
                    </a:ext>
                  </a:extLst>
                </a:gridCol>
                <a:gridCol w="658368">
                  <a:extLst>
                    <a:ext uri="{9D8B030D-6E8A-4147-A177-3AD203B41FA5}">
                      <a16:colId xmlns:a16="http://schemas.microsoft.com/office/drawing/2014/main" val="2775282736"/>
                    </a:ext>
                  </a:extLst>
                </a:gridCol>
                <a:gridCol w="658368">
                  <a:extLst>
                    <a:ext uri="{9D8B030D-6E8A-4147-A177-3AD203B41FA5}">
                      <a16:colId xmlns:a16="http://schemas.microsoft.com/office/drawing/2014/main" val="1072279335"/>
                    </a:ext>
                  </a:extLst>
                </a:gridCol>
                <a:gridCol w="658368">
                  <a:extLst>
                    <a:ext uri="{9D8B030D-6E8A-4147-A177-3AD203B41FA5}">
                      <a16:colId xmlns:a16="http://schemas.microsoft.com/office/drawing/2014/main" val="3380759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361965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SAM 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07/20/2026 12:54:58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Industrial AI has a fundamental rule: Data without context is just noise. 
A predictive model is only as good as the operational logic behind it.
That is exactly why we built Digital Plant.
Instead of feeding algorithms isolated data points, 
SAM GUARD lets you map every asset, dependency, and process flow. 
By teaching the AI exactly what affects what and capturing your plant’s true DNA, the system eliminates blind spots - delivering earlier, precise alerts before problems even surface.
See how it works 👇
SAMSON GROUP | #IndustrialAI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0.09202958093673 %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0.041906327033689 %</a:t>
                      </a:r>
                    </a:p>
                  </a:txBody>
                  <a:tcPr/>
                </a:tc>
                <a:extLst>
                  <a:ext uri="{0D108BD9-81ED-4DB2-BD59-A6C34878D82A}">
                    <a16:rowId xmlns:a16="http://schemas.microsoft.com/office/drawing/2014/main" val="4078490807"/>
                  </a:ext>
                </a:extLst>
              </a:tr>
            </a:tbl>
          </a:graphicData>
        </a:graphic>
      </p:graphicFrame>
      <p:sp>
        <p:nvSpPr>
          <p:cNvPr id="4" name="Text Placeholder 3">
            <a:extLst>
              <a:ext uri="{FF2B5EF4-FFF2-40B4-BE49-F238E27FC236}">
                <a16:creationId xmlns:a16="http://schemas.microsoft.com/office/drawing/2014/main" id="{E4EEC06A-01D0-4676-BE1F-F1E95BAA93A6}"/>
              </a:ext>
            </a:extLst>
          </p:cNvPr>
          <p:cNvSpPr>
            <a:spLocks noGrp="1"/>
          </p:cNvSpPr>
          <p:nvPr>
            <p:ph type="body" sz="quarter" idx="14"/>
          </p:nvPr>
        </p:nvSpPr>
        <p:spPr/>
        <p:txBody>
          <a:bodyPr/>
          <a:lstStyle/>
          <a:p>
            <a:r>
              <a:rPr lang="en-US"/>
              <a:t>07/06/2026 - 07/20/2026</a:t>
            </a:r>
          </a:p>
        </p:txBody>
      </p:sp>
    </p:spTree>
    <p:extLst>
      <p:ext uri="{BB962C8B-B14F-4D97-AF65-F5344CB8AC3E}">
        <p14:creationId xmlns:p14="http://schemas.microsoft.com/office/powerpoint/2010/main" val="21486931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19F6B-C1A2-487D-B350-63BC012B9B26}"/>
              </a:ext>
            </a:extLst>
          </p:cNvPr>
          <p:cNvSpPr>
            <a:spLocks noGrp="1"/>
          </p:cNvSpPr>
          <p:nvPr>
            <p:ph type="title"/>
          </p:nvPr>
        </p:nvSpPr>
        <p:spPr/>
        <p:txBody>
          <a:bodyPr/>
          <a:lstStyle/>
          <a:p>
            <a:r>
              <a:rPr lang="en-US"/>
              <a:t>LinkedIn Post Table inkl. Engagement &amp; CTR | 13 profiles - 2 of 4</a:t>
            </a:r>
          </a:p>
        </p:txBody>
      </p:sp>
      <p:graphicFrame>
        <p:nvGraphicFramePr>
          <p:cNvPr id="5" name="Table Placeholder 4">
            <a:extLst>
              <a:ext uri="{FF2B5EF4-FFF2-40B4-BE49-F238E27FC236}">
                <a16:creationId xmlns:a16="http://schemas.microsoft.com/office/drawing/2014/main" id="{DD4DAB95-315B-4E7C-97D8-4AEF8E204B0B}"/>
              </a:ext>
            </a:extLst>
          </p:cNvPr>
          <p:cNvGraphicFramePr>
            <a:graphicFrameLocks noGrp="1"/>
          </p:cNvGraphicFramePr>
          <p:nvPr>
            <p:ph type="tbl" sz="quarter" idx="13"/>
            <p:extLst>
              <p:ext uri="{D42A27DB-BD31-4B8C-83A1-F6EECF244321}">
                <p14:modId xmlns:p14="http://schemas.microsoft.com/office/powerpoint/2010/main" val="3195348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53636342"/>
                    </a:ext>
                  </a:extLst>
                </a:gridCol>
                <a:gridCol w="1316736">
                  <a:extLst>
                    <a:ext uri="{9D8B030D-6E8A-4147-A177-3AD203B41FA5}">
                      <a16:colId xmlns:a16="http://schemas.microsoft.com/office/drawing/2014/main" val="3755346596"/>
                    </a:ext>
                  </a:extLst>
                </a:gridCol>
                <a:gridCol w="3374136">
                  <a:extLst>
                    <a:ext uri="{9D8B030D-6E8A-4147-A177-3AD203B41FA5}">
                      <a16:colId xmlns:a16="http://schemas.microsoft.com/office/drawing/2014/main" val="2150899446"/>
                    </a:ext>
                  </a:extLst>
                </a:gridCol>
                <a:gridCol w="658368">
                  <a:extLst>
                    <a:ext uri="{9D8B030D-6E8A-4147-A177-3AD203B41FA5}">
                      <a16:colId xmlns:a16="http://schemas.microsoft.com/office/drawing/2014/main" val="1051349534"/>
                    </a:ext>
                  </a:extLst>
                </a:gridCol>
                <a:gridCol w="658368">
                  <a:extLst>
                    <a:ext uri="{9D8B030D-6E8A-4147-A177-3AD203B41FA5}">
                      <a16:colId xmlns:a16="http://schemas.microsoft.com/office/drawing/2014/main" val="3191548733"/>
                    </a:ext>
                  </a:extLst>
                </a:gridCol>
                <a:gridCol w="658368">
                  <a:extLst>
                    <a:ext uri="{9D8B030D-6E8A-4147-A177-3AD203B41FA5}">
                      <a16:colId xmlns:a16="http://schemas.microsoft.com/office/drawing/2014/main" val="1366407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321435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SAMSON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07/06/2026 13:00:21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Im Juli dreht sich alles um den sicheren und zuverlässigen Betrieb industrieller Anlagen.
Ein reibungsloser Ablauf ist besonders im Schichtbetrieb entscheidend, um Ausfälle zu vermeiden und die Produktionsqualität konstant zu halten.
Gut organisierte Abläufe und technisch stabile Prozesse bilden die Grundlage für einen effizienten Anlagenbetrieb.
𝗗𝗶𝗲𝘀𝗲𝗻 𝗠𝗼𝗻𝗮𝘁 𝗶𝗺 𝗙𝗼𝗸𝘂𝘀: 
Instandhaltung · Prozessstabilität
Was ist für euch wichtiger, um Störungen zu vermeiden? 👇
#SAMSONGlossar #Instandhaltung #Prozessstabilität #Anlagenbetrieb #Industrie #Automatisierung #Engineering #Prozessindustrie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0.18032786885246 %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0.15081967213115 %</a:t>
                      </a:r>
                    </a:p>
                  </a:txBody>
                  <a:tcPr/>
                </a:tc>
                <a:extLst>
                  <a:ext uri="{0D108BD9-81ED-4DB2-BD59-A6C34878D82A}">
                    <a16:rowId xmlns:a16="http://schemas.microsoft.com/office/drawing/2014/main" val="1090992078"/>
                  </a:ext>
                </a:extLst>
              </a:tr>
            </a:tbl>
          </a:graphicData>
        </a:graphic>
      </p:graphicFrame>
      <p:sp>
        <p:nvSpPr>
          <p:cNvPr id="4" name="Text Placeholder 3">
            <a:extLst>
              <a:ext uri="{FF2B5EF4-FFF2-40B4-BE49-F238E27FC236}">
                <a16:creationId xmlns:a16="http://schemas.microsoft.com/office/drawing/2014/main" id="{4A8A9A92-CC35-4E59-A1A3-23E0A5B00F91}"/>
              </a:ext>
            </a:extLst>
          </p:cNvPr>
          <p:cNvSpPr>
            <a:spLocks noGrp="1"/>
          </p:cNvSpPr>
          <p:nvPr>
            <p:ph type="body" sz="quarter" idx="14"/>
          </p:nvPr>
        </p:nvSpPr>
        <p:spPr/>
        <p:txBody>
          <a:bodyPr/>
          <a:lstStyle/>
          <a:p>
            <a:r>
              <a:rPr lang="en-US"/>
              <a:t>07/06/2026 - 07/20/2026</a:t>
            </a:r>
          </a:p>
        </p:txBody>
      </p:sp>
    </p:spTree>
    <p:extLst>
      <p:ext uri="{BB962C8B-B14F-4D97-AF65-F5344CB8AC3E}">
        <p14:creationId xmlns:p14="http://schemas.microsoft.com/office/powerpoint/2010/main" val="370308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031805-D6AF-428C-B97E-086DEA88066A}"/>
              </a:ext>
            </a:extLst>
          </p:cNvPr>
          <p:cNvSpPr>
            <a:spLocks noGrp="1"/>
          </p:cNvSpPr>
          <p:nvPr>
            <p:ph type="title"/>
          </p:nvPr>
        </p:nvSpPr>
        <p:spPr/>
        <p:txBody>
          <a:bodyPr/>
          <a:lstStyle/>
          <a:p>
            <a:r>
              <a:rPr lang="en-US"/>
              <a:t>LinkedIn Post Table inkl. Engagement &amp; CTR | 13 profiles - 3 of 4</a:t>
            </a:r>
          </a:p>
        </p:txBody>
      </p:sp>
      <p:graphicFrame>
        <p:nvGraphicFramePr>
          <p:cNvPr id="5" name="Table Placeholder 4">
            <a:extLst>
              <a:ext uri="{FF2B5EF4-FFF2-40B4-BE49-F238E27FC236}">
                <a16:creationId xmlns:a16="http://schemas.microsoft.com/office/drawing/2014/main" id="{936CE172-C713-4479-8655-CBD98A868775}"/>
              </a:ext>
            </a:extLst>
          </p:cNvPr>
          <p:cNvGraphicFramePr>
            <a:graphicFrameLocks noGrp="1"/>
          </p:cNvGraphicFramePr>
          <p:nvPr>
            <p:ph type="tbl" sz="quarter" idx="13"/>
            <p:extLst>
              <p:ext uri="{D42A27DB-BD31-4B8C-83A1-F6EECF244321}">
                <p14:modId xmlns:p14="http://schemas.microsoft.com/office/powerpoint/2010/main" val="565562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06627580"/>
                    </a:ext>
                  </a:extLst>
                </a:gridCol>
                <a:gridCol w="1316736">
                  <a:extLst>
                    <a:ext uri="{9D8B030D-6E8A-4147-A177-3AD203B41FA5}">
                      <a16:colId xmlns:a16="http://schemas.microsoft.com/office/drawing/2014/main" val="1926909379"/>
                    </a:ext>
                  </a:extLst>
                </a:gridCol>
                <a:gridCol w="3374136">
                  <a:extLst>
                    <a:ext uri="{9D8B030D-6E8A-4147-A177-3AD203B41FA5}">
                      <a16:colId xmlns:a16="http://schemas.microsoft.com/office/drawing/2014/main" val="2401413893"/>
                    </a:ext>
                  </a:extLst>
                </a:gridCol>
                <a:gridCol w="658368">
                  <a:extLst>
                    <a:ext uri="{9D8B030D-6E8A-4147-A177-3AD203B41FA5}">
                      <a16:colId xmlns:a16="http://schemas.microsoft.com/office/drawing/2014/main" val="4053279403"/>
                    </a:ext>
                  </a:extLst>
                </a:gridCol>
                <a:gridCol w="658368">
                  <a:extLst>
                    <a:ext uri="{9D8B030D-6E8A-4147-A177-3AD203B41FA5}">
                      <a16:colId xmlns:a16="http://schemas.microsoft.com/office/drawing/2014/main" val="713988606"/>
                    </a:ext>
                  </a:extLst>
                </a:gridCol>
                <a:gridCol w="658368">
                  <a:extLst>
                    <a:ext uri="{9D8B030D-6E8A-4147-A177-3AD203B41FA5}">
                      <a16:colId xmlns:a16="http://schemas.microsoft.com/office/drawing/2014/main" val="3510808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311663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SAMSON Deutschland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07/13/2026 12:30:11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𝗧𝗥𝗢𝗩𝗜𝗦 𝟯𝟳𝟵𝟯 – 𝗙𝗹𝗲𝘅𝗶𝗯𝗶𝗹𝗶𝘁ä𝘁 𝘂𝗻𝗱 𝗜𝗻𝘁𝗲𝗹𝗹𝗶𝗴𝗲𝗻𝘇 𝗳ü𝗿 𝗮𝗻𝘀𝗽𝗿𝘂𝗰𝗵𝘀𝘃𝗼𝗹𝗹𝗲 𝗣𝗿𝗼𝘇𝗲𝘀𝘀𝗲
Der 𝗧𝗥𝗢𝗩𝗜𝗦 𝟯𝟳𝟵𝟯 ist ein modular aufgebauter, intelligenter Stellungsregler für pneumatische Regelventile.
Er überzeugt durch 𝗵𝗼𝗵𝗲 𝗙𝗹𝗲𝘅𝗶𝗯𝗶𝗹𝗶𝘁ä𝘁, 𝗯𝗲𝗻𝘂𝘁𝘇𝗲𝗿𝗳𝗿𝗲𝘂𝗻𝗱𝗹𝗶𝗰𝗵𝗲 𝗕𝗲𝗱𝗶𝗲𝗻𝘂𝗻𝗴 𝘂𝗻𝗱 𝘂𝗺𝗳𝗮𝘀𝘀𝗲𝗻𝗱𝗲 𝗗𝗶𝗮𝗴𝗻𝗼𝘀𝗲𝗳𝘂𝗻𝗸𝘁𝗶𝗼𝗻𝗲𝗻. 
Dank seiner robusten Konstruktion eignet er sich ideal für anspruchsvolle Anwendungen in der Prozessautomatisierung – selbst unter schwierigen Umgebungsbedingungen und bei besonders schnellen Stellzeiten.
Mit dem TROVIS 3793 setzen Sie auf Präzision, Zuverlässigkeit und Zukunftssicherheit – selbst unter extremen Bedingungen.
𝗪𝗲𝗹𝗰𝗵𝗲 𝗘𝗶𝗴𝗲𝗻𝘀𝗰𝗵𝗮𝗳𝘁 𝗶𝘀𝘁 𝗳ü𝗿 𝗲𝘂𝗰𝗵 𝗯𝗲𝗶 𝗦𝘁𝗲𝗹𝗹𝘂𝗻𝗴𝘀𝗿𝗲𝗴𝗹𝗲𝗿𝗻 𝗶𝗻 𝗮𝗻𝘀𝗽𝗿𝘂𝗰𝗵𝘀𝘃𝗼𝗹𝗹𝗲𝗻 𝗣𝗿𝗼𝘇𝗲𝘀𝘀𝘂𝗺𝗴𝗲𝗯𝘂𝗻𝗴𝗲𝗻 𝗮𝗺 𝘄𝗶𝗰𝗵𝘁𝗶𝗴𝘀𝘁𝗲𝗻 – 𝗿𝗼𝗯𝘂𝘀𝘁𝗲 𝗕𝗮𝘂𝘄𝗲𝗶𝘀𝗲, 𝘀𝗰𝗵𝗻𝗲𝗹𝗹𝗲 𝗦𝘁𝗲𝗹𝗹𝘇𝗲𝗶𝘁𝗲𝗻 𝗼𝗱𝗲𝗿 𝗳𝗹𝗲𝘅𝗶𝗯𝗹𝗲 𝗠𝗼𝗱𝘂𝗹𝗮𝗿𝗶𝘁ä𝘁?
Teilen Sie Ihre Meinung!
#SAMSON #TROVIS3793 #Prozessautomatisierung #Innovation #Digitalisierung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0.035044824775876 %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0.010594947025265 %</a:t>
                      </a:r>
                    </a:p>
                  </a:txBody>
                  <a:tcPr/>
                </a:tc>
                <a:extLst>
                  <a:ext uri="{0D108BD9-81ED-4DB2-BD59-A6C34878D82A}">
                    <a16:rowId xmlns:a16="http://schemas.microsoft.com/office/drawing/2014/main" val="2694154251"/>
                  </a:ext>
                </a:extLst>
              </a:tr>
            </a:tbl>
          </a:graphicData>
        </a:graphic>
      </p:graphicFrame>
      <p:sp>
        <p:nvSpPr>
          <p:cNvPr id="4" name="Text Placeholder 3">
            <a:extLst>
              <a:ext uri="{FF2B5EF4-FFF2-40B4-BE49-F238E27FC236}">
                <a16:creationId xmlns:a16="http://schemas.microsoft.com/office/drawing/2014/main" id="{C15E31AB-3538-4716-B187-1BE5DC097EFC}"/>
              </a:ext>
            </a:extLst>
          </p:cNvPr>
          <p:cNvSpPr>
            <a:spLocks noGrp="1"/>
          </p:cNvSpPr>
          <p:nvPr>
            <p:ph type="body" sz="quarter" idx="14"/>
          </p:nvPr>
        </p:nvSpPr>
        <p:spPr/>
        <p:txBody>
          <a:bodyPr/>
          <a:lstStyle/>
          <a:p>
            <a:r>
              <a:rPr lang="en-US"/>
              <a:t>07/06/2026 - 07/20/2026</a:t>
            </a:r>
          </a:p>
        </p:txBody>
      </p:sp>
    </p:spTree>
    <p:extLst>
      <p:ext uri="{BB962C8B-B14F-4D97-AF65-F5344CB8AC3E}">
        <p14:creationId xmlns:p14="http://schemas.microsoft.com/office/powerpoint/2010/main" val="397616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636E14-5992-412F-96F7-F65DDFE66F0A}"/>
              </a:ext>
            </a:extLst>
          </p:cNvPr>
          <p:cNvSpPr>
            <a:spLocks noGrp="1"/>
          </p:cNvSpPr>
          <p:nvPr>
            <p:ph type="title"/>
          </p:nvPr>
        </p:nvSpPr>
        <p:spPr/>
        <p:txBody>
          <a:bodyPr/>
          <a:lstStyle/>
          <a:p>
            <a:r>
              <a:rPr lang="en-US"/>
              <a:t>LinkedIn Post Table inkl. Engagement &amp; CTR | 13 profiles - 4 of 4</a:t>
            </a:r>
          </a:p>
        </p:txBody>
      </p:sp>
      <p:graphicFrame>
        <p:nvGraphicFramePr>
          <p:cNvPr id="5" name="Table Placeholder 4">
            <a:extLst>
              <a:ext uri="{FF2B5EF4-FFF2-40B4-BE49-F238E27FC236}">
                <a16:creationId xmlns:a16="http://schemas.microsoft.com/office/drawing/2014/main" id="{43C6F057-FFFB-49A7-8CB1-ADCC061A4C08}"/>
              </a:ext>
            </a:extLst>
          </p:cNvPr>
          <p:cNvGraphicFramePr>
            <a:graphicFrameLocks noGrp="1"/>
          </p:cNvGraphicFramePr>
          <p:nvPr>
            <p:ph type="tbl" sz="quarter" idx="13"/>
            <p:extLst>
              <p:ext uri="{D42A27DB-BD31-4B8C-83A1-F6EECF244321}">
                <p14:modId xmlns:p14="http://schemas.microsoft.com/office/powerpoint/2010/main" val="3702374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64367651"/>
                    </a:ext>
                  </a:extLst>
                </a:gridCol>
                <a:gridCol w="1316736">
                  <a:extLst>
                    <a:ext uri="{9D8B030D-6E8A-4147-A177-3AD203B41FA5}">
                      <a16:colId xmlns:a16="http://schemas.microsoft.com/office/drawing/2014/main" val="2233380467"/>
                    </a:ext>
                  </a:extLst>
                </a:gridCol>
                <a:gridCol w="3374136">
                  <a:extLst>
                    <a:ext uri="{9D8B030D-6E8A-4147-A177-3AD203B41FA5}">
                      <a16:colId xmlns:a16="http://schemas.microsoft.com/office/drawing/2014/main" val="2036574198"/>
                    </a:ext>
                  </a:extLst>
                </a:gridCol>
                <a:gridCol w="658368">
                  <a:extLst>
                    <a:ext uri="{9D8B030D-6E8A-4147-A177-3AD203B41FA5}">
                      <a16:colId xmlns:a16="http://schemas.microsoft.com/office/drawing/2014/main" val="2098159443"/>
                    </a:ext>
                  </a:extLst>
                </a:gridCol>
                <a:gridCol w="658368">
                  <a:extLst>
                    <a:ext uri="{9D8B030D-6E8A-4147-A177-3AD203B41FA5}">
                      <a16:colId xmlns:a16="http://schemas.microsoft.com/office/drawing/2014/main" val="2150568483"/>
                    </a:ext>
                  </a:extLst>
                </a:gridCol>
                <a:gridCol w="658368">
                  <a:extLst>
                    <a:ext uri="{9D8B030D-6E8A-4147-A177-3AD203B41FA5}">
                      <a16:colId xmlns:a16="http://schemas.microsoft.com/office/drawing/2014/main" val="69763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CTR</a:t>
                      </a:r>
                    </a:p>
                  </a:txBody>
                  <a:tcPr/>
                </a:tc>
                <a:extLst>
                  <a:ext uri="{0D108BD9-81ED-4DB2-BD59-A6C34878D82A}">
                    <a16:rowId xmlns:a16="http://schemas.microsoft.com/office/drawing/2014/main" val="202559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SAM 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07/07/2026 10:33:08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Are you measuring the real ROI of Industrial AI?
Most companies look at maintenance savings and downtime reduction.
But what about the value hidden in process inefficiencies, energy waste, quality deviations, or lost throughput?
On July 16, we’ll explore where predictive analytics creates measurable business impact, across both process performance and equipment reliability.
Join here &gt;\&gt; https://lnkd.in/efdceU-s
Aashritha Thammineni &amp; Samuel Zuendorf | SAMSON GROUP \| #IndustrialAI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0.063775510204082 %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0.020408163265306 %</a:t>
                      </a:r>
                    </a:p>
                  </a:txBody>
                  <a:tcPr/>
                </a:tc>
                <a:extLst>
                  <a:ext uri="{0D108BD9-81ED-4DB2-BD59-A6C34878D82A}">
                    <a16:rowId xmlns:a16="http://schemas.microsoft.com/office/drawing/2014/main" val="46853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SAM GUARD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07/14/2026 14:11:26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 question that surfaced during one of our recent webinars: if most process failures develop gradually and well within operational limits, what is a threshold-based alarm system actually protecting you from?
It's a more uncomfortable question than it first appears. The article below works through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0.029680365296804 %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0.0091324200913242 %</a:t>
                      </a:r>
                    </a:p>
                  </a:txBody>
                  <a:tcPr/>
                </a:tc>
                <a:extLst>
                  <a:ext uri="{0D108BD9-81ED-4DB2-BD59-A6C34878D82A}">
                    <a16:rowId xmlns:a16="http://schemas.microsoft.com/office/drawing/2014/main" val="2772265937"/>
                  </a:ext>
                </a:extLst>
              </a:tr>
            </a:tbl>
          </a:graphicData>
        </a:graphic>
      </p:graphicFrame>
      <p:sp>
        <p:nvSpPr>
          <p:cNvPr id="4" name="Text Placeholder 3">
            <a:extLst>
              <a:ext uri="{FF2B5EF4-FFF2-40B4-BE49-F238E27FC236}">
                <a16:creationId xmlns:a16="http://schemas.microsoft.com/office/drawing/2014/main" id="{7E9C0F4F-74C7-4A9B-8C9E-F29501AE440C}"/>
              </a:ext>
            </a:extLst>
          </p:cNvPr>
          <p:cNvSpPr>
            <a:spLocks noGrp="1"/>
          </p:cNvSpPr>
          <p:nvPr>
            <p:ph type="body" sz="quarter" idx="14"/>
          </p:nvPr>
        </p:nvSpPr>
        <p:spPr/>
        <p:txBody>
          <a:bodyPr/>
          <a:lstStyle/>
          <a:p>
            <a:r>
              <a:rPr lang="en-US"/>
              <a:t>07/06/2026 - 07/20/2026</a:t>
            </a:r>
          </a:p>
        </p:txBody>
      </p:sp>
    </p:spTree>
    <p:extLst>
      <p:ext uri="{BB962C8B-B14F-4D97-AF65-F5344CB8AC3E}">
        <p14:creationId xmlns:p14="http://schemas.microsoft.com/office/powerpoint/2010/main" val="4257158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792</Words>
  <Application>Microsoft Office PowerPoint</Application>
  <PresentationFormat>On-screen Show (4:3)</PresentationFormat>
  <Paragraphs>142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Report Dashboard - Isabell</vt:lpstr>
      <vt:lpstr>LinkedIn Interaction Rate By Post Type | 13 profiles</vt:lpstr>
      <vt:lpstr>LinkedIn Posts By Weekday | 13 profiles</vt:lpstr>
      <vt:lpstr>LinkedIn Video Time Watched | 13 profiles</vt:lpstr>
      <vt:lpstr>LinkedIn Posts Table | 13 profiles</vt:lpstr>
      <vt:lpstr>LinkedIn Post Table inkl. Engagement &amp; CTR | 13 profiles - 1 of 4</vt:lpstr>
      <vt:lpstr>LinkedIn Post Table inkl. Engagement &amp; CTR | 13 profiles - 2 of 4</vt:lpstr>
      <vt:lpstr>LinkedIn Post Table inkl. Engagement &amp; CTR | 13 profiles - 3 of 4</vt:lpstr>
      <vt:lpstr>LinkedIn Post Table inkl. Engagement &amp; CTR | 13 profiles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Dashboard - Isabell</dc:title>
  <dc:creator>Frederik Born</dc:creator>
  <cp:lastModifiedBy>Frederik Born</cp:lastModifiedBy>
  <cp:revision>1</cp:revision>
  <dcterms:created xsi:type="dcterms:W3CDTF">2026-08-14T09:08:38Z</dcterms:created>
  <dcterms:modified xsi:type="dcterms:W3CDTF">2026-08-14T09:08:50Z</dcterms:modified>
</cp:coreProperties>
</file>