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kuhn.group</c:v>
                </c:pt>
              </c:strCache>
            </c:strRef>
          </c:tx>
          <c:spPr>
            <a:ln w="28575" cap="rnd">
              <a:solidFill>
                <a:schemeClr val="accent1"/>
              </a:solidFill>
              <a:round/>
            </a:ln>
            <a:effectLst/>
          </c:spPr>
          <c:marker>
            <c:symbol val="none"/>
          </c:marker>
          <c:cat>
            <c:numRef>
              <c:f>Sheet1!$A$2:$A$28</c:f>
              <c:numCache>
                <c:formatCode>m/d/yyyy</c:formatCode>
                <c:ptCount val="27"/>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numCache>
            </c:numRef>
          </c:cat>
          <c:val>
            <c:numRef>
              <c:f>Sheet1!$B$2:$B$28</c:f>
              <c:numCache>
                <c:formatCode>General</c:formatCode>
                <c:ptCount val="27"/>
                <c:pt idx="0">
                  <c:v>930</c:v>
                </c:pt>
                <c:pt idx="1">
                  <c:v>937</c:v>
                </c:pt>
                <c:pt idx="2">
                  <c:v>938</c:v>
                </c:pt>
                <c:pt idx="3">
                  <c:v>943</c:v>
                </c:pt>
                <c:pt idx="4">
                  <c:v>947</c:v>
                </c:pt>
                <c:pt idx="5">
                  <c:v>959</c:v>
                </c:pt>
                <c:pt idx="6">
                  <c:v>963</c:v>
                </c:pt>
                <c:pt idx="7">
                  <c:v>971</c:v>
                </c:pt>
                <c:pt idx="8">
                  <c:v>979</c:v>
                </c:pt>
                <c:pt idx="9">
                  <c:v>986</c:v>
                </c:pt>
                <c:pt idx="10">
                  <c:v>989</c:v>
                </c:pt>
                <c:pt idx="11">
                  <c:v>993</c:v>
                </c:pt>
                <c:pt idx="12">
                  <c:v>996</c:v>
                </c:pt>
                <c:pt idx="13">
                  <c:v>1001</c:v>
                </c:pt>
                <c:pt idx="14">
                  <c:v>1008</c:v>
                </c:pt>
                <c:pt idx="15">
                  <c:v>1015</c:v>
                </c:pt>
                <c:pt idx="16">
                  <c:v>1055</c:v>
                </c:pt>
                <c:pt idx="17">
                  <c:v>1075</c:v>
                </c:pt>
                <c:pt idx="18">
                  <c:v>1092</c:v>
                </c:pt>
                <c:pt idx="19">
                  <c:v>1102</c:v>
                </c:pt>
                <c:pt idx="20">
                  <c:v>1112</c:v>
                </c:pt>
                <c:pt idx="21">
                  <c:v>1118</c:v>
                </c:pt>
                <c:pt idx="22">
                  <c:v>1129</c:v>
                </c:pt>
                <c:pt idx="23">
                  <c:v>1140</c:v>
                </c:pt>
                <c:pt idx="24">
                  <c:v>1149</c:v>
                </c:pt>
                <c:pt idx="25">
                  <c:v>1159</c:v>
                </c:pt>
                <c:pt idx="26">
                  <c:v>1169</c:v>
                </c:pt>
              </c:numCache>
            </c:numRef>
          </c:val>
          <c:smooth val="0"/>
          <c:extLst>
            <c:ext xmlns:c16="http://schemas.microsoft.com/office/drawing/2014/chart" uri="{C3380CC4-5D6E-409C-BE32-E72D297353CC}">
              <c16:uniqueId val="{00000000-E047-4C25-BFC0-3BB4E1CFAC13}"/>
            </c:ext>
          </c:extLst>
        </c:ser>
        <c:dLbls>
          <c:showLegendKey val="0"/>
          <c:showVal val="0"/>
          <c:showCatName val="0"/>
          <c:showSerName val="0"/>
          <c:showPercent val="0"/>
          <c:showBubbleSize val="0"/>
        </c:dLbls>
        <c:smooth val="0"/>
        <c:axId val="398368576"/>
        <c:axId val="398367920"/>
      </c:lineChart>
      <c:dateAx>
        <c:axId val="398368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367920"/>
        <c:crosses val="autoZero"/>
        <c:auto val="1"/>
        <c:lblOffset val="100"/>
        <c:baseTimeUnit val="days"/>
      </c:dateAx>
      <c:valAx>
        <c:axId val="398367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36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KUHN</c:v>
                </c:pt>
              </c:strCache>
            </c:strRef>
          </c:tx>
          <c:spPr>
            <a:ln w="28575" cap="rnd">
              <a:solidFill>
                <a:schemeClr val="accent1"/>
              </a:solidFill>
              <a:round/>
            </a:ln>
            <a:effectLst/>
          </c:spPr>
          <c:marker>
            <c:symbol val="none"/>
          </c:marker>
          <c:cat>
            <c:numRef>
              <c:f>Sheet1!$A$2:$A$28</c:f>
              <c:numCache>
                <c:formatCode>m/d/yyyy</c:formatCode>
                <c:ptCount val="27"/>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numCache>
            </c:numRef>
          </c:cat>
          <c:val>
            <c:numRef>
              <c:f>Sheet1!$B$2:$B$28</c:f>
              <c:numCache>
                <c:formatCode>General</c:formatCode>
                <c:ptCount val="27"/>
                <c:pt idx="0">
                  <c:v>77473</c:v>
                </c:pt>
                <c:pt idx="1">
                  <c:v>77473</c:v>
                </c:pt>
                <c:pt idx="2">
                  <c:v>77472</c:v>
                </c:pt>
                <c:pt idx="3">
                  <c:v>77477</c:v>
                </c:pt>
                <c:pt idx="4">
                  <c:v>77485</c:v>
                </c:pt>
                <c:pt idx="5">
                  <c:v>77492</c:v>
                </c:pt>
                <c:pt idx="6">
                  <c:v>77500</c:v>
                </c:pt>
                <c:pt idx="7">
                  <c:v>77502</c:v>
                </c:pt>
                <c:pt idx="8">
                  <c:v>77507</c:v>
                </c:pt>
                <c:pt idx="9">
                  <c:v>77505</c:v>
                </c:pt>
                <c:pt idx="10">
                  <c:v>77515</c:v>
                </c:pt>
                <c:pt idx="11">
                  <c:v>77521</c:v>
                </c:pt>
                <c:pt idx="12">
                  <c:v>77523</c:v>
                </c:pt>
                <c:pt idx="13">
                  <c:v>77523</c:v>
                </c:pt>
                <c:pt idx="14">
                  <c:v>77523</c:v>
                </c:pt>
                <c:pt idx="15">
                  <c:v>77531</c:v>
                </c:pt>
                <c:pt idx="16">
                  <c:v>77534</c:v>
                </c:pt>
                <c:pt idx="17">
                  <c:v>77544</c:v>
                </c:pt>
                <c:pt idx="18">
                  <c:v>77560</c:v>
                </c:pt>
                <c:pt idx="19">
                  <c:v>77559</c:v>
                </c:pt>
                <c:pt idx="20">
                  <c:v>77562</c:v>
                </c:pt>
                <c:pt idx="21">
                  <c:v>77566</c:v>
                </c:pt>
                <c:pt idx="22">
                  <c:v>77565</c:v>
                </c:pt>
                <c:pt idx="23">
                  <c:v>77568</c:v>
                </c:pt>
                <c:pt idx="24">
                  <c:v>77566</c:v>
                </c:pt>
                <c:pt idx="25">
                  <c:v>77566</c:v>
                </c:pt>
                <c:pt idx="26">
                  <c:v>77565</c:v>
                </c:pt>
              </c:numCache>
            </c:numRef>
          </c:val>
          <c:smooth val="0"/>
          <c:extLst>
            <c:ext xmlns:c16="http://schemas.microsoft.com/office/drawing/2014/chart" uri="{C3380CC4-5D6E-409C-BE32-E72D297353CC}">
              <c16:uniqueId val="{00000000-4A85-4D0D-B6FA-9A79D52EF86C}"/>
            </c:ext>
          </c:extLst>
        </c:ser>
        <c:dLbls>
          <c:showLegendKey val="0"/>
          <c:showVal val="0"/>
          <c:showCatName val="0"/>
          <c:showSerName val="0"/>
          <c:showPercent val="0"/>
          <c:showBubbleSize val="0"/>
        </c:dLbls>
        <c:smooth val="0"/>
        <c:axId val="398373496"/>
        <c:axId val="398368248"/>
      </c:lineChart>
      <c:dateAx>
        <c:axId val="398373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368248"/>
        <c:crosses val="autoZero"/>
        <c:auto val="1"/>
        <c:lblOffset val="100"/>
        <c:baseTimeUnit val="days"/>
      </c:dateAx>
      <c:valAx>
        <c:axId val="398368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37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KUHN</c:v>
                </c:pt>
              </c:strCache>
            </c:strRef>
          </c:tx>
          <c:spPr>
            <a:ln w="28575" cap="rnd">
              <a:solidFill>
                <a:schemeClr val="accent1"/>
              </a:solidFill>
              <a:round/>
            </a:ln>
            <a:effectLst/>
          </c:spPr>
          <c:marker>
            <c:symbol val="none"/>
          </c:marker>
          <c:cat>
            <c:numRef>
              <c:f>Sheet1!$A$2:$A$28</c:f>
              <c:numCache>
                <c:formatCode>m/d/yyyy</c:formatCode>
                <c:ptCount val="27"/>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numCache>
            </c:numRef>
          </c:cat>
          <c:val>
            <c:numRef>
              <c:f>Sheet1!$B$2:$B$28</c:f>
              <c:numCache>
                <c:formatCode>General</c:formatCode>
                <c:ptCount val="27"/>
                <c:pt idx="0">
                  <c:v>0.140694177326294</c:v>
                </c:pt>
                <c:pt idx="1">
                  <c:v>0.170381939514411</c:v>
                </c:pt>
                <c:pt idx="2">
                  <c:v>0.10778087567121</c:v>
                </c:pt>
                <c:pt idx="3">
                  <c:v>0.52985517722074504</c:v>
                </c:pt>
                <c:pt idx="4">
                  <c:v>0.22069926820769001</c:v>
                </c:pt>
                <c:pt idx="5">
                  <c:v>0</c:v>
                </c:pt>
                <c:pt idx="6">
                  <c:v>5.8067513161969599E-2</c:v>
                </c:pt>
                <c:pt idx="7">
                  <c:v>0</c:v>
                </c:pt>
                <c:pt idx="8">
                  <c:v>8.1286127167630104E-2</c:v>
                </c:pt>
                <c:pt idx="9">
                  <c:v>0</c:v>
                </c:pt>
                <c:pt idx="10">
                  <c:v>0.11869436201780401</c:v>
                </c:pt>
                <c:pt idx="11">
                  <c:v>0.156092778451456</c:v>
                </c:pt>
                <c:pt idx="12">
                  <c:v>5.5468125177369001E-2</c:v>
                </c:pt>
                <c:pt idx="13">
                  <c:v>0.116094578383189</c:v>
                </c:pt>
                <c:pt idx="14">
                  <c:v>9.4165602466364795E-2</c:v>
                </c:pt>
                <c:pt idx="15">
                  <c:v>0.40373031331020198</c:v>
                </c:pt>
                <c:pt idx="16">
                  <c:v>0</c:v>
                </c:pt>
                <c:pt idx="17">
                  <c:v>0.54940094662040995</c:v>
                </c:pt>
                <c:pt idx="18">
                  <c:v>9.4130389931916705E-2</c:v>
                </c:pt>
                <c:pt idx="19">
                  <c:v>1.0862698075013899</c:v>
                </c:pt>
                <c:pt idx="20">
                  <c:v>6.1887570912841701E-2</c:v>
                </c:pt>
                <c:pt idx="21">
                  <c:v>0.24366974369552899</c:v>
                </c:pt>
                <c:pt idx="22">
                  <c:v>0</c:v>
                </c:pt>
                <c:pt idx="23">
                  <c:v>0</c:v>
                </c:pt>
                <c:pt idx="24">
                  <c:v>9.4112186883597404E-2</c:v>
                </c:pt>
                <c:pt idx="25">
                  <c:v>0</c:v>
                </c:pt>
                <c:pt idx="26">
                  <c:v>6.7040546638303403E-2</c:v>
                </c:pt>
              </c:numCache>
            </c:numRef>
          </c:val>
          <c:smooth val="0"/>
          <c:extLst>
            <c:ext xmlns:c16="http://schemas.microsoft.com/office/drawing/2014/chart" uri="{C3380CC4-5D6E-409C-BE32-E72D297353CC}">
              <c16:uniqueId val="{00000000-56CB-4478-8A44-D92B3E37F192}"/>
            </c:ext>
          </c:extLst>
        </c:ser>
        <c:dLbls>
          <c:showLegendKey val="0"/>
          <c:showVal val="0"/>
          <c:showCatName val="0"/>
          <c:showSerName val="0"/>
          <c:showPercent val="0"/>
          <c:showBubbleSize val="0"/>
        </c:dLbls>
        <c:smooth val="0"/>
        <c:axId val="391682936"/>
        <c:axId val="391681952"/>
      </c:lineChart>
      <c:dateAx>
        <c:axId val="391682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81952"/>
        <c:crosses val="autoZero"/>
        <c:auto val="1"/>
        <c:lblOffset val="100"/>
        <c:baseTimeUnit val="days"/>
      </c:dateAx>
      <c:valAx>
        <c:axId val="391681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82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kuhn.group</c:v>
                </c:pt>
              </c:strCache>
            </c:strRef>
          </c:tx>
          <c:spPr>
            <a:ln w="28575" cap="rnd">
              <a:solidFill>
                <a:schemeClr val="accent1"/>
              </a:solidFill>
              <a:round/>
            </a:ln>
            <a:effectLst/>
          </c:spPr>
          <c:marker>
            <c:symbol val="none"/>
          </c:marker>
          <c:cat>
            <c:numRef>
              <c:f>Sheet1!$A$2:$A$28</c:f>
              <c:numCache>
                <c:formatCode>m/d/yyyy</c:formatCode>
                <c:ptCount val="27"/>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numCache>
            </c:numRef>
          </c:cat>
          <c:val>
            <c:numRef>
              <c:f>Sheet1!$B$2:$B$28</c:f>
              <c:numCache>
                <c:formatCode>General</c:formatCode>
                <c:ptCount val="27"/>
                <c:pt idx="0">
                  <c:v>4.0991999999999997</c:v>
                </c:pt>
                <c:pt idx="1">
                  <c:v>5.5734000000000004</c:v>
                </c:pt>
                <c:pt idx="2">
                  <c:v>3.8420000000000001</c:v>
                </c:pt>
                <c:pt idx="3">
                  <c:v>10.2128</c:v>
                </c:pt>
                <c:pt idx="4">
                  <c:v>5.5026000000000002</c:v>
                </c:pt>
                <c:pt idx="5">
                  <c:v>0</c:v>
                </c:pt>
                <c:pt idx="6">
                  <c:v>2.2892999999999999</c:v>
                </c:pt>
                <c:pt idx="7">
                  <c:v>0</c:v>
                </c:pt>
                <c:pt idx="8">
                  <c:v>1.641</c:v>
                </c:pt>
                <c:pt idx="9">
                  <c:v>0</c:v>
                </c:pt>
                <c:pt idx="10">
                  <c:v>2.7355999999999998</c:v>
                </c:pt>
                <c:pt idx="11">
                  <c:v>6.4581</c:v>
                </c:pt>
                <c:pt idx="12">
                  <c:v>2.1126999999999998</c:v>
                </c:pt>
                <c:pt idx="13">
                  <c:v>6.0119999999999996</c:v>
                </c:pt>
                <c:pt idx="14">
                  <c:v>3.3864999999999998</c:v>
                </c:pt>
                <c:pt idx="15">
                  <c:v>18.2987</c:v>
                </c:pt>
                <c:pt idx="16">
                  <c:v>0</c:v>
                </c:pt>
                <c:pt idx="17">
                  <c:v>7.4177999999999997</c:v>
                </c:pt>
                <c:pt idx="18">
                  <c:v>1.7544</c:v>
                </c:pt>
                <c:pt idx="19">
                  <c:v>11.668200000000001</c:v>
                </c:pt>
                <c:pt idx="20">
                  <c:v>1.8067</c:v>
                </c:pt>
                <c:pt idx="21">
                  <c:v>0</c:v>
                </c:pt>
                <c:pt idx="22">
                  <c:v>0</c:v>
                </c:pt>
                <c:pt idx="23">
                  <c:v>0</c:v>
                </c:pt>
                <c:pt idx="24">
                  <c:v>0.96150000000000002</c:v>
                </c:pt>
                <c:pt idx="25">
                  <c:v>0</c:v>
                </c:pt>
                <c:pt idx="26">
                  <c:v>0</c:v>
                </c:pt>
              </c:numCache>
            </c:numRef>
          </c:val>
          <c:smooth val="0"/>
          <c:extLst>
            <c:ext xmlns:c16="http://schemas.microsoft.com/office/drawing/2014/chart" uri="{C3380CC4-5D6E-409C-BE32-E72D297353CC}">
              <c16:uniqueId val="{00000000-B1EA-469E-8B7D-ED5DD5A76ECA}"/>
            </c:ext>
          </c:extLst>
        </c:ser>
        <c:dLbls>
          <c:showLegendKey val="0"/>
          <c:showVal val="0"/>
          <c:showCatName val="0"/>
          <c:showSerName val="0"/>
          <c:showPercent val="0"/>
          <c:showBubbleSize val="0"/>
        </c:dLbls>
        <c:smooth val="0"/>
        <c:axId val="387363184"/>
        <c:axId val="398371528"/>
      </c:lineChart>
      <c:dateAx>
        <c:axId val="387363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371528"/>
        <c:crosses val="autoZero"/>
        <c:auto val="1"/>
        <c:lblOffset val="100"/>
        <c:baseTimeUnit val="days"/>
      </c:dateAx>
      <c:valAx>
        <c:axId val="398371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63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KUHN</c:v>
                </c:pt>
              </c:strCache>
            </c:strRef>
          </c:tx>
          <c:spPr>
            <a:ln w="28575" cap="rnd">
              <a:solidFill>
                <a:schemeClr val="accent1"/>
              </a:solidFill>
              <a:round/>
            </a:ln>
            <a:effectLst/>
          </c:spPr>
          <c:marker>
            <c:symbol val="none"/>
          </c:marker>
          <c:cat>
            <c:numRef>
              <c:f>Sheet1!$A$2:$A$28</c:f>
              <c:numCache>
                <c:formatCode>m/d/yyyy</c:formatCode>
                <c:ptCount val="27"/>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numCache>
            </c:numRef>
          </c:cat>
          <c:val>
            <c:numRef>
              <c:f>Sheet1!$B$2:$B$28</c:f>
              <c:numCache>
                <c:formatCode>General</c:formatCode>
                <c:ptCount val="27"/>
                <c:pt idx="0">
                  <c:v>7645</c:v>
                </c:pt>
                <c:pt idx="1">
                  <c:v>9265</c:v>
                </c:pt>
                <c:pt idx="2">
                  <c:v>9628</c:v>
                </c:pt>
                <c:pt idx="3">
                  <c:v>58233</c:v>
                </c:pt>
                <c:pt idx="4">
                  <c:v>95040</c:v>
                </c:pt>
                <c:pt idx="5">
                  <c:v>42185</c:v>
                </c:pt>
                <c:pt idx="6">
                  <c:v>25335</c:v>
                </c:pt>
                <c:pt idx="7">
                  <c:v>14964</c:v>
                </c:pt>
                <c:pt idx="8">
                  <c:v>20487</c:v>
                </c:pt>
                <c:pt idx="9">
                  <c:v>21730</c:v>
                </c:pt>
                <c:pt idx="10">
                  <c:v>8372</c:v>
                </c:pt>
                <c:pt idx="11">
                  <c:v>11955</c:v>
                </c:pt>
                <c:pt idx="12">
                  <c:v>9065</c:v>
                </c:pt>
                <c:pt idx="13">
                  <c:v>10206</c:v>
                </c:pt>
                <c:pt idx="14">
                  <c:v>9559</c:v>
                </c:pt>
                <c:pt idx="15">
                  <c:v>22230</c:v>
                </c:pt>
                <c:pt idx="16">
                  <c:v>5414</c:v>
                </c:pt>
                <c:pt idx="17">
                  <c:v>24022</c:v>
                </c:pt>
                <c:pt idx="18">
                  <c:v>20458</c:v>
                </c:pt>
                <c:pt idx="19">
                  <c:v>68102</c:v>
                </c:pt>
                <c:pt idx="20">
                  <c:v>86936</c:v>
                </c:pt>
                <c:pt idx="21">
                  <c:v>66692</c:v>
                </c:pt>
                <c:pt idx="22">
                  <c:v>53504</c:v>
                </c:pt>
                <c:pt idx="23">
                  <c:v>82328</c:v>
                </c:pt>
                <c:pt idx="24">
                  <c:v>47158</c:v>
                </c:pt>
                <c:pt idx="25">
                  <c:v>27230</c:v>
                </c:pt>
                <c:pt idx="26">
                  <c:v>37633</c:v>
                </c:pt>
              </c:numCache>
            </c:numRef>
          </c:val>
          <c:smooth val="0"/>
          <c:extLst>
            <c:ext xmlns:c16="http://schemas.microsoft.com/office/drawing/2014/chart" uri="{C3380CC4-5D6E-409C-BE32-E72D297353CC}">
              <c16:uniqueId val="{00000000-A3EF-4BA1-9BC2-17ADB90A86BC}"/>
            </c:ext>
          </c:extLst>
        </c:ser>
        <c:dLbls>
          <c:showLegendKey val="0"/>
          <c:showVal val="0"/>
          <c:showCatName val="0"/>
          <c:showSerName val="0"/>
          <c:showPercent val="0"/>
          <c:showBubbleSize val="0"/>
        </c:dLbls>
        <c:smooth val="0"/>
        <c:axId val="398121280"/>
        <c:axId val="398113408"/>
      </c:lineChart>
      <c:dateAx>
        <c:axId val="398121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13408"/>
        <c:crosses val="autoZero"/>
        <c:auto val="1"/>
        <c:lblOffset val="100"/>
        <c:baseTimeUnit val="days"/>
      </c:dateAx>
      <c:valAx>
        <c:axId val="39811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2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kuhn.group</c:v>
                </c:pt>
              </c:strCache>
            </c:strRef>
          </c:tx>
          <c:spPr>
            <a:ln w="28575" cap="rnd">
              <a:solidFill>
                <a:schemeClr val="accent1"/>
              </a:solidFill>
              <a:round/>
            </a:ln>
            <a:effectLst/>
          </c:spPr>
          <c:marker>
            <c:symbol val="none"/>
          </c:marker>
          <c:cat>
            <c:numRef>
              <c:f>Sheet1!$A$2:$A$28</c:f>
              <c:numCache>
                <c:formatCode>m/d/yyyy</c:formatCode>
                <c:ptCount val="27"/>
                <c:pt idx="0">
                  <c:v>45444</c:v>
                </c:pt>
                <c:pt idx="1">
                  <c:v>45445</c:v>
                </c:pt>
                <c:pt idx="2">
                  <c:v>45446</c:v>
                </c:pt>
                <c:pt idx="3">
                  <c:v>45447</c:v>
                </c:pt>
                <c:pt idx="4">
                  <c:v>45448</c:v>
                </c:pt>
                <c:pt idx="5">
                  <c:v>45449</c:v>
                </c:pt>
                <c:pt idx="6">
                  <c:v>45450</c:v>
                </c:pt>
                <c:pt idx="7">
                  <c:v>45451</c:v>
                </c:pt>
                <c:pt idx="8">
                  <c:v>45452</c:v>
                </c:pt>
                <c:pt idx="9">
                  <c:v>45453</c:v>
                </c:pt>
                <c:pt idx="10">
                  <c:v>45454</c:v>
                </c:pt>
                <c:pt idx="11">
                  <c:v>45455</c:v>
                </c:pt>
                <c:pt idx="12">
                  <c:v>45456</c:v>
                </c:pt>
                <c:pt idx="13">
                  <c:v>45457</c:v>
                </c:pt>
                <c:pt idx="14">
                  <c:v>45458</c:v>
                </c:pt>
                <c:pt idx="15">
                  <c:v>45459</c:v>
                </c:pt>
                <c:pt idx="16">
                  <c:v>45460</c:v>
                </c:pt>
                <c:pt idx="17">
                  <c:v>45461</c:v>
                </c:pt>
                <c:pt idx="18">
                  <c:v>45462</c:v>
                </c:pt>
                <c:pt idx="19">
                  <c:v>45463</c:v>
                </c:pt>
                <c:pt idx="20">
                  <c:v>45464</c:v>
                </c:pt>
                <c:pt idx="21">
                  <c:v>45465</c:v>
                </c:pt>
                <c:pt idx="22">
                  <c:v>45466</c:v>
                </c:pt>
                <c:pt idx="23">
                  <c:v>45467</c:v>
                </c:pt>
                <c:pt idx="24">
                  <c:v>45468</c:v>
                </c:pt>
                <c:pt idx="25">
                  <c:v>45469</c:v>
                </c:pt>
                <c:pt idx="26">
                  <c:v>45470</c:v>
                </c:pt>
              </c:numCache>
            </c:numRef>
          </c:cat>
          <c:val>
            <c:numRef>
              <c:f>Sheet1!$B$2:$B$28</c:f>
              <c:numCache>
                <c:formatCode>General</c:formatCode>
                <c:ptCount val="27"/>
                <c:pt idx="0">
                  <c:v>1326</c:v>
                </c:pt>
                <c:pt idx="1">
                  <c:v>1390</c:v>
                </c:pt>
                <c:pt idx="2">
                  <c:v>1584</c:v>
                </c:pt>
                <c:pt idx="3">
                  <c:v>1256</c:v>
                </c:pt>
                <c:pt idx="4">
                  <c:v>1133</c:v>
                </c:pt>
                <c:pt idx="5">
                  <c:v>1148</c:v>
                </c:pt>
                <c:pt idx="6">
                  <c:v>1476</c:v>
                </c:pt>
                <c:pt idx="7">
                  <c:v>1440</c:v>
                </c:pt>
                <c:pt idx="8">
                  <c:v>1988</c:v>
                </c:pt>
                <c:pt idx="9">
                  <c:v>1384</c:v>
                </c:pt>
                <c:pt idx="10">
                  <c:v>1770</c:v>
                </c:pt>
                <c:pt idx="11">
                  <c:v>1835</c:v>
                </c:pt>
                <c:pt idx="12">
                  <c:v>2038</c:v>
                </c:pt>
                <c:pt idx="13">
                  <c:v>1746</c:v>
                </c:pt>
                <c:pt idx="14">
                  <c:v>1700</c:v>
                </c:pt>
                <c:pt idx="15">
                  <c:v>2497</c:v>
                </c:pt>
                <c:pt idx="16">
                  <c:v>2155</c:v>
                </c:pt>
                <c:pt idx="17">
                  <c:v>3350</c:v>
                </c:pt>
                <c:pt idx="18">
                  <c:v>2082</c:v>
                </c:pt>
                <c:pt idx="19">
                  <c:v>5246</c:v>
                </c:pt>
                <c:pt idx="20">
                  <c:v>3001</c:v>
                </c:pt>
                <c:pt idx="21">
                  <c:v>2587</c:v>
                </c:pt>
                <c:pt idx="22">
                  <c:v>3245</c:v>
                </c:pt>
                <c:pt idx="23">
                  <c:v>2418</c:v>
                </c:pt>
                <c:pt idx="24">
                  <c:v>2071</c:v>
                </c:pt>
                <c:pt idx="25">
                  <c:v>1784</c:v>
                </c:pt>
                <c:pt idx="26">
                  <c:v>1920</c:v>
                </c:pt>
              </c:numCache>
            </c:numRef>
          </c:val>
          <c:smooth val="0"/>
          <c:extLst>
            <c:ext xmlns:c16="http://schemas.microsoft.com/office/drawing/2014/chart" uri="{C3380CC4-5D6E-409C-BE32-E72D297353CC}">
              <c16:uniqueId val="{00000000-1F72-4D3E-9AE5-B4CD1E8A62F1}"/>
            </c:ext>
          </c:extLst>
        </c:ser>
        <c:dLbls>
          <c:showLegendKey val="0"/>
          <c:showVal val="0"/>
          <c:showCatName val="0"/>
          <c:showSerName val="0"/>
          <c:showPercent val="0"/>
          <c:showBubbleSize val="0"/>
        </c:dLbls>
        <c:smooth val="0"/>
        <c:axId val="398114392"/>
        <c:axId val="398111440"/>
      </c:lineChart>
      <c:dateAx>
        <c:axId val="398114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11440"/>
        <c:crosses val="autoZero"/>
        <c:auto val="1"/>
        <c:lblOffset val="100"/>
        <c:baseTimeUnit val="days"/>
      </c:dateAx>
      <c:valAx>
        <c:axId val="398111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14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KUHN</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E570-4B7F-827A-74D0766DE853}"/>
            </c:ext>
          </c:extLst>
        </c:ser>
        <c:dLbls>
          <c:showLegendKey val="0"/>
          <c:showVal val="0"/>
          <c:showCatName val="0"/>
          <c:showSerName val="0"/>
          <c:showPercent val="0"/>
          <c:showBubbleSize val="0"/>
        </c:dLbls>
        <c:axId val="500886632"/>
        <c:axId val="500882040"/>
      </c:radarChart>
      <c:catAx>
        <c:axId val="500886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882040"/>
        <c:crosses val="autoZero"/>
        <c:auto val="1"/>
        <c:lblAlgn val="ctr"/>
        <c:lblOffset val="100"/>
        <c:noMultiLvlLbl val="0"/>
      </c:catAx>
      <c:valAx>
        <c:axId val="500882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886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kuhn.group</c:v>
                </c:pt>
              </c:strCache>
            </c:strRef>
          </c:tx>
          <c:spPr>
            <a:ln w="28575" cap="rnd">
              <a:solidFill>
                <a:schemeClr val="accent1"/>
              </a:solidFill>
              <a:round/>
            </a:ln>
            <a:effectLst/>
          </c:spPr>
          <c:marker>
            <c:symbol val="none"/>
          </c:marker>
          <c:cat>
            <c:strRef>
              <c:f>Sheet1!$A$2:$A$10</c:f>
              <c:strCache>
                <c:ptCount val="9"/>
                <c:pt idx="0">
                  <c:v>Followers</c:v>
                </c:pt>
                <c:pt idx="1">
                  <c:v>Images</c:v>
                </c:pt>
                <c:pt idx="2">
                  <c:v>Carousels</c:v>
                </c:pt>
                <c:pt idx="3">
                  <c:v>Videos</c:v>
                </c:pt>
                <c:pt idx="4">
                  <c:v>Reels</c:v>
                </c:pt>
                <c:pt idx="5">
                  <c:v>Posts</c:v>
                </c:pt>
                <c:pt idx="6">
                  <c:v>Interactions</c:v>
                </c:pt>
                <c:pt idx="7">
                  <c:v>Interaction Rate</c:v>
                </c:pt>
                <c:pt idx="8">
                  <c:v>Followers Change Rate</c:v>
                </c:pt>
              </c:strCache>
            </c:strRef>
          </c:cat>
          <c:val>
            <c:numRef>
              <c:f>Sheet1!$B$2:$B$10</c:f>
              <c:numCache>
                <c:formatCode>General</c:formatCode>
                <c:ptCount val="9"/>
                <c:pt idx="0">
                  <c:v>100</c:v>
                </c:pt>
                <c:pt idx="1">
                  <c:v>100</c:v>
                </c:pt>
                <c:pt idx="2">
                  <c:v>100</c:v>
                </c:pt>
                <c:pt idx="3">
                  <c:v>0</c:v>
                </c:pt>
                <c:pt idx="4">
                  <c:v>100</c:v>
                </c:pt>
                <c:pt idx="5">
                  <c:v>100</c:v>
                </c:pt>
                <c:pt idx="6">
                  <c:v>100</c:v>
                </c:pt>
                <c:pt idx="7">
                  <c:v>100</c:v>
                </c:pt>
                <c:pt idx="8">
                  <c:v>100</c:v>
                </c:pt>
              </c:numCache>
            </c:numRef>
          </c:val>
          <c:extLst>
            <c:ext xmlns:c16="http://schemas.microsoft.com/office/drawing/2014/chart" uri="{C3380CC4-5D6E-409C-BE32-E72D297353CC}">
              <c16:uniqueId val="{00000000-4241-4D17-AC74-7BD47A0182BB}"/>
            </c:ext>
          </c:extLst>
        </c:ser>
        <c:dLbls>
          <c:showLegendKey val="0"/>
          <c:showVal val="0"/>
          <c:showCatName val="0"/>
          <c:showSerName val="0"/>
          <c:showPercent val="0"/>
          <c:showBubbleSize val="0"/>
        </c:dLbls>
        <c:axId val="500881384"/>
        <c:axId val="500882696"/>
      </c:radarChart>
      <c:catAx>
        <c:axId val="50088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882696"/>
        <c:crosses val="autoZero"/>
        <c:auto val="1"/>
        <c:lblAlgn val="ctr"/>
        <c:lblOffset val="100"/>
        <c:noMultiLvlLbl val="0"/>
      </c:catAx>
      <c:valAx>
        <c:axId val="500882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881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KUHN</c:v>
                </c:pt>
              </c:strCache>
            </c:strRef>
          </c:cat>
          <c:val>
            <c:numRef>
              <c:f>Sheet1!$B$2</c:f>
              <c:numCache>
                <c:formatCode>General</c:formatCode>
                <c:ptCount val="1"/>
                <c:pt idx="0">
                  <c:v>4244</c:v>
                </c:pt>
              </c:numCache>
            </c:numRef>
          </c:val>
          <c:extLst>
            <c:ext xmlns:c16="http://schemas.microsoft.com/office/drawing/2014/chart" uri="{C3380CC4-5D6E-409C-BE32-E72D297353CC}">
              <c16:uniqueId val="{00000000-1E00-4A37-919D-421D222E1E8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KUHN</c:v>
                </c:pt>
              </c:strCache>
            </c:strRef>
          </c:cat>
          <c:val>
            <c:numRef>
              <c:f>Sheet1!$C$2</c:f>
              <c:numCache>
                <c:formatCode>General</c:formatCode>
                <c:ptCount val="1"/>
                <c:pt idx="0">
                  <c:v>63</c:v>
                </c:pt>
              </c:numCache>
            </c:numRef>
          </c:val>
          <c:extLst>
            <c:ext xmlns:c16="http://schemas.microsoft.com/office/drawing/2014/chart" uri="{C3380CC4-5D6E-409C-BE32-E72D297353CC}">
              <c16:uniqueId val="{00000001-1E00-4A37-919D-421D222E1E8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KUHN</c:v>
                </c:pt>
              </c:strCache>
            </c:strRef>
          </c:cat>
          <c:val>
            <c:numRef>
              <c:f>Sheet1!$D$2</c:f>
              <c:numCache>
                <c:formatCode>General</c:formatCode>
                <c:ptCount val="1"/>
                <c:pt idx="0">
                  <c:v>4</c:v>
                </c:pt>
              </c:numCache>
            </c:numRef>
          </c:val>
          <c:extLst>
            <c:ext xmlns:c16="http://schemas.microsoft.com/office/drawing/2014/chart" uri="{C3380CC4-5D6E-409C-BE32-E72D297353CC}">
              <c16:uniqueId val="{00000002-1E00-4A37-919D-421D222E1E8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KUHN</c:v>
                </c:pt>
              </c:strCache>
            </c:strRef>
          </c:cat>
          <c:val>
            <c:numRef>
              <c:f>Sheet1!$E$2</c:f>
              <c:numCache>
                <c:formatCode>General</c:formatCode>
                <c:ptCount val="1"/>
                <c:pt idx="0">
                  <c:v>5</c:v>
                </c:pt>
              </c:numCache>
            </c:numRef>
          </c:val>
          <c:extLst>
            <c:ext xmlns:c16="http://schemas.microsoft.com/office/drawing/2014/chart" uri="{C3380CC4-5D6E-409C-BE32-E72D297353CC}">
              <c16:uniqueId val="{00000003-1E00-4A37-919D-421D222E1E8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KUHN</c:v>
                </c:pt>
              </c:strCache>
            </c:strRef>
          </c:cat>
          <c:val>
            <c:numRef>
              <c:f>Sheet1!$F$2</c:f>
              <c:numCache>
                <c:formatCode>General</c:formatCode>
                <c:ptCount val="1"/>
                <c:pt idx="0">
                  <c:v>1</c:v>
                </c:pt>
              </c:numCache>
            </c:numRef>
          </c:val>
          <c:extLst>
            <c:ext xmlns:c16="http://schemas.microsoft.com/office/drawing/2014/chart" uri="{C3380CC4-5D6E-409C-BE32-E72D297353CC}">
              <c16:uniqueId val="{00000004-1E00-4A37-919D-421D222E1E8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KUHN</c:v>
                </c:pt>
              </c:strCache>
            </c:strRef>
          </c:cat>
          <c:val>
            <c:numRef>
              <c:f>Sheet1!$G$2</c:f>
              <c:numCache>
                <c:formatCode>General</c:formatCode>
                <c:ptCount val="1"/>
                <c:pt idx="0">
                  <c:v>2</c:v>
                </c:pt>
              </c:numCache>
            </c:numRef>
          </c:val>
          <c:extLst>
            <c:ext xmlns:c16="http://schemas.microsoft.com/office/drawing/2014/chart" uri="{C3380CC4-5D6E-409C-BE32-E72D297353CC}">
              <c16:uniqueId val="{00000005-1E00-4A37-919D-421D222E1E8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KUHN</c:v>
                </c:pt>
              </c:strCache>
            </c:strRef>
          </c:cat>
          <c:val>
            <c:numRef>
              <c:f>Sheet1!$H$2</c:f>
              <c:numCache>
                <c:formatCode>General</c:formatCode>
                <c:ptCount val="1"/>
                <c:pt idx="0">
                  <c:v>267</c:v>
                </c:pt>
              </c:numCache>
            </c:numRef>
          </c:val>
          <c:extLst>
            <c:ext xmlns:c16="http://schemas.microsoft.com/office/drawing/2014/chart" uri="{C3380CC4-5D6E-409C-BE32-E72D297353CC}">
              <c16:uniqueId val="{00000006-1E00-4A37-919D-421D222E1E8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KUHN</c:v>
                </c:pt>
              </c:strCache>
            </c:strRef>
          </c:cat>
          <c:val>
            <c:numRef>
              <c:f>Sheet1!$I$2</c:f>
              <c:numCache>
                <c:formatCode>General</c:formatCode>
                <c:ptCount val="1"/>
                <c:pt idx="0">
                  <c:v>342</c:v>
                </c:pt>
              </c:numCache>
            </c:numRef>
          </c:val>
          <c:extLst>
            <c:ext xmlns:c16="http://schemas.microsoft.com/office/drawing/2014/chart" uri="{C3380CC4-5D6E-409C-BE32-E72D297353CC}">
              <c16:uniqueId val="{00000007-1E00-4A37-919D-421D222E1E8A}"/>
            </c:ext>
          </c:extLst>
        </c:ser>
        <c:dLbls>
          <c:showLegendKey val="0"/>
          <c:showVal val="0"/>
          <c:showCatName val="0"/>
          <c:showSerName val="0"/>
          <c:showPercent val="0"/>
          <c:showBubbleSize val="0"/>
        </c:dLbls>
        <c:gapWidth val="219"/>
        <c:overlap val="-27"/>
        <c:axId val="387365480"/>
        <c:axId val="387364496"/>
      </c:barChart>
      <c:catAx>
        <c:axId val="387365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64496"/>
        <c:crosses val="autoZero"/>
        <c:auto val="1"/>
        <c:lblAlgn val="ctr"/>
        <c:lblOffset val="100"/>
        <c:noMultiLvlLbl val="0"/>
      </c:catAx>
      <c:valAx>
        <c:axId val="387364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6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kuhn.group</c:v>
                </c:pt>
              </c:strCache>
            </c:strRef>
          </c:cat>
          <c:val>
            <c:numRef>
              <c:f>Sheet1!$B$2</c:f>
              <c:numCache>
                <c:formatCode>General</c:formatCode>
                <c:ptCount val="1"/>
                <c:pt idx="0">
                  <c:v>1013</c:v>
                </c:pt>
              </c:numCache>
            </c:numRef>
          </c:val>
          <c:extLst>
            <c:ext xmlns:c16="http://schemas.microsoft.com/office/drawing/2014/chart" uri="{C3380CC4-5D6E-409C-BE32-E72D297353CC}">
              <c16:uniqueId val="{00000000-6D51-4816-BDA4-A26F119A04FE}"/>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kuhn.group</c:v>
                </c:pt>
              </c:strCache>
            </c:strRef>
          </c:cat>
          <c:val>
            <c:numRef>
              <c:f>Sheet1!$C$2</c:f>
              <c:numCache>
                <c:formatCode>General</c:formatCode>
                <c:ptCount val="1"/>
                <c:pt idx="0">
                  <c:v>75</c:v>
                </c:pt>
              </c:numCache>
            </c:numRef>
          </c:val>
          <c:extLst>
            <c:ext xmlns:c16="http://schemas.microsoft.com/office/drawing/2014/chart" uri="{C3380CC4-5D6E-409C-BE32-E72D297353CC}">
              <c16:uniqueId val="{00000001-6D51-4816-BDA4-A26F119A04FE}"/>
            </c:ext>
          </c:extLst>
        </c:ser>
        <c:dLbls>
          <c:showLegendKey val="0"/>
          <c:showVal val="0"/>
          <c:showCatName val="0"/>
          <c:showSerName val="0"/>
          <c:showPercent val="0"/>
          <c:showBubbleSize val="0"/>
        </c:dLbls>
        <c:gapWidth val="219"/>
        <c:overlap val="-27"/>
        <c:axId val="507007264"/>
        <c:axId val="507001688"/>
      </c:barChart>
      <c:catAx>
        <c:axId val="507007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001688"/>
        <c:crosses val="autoZero"/>
        <c:auto val="1"/>
        <c:lblAlgn val="ctr"/>
        <c:lblOffset val="100"/>
        <c:noMultiLvlLbl val="0"/>
      </c:catAx>
      <c:valAx>
        <c:axId val="507001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007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1574F-6205-4240-B95B-A71C82A5EEC7}"/>
              </a:ext>
            </a:extLst>
          </p:cNvPr>
          <p:cNvSpPr>
            <a:spLocks noGrp="1"/>
          </p:cNvSpPr>
          <p:nvPr>
            <p:ph type="ctrTitle"/>
          </p:nvPr>
        </p:nvSpPr>
        <p:spPr/>
        <p:txBody>
          <a:bodyPr/>
          <a:lstStyle/>
          <a:p>
            <a:r>
              <a:rPr lang="en-US"/>
              <a:t>FB / IG Overview</a:t>
            </a:r>
          </a:p>
        </p:txBody>
      </p:sp>
      <p:sp>
        <p:nvSpPr>
          <p:cNvPr id="3" name="Subtitle 2">
            <a:extLst>
              <a:ext uri="{FF2B5EF4-FFF2-40B4-BE49-F238E27FC236}">
                <a16:creationId xmlns:a16="http://schemas.microsoft.com/office/drawing/2014/main" id="{41EBAAA0-440A-408C-8594-549E35236EF4}"/>
              </a:ext>
            </a:extLst>
          </p:cNvPr>
          <p:cNvSpPr>
            <a:spLocks noGrp="1"/>
          </p:cNvSpPr>
          <p:nvPr>
            <p:ph type="subTitle" idx="1"/>
          </p:nvPr>
        </p:nvSpPr>
        <p:spPr/>
        <p:txBody>
          <a:bodyPr/>
          <a:lstStyle/>
          <a:p>
            <a:r>
              <a:rPr lang="en-US"/>
              <a:t>KUHN</a:t>
            </a:r>
          </a:p>
        </p:txBody>
      </p:sp>
    </p:spTree>
    <p:extLst>
      <p:ext uri="{BB962C8B-B14F-4D97-AF65-F5344CB8AC3E}">
        <p14:creationId xmlns:p14="http://schemas.microsoft.com/office/powerpoint/2010/main" val="3427136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4EEC4-26FE-43EE-9E89-A44D8DAE0D63}"/>
              </a:ext>
            </a:extLst>
          </p:cNvPr>
          <p:cNvSpPr>
            <a:spLocks noGrp="1"/>
          </p:cNvSpPr>
          <p:nvPr>
            <p:ph type="title"/>
          </p:nvPr>
        </p:nvSpPr>
        <p:spPr/>
        <p:txBody>
          <a:bodyPr/>
          <a:lstStyle/>
          <a:p>
            <a:r>
              <a:rPr lang="en-US"/>
              <a:t>Facebook Key Metrics Table | 2 profiles</a:t>
            </a:r>
          </a:p>
        </p:txBody>
      </p:sp>
      <p:graphicFrame>
        <p:nvGraphicFramePr>
          <p:cNvPr id="5" name="Table Placeholder 4">
            <a:extLst>
              <a:ext uri="{FF2B5EF4-FFF2-40B4-BE49-F238E27FC236}">
                <a16:creationId xmlns:a16="http://schemas.microsoft.com/office/drawing/2014/main" id="{B6FA85D8-B153-4360-9EFA-7D0D17627799}"/>
              </a:ext>
            </a:extLst>
          </p:cNvPr>
          <p:cNvGraphicFramePr>
            <a:graphicFrameLocks noGrp="1"/>
          </p:cNvGraphicFramePr>
          <p:nvPr>
            <p:ph type="tbl" sz="quarter" idx="13"/>
            <p:extLst>
              <p:ext uri="{D42A27DB-BD31-4B8C-83A1-F6EECF244321}">
                <p14:modId xmlns:p14="http://schemas.microsoft.com/office/powerpoint/2010/main" val="2425176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3720439967"/>
                    </a:ext>
                  </a:extLst>
                </a:gridCol>
                <a:gridCol w="740665">
                  <a:extLst>
                    <a:ext uri="{9D8B030D-6E8A-4147-A177-3AD203B41FA5}">
                      <a16:colId xmlns:a16="http://schemas.microsoft.com/office/drawing/2014/main" val="4044320523"/>
                    </a:ext>
                  </a:extLst>
                </a:gridCol>
                <a:gridCol w="411480">
                  <a:extLst>
                    <a:ext uri="{9D8B030D-6E8A-4147-A177-3AD203B41FA5}">
                      <a16:colId xmlns:a16="http://schemas.microsoft.com/office/drawing/2014/main" val="299158587"/>
                    </a:ext>
                  </a:extLst>
                </a:gridCol>
                <a:gridCol w="740665">
                  <a:extLst>
                    <a:ext uri="{9D8B030D-6E8A-4147-A177-3AD203B41FA5}">
                      <a16:colId xmlns:a16="http://schemas.microsoft.com/office/drawing/2014/main" val="604311359"/>
                    </a:ext>
                  </a:extLst>
                </a:gridCol>
                <a:gridCol w="411480">
                  <a:extLst>
                    <a:ext uri="{9D8B030D-6E8A-4147-A177-3AD203B41FA5}">
                      <a16:colId xmlns:a16="http://schemas.microsoft.com/office/drawing/2014/main" val="2672241441"/>
                    </a:ext>
                  </a:extLst>
                </a:gridCol>
                <a:gridCol w="411480">
                  <a:extLst>
                    <a:ext uri="{9D8B030D-6E8A-4147-A177-3AD203B41FA5}">
                      <a16:colId xmlns:a16="http://schemas.microsoft.com/office/drawing/2014/main" val="3268210058"/>
                    </a:ext>
                  </a:extLst>
                </a:gridCol>
                <a:gridCol w="411480">
                  <a:extLst>
                    <a:ext uri="{9D8B030D-6E8A-4147-A177-3AD203B41FA5}">
                      <a16:colId xmlns:a16="http://schemas.microsoft.com/office/drawing/2014/main" val="1643616547"/>
                    </a:ext>
                  </a:extLst>
                </a:gridCol>
                <a:gridCol w="411480">
                  <a:extLst>
                    <a:ext uri="{9D8B030D-6E8A-4147-A177-3AD203B41FA5}">
                      <a16:colId xmlns:a16="http://schemas.microsoft.com/office/drawing/2014/main" val="1284806160"/>
                    </a:ext>
                  </a:extLst>
                </a:gridCol>
                <a:gridCol w="411480">
                  <a:extLst>
                    <a:ext uri="{9D8B030D-6E8A-4147-A177-3AD203B41FA5}">
                      <a16:colId xmlns:a16="http://schemas.microsoft.com/office/drawing/2014/main" val="1006883431"/>
                    </a:ext>
                  </a:extLst>
                </a:gridCol>
                <a:gridCol w="411480">
                  <a:extLst>
                    <a:ext uri="{9D8B030D-6E8A-4147-A177-3AD203B41FA5}">
                      <a16:colId xmlns:a16="http://schemas.microsoft.com/office/drawing/2014/main" val="1420807536"/>
                    </a:ext>
                  </a:extLst>
                </a:gridCol>
                <a:gridCol w="411480">
                  <a:extLst>
                    <a:ext uri="{9D8B030D-6E8A-4147-A177-3AD203B41FA5}">
                      <a16:colId xmlns:a16="http://schemas.microsoft.com/office/drawing/2014/main" val="2935681721"/>
                    </a:ext>
                  </a:extLst>
                </a:gridCol>
                <a:gridCol w="411480">
                  <a:extLst>
                    <a:ext uri="{9D8B030D-6E8A-4147-A177-3AD203B41FA5}">
                      <a16:colId xmlns:a16="http://schemas.microsoft.com/office/drawing/2014/main" val="3978406739"/>
                    </a:ext>
                  </a:extLst>
                </a:gridCol>
                <a:gridCol w="411480">
                  <a:extLst>
                    <a:ext uri="{9D8B030D-6E8A-4147-A177-3AD203B41FA5}">
                      <a16:colId xmlns:a16="http://schemas.microsoft.com/office/drawing/2014/main" val="922261190"/>
                    </a:ext>
                  </a:extLst>
                </a:gridCol>
                <a:gridCol w="411480">
                  <a:extLst>
                    <a:ext uri="{9D8B030D-6E8A-4147-A177-3AD203B41FA5}">
                      <a16:colId xmlns:a16="http://schemas.microsoft.com/office/drawing/2014/main" val="267042586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00951705"/>
                  </a:ext>
                </a:extLst>
              </a:tr>
              <a:tr h="370840">
                <a:tc>
                  <a:txBody>
                    <a:bodyPr/>
                    <a:lstStyle/>
                    <a:p>
                      <a:r>
                        <a:rPr lang="en-US" sz="1000"/>
                        <a:t>KUHN</a:t>
                      </a:r>
                    </a:p>
                  </a:txBody>
                  <a:tcPr/>
                </a:tc>
                <a:tc>
                  <a:txBody>
                    <a:bodyPr/>
                    <a:lstStyle/>
                    <a:p>
                      <a:r>
                        <a:rPr lang="en-US" sz="1000"/>
                        <a:t>77565</a:t>
                      </a:r>
                    </a:p>
                  </a:txBody>
                  <a:tcPr/>
                </a:tc>
                <a:tc>
                  <a:txBody>
                    <a:bodyPr/>
                    <a:lstStyle/>
                    <a:p>
                      <a:r>
                        <a:rPr lang="en-US" sz="1000"/>
                        <a:t>91</a:t>
                      </a:r>
                    </a:p>
                  </a:txBody>
                  <a:tcPr/>
                </a:tc>
                <a:tc>
                  <a:txBody>
                    <a:bodyPr/>
                    <a:lstStyle/>
                    <a:p>
                      <a:r>
                        <a:rPr lang="en-US" sz="1000"/>
                        <a:t>81040</a:t>
                      </a:r>
                    </a:p>
                  </a:txBody>
                  <a:tcPr/>
                </a:tc>
                <a:tc>
                  <a:txBody>
                    <a:bodyPr/>
                    <a:lstStyle/>
                    <a:p>
                      <a:r>
                        <a:rPr lang="en-US" sz="1000"/>
                        <a:t>395</a:t>
                      </a:r>
                    </a:p>
                  </a:txBody>
                  <a:tcPr/>
                </a:tc>
                <a:tc>
                  <a:txBody>
                    <a:bodyPr/>
                    <a:lstStyle/>
                    <a:p>
                      <a:r>
                        <a:rPr lang="en-US" sz="1000"/>
                        <a:t>25</a:t>
                      </a:r>
                    </a:p>
                  </a:txBody>
                  <a:tcPr/>
                </a:tc>
                <a:tc>
                  <a:txBody>
                    <a:bodyPr/>
                    <a:lstStyle/>
                    <a:p>
                      <a:r>
                        <a:rPr lang="en-US" sz="1000"/>
                        <a:t>4319</a:t>
                      </a:r>
                    </a:p>
                  </a:txBody>
                  <a:tcPr/>
                </a:tc>
                <a:tc>
                  <a:txBody>
                    <a:bodyPr/>
                    <a:lstStyle/>
                    <a:p>
                      <a:r>
                        <a:rPr lang="en-US" sz="1000"/>
                        <a:t>2</a:t>
                      </a:r>
                    </a:p>
                  </a:txBody>
                  <a:tcPr/>
                </a:tc>
                <a:tc>
                  <a:txBody>
                    <a:bodyPr/>
                    <a:lstStyle/>
                    <a:p>
                      <a:r>
                        <a:rPr lang="en-US" sz="1000"/>
                        <a:t>267</a:t>
                      </a:r>
                    </a:p>
                  </a:txBody>
                  <a:tcPr/>
                </a:tc>
                <a:tc>
                  <a:txBody>
                    <a:bodyPr/>
                    <a:lstStyle/>
                    <a:p>
                      <a:r>
                        <a:rPr lang="en-US" sz="1000"/>
                        <a:t>342</a:t>
                      </a:r>
                    </a:p>
                  </a:txBody>
                  <a:tcPr/>
                </a:tc>
                <a:tc>
                  <a:txBody>
                    <a:bodyPr/>
                    <a:lstStyle/>
                    <a:p>
                      <a:r>
                        <a:rPr lang="en-US" sz="1000"/>
                        <a:t>0</a:t>
                      </a:r>
                    </a:p>
                  </a:txBody>
                  <a:tcPr/>
                </a:tc>
                <a:tc>
                  <a:txBody>
                    <a:bodyPr/>
                    <a:lstStyle/>
                    <a:p>
                      <a:r>
                        <a:rPr lang="en-US" sz="1000"/>
                        <a:t>0</a:t>
                      </a:r>
                    </a:p>
                  </a:txBody>
                  <a:tcPr/>
                </a:tc>
                <a:tc>
                  <a:txBody>
                    <a:bodyPr/>
                    <a:lstStyle/>
                    <a:p>
                      <a:r>
                        <a:rPr lang="en-US" sz="1000"/>
                        <a:t>0.2543 %</a:t>
                      </a:r>
                    </a:p>
                  </a:txBody>
                  <a:tcPr/>
                </a:tc>
                <a:tc>
                  <a:txBody>
                    <a:bodyPr/>
                    <a:lstStyle/>
                    <a:p>
                      <a:r>
                        <a:rPr lang="en-US" sz="1000"/>
                        <a:t>0.0 %</a:t>
                      </a:r>
                    </a:p>
                  </a:txBody>
                  <a:tcPr/>
                </a:tc>
                <a:extLst>
                  <a:ext uri="{0D108BD9-81ED-4DB2-BD59-A6C34878D82A}">
                    <a16:rowId xmlns:a16="http://schemas.microsoft.com/office/drawing/2014/main" val="2948509792"/>
                  </a:ext>
                </a:extLst>
              </a:tr>
            </a:tbl>
          </a:graphicData>
        </a:graphic>
      </p:graphicFrame>
      <p:sp>
        <p:nvSpPr>
          <p:cNvPr id="4" name="Text Placeholder 3">
            <a:extLst>
              <a:ext uri="{FF2B5EF4-FFF2-40B4-BE49-F238E27FC236}">
                <a16:creationId xmlns:a16="http://schemas.microsoft.com/office/drawing/2014/main" id="{657A3D02-1556-4947-ADFB-81FD05ED998B}"/>
              </a:ext>
            </a:extLst>
          </p:cNvPr>
          <p:cNvSpPr>
            <a:spLocks noGrp="1"/>
          </p:cNvSpPr>
          <p:nvPr>
            <p:ph type="body" sz="quarter" idx="14"/>
          </p:nvPr>
        </p:nvSpPr>
        <p:spPr/>
        <p:txBody>
          <a:bodyPr/>
          <a:lstStyle/>
          <a:p>
            <a:r>
              <a:rPr lang="en-US"/>
              <a:t>06/01/2024 - 06/27/2024</a:t>
            </a:r>
          </a:p>
        </p:txBody>
      </p:sp>
    </p:spTree>
    <p:extLst>
      <p:ext uri="{BB962C8B-B14F-4D97-AF65-F5344CB8AC3E}">
        <p14:creationId xmlns:p14="http://schemas.microsoft.com/office/powerpoint/2010/main" val="2589018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C6CC5-E4C3-4D65-AB61-25C7CECE62BA}"/>
              </a:ext>
            </a:extLst>
          </p:cNvPr>
          <p:cNvSpPr>
            <a:spLocks noGrp="1"/>
          </p:cNvSpPr>
          <p:nvPr>
            <p:ph type="title"/>
          </p:nvPr>
        </p:nvSpPr>
        <p:spPr/>
        <p:txBody>
          <a:bodyPr/>
          <a:lstStyle/>
          <a:p>
            <a:r>
              <a:rPr lang="en-US"/>
              <a:t>Instagram Key Metrics Table | 2 profiles</a:t>
            </a:r>
          </a:p>
        </p:txBody>
      </p:sp>
      <p:graphicFrame>
        <p:nvGraphicFramePr>
          <p:cNvPr id="5" name="Table Placeholder 4">
            <a:extLst>
              <a:ext uri="{FF2B5EF4-FFF2-40B4-BE49-F238E27FC236}">
                <a16:creationId xmlns:a16="http://schemas.microsoft.com/office/drawing/2014/main" id="{0CB6DC1F-BC54-4A97-87A1-40B01B8B9484}"/>
              </a:ext>
            </a:extLst>
          </p:cNvPr>
          <p:cNvGraphicFramePr>
            <a:graphicFrameLocks noGrp="1"/>
          </p:cNvGraphicFramePr>
          <p:nvPr>
            <p:ph type="tbl" sz="quarter" idx="13"/>
            <p:extLst>
              <p:ext uri="{D42A27DB-BD31-4B8C-83A1-F6EECF244321}">
                <p14:modId xmlns:p14="http://schemas.microsoft.com/office/powerpoint/2010/main" val="936547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49219177"/>
                    </a:ext>
                  </a:extLst>
                </a:gridCol>
                <a:gridCol w="576072">
                  <a:extLst>
                    <a:ext uri="{9D8B030D-6E8A-4147-A177-3AD203B41FA5}">
                      <a16:colId xmlns:a16="http://schemas.microsoft.com/office/drawing/2014/main" val="2618685601"/>
                    </a:ext>
                  </a:extLst>
                </a:gridCol>
                <a:gridCol w="576072">
                  <a:extLst>
                    <a:ext uri="{9D8B030D-6E8A-4147-A177-3AD203B41FA5}">
                      <a16:colId xmlns:a16="http://schemas.microsoft.com/office/drawing/2014/main" val="3746889883"/>
                    </a:ext>
                  </a:extLst>
                </a:gridCol>
                <a:gridCol w="576072">
                  <a:extLst>
                    <a:ext uri="{9D8B030D-6E8A-4147-A177-3AD203B41FA5}">
                      <a16:colId xmlns:a16="http://schemas.microsoft.com/office/drawing/2014/main" val="2149213296"/>
                    </a:ext>
                  </a:extLst>
                </a:gridCol>
                <a:gridCol w="576072">
                  <a:extLst>
                    <a:ext uri="{9D8B030D-6E8A-4147-A177-3AD203B41FA5}">
                      <a16:colId xmlns:a16="http://schemas.microsoft.com/office/drawing/2014/main" val="456324629"/>
                    </a:ext>
                  </a:extLst>
                </a:gridCol>
                <a:gridCol w="576072">
                  <a:extLst>
                    <a:ext uri="{9D8B030D-6E8A-4147-A177-3AD203B41FA5}">
                      <a16:colId xmlns:a16="http://schemas.microsoft.com/office/drawing/2014/main" val="1208599416"/>
                    </a:ext>
                  </a:extLst>
                </a:gridCol>
                <a:gridCol w="576072">
                  <a:extLst>
                    <a:ext uri="{9D8B030D-6E8A-4147-A177-3AD203B41FA5}">
                      <a16:colId xmlns:a16="http://schemas.microsoft.com/office/drawing/2014/main" val="1683206303"/>
                    </a:ext>
                  </a:extLst>
                </a:gridCol>
                <a:gridCol w="576072">
                  <a:extLst>
                    <a:ext uri="{9D8B030D-6E8A-4147-A177-3AD203B41FA5}">
                      <a16:colId xmlns:a16="http://schemas.microsoft.com/office/drawing/2014/main" val="2285449521"/>
                    </a:ext>
                  </a:extLst>
                </a:gridCol>
                <a:gridCol w="576072">
                  <a:extLst>
                    <a:ext uri="{9D8B030D-6E8A-4147-A177-3AD203B41FA5}">
                      <a16:colId xmlns:a16="http://schemas.microsoft.com/office/drawing/2014/main" val="192637"/>
                    </a:ext>
                  </a:extLst>
                </a:gridCol>
                <a:gridCol w="576072">
                  <a:extLst>
                    <a:ext uri="{9D8B030D-6E8A-4147-A177-3AD203B41FA5}">
                      <a16:colId xmlns:a16="http://schemas.microsoft.com/office/drawing/2014/main" val="805067930"/>
                    </a:ext>
                  </a:extLst>
                </a:gridCol>
                <a:gridCol w="576072">
                  <a:extLst>
                    <a:ext uri="{9D8B030D-6E8A-4147-A177-3AD203B41FA5}">
                      <a16:colId xmlns:a16="http://schemas.microsoft.com/office/drawing/2014/main" val="110779333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070874938"/>
                  </a:ext>
                </a:extLst>
              </a:tr>
              <a:tr h="370840">
                <a:tc>
                  <a:txBody>
                    <a:bodyPr/>
                    <a:lstStyle/>
                    <a:p>
                      <a:r>
                        <a:rPr lang="en-US" sz="1000"/>
                        <a:t>kuhn.group</a:t>
                      </a:r>
                    </a:p>
                  </a:txBody>
                  <a:tcPr/>
                </a:tc>
                <a:tc>
                  <a:txBody>
                    <a:bodyPr/>
                    <a:lstStyle/>
                    <a:p>
                      <a:r>
                        <a:rPr lang="en-US" sz="1000"/>
                        <a:t>1169</a:t>
                      </a:r>
                    </a:p>
                  </a:txBody>
                  <a:tcPr/>
                </a:tc>
                <a:tc>
                  <a:txBody>
                    <a:bodyPr/>
                    <a:lstStyle/>
                    <a:p>
                      <a:r>
                        <a:rPr lang="en-US" sz="1000"/>
                        <a:t>244</a:t>
                      </a:r>
                    </a:p>
                  </a:txBody>
                  <a:tcPr/>
                </a:tc>
                <a:tc>
                  <a:txBody>
                    <a:bodyPr/>
                    <a:lstStyle/>
                    <a:p>
                      <a:r>
                        <a:rPr lang="en-US" sz="1000"/>
                        <a:t>6</a:t>
                      </a:r>
                    </a:p>
                  </a:txBody>
                  <a:tcPr/>
                </a:tc>
                <a:tc>
                  <a:txBody>
                    <a:bodyPr/>
                    <a:lstStyle/>
                    <a:p>
                      <a:r>
                        <a:rPr lang="en-US" sz="1000"/>
                        <a:t>5</a:t>
                      </a:r>
                    </a:p>
                  </a:txBody>
                  <a:tcPr/>
                </a:tc>
                <a:tc>
                  <a:txBody>
                    <a:bodyPr/>
                    <a:lstStyle/>
                    <a:p>
                      <a:r>
                        <a:rPr lang="en-US" sz="1000"/>
                        <a:t>0</a:t>
                      </a:r>
                    </a:p>
                  </a:txBody>
                  <a:tcPr/>
                </a:tc>
                <a:tc>
                  <a:txBody>
                    <a:bodyPr/>
                    <a:lstStyle/>
                    <a:p>
                      <a:r>
                        <a:rPr lang="en-US" sz="1000"/>
                        <a:t>8</a:t>
                      </a:r>
                    </a:p>
                  </a:txBody>
                  <a:tcPr/>
                </a:tc>
                <a:tc>
                  <a:txBody>
                    <a:bodyPr/>
                    <a:lstStyle/>
                    <a:p>
                      <a:r>
                        <a:rPr lang="en-US" sz="1000"/>
                        <a:t>19</a:t>
                      </a:r>
                    </a:p>
                  </a:txBody>
                  <a:tcPr/>
                </a:tc>
                <a:tc>
                  <a:txBody>
                    <a:bodyPr/>
                    <a:lstStyle/>
                    <a:p>
                      <a:r>
                        <a:rPr lang="en-US" sz="1000"/>
                        <a:t>1013</a:t>
                      </a:r>
                    </a:p>
                  </a:txBody>
                  <a:tcPr/>
                </a:tc>
                <a:tc>
                  <a:txBody>
                    <a:bodyPr/>
                    <a:lstStyle/>
                    <a:p>
                      <a:r>
                        <a:rPr lang="en-US" sz="1000"/>
                        <a:t>75</a:t>
                      </a:r>
                    </a:p>
                  </a:txBody>
                  <a:tcPr/>
                </a:tc>
                <a:tc>
                  <a:txBody>
                    <a:bodyPr/>
                    <a:lstStyle/>
                    <a:p>
                      <a:r>
                        <a:rPr lang="en-US" sz="1000"/>
                        <a:t>5.4693 %</a:t>
                      </a:r>
                    </a:p>
                  </a:txBody>
                  <a:tcPr/>
                </a:tc>
                <a:extLst>
                  <a:ext uri="{0D108BD9-81ED-4DB2-BD59-A6C34878D82A}">
                    <a16:rowId xmlns:a16="http://schemas.microsoft.com/office/drawing/2014/main" val="830084620"/>
                  </a:ext>
                </a:extLst>
              </a:tr>
            </a:tbl>
          </a:graphicData>
        </a:graphic>
      </p:graphicFrame>
      <p:sp>
        <p:nvSpPr>
          <p:cNvPr id="4" name="Text Placeholder 3">
            <a:extLst>
              <a:ext uri="{FF2B5EF4-FFF2-40B4-BE49-F238E27FC236}">
                <a16:creationId xmlns:a16="http://schemas.microsoft.com/office/drawing/2014/main" id="{AE432C1C-910C-4512-8EA2-3928326EF63C}"/>
              </a:ext>
            </a:extLst>
          </p:cNvPr>
          <p:cNvSpPr>
            <a:spLocks noGrp="1"/>
          </p:cNvSpPr>
          <p:nvPr>
            <p:ph type="body" sz="quarter" idx="14"/>
          </p:nvPr>
        </p:nvSpPr>
        <p:spPr/>
        <p:txBody>
          <a:bodyPr/>
          <a:lstStyle/>
          <a:p>
            <a:r>
              <a:rPr lang="en-US"/>
              <a:t>06/01/2024 - 06/27/2024</a:t>
            </a:r>
          </a:p>
        </p:txBody>
      </p:sp>
    </p:spTree>
    <p:extLst>
      <p:ext uri="{BB962C8B-B14F-4D97-AF65-F5344CB8AC3E}">
        <p14:creationId xmlns:p14="http://schemas.microsoft.com/office/powerpoint/2010/main" val="3113236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69643-5B73-4D71-AC61-18EE7BBE7986}"/>
              </a:ext>
            </a:extLst>
          </p:cNvPr>
          <p:cNvSpPr>
            <a:spLocks noGrp="1"/>
          </p:cNvSpPr>
          <p:nvPr>
            <p:ph type="title"/>
          </p:nvPr>
        </p:nvSpPr>
        <p:spPr/>
        <p:txBody>
          <a:bodyPr/>
          <a:lstStyle/>
          <a:p>
            <a:r>
              <a:rPr lang="en-US"/>
              <a:t>Instagram Followers Total | 2 profiles</a:t>
            </a:r>
          </a:p>
        </p:txBody>
      </p:sp>
      <p:graphicFrame>
        <p:nvGraphicFramePr>
          <p:cNvPr id="6" name="Chart Placeholder 5">
            <a:extLst>
              <a:ext uri="{FF2B5EF4-FFF2-40B4-BE49-F238E27FC236}">
                <a16:creationId xmlns:a16="http://schemas.microsoft.com/office/drawing/2014/main" id="{3E7DDB18-71BD-488F-A37B-506B59FFEE18}"/>
              </a:ext>
            </a:extLst>
          </p:cNvPr>
          <p:cNvGraphicFramePr>
            <a:graphicFrameLocks noGrp="1"/>
          </p:cNvGraphicFramePr>
          <p:nvPr>
            <p:ph type="chart" sz="quarter" idx="13"/>
            <p:extLst>
              <p:ext uri="{D42A27DB-BD31-4B8C-83A1-F6EECF244321}">
                <p14:modId xmlns:p14="http://schemas.microsoft.com/office/powerpoint/2010/main" val="2989915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F67C9E-C098-4BDE-ABD9-0915F9F82E51}"/>
              </a:ext>
            </a:extLst>
          </p:cNvPr>
          <p:cNvSpPr>
            <a:spLocks noGrp="1"/>
          </p:cNvSpPr>
          <p:nvPr>
            <p:ph type="body" sz="quarter" idx="14"/>
          </p:nvPr>
        </p:nvSpPr>
        <p:spPr/>
        <p:txBody>
          <a:bodyPr/>
          <a:lstStyle/>
          <a:p>
            <a:r>
              <a:rPr lang="en-US"/>
              <a:t>06/01/2024 - 06/27/2024</a:t>
            </a:r>
          </a:p>
        </p:txBody>
      </p:sp>
      <p:sp>
        <p:nvSpPr>
          <p:cNvPr id="5" name="Footer Placeholder 4">
            <a:extLst>
              <a:ext uri="{FF2B5EF4-FFF2-40B4-BE49-F238E27FC236}">
                <a16:creationId xmlns:a16="http://schemas.microsoft.com/office/drawing/2014/main" id="{3C5756F3-2FCA-4FC8-A121-F62C54B955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9949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8639E-76B3-48A1-8E7C-3A83A79CEB34}"/>
              </a:ext>
            </a:extLst>
          </p:cNvPr>
          <p:cNvSpPr>
            <a:spLocks noGrp="1"/>
          </p:cNvSpPr>
          <p:nvPr>
            <p:ph type="title"/>
          </p:nvPr>
        </p:nvSpPr>
        <p:spPr/>
        <p:txBody>
          <a:bodyPr/>
          <a:lstStyle/>
          <a:p>
            <a:r>
              <a:rPr lang="en-US"/>
              <a:t>Facebook Fans or Followers Total | 2 profiles</a:t>
            </a:r>
          </a:p>
        </p:txBody>
      </p:sp>
      <p:graphicFrame>
        <p:nvGraphicFramePr>
          <p:cNvPr id="6" name="Chart Placeholder 5">
            <a:extLst>
              <a:ext uri="{FF2B5EF4-FFF2-40B4-BE49-F238E27FC236}">
                <a16:creationId xmlns:a16="http://schemas.microsoft.com/office/drawing/2014/main" id="{EAFD20BA-2102-4B6D-9696-CE0B1E1DD9B7}"/>
              </a:ext>
            </a:extLst>
          </p:cNvPr>
          <p:cNvGraphicFramePr>
            <a:graphicFrameLocks noGrp="1"/>
          </p:cNvGraphicFramePr>
          <p:nvPr>
            <p:ph type="chart" sz="quarter" idx="13"/>
            <p:extLst>
              <p:ext uri="{D42A27DB-BD31-4B8C-83A1-F6EECF244321}">
                <p14:modId xmlns:p14="http://schemas.microsoft.com/office/powerpoint/2010/main" val="2769414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5F28DC-BB3C-4CE1-AA33-B25F9EF82AAC}"/>
              </a:ext>
            </a:extLst>
          </p:cNvPr>
          <p:cNvSpPr>
            <a:spLocks noGrp="1"/>
          </p:cNvSpPr>
          <p:nvPr>
            <p:ph type="body" sz="quarter" idx="14"/>
          </p:nvPr>
        </p:nvSpPr>
        <p:spPr/>
        <p:txBody>
          <a:bodyPr/>
          <a:lstStyle/>
          <a:p>
            <a:r>
              <a:rPr lang="en-US"/>
              <a:t>06/01/2024 - 06/27/2024</a:t>
            </a:r>
          </a:p>
        </p:txBody>
      </p:sp>
      <p:sp>
        <p:nvSpPr>
          <p:cNvPr id="5" name="Footer Placeholder 4">
            <a:extLst>
              <a:ext uri="{FF2B5EF4-FFF2-40B4-BE49-F238E27FC236}">
                <a16:creationId xmlns:a16="http://schemas.microsoft.com/office/drawing/2014/main" id="{AFEEB945-6CFB-45A7-8AAD-7D6853F1AB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4930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BCA56-7445-40B9-8F4B-915636E3AB5C}"/>
              </a:ext>
            </a:extLst>
          </p:cNvPr>
          <p:cNvSpPr>
            <a:spLocks noGrp="1"/>
          </p:cNvSpPr>
          <p:nvPr>
            <p:ph type="title"/>
          </p:nvPr>
        </p:nvSpPr>
        <p:spPr/>
        <p:txBody>
          <a:bodyPr/>
          <a:lstStyle/>
          <a:p>
            <a:r>
              <a:rPr lang="en-US"/>
              <a:t>Facebook Interaction Rate | 2 profiles</a:t>
            </a:r>
          </a:p>
        </p:txBody>
      </p:sp>
      <p:graphicFrame>
        <p:nvGraphicFramePr>
          <p:cNvPr id="6" name="Chart Placeholder 5">
            <a:extLst>
              <a:ext uri="{FF2B5EF4-FFF2-40B4-BE49-F238E27FC236}">
                <a16:creationId xmlns:a16="http://schemas.microsoft.com/office/drawing/2014/main" id="{7AA19D51-A731-49C4-9333-AC266CA54362}"/>
              </a:ext>
            </a:extLst>
          </p:cNvPr>
          <p:cNvGraphicFramePr>
            <a:graphicFrameLocks noGrp="1"/>
          </p:cNvGraphicFramePr>
          <p:nvPr>
            <p:ph type="chart" sz="quarter" idx="13"/>
            <p:extLst>
              <p:ext uri="{D42A27DB-BD31-4B8C-83A1-F6EECF244321}">
                <p14:modId xmlns:p14="http://schemas.microsoft.com/office/powerpoint/2010/main" val="42593528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10E140-89A8-43E3-BFFA-2AD4D97DC025}"/>
              </a:ext>
            </a:extLst>
          </p:cNvPr>
          <p:cNvSpPr>
            <a:spLocks noGrp="1"/>
          </p:cNvSpPr>
          <p:nvPr>
            <p:ph type="body" sz="quarter" idx="14"/>
          </p:nvPr>
        </p:nvSpPr>
        <p:spPr/>
        <p:txBody>
          <a:bodyPr/>
          <a:lstStyle/>
          <a:p>
            <a:r>
              <a:rPr lang="en-US"/>
              <a:t>06/01/2024 - 06/27/2024</a:t>
            </a:r>
          </a:p>
        </p:txBody>
      </p:sp>
      <p:sp>
        <p:nvSpPr>
          <p:cNvPr id="5" name="Footer Placeholder 4">
            <a:extLst>
              <a:ext uri="{FF2B5EF4-FFF2-40B4-BE49-F238E27FC236}">
                <a16:creationId xmlns:a16="http://schemas.microsoft.com/office/drawing/2014/main" id="{11352406-C7BF-4DDC-8D4F-844748C3DB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6991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5D3B1-40F5-40F3-A581-1DF51AF2058C}"/>
              </a:ext>
            </a:extLst>
          </p:cNvPr>
          <p:cNvSpPr>
            <a:spLocks noGrp="1"/>
          </p:cNvSpPr>
          <p:nvPr>
            <p:ph type="title"/>
          </p:nvPr>
        </p:nvSpPr>
        <p:spPr/>
        <p:txBody>
          <a:bodyPr/>
          <a:lstStyle/>
          <a:p>
            <a:r>
              <a:rPr lang="en-US"/>
              <a:t>Instagram Interaction Rate | 2 profiles</a:t>
            </a:r>
          </a:p>
        </p:txBody>
      </p:sp>
      <p:graphicFrame>
        <p:nvGraphicFramePr>
          <p:cNvPr id="6" name="Chart Placeholder 5">
            <a:extLst>
              <a:ext uri="{FF2B5EF4-FFF2-40B4-BE49-F238E27FC236}">
                <a16:creationId xmlns:a16="http://schemas.microsoft.com/office/drawing/2014/main" id="{9A279FBC-DB49-41FE-8F48-737FF9A2AC3C}"/>
              </a:ext>
            </a:extLst>
          </p:cNvPr>
          <p:cNvGraphicFramePr>
            <a:graphicFrameLocks noGrp="1"/>
          </p:cNvGraphicFramePr>
          <p:nvPr>
            <p:ph type="chart" sz="quarter" idx="13"/>
            <p:extLst>
              <p:ext uri="{D42A27DB-BD31-4B8C-83A1-F6EECF244321}">
                <p14:modId xmlns:p14="http://schemas.microsoft.com/office/powerpoint/2010/main" val="1182123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A84FE6-C27F-4A43-B11E-A313847C9499}"/>
              </a:ext>
            </a:extLst>
          </p:cNvPr>
          <p:cNvSpPr>
            <a:spLocks noGrp="1"/>
          </p:cNvSpPr>
          <p:nvPr>
            <p:ph type="body" sz="quarter" idx="14"/>
          </p:nvPr>
        </p:nvSpPr>
        <p:spPr/>
        <p:txBody>
          <a:bodyPr/>
          <a:lstStyle/>
          <a:p>
            <a:r>
              <a:rPr lang="en-US"/>
              <a:t>06/01/2024 - 06/27/2024</a:t>
            </a:r>
          </a:p>
        </p:txBody>
      </p:sp>
      <p:sp>
        <p:nvSpPr>
          <p:cNvPr id="5" name="Footer Placeholder 4">
            <a:extLst>
              <a:ext uri="{FF2B5EF4-FFF2-40B4-BE49-F238E27FC236}">
                <a16:creationId xmlns:a16="http://schemas.microsoft.com/office/drawing/2014/main" id="{D0A93B06-F1B4-400B-94F1-C2426C3C68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9403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B7C39-BE77-433A-866A-E6187DCE9AAF}"/>
              </a:ext>
            </a:extLst>
          </p:cNvPr>
          <p:cNvSpPr>
            <a:spLocks noGrp="1"/>
          </p:cNvSpPr>
          <p:nvPr>
            <p:ph type="title"/>
          </p:nvPr>
        </p:nvSpPr>
        <p:spPr/>
        <p:txBody>
          <a:bodyPr/>
          <a:lstStyle/>
          <a:p>
            <a:r>
              <a:rPr lang="en-US"/>
              <a:t>Facebook Reach | 2 profiles</a:t>
            </a:r>
          </a:p>
        </p:txBody>
      </p:sp>
      <p:graphicFrame>
        <p:nvGraphicFramePr>
          <p:cNvPr id="6" name="Chart Placeholder 5">
            <a:extLst>
              <a:ext uri="{FF2B5EF4-FFF2-40B4-BE49-F238E27FC236}">
                <a16:creationId xmlns:a16="http://schemas.microsoft.com/office/drawing/2014/main" id="{3A350A74-129F-4FA2-AB33-901582997486}"/>
              </a:ext>
            </a:extLst>
          </p:cNvPr>
          <p:cNvGraphicFramePr>
            <a:graphicFrameLocks noGrp="1"/>
          </p:cNvGraphicFramePr>
          <p:nvPr>
            <p:ph type="chart" sz="quarter" idx="13"/>
            <p:extLst>
              <p:ext uri="{D42A27DB-BD31-4B8C-83A1-F6EECF244321}">
                <p14:modId xmlns:p14="http://schemas.microsoft.com/office/powerpoint/2010/main" val="350488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C16CEE-C819-42B5-9404-A6A785F3FED1}"/>
              </a:ext>
            </a:extLst>
          </p:cNvPr>
          <p:cNvSpPr>
            <a:spLocks noGrp="1"/>
          </p:cNvSpPr>
          <p:nvPr>
            <p:ph type="body" sz="quarter" idx="14"/>
          </p:nvPr>
        </p:nvSpPr>
        <p:spPr/>
        <p:txBody>
          <a:bodyPr/>
          <a:lstStyle/>
          <a:p>
            <a:r>
              <a:rPr lang="en-US"/>
              <a:t>06/01/2024 - 06/27/2024</a:t>
            </a:r>
          </a:p>
        </p:txBody>
      </p:sp>
      <p:sp>
        <p:nvSpPr>
          <p:cNvPr id="5" name="Footer Placeholder 4">
            <a:extLst>
              <a:ext uri="{FF2B5EF4-FFF2-40B4-BE49-F238E27FC236}">
                <a16:creationId xmlns:a16="http://schemas.microsoft.com/office/drawing/2014/main" id="{60610739-8B7D-4E3E-AABF-98E5E8D58A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2495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94412-AF5B-4A49-B5BB-7E3AFACB7A36}"/>
              </a:ext>
            </a:extLst>
          </p:cNvPr>
          <p:cNvSpPr>
            <a:spLocks noGrp="1"/>
          </p:cNvSpPr>
          <p:nvPr>
            <p:ph type="title"/>
          </p:nvPr>
        </p:nvSpPr>
        <p:spPr/>
        <p:txBody>
          <a:bodyPr/>
          <a:lstStyle/>
          <a:p>
            <a:r>
              <a:rPr lang="en-US"/>
              <a:t>Instagram Reach | 2 profiles</a:t>
            </a:r>
          </a:p>
        </p:txBody>
      </p:sp>
      <p:graphicFrame>
        <p:nvGraphicFramePr>
          <p:cNvPr id="6" name="Chart Placeholder 5">
            <a:extLst>
              <a:ext uri="{FF2B5EF4-FFF2-40B4-BE49-F238E27FC236}">
                <a16:creationId xmlns:a16="http://schemas.microsoft.com/office/drawing/2014/main" id="{E90DD04C-E5FD-48F5-867E-7FC569121716}"/>
              </a:ext>
            </a:extLst>
          </p:cNvPr>
          <p:cNvGraphicFramePr>
            <a:graphicFrameLocks noGrp="1"/>
          </p:cNvGraphicFramePr>
          <p:nvPr>
            <p:ph type="chart" sz="quarter" idx="13"/>
            <p:extLst>
              <p:ext uri="{D42A27DB-BD31-4B8C-83A1-F6EECF244321}">
                <p14:modId xmlns:p14="http://schemas.microsoft.com/office/powerpoint/2010/main" val="2888481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B42DF0-AA36-4A3E-9C6A-29BEE62B269C}"/>
              </a:ext>
            </a:extLst>
          </p:cNvPr>
          <p:cNvSpPr>
            <a:spLocks noGrp="1"/>
          </p:cNvSpPr>
          <p:nvPr>
            <p:ph type="body" sz="quarter" idx="14"/>
          </p:nvPr>
        </p:nvSpPr>
        <p:spPr/>
        <p:txBody>
          <a:bodyPr/>
          <a:lstStyle/>
          <a:p>
            <a:r>
              <a:rPr lang="en-US"/>
              <a:t>06/01/2024 - 06/27/2024</a:t>
            </a:r>
          </a:p>
        </p:txBody>
      </p:sp>
      <p:sp>
        <p:nvSpPr>
          <p:cNvPr id="5" name="Footer Placeholder 4">
            <a:extLst>
              <a:ext uri="{FF2B5EF4-FFF2-40B4-BE49-F238E27FC236}">
                <a16:creationId xmlns:a16="http://schemas.microsoft.com/office/drawing/2014/main" id="{D23BD147-01BC-48DC-AED3-AEE5A51468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4006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73DD1-E27D-4590-889D-430C28CA95FD}"/>
              </a:ext>
            </a:extLst>
          </p:cNvPr>
          <p:cNvSpPr>
            <a:spLocks noGrp="1"/>
          </p:cNvSpPr>
          <p:nvPr>
            <p:ph type="title"/>
          </p:nvPr>
        </p:nvSpPr>
        <p:spPr/>
        <p:txBody>
          <a:bodyPr/>
          <a:lstStyle/>
          <a:p>
            <a:r>
              <a:rPr lang="en-US"/>
              <a:t>Overall Top Posts Table | 2 profiles</a:t>
            </a:r>
          </a:p>
        </p:txBody>
      </p:sp>
      <p:graphicFrame>
        <p:nvGraphicFramePr>
          <p:cNvPr id="5" name="Table Placeholder 4">
            <a:extLst>
              <a:ext uri="{FF2B5EF4-FFF2-40B4-BE49-F238E27FC236}">
                <a16:creationId xmlns:a16="http://schemas.microsoft.com/office/drawing/2014/main" id="{007D6352-FCE1-4862-9C18-21073D0EC876}"/>
              </a:ext>
            </a:extLst>
          </p:cNvPr>
          <p:cNvGraphicFramePr>
            <a:graphicFrameLocks noGrp="1"/>
          </p:cNvGraphicFramePr>
          <p:nvPr>
            <p:ph type="tbl" sz="quarter" idx="13"/>
            <p:extLst>
              <p:ext uri="{D42A27DB-BD31-4B8C-83A1-F6EECF244321}">
                <p14:modId xmlns:p14="http://schemas.microsoft.com/office/powerpoint/2010/main" val="2260727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49777583"/>
                    </a:ext>
                  </a:extLst>
                </a:gridCol>
                <a:gridCol w="1481328">
                  <a:extLst>
                    <a:ext uri="{9D8B030D-6E8A-4147-A177-3AD203B41FA5}">
                      <a16:colId xmlns:a16="http://schemas.microsoft.com/office/drawing/2014/main" val="2303388663"/>
                    </a:ext>
                  </a:extLst>
                </a:gridCol>
                <a:gridCol w="658368">
                  <a:extLst>
                    <a:ext uri="{9D8B030D-6E8A-4147-A177-3AD203B41FA5}">
                      <a16:colId xmlns:a16="http://schemas.microsoft.com/office/drawing/2014/main" val="462679986"/>
                    </a:ext>
                  </a:extLst>
                </a:gridCol>
                <a:gridCol w="658368">
                  <a:extLst>
                    <a:ext uri="{9D8B030D-6E8A-4147-A177-3AD203B41FA5}">
                      <a16:colId xmlns:a16="http://schemas.microsoft.com/office/drawing/2014/main" val="1408461028"/>
                    </a:ext>
                  </a:extLst>
                </a:gridCol>
                <a:gridCol w="658368">
                  <a:extLst>
                    <a:ext uri="{9D8B030D-6E8A-4147-A177-3AD203B41FA5}">
                      <a16:colId xmlns:a16="http://schemas.microsoft.com/office/drawing/2014/main" val="4104844520"/>
                    </a:ext>
                  </a:extLst>
                </a:gridCol>
                <a:gridCol w="658368">
                  <a:extLst>
                    <a:ext uri="{9D8B030D-6E8A-4147-A177-3AD203B41FA5}">
                      <a16:colId xmlns:a16="http://schemas.microsoft.com/office/drawing/2014/main" val="2237320018"/>
                    </a:ext>
                  </a:extLst>
                </a:gridCol>
                <a:gridCol w="658368">
                  <a:extLst>
                    <a:ext uri="{9D8B030D-6E8A-4147-A177-3AD203B41FA5}">
                      <a16:colId xmlns:a16="http://schemas.microsoft.com/office/drawing/2014/main" val="668028266"/>
                    </a:ext>
                  </a:extLst>
                </a:gridCol>
                <a:gridCol w="658368">
                  <a:extLst>
                    <a:ext uri="{9D8B030D-6E8A-4147-A177-3AD203B41FA5}">
                      <a16:colId xmlns:a16="http://schemas.microsoft.com/office/drawing/2014/main" val="3083609348"/>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Engagement Rate</a:t>
                      </a:r>
                    </a:p>
                  </a:txBody>
                  <a:tcPr/>
                </a:tc>
                <a:tc>
                  <a:txBody>
                    <a:bodyPr/>
                    <a:lstStyle/>
                    <a:p>
                      <a:r>
                        <a:rPr lang="en-US" sz="1000"/>
                        <a:t>Impressions</a:t>
                      </a:r>
                    </a:p>
                  </a:txBody>
                  <a:tcPr/>
                </a:tc>
                <a:extLst>
                  <a:ext uri="{0D108BD9-81ED-4DB2-BD59-A6C34878D82A}">
                    <a16:rowId xmlns:a16="http://schemas.microsoft.com/office/drawing/2014/main" val="1648399007"/>
                  </a:ext>
                </a:extLst>
              </a:tr>
              <a:tr h="370840">
                <a:tc>
                  <a:txBody>
                    <a:bodyPr/>
                    <a:lstStyle/>
                    <a:p>
                      <a:r>
                        <a:rPr lang="en-US" sz="1000" b="1"/>
                        <a:t>Facebook KUHN - 2024-06-20 09:30:32</a:t>
                      </a:r>
                      <a:r>
                        <a:rPr lang="en-US" sz="1000"/>
                        <a:t>
 🏆 Being elected Machine of the Year isn't just a title! 
With a width of 13.40 meters, the 𝐅𝐂 𝟏𝟑𝟒𝟔𝟎 𝐑𝐀 mower exceeds the mowing width of most mounted triple mowers by 25-30% 💪</a:t>
                      </a:r>
                    </a:p>
                  </a:txBody>
                  <a:tcPr/>
                </a:tc>
                <a:tc>
                  <a:txBody>
                    <a:bodyPr/>
                    <a:lstStyle/>
                    <a:p>
                      <a:r>
                        <a:rPr lang="en-US" sz="1000"/>
                        <a:t>https://quintly-eu-image-storage.s3.amazonaws.com/260e0095b4596f3b91b88141d30fe745/4a9176708d11154c51027d498bd20957.jpg</a:t>
                      </a:r>
                    </a:p>
                  </a:txBody>
                  <a:tcPr/>
                </a:tc>
                <a:tc>
                  <a:txBody>
                    <a:bodyPr/>
                    <a:lstStyle/>
                    <a:p>
                      <a:r>
                        <a:rPr lang="en-US" sz="1000"/>
                        <a:t>1110</a:t>
                      </a:r>
                    </a:p>
                  </a:txBody>
                  <a:tcPr/>
                </a:tc>
                <a:tc>
                  <a:txBody>
                    <a:bodyPr/>
                    <a:lstStyle/>
                    <a:p>
                      <a:r>
                        <a:rPr lang="en-US" sz="1000"/>
                        <a:t>61</a:t>
                      </a:r>
                    </a:p>
                  </a:txBody>
                  <a:tcPr/>
                </a:tc>
                <a:tc>
                  <a:txBody>
                    <a:bodyPr/>
                    <a:lstStyle/>
                    <a:p>
                      <a:r>
                        <a:rPr lang="en-US" sz="1000"/>
                        <a:t>69</a:t>
                      </a:r>
                    </a:p>
                  </a:txBody>
                  <a:tcPr/>
                </a:tc>
                <a:tc>
                  <a:txBody>
                    <a:bodyPr/>
                    <a:lstStyle/>
                    <a:p>
                      <a:r>
                        <a:rPr lang="en-US" sz="1000"/>
                        <a:t>1240</a:t>
                      </a:r>
                    </a:p>
                  </a:txBody>
                  <a:tcPr/>
                </a:tc>
                <a:tc>
                  <a:txBody>
                    <a:bodyPr/>
                    <a:lstStyle/>
                    <a:p>
                      <a:r>
                        <a:rPr lang="en-US" sz="1000"/>
                        <a:t>4.0314 %</a:t>
                      </a:r>
                    </a:p>
                  </a:txBody>
                  <a:tcPr/>
                </a:tc>
                <a:tc>
                  <a:txBody>
                    <a:bodyPr/>
                    <a:lstStyle/>
                    <a:p>
                      <a:r>
                        <a:rPr lang="en-US" sz="1000"/>
                        <a:t>204735</a:t>
                      </a:r>
                    </a:p>
                  </a:txBody>
                  <a:tcPr/>
                </a:tc>
                <a:extLst>
                  <a:ext uri="{0D108BD9-81ED-4DB2-BD59-A6C34878D82A}">
                    <a16:rowId xmlns:a16="http://schemas.microsoft.com/office/drawing/2014/main" val="3505643244"/>
                  </a:ext>
                </a:extLst>
              </a:tr>
              <a:tr h="370840">
                <a:tc>
                  <a:txBody>
                    <a:bodyPr/>
                    <a:lstStyle/>
                    <a:p>
                      <a:r>
                        <a:rPr lang="en-US" sz="1000" b="1"/>
                        <a:t>Instagram kuhn.group - 2024-06-16 10:00:42</a:t>
                      </a:r>
                      <a:r>
                        <a:rPr lang="en-US" sz="1000"/>
                        <a:t>
 For the father who nurtures both family and farm, win a 𝗠𝗘𝗥𝗚𝗘 𝗠𝗔𝗫𝗫 𝟵𝟱𝟬 𝘀𝗰𝗮𝗹𝗲 𝗺𝗼𝗱𝗲𝗹!
💥5 winners will be chosen!💥
Easy to win!
👍 Follow @kuhn.group 
🔎 Answer the question: 𝗪𝗵𝗮𝘁 𝗶𝘀 𝘁𝗵𝗲 𝗺𝗮𝘅𝗶𝗺𝘂𝗺 𝘄𝗼𝗿𝗸𝗶𝗻𝗴 𝘄𝗶𝗱𝘁𝗵 𝗼𝗳 𝘁𝗵𝗲 𝗠𝗲𝗿𝗴𝗲 𝗠𝗮𝘅𝘅 𝟵𝟱𝟬?
🔥 𝗕𝗼𝗻𝘂𝘀: share the competition in your story
Winners will be drawn at random from the comments on 24/06.
Good luck! 🤞🤞
#win #competition #contest #mergemaxx #miniature #scalemodel #scalemodels</a:t>
                      </a:r>
                    </a:p>
                  </a:txBody>
                  <a:tcPr/>
                </a:tc>
                <a:tc>
                  <a:txBody>
                    <a:bodyPr/>
                    <a:lstStyle/>
                    <a:p>
                      <a:r>
                        <a:rPr lang="en-US" sz="1000"/>
                        <a:t>https://scontent-fra5-2.cdninstagram.com/v/t51.2885-15/448525834_7642277579213003_6821902765225211898_n.jpg?_nc_cat=109&amp;ccb=1-7&amp;_nc_sid=18de74&amp;_nc_ohc=E96JhFxygUUQ7kNvgG2GGdm&amp;_nc_ht=scontent-fra5-2.cdninstagram.com&amp;edm=AM6HXa8EAAAA&amp;oh=00_AYDhdvojggQg2FagbhWMjVV-pYFtYg93kSnfiwWQ0KbNVw&amp;oe=6683EE00</a:t>
                      </a:r>
                    </a:p>
                  </a:txBody>
                  <a:tcPr/>
                </a:tc>
                <a:tc>
                  <a:txBody>
                    <a:bodyPr/>
                    <a:lstStyle/>
                    <a:p>
                      <a:r>
                        <a:rPr lang="en-US" sz="1000"/>
                        <a:t>122</a:t>
                      </a:r>
                    </a:p>
                  </a:txBody>
                  <a:tcPr/>
                </a:tc>
                <a:tc>
                  <a:txBody>
                    <a:bodyPr/>
                    <a:lstStyle/>
                    <a:p>
                      <a:r>
                        <a:rPr lang="en-US" sz="1000"/>
                        <a:t>65</a:t>
                      </a:r>
                    </a:p>
                  </a:txBody>
                  <a:tcPr/>
                </a:tc>
                <a:tc>
                  <a:txBody>
                    <a:bodyPr/>
                    <a:lstStyle/>
                    <a:p>
                      <a:r>
                        <a:rPr lang="en-US" sz="1000"/>
                        <a:t>n/a</a:t>
                      </a:r>
                    </a:p>
                  </a:txBody>
                  <a:tcPr/>
                </a:tc>
                <a:tc>
                  <a:txBody>
                    <a:bodyPr/>
                    <a:lstStyle/>
                    <a:p>
                      <a:r>
                        <a:rPr lang="en-US" sz="1000"/>
                        <a:t>187</a:t>
                      </a:r>
                    </a:p>
                  </a:txBody>
                  <a:tcPr/>
                </a:tc>
                <a:tc>
                  <a:txBody>
                    <a:bodyPr/>
                    <a:lstStyle/>
                    <a:p>
                      <a:r>
                        <a:rPr lang="en-US" sz="1000"/>
                        <a:t>29.7700 %</a:t>
                      </a:r>
                    </a:p>
                  </a:txBody>
                  <a:tcPr/>
                </a:tc>
                <a:tc>
                  <a:txBody>
                    <a:bodyPr/>
                    <a:lstStyle/>
                    <a:p>
                      <a:r>
                        <a:rPr lang="en-US" sz="1000"/>
                        <a:t>739</a:t>
                      </a:r>
                    </a:p>
                  </a:txBody>
                  <a:tcPr/>
                </a:tc>
                <a:extLst>
                  <a:ext uri="{0D108BD9-81ED-4DB2-BD59-A6C34878D82A}">
                    <a16:rowId xmlns:a16="http://schemas.microsoft.com/office/drawing/2014/main" val="2072380934"/>
                  </a:ext>
                </a:extLst>
              </a:tr>
            </a:tbl>
          </a:graphicData>
        </a:graphic>
      </p:graphicFrame>
      <p:sp>
        <p:nvSpPr>
          <p:cNvPr id="4" name="Text Placeholder 3">
            <a:extLst>
              <a:ext uri="{FF2B5EF4-FFF2-40B4-BE49-F238E27FC236}">
                <a16:creationId xmlns:a16="http://schemas.microsoft.com/office/drawing/2014/main" id="{338511A8-4A00-41C9-8DFA-3481CCB40933}"/>
              </a:ext>
            </a:extLst>
          </p:cNvPr>
          <p:cNvSpPr>
            <a:spLocks noGrp="1"/>
          </p:cNvSpPr>
          <p:nvPr>
            <p:ph type="body" sz="quarter" idx="14"/>
          </p:nvPr>
        </p:nvSpPr>
        <p:spPr/>
        <p:txBody>
          <a:bodyPr/>
          <a:lstStyle/>
          <a:p>
            <a:r>
              <a:rPr lang="en-US"/>
              <a:t>06/01/2024 - 06/27/2024</a:t>
            </a:r>
          </a:p>
        </p:txBody>
      </p:sp>
    </p:spTree>
    <p:extLst>
      <p:ext uri="{BB962C8B-B14F-4D97-AF65-F5344CB8AC3E}">
        <p14:creationId xmlns:p14="http://schemas.microsoft.com/office/powerpoint/2010/main" val="699763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24AFF-E75D-4B12-BADD-4AC026FF2815}"/>
              </a:ext>
            </a:extLst>
          </p:cNvPr>
          <p:cNvSpPr>
            <a:spLocks noGrp="1"/>
          </p:cNvSpPr>
          <p:nvPr>
            <p:ph type="title"/>
          </p:nvPr>
        </p:nvSpPr>
        <p:spPr/>
        <p:txBody>
          <a:bodyPr/>
          <a:lstStyle/>
          <a:p>
            <a:r>
              <a:rPr lang="en-US"/>
              <a:t>Overall All Videos Table | 2 profiles - 1 of 9</a:t>
            </a:r>
          </a:p>
        </p:txBody>
      </p:sp>
      <p:graphicFrame>
        <p:nvGraphicFramePr>
          <p:cNvPr id="5" name="Table Placeholder 4">
            <a:extLst>
              <a:ext uri="{FF2B5EF4-FFF2-40B4-BE49-F238E27FC236}">
                <a16:creationId xmlns:a16="http://schemas.microsoft.com/office/drawing/2014/main" id="{45C21EB3-7FCE-4E3D-A84B-FD59E318ED61}"/>
              </a:ext>
            </a:extLst>
          </p:cNvPr>
          <p:cNvGraphicFramePr>
            <a:graphicFrameLocks noGrp="1"/>
          </p:cNvGraphicFramePr>
          <p:nvPr>
            <p:ph type="tbl" sz="quarter" idx="13"/>
            <p:extLst>
              <p:ext uri="{D42A27DB-BD31-4B8C-83A1-F6EECF244321}">
                <p14:modId xmlns:p14="http://schemas.microsoft.com/office/powerpoint/2010/main" val="3431857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17273553"/>
                    </a:ext>
                  </a:extLst>
                </a:gridCol>
                <a:gridCol w="1234440">
                  <a:extLst>
                    <a:ext uri="{9D8B030D-6E8A-4147-A177-3AD203B41FA5}">
                      <a16:colId xmlns:a16="http://schemas.microsoft.com/office/drawing/2014/main" val="3199881935"/>
                    </a:ext>
                  </a:extLst>
                </a:gridCol>
                <a:gridCol w="1892808">
                  <a:extLst>
                    <a:ext uri="{9D8B030D-6E8A-4147-A177-3AD203B41FA5}">
                      <a16:colId xmlns:a16="http://schemas.microsoft.com/office/drawing/2014/main" val="176323465"/>
                    </a:ext>
                  </a:extLst>
                </a:gridCol>
                <a:gridCol w="658368">
                  <a:extLst>
                    <a:ext uri="{9D8B030D-6E8A-4147-A177-3AD203B41FA5}">
                      <a16:colId xmlns:a16="http://schemas.microsoft.com/office/drawing/2014/main" val="2650198412"/>
                    </a:ext>
                  </a:extLst>
                </a:gridCol>
                <a:gridCol w="658368">
                  <a:extLst>
                    <a:ext uri="{9D8B030D-6E8A-4147-A177-3AD203B41FA5}">
                      <a16:colId xmlns:a16="http://schemas.microsoft.com/office/drawing/2014/main" val="1981761154"/>
                    </a:ext>
                  </a:extLst>
                </a:gridCol>
                <a:gridCol w="658368">
                  <a:extLst>
                    <a:ext uri="{9D8B030D-6E8A-4147-A177-3AD203B41FA5}">
                      <a16:colId xmlns:a16="http://schemas.microsoft.com/office/drawing/2014/main" val="2069074736"/>
                    </a:ext>
                  </a:extLst>
                </a:gridCol>
                <a:gridCol w="658368">
                  <a:extLst>
                    <a:ext uri="{9D8B030D-6E8A-4147-A177-3AD203B41FA5}">
                      <a16:colId xmlns:a16="http://schemas.microsoft.com/office/drawing/2014/main" val="3368223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94865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- 2024-06-25 15:31:32</a:t>
                      </a:r>
                      <a:r>
                        <a:rPr kumimoji="0" lang="en-US" sz="1000" b="0" i="0" u="none" strike="noStrike" kern="1200" cap="none" spc="0" normalizeH="0" baseline="0" noProof="0">
                          <a:ln>
                            <a:noFill/>
                          </a:ln>
                          <a:solidFill>
                            <a:prstClr val="black"/>
                          </a:solidFill>
                          <a:effectLst/>
                          <a:uLnTx/>
                          <a:uFillTx/>
                          <a:latin typeface="Calibri"/>
                          <a:ea typeface="+mn-ea"/>
                          <a:cs typeface="+mn-cs"/>
                        </a:rPr>
                        <a:t>
 📢 Exclusive model on the market!
💥 Our 𝗚𝗔 𝟴𝟭𝟯𝟭 𝗖𝗟 𝘁𝘄𝗶𝗻-𝗿𝗼𝘁𝗼𝗿 𝗿𝗮𝗸𝗲!
With its innovative design, patented central lifter and exclusive features, it will revolutionize raking! 💪
The central pick-up lifts and aerates forage not raked by the rotors. The formed central windrow is airy and more homogeneous. Forage quality is improved! 🔥👍
#KUHN #twinrotor #rake #rotor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https://quintly-eu-image-storage.s3.amazonaws.com/f4939ea023130b4bb0466ae4f0188679/fd356a120f52ca3f6b441e392e2864e7.jpg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1464</a:t>
                      </a:r>
                    </a:p>
                  </a:txBody>
                  <a:tcPr/>
                </a:tc>
                <a:extLst>
                  <a:ext uri="{0D108BD9-81ED-4DB2-BD59-A6C34878D82A}">
                    <a16:rowId xmlns:a16="http://schemas.microsoft.com/office/drawing/2014/main" val="215176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- 2024-06-25 15:30:04</a:t>
                      </a:r>
                      <a:r>
                        <a:rPr kumimoji="0" lang="en-US" sz="1000" b="0" i="0" u="none" strike="noStrike" kern="1200" cap="none" spc="0" normalizeH="0" baseline="0" noProof="0">
                          <a:ln>
                            <a:noFill/>
                          </a:ln>
                          <a:solidFill>
                            <a:prstClr val="black"/>
                          </a:solidFill>
                          <a:effectLst/>
                          <a:uLnTx/>
                          <a:uFillTx/>
                          <a:latin typeface="Calibri"/>
                          <a:ea typeface="+mn-ea"/>
                          <a:cs typeface="+mn-cs"/>
                        </a:rPr>
                        <a:t>
 Exclusive model on the market: the GA 8131 CL rake!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https://quintly-eu-image-storage.s3.amazonaws.com/260e0095b4596f3b91b88141d30fe745/136fa24f775dfad11c2ce41f055a0f61.jpg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a:t>
                      </a:r>
                    </a:p>
                  </a:txBody>
                  <a:tcPr/>
                </a:tc>
                <a:extLst>
                  <a:ext uri="{0D108BD9-81ED-4DB2-BD59-A6C34878D82A}">
                    <a16:rowId xmlns:a16="http://schemas.microsoft.com/office/drawing/2014/main" val="1841910842"/>
                  </a:ext>
                </a:extLst>
              </a:tr>
            </a:tbl>
          </a:graphicData>
        </a:graphic>
      </p:graphicFrame>
      <p:sp>
        <p:nvSpPr>
          <p:cNvPr id="4" name="Text Placeholder 3">
            <a:extLst>
              <a:ext uri="{FF2B5EF4-FFF2-40B4-BE49-F238E27FC236}">
                <a16:creationId xmlns:a16="http://schemas.microsoft.com/office/drawing/2014/main" id="{C6B4945E-876F-45CE-989C-969F22F2A533}"/>
              </a:ext>
            </a:extLst>
          </p:cNvPr>
          <p:cNvSpPr>
            <a:spLocks noGrp="1"/>
          </p:cNvSpPr>
          <p:nvPr>
            <p:ph type="body" sz="quarter" idx="14"/>
          </p:nvPr>
        </p:nvSpPr>
        <p:spPr/>
        <p:txBody>
          <a:bodyPr/>
          <a:lstStyle/>
          <a:p>
            <a:r>
              <a:rPr lang="en-US"/>
              <a:t>06/01/2024 - 06/27/2024</a:t>
            </a:r>
          </a:p>
        </p:txBody>
      </p:sp>
    </p:spTree>
    <p:extLst>
      <p:ext uri="{BB962C8B-B14F-4D97-AF65-F5344CB8AC3E}">
        <p14:creationId xmlns:p14="http://schemas.microsoft.com/office/powerpoint/2010/main" val="1071151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37E2D-01FD-48C1-B4D1-88E16B9E4048}"/>
              </a:ext>
            </a:extLst>
          </p:cNvPr>
          <p:cNvSpPr>
            <a:spLocks noGrp="1"/>
          </p:cNvSpPr>
          <p:nvPr>
            <p:ph type="title"/>
          </p:nvPr>
        </p:nvSpPr>
        <p:spPr/>
        <p:txBody>
          <a:bodyPr/>
          <a:lstStyle/>
          <a:p>
            <a:r>
              <a:rPr lang="en-US"/>
              <a:t>Overall All Videos Table | 2 profiles - 2 of 9</a:t>
            </a:r>
          </a:p>
        </p:txBody>
      </p:sp>
      <p:graphicFrame>
        <p:nvGraphicFramePr>
          <p:cNvPr id="5" name="Table Placeholder 4">
            <a:extLst>
              <a:ext uri="{FF2B5EF4-FFF2-40B4-BE49-F238E27FC236}">
                <a16:creationId xmlns:a16="http://schemas.microsoft.com/office/drawing/2014/main" id="{95D149D1-216C-40A0-95D2-56108550EE9E}"/>
              </a:ext>
            </a:extLst>
          </p:cNvPr>
          <p:cNvGraphicFramePr>
            <a:graphicFrameLocks noGrp="1"/>
          </p:cNvGraphicFramePr>
          <p:nvPr>
            <p:ph type="tbl" sz="quarter" idx="13"/>
            <p:extLst>
              <p:ext uri="{D42A27DB-BD31-4B8C-83A1-F6EECF244321}">
                <p14:modId xmlns:p14="http://schemas.microsoft.com/office/powerpoint/2010/main" val="2335347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59545346"/>
                    </a:ext>
                  </a:extLst>
                </a:gridCol>
                <a:gridCol w="1234440">
                  <a:extLst>
                    <a:ext uri="{9D8B030D-6E8A-4147-A177-3AD203B41FA5}">
                      <a16:colId xmlns:a16="http://schemas.microsoft.com/office/drawing/2014/main" val="2317554351"/>
                    </a:ext>
                  </a:extLst>
                </a:gridCol>
                <a:gridCol w="1892808">
                  <a:extLst>
                    <a:ext uri="{9D8B030D-6E8A-4147-A177-3AD203B41FA5}">
                      <a16:colId xmlns:a16="http://schemas.microsoft.com/office/drawing/2014/main" val="2920329368"/>
                    </a:ext>
                  </a:extLst>
                </a:gridCol>
                <a:gridCol w="658368">
                  <a:extLst>
                    <a:ext uri="{9D8B030D-6E8A-4147-A177-3AD203B41FA5}">
                      <a16:colId xmlns:a16="http://schemas.microsoft.com/office/drawing/2014/main" val="829085949"/>
                    </a:ext>
                  </a:extLst>
                </a:gridCol>
                <a:gridCol w="658368">
                  <a:extLst>
                    <a:ext uri="{9D8B030D-6E8A-4147-A177-3AD203B41FA5}">
                      <a16:colId xmlns:a16="http://schemas.microsoft.com/office/drawing/2014/main" val="1693232954"/>
                    </a:ext>
                  </a:extLst>
                </a:gridCol>
                <a:gridCol w="658368">
                  <a:extLst>
                    <a:ext uri="{9D8B030D-6E8A-4147-A177-3AD203B41FA5}">
                      <a16:colId xmlns:a16="http://schemas.microsoft.com/office/drawing/2014/main" val="1319902525"/>
                    </a:ext>
                  </a:extLst>
                </a:gridCol>
                <a:gridCol w="658368">
                  <a:extLst>
                    <a:ext uri="{9D8B030D-6E8A-4147-A177-3AD203B41FA5}">
                      <a16:colId xmlns:a16="http://schemas.microsoft.com/office/drawing/2014/main" val="2191056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53939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- 2024-06-20 16:00:41</a:t>
                      </a:r>
                      <a:r>
                        <a:rPr kumimoji="0" lang="en-US" sz="1000" b="0" i="0" u="none" strike="noStrike" kern="1200" cap="none" spc="0" normalizeH="0" baseline="0" noProof="0">
                          <a:ln>
                            <a:noFill/>
                          </a:ln>
                          <a:solidFill>
                            <a:prstClr val="black"/>
                          </a:solidFill>
                          <a:effectLst/>
                          <a:uLnTx/>
                          <a:uFillTx/>
                          <a:latin typeface="Calibri"/>
                          <a:ea typeface="+mn-ea"/>
                          <a:cs typeface="+mn-cs"/>
                        </a:rPr>
                        <a:t>
 Take absolute control of your mechanical weeding with the tine weeder TINELINER.🌾 
Thanks to precise adjustment of the aggressiveness of the tines, you can adapt your tool to all soil, crop and infestation rate conditions. By adjusting the inclination of the tines, you change the force with which they penetrate the soil. 
⚒ The more vertical the tines, the greater the aggressiveness, which is ideal for hard ground or for eliminating strong weeds. 
☁ Inversely, a more horizontal inclination offers gentler work, perfect for young crops and soft soils. 
With the tine weeder TINELINER, you can hydraulically adjust the aggressiveness of the tines from the tractor cab for greater comfort and continuous adaptation!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https://quintly-eu-image-storage.s3.amazonaws.com/f4939ea023130b4bb0466ae4f0188679/7cee2166e6458d73d4a5a000b2816034.jpg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5272</a:t>
                      </a:r>
                    </a:p>
                  </a:txBody>
                  <a:tcPr/>
                </a:tc>
                <a:extLst>
                  <a:ext uri="{0D108BD9-81ED-4DB2-BD59-A6C34878D82A}">
                    <a16:rowId xmlns:a16="http://schemas.microsoft.com/office/drawing/2014/main" val="3342056445"/>
                  </a:ext>
                </a:extLst>
              </a:tr>
            </a:tbl>
          </a:graphicData>
        </a:graphic>
      </p:graphicFrame>
      <p:sp>
        <p:nvSpPr>
          <p:cNvPr id="4" name="Text Placeholder 3">
            <a:extLst>
              <a:ext uri="{FF2B5EF4-FFF2-40B4-BE49-F238E27FC236}">
                <a16:creationId xmlns:a16="http://schemas.microsoft.com/office/drawing/2014/main" id="{FC6D9CE5-1B7A-47B9-B8F4-C90FEE385CE5}"/>
              </a:ext>
            </a:extLst>
          </p:cNvPr>
          <p:cNvSpPr>
            <a:spLocks noGrp="1"/>
          </p:cNvSpPr>
          <p:nvPr>
            <p:ph type="body" sz="quarter" idx="14"/>
          </p:nvPr>
        </p:nvSpPr>
        <p:spPr/>
        <p:txBody>
          <a:bodyPr/>
          <a:lstStyle/>
          <a:p>
            <a:r>
              <a:rPr lang="en-US"/>
              <a:t>06/01/2024 - 06/27/2024</a:t>
            </a:r>
          </a:p>
        </p:txBody>
      </p:sp>
    </p:spTree>
    <p:extLst>
      <p:ext uri="{BB962C8B-B14F-4D97-AF65-F5344CB8AC3E}">
        <p14:creationId xmlns:p14="http://schemas.microsoft.com/office/powerpoint/2010/main" val="3934042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42A12-1780-4F81-B4D2-B8E07031DF95}"/>
              </a:ext>
            </a:extLst>
          </p:cNvPr>
          <p:cNvSpPr>
            <a:spLocks noGrp="1"/>
          </p:cNvSpPr>
          <p:nvPr>
            <p:ph type="title"/>
          </p:nvPr>
        </p:nvSpPr>
        <p:spPr/>
        <p:txBody>
          <a:bodyPr/>
          <a:lstStyle/>
          <a:p>
            <a:r>
              <a:rPr lang="en-US"/>
              <a:t>Overall All Videos Table | 2 profiles - 3 of 9</a:t>
            </a:r>
          </a:p>
        </p:txBody>
      </p:sp>
      <p:graphicFrame>
        <p:nvGraphicFramePr>
          <p:cNvPr id="5" name="Table Placeholder 4">
            <a:extLst>
              <a:ext uri="{FF2B5EF4-FFF2-40B4-BE49-F238E27FC236}">
                <a16:creationId xmlns:a16="http://schemas.microsoft.com/office/drawing/2014/main" id="{EC10F3DE-BDA3-48B7-A616-286D0F02B230}"/>
              </a:ext>
            </a:extLst>
          </p:cNvPr>
          <p:cNvGraphicFramePr>
            <a:graphicFrameLocks noGrp="1"/>
          </p:cNvGraphicFramePr>
          <p:nvPr>
            <p:ph type="tbl" sz="quarter" idx="13"/>
            <p:extLst>
              <p:ext uri="{D42A27DB-BD31-4B8C-83A1-F6EECF244321}">
                <p14:modId xmlns:p14="http://schemas.microsoft.com/office/powerpoint/2010/main" val="166194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65655397"/>
                    </a:ext>
                  </a:extLst>
                </a:gridCol>
                <a:gridCol w="1234440">
                  <a:extLst>
                    <a:ext uri="{9D8B030D-6E8A-4147-A177-3AD203B41FA5}">
                      <a16:colId xmlns:a16="http://schemas.microsoft.com/office/drawing/2014/main" val="3219128574"/>
                    </a:ext>
                  </a:extLst>
                </a:gridCol>
                <a:gridCol w="1892808">
                  <a:extLst>
                    <a:ext uri="{9D8B030D-6E8A-4147-A177-3AD203B41FA5}">
                      <a16:colId xmlns:a16="http://schemas.microsoft.com/office/drawing/2014/main" val="2600825722"/>
                    </a:ext>
                  </a:extLst>
                </a:gridCol>
                <a:gridCol w="658368">
                  <a:extLst>
                    <a:ext uri="{9D8B030D-6E8A-4147-A177-3AD203B41FA5}">
                      <a16:colId xmlns:a16="http://schemas.microsoft.com/office/drawing/2014/main" val="1178969130"/>
                    </a:ext>
                  </a:extLst>
                </a:gridCol>
                <a:gridCol w="658368">
                  <a:extLst>
                    <a:ext uri="{9D8B030D-6E8A-4147-A177-3AD203B41FA5}">
                      <a16:colId xmlns:a16="http://schemas.microsoft.com/office/drawing/2014/main" val="1963909230"/>
                    </a:ext>
                  </a:extLst>
                </a:gridCol>
                <a:gridCol w="658368">
                  <a:extLst>
                    <a:ext uri="{9D8B030D-6E8A-4147-A177-3AD203B41FA5}">
                      <a16:colId xmlns:a16="http://schemas.microsoft.com/office/drawing/2014/main" val="1509274366"/>
                    </a:ext>
                  </a:extLst>
                </a:gridCol>
                <a:gridCol w="658368">
                  <a:extLst>
                    <a:ext uri="{9D8B030D-6E8A-4147-A177-3AD203B41FA5}">
                      <a16:colId xmlns:a16="http://schemas.microsoft.com/office/drawing/2014/main" val="3106927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69127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Facebook KUHN - 2024-06-20 16:00:06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https://quintly-eu-image-storage.s3.amazonaws.com/260e0095b4596f3b91b88141d30fe745/904cc776d8136281a86b46e6045b25d3.jpg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99750</a:t>
                      </a:r>
                    </a:p>
                  </a:txBody>
                  <a:tcPr/>
                </a:tc>
                <a:extLst>
                  <a:ext uri="{0D108BD9-81ED-4DB2-BD59-A6C34878D82A}">
                    <a16:rowId xmlns:a16="http://schemas.microsoft.com/office/drawing/2014/main" val="4016231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- 2024-06-20 09:30:32</a:t>
                      </a:r>
                      <a:r>
                        <a:rPr kumimoji="0" lang="en-US" sz="1000" b="0" i="0" u="none" strike="noStrike" kern="1200" cap="none" spc="0" normalizeH="0" baseline="0" noProof="0">
                          <a:ln>
                            <a:noFill/>
                          </a:ln>
                          <a:solidFill>
                            <a:prstClr val="black"/>
                          </a:solidFill>
                          <a:effectLst/>
                          <a:uLnTx/>
                          <a:uFillTx/>
                          <a:latin typeface="Calibri"/>
                          <a:ea typeface="+mn-ea"/>
                          <a:cs typeface="+mn-cs"/>
                        </a:rPr>
                        <a:t>
 🏆 Being elected Machine of the Year isn't just a title! 
With a width of 13.40 meters, the 𝐅𝐂 𝟏𝟑𝟒𝟔𝟎 𝐑𝐀 mower exceeds the mowing width of most mounted triple mowers by 25-30%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https://quintly-eu-image-storage.s3.amazonaws.com/f4939ea023130b4bb0466ae4f0188679/553eb3ab016128079e12adcde3a670c1.jpg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3702</a:t>
                      </a:r>
                    </a:p>
                  </a:txBody>
                  <a:tcPr/>
                </a:tc>
                <a:extLst>
                  <a:ext uri="{0D108BD9-81ED-4DB2-BD59-A6C34878D82A}">
                    <a16:rowId xmlns:a16="http://schemas.microsoft.com/office/drawing/2014/main" val="2070097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- 2024-06-20 09:30:06</a:t>
                      </a:r>
                      <a:r>
                        <a:rPr kumimoji="0" lang="en-US" sz="1000" b="0" i="0" u="none" strike="noStrike" kern="1200" cap="none" spc="0" normalizeH="0" baseline="0" noProof="0">
                          <a:ln>
                            <a:noFill/>
                          </a:ln>
                          <a:solidFill>
                            <a:prstClr val="black"/>
                          </a:solidFill>
                          <a:effectLst/>
                          <a:uLnTx/>
                          <a:uFillTx/>
                          <a:latin typeface="Calibri"/>
                          <a:ea typeface="+mn-ea"/>
                          <a:cs typeface="+mn-cs"/>
                        </a:rPr>
                        <a:t>
 Machine of the Year | FC 13460 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https://quintly-eu-image-storage.s3.amazonaws.com/260e0095b4596f3b91b88141d30fe745/b072c887c9cf3b29d462f8c6cf1c5b90.jpg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98356</a:t>
                      </a:r>
                    </a:p>
                  </a:txBody>
                  <a:tcPr/>
                </a:tc>
                <a:extLst>
                  <a:ext uri="{0D108BD9-81ED-4DB2-BD59-A6C34878D82A}">
                    <a16:rowId xmlns:a16="http://schemas.microsoft.com/office/drawing/2014/main" val="1237214501"/>
                  </a:ext>
                </a:extLst>
              </a:tr>
            </a:tbl>
          </a:graphicData>
        </a:graphic>
      </p:graphicFrame>
      <p:sp>
        <p:nvSpPr>
          <p:cNvPr id="4" name="Text Placeholder 3">
            <a:extLst>
              <a:ext uri="{FF2B5EF4-FFF2-40B4-BE49-F238E27FC236}">
                <a16:creationId xmlns:a16="http://schemas.microsoft.com/office/drawing/2014/main" id="{D9DC62E6-718D-48E2-A709-15F55BE1207D}"/>
              </a:ext>
            </a:extLst>
          </p:cNvPr>
          <p:cNvSpPr>
            <a:spLocks noGrp="1"/>
          </p:cNvSpPr>
          <p:nvPr>
            <p:ph type="body" sz="quarter" idx="14"/>
          </p:nvPr>
        </p:nvSpPr>
        <p:spPr/>
        <p:txBody>
          <a:bodyPr/>
          <a:lstStyle/>
          <a:p>
            <a:r>
              <a:rPr lang="en-US"/>
              <a:t>06/01/2024 - 06/27/2024</a:t>
            </a:r>
          </a:p>
        </p:txBody>
      </p:sp>
    </p:spTree>
    <p:extLst>
      <p:ext uri="{BB962C8B-B14F-4D97-AF65-F5344CB8AC3E}">
        <p14:creationId xmlns:p14="http://schemas.microsoft.com/office/powerpoint/2010/main" val="1548193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8C998-D548-4835-8BC7-474AF7C92950}"/>
              </a:ext>
            </a:extLst>
          </p:cNvPr>
          <p:cNvSpPr>
            <a:spLocks noGrp="1"/>
          </p:cNvSpPr>
          <p:nvPr>
            <p:ph type="title"/>
          </p:nvPr>
        </p:nvSpPr>
        <p:spPr/>
        <p:txBody>
          <a:bodyPr/>
          <a:lstStyle/>
          <a:p>
            <a:r>
              <a:rPr lang="en-US"/>
              <a:t>Overall All Videos Table | 2 profiles - 4 of 9</a:t>
            </a:r>
          </a:p>
        </p:txBody>
      </p:sp>
      <p:graphicFrame>
        <p:nvGraphicFramePr>
          <p:cNvPr id="5" name="Table Placeholder 4">
            <a:extLst>
              <a:ext uri="{FF2B5EF4-FFF2-40B4-BE49-F238E27FC236}">
                <a16:creationId xmlns:a16="http://schemas.microsoft.com/office/drawing/2014/main" id="{10E67050-C939-4476-BF36-75605BE006EB}"/>
              </a:ext>
            </a:extLst>
          </p:cNvPr>
          <p:cNvGraphicFramePr>
            <a:graphicFrameLocks noGrp="1"/>
          </p:cNvGraphicFramePr>
          <p:nvPr>
            <p:ph type="tbl" sz="quarter" idx="13"/>
            <p:extLst>
              <p:ext uri="{D42A27DB-BD31-4B8C-83A1-F6EECF244321}">
                <p14:modId xmlns:p14="http://schemas.microsoft.com/office/powerpoint/2010/main" val="1545323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81783093"/>
                    </a:ext>
                  </a:extLst>
                </a:gridCol>
                <a:gridCol w="1234440">
                  <a:extLst>
                    <a:ext uri="{9D8B030D-6E8A-4147-A177-3AD203B41FA5}">
                      <a16:colId xmlns:a16="http://schemas.microsoft.com/office/drawing/2014/main" val="2003618671"/>
                    </a:ext>
                  </a:extLst>
                </a:gridCol>
                <a:gridCol w="1892808">
                  <a:extLst>
                    <a:ext uri="{9D8B030D-6E8A-4147-A177-3AD203B41FA5}">
                      <a16:colId xmlns:a16="http://schemas.microsoft.com/office/drawing/2014/main" val="1560586319"/>
                    </a:ext>
                  </a:extLst>
                </a:gridCol>
                <a:gridCol w="658368">
                  <a:extLst>
                    <a:ext uri="{9D8B030D-6E8A-4147-A177-3AD203B41FA5}">
                      <a16:colId xmlns:a16="http://schemas.microsoft.com/office/drawing/2014/main" val="1490013727"/>
                    </a:ext>
                  </a:extLst>
                </a:gridCol>
                <a:gridCol w="658368">
                  <a:extLst>
                    <a:ext uri="{9D8B030D-6E8A-4147-A177-3AD203B41FA5}">
                      <a16:colId xmlns:a16="http://schemas.microsoft.com/office/drawing/2014/main" val="1611971723"/>
                    </a:ext>
                  </a:extLst>
                </a:gridCol>
                <a:gridCol w="658368">
                  <a:extLst>
                    <a:ext uri="{9D8B030D-6E8A-4147-A177-3AD203B41FA5}">
                      <a16:colId xmlns:a16="http://schemas.microsoft.com/office/drawing/2014/main" val="4078168803"/>
                    </a:ext>
                  </a:extLst>
                </a:gridCol>
                <a:gridCol w="658368">
                  <a:extLst>
                    <a:ext uri="{9D8B030D-6E8A-4147-A177-3AD203B41FA5}">
                      <a16:colId xmlns:a16="http://schemas.microsoft.com/office/drawing/2014/main" val="4042114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26073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- 2024-06-18 14:01:33</a:t>
                      </a:r>
                      <a:r>
                        <a:rPr kumimoji="0" lang="en-US" sz="1000" b="0" i="0" u="none" strike="noStrike" kern="1200" cap="none" spc="0" normalizeH="0" baseline="0" noProof="0">
                          <a:ln>
                            <a:noFill/>
                          </a:ln>
                          <a:solidFill>
                            <a:prstClr val="black"/>
                          </a:solidFill>
                          <a:effectLst/>
                          <a:uLnTx/>
                          <a:uFillTx/>
                          <a:latin typeface="Calibri"/>
                          <a:ea typeface="+mn-ea"/>
                          <a:cs typeface="+mn-cs"/>
                        </a:rPr>
                        <a:t>
 The 𝗠𝗘𝗥𝗚𝗘 𝗠𝗔𝗫𝗫 𝟵𝟱𝟬 in action!
Super versatile, the Merge Maxx has the unique ability to collect all types of forage in a gentle manor to maximise the preservation of the nutritional value, whilst minimising the introduction of impurities 🍃💪
#hay #forage #rakes #mergers #beltmergers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https://quintly-eu-image-storage.s3.amazonaws.com/f4939ea023130b4bb0466ae4f0188679/d46125761aa40350f4e69d0818e5c568.jpg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2390</a:t>
                      </a:r>
                    </a:p>
                  </a:txBody>
                  <a:tcPr/>
                </a:tc>
                <a:extLst>
                  <a:ext uri="{0D108BD9-81ED-4DB2-BD59-A6C34878D82A}">
                    <a16:rowId xmlns:a16="http://schemas.microsoft.com/office/drawing/2014/main" val="1018454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- 2024-06-18 14:00:06</a:t>
                      </a:r>
                      <a:r>
                        <a:rPr kumimoji="0" lang="en-US" sz="1000" b="0" i="0" u="none" strike="noStrike" kern="1200" cap="none" spc="0" normalizeH="0" baseline="0" noProof="0">
                          <a:ln>
                            <a:noFill/>
                          </a:ln>
                          <a:solidFill>
                            <a:prstClr val="black"/>
                          </a:solidFill>
                          <a:effectLst/>
                          <a:uLnTx/>
                          <a:uFillTx/>
                          <a:latin typeface="Calibri"/>
                          <a:ea typeface="+mn-ea"/>
                          <a:cs typeface="+mn-cs"/>
                        </a:rPr>
                        <a:t>
 MERGE MAXX in action ! | 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https://quintly-eu-image-storage.s3.amazonaws.com/260e0095b4596f3b91b88141d30fe745/2ecc0f8d45f7efa224596648001a8083.jpg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32696</a:t>
                      </a:r>
                    </a:p>
                  </a:txBody>
                  <a:tcPr/>
                </a:tc>
                <a:extLst>
                  <a:ext uri="{0D108BD9-81ED-4DB2-BD59-A6C34878D82A}">
                    <a16:rowId xmlns:a16="http://schemas.microsoft.com/office/drawing/2014/main" val="2396544903"/>
                  </a:ext>
                </a:extLst>
              </a:tr>
            </a:tbl>
          </a:graphicData>
        </a:graphic>
      </p:graphicFrame>
      <p:sp>
        <p:nvSpPr>
          <p:cNvPr id="4" name="Text Placeholder 3">
            <a:extLst>
              <a:ext uri="{FF2B5EF4-FFF2-40B4-BE49-F238E27FC236}">
                <a16:creationId xmlns:a16="http://schemas.microsoft.com/office/drawing/2014/main" id="{37752285-1D1E-44BB-98BB-2C0598BB3B40}"/>
              </a:ext>
            </a:extLst>
          </p:cNvPr>
          <p:cNvSpPr>
            <a:spLocks noGrp="1"/>
          </p:cNvSpPr>
          <p:nvPr>
            <p:ph type="body" sz="quarter" idx="14"/>
          </p:nvPr>
        </p:nvSpPr>
        <p:spPr/>
        <p:txBody>
          <a:bodyPr/>
          <a:lstStyle/>
          <a:p>
            <a:r>
              <a:rPr lang="en-US"/>
              <a:t>06/01/2024 - 06/27/2024</a:t>
            </a:r>
          </a:p>
        </p:txBody>
      </p:sp>
    </p:spTree>
    <p:extLst>
      <p:ext uri="{BB962C8B-B14F-4D97-AF65-F5344CB8AC3E}">
        <p14:creationId xmlns:p14="http://schemas.microsoft.com/office/powerpoint/2010/main" val="4156258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4ACB3-F1CC-4A5B-AE91-8CE786B4A9C3}"/>
              </a:ext>
            </a:extLst>
          </p:cNvPr>
          <p:cNvSpPr>
            <a:spLocks noGrp="1"/>
          </p:cNvSpPr>
          <p:nvPr>
            <p:ph type="title"/>
          </p:nvPr>
        </p:nvSpPr>
        <p:spPr/>
        <p:txBody>
          <a:bodyPr/>
          <a:lstStyle/>
          <a:p>
            <a:r>
              <a:rPr lang="en-US"/>
              <a:t>Overall All Videos Table | 2 profiles - 5 of 9</a:t>
            </a:r>
          </a:p>
        </p:txBody>
      </p:sp>
      <p:graphicFrame>
        <p:nvGraphicFramePr>
          <p:cNvPr id="5" name="Table Placeholder 4">
            <a:extLst>
              <a:ext uri="{FF2B5EF4-FFF2-40B4-BE49-F238E27FC236}">
                <a16:creationId xmlns:a16="http://schemas.microsoft.com/office/drawing/2014/main" id="{4A2F8147-ECC6-43C7-BAF9-DDF3814B578A}"/>
              </a:ext>
            </a:extLst>
          </p:cNvPr>
          <p:cNvGraphicFramePr>
            <a:graphicFrameLocks noGrp="1"/>
          </p:cNvGraphicFramePr>
          <p:nvPr>
            <p:ph type="tbl" sz="quarter" idx="13"/>
            <p:extLst>
              <p:ext uri="{D42A27DB-BD31-4B8C-83A1-F6EECF244321}">
                <p14:modId xmlns:p14="http://schemas.microsoft.com/office/powerpoint/2010/main" val="821067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44762300"/>
                    </a:ext>
                  </a:extLst>
                </a:gridCol>
                <a:gridCol w="1234440">
                  <a:extLst>
                    <a:ext uri="{9D8B030D-6E8A-4147-A177-3AD203B41FA5}">
                      <a16:colId xmlns:a16="http://schemas.microsoft.com/office/drawing/2014/main" val="597970934"/>
                    </a:ext>
                  </a:extLst>
                </a:gridCol>
                <a:gridCol w="1892808">
                  <a:extLst>
                    <a:ext uri="{9D8B030D-6E8A-4147-A177-3AD203B41FA5}">
                      <a16:colId xmlns:a16="http://schemas.microsoft.com/office/drawing/2014/main" val="4232143389"/>
                    </a:ext>
                  </a:extLst>
                </a:gridCol>
                <a:gridCol w="658368">
                  <a:extLst>
                    <a:ext uri="{9D8B030D-6E8A-4147-A177-3AD203B41FA5}">
                      <a16:colId xmlns:a16="http://schemas.microsoft.com/office/drawing/2014/main" val="3117855281"/>
                    </a:ext>
                  </a:extLst>
                </a:gridCol>
                <a:gridCol w="658368">
                  <a:extLst>
                    <a:ext uri="{9D8B030D-6E8A-4147-A177-3AD203B41FA5}">
                      <a16:colId xmlns:a16="http://schemas.microsoft.com/office/drawing/2014/main" val="1150454557"/>
                    </a:ext>
                  </a:extLst>
                </a:gridCol>
                <a:gridCol w="658368">
                  <a:extLst>
                    <a:ext uri="{9D8B030D-6E8A-4147-A177-3AD203B41FA5}">
                      <a16:colId xmlns:a16="http://schemas.microsoft.com/office/drawing/2014/main" val="715613907"/>
                    </a:ext>
                  </a:extLst>
                </a:gridCol>
                <a:gridCol w="658368">
                  <a:extLst>
                    <a:ext uri="{9D8B030D-6E8A-4147-A177-3AD203B41FA5}">
                      <a16:colId xmlns:a16="http://schemas.microsoft.com/office/drawing/2014/main" val="1943780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60017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- 2024-06-13 10:46:42</a:t>
                      </a:r>
                      <a:r>
                        <a:rPr kumimoji="0" lang="en-US" sz="1000" b="0" i="0" u="none" strike="noStrike" kern="1200" cap="none" spc="0" normalizeH="0" baseline="0" noProof="0">
                          <a:ln>
                            <a:noFill/>
                          </a:ln>
                          <a:solidFill>
                            <a:prstClr val="black"/>
                          </a:solidFill>
                          <a:effectLst/>
                          <a:uLnTx/>
                          <a:uFillTx/>
                          <a:latin typeface="Calibri"/>
                          <a:ea typeface="+mn-ea"/>
                          <a:cs typeface="+mn-cs"/>
                        </a:rPr>
                        <a:t>
 💥 10 years TWINPACT 💥
The TWINPACT double plunger celebrates its 10th anniversary!
This unique technology on 𝗦𝗕 𝟭𝟮𝟵𝟬 𝗶𝗗 balers provides hugely dense bales combined with a low power requirement. That’s what we call Twice The Impact 👊👊
#squarebales #balers #twicetheimpact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https://quintly-eu-image-storage.s3.amazonaws.com/f4939ea023130b4bb0466ae4f0188679/6fa6a10a1fb2bfec2677718b6b8a19f1.jpg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a:t>
                      </a:r>
                    </a:p>
                  </a:txBody>
                  <a:tcPr/>
                </a:tc>
                <a:extLst>
                  <a:ext uri="{0D108BD9-81ED-4DB2-BD59-A6C34878D82A}">
                    <a16:rowId xmlns:a16="http://schemas.microsoft.com/office/drawing/2014/main" val="66483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- 2024-06-13 10:45:06</a:t>
                      </a:r>
                      <a:r>
                        <a:rPr kumimoji="0" lang="en-US" sz="1000" b="0" i="0" u="none" strike="noStrike" kern="1200" cap="none" spc="0" normalizeH="0" baseline="0" noProof="0">
                          <a:ln>
                            <a:noFill/>
                          </a:ln>
                          <a:solidFill>
                            <a:prstClr val="black"/>
                          </a:solidFill>
                          <a:effectLst/>
                          <a:uLnTx/>
                          <a:uFillTx/>
                          <a:latin typeface="Calibri"/>
                          <a:ea typeface="+mn-ea"/>
                          <a:cs typeface="+mn-cs"/>
                        </a:rPr>
                        <a:t>
 10 years TWINPACT | 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https://quintly-eu-image-storage.s3.amazonaws.com/260e0095b4596f3b91b88141d30fe745/573dc1d56217b9483838539c4e01398d.jpg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a:t>
                      </a:r>
                    </a:p>
                  </a:txBody>
                  <a:tcPr/>
                </a:tc>
                <a:extLst>
                  <a:ext uri="{0D108BD9-81ED-4DB2-BD59-A6C34878D82A}">
                    <a16:rowId xmlns:a16="http://schemas.microsoft.com/office/drawing/2014/main" val="2522361956"/>
                  </a:ext>
                </a:extLst>
              </a:tr>
            </a:tbl>
          </a:graphicData>
        </a:graphic>
      </p:graphicFrame>
      <p:sp>
        <p:nvSpPr>
          <p:cNvPr id="4" name="Text Placeholder 3">
            <a:extLst>
              <a:ext uri="{FF2B5EF4-FFF2-40B4-BE49-F238E27FC236}">
                <a16:creationId xmlns:a16="http://schemas.microsoft.com/office/drawing/2014/main" id="{6BFC9F89-609F-4E4A-AAC6-C343DFBE4066}"/>
              </a:ext>
            </a:extLst>
          </p:cNvPr>
          <p:cNvSpPr>
            <a:spLocks noGrp="1"/>
          </p:cNvSpPr>
          <p:nvPr>
            <p:ph type="body" sz="quarter" idx="14"/>
          </p:nvPr>
        </p:nvSpPr>
        <p:spPr/>
        <p:txBody>
          <a:bodyPr/>
          <a:lstStyle/>
          <a:p>
            <a:r>
              <a:rPr lang="en-US"/>
              <a:t>06/01/2024 - 06/27/2024</a:t>
            </a:r>
          </a:p>
        </p:txBody>
      </p:sp>
    </p:spTree>
    <p:extLst>
      <p:ext uri="{BB962C8B-B14F-4D97-AF65-F5344CB8AC3E}">
        <p14:creationId xmlns:p14="http://schemas.microsoft.com/office/powerpoint/2010/main" val="785388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C6108-6B10-4A55-9F30-D46920B71CAE}"/>
              </a:ext>
            </a:extLst>
          </p:cNvPr>
          <p:cNvSpPr>
            <a:spLocks noGrp="1"/>
          </p:cNvSpPr>
          <p:nvPr>
            <p:ph type="title"/>
          </p:nvPr>
        </p:nvSpPr>
        <p:spPr/>
        <p:txBody>
          <a:bodyPr/>
          <a:lstStyle/>
          <a:p>
            <a:r>
              <a:rPr lang="en-US"/>
              <a:t>Overall All Videos Table | 2 profiles - 6 of 9</a:t>
            </a:r>
          </a:p>
        </p:txBody>
      </p:sp>
      <p:graphicFrame>
        <p:nvGraphicFramePr>
          <p:cNvPr id="5" name="Table Placeholder 4">
            <a:extLst>
              <a:ext uri="{FF2B5EF4-FFF2-40B4-BE49-F238E27FC236}">
                <a16:creationId xmlns:a16="http://schemas.microsoft.com/office/drawing/2014/main" id="{CBE8A605-9193-4113-9587-8A82A69CCE74}"/>
              </a:ext>
            </a:extLst>
          </p:cNvPr>
          <p:cNvGraphicFramePr>
            <a:graphicFrameLocks noGrp="1"/>
          </p:cNvGraphicFramePr>
          <p:nvPr>
            <p:ph type="tbl" sz="quarter" idx="13"/>
            <p:extLst>
              <p:ext uri="{D42A27DB-BD31-4B8C-83A1-F6EECF244321}">
                <p14:modId xmlns:p14="http://schemas.microsoft.com/office/powerpoint/2010/main" val="2935408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02481114"/>
                    </a:ext>
                  </a:extLst>
                </a:gridCol>
                <a:gridCol w="1234440">
                  <a:extLst>
                    <a:ext uri="{9D8B030D-6E8A-4147-A177-3AD203B41FA5}">
                      <a16:colId xmlns:a16="http://schemas.microsoft.com/office/drawing/2014/main" val="4184635451"/>
                    </a:ext>
                  </a:extLst>
                </a:gridCol>
                <a:gridCol w="1892808">
                  <a:extLst>
                    <a:ext uri="{9D8B030D-6E8A-4147-A177-3AD203B41FA5}">
                      <a16:colId xmlns:a16="http://schemas.microsoft.com/office/drawing/2014/main" val="2370618199"/>
                    </a:ext>
                  </a:extLst>
                </a:gridCol>
                <a:gridCol w="658368">
                  <a:extLst>
                    <a:ext uri="{9D8B030D-6E8A-4147-A177-3AD203B41FA5}">
                      <a16:colId xmlns:a16="http://schemas.microsoft.com/office/drawing/2014/main" val="1381256817"/>
                    </a:ext>
                  </a:extLst>
                </a:gridCol>
                <a:gridCol w="658368">
                  <a:extLst>
                    <a:ext uri="{9D8B030D-6E8A-4147-A177-3AD203B41FA5}">
                      <a16:colId xmlns:a16="http://schemas.microsoft.com/office/drawing/2014/main" val="302850443"/>
                    </a:ext>
                  </a:extLst>
                </a:gridCol>
                <a:gridCol w="658368">
                  <a:extLst>
                    <a:ext uri="{9D8B030D-6E8A-4147-A177-3AD203B41FA5}">
                      <a16:colId xmlns:a16="http://schemas.microsoft.com/office/drawing/2014/main" val="231503468"/>
                    </a:ext>
                  </a:extLst>
                </a:gridCol>
                <a:gridCol w="658368">
                  <a:extLst>
                    <a:ext uri="{9D8B030D-6E8A-4147-A177-3AD203B41FA5}">
                      <a16:colId xmlns:a16="http://schemas.microsoft.com/office/drawing/2014/main" val="4141086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77519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- 2024-06-12 17:00:56</a:t>
                      </a:r>
                      <a:r>
                        <a:rPr kumimoji="0" lang="en-US" sz="1000" b="0" i="0" u="none" strike="noStrike" kern="1200" cap="none" spc="0" normalizeH="0" baseline="0" noProof="0">
                          <a:ln>
                            <a:noFill/>
                          </a:ln>
                          <a:solidFill>
                            <a:prstClr val="black"/>
                          </a:solidFill>
                          <a:effectLst/>
                          <a:uLnTx/>
                          <a:uFillTx/>
                          <a:latin typeface="Calibri"/>
                          <a:ea typeface="+mn-ea"/>
                          <a:cs typeface="+mn-cs"/>
                        </a:rPr>
                        <a:t>
 Always at the top! ⛰️
⌚ Just 18 seconds to wrap a bale with 6 layers of film. 
Think that's impossible? 🤔 On the contrary! With the compact i-BIO+ baler-wrapper combination, you wrap at high speed. The unique wrapping ring with two integrated pre-stretchers does the job.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https://quintly-eu-image-storage.s3.amazonaws.com/f4939ea023130b4bb0466ae4f0188679/1feddbef1e427df1d806567297735e45.jpg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1818</a:t>
                      </a:r>
                    </a:p>
                  </a:txBody>
                  <a:tcPr/>
                </a:tc>
                <a:extLst>
                  <a:ext uri="{0D108BD9-81ED-4DB2-BD59-A6C34878D82A}">
                    <a16:rowId xmlns:a16="http://schemas.microsoft.com/office/drawing/2014/main" val="1550401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- 2024-06-12 17:00:07</a:t>
                      </a:r>
                      <a:r>
                        <a:rPr kumimoji="0" lang="en-US" sz="1000" b="0" i="0" u="none" strike="noStrike" kern="1200" cap="none" spc="0" normalizeH="0" baseline="0" noProof="0">
                          <a:ln>
                            <a:noFill/>
                          </a:ln>
                          <a:solidFill>
                            <a:prstClr val="black"/>
                          </a:solidFill>
                          <a:effectLst/>
                          <a:uLnTx/>
                          <a:uFillTx/>
                          <a:latin typeface="Calibri"/>
                          <a:ea typeface="+mn-ea"/>
                          <a:cs typeface="+mn-cs"/>
                        </a:rPr>
                        <a:t>
 i-BIO+ high-speed wrapping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https://quintly-eu-image-storage.s3.amazonaws.com/260e0095b4596f3b91b88141d30fe745/acbcb82f07d7c2fecf30ed1689e5a63f.jpg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4727</a:t>
                      </a:r>
                    </a:p>
                  </a:txBody>
                  <a:tcPr/>
                </a:tc>
                <a:extLst>
                  <a:ext uri="{0D108BD9-81ED-4DB2-BD59-A6C34878D82A}">
                    <a16:rowId xmlns:a16="http://schemas.microsoft.com/office/drawing/2014/main" val="4276452591"/>
                  </a:ext>
                </a:extLst>
              </a:tr>
            </a:tbl>
          </a:graphicData>
        </a:graphic>
      </p:graphicFrame>
      <p:sp>
        <p:nvSpPr>
          <p:cNvPr id="4" name="Text Placeholder 3">
            <a:extLst>
              <a:ext uri="{FF2B5EF4-FFF2-40B4-BE49-F238E27FC236}">
                <a16:creationId xmlns:a16="http://schemas.microsoft.com/office/drawing/2014/main" id="{09B3779D-79D2-4DC6-8975-8A6A62D67113}"/>
              </a:ext>
            </a:extLst>
          </p:cNvPr>
          <p:cNvSpPr>
            <a:spLocks noGrp="1"/>
          </p:cNvSpPr>
          <p:nvPr>
            <p:ph type="body" sz="quarter" idx="14"/>
          </p:nvPr>
        </p:nvSpPr>
        <p:spPr/>
        <p:txBody>
          <a:bodyPr/>
          <a:lstStyle/>
          <a:p>
            <a:r>
              <a:rPr lang="en-US"/>
              <a:t>06/01/2024 - 06/27/2024</a:t>
            </a:r>
          </a:p>
        </p:txBody>
      </p:sp>
    </p:spTree>
    <p:extLst>
      <p:ext uri="{BB962C8B-B14F-4D97-AF65-F5344CB8AC3E}">
        <p14:creationId xmlns:p14="http://schemas.microsoft.com/office/powerpoint/2010/main" val="356177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93FEA-D5F3-4494-886F-750A2E0D9885}"/>
              </a:ext>
            </a:extLst>
          </p:cNvPr>
          <p:cNvSpPr>
            <a:spLocks noGrp="1"/>
          </p:cNvSpPr>
          <p:nvPr>
            <p:ph type="title"/>
          </p:nvPr>
        </p:nvSpPr>
        <p:spPr/>
        <p:txBody>
          <a:bodyPr/>
          <a:lstStyle/>
          <a:p>
            <a:r>
              <a:rPr lang="en-US"/>
              <a:t>Overall All Videos Table | 2 profiles - 7 of 9</a:t>
            </a:r>
          </a:p>
        </p:txBody>
      </p:sp>
      <p:graphicFrame>
        <p:nvGraphicFramePr>
          <p:cNvPr id="5" name="Table Placeholder 4">
            <a:extLst>
              <a:ext uri="{FF2B5EF4-FFF2-40B4-BE49-F238E27FC236}">
                <a16:creationId xmlns:a16="http://schemas.microsoft.com/office/drawing/2014/main" id="{83CEA430-0A5F-4A4F-A5D7-A8747A6E772C}"/>
              </a:ext>
            </a:extLst>
          </p:cNvPr>
          <p:cNvGraphicFramePr>
            <a:graphicFrameLocks noGrp="1"/>
          </p:cNvGraphicFramePr>
          <p:nvPr>
            <p:ph type="tbl" sz="quarter" idx="13"/>
            <p:extLst>
              <p:ext uri="{D42A27DB-BD31-4B8C-83A1-F6EECF244321}">
                <p14:modId xmlns:p14="http://schemas.microsoft.com/office/powerpoint/2010/main" val="2806189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14270205"/>
                    </a:ext>
                  </a:extLst>
                </a:gridCol>
                <a:gridCol w="1234440">
                  <a:extLst>
                    <a:ext uri="{9D8B030D-6E8A-4147-A177-3AD203B41FA5}">
                      <a16:colId xmlns:a16="http://schemas.microsoft.com/office/drawing/2014/main" val="3522440784"/>
                    </a:ext>
                  </a:extLst>
                </a:gridCol>
                <a:gridCol w="1892808">
                  <a:extLst>
                    <a:ext uri="{9D8B030D-6E8A-4147-A177-3AD203B41FA5}">
                      <a16:colId xmlns:a16="http://schemas.microsoft.com/office/drawing/2014/main" val="391521048"/>
                    </a:ext>
                  </a:extLst>
                </a:gridCol>
                <a:gridCol w="658368">
                  <a:extLst>
                    <a:ext uri="{9D8B030D-6E8A-4147-A177-3AD203B41FA5}">
                      <a16:colId xmlns:a16="http://schemas.microsoft.com/office/drawing/2014/main" val="578976333"/>
                    </a:ext>
                  </a:extLst>
                </a:gridCol>
                <a:gridCol w="658368">
                  <a:extLst>
                    <a:ext uri="{9D8B030D-6E8A-4147-A177-3AD203B41FA5}">
                      <a16:colId xmlns:a16="http://schemas.microsoft.com/office/drawing/2014/main" val="2226593175"/>
                    </a:ext>
                  </a:extLst>
                </a:gridCol>
                <a:gridCol w="658368">
                  <a:extLst>
                    <a:ext uri="{9D8B030D-6E8A-4147-A177-3AD203B41FA5}">
                      <a16:colId xmlns:a16="http://schemas.microsoft.com/office/drawing/2014/main" val="2125409305"/>
                    </a:ext>
                  </a:extLst>
                </a:gridCol>
                <a:gridCol w="658368">
                  <a:extLst>
                    <a:ext uri="{9D8B030D-6E8A-4147-A177-3AD203B41FA5}">
                      <a16:colId xmlns:a16="http://schemas.microsoft.com/office/drawing/2014/main" val="4150073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47953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- 2024-06-11 18:16:26</a:t>
                      </a:r>
                      <a:r>
                        <a:rPr kumimoji="0" lang="en-US" sz="1000" b="0" i="0" u="none" strike="noStrike" kern="1200" cap="none" spc="0" normalizeH="0" baseline="0" noProof="0">
                          <a:ln>
                            <a:noFill/>
                          </a:ln>
                          <a:solidFill>
                            <a:prstClr val="black"/>
                          </a:solidFill>
                          <a:effectLst/>
                          <a:uLnTx/>
                          <a:uFillTx/>
                          <a:latin typeface="Calibri"/>
                          <a:ea typeface="+mn-ea"/>
                          <a:cs typeface="+mn-cs"/>
                        </a:rPr>
                        <a:t>
 💥 6,500 ha of crop sowing
🔥 12,000 ha of fodder harvesting
Meet 𝗧𝗼𝗿𝗯𝗲𝗻, a passionate farmer and contractor of Skamstrup
From a family farm to an agricultural work company, from fields to livestock, Torben has found in KUHN the ideal partner to make his vision of a job well done a reali ty.
📢 Discover the journey of Torben, contractor of Skamstrup.
 #farmmachinery #farmxxl #KUHN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https://quintly-eu-image-storage.s3.amazonaws.com/f4939ea023130b4bb0466ae4f0188679/26b81cda376fa142bb15fc94010830a2.jpg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extLst>
                  <a:ext uri="{0D108BD9-81ED-4DB2-BD59-A6C34878D82A}">
                    <a16:rowId xmlns:a16="http://schemas.microsoft.com/office/drawing/2014/main" val="1777381974"/>
                  </a:ext>
                </a:extLst>
              </a:tr>
            </a:tbl>
          </a:graphicData>
        </a:graphic>
      </p:graphicFrame>
      <p:sp>
        <p:nvSpPr>
          <p:cNvPr id="4" name="Text Placeholder 3">
            <a:extLst>
              <a:ext uri="{FF2B5EF4-FFF2-40B4-BE49-F238E27FC236}">
                <a16:creationId xmlns:a16="http://schemas.microsoft.com/office/drawing/2014/main" id="{4F0F0550-8CED-4681-98BA-FBBF300D13AC}"/>
              </a:ext>
            </a:extLst>
          </p:cNvPr>
          <p:cNvSpPr>
            <a:spLocks noGrp="1"/>
          </p:cNvSpPr>
          <p:nvPr>
            <p:ph type="body" sz="quarter" idx="14"/>
          </p:nvPr>
        </p:nvSpPr>
        <p:spPr/>
        <p:txBody>
          <a:bodyPr/>
          <a:lstStyle/>
          <a:p>
            <a:r>
              <a:rPr lang="en-US"/>
              <a:t>06/01/2024 - 06/27/2024</a:t>
            </a:r>
          </a:p>
        </p:txBody>
      </p:sp>
    </p:spTree>
    <p:extLst>
      <p:ext uri="{BB962C8B-B14F-4D97-AF65-F5344CB8AC3E}">
        <p14:creationId xmlns:p14="http://schemas.microsoft.com/office/powerpoint/2010/main" val="14503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CA7F9-EC6D-4D9E-9E14-27BD5F433563}"/>
              </a:ext>
            </a:extLst>
          </p:cNvPr>
          <p:cNvSpPr>
            <a:spLocks noGrp="1"/>
          </p:cNvSpPr>
          <p:nvPr>
            <p:ph type="title"/>
          </p:nvPr>
        </p:nvSpPr>
        <p:spPr/>
        <p:txBody>
          <a:bodyPr/>
          <a:lstStyle/>
          <a:p>
            <a:r>
              <a:rPr lang="en-US"/>
              <a:t>Overall All Videos Table | 2 profiles - 8 of 9</a:t>
            </a:r>
          </a:p>
        </p:txBody>
      </p:sp>
      <p:graphicFrame>
        <p:nvGraphicFramePr>
          <p:cNvPr id="5" name="Table Placeholder 4">
            <a:extLst>
              <a:ext uri="{FF2B5EF4-FFF2-40B4-BE49-F238E27FC236}">
                <a16:creationId xmlns:a16="http://schemas.microsoft.com/office/drawing/2014/main" id="{714A919C-B31D-4060-82F0-D39A50D570A6}"/>
              </a:ext>
            </a:extLst>
          </p:cNvPr>
          <p:cNvGraphicFramePr>
            <a:graphicFrameLocks noGrp="1"/>
          </p:cNvGraphicFramePr>
          <p:nvPr>
            <p:ph type="tbl" sz="quarter" idx="13"/>
            <p:extLst>
              <p:ext uri="{D42A27DB-BD31-4B8C-83A1-F6EECF244321}">
                <p14:modId xmlns:p14="http://schemas.microsoft.com/office/powerpoint/2010/main" val="2296220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39319021"/>
                    </a:ext>
                  </a:extLst>
                </a:gridCol>
                <a:gridCol w="1234440">
                  <a:extLst>
                    <a:ext uri="{9D8B030D-6E8A-4147-A177-3AD203B41FA5}">
                      <a16:colId xmlns:a16="http://schemas.microsoft.com/office/drawing/2014/main" val="689653096"/>
                    </a:ext>
                  </a:extLst>
                </a:gridCol>
                <a:gridCol w="1892808">
                  <a:extLst>
                    <a:ext uri="{9D8B030D-6E8A-4147-A177-3AD203B41FA5}">
                      <a16:colId xmlns:a16="http://schemas.microsoft.com/office/drawing/2014/main" val="2056136439"/>
                    </a:ext>
                  </a:extLst>
                </a:gridCol>
                <a:gridCol w="658368">
                  <a:extLst>
                    <a:ext uri="{9D8B030D-6E8A-4147-A177-3AD203B41FA5}">
                      <a16:colId xmlns:a16="http://schemas.microsoft.com/office/drawing/2014/main" val="3177802141"/>
                    </a:ext>
                  </a:extLst>
                </a:gridCol>
                <a:gridCol w="658368">
                  <a:extLst>
                    <a:ext uri="{9D8B030D-6E8A-4147-A177-3AD203B41FA5}">
                      <a16:colId xmlns:a16="http://schemas.microsoft.com/office/drawing/2014/main" val="1436227835"/>
                    </a:ext>
                  </a:extLst>
                </a:gridCol>
                <a:gridCol w="658368">
                  <a:extLst>
                    <a:ext uri="{9D8B030D-6E8A-4147-A177-3AD203B41FA5}">
                      <a16:colId xmlns:a16="http://schemas.microsoft.com/office/drawing/2014/main" val="3424036700"/>
                    </a:ext>
                  </a:extLst>
                </a:gridCol>
                <a:gridCol w="658368">
                  <a:extLst>
                    <a:ext uri="{9D8B030D-6E8A-4147-A177-3AD203B41FA5}">
                      <a16:colId xmlns:a16="http://schemas.microsoft.com/office/drawing/2014/main" val="2127479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96847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- 2024-06-11 18:15:03</a:t>
                      </a:r>
                      <a:r>
                        <a:rPr kumimoji="0" lang="en-US" sz="1000" b="0" i="0" u="none" strike="noStrike" kern="1200" cap="none" spc="0" normalizeH="0" baseline="0" noProof="0">
                          <a:ln>
                            <a:noFill/>
                          </a:ln>
                          <a:solidFill>
                            <a:prstClr val="black"/>
                          </a:solidFill>
                          <a:effectLst/>
                          <a:uLnTx/>
                          <a:uFillTx/>
                          <a:latin typeface="Calibri"/>
                          <a:ea typeface="+mn-ea"/>
                          <a:cs typeface="+mn-cs"/>
                        </a:rPr>
                        <a:t>
 XXL Farming | Meet Torben - A Passionate Danish Farmer and contractor of Skamstrup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https://quintly-eu-image-storage.s3.amazonaws.com/260e0095b4596f3b91b88141d30fe745/63c8589e1cf04ca90dd290e6b98df324.jpg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5491</a:t>
                      </a:r>
                    </a:p>
                  </a:txBody>
                  <a:tcPr/>
                </a:tc>
                <a:extLst>
                  <a:ext uri="{0D108BD9-81ED-4DB2-BD59-A6C34878D82A}">
                    <a16:rowId xmlns:a16="http://schemas.microsoft.com/office/drawing/2014/main" val="1162366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- 2024-06-03 13:16:27</a:t>
                      </a:r>
                      <a:r>
                        <a:rPr kumimoji="0" lang="en-US" sz="1000" b="0" i="0" u="none" strike="noStrike" kern="1200" cap="none" spc="0" normalizeH="0" baseline="0" noProof="0">
                          <a:ln>
                            <a:noFill/>
                          </a:ln>
                          <a:solidFill>
                            <a:prstClr val="black"/>
                          </a:solidFill>
                          <a:effectLst/>
                          <a:uLnTx/>
                          <a:uFillTx/>
                          <a:latin typeface="Calibri"/>
                          <a:ea typeface="+mn-ea"/>
                          <a:cs typeface="+mn-cs"/>
                        </a:rPr>
                        <a:t>
 EASY-HITCH makes your life easier! 
The EASY-HITCH automatic hitch makes coupling quick, comfortable and safe. The operator can leave enough space to plug in their connections before driving backwards and locking the sprayer.🚜🌾
#KUHN #Sprayer #Deltis2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https://quintly-eu-image-storage.s3.amazonaws.com/f4939ea023130b4bb0466ae4f0188679/6fabf44f796c0f449b6b2402243d7007.jpg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a:t>
                      </a:r>
                    </a:p>
                  </a:txBody>
                  <a:tcPr/>
                </a:tc>
                <a:extLst>
                  <a:ext uri="{0D108BD9-81ED-4DB2-BD59-A6C34878D82A}">
                    <a16:rowId xmlns:a16="http://schemas.microsoft.com/office/drawing/2014/main" val="2852975431"/>
                  </a:ext>
                </a:extLst>
              </a:tr>
            </a:tbl>
          </a:graphicData>
        </a:graphic>
      </p:graphicFrame>
      <p:sp>
        <p:nvSpPr>
          <p:cNvPr id="4" name="Text Placeholder 3">
            <a:extLst>
              <a:ext uri="{FF2B5EF4-FFF2-40B4-BE49-F238E27FC236}">
                <a16:creationId xmlns:a16="http://schemas.microsoft.com/office/drawing/2014/main" id="{C567FC4E-E158-4167-87C3-D42AA669B01F}"/>
              </a:ext>
            </a:extLst>
          </p:cNvPr>
          <p:cNvSpPr>
            <a:spLocks noGrp="1"/>
          </p:cNvSpPr>
          <p:nvPr>
            <p:ph type="body" sz="quarter" idx="14"/>
          </p:nvPr>
        </p:nvSpPr>
        <p:spPr/>
        <p:txBody>
          <a:bodyPr/>
          <a:lstStyle/>
          <a:p>
            <a:r>
              <a:rPr lang="en-US"/>
              <a:t>06/01/2024 - 06/27/2024</a:t>
            </a:r>
          </a:p>
        </p:txBody>
      </p:sp>
    </p:spTree>
    <p:extLst>
      <p:ext uri="{BB962C8B-B14F-4D97-AF65-F5344CB8AC3E}">
        <p14:creationId xmlns:p14="http://schemas.microsoft.com/office/powerpoint/2010/main" val="35097710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6E70F-E5CF-4A11-9E76-BC66BD4AD329}"/>
              </a:ext>
            </a:extLst>
          </p:cNvPr>
          <p:cNvSpPr>
            <a:spLocks noGrp="1"/>
          </p:cNvSpPr>
          <p:nvPr>
            <p:ph type="title"/>
          </p:nvPr>
        </p:nvSpPr>
        <p:spPr/>
        <p:txBody>
          <a:bodyPr/>
          <a:lstStyle/>
          <a:p>
            <a:r>
              <a:rPr lang="en-US"/>
              <a:t>Overall All Videos Table | 2 profiles - 9 of 9</a:t>
            </a:r>
          </a:p>
        </p:txBody>
      </p:sp>
      <p:graphicFrame>
        <p:nvGraphicFramePr>
          <p:cNvPr id="5" name="Table Placeholder 4">
            <a:extLst>
              <a:ext uri="{FF2B5EF4-FFF2-40B4-BE49-F238E27FC236}">
                <a16:creationId xmlns:a16="http://schemas.microsoft.com/office/drawing/2014/main" id="{7164D7C8-7C2F-4FFC-94B9-DCBDB12AFEA9}"/>
              </a:ext>
            </a:extLst>
          </p:cNvPr>
          <p:cNvGraphicFramePr>
            <a:graphicFrameLocks noGrp="1"/>
          </p:cNvGraphicFramePr>
          <p:nvPr>
            <p:ph type="tbl" sz="quarter" idx="13"/>
            <p:extLst>
              <p:ext uri="{D42A27DB-BD31-4B8C-83A1-F6EECF244321}">
                <p14:modId xmlns:p14="http://schemas.microsoft.com/office/powerpoint/2010/main" val="1960340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54768431"/>
                    </a:ext>
                  </a:extLst>
                </a:gridCol>
                <a:gridCol w="1234440">
                  <a:extLst>
                    <a:ext uri="{9D8B030D-6E8A-4147-A177-3AD203B41FA5}">
                      <a16:colId xmlns:a16="http://schemas.microsoft.com/office/drawing/2014/main" val="3718729757"/>
                    </a:ext>
                  </a:extLst>
                </a:gridCol>
                <a:gridCol w="1892808">
                  <a:extLst>
                    <a:ext uri="{9D8B030D-6E8A-4147-A177-3AD203B41FA5}">
                      <a16:colId xmlns:a16="http://schemas.microsoft.com/office/drawing/2014/main" val="1816318513"/>
                    </a:ext>
                  </a:extLst>
                </a:gridCol>
                <a:gridCol w="658368">
                  <a:extLst>
                    <a:ext uri="{9D8B030D-6E8A-4147-A177-3AD203B41FA5}">
                      <a16:colId xmlns:a16="http://schemas.microsoft.com/office/drawing/2014/main" val="323230343"/>
                    </a:ext>
                  </a:extLst>
                </a:gridCol>
                <a:gridCol w="658368">
                  <a:extLst>
                    <a:ext uri="{9D8B030D-6E8A-4147-A177-3AD203B41FA5}">
                      <a16:colId xmlns:a16="http://schemas.microsoft.com/office/drawing/2014/main" val="2729117950"/>
                    </a:ext>
                  </a:extLst>
                </a:gridCol>
                <a:gridCol w="658368">
                  <a:extLst>
                    <a:ext uri="{9D8B030D-6E8A-4147-A177-3AD203B41FA5}">
                      <a16:colId xmlns:a16="http://schemas.microsoft.com/office/drawing/2014/main" val="2721931557"/>
                    </a:ext>
                  </a:extLst>
                </a:gridCol>
                <a:gridCol w="658368">
                  <a:extLst>
                    <a:ext uri="{9D8B030D-6E8A-4147-A177-3AD203B41FA5}">
                      <a16:colId xmlns:a16="http://schemas.microsoft.com/office/drawing/2014/main" val="623183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96335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Facebook KUHN - 2024-06-03 13:15:04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https://quintly-eu-image-storage.s3.amazonaws.com/260e0095b4596f3b91b88141d30fe745/296e3635171ec63840ae26c3e1676129.jpg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7547</a:t>
                      </a:r>
                    </a:p>
                  </a:txBody>
                  <a:tcPr/>
                </a:tc>
                <a:extLst>
                  <a:ext uri="{0D108BD9-81ED-4DB2-BD59-A6C34878D82A}">
                    <a16:rowId xmlns:a16="http://schemas.microsoft.com/office/drawing/2014/main" val="1500173126"/>
                  </a:ext>
                </a:extLst>
              </a:tr>
            </a:tbl>
          </a:graphicData>
        </a:graphic>
      </p:graphicFrame>
      <p:sp>
        <p:nvSpPr>
          <p:cNvPr id="4" name="Text Placeholder 3">
            <a:extLst>
              <a:ext uri="{FF2B5EF4-FFF2-40B4-BE49-F238E27FC236}">
                <a16:creationId xmlns:a16="http://schemas.microsoft.com/office/drawing/2014/main" id="{91753C2E-3C10-43D5-B94F-010DCAAE32A9}"/>
              </a:ext>
            </a:extLst>
          </p:cNvPr>
          <p:cNvSpPr>
            <a:spLocks noGrp="1"/>
          </p:cNvSpPr>
          <p:nvPr>
            <p:ph type="body" sz="quarter" idx="14"/>
          </p:nvPr>
        </p:nvSpPr>
        <p:spPr/>
        <p:txBody>
          <a:bodyPr/>
          <a:lstStyle/>
          <a:p>
            <a:r>
              <a:rPr lang="en-US"/>
              <a:t>06/01/2024 - 06/27/2024</a:t>
            </a:r>
          </a:p>
        </p:txBody>
      </p:sp>
    </p:spTree>
    <p:extLst>
      <p:ext uri="{BB962C8B-B14F-4D97-AF65-F5344CB8AC3E}">
        <p14:creationId xmlns:p14="http://schemas.microsoft.com/office/powerpoint/2010/main" val="2703454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A63AB-F5FD-4E43-8CAB-DA69E0A51039}"/>
              </a:ext>
            </a:extLst>
          </p:cNvPr>
          <p:cNvSpPr>
            <a:spLocks noGrp="1"/>
          </p:cNvSpPr>
          <p:nvPr>
            <p:ph type="title"/>
          </p:nvPr>
        </p:nvSpPr>
        <p:spPr/>
        <p:txBody>
          <a:bodyPr/>
          <a:lstStyle/>
          <a:p>
            <a:r>
              <a:rPr lang="en-US"/>
              <a:t>Facebook Key Metrics Radar | 2 profiles</a:t>
            </a:r>
          </a:p>
        </p:txBody>
      </p:sp>
      <p:graphicFrame>
        <p:nvGraphicFramePr>
          <p:cNvPr id="6" name="Chart Placeholder 5">
            <a:extLst>
              <a:ext uri="{FF2B5EF4-FFF2-40B4-BE49-F238E27FC236}">
                <a16:creationId xmlns:a16="http://schemas.microsoft.com/office/drawing/2014/main" id="{CD05D8A7-5B04-42DF-894E-A8D48CBB2040}"/>
              </a:ext>
            </a:extLst>
          </p:cNvPr>
          <p:cNvGraphicFramePr>
            <a:graphicFrameLocks noGrp="1"/>
          </p:cNvGraphicFramePr>
          <p:nvPr>
            <p:ph type="chart" sz="quarter" idx="13"/>
            <p:extLst>
              <p:ext uri="{D42A27DB-BD31-4B8C-83A1-F6EECF244321}">
                <p14:modId xmlns:p14="http://schemas.microsoft.com/office/powerpoint/2010/main" val="1183420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9A165C-FF32-4A09-A449-21AEF9E9DDB2}"/>
              </a:ext>
            </a:extLst>
          </p:cNvPr>
          <p:cNvSpPr>
            <a:spLocks noGrp="1"/>
          </p:cNvSpPr>
          <p:nvPr>
            <p:ph type="body" sz="quarter" idx="14"/>
          </p:nvPr>
        </p:nvSpPr>
        <p:spPr/>
        <p:txBody>
          <a:bodyPr/>
          <a:lstStyle/>
          <a:p>
            <a:r>
              <a:rPr lang="en-US"/>
              <a:t>06/01/2024 - 06/27/2024</a:t>
            </a:r>
          </a:p>
        </p:txBody>
      </p:sp>
      <p:sp>
        <p:nvSpPr>
          <p:cNvPr id="5" name="Footer Placeholder 4">
            <a:extLst>
              <a:ext uri="{FF2B5EF4-FFF2-40B4-BE49-F238E27FC236}">
                <a16:creationId xmlns:a16="http://schemas.microsoft.com/office/drawing/2014/main" id="{3368CAAB-26D2-4394-8E87-DA6C2642E8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0958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1740B-54A2-4181-8590-BACAB7DEF097}"/>
              </a:ext>
            </a:extLst>
          </p:cNvPr>
          <p:cNvSpPr>
            <a:spLocks noGrp="1"/>
          </p:cNvSpPr>
          <p:nvPr>
            <p:ph type="title"/>
          </p:nvPr>
        </p:nvSpPr>
        <p:spPr/>
        <p:txBody>
          <a:bodyPr/>
          <a:lstStyle/>
          <a:p>
            <a:r>
              <a:rPr lang="en-US"/>
              <a:t>Instagram Key Metrics Radar | 2 profiles</a:t>
            </a:r>
          </a:p>
        </p:txBody>
      </p:sp>
      <p:graphicFrame>
        <p:nvGraphicFramePr>
          <p:cNvPr id="6" name="Chart Placeholder 5">
            <a:extLst>
              <a:ext uri="{FF2B5EF4-FFF2-40B4-BE49-F238E27FC236}">
                <a16:creationId xmlns:a16="http://schemas.microsoft.com/office/drawing/2014/main" id="{9F8A23E1-EDE6-4498-98DE-FD492299F57B}"/>
              </a:ext>
            </a:extLst>
          </p:cNvPr>
          <p:cNvGraphicFramePr>
            <a:graphicFrameLocks noGrp="1"/>
          </p:cNvGraphicFramePr>
          <p:nvPr>
            <p:ph type="chart" sz="quarter" idx="13"/>
            <p:extLst>
              <p:ext uri="{D42A27DB-BD31-4B8C-83A1-F6EECF244321}">
                <p14:modId xmlns:p14="http://schemas.microsoft.com/office/powerpoint/2010/main" val="21363784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9FC526-A903-41AC-923C-670B24E72CB8}"/>
              </a:ext>
            </a:extLst>
          </p:cNvPr>
          <p:cNvSpPr>
            <a:spLocks noGrp="1"/>
          </p:cNvSpPr>
          <p:nvPr>
            <p:ph type="body" sz="quarter" idx="14"/>
          </p:nvPr>
        </p:nvSpPr>
        <p:spPr/>
        <p:txBody>
          <a:bodyPr/>
          <a:lstStyle/>
          <a:p>
            <a:r>
              <a:rPr lang="en-US"/>
              <a:t>06/01/2024 - 06/27/2024</a:t>
            </a:r>
          </a:p>
        </p:txBody>
      </p:sp>
      <p:sp>
        <p:nvSpPr>
          <p:cNvPr id="5" name="Footer Placeholder 4">
            <a:extLst>
              <a:ext uri="{FF2B5EF4-FFF2-40B4-BE49-F238E27FC236}">
                <a16:creationId xmlns:a16="http://schemas.microsoft.com/office/drawing/2014/main" id="{E9F5B368-760A-4A32-998F-CB384F3E00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8055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F9624-1D38-46FB-9692-D0AE308F41A6}"/>
              </a:ext>
            </a:extLst>
          </p:cNvPr>
          <p:cNvSpPr>
            <a:spLocks noGrp="1"/>
          </p:cNvSpPr>
          <p:nvPr>
            <p:ph type="title"/>
          </p:nvPr>
        </p:nvSpPr>
        <p:spPr/>
        <p:txBody>
          <a:bodyPr/>
          <a:lstStyle/>
          <a:p>
            <a:r>
              <a:rPr lang="en-US"/>
              <a:t>Facebook Interactions Distribution | 2 profiles</a:t>
            </a:r>
          </a:p>
        </p:txBody>
      </p:sp>
      <p:graphicFrame>
        <p:nvGraphicFramePr>
          <p:cNvPr id="6" name="Chart Placeholder 5">
            <a:extLst>
              <a:ext uri="{FF2B5EF4-FFF2-40B4-BE49-F238E27FC236}">
                <a16:creationId xmlns:a16="http://schemas.microsoft.com/office/drawing/2014/main" id="{12403C40-ADF9-4455-A9EC-3270CBAB69ED}"/>
              </a:ext>
            </a:extLst>
          </p:cNvPr>
          <p:cNvGraphicFramePr>
            <a:graphicFrameLocks noGrp="1"/>
          </p:cNvGraphicFramePr>
          <p:nvPr>
            <p:ph type="chart" sz="quarter" idx="13"/>
            <p:extLst>
              <p:ext uri="{D42A27DB-BD31-4B8C-83A1-F6EECF244321}">
                <p14:modId xmlns:p14="http://schemas.microsoft.com/office/powerpoint/2010/main" val="10308339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6CFFF2-596A-4E15-A170-465795DB6D0E}"/>
              </a:ext>
            </a:extLst>
          </p:cNvPr>
          <p:cNvSpPr>
            <a:spLocks noGrp="1"/>
          </p:cNvSpPr>
          <p:nvPr>
            <p:ph type="body" sz="quarter" idx="14"/>
          </p:nvPr>
        </p:nvSpPr>
        <p:spPr/>
        <p:txBody>
          <a:bodyPr/>
          <a:lstStyle/>
          <a:p>
            <a:r>
              <a:rPr lang="en-US"/>
              <a:t>06/01/2024 - 06/27/2024</a:t>
            </a:r>
          </a:p>
        </p:txBody>
      </p:sp>
      <p:sp>
        <p:nvSpPr>
          <p:cNvPr id="5" name="Footer Placeholder 4">
            <a:extLst>
              <a:ext uri="{FF2B5EF4-FFF2-40B4-BE49-F238E27FC236}">
                <a16:creationId xmlns:a16="http://schemas.microsoft.com/office/drawing/2014/main" id="{512D2B30-785F-4F4C-95D5-837286564D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94846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812DB-6E0B-4073-8A42-0085F7DAFD51}"/>
              </a:ext>
            </a:extLst>
          </p:cNvPr>
          <p:cNvSpPr>
            <a:spLocks noGrp="1"/>
          </p:cNvSpPr>
          <p:nvPr>
            <p:ph type="title"/>
          </p:nvPr>
        </p:nvSpPr>
        <p:spPr/>
        <p:txBody>
          <a:bodyPr/>
          <a:lstStyle/>
          <a:p>
            <a:r>
              <a:rPr lang="fr-FR"/>
              <a:t>Instagram Interactions Distribution | 2 profiles</a:t>
            </a:r>
            <a:endParaRPr lang="en-US"/>
          </a:p>
        </p:txBody>
      </p:sp>
      <p:graphicFrame>
        <p:nvGraphicFramePr>
          <p:cNvPr id="6" name="Chart Placeholder 5">
            <a:extLst>
              <a:ext uri="{FF2B5EF4-FFF2-40B4-BE49-F238E27FC236}">
                <a16:creationId xmlns:a16="http://schemas.microsoft.com/office/drawing/2014/main" id="{7DFCF5C7-E72B-43F8-8589-FAF1FA8B0A58}"/>
              </a:ext>
            </a:extLst>
          </p:cNvPr>
          <p:cNvGraphicFramePr>
            <a:graphicFrameLocks noGrp="1"/>
          </p:cNvGraphicFramePr>
          <p:nvPr>
            <p:ph type="chart" sz="quarter" idx="13"/>
            <p:extLst>
              <p:ext uri="{D42A27DB-BD31-4B8C-83A1-F6EECF244321}">
                <p14:modId xmlns:p14="http://schemas.microsoft.com/office/powerpoint/2010/main" val="203870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32C407-D8F3-4951-A305-230121BC083F}"/>
              </a:ext>
            </a:extLst>
          </p:cNvPr>
          <p:cNvSpPr>
            <a:spLocks noGrp="1"/>
          </p:cNvSpPr>
          <p:nvPr>
            <p:ph type="body" sz="quarter" idx="14"/>
          </p:nvPr>
        </p:nvSpPr>
        <p:spPr/>
        <p:txBody>
          <a:bodyPr/>
          <a:lstStyle/>
          <a:p>
            <a:r>
              <a:rPr lang="en-US"/>
              <a:t>06/01/2024 - 06/27/2024</a:t>
            </a:r>
          </a:p>
        </p:txBody>
      </p:sp>
      <p:sp>
        <p:nvSpPr>
          <p:cNvPr id="5" name="Footer Placeholder 4">
            <a:extLst>
              <a:ext uri="{FF2B5EF4-FFF2-40B4-BE49-F238E27FC236}">
                <a16:creationId xmlns:a16="http://schemas.microsoft.com/office/drawing/2014/main" id="{1A424794-071E-46F9-B181-2A959985CF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448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1705</Words>
  <Application>Microsoft Office PowerPoint</Application>
  <PresentationFormat>On-screen Show (4:3)</PresentationFormat>
  <Paragraphs>289</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FB / IG Overview</vt:lpstr>
      <vt:lpstr>Facebook Key Metrics Table | 2 profiles</vt:lpstr>
      <vt:lpstr>Instagram Key Metrics Table | 2 profiles</vt:lpstr>
      <vt:lpstr>Instagram Followers Total | 2 profiles</vt:lpstr>
      <vt:lpstr>Facebook Fans or Followers Total | 2 profiles</vt:lpstr>
      <vt:lpstr>Facebook Interaction Rate | 2 profiles</vt:lpstr>
      <vt:lpstr>Instagram Interaction Rate | 2 profiles</vt:lpstr>
      <vt:lpstr>Facebook Reach | 2 profiles</vt:lpstr>
      <vt:lpstr>Instagram Reach | 2 profiles</vt:lpstr>
      <vt:lpstr>Overall Top Posts Table | 2 profiles</vt:lpstr>
      <vt:lpstr>Overall All Videos Table | 2 profiles - 1 of 9</vt:lpstr>
      <vt:lpstr>Overall All Videos Table | 2 profiles - 2 of 9</vt:lpstr>
      <vt:lpstr>Overall All Videos Table | 2 profiles - 3 of 9</vt:lpstr>
      <vt:lpstr>Overall All Videos Table | 2 profiles - 4 of 9</vt:lpstr>
      <vt:lpstr>Overall All Videos Table | 2 profiles - 5 of 9</vt:lpstr>
      <vt:lpstr>Overall All Videos Table | 2 profiles - 6 of 9</vt:lpstr>
      <vt:lpstr>Overall All Videos Table | 2 profiles - 7 of 9</vt:lpstr>
      <vt:lpstr>Overall All Videos Table | 2 profiles - 8 of 9</vt:lpstr>
      <vt:lpstr>Overall All Videos Table | 2 profiles - 9 of 9</vt:lpstr>
      <vt:lpstr>Facebook Key Metrics Radar | 2 profiles</vt:lpstr>
      <vt:lpstr>Instagram Key Metrics Radar | 2 profiles</vt:lpstr>
      <vt:lpstr>Facebook Interactions Distribution | 2 profiles</vt:lpstr>
      <vt:lpstr>Instagram Interactions Distribution | 2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FB / IG Overview</dc:title>
  <dc:creator>Frederik Born</dc:creator>
  <cp:lastModifiedBy>Frederik Born</cp:lastModifiedBy>
  <cp:revision>1</cp:revision>
  <dcterms:created xsi:type="dcterms:W3CDTF">2024-06-28T09:42:10Z</dcterms:created>
  <dcterms:modified xsi:type="dcterms:W3CDTF">2024-06-28T09:42:48Z</dcterms:modified>
</cp:coreProperties>
</file>