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kuhn.group</c:v>
                </c:pt>
              </c:strCache>
            </c:strRef>
          </c:tx>
          <c:spPr>
            <a:ln w="28575" cap="rnd">
              <a:solidFill>
                <a:schemeClr val="accent1"/>
              </a:solidFill>
              <a:round/>
            </a:ln>
            <a:effectLst/>
          </c:spPr>
          <c:marker>
            <c:symbol val="none"/>
          </c:marker>
          <c:cat>
            <c:numRef>
              <c:f>Sheet1!$A$2:$A$28</c:f>
              <c:numCache>
                <c:formatCode>m/d/yyyy</c:formatCode>
                <c:ptCount val="27"/>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numCache>
            </c:numRef>
          </c:cat>
          <c:val>
            <c:numRef>
              <c:f>Sheet1!$B$2:$B$28</c:f>
              <c:numCache>
                <c:formatCode>General</c:formatCode>
                <c:ptCount val="27"/>
                <c:pt idx="0">
                  <c:v>930</c:v>
                </c:pt>
                <c:pt idx="1">
                  <c:v>937</c:v>
                </c:pt>
                <c:pt idx="2">
                  <c:v>938</c:v>
                </c:pt>
                <c:pt idx="3">
                  <c:v>943</c:v>
                </c:pt>
                <c:pt idx="4">
                  <c:v>947</c:v>
                </c:pt>
                <c:pt idx="5">
                  <c:v>959</c:v>
                </c:pt>
                <c:pt idx="6">
                  <c:v>963</c:v>
                </c:pt>
                <c:pt idx="7">
                  <c:v>971</c:v>
                </c:pt>
                <c:pt idx="8">
                  <c:v>979</c:v>
                </c:pt>
                <c:pt idx="9">
                  <c:v>986</c:v>
                </c:pt>
                <c:pt idx="10">
                  <c:v>989</c:v>
                </c:pt>
                <c:pt idx="11">
                  <c:v>993</c:v>
                </c:pt>
                <c:pt idx="12">
                  <c:v>996</c:v>
                </c:pt>
                <c:pt idx="13">
                  <c:v>1001</c:v>
                </c:pt>
                <c:pt idx="14">
                  <c:v>1008</c:v>
                </c:pt>
                <c:pt idx="15">
                  <c:v>1015</c:v>
                </c:pt>
                <c:pt idx="16">
                  <c:v>1055</c:v>
                </c:pt>
                <c:pt idx="17">
                  <c:v>1075</c:v>
                </c:pt>
                <c:pt idx="18">
                  <c:v>1092</c:v>
                </c:pt>
                <c:pt idx="19">
                  <c:v>1102</c:v>
                </c:pt>
                <c:pt idx="20">
                  <c:v>1112</c:v>
                </c:pt>
                <c:pt idx="21">
                  <c:v>1118</c:v>
                </c:pt>
                <c:pt idx="22">
                  <c:v>1129</c:v>
                </c:pt>
                <c:pt idx="23">
                  <c:v>1140</c:v>
                </c:pt>
                <c:pt idx="24">
                  <c:v>1149</c:v>
                </c:pt>
                <c:pt idx="25">
                  <c:v>1159</c:v>
                </c:pt>
                <c:pt idx="26">
                  <c:v>1169</c:v>
                </c:pt>
              </c:numCache>
            </c:numRef>
          </c:val>
          <c:smooth val="0"/>
          <c:extLst>
            <c:ext xmlns:c16="http://schemas.microsoft.com/office/drawing/2014/chart" uri="{C3380CC4-5D6E-409C-BE32-E72D297353CC}">
              <c16:uniqueId val="{00000000-C45E-4435-BD09-3025ACA6E639}"/>
            </c:ext>
          </c:extLst>
        </c:ser>
        <c:dLbls>
          <c:showLegendKey val="0"/>
          <c:showVal val="0"/>
          <c:showCatName val="0"/>
          <c:showSerName val="0"/>
          <c:showPercent val="0"/>
          <c:showBubbleSize val="0"/>
        </c:dLbls>
        <c:smooth val="0"/>
        <c:axId val="390690976"/>
        <c:axId val="390687696"/>
      </c:lineChart>
      <c:dateAx>
        <c:axId val="390690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87696"/>
        <c:crosses val="autoZero"/>
        <c:auto val="1"/>
        <c:lblOffset val="100"/>
        <c:baseTimeUnit val="days"/>
      </c:dateAx>
      <c:valAx>
        <c:axId val="39068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9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c:v>
                </c:pt>
              </c:strCache>
            </c:strRef>
          </c:tx>
          <c:spPr>
            <a:ln w="28575" cap="rnd">
              <a:solidFill>
                <a:schemeClr val="accent1"/>
              </a:solidFill>
              <a:round/>
            </a:ln>
            <a:effectLst/>
          </c:spPr>
          <c:marker>
            <c:symbol val="none"/>
          </c:marker>
          <c:cat>
            <c:numRef>
              <c:f>Sheet1!$A$2:$A$28</c:f>
              <c:numCache>
                <c:formatCode>m/d/yyyy</c:formatCode>
                <c:ptCount val="27"/>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numCache>
            </c:numRef>
          </c:cat>
          <c:val>
            <c:numRef>
              <c:f>Sheet1!$B$2:$B$28</c:f>
              <c:numCache>
                <c:formatCode>General</c:formatCode>
                <c:ptCount val="27"/>
                <c:pt idx="0">
                  <c:v>77473</c:v>
                </c:pt>
                <c:pt idx="1">
                  <c:v>77473</c:v>
                </c:pt>
                <c:pt idx="2">
                  <c:v>77472</c:v>
                </c:pt>
                <c:pt idx="3">
                  <c:v>77477</c:v>
                </c:pt>
                <c:pt idx="4">
                  <c:v>77485</c:v>
                </c:pt>
                <c:pt idx="5">
                  <c:v>77492</c:v>
                </c:pt>
                <c:pt idx="6">
                  <c:v>77500</c:v>
                </c:pt>
                <c:pt idx="7">
                  <c:v>77502</c:v>
                </c:pt>
                <c:pt idx="8">
                  <c:v>77507</c:v>
                </c:pt>
                <c:pt idx="9">
                  <c:v>77505</c:v>
                </c:pt>
                <c:pt idx="10">
                  <c:v>77515</c:v>
                </c:pt>
                <c:pt idx="11">
                  <c:v>77521</c:v>
                </c:pt>
                <c:pt idx="12">
                  <c:v>77523</c:v>
                </c:pt>
                <c:pt idx="13">
                  <c:v>77523</c:v>
                </c:pt>
                <c:pt idx="14">
                  <c:v>77523</c:v>
                </c:pt>
                <c:pt idx="15">
                  <c:v>77531</c:v>
                </c:pt>
                <c:pt idx="16">
                  <c:v>77534</c:v>
                </c:pt>
                <c:pt idx="17">
                  <c:v>77544</c:v>
                </c:pt>
                <c:pt idx="18">
                  <c:v>77560</c:v>
                </c:pt>
                <c:pt idx="19">
                  <c:v>77559</c:v>
                </c:pt>
                <c:pt idx="20">
                  <c:v>77562</c:v>
                </c:pt>
                <c:pt idx="21">
                  <c:v>77566</c:v>
                </c:pt>
                <c:pt idx="22">
                  <c:v>77565</c:v>
                </c:pt>
                <c:pt idx="23">
                  <c:v>77568</c:v>
                </c:pt>
                <c:pt idx="24">
                  <c:v>77566</c:v>
                </c:pt>
                <c:pt idx="25">
                  <c:v>77566</c:v>
                </c:pt>
                <c:pt idx="26">
                  <c:v>77565</c:v>
                </c:pt>
              </c:numCache>
            </c:numRef>
          </c:val>
          <c:smooth val="0"/>
          <c:extLst>
            <c:ext xmlns:c16="http://schemas.microsoft.com/office/drawing/2014/chart" uri="{C3380CC4-5D6E-409C-BE32-E72D297353CC}">
              <c16:uniqueId val="{00000000-8E57-4584-8DBD-1F6DB1826683}"/>
            </c:ext>
          </c:extLst>
        </c:ser>
        <c:dLbls>
          <c:showLegendKey val="0"/>
          <c:showVal val="0"/>
          <c:showCatName val="0"/>
          <c:showSerName val="0"/>
          <c:showPercent val="0"/>
          <c:showBubbleSize val="0"/>
        </c:dLbls>
        <c:smooth val="0"/>
        <c:axId val="390690320"/>
        <c:axId val="390690648"/>
      </c:lineChart>
      <c:dateAx>
        <c:axId val="390690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90648"/>
        <c:crosses val="autoZero"/>
        <c:auto val="1"/>
        <c:lblOffset val="100"/>
        <c:baseTimeUnit val="days"/>
      </c:dateAx>
      <c:valAx>
        <c:axId val="39069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9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c:v>
                </c:pt>
              </c:strCache>
            </c:strRef>
          </c:tx>
          <c:spPr>
            <a:ln w="28575" cap="rnd">
              <a:solidFill>
                <a:schemeClr val="accent1"/>
              </a:solidFill>
              <a:round/>
            </a:ln>
            <a:effectLst/>
          </c:spPr>
          <c:marker>
            <c:symbol val="none"/>
          </c:marker>
          <c:cat>
            <c:numRef>
              <c:f>Sheet1!$A$2:$A$28</c:f>
              <c:numCache>
                <c:formatCode>m/d/yyyy</c:formatCode>
                <c:ptCount val="27"/>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numCache>
            </c:numRef>
          </c:cat>
          <c:val>
            <c:numRef>
              <c:f>Sheet1!$B$2:$B$28</c:f>
              <c:numCache>
                <c:formatCode>General</c:formatCode>
                <c:ptCount val="27"/>
                <c:pt idx="0">
                  <c:v>0.140694177326294</c:v>
                </c:pt>
                <c:pt idx="1">
                  <c:v>0.170381939514411</c:v>
                </c:pt>
                <c:pt idx="2">
                  <c:v>0.10778087567121</c:v>
                </c:pt>
                <c:pt idx="3">
                  <c:v>0.52985517722074504</c:v>
                </c:pt>
                <c:pt idx="4">
                  <c:v>0.22069926820769001</c:v>
                </c:pt>
                <c:pt idx="5">
                  <c:v>0</c:v>
                </c:pt>
                <c:pt idx="6">
                  <c:v>5.8067513161969599E-2</c:v>
                </c:pt>
                <c:pt idx="7">
                  <c:v>0</c:v>
                </c:pt>
                <c:pt idx="8">
                  <c:v>8.1286127167630104E-2</c:v>
                </c:pt>
                <c:pt idx="9">
                  <c:v>0</c:v>
                </c:pt>
                <c:pt idx="10">
                  <c:v>0.11869436201780401</c:v>
                </c:pt>
                <c:pt idx="11">
                  <c:v>0.156092778451456</c:v>
                </c:pt>
                <c:pt idx="12">
                  <c:v>5.5468125177369001E-2</c:v>
                </c:pt>
                <c:pt idx="13">
                  <c:v>0.116094578383189</c:v>
                </c:pt>
                <c:pt idx="14">
                  <c:v>9.4165602466364795E-2</c:v>
                </c:pt>
                <c:pt idx="15">
                  <c:v>0.40373031331020198</c:v>
                </c:pt>
                <c:pt idx="16">
                  <c:v>0</c:v>
                </c:pt>
                <c:pt idx="17">
                  <c:v>0.54940094662040995</c:v>
                </c:pt>
                <c:pt idx="18">
                  <c:v>9.4130389931916705E-2</c:v>
                </c:pt>
                <c:pt idx="19">
                  <c:v>1.0862698075013899</c:v>
                </c:pt>
                <c:pt idx="20">
                  <c:v>6.1887570912841701E-2</c:v>
                </c:pt>
                <c:pt idx="21">
                  <c:v>0.24366974369552899</c:v>
                </c:pt>
                <c:pt idx="22">
                  <c:v>0</c:v>
                </c:pt>
                <c:pt idx="23">
                  <c:v>0</c:v>
                </c:pt>
                <c:pt idx="24">
                  <c:v>9.4112186883597404E-2</c:v>
                </c:pt>
                <c:pt idx="25">
                  <c:v>0</c:v>
                </c:pt>
                <c:pt idx="26">
                  <c:v>6.7040546638303403E-2</c:v>
                </c:pt>
              </c:numCache>
            </c:numRef>
          </c:val>
          <c:smooth val="0"/>
          <c:extLst>
            <c:ext xmlns:c16="http://schemas.microsoft.com/office/drawing/2014/chart" uri="{C3380CC4-5D6E-409C-BE32-E72D297353CC}">
              <c16:uniqueId val="{00000000-9A2E-4306-9DDB-71250CB59752}"/>
            </c:ext>
          </c:extLst>
        </c:ser>
        <c:dLbls>
          <c:showLegendKey val="0"/>
          <c:showVal val="0"/>
          <c:showCatName val="0"/>
          <c:showSerName val="0"/>
          <c:showPercent val="0"/>
          <c:showBubbleSize val="0"/>
        </c:dLbls>
        <c:smooth val="0"/>
        <c:axId val="383175208"/>
        <c:axId val="383174880"/>
      </c:lineChart>
      <c:dateAx>
        <c:axId val="383175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174880"/>
        <c:crosses val="autoZero"/>
        <c:auto val="1"/>
        <c:lblOffset val="100"/>
        <c:baseTimeUnit val="days"/>
      </c:dateAx>
      <c:valAx>
        <c:axId val="38317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17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kuhn.group</c:v>
                </c:pt>
              </c:strCache>
            </c:strRef>
          </c:tx>
          <c:spPr>
            <a:ln w="28575" cap="rnd">
              <a:solidFill>
                <a:schemeClr val="accent1"/>
              </a:solidFill>
              <a:round/>
            </a:ln>
            <a:effectLst/>
          </c:spPr>
          <c:marker>
            <c:symbol val="none"/>
          </c:marker>
          <c:cat>
            <c:numRef>
              <c:f>Sheet1!$A$2:$A$28</c:f>
              <c:numCache>
                <c:formatCode>m/d/yyyy</c:formatCode>
                <c:ptCount val="27"/>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numCache>
            </c:numRef>
          </c:cat>
          <c:val>
            <c:numRef>
              <c:f>Sheet1!$B$2:$B$28</c:f>
              <c:numCache>
                <c:formatCode>General</c:formatCode>
                <c:ptCount val="27"/>
                <c:pt idx="0">
                  <c:v>4.0991999999999997</c:v>
                </c:pt>
                <c:pt idx="1">
                  <c:v>5.5734000000000004</c:v>
                </c:pt>
                <c:pt idx="2">
                  <c:v>3.8420000000000001</c:v>
                </c:pt>
                <c:pt idx="3">
                  <c:v>10.2128</c:v>
                </c:pt>
                <c:pt idx="4">
                  <c:v>5.5026000000000002</c:v>
                </c:pt>
                <c:pt idx="5">
                  <c:v>0</c:v>
                </c:pt>
                <c:pt idx="6">
                  <c:v>2.2892999999999999</c:v>
                </c:pt>
                <c:pt idx="7">
                  <c:v>0</c:v>
                </c:pt>
                <c:pt idx="8">
                  <c:v>1.641</c:v>
                </c:pt>
                <c:pt idx="9">
                  <c:v>0</c:v>
                </c:pt>
                <c:pt idx="10">
                  <c:v>2.7355999999999998</c:v>
                </c:pt>
                <c:pt idx="11">
                  <c:v>6.4581</c:v>
                </c:pt>
                <c:pt idx="12">
                  <c:v>2.1126999999999998</c:v>
                </c:pt>
                <c:pt idx="13">
                  <c:v>6.0119999999999996</c:v>
                </c:pt>
                <c:pt idx="14">
                  <c:v>3.3864999999999998</c:v>
                </c:pt>
                <c:pt idx="15">
                  <c:v>18.2987</c:v>
                </c:pt>
                <c:pt idx="16">
                  <c:v>0</c:v>
                </c:pt>
                <c:pt idx="17">
                  <c:v>7.4177999999999997</c:v>
                </c:pt>
                <c:pt idx="18">
                  <c:v>1.7544</c:v>
                </c:pt>
                <c:pt idx="19">
                  <c:v>11.668200000000001</c:v>
                </c:pt>
                <c:pt idx="20">
                  <c:v>1.8067</c:v>
                </c:pt>
                <c:pt idx="21">
                  <c:v>0</c:v>
                </c:pt>
                <c:pt idx="22">
                  <c:v>0</c:v>
                </c:pt>
                <c:pt idx="23">
                  <c:v>0</c:v>
                </c:pt>
                <c:pt idx="24">
                  <c:v>0.96150000000000002</c:v>
                </c:pt>
                <c:pt idx="25">
                  <c:v>0</c:v>
                </c:pt>
                <c:pt idx="26">
                  <c:v>0</c:v>
                </c:pt>
              </c:numCache>
            </c:numRef>
          </c:val>
          <c:smooth val="0"/>
          <c:extLst>
            <c:ext xmlns:c16="http://schemas.microsoft.com/office/drawing/2014/chart" uri="{C3380CC4-5D6E-409C-BE32-E72D297353CC}">
              <c16:uniqueId val="{00000000-07F4-44B7-ABAE-7AFA62D629B9}"/>
            </c:ext>
          </c:extLst>
        </c:ser>
        <c:dLbls>
          <c:showLegendKey val="0"/>
          <c:showVal val="0"/>
          <c:showCatName val="0"/>
          <c:showSerName val="0"/>
          <c:showPercent val="0"/>
          <c:showBubbleSize val="0"/>
        </c:dLbls>
        <c:smooth val="0"/>
        <c:axId val="395087552"/>
        <c:axId val="395087880"/>
      </c:lineChart>
      <c:dateAx>
        <c:axId val="395087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087880"/>
        <c:crosses val="autoZero"/>
        <c:auto val="1"/>
        <c:lblOffset val="100"/>
        <c:baseTimeUnit val="days"/>
      </c:dateAx>
      <c:valAx>
        <c:axId val="39508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08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c:v>
                </c:pt>
              </c:strCache>
            </c:strRef>
          </c:tx>
          <c:spPr>
            <a:ln w="28575" cap="rnd">
              <a:solidFill>
                <a:schemeClr val="accent1"/>
              </a:solidFill>
              <a:round/>
            </a:ln>
            <a:effectLst/>
          </c:spPr>
          <c:marker>
            <c:symbol val="none"/>
          </c:marker>
          <c:cat>
            <c:numRef>
              <c:f>Sheet1!$A$2:$A$28</c:f>
              <c:numCache>
                <c:formatCode>m/d/yyyy</c:formatCode>
                <c:ptCount val="27"/>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numCache>
            </c:numRef>
          </c:cat>
          <c:val>
            <c:numRef>
              <c:f>Sheet1!$B$2:$B$28</c:f>
              <c:numCache>
                <c:formatCode>General</c:formatCode>
                <c:ptCount val="27"/>
                <c:pt idx="0">
                  <c:v>7645</c:v>
                </c:pt>
                <c:pt idx="1">
                  <c:v>9265</c:v>
                </c:pt>
                <c:pt idx="2">
                  <c:v>9628</c:v>
                </c:pt>
                <c:pt idx="3">
                  <c:v>58233</c:v>
                </c:pt>
                <c:pt idx="4">
                  <c:v>95040</c:v>
                </c:pt>
                <c:pt idx="5">
                  <c:v>42185</c:v>
                </c:pt>
                <c:pt idx="6">
                  <c:v>25335</c:v>
                </c:pt>
                <c:pt idx="7">
                  <c:v>14964</c:v>
                </c:pt>
                <c:pt idx="8">
                  <c:v>20487</c:v>
                </c:pt>
                <c:pt idx="9">
                  <c:v>21730</c:v>
                </c:pt>
                <c:pt idx="10">
                  <c:v>8372</c:v>
                </c:pt>
                <c:pt idx="11">
                  <c:v>11955</c:v>
                </c:pt>
                <c:pt idx="12">
                  <c:v>9065</c:v>
                </c:pt>
                <c:pt idx="13">
                  <c:v>10206</c:v>
                </c:pt>
                <c:pt idx="14">
                  <c:v>9559</c:v>
                </c:pt>
                <c:pt idx="15">
                  <c:v>22230</c:v>
                </c:pt>
                <c:pt idx="16">
                  <c:v>5414</c:v>
                </c:pt>
                <c:pt idx="17">
                  <c:v>24022</c:v>
                </c:pt>
                <c:pt idx="18">
                  <c:v>20458</c:v>
                </c:pt>
                <c:pt idx="19">
                  <c:v>68102</c:v>
                </c:pt>
                <c:pt idx="20">
                  <c:v>86936</c:v>
                </c:pt>
                <c:pt idx="21">
                  <c:v>66692</c:v>
                </c:pt>
                <c:pt idx="22">
                  <c:v>53504</c:v>
                </c:pt>
                <c:pt idx="23">
                  <c:v>82328</c:v>
                </c:pt>
                <c:pt idx="24">
                  <c:v>47158</c:v>
                </c:pt>
                <c:pt idx="25">
                  <c:v>27230</c:v>
                </c:pt>
                <c:pt idx="26">
                  <c:v>37633</c:v>
                </c:pt>
              </c:numCache>
            </c:numRef>
          </c:val>
          <c:smooth val="0"/>
          <c:extLst>
            <c:ext xmlns:c16="http://schemas.microsoft.com/office/drawing/2014/chart" uri="{C3380CC4-5D6E-409C-BE32-E72D297353CC}">
              <c16:uniqueId val="{00000000-DB12-47A8-A288-912E08B707B3}"/>
            </c:ext>
          </c:extLst>
        </c:ser>
        <c:dLbls>
          <c:showLegendKey val="0"/>
          <c:showVal val="0"/>
          <c:showCatName val="0"/>
          <c:showSerName val="0"/>
          <c:showPercent val="0"/>
          <c:showBubbleSize val="0"/>
        </c:dLbls>
        <c:smooth val="0"/>
        <c:axId val="394867000"/>
        <c:axId val="394873888"/>
      </c:lineChart>
      <c:dateAx>
        <c:axId val="394867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73888"/>
        <c:crosses val="autoZero"/>
        <c:auto val="1"/>
        <c:lblOffset val="100"/>
        <c:baseTimeUnit val="days"/>
      </c:dateAx>
      <c:valAx>
        <c:axId val="39487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6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kuhn.group</c:v>
                </c:pt>
              </c:strCache>
            </c:strRef>
          </c:tx>
          <c:spPr>
            <a:ln w="28575" cap="rnd">
              <a:solidFill>
                <a:schemeClr val="accent1"/>
              </a:solidFill>
              <a:round/>
            </a:ln>
            <a:effectLst/>
          </c:spPr>
          <c:marker>
            <c:symbol val="none"/>
          </c:marker>
          <c:cat>
            <c:numRef>
              <c:f>Sheet1!$A$2:$A$28</c:f>
              <c:numCache>
                <c:formatCode>m/d/yyyy</c:formatCode>
                <c:ptCount val="27"/>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numCache>
            </c:numRef>
          </c:cat>
          <c:val>
            <c:numRef>
              <c:f>Sheet1!$B$2:$B$28</c:f>
              <c:numCache>
                <c:formatCode>General</c:formatCode>
                <c:ptCount val="27"/>
                <c:pt idx="0">
                  <c:v>1326</c:v>
                </c:pt>
                <c:pt idx="1">
                  <c:v>1390</c:v>
                </c:pt>
                <c:pt idx="2">
                  <c:v>1584</c:v>
                </c:pt>
                <c:pt idx="3">
                  <c:v>1256</c:v>
                </c:pt>
                <c:pt idx="4">
                  <c:v>1133</c:v>
                </c:pt>
                <c:pt idx="5">
                  <c:v>1148</c:v>
                </c:pt>
                <c:pt idx="6">
                  <c:v>1476</c:v>
                </c:pt>
                <c:pt idx="7">
                  <c:v>1440</c:v>
                </c:pt>
                <c:pt idx="8">
                  <c:v>1988</c:v>
                </c:pt>
                <c:pt idx="9">
                  <c:v>1384</c:v>
                </c:pt>
                <c:pt idx="10">
                  <c:v>1770</c:v>
                </c:pt>
                <c:pt idx="11">
                  <c:v>1835</c:v>
                </c:pt>
                <c:pt idx="12">
                  <c:v>2038</c:v>
                </c:pt>
                <c:pt idx="13">
                  <c:v>1746</c:v>
                </c:pt>
                <c:pt idx="14">
                  <c:v>1700</c:v>
                </c:pt>
                <c:pt idx="15">
                  <c:v>2497</c:v>
                </c:pt>
                <c:pt idx="16">
                  <c:v>2155</c:v>
                </c:pt>
                <c:pt idx="17">
                  <c:v>3350</c:v>
                </c:pt>
                <c:pt idx="18">
                  <c:v>2082</c:v>
                </c:pt>
                <c:pt idx="19">
                  <c:v>5246</c:v>
                </c:pt>
                <c:pt idx="20">
                  <c:v>3001</c:v>
                </c:pt>
                <c:pt idx="21">
                  <c:v>2587</c:v>
                </c:pt>
                <c:pt idx="22">
                  <c:v>3245</c:v>
                </c:pt>
                <c:pt idx="23">
                  <c:v>2418</c:v>
                </c:pt>
                <c:pt idx="24">
                  <c:v>2071</c:v>
                </c:pt>
                <c:pt idx="25">
                  <c:v>1784</c:v>
                </c:pt>
                <c:pt idx="26">
                  <c:v>1920</c:v>
                </c:pt>
              </c:numCache>
            </c:numRef>
          </c:val>
          <c:smooth val="0"/>
          <c:extLst>
            <c:ext xmlns:c16="http://schemas.microsoft.com/office/drawing/2014/chart" uri="{C3380CC4-5D6E-409C-BE32-E72D297353CC}">
              <c16:uniqueId val="{00000000-55FE-4AAE-AE7C-0FA94725A699}"/>
            </c:ext>
          </c:extLst>
        </c:ser>
        <c:dLbls>
          <c:showLegendKey val="0"/>
          <c:showVal val="0"/>
          <c:showCatName val="0"/>
          <c:showSerName val="0"/>
          <c:showPercent val="0"/>
          <c:showBubbleSize val="0"/>
        </c:dLbls>
        <c:smooth val="0"/>
        <c:axId val="394865688"/>
        <c:axId val="394868968"/>
      </c:lineChart>
      <c:dateAx>
        <c:axId val="394865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68968"/>
        <c:crosses val="autoZero"/>
        <c:auto val="1"/>
        <c:lblOffset val="100"/>
        <c:baseTimeUnit val="days"/>
      </c:dateAx>
      <c:valAx>
        <c:axId val="39486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6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KUHN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AD2B-44F5-89D0-2984CFE12AAE}"/>
            </c:ext>
          </c:extLst>
        </c:ser>
        <c:dLbls>
          <c:showLegendKey val="0"/>
          <c:showVal val="0"/>
          <c:showCatName val="0"/>
          <c:showSerName val="0"/>
          <c:showPercent val="0"/>
          <c:showBubbleSize val="0"/>
        </c:dLbls>
        <c:axId val="508661352"/>
        <c:axId val="508656432"/>
      </c:radarChart>
      <c:catAx>
        <c:axId val="50866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656432"/>
        <c:crosses val="autoZero"/>
        <c:auto val="1"/>
        <c:lblAlgn val="ctr"/>
        <c:lblOffset val="100"/>
        <c:noMultiLvlLbl val="0"/>
      </c:catAx>
      <c:valAx>
        <c:axId val="50865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66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kuhn.group</c:v>
                </c:pt>
              </c:strCache>
            </c:strRef>
          </c:tx>
          <c:spPr>
            <a:ln w="28575" cap="rnd">
              <a:solidFill>
                <a:schemeClr val="accent1"/>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Sheet1!$B$2:$B$10</c:f>
              <c:numCache>
                <c:formatCode>General</c:formatCode>
                <c:ptCount val="9"/>
                <c:pt idx="0">
                  <c:v>100</c:v>
                </c:pt>
                <c:pt idx="1">
                  <c:v>100</c:v>
                </c:pt>
                <c:pt idx="2">
                  <c:v>100</c:v>
                </c:pt>
                <c:pt idx="3">
                  <c:v>0</c:v>
                </c:pt>
                <c:pt idx="4">
                  <c:v>100</c:v>
                </c:pt>
                <c:pt idx="5">
                  <c:v>100</c:v>
                </c:pt>
                <c:pt idx="6">
                  <c:v>100</c:v>
                </c:pt>
                <c:pt idx="7">
                  <c:v>100</c:v>
                </c:pt>
                <c:pt idx="8">
                  <c:v>100</c:v>
                </c:pt>
              </c:numCache>
            </c:numRef>
          </c:val>
          <c:extLst>
            <c:ext xmlns:c16="http://schemas.microsoft.com/office/drawing/2014/chart" uri="{C3380CC4-5D6E-409C-BE32-E72D297353CC}">
              <c16:uniqueId val="{00000000-0B63-469D-96BD-0EA440775BD8}"/>
            </c:ext>
          </c:extLst>
        </c:ser>
        <c:dLbls>
          <c:showLegendKey val="0"/>
          <c:showVal val="0"/>
          <c:showCatName val="0"/>
          <c:showSerName val="0"/>
          <c:showPercent val="0"/>
          <c:showBubbleSize val="0"/>
        </c:dLbls>
        <c:axId val="508671520"/>
        <c:axId val="508670864"/>
      </c:radarChart>
      <c:catAx>
        <c:axId val="508671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670864"/>
        <c:crosses val="autoZero"/>
        <c:auto val="1"/>
        <c:lblAlgn val="ctr"/>
        <c:lblOffset val="100"/>
        <c:noMultiLvlLbl val="0"/>
      </c:catAx>
      <c:valAx>
        <c:axId val="50867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67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KUHN</c:v>
                </c:pt>
              </c:strCache>
            </c:strRef>
          </c:cat>
          <c:val>
            <c:numRef>
              <c:f>Sheet1!$B$2</c:f>
              <c:numCache>
                <c:formatCode>General</c:formatCode>
                <c:ptCount val="1"/>
                <c:pt idx="0">
                  <c:v>4244</c:v>
                </c:pt>
              </c:numCache>
            </c:numRef>
          </c:val>
          <c:extLst>
            <c:ext xmlns:c16="http://schemas.microsoft.com/office/drawing/2014/chart" uri="{C3380CC4-5D6E-409C-BE32-E72D297353CC}">
              <c16:uniqueId val="{00000000-7564-4A5D-9D69-E073F89222F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KUHN</c:v>
                </c:pt>
              </c:strCache>
            </c:strRef>
          </c:cat>
          <c:val>
            <c:numRef>
              <c:f>Sheet1!$C$2</c:f>
              <c:numCache>
                <c:formatCode>General</c:formatCode>
                <c:ptCount val="1"/>
                <c:pt idx="0">
                  <c:v>63</c:v>
                </c:pt>
              </c:numCache>
            </c:numRef>
          </c:val>
          <c:extLst>
            <c:ext xmlns:c16="http://schemas.microsoft.com/office/drawing/2014/chart" uri="{C3380CC4-5D6E-409C-BE32-E72D297353CC}">
              <c16:uniqueId val="{00000001-7564-4A5D-9D69-E073F89222F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KUHN</c:v>
                </c:pt>
              </c:strCache>
            </c:strRef>
          </c:cat>
          <c:val>
            <c:numRef>
              <c:f>Sheet1!$D$2</c:f>
              <c:numCache>
                <c:formatCode>General</c:formatCode>
                <c:ptCount val="1"/>
                <c:pt idx="0">
                  <c:v>4</c:v>
                </c:pt>
              </c:numCache>
            </c:numRef>
          </c:val>
          <c:extLst>
            <c:ext xmlns:c16="http://schemas.microsoft.com/office/drawing/2014/chart" uri="{C3380CC4-5D6E-409C-BE32-E72D297353CC}">
              <c16:uniqueId val="{00000002-7564-4A5D-9D69-E073F89222F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KUHN</c:v>
                </c:pt>
              </c:strCache>
            </c:strRef>
          </c:cat>
          <c:val>
            <c:numRef>
              <c:f>Sheet1!$E$2</c:f>
              <c:numCache>
                <c:formatCode>General</c:formatCode>
                <c:ptCount val="1"/>
                <c:pt idx="0">
                  <c:v>5</c:v>
                </c:pt>
              </c:numCache>
            </c:numRef>
          </c:val>
          <c:extLst>
            <c:ext xmlns:c16="http://schemas.microsoft.com/office/drawing/2014/chart" uri="{C3380CC4-5D6E-409C-BE32-E72D297353CC}">
              <c16:uniqueId val="{00000003-7564-4A5D-9D69-E073F89222F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KUHN</c:v>
                </c:pt>
              </c:strCache>
            </c:strRef>
          </c:cat>
          <c:val>
            <c:numRef>
              <c:f>Sheet1!$F$2</c:f>
              <c:numCache>
                <c:formatCode>General</c:formatCode>
                <c:ptCount val="1"/>
                <c:pt idx="0">
                  <c:v>1</c:v>
                </c:pt>
              </c:numCache>
            </c:numRef>
          </c:val>
          <c:extLst>
            <c:ext xmlns:c16="http://schemas.microsoft.com/office/drawing/2014/chart" uri="{C3380CC4-5D6E-409C-BE32-E72D297353CC}">
              <c16:uniqueId val="{00000004-7564-4A5D-9D69-E073F89222F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KUHN</c:v>
                </c:pt>
              </c:strCache>
            </c:strRef>
          </c:cat>
          <c:val>
            <c:numRef>
              <c:f>Sheet1!$G$2</c:f>
              <c:numCache>
                <c:formatCode>General</c:formatCode>
                <c:ptCount val="1"/>
                <c:pt idx="0">
                  <c:v>2</c:v>
                </c:pt>
              </c:numCache>
            </c:numRef>
          </c:val>
          <c:extLst>
            <c:ext xmlns:c16="http://schemas.microsoft.com/office/drawing/2014/chart" uri="{C3380CC4-5D6E-409C-BE32-E72D297353CC}">
              <c16:uniqueId val="{00000005-7564-4A5D-9D69-E073F89222F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KUHN</c:v>
                </c:pt>
              </c:strCache>
            </c:strRef>
          </c:cat>
          <c:val>
            <c:numRef>
              <c:f>Sheet1!$H$2</c:f>
              <c:numCache>
                <c:formatCode>General</c:formatCode>
                <c:ptCount val="1"/>
                <c:pt idx="0">
                  <c:v>267</c:v>
                </c:pt>
              </c:numCache>
            </c:numRef>
          </c:val>
          <c:extLst>
            <c:ext xmlns:c16="http://schemas.microsoft.com/office/drawing/2014/chart" uri="{C3380CC4-5D6E-409C-BE32-E72D297353CC}">
              <c16:uniqueId val="{00000006-7564-4A5D-9D69-E073F89222F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KUHN</c:v>
                </c:pt>
              </c:strCache>
            </c:strRef>
          </c:cat>
          <c:val>
            <c:numRef>
              <c:f>Sheet1!$I$2</c:f>
              <c:numCache>
                <c:formatCode>General</c:formatCode>
                <c:ptCount val="1"/>
                <c:pt idx="0">
                  <c:v>342</c:v>
                </c:pt>
              </c:numCache>
            </c:numRef>
          </c:val>
          <c:extLst>
            <c:ext xmlns:c16="http://schemas.microsoft.com/office/drawing/2014/chart" uri="{C3380CC4-5D6E-409C-BE32-E72D297353CC}">
              <c16:uniqueId val="{00000007-7564-4A5D-9D69-E073F89222F7}"/>
            </c:ext>
          </c:extLst>
        </c:ser>
        <c:dLbls>
          <c:showLegendKey val="0"/>
          <c:showVal val="0"/>
          <c:showCatName val="0"/>
          <c:showSerName val="0"/>
          <c:showPercent val="0"/>
          <c:showBubbleSize val="0"/>
        </c:dLbls>
        <c:gapWidth val="219"/>
        <c:overlap val="-27"/>
        <c:axId val="508666928"/>
        <c:axId val="508667256"/>
      </c:barChart>
      <c:catAx>
        <c:axId val="50866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667256"/>
        <c:crosses val="autoZero"/>
        <c:auto val="1"/>
        <c:lblAlgn val="ctr"/>
        <c:lblOffset val="100"/>
        <c:noMultiLvlLbl val="0"/>
      </c:catAx>
      <c:valAx>
        <c:axId val="50866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66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kuhn.group</c:v>
                </c:pt>
              </c:strCache>
            </c:strRef>
          </c:cat>
          <c:val>
            <c:numRef>
              <c:f>Sheet1!$B$2</c:f>
              <c:numCache>
                <c:formatCode>General</c:formatCode>
                <c:ptCount val="1"/>
                <c:pt idx="0">
                  <c:v>1013</c:v>
                </c:pt>
              </c:numCache>
            </c:numRef>
          </c:val>
          <c:extLst>
            <c:ext xmlns:c16="http://schemas.microsoft.com/office/drawing/2014/chart" uri="{C3380CC4-5D6E-409C-BE32-E72D297353CC}">
              <c16:uniqueId val="{00000000-DC19-4D3E-91BD-95983CE146C4}"/>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kuhn.group</c:v>
                </c:pt>
              </c:strCache>
            </c:strRef>
          </c:cat>
          <c:val>
            <c:numRef>
              <c:f>Sheet1!$C$2</c:f>
              <c:numCache>
                <c:formatCode>General</c:formatCode>
                <c:ptCount val="1"/>
                <c:pt idx="0">
                  <c:v>75</c:v>
                </c:pt>
              </c:numCache>
            </c:numRef>
          </c:val>
          <c:extLst>
            <c:ext xmlns:c16="http://schemas.microsoft.com/office/drawing/2014/chart" uri="{C3380CC4-5D6E-409C-BE32-E72D297353CC}">
              <c16:uniqueId val="{00000001-DC19-4D3E-91BD-95983CE146C4}"/>
            </c:ext>
          </c:extLst>
        </c:ser>
        <c:dLbls>
          <c:showLegendKey val="0"/>
          <c:showVal val="0"/>
          <c:showCatName val="0"/>
          <c:showSerName val="0"/>
          <c:showPercent val="0"/>
          <c:showBubbleSize val="0"/>
        </c:dLbls>
        <c:gapWidth val="219"/>
        <c:overlap val="-27"/>
        <c:axId val="508663320"/>
        <c:axId val="508664304"/>
      </c:barChart>
      <c:catAx>
        <c:axId val="508663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664304"/>
        <c:crosses val="autoZero"/>
        <c:auto val="1"/>
        <c:lblAlgn val="ctr"/>
        <c:lblOffset val="100"/>
        <c:noMultiLvlLbl val="0"/>
      </c:catAx>
      <c:valAx>
        <c:axId val="50866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66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A4439-B556-42D9-A334-425C074409CC}"/>
              </a:ext>
            </a:extLst>
          </p:cNvPr>
          <p:cNvSpPr>
            <a:spLocks noGrp="1"/>
          </p:cNvSpPr>
          <p:nvPr>
            <p:ph type="ctrTitle"/>
          </p:nvPr>
        </p:nvSpPr>
        <p:spPr/>
        <p:txBody>
          <a:bodyPr/>
          <a:lstStyle/>
          <a:p>
            <a:r>
              <a:rPr lang="en-US"/>
              <a:t>FB / IG Overview</a:t>
            </a:r>
          </a:p>
        </p:txBody>
      </p:sp>
      <p:sp>
        <p:nvSpPr>
          <p:cNvPr id="3" name="Subtitle 2">
            <a:extLst>
              <a:ext uri="{FF2B5EF4-FFF2-40B4-BE49-F238E27FC236}">
                <a16:creationId xmlns:a16="http://schemas.microsoft.com/office/drawing/2014/main" id="{DDD3ABA0-5EAE-4DFA-AC5B-7A99189D9A3B}"/>
              </a:ext>
            </a:extLst>
          </p:cNvPr>
          <p:cNvSpPr>
            <a:spLocks noGrp="1"/>
          </p:cNvSpPr>
          <p:nvPr>
            <p:ph type="subTitle" idx="1"/>
          </p:nvPr>
        </p:nvSpPr>
        <p:spPr/>
        <p:txBody>
          <a:bodyPr/>
          <a:lstStyle/>
          <a:p>
            <a:r>
              <a:rPr lang="en-US"/>
              <a:t>KUHN</a:t>
            </a:r>
          </a:p>
        </p:txBody>
      </p:sp>
    </p:spTree>
    <p:extLst>
      <p:ext uri="{BB962C8B-B14F-4D97-AF65-F5344CB8AC3E}">
        <p14:creationId xmlns:p14="http://schemas.microsoft.com/office/powerpoint/2010/main" val="2899010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B98B6-FEF7-46C7-B7F3-803930516DB0}"/>
              </a:ext>
            </a:extLst>
          </p:cNvPr>
          <p:cNvSpPr>
            <a:spLocks noGrp="1"/>
          </p:cNvSpPr>
          <p:nvPr>
            <p:ph type="title"/>
          </p:nvPr>
        </p:nvSpPr>
        <p:spPr/>
        <p:txBody>
          <a:bodyPr/>
          <a:lstStyle/>
          <a:p>
            <a:r>
              <a:rPr lang="en-US"/>
              <a:t>Facebook Key Metrics Table | 2 profiles</a:t>
            </a:r>
          </a:p>
        </p:txBody>
      </p:sp>
      <p:graphicFrame>
        <p:nvGraphicFramePr>
          <p:cNvPr id="5" name="Table Placeholder 4">
            <a:extLst>
              <a:ext uri="{FF2B5EF4-FFF2-40B4-BE49-F238E27FC236}">
                <a16:creationId xmlns:a16="http://schemas.microsoft.com/office/drawing/2014/main" id="{4AA57AAC-577C-4E62-B6AD-DBECE3DA4A78}"/>
              </a:ext>
            </a:extLst>
          </p:cNvPr>
          <p:cNvGraphicFramePr>
            <a:graphicFrameLocks noGrp="1"/>
          </p:cNvGraphicFramePr>
          <p:nvPr>
            <p:ph type="tbl" sz="quarter" idx="13"/>
            <p:extLst>
              <p:ext uri="{D42A27DB-BD31-4B8C-83A1-F6EECF244321}">
                <p14:modId xmlns:p14="http://schemas.microsoft.com/office/powerpoint/2010/main" val="2081857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790856920"/>
                    </a:ext>
                  </a:extLst>
                </a:gridCol>
                <a:gridCol w="740665">
                  <a:extLst>
                    <a:ext uri="{9D8B030D-6E8A-4147-A177-3AD203B41FA5}">
                      <a16:colId xmlns:a16="http://schemas.microsoft.com/office/drawing/2014/main" val="2334419888"/>
                    </a:ext>
                  </a:extLst>
                </a:gridCol>
                <a:gridCol w="411480">
                  <a:extLst>
                    <a:ext uri="{9D8B030D-6E8A-4147-A177-3AD203B41FA5}">
                      <a16:colId xmlns:a16="http://schemas.microsoft.com/office/drawing/2014/main" val="2600890010"/>
                    </a:ext>
                  </a:extLst>
                </a:gridCol>
                <a:gridCol w="740665">
                  <a:extLst>
                    <a:ext uri="{9D8B030D-6E8A-4147-A177-3AD203B41FA5}">
                      <a16:colId xmlns:a16="http://schemas.microsoft.com/office/drawing/2014/main" val="1992182156"/>
                    </a:ext>
                  </a:extLst>
                </a:gridCol>
                <a:gridCol w="411480">
                  <a:extLst>
                    <a:ext uri="{9D8B030D-6E8A-4147-A177-3AD203B41FA5}">
                      <a16:colId xmlns:a16="http://schemas.microsoft.com/office/drawing/2014/main" val="658751712"/>
                    </a:ext>
                  </a:extLst>
                </a:gridCol>
                <a:gridCol w="411480">
                  <a:extLst>
                    <a:ext uri="{9D8B030D-6E8A-4147-A177-3AD203B41FA5}">
                      <a16:colId xmlns:a16="http://schemas.microsoft.com/office/drawing/2014/main" val="2827014791"/>
                    </a:ext>
                  </a:extLst>
                </a:gridCol>
                <a:gridCol w="411480">
                  <a:extLst>
                    <a:ext uri="{9D8B030D-6E8A-4147-A177-3AD203B41FA5}">
                      <a16:colId xmlns:a16="http://schemas.microsoft.com/office/drawing/2014/main" val="2420344990"/>
                    </a:ext>
                  </a:extLst>
                </a:gridCol>
                <a:gridCol w="411480">
                  <a:extLst>
                    <a:ext uri="{9D8B030D-6E8A-4147-A177-3AD203B41FA5}">
                      <a16:colId xmlns:a16="http://schemas.microsoft.com/office/drawing/2014/main" val="4249614036"/>
                    </a:ext>
                  </a:extLst>
                </a:gridCol>
                <a:gridCol w="411480">
                  <a:extLst>
                    <a:ext uri="{9D8B030D-6E8A-4147-A177-3AD203B41FA5}">
                      <a16:colId xmlns:a16="http://schemas.microsoft.com/office/drawing/2014/main" val="2890414983"/>
                    </a:ext>
                  </a:extLst>
                </a:gridCol>
                <a:gridCol w="411480">
                  <a:extLst>
                    <a:ext uri="{9D8B030D-6E8A-4147-A177-3AD203B41FA5}">
                      <a16:colId xmlns:a16="http://schemas.microsoft.com/office/drawing/2014/main" val="1582854207"/>
                    </a:ext>
                  </a:extLst>
                </a:gridCol>
                <a:gridCol w="411480">
                  <a:extLst>
                    <a:ext uri="{9D8B030D-6E8A-4147-A177-3AD203B41FA5}">
                      <a16:colId xmlns:a16="http://schemas.microsoft.com/office/drawing/2014/main" val="1262058538"/>
                    </a:ext>
                  </a:extLst>
                </a:gridCol>
                <a:gridCol w="411480">
                  <a:extLst>
                    <a:ext uri="{9D8B030D-6E8A-4147-A177-3AD203B41FA5}">
                      <a16:colId xmlns:a16="http://schemas.microsoft.com/office/drawing/2014/main" val="1725780942"/>
                    </a:ext>
                  </a:extLst>
                </a:gridCol>
                <a:gridCol w="411480">
                  <a:extLst>
                    <a:ext uri="{9D8B030D-6E8A-4147-A177-3AD203B41FA5}">
                      <a16:colId xmlns:a16="http://schemas.microsoft.com/office/drawing/2014/main" val="1119130074"/>
                    </a:ext>
                  </a:extLst>
                </a:gridCol>
                <a:gridCol w="411480">
                  <a:extLst>
                    <a:ext uri="{9D8B030D-6E8A-4147-A177-3AD203B41FA5}">
                      <a16:colId xmlns:a16="http://schemas.microsoft.com/office/drawing/2014/main" val="424899595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98556074"/>
                  </a:ext>
                </a:extLst>
              </a:tr>
              <a:tr h="370840">
                <a:tc>
                  <a:txBody>
                    <a:bodyPr/>
                    <a:lstStyle/>
                    <a:p>
                      <a:r>
                        <a:rPr lang="en-US" sz="1000"/>
                        <a:t>KUHN</a:t>
                      </a:r>
                    </a:p>
                  </a:txBody>
                  <a:tcPr/>
                </a:tc>
                <a:tc>
                  <a:txBody>
                    <a:bodyPr/>
                    <a:lstStyle/>
                    <a:p>
                      <a:r>
                        <a:rPr lang="en-US" sz="1000"/>
                        <a:t>77565</a:t>
                      </a:r>
                    </a:p>
                  </a:txBody>
                  <a:tcPr/>
                </a:tc>
                <a:tc>
                  <a:txBody>
                    <a:bodyPr/>
                    <a:lstStyle/>
                    <a:p>
                      <a:r>
                        <a:rPr lang="en-US" sz="1000"/>
                        <a:t>91</a:t>
                      </a:r>
                    </a:p>
                  </a:txBody>
                  <a:tcPr/>
                </a:tc>
                <a:tc>
                  <a:txBody>
                    <a:bodyPr/>
                    <a:lstStyle/>
                    <a:p>
                      <a:r>
                        <a:rPr lang="en-US" sz="1000"/>
                        <a:t>81040</a:t>
                      </a:r>
                    </a:p>
                  </a:txBody>
                  <a:tcPr/>
                </a:tc>
                <a:tc>
                  <a:txBody>
                    <a:bodyPr/>
                    <a:lstStyle/>
                    <a:p>
                      <a:r>
                        <a:rPr lang="en-US" sz="1000"/>
                        <a:t>395</a:t>
                      </a:r>
                    </a:p>
                  </a:txBody>
                  <a:tcPr/>
                </a:tc>
                <a:tc>
                  <a:txBody>
                    <a:bodyPr/>
                    <a:lstStyle/>
                    <a:p>
                      <a:r>
                        <a:rPr lang="en-US" sz="1000"/>
                        <a:t>25</a:t>
                      </a:r>
                    </a:p>
                  </a:txBody>
                  <a:tcPr/>
                </a:tc>
                <a:tc>
                  <a:txBody>
                    <a:bodyPr/>
                    <a:lstStyle/>
                    <a:p>
                      <a:r>
                        <a:rPr lang="en-US" sz="1000"/>
                        <a:t>4319</a:t>
                      </a:r>
                    </a:p>
                  </a:txBody>
                  <a:tcPr/>
                </a:tc>
                <a:tc>
                  <a:txBody>
                    <a:bodyPr/>
                    <a:lstStyle/>
                    <a:p>
                      <a:r>
                        <a:rPr lang="en-US" sz="1000"/>
                        <a:t>2</a:t>
                      </a:r>
                    </a:p>
                  </a:txBody>
                  <a:tcPr/>
                </a:tc>
                <a:tc>
                  <a:txBody>
                    <a:bodyPr/>
                    <a:lstStyle/>
                    <a:p>
                      <a:r>
                        <a:rPr lang="en-US" sz="1000"/>
                        <a:t>267</a:t>
                      </a:r>
                    </a:p>
                  </a:txBody>
                  <a:tcPr/>
                </a:tc>
                <a:tc>
                  <a:txBody>
                    <a:bodyPr/>
                    <a:lstStyle/>
                    <a:p>
                      <a:r>
                        <a:rPr lang="en-US" sz="1000"/>
                        <a:t>342</a:t>
                      </a:r>
                    </a:p>
                  </a:txBody>
                  <a:tcPr/>
                </a:tc>
                <a:tc>
                  <a:txBody>
                    <a:bodyPr/>
                    <a:lstStyle/>
                    <a:p>
                      <a:r>
                        <a:rPr lang="en-US" sz="1000"/>
                        <a:t>0</a:t>
                      </a:r>
                    </a:p>
                  </a:txBody>
                  <a:tcPr/>
                </a:tc>
                <a:tc>
                  <a:txBody>
                    <a:bodyPr/>
                    <a:lstStyle/>
                    <a:p>
                      <a:r>
                        <a:rPr lang="en-US" sz="1000"/>
                        <a:t>0</a:t>
                      </a:r>
                    </a:p>
                  </a:txBody>
                  <a:tcPr/>
                </a:tc>
                <a:tc>
                  <a:txBody>
                    <a:bodyPr/>
                    <a:lstStyle/>
                    <a:p>
                      <a:r>
                        <a:rPr lang="en-US" sz="1000"/>
                        <a:t>0.2543 %</a:t>
                      </a:r>
                    </a:p>
                  </a:txBody>
                  <a:tcPr/>
                </a:tc>
                <a:tc>
                  <a:txBody>
                    <a:bodyPr/>
                    <a:lstStyle/>
                    <a:p>
                      <a:r>
                        <a:rPr lang="en-US" sz="1000"/>
                        <a:t>0.0 %</a:t>
                      </a:r>
                    </a:p>
                  </a:txBody>
                  <a:tcPr/>
                </a:tc>
                <a:extLst>
                  <a:ext uri="{0D108BD9-81ED-4DB2-BD59-A6C34878D82A}">
                    <a16:rowId xmlns:a16="http://schemas.microsoft.com/office/drawing/2014/main" val="3080004524"/>
                  </a:ext>
                </a:extLst>
              </a:tr>
            </a:tbl>
          </a:graphicData>
        </a:graphic>
      </p:graphicFrame>
      <p:sp>
        <p:nvSpPr>
          <p:cNvPr id="4" name="Text Placeholder 3">
            <a:extLst>
              <a:ext uri="{FF2B5EF4-FFF2-40B4-BE49-F238E27FC236}">
                <a16:creationId xmlns:a16="http://schemas.microsoft.com/office/drawing/2014/main" id="{ECD6843A-898B-4635-91B2-3EE6AD6B1797}"/>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4228444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051E6-A011-4268-9498-3D0DCBA41DDD}"/>
              </a:ext>
            </a:extLst>
          </p:cNvPr>
          <p:cNvSpPr>
            <a:spLocks noGrp="1"/>
          </p:cNvSpPr>
          <p:nvPr>
            <p:ph type="title"/>
          </p:nvPr>
        </p:nvSpPr>
        <p:spPr/>
        <p:txBody>
          <a:bodyPr/>
          <a:lstStyle/>
          <a:p>
            <a:r>
              <a:rPr lang="en-US"/>
              <a:t>Instagram Key Metrics Table | 2 profiles</a:t>
            </a:r>
          </a:p>
        </p:txBody>
      </p:sp>
      <p:graphicFrame>
        <p:nvGraphicFramePr>
          <p:cNvPr id="5" name="Table Placeholder 4">
            <a:extLst>
              <a:ext uri="{FF2B5EF4-FFF2-40B4-BE49-F238E27FC236}">
                <a16:creationId xmlns:a16="http://schemas.microsoft.com/office/drawing/2014/main" id="{E7F049BA-CDA7-4260-A41B-858C178DF591}"/>
              </a:ext>
            </a:extLst>
          </p:cNvPr>
          <p:cNvGraphicFramePr>
            <a:graphicFrameLocks noGrp="1"/>
          </p:cNvGraphicFramePr>
          <p:nvPr>
            <p:ph type="tbl" sz="quarter" idx="13"/>
            <p:extLst>
              <p:ext uri="{D42A27DB-BD31-4B8C-83A1-F6EECF244321}">
                <p14:modId xmlns:p14="http://schemas.microsoft.com/office/powerpoint/2010/main" val="610166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28675806"/>
                    </a:ext>
                  </a:extLst>
                </a:gridCol>
                <a:gridCol w="576072">
                  <a:extLst>
                    <a:ext uri="{9D8B030D-6E8A-4147-A177-3AD203B41FA5}">
                      <a16:colId xmlns:a16="http://schemas.microsoft.com/office/drawing/2014/main" val="4009863673"/>
                    </a:ext>
                  </a:extLst>
                </a:gridCol>
                <a:gridCol w="576072">
                  <a:extLst>
                    <a:ext uri="{9D8B030D-6E8A-4147-A177-3AD203B41FA5}">
                      <a16:colId xmlns:a16="http://schemas.microsoft.com/office/drawing/2014/main" val="1008123020"/>
                    </a:ext>
                  </a:extLst>
                </a:gridCol>
                <a:gridCol w="576072">
                  <a:extLst>
                    <a:ext uri="{9D8B030D-6E8A-4147-A177-3AD203B41FA5}">
                      <a16:colId xmlns:a16="http://schemas.microsoft.com/office/drawing/2014/main" val="4230665994"/>
                    </a:ext>
                  </a:extLst>
                </a:gridCol>
                <a:gridCol w="576072">
                  <a:extLst>
                    <a:ext uri="{9D8B030D-6E8A-4147-A177-3AD203B41FA5}">
                      <a16:colId xmlns:a16="http://schemas.microsoft.com/office/drawing/2014/main" val="1798837750"/>
                    </a:ext>
                  </a:extLst>
                </a:gridCol>
                <a:gridCol w="576072">
                  <a:extLst>
                    <a:ext uri="{9D8B030D-6E8A-4147-A177-3AD203B41FA5}">
                      <a16:colId xmlns:a16="http://schemas.microsoft.com/office/drawing/2014/main" val="591212790"/>
                    </a:ext>
                  </a:extLst>
                </a:gridCol>
                <a:gridCol w="576072">
                  <a:extLst>
                    <a:ext uri="{9D8B030D-6E8A-4147-A177-3AD203B41FA5}">
                      <a16:colId xmlns:a16="http://schemas.microsoft.com/office/drawing/2014/main" val="2955006893"/>
                    </a:ext>
                  </a:extLst>
                </a:gridCol>
                <a:gridCol w="576072">
                  <a:extLst>
                    <a:ext uri="{9D8B030D-6E8A-4147-A177-3AD203B41FA5}">
                      <a16:colId xmlns:a16="http://schemas.microsoft.com/office/drawing/2014/main" val="1168690086"/>
                    </a:ext>
                  </a:extLst>
                </a:gridCol>
                <a:gridCol w="576072">
                  <a:extLst>
                    <a:ext uri="{9D8B030D-6E8A-4147-A177-3AD203B41FA5}">
                      <a16:colId xmlns:a16="http://schemas.microsoft.com/office/drawing/2014/main" val="554228745"/>
                    </a:ext>
                  </a:extLst>
                </a:gridCol>
                <a:gridCol w="576072">
                  <a:extLst>
                    <a:ext uri="{9D8B030D-6E8A-4147-A177-3AD203B41FA5}">
                      <a16:colId xmlns:a16="http://schemas.microsoft.com/office/drawing/2014/main" val="474306874"/>
                    </a:ext>
                  </a:extLst>
                </a:gridCol>
                <a:gridCol w="576072">
                  <a:extLst>
                    <a:ext uri="{9D8B030D-6E8A-4147-A177-3AD203B41FA5}">
                      <a16:colId xmlns:a16="http://schemas.microsoft.com/office/drawing/2014/main" val="15588886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632163850"/>
                  </a:ext>
                </a:extLst>
              </a:tr>
              <a:tr h="370840">
                <a:tc>
                  <a:txBody>
                    <a:bodyPr/>
                    <a:lstStyle/>
                    <a:p>
                      <a:r>
                        <a:rPr lang="en-US" sz="1000"/>
                        <a:t>kuhn.group</a:t>
                      </a:r>
                    </a:p>
                  </a:txBody>
                  <a:tcPr/>
                </a:tc>
                <a:tc>
                  <a:txBody>
                    <a:bodyPr/>
                    <a:lstStyle/>
                    <a:p>
                      <a:r>
                        <a:rPr lang="en-US" sz="1000"/>
                        <a:t>1169</a:t>
                      </a:r>
                    </a:p>
                  </a:txBody>
                  <a:tcPr/>
                </a:tc>
                <a:tc>
                  <a:txBody>
                    <a:bodyPr/>
                    <a:lstStyle/>
                    <a:p>
                      <a:r>
                        <a:rPr lang="en-US" sz="1000"/>
                        <a:t>244</a:t>
                      </a:r>
                    </a:p>
                  </a:txBody>
                  <a:tcPr/>
                </a:tc>
                <a:tc>
                  <a:txBody>
                    <a:bodyPr/>
                    <a:lstStyle/>
                    <a:p>
                      <a:r>
                        <a:rPr lang="en-US" sz="1000"/>
                        <a:t>6</a:t>
                      </a:r>
                    </a:p>
                  </a:txBody>
                  <a:tcPr/>
                </a:tc>
                <a:tc>
                  <a:txBody>
                    <a:bodyPr/>
                    <a:lstStyle/>
                    <a:p>
                      <a:r>
                        <a:rPr lang="en-US" sz="1000"/>
                        <a:t>5</a:t>
                      </a:r>
                    </a:p>
                  </a:txBody>
                  <a:tcPr/>
                </a:tc>
                <a:tc>
                  <a:txBody>
                    <a:bodyPr/>
                    <a:lstStyle/>
                    <a:p>
                      <a:r>
                        <a:rPr lang="en-US" sz="1000"/>
                        <a:t>0</a:t>
                      </a:r>
                    </a:p>
                  </a:txBody>
                  <a:tcPr/>
                </a:tc>
                <a:tc>
                  <a:txBody>
                    <a:bodyPr/>
                    <a:lstStyle/>
                    <a:p>
                      <a:r>
                        <a:rPr lang="en-US" sz="1000"/>
                        <a:t>8</a:t>
                      </a:r>
                    </a:p>
                  </a:txBody>
                  <a:tcPr/>
                </a:tc>
                <a:tc>
                  <a:txBody>
                    <a:bodyPr/>
                    <a:lstStyle/>
                    <a:p>
                      <a:r>
                        <a:rPr lang="en-US" sz="1000"/>
                        <a:t>19</a:t>
                      </a:r>
                    </a:p>
                  </a:txBody>
                  <a:tcPr/>
                </a:tc>
                <a:tc>
                  <a:txBody>
                    <a:bodyPr/>
                    <a:lstStyle/>
                    <a:p>
                      <a:r>
                        <a:rPr lang="en-US" sz="1000"/>
                        <a:t>1013</a:t>
                      </a:r>
                    </a:p>
                  </a:txBody>
                  <a:tcPr/>
                </a:tc>
                <a:tc>
                  <a:txBody>
                    <a:bodyPr/>
                    <a:lstStyle/>
                    <a:p>
                      <a:r>
                        <a:rPr lang="en-US" sz="1000"/>
                        <a:t>75</a:t>
                      </a:r>
                    </a:p>
                  </a:txBody>
                  <a:tcPr/>
                </a:tc>
                <a:tc>
                  <a:txBody>
                    <a:bodyPr/>
                    <a:lstStyle/>
                    <a:p>
                      <a:r>
                        <a:rPr lang="en-US" sz="1000"/>
                        <a:t>5.4693 %</a:t>
                      </a:r>
                    </a:p>
                  </a:txBody>
                  <a:tcPr/>
                </a:tc>
                <a:extLst>
                  <a:ext uri="{0D108BD9-81ED-4DB2-BD59-A6C34878D82A}">
                    <a16:rowId xmlns:a16="http://schemas.microsoft.com/office/drawing/2014/main" val="3285574813"/>
                  </a:ext>
                </a:extLst>
              </a:tr>
            </a:tbl>
          </a:graphicData>
        </a:graphic>
      </p:graphicFrame>
      <p:sp>
        <p:nvSpPr>
          <p:cNvPr id="4" name="Text Placeholder 3">
            <a:extLst>
              <a:ext uri="{FF2B5EF4-FFF2-40B4-BE49-F238E27FC236}">
                <a16:creationId xmlns:a16="http://schemas.microsoft.com/office/drawing/2014/main" id="{7EDD43DC-D187-4A9D-8611-59F9ABE775F5}"/>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3581168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C2D83-B5F6-48DF-8B14-6799F0E50B81}"/>
              </a:ext>
            </a:extLst>
          </p:cNvPr>
          <p:cNvSpPr>
            <a:spLocks noGrp="1"/>
          </p:cNvSpPr>
          <p:nvPr>
            <p:ph type="title"/>
          </p:nvPr>
        </p:nvSpPr>
        <p:spPr/>
        <p:txBody>
          <a:bodyPr/>
          <a:lstStyle/>
          <a:p>
            <a:r>
              <a:rPr lang="en-US"/>
              <a:t>Instagram Followers Total | 2 profiles</a:t>
            </a:r>
          </a:p>
        </p:txBody>
      </p:sp>
      <p:graphicFrame>
        <p:nvGraphicFramePr>
          <p:cNvPr id="6" name="Chart Placeholder 5">
            <a:extLst>
              <a:ext uri="{FF2B5EF4-FFF2-40B4-BE49-F238E27FC236}">
                <a16:creationId xmlns:a16="http://schemas.microsoft.com/office/drawing/2014/main" id="{985FDB10-E8D0-40D3-AC06-4093B3DF19A9}"/>
              </a:ext>
            </a:extLst>
          </p:cNvPr>
          <p:cNvGraphicFramePr>
            <a:graphicFrameLocks noGrp="1"/>
          </p:cNvGraphicFramePr>
          <p:nvPr>
            <p:ph type="chart" sz="quarter" idx="13"/>
            <p:extLst>
              <p:ext uri="{D42A27DB-BD31-4B8C-83A1-F6EECF244321}">
                <p14:modId xmlns:p14="http://schemas.microsoft.com/office/powerpoint/2010/main" val="308737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A98DA1-5E94-4925-B170-213D6FE65B38}"/>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343AC47B-0B12-4D05-BDE3-FAC693C0D3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2531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F81EE-E7F0-4623-AE3A-9298E2202BD9}"/>
              </a:ext>
            </a:extLst>
          </p:cNvPr>
          <p:cNvSpPr>
            <a:spLocks noGrp="1"/>
          </p:cNvSpPr>
          <p:nvPr>
            <p:ph type="title"/>
          </p:nvPr>
        </p:nvSpPr>
        <p:spPr/>
        <p:txBody>
          <a:bodyPr/>
          <a:lstStyle/>
          <a:p>
            <a:r>
              <a:rPr lang="en-US"/>
              <a:t>Facebook Fans or Followers Total | 2 profiles</a:t>
            </a:r>
          </a:p>
        </p:txBody>
      </p:sp>
      <p:graphicFrame>
        <p:nvGraphicFramePr>
          <p:cNvPr id="6" name="Chart Placeholder 5">
            <a:extLst>
              <a:ext uri="{FF2B5EF4-FFF2-40B4-BE49-F238E27FC236}">
                <a16:creationId xmlns:a16="http://schemas.microsoft.com/office/drawing/2014/main" id="{B47DE5B6-69E3-4FC3-A766-F0F8DE6F18A0}"/>
              </a:ext>
            </a:extLst>
          </p:cNvPr>
          <p:cNvGraphicFramePr>
            <a:graphicFrameLocks noGrp="1"/>
          </p:cNvGraphicFramePr>
          <p:nvPr>
            <p:ph type="chart" sz="quarter" idx="13"/>
            <p:extLst>
              <p:ext uri="{D42A27DB-BD31-4B8C-83A1-F6EECF244321}">
                <p14:modId xmlns:p14="http://schemas.microsoft.com/office/powerpoint/2010/main" val="2795389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CF74EA-BBF2-4C33-8133-4B822F6C4FD2}"/>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FA32C8BE-4ECA-4A9C-9B67-7734A32A61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4501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8A76A-880A-4294-85C9-DF3D0C94742C}"/>
              </a:ext>
            </a:extLst>
          </p:cNvPr>
          <p:cNvSpPr>
            <a:spLocks noGrp="1"/>
          </p:cNvSpPr>
          <p:nvPr>
            <p:ph type="title"/>
          </p:nvPr>
        </p:nvSpPr>
        <p:spPr/>
        <p:txBody>
          <a:bodyPr/>
          <a:lstStyle/>
          <a:p>
            <a:r>
              <a:rPr lang="en-US"/>
              <a:t>Facebook Interaction Rate | 2 profiles</a:t>
            </a:r>
          </a:p>
        </p:txBody>
      </p:sp>
      <p:graphicFrame>
        <p:nvGraphicFramePr>
          <p:cNvPr id="6" name="Chart Placeholder 5">
            <a:extLst>
              <a:ext uri="{FF2B5EF4-FFF2-40B4-BE49-F238E27FC236}">
                <a16:creationId xmlns:a16="http://schemas.microsoft.com/office/drawing/2014/main" id="{D197187D-87BA-4FD0-A3DE-6076BB6CF0C0}"/>
              </a:ext>
            </a:extLst>
          </p:cNvPr>
          <p:cNvGraphicFramePr>
            <a:graphicFrameLocks noGrp="1"/>
          </p:cNvGraphicFramePr>
          <p:nvPr>
            <p:ph type="chart" sz="quarter" idx="13"/>
            <p:extLst>
              <p:ext uri="{D42A27DB-BD31-4B8C-83A1-F6EECF244321}">
                <p14:modId xmlns:p14="http://schemas.microsoft.com/office/powerpoint/2010/main" val="133768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5497E0-5E4F-40D5-8318-84495404D366}"/>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E7817EB3-C0EC-4B3F-BD3D-6DE6D38560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5728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FA2E-AF79-45E8-B5DF-31C38F4267A1}"/>
              </a:ext>
            </a:extLst>
          </p:cNvPr>
          <p:cNvSpPr>
            <a:spLocks noGrp="1"/>
          </p:cNvSpPr>
          <p:nvPr>
            <p:ph type="title"/>
          </p:nvPr>
        </p:nvSpPr>
        <p:spPr/>
        <p:txBody>
          <a:bodyPr/>
          <a:lstStyle/>
          <a:p>
            <a:r>
              <a:rPr lang="en-US"/>
              <a:t>Instagram Interaction Rate | 2 profiles</a:t>
            </a:r>
          </a:p>
        </p:txBody>
      </p:sp>
      <p:graphicFrame>
        <p:nvGraphicFramePr>
          <p:cNvPr id="6" name="Chart Placeholder 5">
            <a:extLst>
              <a:ext uri="{FF2B5EF4-FFF2-40B4-BE49-F238E27FC236}">
                <a16:creationId xmlns:a16="http://schemas.microsoft.com/office/drawing/2014/main" id="{7B7C4EC2-F6D9-46A2-BBC2-1AC901ACEBC5}"/>
              </a:ext>
            </a:extLst>
          </p:cNvPr>
          <p:cNvGraphicFramePr>
            <a:graphicFrameLocks noGrp="1"/>
          </p:cNvGraphicFramePr>
          <p:nvPr>
            <p:ph type="chart" sz="quarter" idx="13"/>
            <p:extLst>
              <p:ext uri="{D42A27DB-BD31-4B8C-83A1-F6EECF244321}">
                <p14:modId xmlns:p14="http://schemas.microsoft.com/office/powerpoint/2010/main" val="3767397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CB3547-69C0-487C-9601-72C59A68215C}"/>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0F4D6861-6CE8-4457-983A-383589CBEF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2457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D6E7A-0E8A-4AE9-BB11-86ED2F2979D0}"/>
              </a:ext>
            </a:extLst>
          </p:cNvPr>
          <p:cNvSpPr>
            <a:spLocks noGrp="1"/>
          </p:cNvSpPr>
          <p:nvPr>
            <p:ph type="title"/>
          </p:nvPr>
        </p:nvSpPr>
        <p:spPr/>
        <p:txBody>
          <a:bodyPr/>
          <a:lstStyle/>
          <a:p>
            <a:r>
              <a:rPr lang="en-US"/>
              <a:t>Facebook Reach | 2 profiles</a:t>
            </a:r>
          </a:p>
        </p:txBody>
      </p:sp>
      <p:graphicFrame>
        <p:nvGraphicFramePr>
          <p:cNvPr id="6" name="Chart Placeholder 5">
            <a:extLst>
              <a:ext uri="{FF2B5EF4-FFF2-40B4-BE49-F238E27FC236}">
                <a16:creationId xmlns:a16="http://schemas.microsoft.com/office/drawing/2014/main" id="{27F37C74-ECBA-4B5B-8A37-75E18C4E4BAE}"/>
              </a:ext>
            </a:extLst>
          </p:cNvPr>
          <p:cNvGraphicFramePr>
            <a:graphicFrameLocks noGrp="1"/>
          </p:cNvGraphicFramePr>
          <p:nvPr>
            <p:ph type="chart" sz="quarter" idx="13"/>
            <p:extLst>
              <p:ext uri="{D42A27DB-BD31-4B8C-83A1-F6EECF244321}">
                <p14:modId xmlns:p14="http://schemas.microsoft.com/office/powerpoint/2010/main" val="1670713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4FE8E7-6A69-4FD5-A2DF-BF4927E243C8}"/>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05940DB0-A028-40B8-B9B6-0DF9E1D256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1775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450A8-91F5-4C8B-8467-76A5DBCB039C}"/>
              </a:ext>
            </a:extLst>
          </p:cNvPr>
          <p:cNvSpPr>
            <a:spLocks noGrp="1"/>
          </p:cNvSpPr>
          <p:nvPr>
            <p:ph type="title"/>
          </p:nvPr>
        </p:nvSpPr>
        <p:spPr/>
        <p:txBody>
          <a:bodyPr/>
          <a:lstStyle/>
          <a:p>
            <a:r>
              <a:rPr lang="en-US"/>
              <a:t>Instagram Reach | 2 profiles</a:t>
            </a:r>
          </a:p>
        </p:txBody>
      </p:sp>
      <p:graphicFrame>
        <p:nvGraphicFramePr>
          <p:cNvPr id="6" name="Chart Placeholder 5">
            <a:extLst>
              <a:ext uri="{FF2B5EF4-FFF2-40B4-BE49-F238E27FC236}">
                <a16:creationId xmlns:a16="http://schemas.microsoft.com/office/drawing/2014/main" id="{33EA29CD-4121-4EDB-86A7-CB7085D759E0}"/>
              </a:ext>
            </a:extLst>
          </p:cNvPr>
          <p:cNvGraphicFramePr>
            <a:graphicFrameLocks noGrp="1"/>
          </p:cNvGraphicFramePr>
          <p:nvPr>
            <p:ph type="chart" sz="quarter" idx="13"/>
            <p:extLst>
              <p:ext uri="{D42A27DB-BD31-4B8C-83A1-F6EECF244321}">
                <p14:modId xmlns:p14="http://schemas.microsoft.com/office/powerpoint/2010/main" val="2731658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3F60DB-59EE-4388-9A00-427215D29A26}"/>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7E4CE90D-E4B6-4C67-AA6D-88CCDEB6C0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9572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EFA26-2637-44BC-B7B3-D19966962B13}"/>
              </a:ext>
            </a:extLst>
          </p:cNvPr>
          <p:cNvSpPr>
            <a:spLocks noGrp="1"/>
          </p:cNvSpPr>
          <p:nvPr>
            <p:ph type="title"/>
          </p:nvPr>
        </p:nvSpPr>
        <p:spPr/>
        <p:txBody>
          <a:bodyPr/>
          <a:lstStyle/>
          <a:p>
            <a:r>
              <a:rPr lang="en-US"/>
              <a:t>Overall Top Posts Table | 2 profiles</a:t>
            </a:r>
          </a:p>
        </p:txBody>
      </p:sp>
      <p:graphicFrame>
        <p:nvGraphicFramePr>
          <p:cNvPr id="5" name="Table Placeholder 4">
            <a:extLst>
              <a:ext uri="{FF2B5EF4-FFF2-40B4-BE49-F238E27FC236}">
                <a16:creationId xmlns:a16="http://schemas.microsoft.com/office/drawing/2014/main" id="{C16B2039-EB83-4029-9169-95CFFB7B11E6}"/>
              </a:ext>
            </a:extLst>
          </p:cNvPr>
          <p:cNvGraphicFramePr>
            <a:graphicFrameLocks noGrp="1"/>
          </p:cNvGraphicFramePr>
          <p:nvPr>
            <p:ph type="tbl" sz="quarter" idx="13"/>
            <p:extLst>
              <p:ext uri="{D42A27DB-BD31-4B8C-83A1-F6EECF244321}">
                <p14:modId xmlns:p14="http://schemas.microsoft.com/office/powerpoint/2010/main" val="4242341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65727335"/>
                    </a:ext>
                  </a:extLst>
                </a:gridCol>
                <a:gridCol w="1481328">
                  <a:extLst>
                    <a:ext uri="{9D8B030D-6E8A-4147-A177-3AD203B41FA5}">
                      <a16:colId xmlns:a16="http://schemas.microsoft.com/office/drawing/2014/main" val="3597958841"/>
                    </a:ext>
                  </a:extLst>
                </a:gridCol>
                <a:gridCol w="658368">
                  <a:extLst>
                    <a:ext uri="{9D8B030D-6E8A-4147-A177-3AD203B41FA5}">
                      <a16:colId xmlns:a16="http://schemas.microsoft.com/office/drawing/2014/main" val="3421408599"/>
                    </a:ext>
                  </a:extLst>
                </a:gridCol>
                <a:gridCol w="658368">
                  <a:extLst>
                    <a:ext uri="{9D8B030D-6E8A-4147-A177-3AD203B41FA5}">
                      <a16:colId xmlns:a16="http://schemas.microsoft.com/office/drawing/2014/main" val="2052014923"/>
                    </a:ext>
                  </a:extLst>
                </a:gridCol>
                <a:gridCol w="658368">
                  <a:extLst>
                    <a:ext uri="{9D8B030D-6E8A-4147-A177-3AD203B41FA5}">
                      <a16:colId xmlns:a16="http://schemas.microsoft.com/office/drawing/2014/main" val="3990921537"/>
                    </a:ext>
                  </a:extLst>
                </a:gridCol>
                <a:gridCol w="658368">
                  <a:extLst>
                    <a:ext uri="{9D8B030D-6E8A-4147-A177-3AD203B41FA5}">
                      <a16:colId xmlns:a16="http://schemas.microsoft.com/office/drawing/2014/main" val="2381676308"/>
                    </a:ext>
                  </a:extLst>
                </a:gridCol>
                <a:gridCol w="658368">
                  <a:extLst>
                    <a:ext uri="{9D8B030D-6E8A-4147-A177-3AD203B41FA5}">
                      <a16:colId xmlns:a16="http://schemas.microsoft.com/office/drawing/2014/main" val="1566021272"/>
                    </a:ext>
                  </a:extLst>
                </a:gridCol>
                <a:gridCol w="658368">
                  <a:extLst>
                    <a:ext uri="{9D8B030D-6E8A-4147-A177-3AD203B41FA5}">
                      <a16:colId xmlns:a16="http://schemas.microsoft.com/office/drawing/2014/main" val="414564661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Engagement Rate</a:t>
                      </a:r>
                    </a:p>
                  </a:txBody>
                  <a:tcPr/>
                </a:tc>
                <a:tc>
                  <a:txBody>
                    <a:bodyPr/>
                    <a:lstStyle/>
                    <a:p>
                      <a:r>
                        <a:rPr lang="en-US" sz="1000"/>
                        <a:t>Impressions</a:t>
                      </a:r>
                    </a:p>
                  </a:txBody>
                  <a:tcPr/>
                </a:tc>
                <a:extLst>
                  <a:ext uri="{0D108BD9-81ED-4DB2-BD59-A6C34878D82A}">
                    <a16:rowId xmlns:a16="http://schemas.microsoft.com/office/drawing/2014/main" val="1587363352"/>
                  </a:ext>
                </a:extLst>
              </a:tr>
              <a:tr h="370840">
                <a:tc>
                  <a:txBody>
                    <a:bodyPr/>
                    <a:lstStyle/>
                    <a:p>
                      <a:r>
                        <a:rPr lang="en-US" sz="1000" b="1"/>
                        <a:t>Facebook KUHN - 2024-06-20 09:30:32</a:t>
                      </a:r>
                      <a:r>
                        <a:rPr lang="en-US" sz="1000"/>
                        <a:t>
 🏆 Being elected Machine of the Year isn't just a title! 
With a width of 13.40 meters, the 𝐅𝐂 𝟏𝟑𝟒𝟔𝟎 𝐑𝐀 mower exceeds the mowing width of most mounted triple mowers by 25-30% 💪</a:t>
                      </a:r>
                    </a:p>
                  </a:txBody>
                  <a:tcPr/>
                </a:tc>
                <a:tc>
                  <a:txBody>
                    <a:bodyPr/>
                    <a:lstStyle/>
                    <a:p>
                      <a:r>
                        <a:rPr lang="en-US" sz="1000"/>
                        <a:t>https://quintly-eu-image-storage.s3.amazonaws.com/260e0095b4596f3b91b88141d30fe745/4a9176708d11154c51027d498bd20957.jpg</a:t>
                      </a:r>
                    </a:p>
                  </a:txBody>
                  <a:tcPr/>
                </a:tc>
                <a:tc>
                  <a:txBody>
                    <a:bodyPr/>
                    <a:lstStyle/>
                    <a:p>
                      <a:r>
                        <a:rPr lang="en-US" sz="1000"/>
                        <a:t>1110</a:t>
                      </a:r>
                    </a:p>
                  </a:txBody>
                  <a:tcPr/>
                </a:tc>
                <a:tc>
                  <a:txBody>
                    <a:bodyPr/>
                    <a:lstStyle/>
                    <a:p>
                      <a:r>
                        <a:rPr lang="en-US" sz="1000"/>
                        <a:t>61</a:t>
                      </a:r>
                    </a:p>
                  </a:txBody>
                  <a:tcPr/>
                </a:tc>
                <a:tc>
                  <a:txBody>
                    <a:bodyPr/>
                    <a:lstStyle/>
                    <a:p>
                      <a:r>
                        <a:rPr lang="en-US" sz="1000"/>
                        <a:t>69</a:t>
                      </a:r>
                    </a:p>
                  </a:txBody>
                  <a:tcPr/>
                </a:tc>
                <a:tc>
                  <a:txBody>
                    <a:bodyPr/>
                    <a:lstStyle/>
                    <a:p>
                      <a:r>
                        <a:rPr lang="en-US" sz="1000"/>
                        <a:t>1240</a:t>
                      </a:r>
                    </a:p>
                  </a:txBody>
                  <a:tcPr/>
                </a:tc>
                <a:tc>
                  <a:txBody>
                    <a:bodyPr/>
                    <a:lstStyle/>
                    <a:p>
                      <a:r>
                        <a:rPr lang="en-US" sz="1000"/>
                        <a:t>4.0314 %</a:t>
                      </a:r>
                    </a:p>
                  </a:txBody>
                  <a:tcPr/>
                </a:tc>
                <a:tc>
                  <a:txBody>
                    <a:bodyPr/>
                    <a:lstStyle/>
                    <a:p>
                      <a:r>
                        <a:rPr lang="en-US" sz="1000"/>
                        <a:t>204735</a:t>
                      </a:r>
                    </a:p>
                  </a:txBody>
                  <a:tcPr/>
                </a:tc>
                <a:extLst>
                  <a:ext uri="{0D108BD9-81ED-4DB2-BD59-A6C34878D82A}">
                    <a16:rowId xmlns:a16="http://schemas.microsoft.com/office/drawing/2014/main" val="2225275587"/>
                  </a:ext>
                </a:extLst>
              </a:tr>
              <a:tr h="370840">
                <a:tc>
                  <a:txBody>
                    <a:bodyPr/>
                    <a:lstStyle/>
                    <a:p>
                      <a:r>
                        <a:rPr lang="en-US" sz="1000" b="1"/>
                        <a:t>Instagram kuhn.group - 2024-06-16 10:00:42</a:t>
                      </a:r>
                      <a:r>
                        <a:rPr lang="en-US" sz="1000"/>
                        <a:t>
 For the father who nurtures both family and farm, win a 𝗠𝗘𝗥𝗚𝗘 𝗠𝗔𝗫𝗫 𝟵𝟱𝟬 𝘀𝗰𝗮𝗹𝗲 𝗺𝗼𝗱𝗲𝗹!
💥5 winners will be chosen!💥
Easy to win!
👍 Follow @kuhn.group 
🔎 Answer the question: 𝗪𝗵𝗮𝘁 𝗶𝘀 𝘁𝗵𝗲 𝗺𝗮𝘅𝗶𝗺𝘂𝗺 𝘄𝗼𝗿𝗸𝗶𝗻𝗴 𝘄𝗶𝗱𝘁𝗵 𝗼𝗳 𝘁𝗵𝗲 𝗠𝗲𝗿𝗴𝗲 𝗠𝗮𝘅𝘅 𝟵𝟱𝟬?
🔥 𝗕𝗼𝗻𝘂𝘀: share the competition in your story
Winners will be drawn at random from the comments on 24/06.
Good luck! 🤞🤞
#win #competition #contest #mergemaxx #miniature #scalemodel #scalemodels</a:t>
                      </a:r>
                    </a:p>
                  </a:txBody>
                  <a:tcPr/>
                </a:tc>
                <a:tc>
                  <a:txBody>
                    <a:bodyPr/>
                    <a:lstStyle/>
                    <a:p>
                      <a:r>
                        <a:rPr lang="en-US" sz="1000"/>
                        <a:t>https://scontent-fra5-2.cdninstagram.com/v/t51.2885-15/448525834_7642277579213003_6821902765225211898_n.jpg?_nc_cat=109&amp;ccb=1-7&amp;_nc_sid=18de74&amp;_nc_ohc=E96JhFxygUUQ7kNvgG2GGdm&amp;_nc_ht=scontent-fra5-2.cdninstagram.com&amp;edm=AM6HXa8EAAAA&amp;oh=00_AYDhdvojggQg2FagbhWMjVV-pYFtYg93kSnfiwWQ0KbNVw&amp;oe=6683EE00</a:t>
                      </a:r>
                    </a:p>
                  </a:txBody>
                  <a:tcPr/>
                </a:tc>
                <a:tc>
                  <a:txBody>
                    <a:bodyPr/>
                    <a:lstStyle/>
                    <a:p>
                      <a:r>
                        <a:rPr lang="en-US" sz="1000"/>
                        <a:t>122</a:t>
                      </a:r>
                    </a:p>
                  </a:txBody>
                  <a:tcPr/>
                </a:tc>
                <a:tc>
                  <a:txBody>
                    <a:bodyPr/>
                    <a:lstStyle/>
                    <a:p>
                      <a:r>
                        <a:rPr lang="en-US" sz="1000"/>
                        <a:t>65</a:t>
                      </a:r>
                    </a:p>
                  </a:txBody>
                  <a:tcPr/>
                </a:tc>
                <a:tc>
                  <a:txBody>
                    <a:bodyPr/>
                    <a:lstStyle/>
                    <a:p>
                      <a:r>
                        <a:rPr lang="en-US" sz="1000"/>
                        <a:t>n/a</a:t>
                      </a:r>
                    </a:p>
                  </a:txBody>
                  <a:tcPr/>
                </a:tc>
                <a:tc>
                  <a:txBody>
                    <a:bodyPr/>
                    <a:lstStyle/>
                    <a:p>
                      <a:r>
                        <a:rPr lang="en-US" sz="1000"/>
                        <a:t>187</a:t>
                      </a:r>
                    </a:p>
                  </a:txBody>
                  <a:tcPr/>
                </a:tc>
                <a:tc>
                  <a:txBody>
                    <a:bodyPr/>
                    <a:lstStyle/>
                    <a:p>
                      <a:r>
                        <a:rPr lang="en-US" sz="1000"/>
                        <a:t>29.7700 %</a:t>
                      </a:r>
                    </a:p>
                  </a:txBody>
                  <a:tcPr/>
                </a:tc>
                <a:tc>
                  <a:txBody>
                    <a:bodyPr/>
                    <a:lstStyle/>
                    <a:p>
                      <a:r>
                        <a:rPr lang="en-US" sz="1000"/>
                        <a:t>739</a:t>
                      </a:r>
                    </a:p>
                  </a:txBody>
                  <a:tcPr/>
                </a:tc>
                <a:extLst>
                  <a:ext uri="{0D108BD9-81ED-4DB2-BD59-A6C34878D82A}">
                    <a16:rowId xmlns:a16="http://schemas.microsoft.com/office/drawing/2014/main" val="1157639312"/>
                  </a:ext>
                </a:extLst>
              </a:tr>
            </a:tbl>
          </a:graphicData>
        </a:graphic>
      </p:graphicFrame>
      <p:sp>
        <p:nvSpPr>
          <p:cNvPr id="4" name="Text Placeholder 3">
            <a:extLst>
              <a:ext uri="{FF2B5EF4-FFF2-40B4-BE49-F238E27FC236}">
                <a16:creationId xmlns:a16="http://schemas.microsoft.com/office/drawing/2014/main" id="{5D589A39-C61D-4F0E-A60F-A2AAFE2A5E26}"/>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3173991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7A233-DC56-48BC-8C87-4D48D16B9C6C}"/>
              </a:ext>
            </a:extLst>
          </p:cNvPr>
          <p:cNvSpPr>
            <a:spLocks noGrp="1"/>
          </p:cNvSpPr>
          <p:nvPr>
            <p:ph type="title"/>
          </p:nvPr>
        </p:nvSpPr>
        <p:spPr/>
        <p:txBody>
          <a:bodyPr/>
          <a:lstStyle/>
          <a:p>
            <a:r>
              <a:rPr lang="en-US"/>
              <a:t>Overall All Videos Table | 2 profiles - 1 of 9</a:t>
            </a:r>
          </a:p>
        </p:txBody>
      </p:sp>
      <p:graphicFrame>
        <p:nvGraphicFramePr>
          <p:cNvPr id="5" name="Table Placeholder 4">
            <a:extLst>
              <a:ext uri="{FF2B5EF4-FFF2-40B4-BE49-F238E27FC236}">
                <a16:creationId xmlns:a16="http://schemas.microsoft.com/office/drawing/2014/main" id="{706C48AC-1192-4979-885D-AF55B210C766}"/>
              </a:ext>
            </a:extLst>
          </p:cNvPr>
          <p:cNvGraphicFramePr>
            <a:graphicFrameLocks noGrp="1"/>
          </p:cNvGraphicFramePr>
          <p:nvPr>
            <p:ph type="tbl" sz="quarter" idx="13"/>
            <p:extLst>
              <p:ext uri="{D42A27DB-BD31-4B8C-83A1-F6EECF244321}">
                <p14:modId xmlns:p14="http://schemas.microsoft.com/office/powerpoint/2010/main" val="1911633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18283048"/>
                    </a:ext>
                  </a:extLst>
                </a:gridCol>
                <a:gridCol w="1234440">
                  <a:extLst>
                    <a:ext uri="{9D8B030D-6E8A-4147-A177-3AD203B41FA5}">
                      <a16:colId xmlns:a16="http://schemas.microsoft.com/office/drawing/2014/main" val="3142963049"/>
                    </a:ext>
                  </a:extLst>
                </a:gridCol>
                <a:gridCol w="1892808">
                  <a:extLst>
                    <a:ext uri="{9D8B030D-6E8A-4147-A177-3AD203B41FA5}">
                      <a16:colId xmlns:a16="http://schemas.microsoft.com/office/drawing/2014/main" val="2376447409"/>
                    </a:ext>
                  </a:extLst>
                </a:gridCol>
                <a:gridCol w="658368">
                  <a:extLst>
                    <a:ext uri="{9D8B030D-6E8A-4147-A177-3AD203B41FA5}">
                      <a16:colId xmlns:a16="http://schemas.microsoft.com/office/drawing/2014/main" val="359848433"/>
                    </a:ext>
                  </a:extLst>
                </a:gridCol>
                <a:gridCol w="658368">
                  <a:extLst>
                    <a:ext uri="{9D8B030D-6E8A-4147-A177-3AD203B41FA5}">
                      <a16:colId xmlns:a16="http://schemas.microsoft.com/office/drawing/2014/main" val="841295700"/>
                    </a:ext>
                  </a:extLst>
                </a:gridCol>
                <a:gridCol w="658368">
                  <a:extLst>
                    <a:ext uri="{9D8B030D-6E8A-4147-A177-3AD203B41FA5}">
                      <a16:colId xmlns:a16="http://schemas.microsoft.com/office/drawing/2014/main" val="24344966"/>
                    </a:ext>
                  </a:extLst>
                </a:gridCol>
                <a:gridCol w="658368">
                  <a:extLst>
                    <a:ext uri="{9D8B030D-6E8A-4147-A177-3AD203B41FA5}">
                      <a16:colId xmlns:a16="http://schemas.microsoft.com/office/drawing/2014/main" val="1021459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64164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KUHN - 2024-06-20 16:00:06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https://quintly-eu-image-storage.s3.amazonaws.com/260e0095b4596f3b91b88141d30fe745/904cc776d8136281a86b46e6045b25d3.jpg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99750</a:t>
                      </a:r>
                    </a:p>
                  </a:txBody>
                  <a:tcPr/>
                </a:tc>
                <a:extLst>
                  <a:ext uri="{0D108BD9-81ED-4DB2-BD59-A6C34878D82A}">
                    <a16:rowId xmlns:a16="http://schemas.microsoft.com/office/drawing/2014/main" val="42698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- 2024-06-20 09:30:06</a:t>
                      </a:r>
                      <a:r>
                        <a:rPr kumimoji="0" lang="en-US" sz="1000" b="0" i="0" u="none" strike="noStrike" kern="1200" cap="none" spc="0" normalizeH="0" baseline="0" noProof="0">
                          <a:ln>
                            <a:noFill/>
                          </a:ln>
                          <a:solidFill>
                            <a:prstClr val="black"/>
                          </a:solidFill>
                          <a:effectLst/>
                          <a:uLnTx/>
                          <a:uFillTx/>
                          <a:latin typeface="Calibri"/>
                          <a:ea typeface="+mn-ea"/>
                          <a:cs typeface="+mn-cs"/>
                        </a:rPr>
                        <a:t>
 Machine of the Year | FC 13460 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https://quintly-eu-image-storage.s3.amazonaws.com/260e0095b4596f3b91b88141d30fe745/b072c887c9cf3b29d462f8c6cf1c5b90.jpg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98356</a:t>
                      </a:r>
                    </a:p>
                  </a:txBody>
                  <a:tcPr/>
                </a:tc>
                <a:extLst>
                  <a:ext uri="{0D108BD9-81ED-4DB2-BD59-A6C34878D82A}">
                    <a16:rowId xmlns:a16="http://schemas.microsoft.com/office/drawing/2014/main" val="3799470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- 2024-06-18 14:00:06</a:t>
                      </a:r>
                      <a:r>
                        <a:rPr kumimoji="0" lang="en-US" sz="1000" b="0" i="0" u="none" strike="noStrike" kern="1200" cap="none" spc="0" normalizeH="0" baseline="0" noProof="0">
                          <a:ln>
                            <a:noFill/>
                          </a:ln>
                          <a:solidFill>
                            <a:prstClr val="black"/>
                          </a:solidFill>
                          <a:effectLst/>
                          <a:uLnTx/>
                          <a:uFillTx/>
                          <a:latin typeface="Calibri"/>
                          <a:ea typeface="+mn-ea"/>
                          <a:cs typeface="+mn-cs"/>
                        </a:rPr>
                        <a:t>
 MERGE MAXX in action ! |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https://quintly-eu-image-storage.s3.amazonaws.com/260e0095b4596f3b91b88141d30fe745/2ecc0f8d45f7efa224596648001a8083.jpg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32696</a:t>
                      </a:r>
                    </a:p>
                  </a:txBody>
                  <a:tcPr/>
                </a:tc>
                <a:extLst>
                  <a:ext uri="{0D108BD9-81ED-4DB2-BD59-A6C34878D82A}">
                    <a16:rowId xmlns:a16="http://schemas.microsoft.com/office/drawing/2014/main" val="1794743001"/>
                  </a:ext>
                </a:extLst>
              </a:tr>
            </a:tbl>
          </a:graphicData>
        </a:graphic>
      </p:graphicFrame>
      <p:sp>
        <p:nvSpPr>
          <p:cNvPr id="4" name="Text Placeholder 3">
            <a:extLst>
              <a:ext uri="{FF2B5EF4-FFF2-40B4-BE49-F238E27FC236}">
                <a16:creationId xmlns:a16="http://schemas.microsoft.com/office/drawing/2014/main" id="{2374A1D7-B0AC-47F4-AB9D-AC658167E3DD}"/>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1683690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CED01-90C3-4E84-8EB5-D65FF15C1B31}"/>
              </a:ext>
            </a:extLst>
          </p:cNvPr>
          <p:cNvSpPr>
            <a:spLocks noGrp="1"/>
          </p:cNvSpPr>
          <p:nvPr>
            <p:ph type="title"/>
          </p:nvPr>
        </p:nvSpPr>
        <p:spPr/>
        <p:txBody>
          <a:bodyPr/>
          <a:lstStyle/>
          <a:p>
            <a:r>
              <a:rPr lang="en-US"/>
              <a:t>Overall All Videos Table | 2 profiles - 2 of 9</a:t>
            </a:r>
          </a:p>
        </p:txBody>
      </p:sp>
      <p:graphicFrame>
        <p:nvGraphicFramePr>
          <p:cNvPr id="5" name="Table Placeholder 4">
            <a:extLst>
              <a:ext uri="{FF2B5EF4-FFF2-40B4-BE49-F238E27FC236}">
                <a16:creationId xmlns:a16="http://schemas.microsoft.com/office/drawing/2014/main" id="{51307C94-50DB-433B-AFC6-29BC4A26B83A}"/>
              </a:ext>
            </a:extLst>
          </p:cNvPr>
          <p:cNvGraphicFramePr>
            <a:graphicFrameLocks noGrp="1"/>
          </p:cNvGraphicFramePr>
          <p:nvPr>
            <p:ph type="tbl" sz="quarter" idx="13"/>
            <p:extLst>
              <p:ext uri="{D42A27DB-BD31-4B8C-83A1-F6EECF244321}">
                <p14:modId xmlns:p14="http://schemas.microsoft.com/office/powerpoint/2010/main" val="3575627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37634014"/>
                    </a:ext>
                  </a:extLst>
                </a:gridCol>
                <a:gridCol w="1234440">
                  <a:extLst>
                    <a:ext uri="{9D8B030D-6E8A-4147-A177-3AD203B41FA5}">
                      <a16:colId xmlns:a16="http://schemas.microsoft.com/office/drawing/2014/main" val="2047676414"/>
                    </a:ext>
                  </a:extLst>
                </a:gridCol>
                <a:gridCol w="1892808">
                  <a:extLst>
                    <a:ext uri="{9D8B030D-6E8A-4147-A177-3AD203B41FA5}">
                      <a16:colId xmlns:a16="http://schemas.microsoft.com/office/drawing/2014/main" val="4264262947"/>
                    </a:ext>
                  </a:extLst>
                </a:gridCol>
                <a:gridCol w="658368">
                  <a:extLst>
                    <a:ext uri="{9D8B030D-6E8A-4147-A177-3AD203B41FA5}">
                      <a16:colId xmlns:a16="http://schemas.microsoft.com/office/drawing/2014/main" val="3413076399"/>
                    </a:ext>
                  </a:extLst>
                </a:gridCol>
                <a:gridCol w="658368">
                  <a:extLst>
                    <a:ext uri="{9D8B030D-6E8A-4147-A177-3AD203B41FA5}">
                      <a16:colId xmlns:a16="http://schemas.microsoft.com/office/drawing/2014/main" val="1794567833"/>
                    </a:ext>
                  </a:extLst>
                </a:gridCol>
                <a:gridCol w="658368">
                  <a:extLst>
                    <a:ext uri="{9D8B030D-6E8A-4147-A177-3AD203B41FA5}">
                      <a16:colId xmlns:a16="http://schemas.microsoft.com/office/drawing/2014/main" val="2721298421"/>
                    </a:ext>
                  </a:extLst>
                </a:gridCol>
                <a:gridCol w="658368">
                  <a:extLst>
                    <a:ext uri="{9D8B030D-6E8A-4147-A177-3AD203B41FA5}">
                      <a16:colId xmlns:a16="http://schemas.microsoft.com/office/drawing/2014/main" val="3580064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9980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KUHN - 2024-06-03 13:15:04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https://quintly-eu-image-storage.s3.amazonaws.com/260e0095b4596f3b91b88141d30fe745/296e3635171ec63840ae26c3e1676129.jpg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7547</a:t>
                      </a:r>
                    </a:p>
                  </a:txBody>
                  <a:tcPr/>
                </a:tc>
                <a:extLst>
                  <a:ext uri="{0D108BD9-81ED-4DB2-BD59-A6C34878D82A}">
                    <a16:rowId xmlns:a16="http://schemas.microsoft.com/office/drawing/2014/main" val="397581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- 2024-06-11 18:15:03</a:t>
                      </a:r>
                      <a:r>
                        <a:rPr kumimoji="0" lang="en-US" sz="1000" b="0" i="0" u="none" strike="noStrike" kern="1200" cap="none" spc="0" normalizeH="0" baseline="0" noProof="0">
                          <a:ln>
                            <a:noFill/>
                          </a:ln>
                          <a:solidFill>
                            <a:prstClr val="black"/>
                          </a:solidFill>
                          <a:effectLst/>
                          <a:uLnTx/>
                          <a:uFillTx/>
                          <a:latin typeface="Calibri"/>
                          <a:ea typeface="+mn-ea"/>
                          <a:cs typeface="+mn-cs"/>
                        </a:rPr>
                        <a:t>
 XXL Farming | Meet Torben - A Passionate Danish Farmer and contractor of Skamstrup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https://quintly-eu-image-storage.s3.amazonaws.com/260e0095b4596f3b91b88141d30fe745/63c8589e1cf04ca90dd290e6b98df324.jpg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5491</a:t>
                      </a:r>
                    </a:p>
                  </a:txBody>
                  <a:tcPr/>
                </a:tc>
                <a:extLst>
                  <a:ext uri="{0D108BD9-81ED-4DB2-BD59-A6C34878D82A}">
                    <a16:rowId xmlns:a16="http://schemas.microsoft.com/office/drawing/2014/main" val="2652094823"/>
                  </a:ext>
                </a:extLst>
              </a:tr>
            </a:tbl>
          </a:graphicData>
        </a:graphic>
      </p:graphicFrame>
      <p:sp>
        <p:nvSpPr>
          <p:cNvPr id="4" name="Text Placeholder 3">
            <a:extLst>
              <a:ext uri="{FF2B5EF4-FFF2-40B4-BE49-F238E27FC236}">
                <a16:creationId xmlns:a16="http://schemas.microsoft.com/office/drawing/2014/main" id="{AF6A0EE5-15D3-4DD4-B104-E57609827B2E}"/>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3118334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46162-6DB1-4092-BDB7-E6814B4CF4C3}"/>
              </a:ext>
            </a:extLst>
          </p:cNvPr>
          <p:cNvSpPr>
            <a:spLocks noGrp="1"/>
          </p:cNvSpPr>
          <p:nvPr>
            <p:ph type="title"/>
          </p:nvPr>
        </p:nvSpPr>
        <p:spPr/>
        <p:txBody>
          <a:bodyPr/>
          <a:lstStyle/>
          <a:p>
            <a:r>
              <a:rPr lang="en-US"/>
              <a:t>Overall All Videos Table | 2 profiles - 3 of 9</a:t>
            </a:r>
          </a:p>
        </p:txBody>
      </p:sp>
      <p:graphicFrame>
        <p:nvGraphicFramePr>
          <p:cNvPr id="5" name="Table Placeholder 4">
            <a:extLst>
              <a:ext uri="{FF2B5EF4-FFF2-40B4-BE49-F238E27FC236}">
                <a16:creationId xmlns:a16="http://schemas.microsoft.com/office/drawing/2014/main" id="{388988CB-1FA9-4057-A0F8-5CE9ED545C55}"/>
              </a:ext>
            </a:extLst>
          </p:cNvPr>
          <p:cNvGraphicFramePr>
            <a:graphicFrameLocks noGrp="1"/>
          </p:cNvGraphicFramePr>
          <p:nvPr>
            <p:ph type="tbl" sz="quarter" idx="13"/>
            <p:extLst>
              <p:ext uri="{D42A27DB-BD31-4B8C-83A1-F6EECF244321}">
                <p14:modId xmlns:p14="http://schemas.microsoft.com/office/powerpoint/2010/main" val="922550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91338428"/>
                    </a:ext>
                  </a:extLst>
                </a:gridCol>
                <a:gridCol w="1234440">
                  <a:extLst>
                    <a:ext uri="{9D8B030D-6E8A-4147-A177-3AD203B41FA5}">
                      <a16:colId xmlns:a16="http://schemas.microsoft.com/office/drawing/2014/main" val="875198338"/>
                    </a:ext>
                  </a:extLst>
                </a:gridCol>
                <a:gridCol w="1892808">
                  <a:extLst>
                    <a:ext uri="{9D8B030D-6E8A-4147-A177-3AD203B41FA5}">
                      <a16:colId xmlns:a16="http://schemas.microsoft.com/office/drawing/2014/main" val="2340254405"/>
                    </a:ext>
                  </a:extLst>
                </a:gridCol>
                <a:gridCol w="658368">
                  <a:extLst>
                    <a:ext uri="{9D8B030D-6E8A-4147-A177-3AD203B41FA5}">
                      <a16:colId xmlns:a16="http://schemas.microsoft.com/office/drawing/2014/main" val="3787792529"/>
                    </a:ext>
                  </a:extLst>
                </a:gridCol>
                <a:gridCol w="658368">
                  <a:extLst>
                    <a:ext uri="{9D8B030D-6E8A-4147-A177-3AD203B41FA5}">
                      <a16:colId xmlns:a16="http://schemas.microsoft.com/office/drawing/2014/main" val="3130064624"/>
                    </a:ext>
                  </a:extLst>
                </a:gridCol>
                <a:gridCol w="658368">
                  <a:extLst>
                    <a:ext uri="{9D8B030D-6E8A-4147-A177-3AD203B41FA5}">
                      <a16:colId xmlns:a16="http://schemas.microsoft.com/office/drawing/2014/main" val="2017582221"/>
                    </a:ext>
                  </a:extLst>
                </a:gridCol>
                <a:gridCol w="658368">
                  <a:extLst>
                    <a:ext uri="{9D8B030D-6E8A-4147-A177-3AD203B41FA5}">
                      <a16:colId xmlns:a16="http://schemas.microsoft.com/office/drawing/2014/main" val="17711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96763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- 2024-06-20 16:00:41</a:t>
                      </a:r>
                      <a:r>
                        <a:rPr kumimoji="0" lang="en-US" sz="1000" b="0" i="0" u="none" strike="noStrike" kern="1200" cap="none" spc="0" normalizeH="0" baseline="0" noProof="0">
                          <a:ln>
                            <a:noFill/>
                          </a:ln>
                          <a:solidFill>
                            <a:prstClr val="black"/>
                          </a:solidFill>
                          <a:effectLst/>
                          <a:uLnTx/>
                          <a:uFillTx/>
                          <a:latin typeface="Calibri"/>
                          <a:ea typeface="+mn-ea"/>
                          <a:cs typeface="+mn-cs"/>
                        </a:rPr>
                        <a:t>
 Take absolute control of your mechanical weeding with the tine weeder TINELINER.🌾 
Thanks to precise adjustment of the aggressiveness of the tines, you can adapt your tool to all soil, crop and infestation rate conditions. By adjusting the inclination of the tines, you change the force with which they penetrate the soil. 
⚒ The more vertical the tines, the greater the aggressiveness, which is ideal for hard ground or for eliminating strong weeds. 
☁ Inversely, a more horizontal inclination offers gentler work, perfect for young crops and soft soils. 
With the tine weeder TINELINER, you can hydraulically adjust the aggressiveness of the tines from the tractor cab for greater comfort and continuous adaptation!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https://quintly-eu-image-storage.s3.amazonaws.com/f4939ea023130b4bb0466ae4f0188679/7cee2166e6458d73d4a5a000b2816034.jpg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5272</a:t>
                      </a:r>
                    </a:p>
                  </a:txBody>
                  <a:tcPr/>
                </a:tc>
                <a:extLst>
                  <a:ext uri="{0D108BD9-81ED-4DB2-BD59-A6C34878D82A}">
                    <a16:rowId xmlns:a16="http://schemas.microsoft.com/office/drawing/2014/main" val="2212640931"/>
                  </a:ext>
                </a:extLst>
              </a:tr>
            </a:tbl>
          </a:graphicData>
        </a:graphic>
      </p:graphicFrame>
      <p:sp>
        <p:nvSpPr>
          <p:cNvPr id="4" name="Text Placeholder 3">
            <a:extLst>
              <a:ext uri="{FF2B5EF4-FFF2-40B4-BE49-F238E27FC236}">
                <a16:creationId xmlns:a16="http://schemas.microsoft.com/office/drawing/2014/main" id="{3D4CD432-7ABC-429B-B1B8-064CE9BDBD6E}"/>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1624524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DA5D6-77D6-4095-B565-0DB7B4BAB94C}"/>
              </a:ext>
            </a:extLst>
          </p:cNvPr>
          <p:cNvSpPr>
            <a:spLocks noGrp="1"/>
          </p:cNvSpPr>
          <p:nvPr>
            <p:ph type="title"/>
          </p:nvPr>
        </p:nvSpPr>
        <p:spPr/>
        <p:txBody>
          <a:bodyPr/>
          <a:lstStyle/>
          <a:p>
            <a:r>
              <a:rPr lang="en-US"/>
              <a:t>Overall All Videos Table | 2 profiles - 4 of 9</a:t>
            </a:r>
          </a:p>
        </p:txBody>
      </p:sp>
      <p:graphicFrame>
        <p:nvGraphicFramePr>
          <p:cNvPr id="5" name="Table Placeholder 4">
            <a:extLst>
              <a:ext uri="{FF2B5EF4-FFF2-40B4-BE49-F238E27FC236}">
                <a16:creationId xmlns:a16="http://schemas.microsoft.com/office/drawing/2014/main" id="{D31C6EFD-43FF-4C32-B75C-08FF8F63BEE5}"/>
              </a:ext>
            </a:extLst>
          </p:cNvPr>
          <p:cNvGraphicFramePr>
            <a:graphicFrameLocks noGrp="1"/>
          </p:cNvGraphicFramePr>
          <p:nvPr>
            <p:ph type="tbl" sz="quarter" idx="13"/>
            <p:extLst>
              <p:ext uri="{D42A27DB-BD31-4B8C-83A1-F6EECF244321}">
                <p14:modId xmlns:p14="http://schemas.microsoft.com/office/powerpoint/2010/main" val="1691110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82733995"/>
                    </a:ext>
                  </a:extLst>
                </a:gridCol>
                <a:gridCol w="1234440">
                  <a:extLst>
                    <a:ext uri="{9D8B030D-6E8A-4147-A177-3AD203B41FA5}">
                      <a16:colId xmlns:a16="http://schemas.microsoft.com/office/drawing/2014/main" val="2735097891"/>
                    </a:ext>
                  </a:extLst>
                </a:gridCol>
                <a:gridCol w="1892808">
                  <a:extLst>
                    <a:ext uri="{9D8B030D-6E8A-4147-A177-3AD203B41FA5}">
                      <a16:colId xmlns:a16="http://schemas.microsoft.com/office/drawing/2014/main" val="2754226627"/>
                    </a:ext>
                  </a:extLst>
                </a:gridCol>
                <a:gridCol w="658368">
                  <a:extLst>
                    <a:ext uri="{9D8B030D-6E8A-4147-A177-3AD203B41FA5}">
                      <a16:colId xmlns:a16="http://schemas.microsoft.com/office/drawing/2014/main" val="162123939"/>
                    </a:ext>
                  </a:extLst>
                </a:gridCol>
                <a:gridCol w="658368">
                  <a:extLst>
                    <a:ext uri="{9D8B030D-6E8A-4147-A177-3AD203B41FA5}">
                      <a16:colId xmlns:a16="http://schemas.microsoft.com/office/drawing/2014/main" val="3608183642"/>
                    </a:ext>
                  </a:extLst>
                </a:gridCol>
                <a:gridCol w="658368">
                  <a:extLst>
                    <a:ext uri="{9D8B030D-6E8A-4147-A177-3AD203B41FA5}">
                      <a16:colId xmlns:a16="http://schemas.microsoft.com/office/drawing/2014/main" val="1621279312"/>
                    </a:ext>
                  </a:extLst>
                </a:gridCol>
                <a:gridCol w="658368">
                  <a:extLst>
                    <a:ext uri="{9D8B030D-6E8A-4147-A177-3AD203B41FA5}">
                      <a16:colId xmlns:a16="http://schemas.microsoft.com/office/drawing/2014/main" val="1003651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879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- 2024-06-12 17:00:07</a:t>
                      </a:r>
                      <a:r>
                        <a:rPr kumimoji="0" lang="en-US" sz="1000" b="0" i="0" u="none" strike="noStrike" kern="1200" cap="none" spc="0" normalizeH="0" baseline="0" noProof="0">
                          <a:ln>
                            <a:noFill/>
                          </a:ln>
                          <a:solidFill>
                            <a:prstClr val="black"/>
                          </a:solidFill>
                          <a:effectLst/>
                          <a:uLnTx/>
                          <a:uFillTx/>
                          <a:latin typeface="Calibri"/>
                          <a:ea typeface="+mn-ea"/>
                          <a:cs typeface="+mn-cs"/>
                        </a:rPr>
                        <a:t>
 i-BIO+ high-speed wrapping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https://quintly-eu-image-storage.s3.amazonaws.com/260e0095b4596f3b91b88141d30fe745/acbcb82f07d7c2fecf30ed1689e5a63f.jpg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4727</a:t>
                      </a:r>
                    </a:p>
                  </a:txBody>
                  <a:tcPr/>
                </a:tc>
                <a:extLst>
                  <a:ext uri="{0D108BD9-81ED-4DB2-BD59-A6C34878D82A}">
                    <a16:rowId xmlns:a16="http://schemas.microsoft.com/office/drawing/2014/main" val="2729245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- 2024-06-20 09:30:32</a:t>
                      </a:r>
                      <a:r>
                        <a:rPr kumimoji="0" lang="en-US" sz="1000" b="0" i="0" u="none" strike="noStrike" kern="1200" cap="none" spc="0" normalizeH="0" baseline="0" noProof="0">
                          <a:ln>
                            <a:noFill/>
                          </a:ln>
                          <a:solidFill>
                            <a:prstClr val="black"/>
                          </a:solidFill>
                          <a:effectLst/>
                          <a:uLnTx/>
                          <a:uFillTx/>
                          <a:latin typeface="Calibri"/>
                          <a:ea typeface="+mn-ea"/>
                          <a:cs typeface="+mn-cs"/>
                        </a:rPr>
                        <a:t>
 🏆 Being elected Machine of the Year isn't just a title! 
With a width of 13.40 meters, the 𝐅𝐂 𝟏𝟑𝟒𝟔𝟎 𝐑𝐀 mower exceeds the mowing width of most mounted triple mowers by 25-30%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https://quintly-eu-image-storage.s3.amazonaws.com/f4939ea023130b4bb0466ae4f0188679/553eb3ab016128079e12adcde3a670c1.jpg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3702</a:t>
                      </a:r>
                    </a:p>
                  </a:txBody>
                  <a:tcPr/>
                </a:tc>
                <a:extLst>
                  <a:ext uri="{0D108BD9-81ED-4DB2-BD59-A6C34878D82A}">
                    <a16:rowId xmlns:a16="http://schemas.microsoft.com/office/drawing/2014/main" val="3885183813"/>
                  </a:ext>
                </a:extLst>
              </a:tr>
            </a:tbl>
          </a:graphicData>
        </a:graphic>
      </p:graphicFrame>
      <p:sp>
        <p:nvSpPr>
          <p:cNvPr id="4" name="Text Placeholder 3">
            <a:extLst>
              <a:ext uri="{FF2B5EF4-FFF2-40B4-BE49-F238E27FC236}">
                <a16:creationId xmlns:a16="http://schemas.microsoft.com/office/drawing/2014/main" id="{F12960F8-E2C5-4161-8EA8-C978B6B4FDA9}"/>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1671452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5184D-CC1D-45B3-AE70-A70A540D000E}"/>
              </a:ext>
            </a:extLst>
          </p:cNvPr>
          <p:cNvSpPr>
            <a:spLocks noGrp="1"/>
          </p:cNvSpPr>
          <p:nvPr>
            <p:ph type="title"/>
          </p:nvPr>
        </p:nvSpPr>
        <p:spPr/>
        <p:txBody>
          <a:bodyPr/>
          <a:lstStyle/>
          <a:p>
            <a:r>
              <a:rPr lang="en-US"/>
              <a:t>Overall All Videos Table | 2 profiles - 5 of 9</a:t>
            </a:r>
          </a:p>
        </p:txBody>
      </p:sp>
      <p:graphicFrame>
        <p:nvGraphicFramePr>
          <p:cNvPr id="5" name="Table Placeholder 4">
            <a:extLst>
              <a:ext uri="{FF2B5EF4-FFF2-40B4-BE49-F238E27FC236}">
                <a16:creationId xmlns:a16="http://schemas.microsoft.com/office/drawing/2014/main" id="{0A6A432A-5AAC-4C0D-A210-A19216597ED6}"/>
              </a:ext>
            </a:extLst>
          </p:cNvPr>
          <p:cNvGraphicFramePr>
            <a:graphicFrameLocks noGrp="1"/>
          </p:cNvGraphicFramePr>
          <p:nvPr>
            <p:ph type="tbl" sz="quarter" idx="13"/>
            <p:extLst>
              <p:ext uri="{D42A27DB-BD31-4B8C-83A1-F6EECF244321}">
                <p14:modId xmlns:p14="http://schemas.microsoft.com/office/powerpoint/2010/main" val="167982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35764812"/>
                    </a:ext>
                  </a:extLst>
                </a:gridCol>
                <a:gridCol w="1234440">
                  <a:extLst>
                    <a:ext uri="{9D8B030D-6E8A-4147-A177-3AD203B41FA5}">
                      <a16:colId xmlns:a16="http://schemas.microsoft.com/office/drawing/2014/main" val="2871015053"/>
                    </a:ext>
                  </a:extLst>
                </a:gridCol>
                <a:gridCol w="1892808">
                  <a:extLst>
                    <a:ext uri="{9D8B030D-6E8A-4147-A177-3AD203B41FA5}">
                      <a16:colId xmlns:a16="http://schemas.microsoft.com/office/drawing/2014/main" val="406487296"/>
                    </a:ext>
                  </a:extLst>
                </a:gridCol>
                <a:gridCol w="658368">
                  <a:extLst>
                    <a:ext uri="{9D8B030D-6E8A-4147-A177-3AD203B41FA5}">
                      <a16:colId xmlns:a16="http://schemas.microsoft.com/office/drawing/2014/main" val="2273127387"/>
                    </a:ext>
                  </a:extLst>
                </a:gridCol>
                <a:gridCol w="658368">
                  <a:extLst>
                    <a:ext uri="{9D8B030D-6E8A-4147-A177-3AD203B41FA5}">
                      <a16:colId xmlns:a16="http://schemas.microsoft.com/office/drawing/2014/main" val="4204242925"/>
                    </a:ext>
                  </a:extLst>
                </a:gridCol>
                <a:gridCol w="658368">
                  <a:extLst>
                    <a:ext uri="{9D8B030D-6E8A-4147-A177-3AD203B41FA5}">
                      <a16:colId xmlns:a16="http://schemas.microsoft.com/office/drawing/2014/main" val="3021099090"/>
                    </a:ext>
                  </a:extLst>
                </a:gridCol>
                <a:gridCol w="658368">
                  <a:extLst>
                    <a:ext uri="{9D8B030D-6E8A-4147-A177-3AD203B41FA5}">
                      <a16:colId xmlns:a16="http://schemas.microsoft.com/office/drawing/2014/main" val="1353625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65099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- 2024-06-18 14:01:33</a:t>
                      </a:r>
                      <a:r>
                        <a:rPr kumimoji="0" lang="en-US" sz="1000" b="0" i="0" u="none" strike="noStrike" kern="1200" cap="none" spc="0" normalizeH="0" baseline="0" noProof="0">
                          <a:ln>
                            <a:noFill/>
                          </a:ln>
                          <a:solidFill>
                            <a:prstClr val="black"/>
                          </a:solidFill>
                          <a:effectLst/>
                          <a:uLnTx/>
                          <a:uFillTx/>
                          <a:latin typeface="Calibri"/>
                          <a:ea typeface="+mn-ea"/>
                          <a:cs typeface="+mn-cs"/>
                        </a:rPr>
                        <a:t>
 The 𝗠𝗘𝗥𝗚𝗘 𝗠𝗔𝗫𝗫 𝟵𝟱𝟬 in action!
Super versatile, the Merge Maxx has the unique ability to collect all types of forage in a gentle manor to maximise the preservation of the nutritional value, whilst minimising the introduction of impurities 🍃💪
#hay #forage #rakes #mergers #beltmergers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https://quintly-eu-image-storage.s3.amazonaws.com/f4939ea023130b4bb0466ae4f0188679/d46125761aa40350f4e69d0818e5c568.jpg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2390</a:t>
                      </a:r>
                    </a:p>
                  </a:txBody>
                  <a:tcPr/>
                </a:tc>
                <a:extLst>
                  <a:ext uri="{0D108BD9-81ED-4DB2-BD59-A6C34878D82A}">
                    <a16:rowId xmlns:a16="http://schemas.microsoft.com/office/drawing/2014/main" val="1561093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- 2024-06-12 17:00:56</a:t>
                      </a:r>
                      <a:r>
                        <a:rPr kumimoji="0" lang="en-US" sz="1000" b="0" i="0" u="none" strike="noStrike" kern="1200" cap="none" spc="0" normalizeH="0" baseline="0" noProof="0">
                          <a:ln>
                            <a:noFill/>
                          </a:ln>
                          <a:solidFill>
                            <a:prstClr val="black"/>
                          </a:solidFill>
                          <a:effectLst/>
                          <a:uLnTx/>
                          <a:uFillTx/>
                          <a:latin typeface="Calibri"/>
                          <a:ea typeface="+mn-ea"/>
                          <a:cs typeface="+mn-cs"/>
                        </a:rPr>
                        <a:t>
 Always at the top! ⛰️
⌚ Just 18 seconds to wrap a bale with 6 layers of film. 
Think that's impossible? 🤔 On the contrary! With the compact i-BIO+ baler-wrapper combination, you wrap at high speed. The unique wrapping ring with two integrated pre-stretchers does the job.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https://quintly-eu-image-storage.s3.amazonaws.com/f4939ea023130b4bb0466ae4f0188679/1feddbef1e427df1d806567297735e45.jpg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1818</a:t>
                      </a:r>
                    </a:p>
                  </a:txBody>
                  <a:tcPr/>
                </a:tc>
                <a:extLst>
                  <a:ext uri="{0D108BD9-81ED-4DB2-BD59-A6C34878D82A}">
                    <a16:rowId xmlns:a16="http://schemas.microsoft.com/office/drawing/2014/main" val="1722672729"/>
                  </a:ext>
                </a:extLst>
              </a:tr>
            </a:tbl>
          </a:graphicData>
        </a:graphic>
      </p:graphicFrame>
      <p:sp>
        <p:nvSpPr>
          <p:cNvPr id="4" name="Text Placeholder 3">
            <a:extLst>
              <a:ext uri="{FF2B5EF4-FFF2-40B4-BE49-F238E27FC236}">
                <a16:creationId xmlns:a16="http://schemas.microsoft.com/office/drawing/2014/main" id="{EE2D1566-0AEA-4678-9DA9-3024C6EB34BC}"/>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1585311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C5B31-06D7-4CD7-AAE9-4AC3FE6BC28A}"/>
              </a:ext>
            </a:extLst>
          </p:cNvPr>
          <p:cNvSpPr>
            <a:spLocks noGrp="1"/>
          </p:cNvSpPr>
          <p:nvPr>
            <p:ph type="title"/>
          </p:nvPr>
        </p:nvSpPr>
        <p:spPr/>
        <p:txBody>
          <a:bodyPr/>
          <a:lstStyle/>
          <a:p>
            <a:r>
              <a:rPr lang="en-US"/>
              <a:t>Overall All Videos Table | 2 profiles - 6 of 9</a:t>
            </a:r>
          </a:p>
        </p:txBody>
      </p:sp>
      <p:graphicFrame>
        <p:nvGraphicFramePr>
          <p:cNvPr id="5" name="Table Placeholder 4">
            <a:extLst>
              <a:ext uri="{FF2B5EF4-FFF2-40B4-BE49-F238E27FC236}">
                <a16:creationId xmlns:a16="http://schemas.microsoft.com/office/drawing/2014/main" id="{C8F95BCC-8CB9-471A-9F39-48A3FABA2966}"/>
              </a:ext>
            </a:extLst>
          </p:cNvPr>
          <p:cNvGraphicFramePr>
            <a:graphicFrameLocks noGrp="1"/>
          </p:cNvGraphicFramePr>
          <p:nvPr>
            <p:ph type="tbl" sz="quarter" idx="13"/>
            <p:extLst>
              <p:ext uri="{D42A27DB-BD31-4B8C-83A1-F6EECF244321}">
                <p14:modId xmlns:p14="http://schemas.microsoft.com/office/powerpoint/2010/main" val="1912009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31757371"/>
                    </a:ext>
                  </a:extLst>
                </a:gridCol>
                <a:gridCol w="1234440">
                  <a:extLst>
                    <a:ext uri="{9D8B030D-6E8A-4147-A177-3AD203B41FA5}">
                      <a16:colId xmlns:a16="http://schemas.microsoft.com/office/drawing/2014/main" val="3504346127"/>
                    </a:ext>
                  </a:extLst>
                </a:gridCol>
                <a:gridCol w="1892808">
                  <a:extLst>
                    <a:ext uri="{9D8B030D-6E8A-4147-A177-3AD203B41FA5}">
                      <a16:colId xmlns:a16="http://schemas.microsoft.com/office/drawing/2014/main" val="1005880266"/>
                    </a:ext>
                  </a:extLst>
                </a:gridCol>
                <a:gridCol w="658368">
                  <a:extLst>
                    <a:ext uri="{9D8B030D-6E8A-4147-A177-3AD203B41FA5}">
                      <a16:colId xmlns:a16="http://schemas.microsoft.com/office/drawing/2014/main" val="953743154"/>
                    </a:ext>
                  </a:extLst>
                </a:gridCol>
                <a:gridCol w="658368">
                  <a:extLst>
                    <a:ext uri="{9D8B030D-6E8A-4147-A177-3AD203B41FA5}">
                      <a16:colId xmlns:a16="http://schemas.microsoft.com/office/drawing/2014/main" val="1243251076"/>
                    </a:ext>
                  </a:extLst>
                </a:gridCol>
                <a:gridCol w="658368">
                  <a:extLst>
                    <a:ext uri="{9D8B030D-6E8A-4147-A177-3AD203B41FA5}">
                      <a16:colId xmlns:a16="http://schemas.microsoft.com/office/drawing/2014/main" val="2540625873"/>
                    </a:ext>
                  </a:extLst>
                </a:gridCol>
                <a:gridCol w="658368">
                  <a:extLst>
                    <a:ext uri="{9D8B030D-6E8A-4147-A177-3AD203B41FA5}">
                      <a16:colId xmlns:a16="http://schemas.microsoft.com/office/drawing/2014/main" val="2123892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26378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- 2024-06-25 15:31:32</a:t>
                      </a:r>
                      <a:r>
                        <a:rPr kumimoji="0" lang="en-US" sz="1000" b="0" i="0" u="none" strike="noStrike" kern="1200" cap="none" spc="0" normalizeH="0" baseline="0" noProof="0">
                          <a:ln>
                            <a:noFill/>
                          </a:ln>
                          <a:solidFill>
                            <a:prstClr val="black"/>
                          </a:solidFill>
                          <a:effectLst/>
                          <a:uLnTx/>
                          <a:uFillTx/>
                          <a:latin typeface="Calibri"/>
                          <a:ea typeface="+mn-ea"/>
                          <a:cs typeface="+mn-cs"/>
                        </a:rPr>
                        <a:t>
 📢 Exclusive model on the market!
💥 Our 𝗚𝗔 𝟴𝟭𝟯𝟭 𝗖𝗟 𝘁𝘄𝗶𝗻-𝗿𝗼𝘁𝗼𝗿 𝗿𝗮𝗸𝗲!
With its innovative design, patented central lifter and exclusive features, it will revolutionize raking! 💪
The central pick-up lifts and aerates forage not raked by the rotors. The formed central windrow is airy and more homogeneous. Forage quality is improved! 🔥👍
#KUHN #twinrotor #rake #rotor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https://quintly-eu-image-storage.s3.amazonaws.com/f4939ea023130b4bb0466ae4f0188679/fd356a120f52ca3f6b441e392e2864e7.jpg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1464</a:t>
                      </a:r>
                    </a:p>
                  </a:txBody>
                  <a:tcPr/>
                </a:tc>
                <a:extLst>
                  <a:ext uri="{0D108BD9-81ED-4DB2-BD59-A6C34878D82A}">
                    <a16:rowId xmlns:a16="http://schemas.microsoft.com/office/drawing/2014/main" val="1716416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- 2024-06-25 15:30:04</a:t>
                      </a:r>
                      <a:r>
                        <a:rPr kumimoji="0" lang="en-US" sz="1000" b="0" i="0" u="none" strike="noStrike" kern="1200" cap="none" spc="0" normalizeH="0" baseline="0" noProof="0">
                          <a:ln>
                            <a:noFill/>
                          </a:ln>
                          <a:solidFill>
                            <a:prstClr val="black"/>
                          </a:solidFill>
                          <a:effectLst/>
                          <a:uLnTx/>
                          <a:uFillTx/>
                          <a:latin typeface="Calibri"/>
                          <a:ea typeface="+mn-ea"/>
                          <a:cs typeface="+mn-cs"/>
                        </a:rPr>
                        <a:t>
 Exclusive model on the market: the GA 8131 CL rake!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https://quintly-eu-image-storage.s3.amazonaws.com/260e0095b4596f3b91b88141d30fe745/136fa24f775dfad11c2ce41f055a0f61.jpg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a:t>
                      </a:r>
                    </a:p>
                  </a:txBody>
                  <a:tcPr/>
                </a:tc>
                <a:extLst>
                  <a:ext uri="{0D108BD9-81ED-4DB2-BD59-A6C34878D82A}">
                    <a16:rowId xmlns:a16="http://schemas.microsoft.com/office/drawing/2014/main" val="1458750940"/>
                  </a:ext>
                </a:extLst>
              </a:tr>
            </a:tbl>
          </a:graphicData>
        </a:graphic>
      </p:graphicFrame>
      <p:sp>
        <p:nvSpPr>
          <p:cNvPr id="4" name="Text Placeholder 3">
            <a:extLst>
              <a:ext uri="{FF2B5EF4-FFF2-40B4-BE49-F238E27FC236}">
                <a16:creationId xmlns:a16="http://schemas.microsoft.com/office/drawing/2014/main" id="{8FDD10A0-1DE6-4CCC-9C3F-987584286CE7}"/>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3883646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2C7B4-933C-42EC-AB46-7BC73129991A}"/>
              </a:ext>
            </a:extLst>
          </p:cNvPr>
          <p:cNvSpPr>
            <a:spLocks noGrp="1"/>
          </p:cNvSpPr>
          <p:nvPr>
            <p:ph type="title"/>
          </p:nvPr>
        </p:nvSpPr>
        <p:spPr/>
        <p:txBody>
          <a:bodyPr/>
          <a:lstStyle/>
          <a:p>
            <a:r>
              <a:rPr lang="en-US"/>
              <a:t>Overall All Videos Table | 2 profiles - 7 of 9</a:t>
            </a:r>
          </a:p>
        </p:txBody>
      </p:sp>
      <p:graphicFrame>
        <p:nvGraphicFramePr>
          <p:cNvPr id="5" name="Table Placeholder 4">
            <a:extLst>
              <a:ext uri="{FF2B5EF4-FFF2-40B4-BE49-F238E27FC236}">
                <a16:creationId xmlns:a16="http://schemas.microsoft.com/office/drawing/2014/main" id="{9FC53CB9-FDAA-4DD4-9455-470A149A88DB}"/>
              </a:ext>
            </a:extLst>
          </p:cNvPr>
          <p:cNvGraphicFramePr>
            <a:graphicFrameLocks noGrp="1"/>
          </p:cNvGraphicFramePr>
          <p:nvPr>
            <p:ph type="tbl" sz="quarter" idx="13"/>
            <p:extLst>
              <p:ext uri="{D42A27DB-BD31-4B8C-83A1-F6EECF244321}">
                <p14:modId xmlns:p14="http://schemas.microsoft.com/office/powerpoint/2010/main" val="1653489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73441528"/>
                    </a:ext>
                  </a:extLst>
                </a:gridCol>
                <a:gridCol w="1234440">
                  <a:extLst>
                    <a:ext uri="{9D8B030D-6E8A-4147-A177-3AD203B41FA5}">
                      <a16:colId xmlns:a16="http://schemas.microsoft.com/office/drawing/2014/main" val="1134484596"/>
                    </a:ext>
                  </a:extLst>
                </a:gridCol>
                <a:gridCol w="1892808">
                  <a:extLst>
                    <a:ext uri="{9D8B030D-6E8A-4147-A177-3AD203B41FA5}">
                      <a16:colId xmlns:a16="http://schemas.microsoft.com/office/drawing/2014/main" val="3663536544"/>
                    </a:ext>
                  </a:extLst>
                </a:gridCol>
                <a:gridCol w="658368">
                  <a:extLst>
                    <a:ext uri="{9D8B030D-6E8A-4147-A177-3AD203B41FA5}">
                      <a16:colId xmlns:a16="http://schemas.microsoft.com/office/drawing/2014/main" val="37004936"/>
                    </a:ext>
                  </a:extLst>
                </a:gridCol>
                <a:gridCol w="658368">
                  <a:extLst>
                    <a:ext uri="{9D8B030D-6E8A-4147-A177-3AD203B41FA5}">
                      <a16:colId xmlns:a16="http://schemas.microsoft.com/office/drawing/2014/main" val="4263439914"/>
                    </a:ext>
                  </a:extLst>
                </a:gridCol>
                <a:gridCol w="658368">
                  <a:extLst>
                    <a:ext uri="{9D8B030D-6E8A-4147-A177-3AD203B41FA5}">
                      <a16:colId xmlns:a16="http://schemas.microsoft.com/office/drawing/2014/main" val="2645367722"/>
                    </a:ext>
                  </a:extLst>
                </a:gridCol>
                <a:gridCol w="658368">
                  <a:extLst>
                    <a:ext uri="{9D8B030D-6E8A-4147-A177-3AD203B41FA5}">
                      <a16:colId xmlns:a16="http://schemas.microsoft.com/office/drawing/2014/main" val="3115612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04784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- 2024-06-11 18:16:26</a:t>
                      </a:r>
                      <a:r>
                        <a:rPr kumimoji="0" lang="en-US" sz="1000" b="0" i="0" u="none" strike="noStrike" kern="1200" cap="none" spc="0" normalizeH="0" baseline="0" noProof="0">
                          <a:ln>
                            <a:noFill/>
                          </a:ln>
                          <a:solidFill>
                            <a:prstClr val="black"/>
                          </a:solidFill>
                          <a:effectLst/>
                          <a:uLnTx/>
                          <a:uFillTx/>
                          <a:latin typeface="Calibri"/>
                          <a:ea typeface="+mn-ea"/>
                          <a:cs typeface="+mn-cs"/>
                        </a:rPr>
                        <a:t>
 💥 6,500 ha of crop sowing
🔥 12,000 ha of fodder harvesting
Meet 𝗧𝗼𝗿𝗯𝗲𝗻, a passionate farmer and contractor of Skamstrup
From a family farm to an agricultural work company, from fields to livestock, Torben has found in KUHN the ideal partner to make his vision of a job well done a reali ty.
📢 Discover the journey of Torben, contractor of Skamstrup.
 #farmmachinery #farmxxl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https://quintly-eu-image-storage.s3.amazonaws.com/f4939ea023130b4bb0466ae4f0188679/26b81cda376fa142bb15fc94010830a2.jpg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extLst>
                  <a:ext uri="{0D108BD9-81ED-4DB2-BD59-A6C34878D82A}">
                    <a16:rowId xmlns:a16="http://schemas.microsoft.com/office/drawing/2014/main" val="656997104"/>
                  </a:ext>
                </a:extLst>
              </a:tr>
            </a:tbl>
          </a:graphicData>
        </a:graphic>
      </p:graphicFrame>
      <p:sp>
        <p:nvSpPr>
          <p:cNvPr id="4" name="Text Placeholder 3">
            <a:extLst>
              <a:ext uri="{FF2B5EF4-FFF2-40B4-BE49-F238E27FC236}">
                <a16:creationId xmlns:a16="http://schemas.microsoft.com/office/drawing/2014/main" id="{6D69C68C-3F6F-47B1-8CCC-5FF6DDE9F65B}"/>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1110438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C9C3D-8B29-4F9B-882A-B5508EAA6BD2}"/>
              </a:ext>
            </a:extLst>
          </p:cNvPr>
          <p:cNvSpPr>
            <a:spLocks noGrp="1"/>
          </p:cNvSpPr>
          <p:nvPr>
            <p:ph type="title"/>
          </p:nvPr>
        </p:nvSpPr>
        <p:spPr/>
        <p:txBody>
          <a:bodyPr/>
          <a:lstStyle/>
          <a:p>
            <a:r>
              <a:rPr lang="en-US"/>
              <a:t>Overall All Videos Table | 2 profiles - 8 of 9</a:t>
            </a:r>
          </a:p>
        </p:txBody>
      </p:sp>
      <p:graphicFrame>
        <p:nvGraphicFramePr>
          <p:cNvPr id="5" name="Table Placeholder 4">
            <a:extLst>
              <a:ext uri="{FF2B5EF4-FFF2-40B4-BE49-F238E27FC236}">
                <a16:creationId xmlns:a16="http://schemas.microsoft.com/office/drawing/2014/main" id="{D022FA43-0FD8-435A-9EBE-5DDF6C32899A}"/>
              </a:ext>
            </a:extLst>
          </p:cNvPr>
          <p:cNvGraphicFramePr>
            <a:graphicFrameLocks noGrp="1"/>
          </p:cNvGraphicFramePr>
          <p:nvPr>
            <p:ph type="tbl" sz="quarter" idx="13"/>
            <p:extLst>
              <p:ext uri="{D42A27DB-BD31-4B8C-83A1-F6EECF244321}">
                <p14:modId xmlns:p14="http://schemas.microsoft.com/office/powerpoint/2010/main" val="2732782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87252405"/>
                    </a:ext>
                  </a:extLst>
                </a:gridCol>
                <a:gridCol w="1234440">
                  <a:extLst>
                    <a:ext uri="{9D8B030D-6E8A-4147-A177-3AD203B41FA5}">
                      <a16:colId xmlns:a16="http://schemas.microsoft.com/office/drawing/2014/main" val="3514626682"/>
                    </a:ext>
                  </a:extLst>
                </a:gridCol>
                <a:gridCol w="1892808">
                  <a:extLst>
                    <a:ext uri="{9D8B030D-6E8A-4147-A177-3AD203B41FA5}">
                      <a16:colId xmlns:a16="http://schemas.microsoft.com/office/drawing/2014/main" val="2194087791"/>
                    </a:ext>
                  </a:extLst>
                </a:gridCol>
                <a:gridCol w="658368">
                  <a:extLst>
                    <a:ext uri="{9D8B030D-6E8A-4147-A177-3AD203B41FA5}">
                      <a16:colId xmlns:a16="http://schemas.microsoft.com/office/drawing/2014/main" val="4035361581"/>
                    </a:ext>
                  </a:extLst>
                </a:gridCol>
                <a:gridCol w="658368">
                  <a:extLst>
                    <a:ext uri="{9D8B030D-6E8A-4147-A177-3AD203B41FA5}">
                      <a16:colId xmlns:a16="http://schemas.microsoft.com/office/drawing/2014/main" val="3240205104"/>
                    </a:ext>
                  </a:extLst>
                </a:gridCol>
                <a:gridCol w="658368">
                  <a:extLst>
                    <a:ext uri="{9D8B030D-6E8A-4147-A177-3AD203B41FA5}">
                      <a16:colId xmlns:a16="http://schemas.microsoft.com/office/drawing/2014/main" val="327410530"/>
                    </a:ext>
                  </a:extLst>
                </a:gridCol>
                <a:gridCol w="658368">
                  <a:extLst>
                    <a:ext uri="{9D8B030D-6E8A-4147-A177-3AD203B41FA5}">
                      <a16:colId xmlns:a16="http://schemas.microsoft.com/office/drawing/2014/main" val="3275562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63743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- 2024-06-03 13:16:27</a:t>
                      </a:r>
                      <a:r>
                        <a:rPr kumimoji="0" lang="en-US" sz="1000" b="0" i="0" u="none" strike="noStrike" kern="1200" cap="none" spc="0" normalizeH="0" baseline="0" noProof="0">
                          <a:ln>
                            <a:noFill/>
                          </a:ln>
                          <a:solidFill>
                            <a:prstClr val="black"/>
                          </a:solidFill>
                          <a:effectLst/>
                          <a:uLnTx/>
                          <a:uFillTx/>
                          <a:latin typeface="Calibri"/>
                          <a:ea typeface="+mn-ea"/>
                          <a:cs typeface="+mn-cs"/>
                        </a:rPr>
                        <a:t>
 EASY-HITCH makes your life easier! 
The EASY-HITCH automatic hitch makes coupling quick, comfortable and safe. The operator can leave enough space to plug in their connections before driving backwards and locking the sprayer.🚜🌾
#KUHN #Sprayer #Deltis2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https://quintly-eu-image-storage.s3.amazonaws.com/f4939ea023130b4bb0466ae4f0188679/6fabf44f796c0f449b6b2402243d7007.jpg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a:t>
                      </a:r>
                    </a:p>
                  </a:txBody>
                  <a:tcPr/>
                </a:tc>
                <a:extLst>
                  <a:ext uri="{0D108BD9-81ED-4DB2-BD59-A6C34878D82A}">
                    <a16:rowId xmlns:a16="http://schemas.microsoft.com/office/drawing/2014/main" val="2130921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- 2024-06-13 10:46:42</a:t>
                      </a:r>
                      <a:r>
                        <a:rPr kumimoji="0" lang="en-US" sz="1000" b="0" i="0" u="none" strike="noStrike" kern="1200" cap="none" spc="0" normalizeH="0" baseline="0" noProof="0">
                          <a:ln>
                            <a:noFill/>
                          </a:ln>
                          <a:solidFill>
                            <a:prstClr val="black"/>
                          </a:solidFill>
                          <a:effectLst/>
                          <a:uLnTx/>
                          <a:uFillTx/>
                          <a:latin typeface="Calibri"/>
                          <a:ea typeface="+mn-ea"/>
                          <a:cs typeface="+mn-cs"/>
                        </a:rPr>
                        <a:t>
 💥 10 years TWINPACT 💥
The TWINPACT double plunger celebrates its 10th anniversary!
This unique technology on 𝗦𝗕 𝟭𝟮𝟵𝟬 𝗶𝗗 balers provides hugely dense bales combined with a low power requirement. That’s what we call Twice The Impact 👊👊
#squarebales #balers #twicetheimpact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https://quintly-eu-image-storage.s3.amazonaws.com/f4939ea023130b4bb0466ae4f0188679/6fa6a10a1fb2bfec2677718b6b8a19f1.jpg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extLst>
                  <a:ext uri="{0D108BD9-81ED-4DB2-BD59-A6C34878D82A}">
                    <a16:rowId xmlns:a16="http://schemas.microsoft.com/office/drawing/2014/main" val="3346692667"/>
                  </a:ext>
                </a:extLst>
              </a:tr>
            </a:tbl>
          </a:graphicData>
        </a:graphic>
      </p:graphicFrame>
      <p:sp>
        <p:nvSpPr>
          <p:cNvPr id="4" name="Text Placeholder 3">
            <a:extLst>
              <a:ext uri="{FF2B5EF4-FFF2-40B4-BE49-F238E27FC236}">
                <a16:creationId xmlns:a16="http://schemas.microsoft.com/office/drawing/2014/main" id="{EFA0FFB2-BF15-467E-B3E2-34D38F8BB3A6}"/>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3271954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43D46-CAC4-49A9-B7C5-2412856F3146}"/>
              </a:ext>
            </a:extLst>
          </p:cNvPr>
          <p:cNvSpPr>
            <a:spLocks noGrp="1"/>
          </p:cNvSpPr>
          <p:nvPr>
            <p:ph type="title"/>
          </p:nvPr>
        </p:nvSpPr>
        <p:spPr/>
        <p:txBody>
          <a:bodyPr/>
          <a:lstStyle/>
          <a:p>
            <a:r>
              <a:rPr lang="en-US"/>
              <a:t>Overall All Videos Table | 2 profiles - 9 of 9</a:t>
            </a:r>
          </a:p>
        </p:txBody>
      </p:sp>
      <p:graphicFrame>
        <p:nvGraphicFramePr>
          <p:cNvPr id="5" name="Table Placeholder 4">
            <a:extLst>
              <a:ext uri="{FF2B5EF4-FFF2-40B4-BE49-F238E27FC236}">
                <a16:creationId xmlns:a16="http://schemas.microsoft.com/office/drawing/2014/main" id="{C0E1F8A0-3E6C-4D64-947C-2F4A588B63A4}"/>
              </a:ext>
            </a:extLst>
          </p:cNvPr>
          <p:cNvGraphicFramePr>
            <a:graphicFrameLocks noGrp="1"/>
          </p:cNvGraphicFramePr>
          <p:nvPr>
            <p:ph type="tbl" sz="quarter" idx="13"/>
            <p:extLst>
              <p:ext uri="{D42A27DB-BD31-4B8C-83A1-F6EECF244321}">
                <p14:modId xmlns:p14="http://schemas.microsoft.com/office/powerpoint/2010/main" val="2730254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24866944"/>
                    </a:ext>
                  </a:extLst>
                </a:gridCol>
                <a:gridCol w="1234440">
                  <a:extLst>
                    <a:ext uri="{9D8B030D-6E8A-4147-A177-3AD203B41FA5}">
                      <a16:colId xmlns:a16="http://schemas.microsoft.com/office/drawing/2014/main" val="735669043"/>
                    </a:ext>
                  </a:extLst>
                </a:gridCol>
                <a:gridCol w="1892808">
                  <a:extLst>
                    <a:ext uri="{9D8B030D-6E8A-4147-A177-3AD203B41FA5}">
                      <a16:colId xmlns:a16="http://schemas.microsoft.com/office/drawing/2014/main" val="3268061478"/>
                    </a:ext>
                  </a:extLst>
                </a:gridCol>
                <a:gridCol w="658368">
                  <a:extLst>
                    <a:ext uri="{9D8B030D-6E8A-4147-A177-3AD203B41FA5}">
                      <a16:colId xmlns:a16="http://schemas.microsoft.com/office/drawing/2014/main" val="3038057585"/>
                    </a:ext>
                  </a:extLst>
                </a:gridCol>
                <a:gridCol w="658368">
                  <a:extLst>
                    <a:ext uri="{9D8B030D-6E8A-4147-A177-3AD203B41FA5}">
                      <a16:colId xmlns:a16="http://schemas.microsoft.com/office/drawing/2014/main" val="1906473670"/>
                    </a:ext>
                  </a:extLst>
                </a:gridCol>
                <a:gridCol w="658368">
                  <a:extLst>
                    <a:ext uri="{9D8B030D-6E8A-4147-A177-3AD203B41FA5}">
                      <a16:colId xmlns:a16="http://schemas.microsoft.com/office/drawing/2014/main" val="1557409349"/>
                    </a:ext>
                  </a:extLst>
                </a:gridCol>
                <a:gridCol w="658368">
                  <a:extLst>
                    <a:ext uri="{9D8B030D-6E8A-4147-A177-3AD203B41FA5}">
                      <a16:colId xmlns:a16="http://schemas.microsoft.com/office/drawing/2014/main" val="3284192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53437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- 2024-06-13 10:45:06</a:t>
                      </a:r>
                      <a:r>
                        <a:rPr kumimoji="0" lang="en-US" sz="1000" b="0" i="0" u="none" strike="noStrike" kern="1200" cap="none" spc="0" normalizeH="0" baseline="0" noProof="0">
                          <a:ln>
                            <a:noFill/>
                          </a:ln>
                          <a:solidFill>
                            <a:prstClr val="black"/>
                          </a:solidFill>
                          <a:effectLst/>
                          <a:uLnTx/>
                          <a:uFillTx/>
                          <a:latin typeface="Calibri"/>
                          <a:ea typeface="+mn-ea"/>
                          <a:cs typeface="+mn-cs"/>
                        </a:rPr>
                        <a:t>
 10 years TWINPACT |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https://quintly-eu-image-storage.s3.amazonaws.com/260e0095b4596f3b91b88141d30fe745/573dc1d56217b9483838539c4e01398d.jpg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extLst>
                  <a:ext uri="{0D108BD9-81ED-4DB2-BD59-A6C34878D82A}">
                    <a16:rowId xmlns:a16="http://schemas.microsoft.com/office/drawing/2014/main" val="37275748"/>
                  </a:ext>
                </a:extLst>
              </a:tr>
            </a:tbl>
          </a:graphicData>
        </a:graphic>
      </p:graphicFrame>
      <p:sp>
        <p:nvSpPr>
          <p:cNvPr id="4" name="Text Placeholder 3">
            <a:extLst>
              <a:ext uri="{FF2B5EF4-FFF2-40B4-BE49-F238E27FC236}">
                <a16:creationId xmlns:a16="http://schemas.microsoft.com/office/drawing/2014/main" id="{6235D065-8D4F-47EB-8E3A-892FFEA5C7AA}"/>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1666387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6A9A0-B400-4B68-A559-7765C37AC995}"/>
              </a:ext>
            </a:extLst>
          </p:cNvPr>
          <p:cNvSpPr>
            <a:spLocks noGrp="1"/>
          </p:cNvSpPr>
          <p:nvPr>
            <p:ph type="title"/>
          </p:nvPr>
        </p:nvSpPr>
        <p:spPr/>
        <p:txBody>
          <a:bodyPr/>
          <a:lstStyle/>
          <a:p>
            <a:r>
              <a:rPr lang="en-US"/>
              <a:t>Facebook Key Metrics Radar | 2 profiles</a:t>
            </a:r>
          </a:p>
        </p:txBody>
      </p:sp>
      <p:graphicFrame>
        <p:nvGraphicFramePr>
          <p:cNvPr id="6" name="Chart Placeholder 5">
            <a:extLst>
              <a:ext uri="{FF2B5EF4-FFF2-40B4-BE49-F238E27FC236}">
                <a16:creationId xmlns:a16="http://schemas.microsoft.com/office/drawing/2014/main" id="{8FC209FC-EA9F-4F1C-93D2-06A9F682E0FA}"/>
              </a:ext>
            </a:extLst>
          </p:cNvPr>
          <p:cNvGraphicFramePr>
            <a:graphicFrameLocks noGrp="1"/>
          </p:cNvGraphicFramePr>
          <p:nvPr>
            <p:ph type="chart" sz="quarter" idx="13"/>
            <p:extLst>
              <p:ext uri="{D42A27DB-BD31-4B8C-83A1-F6EECF244321}">
                <p14:modId xmlns:p14="http://schemas.microsoft.com/office/powerpoint/2010/main" val="3694654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813FC0-3CD4-4D70-96C3-B0D0C4E16171}"/>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DF400C78-BE4D-440A-8402-C7EA0340E4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2732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62CF0-1C28-461B-B15C-90310D954A91}"/>
              </a:ext>
            </a:extLst>
          </p:cNvPr>
          <p:cNvSpPr>
            <a:spLocks noGrp="1"/>
          </p:cNvSpPr>
          <p:nvPr>
            <p:ph type="title"/>
          </p:nvPr>
        </p:nvSpPr>
        <p:spPr/>
        <p:txBody>
          <a:bodyPr/>
          <a:lstStyle/>
          <a:p>
            <a:r>
              <a:rPr lang="en-US"/>
              <a:t>Instagram Key Metrics Radar | 2 profiles</a:t>
            </a:r>
          </a:p>
        </p:txBody>
      </p:sp>
      <p:graphicFrame>
        <p:nvGraphicFramePr>
          <p:cNvPr id="6" name="Chart Placeholder 5">
            <a:extLst>
              <a:ext uri="{FF2B5EF4-FFF2-40B4-BE49-F238E27FC236}">
                <a16:creationId xmlns:a16="http://schemas.microsoft.com/office/drawing/2014/main" id="{971EE924-C964-4864-B3F0-8E956060A46A}"/>
              </a:ext>
            </a:extLst>
          </p:cNvPr>
          <p:cNvGraphicFramePr>
            <a:graphicFrameLocks noGrp="1"/>
          </p:cNvGraphicFramePr>
          <p:nvPr>
            <p:ph type="chart" sz="quarter" idx="13"/>
            <p:extLst>
              <p:ext uri="{D42A27DB-BD31-4B8C-83A1-F6EECF244321}">
                <p14:modId xmlns:p14="http://schemas.microsoft.com/office/powerpoint/2010/main" val="3572545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7D342A-972D-422C-B600-7BB5F5573E7D}"/>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85FFD81F-FBF2-4BED-8890-839431B2B3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8125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90A0C-53E5-43CF-95C9-DB9AFB3EFD4E}"/>
              </a:ext>
            </a:extLst>
          </p:cNvPr>
          <p:cNvSpPr>
            <a:spLocks noGrp="1"/>
          </p:cNvSpPr>
          <p:nvPr>
            <p:ph type="title"/>
          </p:nvPr>
        </p:nvSpPr>
        <p:spPr/>
        <p:txBody>
          <a:bodyPr/>
          <a:lstStyle/>
          <a:p>
            <a:r>
              <a:rPr lang="en-US"/>
              <a:t>Facebook Interactions Distribution | 2 profiles</a:t>
            </a:r>
          </a:p>
        </p:txBody>
      </p:sp>
      <p:graphicFrame>
        <p:nvGraphicFramePr>
          <p:cNvPr id="6" name="Chart Placeholder 5">
            <a:extLst>
              <a:ext uri="{FF2B5EF4-FFF2-40B4-BE49-F238E27FC236}">
                <a16:creationId xmlns:a16="http://schemas.microsoft.com/office/drawing/2014/main" id="{6673CE17-EEAE-4829-B44A-964C1BA12B0A}"/>
              </a:ext>
            </a:extLst>
          </p:cNvPr>
          <p:cNvGraphicFramePr>
            <a:graphicFrameLocks noGrp="1"/>
          </p:cNvGraphicFramePr>
          <p:nvPr>
            <p:ph type="chart" sz="quarter" idx="13"/>
            <p:extLst>
              <p:ext uri="{D42A27DB-BD31-4B8C-83A1-F6EECF244321}">
                <p14:modId xmlns:p14="http://schemas.microsoft.com/office/powerpoint/2010/main" val="771125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0CDECC-8CD9-4A20-A6EA-E3433A9E5263}"/>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FEE71AAF-A67B-4021-AB97-3BAB994A2E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0316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70D76-40DA-4E9C-BE7B-0E851292FD6E}"/>
              </a:ext>
            </a:extLst>
          </p:cNvPr>
          <p:cNvSpPr>
            <a:spLocks noGrp="1"/>
          </p:cNvSpPr>
          <p:nvPr>
            <p:ph type="title"/>
          </p:nvPr>
        </p:nvSpPr>
        <p:spPr/>
        <p:txBody>
          <a:bodyPr/>
          <a:lstStyle/>
          <a:p>
            <a:r>
              <a:rPr lang="fr-FR"/>
              <a:t>Instagram Interactions Distribution | 2 profiles</a:t>
            </a:r>
            <a:endParaRPr lang="en-US"/>
          </a:p>
        </p:txBody>
      </p:sp>
      <p:graphicFrame>
        <p:nvGraphicFramePr>
          <p:cNvPr id="6" name="Chart Placeholder 5">
            <a:extLst>
              <a:ext uri="{FF2B5EF4-FFF2-40B4-BE49-F238E27FC236}">
                <a16:creationId xmlns:a16="http://schemas.microsoft.com/office/drawing/2014/main" id="{504F8E6F-F220-480A-94CE-817508564536}"/>
              </a:ext>
            </a:extLst>
          </p:cNvPr>
          <p:cNvGraphicFramePr>
            <a:graphicFrameLocks noGrp="1"/>
          </p:cNvGraphicFramePr>
          <p:nvPr>
            <p:ph type="chart" sz="quarter" idx="13"/>
            <p:extLst>
              <p:ext uri="{D42A27DB-BD31-4B8C-83A1-F6EECF244321}">
                <p14:modId xmlns:p14="http://schemas.microsoft.com/office/powerpoint/2010/main" val="1796125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C462BA-A074-474F-A44B-D5F782105E7C}"/>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4D110E3D-29A2-4BAE-A423-25FC17C858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69695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1705</Words>
  <Application>Microsoft Office PowerPoint</Application>
  <PresentationFormat>On-screen Show (4:3)</PresentationFormat>
  <Paragraphs>289</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FB / IG Overview</vt:lpstr>
      <vt:lpstr>Facebook Key Metrics Table | 2 profiles</vt:lpstr>
      <vt:lpstr>Instagram Key Metrics Table | 2 profiles</vt:lpstr>
      <vt:lpstr>Instagram Followers Total | 2 profiles</vt:lpstr>
      <vt:lpstr>Facebook Fans or Followers Total | 2 profiles</vt:lpstr>
      <vt:lpstr>Facebook Interaction Rate | 2 profiles</vt:lpstr>
      <vt:lpstr>Instagram Interaction Rate | 2 profiles</vt:lpstr>
      <vt:lpstr>Facebook Reach | 2 profiles</vt:lpstr>
      <vt:lpstr>Instagram Reach | 2 profiles</vt:lpstr>
      <vt:lpstr>Overall Top Posts Table | 2 profiles</vt:lpstr>
      <vt:lpstr>Overall All Videos Table | 2 profiles - 1 of 9</vt:lpstr>
      <vt:lpstr>Overall All Videos Table | 2 profiles - 2 of 9</vt:lpstr>
      <vt:lpstr>Overall All Videos Table | 2 profiles - 3 of 9</vt:lpstr>
      <vt:lpstr>Overall All Videos Table | 2 profiles - 4 of 9</vt:lpstr>
      <vt:lpstr>Overall All Videos Table | 2 profiles - 5 of 9</vt:lpstr>
      <vt:lpstr>Overall All Videos Table | 2 profiles - 6 of 9</vt:lpstr>
      <vt:lpstr>Overall All Videos Table | 2 profiles - 7 of 9</vt:lpstr>
      <vt:lpstr>Overall All Videos Table | 2 profiles - 8 of 9</vt:lpstr>
      <vt:lpstr>Overall All Videos Table | 2 profiles - 9 of 9</vt:lpstr>
      <vt:lpstr>Facebook Key Metrics Radar | 2 profiles</vt:lpstr>
      <vt:lpstr>Instagram Key Metrics Radar | 2 profiles</vt:lpstr>
      <vt:lpstr>Facebook Interactions Distribution | 2 profiles</vt:lpstr>
      <vt:lpstr>Instagram Interactions Distribution | 2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 / IG Overview</dc:title>
  <dc:creator>Frederik Born</dc:creator>
  <cp:lastModifiedBy>Frederik Born</cp:lastModifiedBy>
  <cp:revision>1</cp:revision>
  <dcterms:created xsi:type="dcterms:W3CDTF">2024-06-28T09:25:55Z</dcterms:created>
  <dcterms:modified xsi:type="dcterms:W3CDTF">2024-06-28T09:26:21Z</dcterms:modified>
</cp:coreProperties>
</file>