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2" r:id="rId35"/>
    <p:sldId id="293" r:id="rId36"/>
    <p:sldId id="294"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Entreprendre | Bordeaux Métropole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5</c:v>
                </c:pt>
                <c:pt idx="3">
                  <c:v>3</c:v>
                </c:pt>
                <c:pt idx="4">
                  <c:v>5</c:v>
                </c:pt>
                <c:pt idx="5">
                  <c:v>1</c:v>
                </c:pt>
                <c:pt idx="6">
                  <c:v>0</c:v>
                </c:pt>
              </c:numCache>
            </c:numRef>
          </c:val>
          <c:extLst>
            <c:ext xmlns:c16="http://schemas.microsoft.com/office/drawing/2014/chart" uri="{C3380CC4-5D6E-409C-BE32-E72D297353CC}">
              <c16:uniqueId val="{00000000-1343-47F5-91D8-B8516CA410EC}"/>
            </c:ext>
          </c:extLst>
        </c:ser>
        <c:ser>
          <c:idx val="1"/>
          <c:order val="1"/>
          <c:tx>
            <c:strRef>
              <c:f>Sheet1!$C$1</c:f>
              <c:strCache>
                <c:ptCount val="1"/>
                <c:pt idx="0">
                  <c:v>Bordeaux Métropole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6</c:v>
                </c:pt>
                <c:pt idx="2">
                  <c:v>3</c:v>
                </c:pt>
                <c:pt idx="3">
                  <c:v>5</c:v>
                </c:pt>
                <c:pt idx="4">
                  <c:v>5</c:v>
                </c:pt>
                <c:pt idx="5">
                  <c:v>4</c:v>
                </c:pt>
                <c:pt idx="6">
                  <c:v>3</c:v>
                </c:pt>
              </c:numCache>
            </c:numRef>
          </c:val>
          <c:extLst>
            <c:ext xmlns:c16="http://schemas.microsoft.com/office/drawing/2014/chart" uri="{C3380CC4-5D6E-409C-BE32-E72D297353CC}">
              <c16:uniqueId val="{00000001-1343-47F5-91D8-B8516CA410EC}"/>
            </c:ext>
          </c:extLst>
        </c:ser>
        <c:dLbls>
          <c:showLegendKey val="0"/>
          <c:showVal val="0"/>
          <c:showCatName val="0"/>
          <c:showSerName val="0"/>
          <c:showPercent val="0"/>
          <c:showBubbleSize val="0"/>
        </c:dLbls>
        <c:gapWidth val="219"/>
        <c:overlap val="-27"/>
        <c:axId val="550858680"/>
        <c:axId val="550849824"/>
      </c:barChart>
      <c:catAx>
        <c:axId val="55085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849824"/>
        <c:crosses val="autoZero"/>
        <c:auto val="1"/>
        <c:lblAlgn val="ctr"/>
        <c:lblOffset val="100"/>
        <c:noMultiLvlLbl val="0"/>
      </c:catAx>
      <c:valAx>
        <c:axId val="55084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85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BF389-C339-4F5D-B3DF-AFACA6292114}"/>
              </a:ext>
            </a:extLst>
          </p:cNvPr>
          <p:cNvSpPr>
            <a:spLocks noGrp="1"/>
          </p:cNvSpPr>
          <p:nvPr>
            <p:ph type="ctrTitle"/>
          </p:nvPr>
        </p:nvSpPr>
        <p:spPr/>
        <p:txBody>
          <a:bodyPr/>
          <a:lstStyle/>
          <a:p>
            <a:r>
              <a:rPr lang="fr-FR"/>
              <a:t>Comptes LinkedIn de Bordeaux Métropole</a:t>
            </a:r>
            <a:endParaRPr lang="en-US"/>
          </a:p>
        </p:txBody>
      </p:sp>
      <p:sp>
        <p:nvSpPr>
          <p:cNvPr id="3" name="Subtitle 2">
            <a:extLst>
              <a:ext uri="{FF2B5EF4-FFF2-40B4-BE49-F238E27FC236}">
                <a16:creationId xmlns:a16="http://schemas.microsoft.com/office/drawing/2014/main" id="{102DE4F0-FBC4-44CF-AC2F-414A87C46886}"/>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1736041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4E811-06C2-46D5-99E6-7C28048C2C10}"/>
              </a:ext>
            </a:extLst>
          </p:cNvPr>
          <p:cNvSpPr>
            <a:spLocks noGrp="1"/>
          </p:cNvSpPr>
          <p:nvPr>
            <p:ph type="title"/>
          </p:nvPr>
        </p:nvSpPr>
        <p:spPr/>
        <p:txBody>
          <a:bodyPr/>
          <a:lstStyle/>
          <a:p>
            <a:r>
              <a:rPr lang="en-US"/>
              <a:t>LinkedIn Abonnés par compte | 1 group and 2 profiles</a:t>
            </a:r>
          </a:p>
        </p:txBody>
      </p:sp>
      <p:graphicFrame>
        <p:nvGraphicFramePr>
          <p:cNvPr id="5" name="Table Placeholder 4">
            <a:extLst>
              <a:ext uri="{FF2B5EF4-FFF2-40B4-BE49-F238E27FC236}">
                <a16:creationId xmlns:a16="http://schemas.microsoft.com/office/drawing/2014/main" id="{30F64D72-8B2D-42D5-B6A7-3079A1A38F2F}"/>
              </a:ext>
            </a:extLst>
          </p:cNvPr>
          <p:cNvGraphicFramePr>
            <a:graphicFrameLocks noGrp="1"/>
          </p:cNvGraphicFramePr>
          <p:nvPr>
            <p:ph type="tbl" sz="quarter" idx="13"/>
            <p:extLst>
              <p:ext uri="{D42A27DB-BD31-4B8C-83A1-F6EECF244321}">
                <p14:modId xmlns:p14="http://schemas.microsoft.com/office/powerpoint/2010/main" val="37827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102352">
                  <a:extLst>
                    <a:ext uri="{9D8B030D-6E8A-4147-A177-3AD203B41FA5}">
                      <a16:colId xmlns:a16="http://schemas.microsoft.com/office/drawing/2014/main" val="1290739576"/>
                    </a:ext>
                  </a:extLst>
                </a:gridCol>
                <a:gridCol w="3044952">
                  <a:extLst>
                    <a:ext uri="{9D8B030D-6E8A-4147-A177-3AD203B41FA5}">
                      <a16:colId xmlns:a16="http://schemas.microsoft.com/office/drawing/2014/main" val="3233065217"/>
                    </a:ext>
                  </a:extLst>
                </a:gridCol>
              </a:tblGrid>
              <a:tr h="370840">
                <a:tc>
                  <a:txBody>
                    <a:bodyPr/>
                    <a:lstStyle/>
                    <a:p>
                      <a:r>
                        <a:rPr lang="en-US" sz="1000"/>
                        <a:t>Name</a:t>
                      </a:r>
                    </a:p>
                  </a:txBody>
                  <a:tcPr/>
                </a:tc>
                <a:tc>
                  <a:txBody>
                    <a:bodyPr/>
                    <a:lstStyle/>
                    <a:p>
                      <a:r>
                        <a:rPr lang="en-US" sz="1000"/>
                        <a:t>Followers</a:t>
                      </a:r>
                    </a:p>
                  </a:txBody>
                  <a:tcPr/>
                </a:tc>
                <a:extLst>
                  <a:ext uri="{0D108BD9-81ED-4DB2-BD59-A6C34878D82A}">
                    <a16:rowId xmlns:a16="http://schemas.microsoft.com/office/drawing/2014/main" val="1516906321"/>
                  </a:ext>
                </a:extLst>
              </a:tr>
              <a:tr h="370840">
                <a:tc>
                  <a:txBody>
                    <a:bodyPr/>
                    <a:lstStyle/>
                    <a:p>
                      <a:r>
                        <a:rPr lang="en-US" sz="1000"/>
                        <a:t>Bordeaux Métropole</a:t>
                      </a:r>
                    </a:p>
                  </a:txBody>
                  <a:tcPr/>
                </a:tc>
                <a:tc>
                  <a:txBody>
                    <a:bodyPr/>
                    <a:lstStyle/>
                    <a:p>
                      <a:r>
                        <a:rPr lang="en-US" sz="1000"/>
                        <a:t>70094</a:t>
                      </a:r>
                    </a:p>
                  </a:txBody>
                  <a:tcPr/>
                </a:tc>
                <a:extLst>
                  <a:ext uri="{0D108BD9-81ED-4DB2-BD59-A6C34878D82A}">
                    <a16:rowId xmlns:a16="http://schemas.microsoft.com/office/drawing/2014/main" val="2391045868"/>
                  </a:ext>
                </a:extLst>
              </a:tr>
              <a:tr h="370840">
                <a:tc>
                  <a:txBody>
                    <a:bodyPr/>
                    <a:lstStyle/>
                    <a:p>
                      <a:r>
                        <a:rPr lang="en-US" sz="1000"/>
                        <a:t>Entreprendre | Bordeaux Métropole</a:t>
                      </a:r>
                    </a:p>
                  </a:txBody>
                  <a:tcPr/>
                </a:tc>
                <a:tc>
                  <a:txBody>
                    <a:bodyPr/>
                    <a:lstStyle/>
                    <a:p>
                      <a:r>
                        <a:rPr lang="en-US" sz="1000"/>
                        <a:t>4695</a:t>
                      </a:r>
                    </a:p>
                  </a:txBody>
                  <a:tcPr/>
                </a:tc>
                <a:extLst>
                  <a:ext uri="{0D108BD9-81ED-4DB2-BD59-A6C34878D82A}">
                    <a16:rowId xmlns:a16="http://schemas.microsoft.com/office/drawing/2014/main" val="2053342920"/>
                  </a:ext>
                </a:extLst>
              </a:tr>
            </a:tbl>
          </a:graphicData>
        </a:graphic>
      </p:graphicFrame>
      <p:sp>
        <p:nvSpPr>
          <p:cNvPr id="4" name="Text Placeholder 3">
            <a:extLst>
              <a:ext uri="{FF2B5EF4-FFF2-40B4-BE49-F238E27FC236}">
                <a16:creationId xmlns:a16="http://schemas.microsoft.com/office/drawing/2014/main" id="{8F42A53C-92B0-4268-A5EF-E381119C8840}"/>
              </a:ext>
            </a:extLst>
          </p:cNvPr>
          <p:cNvSpPr>
            <a:spLocks noGrp="1"/>
          </p:cNvSpPr>
          <p:nvPr>
            <p:ph type="body" sz="quarter" idx="14"/>
          </p:nvPr>
        </p:nvSpPr>
        <p:spPr/>
        <p:txBody>
          <a:bodyPr/>
          <a:lstStyle/>
          <a:p>
            <a:r>
              <a:rPr lang="en-US"/>
              <a:t>05/31/2024 - 06/30/2024</a:t>
            </a:r>
          </a:p>
        </p:txBody>
      </p:sp>
    </p:spTree>
    <p:extLst>
      <p:ext uri="{BB962C8B-B14F-4D97-AF65-F5344CB8AC3E}">
        <p14:creationId xmlns:p14="http://schemas.microsoft.com/office/powerpoint/2010/main" val="1788935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C4BCF-F6CA-465B-9D01-2068313BA9FA}"/>
              </a:ext>
            </a:extLst>
          </p:cNvPr>
          <p:cNvSpPr>
            <a:spLocks noGrp="1"/>
          </p:cNvSpPr>
          <p:nvPr>
            <p:ph type="title"/>
          </p:nvPr>
        </p:nvSpPr>
        <p:spPr/>
        <p:txBody>
          <a:bodyPr/>
          <a:lstStyle/>
          <a:p>
            <a:r>
              <a:rPr lang="fr-FR"/>
              <a:t>LinkedIn Chiffres clés des posts par compte | 1 group and 2 profiles</a:t>
            </a:r>
            <a:endParaRPr lang="en-US"/>
          </a:p>
        </p:txBody>
      </p:sp>
      <p:graphicFrame>
        <p:nvGraphicFramePr>
          <p:cNvPr id="5" name="Table Placeholder 4">
            <a:extLst>
              <a:ext uri="{FF2B5EF4-FFF2-40B4-BE49-F238E27FC236}">
                <a16:creationId xmlns:a16="http://schemas.microsoft.com/office/drawing/2014/main" id="{9FAAD623-D9B4-4671-808D-CCF7BD031A8F}"/>
              </a:ext>
            </a:extLst>
          </p:cNvPr>
          <p:cNvGraphicFramePr>
            <a:graphicFrameLocks noGrp="1"/>
          </p:cNvGraphicFramePr>
          <p:nvPr>
            <p:ph type="tbl" sz="quarter" idx="13"/>
            <p:extLst>
              <p:ext uri="{D42A27DB-BD31-4B8C-83A1-F6EECF244321}">
                <p14:modId xmlns:p14="http://schemas.microsoft.com/office/powerpoint/2010/main" val="1276247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52550503"/>
                    </a:ext>
                  </a:extLst>
                </a:gridCol>
                <a:gridCol w="658368">
                  <a:extLst>
                    <a:ext uri="{9D8B030D-6E8A-4147-A177-3AD203B41FA5}">
                      <a16:colId xmlns:a16="http://schemas.microsoft.com/office/drawing/2014/main" val="4273325245"/>
                    </a:ext>
                  </a:extLst>
                </a:gridCol>
                <a:gridCol w="658368">
                  <a:extLst>
                    <a:ext uri="{9D8B030D-6E8A-4147-A177-3AD203B41FA5}">
                      <a16:colId xmlns:a16="http://schemas.microsoft.com/office/drawing/2014/main" val="2279000227"/>
                    </a:ext>
                  </a:extLst>
                </a:gridCol>
                <a:gridCol w="658368">
                  <a:extLst>
                    <a:ext uri="{9D8B030D-6E8A-4147-A177-3AD203B41FA5}">
                      <a16:colId xmlns:a16="http://schemas.microsoft.com/office/drawing/2014/main" val="4283004311"/>
                    </a:ext>
                  </a:extLst>
                </a:gridCol>
                <a:gridCol w="658368">
                  <a:extLst>
                    <a:ext uri="{9D8B030D-6E8A-4147-A177-3AD203B41FA5}">
                      <a16:colId xmlns:a16="http://schemas.microsoft.com/office/drawing/2014/main" val="53213361"/>
                    </a:ext>
                  </a:extLst>
                </a:gridCol>
                <a:gridCol w="658368">
                  <a:extLst>
                    <a:ext uri="{9D8B030D-6E8A-4147-A177-3AD203B41FA5}">
                      <a16:colId xmlns:a16="http://schemas.microsoft.com/office/drawing/2014/main" val="894798123"/>
                    </a:ext>
                  </a:extLst>
                </a:gridCol>
                <a:gridCol w="658368">
                  <a:extLst>
                    <a:ext uri="{9D8B030D-6E8A-4147-A177-3AD203B41FA5}">
                      <a16:colId xmlns:a16="http://schemas.microsoft.com/office/drawing/2014/main" val="1698062306"/>
                    </a:ext>
                  </a:extLst>
                </a:gridCol>
                <a:gridCol w="658368">
                  <a:extLst>
                    <a:ext uri="{9D8B030D-6E8A-4147-A177-3AD203B41FA5}">
                      <a16:colId xmlns:a16="http://schemas.microsoft.com/office/drawing/2014/main" val="324972373"/>
                    </a:ext>
                  </a:extLst>
                </a:gridCol>
                <a:gridCol w="658368">
                  <a:extLst>
                    <a:ext uri="{9D8B030D-6E8A-4147-A177-3AD203B41FA5}">
                      <a16:colId xmlns:a16="http://schemas.microsoft.com/office/drawing/2014/main" val="3150738278"/>
                    </a:ext>
                  </a:extLst>
                </a:gridCol>
                <a:gridCol w="658368">
                  <a:extLst>
                    <a:ext uri="{9D8B030D-6E8A-4147-A177-3AD203B41FA5}">
                      <a16:colId xmlns:a16="http://schemas.microsoft.com/office/drawing/2014/main" val="9462784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Total Reactions</a:t>
                      </a:r>
                    </a:p>
                  </a:txBody>
                  <a:tcPr/>
                </a:tc>
                <a:tc>
                  <a:txBody>
                    <a:bodyPr/>
                    <a:lstStyle/>
                    <a:p>
                      <a:r>
                        <a:rPr lang="en-US" sz="1000"/>
                        <a:t>Like</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extLst>
                  <a:ext uri="{0D108BD9-81ED-4DB2-BD59-A6C34878D82A}">
                    <a16:rowId xmlns:a16="http://schemas.microsoft.com/office/drawing/2014/main" val="148120664"/>
                  </a:ext>
                </a:extLst>
              </a:tr>
              <a:tr h="370840">
                <a:tc>
                  <a:txBody>
                    <a:bodyPr/>
                    <a:lstStyle/>
                    <a:p>
                      <a:r>
                        <a:rPr lang="en-US" sz="1000"/>
                        <a:t>Bordeaux Métropole</a:t>
                      </a:r>
                    </a:p>
                  </a:txBody>
                  <a:tcPr/>
                </a:tc>
                <a:tc>
                  <a:txBody>
                    <a:bodyPr/>
                    <a:lstStyle/>
                    <a:p>
                      <a:r>
                        <a:rPr lang="en-US" sz="1000"/>
                        <a:t>70094</a:t>
                      </a:r>
                    </a:p>
                  </a:txBody>
                  <a:tcPr/>
                </a:tc>
                <a:tc>
                  <a:txBody>
                    <a:bodyPr/>
                    <a:lstStyle/>
                    <a:p>
                      <a:r>
                        <a:rPr lang="en-US" sz="1000"/>
                        <a:t>894</a:t>
                      </a:r>
                    </a:p>
                  </a:txBody>
                  <a:tcPr/>
                </a:tc>
                <a:tc>
                  <a:txBody>
                    <a:bodyPr/>
                    <a:lstStyle/>
                    <a:p>
                      <a:r>
                        <a:rPr lang="en-US" sz="1000"/>
                        <a:t>29</a:t>
                      </a:r>
                    </a:p>
                  </a:txBody>
                  <a:tcPr/>
                </a:tc>
                <a:tc>
                  <a:txBody>
                    <a:bodyPr/>
                    <a:lstStyle/>
                    <a:p>
                      <a:r>
                        <a:rPr lang="en-US" sz="1000"/>
                        <a:t>4756</a:t>
                      </a:r>
                    </a:p>
                  </a:txBody>
                  <a:tcPr/>
                </a:tc>
                <a:tc>
                  <a:txBody>
                    <a:bodyPr/>
                    <a:lstStyle/>
                    <a:p>
                      <a:r>
                        <a:rPr lang="en-US" sz="1000"/>
                        <a:t>4213</a:t>
                      </a:r>
                    </a:p>
                  </a:txBody>
                  <a:tcPr/>
                </a:tc>
                <a:tc>
                  <a:txBody>
                    <a:bodyPr/>
                    <a:lstStyle/>
                    <a:p>
                      <a:r>
                        <a:rPr lang="en-US" sz="1000"/>
                        <a:t>133</a:t>
                      </a:r>
                    </a:p>
                  </a:txBody>
                  <a:tcPr/>
                </a:tc>
                <a:tc>
                  <a:txBody>
                    <a:bodyPr/>
                    <a:lstStyle/>
                    <a:p>
                      <a:r>
                        <a:rPr lang="en-US" sz="1000"/>
                        <a:t>404</a:t>
                      </a:r>
                    </a:p>
                  </a:txBody>
                  <a:tcPr/>
                </a:tc>
                <a:tc>
                  <a:txBody>
                    <a:bodyPr/>
                    <a:lstStyle/>
                    <a:p>
                      <a:r>
                        <a:rPr lang="en-US" sz="1000"/>
                        <a:t>32550</a:t>
                      </a:r>
                    </a:p>
                  </a:txBody>
                  <a:tcPr/>
                </a:tc>
                <a:tc>
                  <a:txBody>
                    <a:bodyPr/>
                    <a:lstStyle/>
                    <a:p>
                      <a:r>
                        <a:rPr lang="en-US" sz="1000"/>
                        <a:t>447422</a:t>
                      </a:r>
                    </a:p>
                  </a:txBody>
                  <a:tcPr/>
                </a:tc>
                <a:extLst>
                  <a:ext uri="{0D108BD9-81ED-4DB2-BD59-A6C34878D82A}">
                    <a16:rowId xmlns:a16="http://schemas.microsoft.com/office/drawing/2014/main" val="309789733"/>
                  </a:ext>
                </a:extLst>
              </a:tr>
              <a:tr h="370840">
                <a:tc>
                  <a:txBody>
                    <a:bodyPr/>
                    <a:lstStyle/>
                    <a:p>
                      <a:r>
                        <a:rPr lang="en-US" sz="1000"/>
                        <a:t>Entreprendre | Bordeaux Métropole</a:t>
                      </a:r>
                    </a:p>
                  </a:txBody>
                  <a:tcPr/>
                </a:tc>
                <a:tc>
                  <a:txBody>
                    <a:bodyPr/>
                    <a:lstStyle/>
                    <a:p>
                      <a:r>
                        <a:rPr lang="en-US" sz="1000"/>
                        <a:t>4695</a:t>
                      </a:r>
                    </a:p>
                  </a:txBody>
                  <a:tcPr/>
                </a:tc>
                <a:tc>
                  <a:txBody>
                    <a:bodyPr/>
                    <a:lstStyle/>
                    <a:p>
                      <a:r>
                        <a:rPr lang="en-US" sz="1000"/>
                        <a:t>278</a:t>
                      </a:r>
                    </a:p>
                  </a:txBody>
                  <a:tcPr/>
                </a:tc>
                <a:tc>
                  <a:txBody>
                    <a:bodyPr/>
                    <a:lstStyle/>
                    <a:p>
                      <a:r>
                        <a:rPr lang="en-US" sz="1000"/>
                        <a:t>23</a:t>
                      </a:r>
                    </a:p>
                  </a:txBody>
                  <a:tcPr/>
                </a:tc>
                <a:tc>
                  <a:txBody>
                    <a:bodyPr/>
                    <a:lstStyle/>
                    <a:p>
                      <a:r>
                        <a:rPr lang="en-US" sz="1000"/>
                        <a:t>1081</a:t>
                      </a:r>
                    </a:p>
                  </a:txBody>
                  <a:tcPr/>
                </a:tc>
                <a:tc>
                  <a:txBody>
                    <a:bodyPr/>
                    <a:lstStyle/>
                    <a:p>
                      <a:r>
                        <a:rPr lang="en-US" sz="1000"/>
                        <a:t>314</a:t>
                      </a:r>
                    </a:p>
                  </a:txBody>
                  <a:tcPr/>
                </a:tc>
                <a:tc>
                  <a:txBody>
                    <a:bodyPr/>
                    <a:lstStyle/>
                    <a:p>
                      <a:r>
                        <a:rPr lang="en-US" sz="1000"/>
                        <a:t>50</a:t>
                      </a:r>
                    </a:p>
                  </a:txBody>
                  <a:tcPr/>
                </a:tc>
                <a:tc>
                  <a:txBody>
                    <a:bodyPr/>
                    <a:lstStyle/>
                    <a:p>
                      <a:r>
                        <a:rPr lang="en-US" sz="1000"/>
                        <a:t>111</a:t>
                      </a:r>
                    </a:p>
                  </a:txBody>
                  <a:tcPr/>
                </a:tc>
                <a:tc>
                  <a:txBody>
                    <a:bodyPr/>
                    <a:lstStyle/>
                    <a:p>
                      <a:r>
                        <a:rPr lang="en-US" sz="1000"/>
                        <a:t>4663</a:t>
                      </a:r>
                    </a:p>
                  </a:txBody>
                  <a:tcPr/>
                </a:tc>
                <a:tc>
                  <a:txBody>
                    <a:bodyPr/>
                    <a:lstStyle/>
                    <a:p>
                      <a:r>
                        <a:rPr lang="en-US" sz="1000"/>
                        <a:t>54723</a:t>
                      </a:r>
                    </a:p>
                  </a:txBody>
                  <a:tcPr/>
                </a:tc>
                <a:extLst>
                  <a:ext uri="{0D108BD9-81ED-4DB2-BD59-A6C34878D82A}">
                    <a16:rowId xmlns:a16="http://schemas.microsoft.com/office/drawing/2014/main" val="310402740"/>
                  </a:ext>
                </a:extLst>
              </a:tr>
            </a:tbl>
          </a:graphicData>
        </a:graphic>
      </p:graphicFrame>
      <p:sp>
        <p:nvSpPr>
          <p:cNvPr id="4" name="Text Placeholder 3">
            <a:extLst>
              <a:ext uri="{FF2B5EF4-FFF2-40B4-BE49-F238E27FC236}">
                <a16:creationId xmlns:a16="http://schemas.microsoft.com/office/drawing/2014/main" id="{8E5DD12D-7B32-4379-B0ED-3931B1E1AD7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46577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49283-01DD-4D16-A68A-D06F91B51DCB}"/>
              </a:ext>
            </a:extLst>
          </p:cNvPr>
          <p:cNvSpPr>
            <a:spLocks noGrp="1"/>
          </p:cNvSpPr>
          <p:nvPr>
            <p:ph type="title"/>
          </p:nvPr>
        </p:nvSpPr>
        <p:spPr/>
        <p:txBody>
          <a:bodyPr/>
          <a:lstStyle/>
          <a:p>
            <a:r>
              <a:rPr lang="fr-FR"/>
              <a:t>LinkedIn Posts publiés (nombre de réactions) | 1 group and 2 profiles - 1 of 25</a:t>
            </a:r>
            <a:endParaRPr lang="en-US"/>
          </a:p>
        </p:txBody>
      </p:sp>
      <p:graphicFrame>
        <p:nvGraphicFramePr>
          <p:cNvPr id="5" name="Table Placeholder 4">
            <a:extLst>
              <a:ext uri="{FF2B5EF4-FFF2-40B4-BE49-F238E27FC236}">
                <a16:creationId xmlns:a16="http://schemas.microsoft.com/office/drawing/2014/main" id="{D2C09C5A-A347-4AFB-885D-7DF368AF673A}"/>
              </a:ext>
            </a:extLst>
          </p:cNvPr>
          <p:cNvGraphicFramePr>
            <a:graphicFrameLocks noGrp="1"/>
          </p:cNvGraphicFramePr>
          <p:nvPr>
            <p:ph type="tbl" sz="quarter" idx="13"/>
            <p:extLst>
              <p:ext uri="{D42A27DB-BD31-4B8C-83A1-F6EECF244321}">
                <p14:modId xmlns:p14="http://schemas.microsoft.com/office/powerpoint/2010/main" val="2182831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21692676"/>
                    </a:ext>
                  </a:extLst>
                </a:gridCol>
                <a:gridCol w="1481328">
                  <a:extLst>
                    <a:ext uri="{9D8B030D-6E8A-4147-A177-3AD203B41FA5}">
                      <a16:colId xmlns:a16="http://schemas.microsoft.com/office/drawing/2014/main" val="5106732"/>
                    </a:ext>
                  </a:extLst>
                </a:gridCol>
                <a:gridCol w="740664">
                  <a:extLst>
                    <a:ext uri="{9D8B030D-6E8A-4147-A177-3AD203B41FA5}">
                      <a16:colId xmlns:a16="http://schemas.microsoft.com/office/drawing/2014/main" val="133955533"/>
                    </a:ext>
                  </a:extLst>
                </a:gridCol>
                <a:gridCol w="740664">
                  <a:extLst>
                    <a:ext uri="{9D8B030D-6E8A-4147-A177-3AD203B41FA5}">
                      <a16:colId xmlns:a16="http://schemas.microsoft.com/office/drawing/2014/main" val="964016254"/>
                    </a:ext>
                  </a:extLst>
                </a:gridCol>
                <a:gridCol w="740664">
                  <a:extLst>
                    <a:ext uri="{9D8B030D-6E8A-4147-A177-3AD203B41FA5}">
                      <a16:colId xmlns:a16="http://schemas.microsoft.com/office/drawing/2014/main" val="903562189"/>
                    </a:ext>
                  </a:extLst>
                </a:gridCol>
                <a:gridCol w="740664">
                  <a:extLst>
                    <a:ext uri="{9D8B030D-6E8A-4147-A177-3AD203B41FA5}">
                      <a16:colId xmlns:a16="http://schemas.microsoft.com/office/drawing/2014/main" val="2287881797"/>
                    </a:ext>
                  </a:extLst>
                </a:gridCol>
                <a:gridCol w="740664">
                  <a:extLst>
                    <a:ext uri="{9D8B030D-6E8A-4147-A177-3AD203B41FA5}">
                      <a16:colId xmlns:a16="http://schemas.microsoft.com/office/drawing/2014/main" val="1676901464"/>
                    </a:ext>
                  </a:extLst>
                </a:gridCol>
                <a:gridCol w="740664">
                  <a:extLst>
                    <a:ext uri="{9D8B030D-6E8A-4147-A177-3AD203B41FA5}">
                      <a16:colId xmlns:a16="http://schemas.microsoft.com/office/drawing/2014/main" val="148409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3083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- 2024-06-05 09:16:00</a:t>
                      </a:r>
                      <a:r>
                        <a:rPr kumimoji="0" lang="fr-FR" sz="1000" b="0" i="0" u="none" strike="noStrike" kern="1200" cap="none" spc="0" normalizeH="0" baseline="0" noProof="0">
                          <a:ln>
                            <a:noFill/>
                          </a:ln>
                          <a:solidFill>
                            <a:prstClr val="black"/>
                          </a:solidFill>
                          <a:effectLst/>
                          <a:uLnTx/>
                          <a:uFillTx/>
                          <a:latin typeface="Calibri"/>
                          <a:ea typeface="+mn-ea"/>
                          <a:cs typeface="+mn-cs"/>
                        </a:rPr>
                        <a:t>
 🌉 Bordeaux Métropole a inauguré ce week-end une nouvelle passerelle piétonne et cycliste reliant Pessac à Gradignan.
Et c'est une prouesse technique qui a eu lieu avec cette performance architecturale ! 
💥Quelques chiffres clés :
86 tonnes, 51m de longueur et 3 de largeur !
L'objectif ? Permettre ainsi aux piétons et cyclistes de gagner en sérénité de trajet.
Ce projet s'intègre à l'Opération d’intérêt métropolitain (OIM) Bordeaux Inno Campus https://lnkd.in/eWBYeSgY 
🎬️ Retour en accéléré sur cet événement \(Crédit JB Menges\)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https://media.licdn.com/dms/image/v2/D4E10AQFaI6kYN6fJVw/videocover-high/videocover-high/0/1717571754853?e=1725534000&amp;v=beta&amp;t=TAYToYCyylolw3UmvghxmbVt6XckGq7E2ggi9oknQkE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30717</a:t>
                      </a:r>
                    </a:p>
                  </a:txBody>
                  <a:tcPr/>
                </a:tc>
                <a:extLst>
                  <a:ext uri="{0D108BD9-81ED-4DB2-BD59-A6C34878D82A}">
                    <a16:rowId xmlns:a16="http://schemas.microsoft.com/office/drawing/2014/main" val="4192064306"/>
                  </a:ext>
                </a:extLst>
              </a:tr>
            </a:tbl>
          </a:graphicData>
        </a:graphic>
      </p:graphicFrame>
      <p:sp>
        <p:nvSpPr>
          <p:cNvPr id="4" name="Text Placeholder 3">
            <a:extLst>
              <a:ext uri="{FF2B5EF4-FFF2-40B4-BE49-F238E27FC236}">
                <a16:creationId xmlns:a16="http://schemas.microsoft.com/office/drawing/2014/main" id="{77BF2796-626F-4C2A-A0D9-92C236B3CBC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38874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DA071-A7E6-4F5E-B037-24296CE0616F}"/>
              </a:ext>
            </a:extLst>
          </p:cNvPr>
          <p:cNvSpPr>
            <a:spLocks noGrp="1"/>
          </p:cNvSpPr>
          <p:nvPr>
            <p:ph type="title"/>
          </p:nvPr>
        </p:nvSpPr>
        <p:spPr/>
        <p:txBody>
          <a:bodyPr/>
          <a:lstStyle/>
          <a:p>
            <a:r>
              <a:rPr lang="fr-FR"/>
              <a:t>LinkedIn Posts publiés (nombre de réactions) | 1 group and 2 profiles - 2 of 25</a:t>
            </a:r>
            <a:endParaRPr lang="en-US"/>
          </a:p>
        </p:txBody>
      </p:sp>
      <p:graphicFrame>
        <p:nvGraphicFramePr>
          <p:cNvPr id="5" name="Table Placeholder 4">
            <a:extLst>
              <a:ext uri="{FF2B5EF4-FFF2-40B4-BE49-F238E27FC236}">
                <a16:creationId xmlns:a16="http://schemas.microsoft.com/office/drawing/2014/main" id="{86C061F5-2857-4B00-B3D6-150E3C3A709B}"/>
              </a:ext>
            </a:extLst>
          </p:cNvPr>
          <p:cNvGraphicFramePr>
            <a:graphicFrameLocks noGrp="1"/>
          </p:cNvGraphicFramePr>
          <p:nvPr>
            <p:ph type="tbl" sz="quarter" idx="13"/>
            <p:extLst>
              <p:ext uri="{D42A27DB-BD31-4B8C-83A1-F6EECF244321}">
                <p14:modId xmlns:p14="http://schemas.microsoft.com/office/powerpoint/2010/main" val="1220157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89845734"/>
                    </a:ext>
                  </a:extLst>
                </a:gridCol>
                <a:gridCol w="1481328">
                  <a:extLst>
                    <a:ext uri="{9D8B030D-6E8A-4147-A177-3AD203B41FA5}">
                      <a16:colId xmlns:a16="http://schemas.microsoft.com/office/drawing/2014/main" val="1919350667"/>
                    </a:ext>
                  </a:extLst>
                </a:gridCol>
                <a:gridCol w="740664">
                  <a:extLst>
                    <a:ext uri="{9D8B030D-6E8A-4147-A177-3AD203B41FA5}">
                      <a16:colId xmlns:a16="http://schemas.microsoft.com/office/drawing/2014/main" val="3742321890"/>
                    </a:ext>
                  </a:extLst>
                </a:gridCol>
                <a:gridCol w="740664">
                  <a:extLst>
                    <a:ext uri="{9D8B030D-6E8A-4147-A177-3AD203B41FA5}">
                      <a16:colId xmlns:a16="http://schemas.microsoft.com/office/drawing/2014/main" val="1952738025"/>
                    </a:ext>
                  </a:extLst>
                </a:gridCol>
                <a:gridCol w="740664">
                  <a:extLst>
                    <a:ext uri="{9D8B030D-6E8A-4147-A177-3AD203B41FA5}">
                      <a16:colId xmlns:a16="http://schemas.microsoft.com/office/drawing/2014/main" val="2332239193"/>
                    </a:ext>
                  </a:extLst>
                </a:gridCol>
                <a:gridCol w="740664">
                  <a:extLst>
                    <a:ext uri="{9D8B030D-6E8A-4147-A177-3AD203B41FA5}">
                      <a16:colId xmlns:a16="http://schemas.microsoft.com/office/drawing/2014/main" val="1929603445"/>
                    </a:ext>
                  </a:extLst>
                </a:gridCol>
                <a:gridCol w="740664">
                  <a:extLst>
                    <a:ext uri="{9D8B030D-6E8A-4147-A177-3AD203B41FA5}">
                      <a16:colId xmlns:a16="http://schemas.microsoft.com/office/drawing/2014/main" val="4045937519"/>
                    </a:ext>
                  </a:extLst>
                </a:gridCol>
                <a:gridCol w="740664">
                  <a:extLst>
                    <a:ext uri="{9D8B030D-6E8A-4147-A177-3AD203B41FA5}">
                      <a16:colId xmlns:a16="http://schemas.microsoft.com/office/drawing/2014/main" val="3259746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6246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- 2024-06-18 19:15:21</a:t>
                      </a:r>
                      <a:r>
                        <a:rPr kumimoji="0" lang="fr-FR" sz="1000" b="0" i="0" u="none" strike="noStrike" kern="1200" cap="none" spc="0" normalizeH="0" baseline="0" noProof="0">
                          <a:ln>
                            <a:noFill/>
                          </a:ln>
                          <a:solidFill>
                            <a:prstClr val="black"/>
                          </a:solidFill>
                          <a:effectLst/>
                          <a:uLnTx/>
                          <a:uFillTx/>
                          <a:latin typeface="Calibri"/>
                          <a:ea typeface="+mn-ea"/>
                          <a:cs typeface="+mn-cs"/>
                        </a:rPr>
                        <a:t>
 🥳 Le 6 Juillet, on fait la fête pour le Pont Simone-Veil !
🌉 On n'inaugure pas un pont tous les jours ! C'est pourquoi, Bordeaux Métropole a prévu un programme haut en couleur pour lui dire bienvenue. 
📅 Le 3 juillet à 9h, l'ouverture aux piétons et cyclistes 🚴‍♀️
📅 Le 6 juillet de 18h à minuit la grande fête avec plein d'animations gratuites 🎉
📅 Le 8 juillet l'ouverture à la circulation à 5h du matin 🚌
Que le fête commence le 6 juillet. DJ sets, danse, grande roue, foodtrucks et bien d'autres surprises vous attendent pour faire la fête
Tout le programme sur 
https://bit.ly/3z5uKK9 
📍 Tête de pont rive droite (devant l'Arkea Arena)
🎟️ Gratuit 
Mairie de Bordeaux Ville de Floirac Ville de Bègles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https://media.licdn.com/dms/image/v2/D4E10AQE5qYQ1AW0XGw/image-shrink_1280/image-shrink_1280/0/1718730921235?e=1725534000&amp;v=beta&amp;t=AgcXyvjpfjhWWQ4xtUVq_zUwsLm_tvhrDWWNg1uJAHo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18875</a:t>
                      </a:r>
                    </a:p>
                  </a:txBody>
                  <a:tcPr/>
                </a:tc>
                <a:extLst>
                  <a:ext uri="{0D108BD9-81ED-4DB2-BD59-A6C34878D82A}">
                    <a16:rowId xmlns:a16="http://schemas.microsoft.com/office/drawing/2014/main" val="1865230412"/>
                  </a:ext>
                </a:extLst>
              </a:tr>
            </a:tbl>
          </a:graphicData>
        </a:graphic>
      </p:graphicFrame>
      <p:sp>
        <p:nvSpPr>
          <p:cNvPr id="4" name="Text Placeholder 3">
            <a:extLst>
              <a:ext uri="{FF2B5EF4-FFF2-40B4-BE49-F238E27FC236}">
                <a16:creationId xmlns:a16="http://schemas.microsoft.com/office/drawing/2014/main" id="{1CFA6D31-E91C-4629-838E-43A0204BE63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10974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09C3-6274-467D-9444-63AC95DE8DFB}"/>
              </a:ext>
            </a:extLst>
          </p:cNvPr>
          <p:cNvSpPr>
            <a:spLocks noGrp="1"/>
          </p:cNvSpPr>
          <p:nvPr>
            <p:ph type="title"/>
          </p:nvPr>
        </p:nvSpPr>
        <p:spPr/>
        <p:txBody>
          <a:bodyPr/>
          <a:lstStyle/>
          <a:p>
            <a:r>
              <a:rPr lang="fr-FR"/>
              <a:t>LinkedIn Posts publiés (nombre de réactions) | 1 group and 2 profiles - 3 of 25</a:t>
            </a:r>
            <a:endParaRPr lang="en-US"/>
          </a:p>
        </p:txBody>
      </p:sp>
      <p:graphicFrame>
        <p:nvGraphicFramePr>
          <p:cNvPr id="5" name="Table Placeholder 4">
            <a:extLst>
              <a:ext uri="{FF2B5EF4-FFF2-40B4-BE49-F238E27FC236}">
                <a16:creationId xmlns:a16="http://schemas.microsoft.com/office/drawing/2014/main" id="{80FAD12C-C7E4-48F2-893C-05A5017734F7}"/>
              </a:ext>
            </a:extLst>
          </p:cNvPr>
          <p:cNvGraphicFramePr>
            <a:graphicFrameLocks noGrp="1"/>
          </p:cNvGraphicFramePr>
          <p:nvPr>
            <p:ph type="tbl" sz="quarter" idx="13"/>
            <p:extLst>
              <p:ext uri="{D42A27DB-BD31-4B8C-83A1-F6EECF244321}">
                <p14:modId xmlns:p14="http://schemas.microsoft.com/office/powerpoint/2010/main" val="1457276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59295397"/>
                    </a:ext>
                  </a:extLst>
                </a:gridCol>
                <a:gridCol w="1481328">
                  <a:extLst>
                    <a:ext uri="{9D8B030D-6E8A-4147-A177-3AD203B41FA5}">
                      <a16:colId xmlns:a16="http://schemas.microsoft.com/office/drawing/2014/main" val="3802291594"/>
                    </a:ext>
                  </a:extLst>
                </a:gridCol>
                <a:gridCol w="740664">
                  <a:extLst>
                    <a:ext uri="{9D8B030D-6E8A-4147-A177-3AD203B41FA5}">
                      <a16:colId xmlns:a16="http://schemas.microsoft.com/office/drawing/2014/main" val="3533146553"/>
                    </a:ext>
                  </a:extLst>
                </a:gridCol>
                <a:gridCol w="740664">
                  <a:extLst>
                    <a:ext uri="{9D8B030D-6E8A-4147-A177-3AD203B41FA5}">
                      <a16:colId xmlns:a16="http://schemas.microsoft.com/office/drawing/2014/main" val="2314670482"/>
                    </a:ext>
                  </a:extLst>
                </a:gridCol>
                <a:gridCol w="740664">
                  <a:extLst>
                    <a:ext uri="{9D8B030D-6E8A-4147-A177-3AD203B41FA5}">
                      <a16:colId xmlns:a16="http://schemas.microsoft.com/office/drawing/2014/main" val="2195360227"/>
                    </a:ext>
                  </a:extLst>
                </a:gridCol>
                <a:gridCol w="740664">
                  <a:extLst>
                    <a:ext uri="{9D8B030D-6E8A-4147-A177-3AD203B41FA5}">
                      <a16:colId xmlns:a16="http://schemas.microsoft.com/office/drawing/2014/main" val="3927135136"/>
                    </a:ext>
                  </a:extLst>
                </a:gridCol>
                <a:gridCol w="740664">
                  <a:extLst>
                    <a:ext uri="{9D8B030D-6E8A-4147-A177-3AD203B41FA5}">
                      <a16:colId xmlns:a16="http://schemas.microsoft.com/office/drawing/2014/main" val="108262145"/>
                    </a:ext>
                  </a:extLst>
                </a:gridCol>
                <a:gridCol w="740664">
                  <a:extLst>
                    <a:ext uri="{9D8B030D-6E8A-4147-A177-3AD203B41FA5}">
                      <a16:colId xmlns:a16="http://schemas.microsoft.com/office/drawing/2014/main" val="886086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1194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- 2024-06-19 19:00:48</a:t>
                      </a:r>
                      <a:r>
                        <a:rPr kumimoji="0" lang="fr-FR" sz="1000" b="0" i="0" u="none" strike="noStrike" kern="1200" cap="none" spc="0" normalizeH="0" baseline="0" noProof="0">
                          <a:ln>
                            <a:noFill/>
                          </a:ln>
                          <a:solidFill>
                            <a:prstClr val="black"/>
                          </a:solidFill>
                          <a:effectLst/>
                          <a:uLnTx/>
                          <a:uFillTx/>
                          <a:latin typeface="Calibri"/>
                          <a:ea typeface="+mn-ea"/>
                          <a:cs typeface="+mn-cs"/>
                        </a:rPr>
                        <a:t>
 🏉 Bordeaux Métropole célèbre le rugby tout le week-end avec l'accueil des demi-finales de du Top 14 !
Que vous ayez votre place ou non pour le match, vous pourrez profiter de l'ambiance sur le territoire avec un rendez-vous Place des Quinconces au village TOP 14 Extra Tour !
Au programme : 
🏉Initiation au rugby sur un terrain synthétique
🏉haka géant
🏉concours de passes et de pénalités
🏉quiz
🏉exposition du bouclier de Brennus.
Et pour ceux qui ont leur précieux sésame, rendez-vous sur la Fan Zone du Stade.
Et n'oubliez de bien lire nos conseils pour venir au stade sur notre site : https://lnkd.in/ekYDwitz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https://media.licdn.com/dms/image/v2/D4E10AQHkIk9jjd0d0A/image-shrink_1280/image-shrink_1280/0/1718816421645?e=1725534000&amp;v=beta&amp;t=z7U7PHL5zeKQrNA_5Vp08HI1LNw2Bx4X_SziEKriKgA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16624</a:t>
                      </a:r>
                    </a:p>
                  </a:txBody>
                  <a:tcPr/>
                </a:tc>
                <a:extLst>
                  <a:ext uri="{0D108BD9-81ED-4DB2-BD59-A6C34878D82A}">
                    <a16:rowId xmlns:a16="http://schemas.microsoft.com/office/drawing/2014/main" val="3560988272"/>
                  </a:ext>
                </a:extLst>
              </a:tr>
            </a:tbl>
          </a:graphicData>
        </a:graphic>
      </p:graphicFrame>
      <p:sp>
        <p:nvSpPr>
          <p:cNvPr id="4" name="Text Placeholder 3">
            <a:extLst>
              <a:ext uri="{FF2B5EF4-FFF2-40B4-BE49-F238E27FC236}">
                <a16:creationId xmlns:a16="http://schemas.microsoft.com/office/drawing/2014/main" id="{9B5A05E5-0E11-4E88-AF41-2E5092DA243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551004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3A3F5-D8BB-4382-8452-FC73E38D623C}"/>
              </a:ext>
            </a:extLst>
          </p:cNvPr>
          <p:cNvSpPr>
            <a:spLocks noGrp="1"/>
          </p:cNvSpPr>
          <p:nvPr>
            <p:ph type="title"/>
          </p:nvPr>
        </p:nvSpPr>
        <p:spPr/>
        <p:txBody>
          <a:bodyPr/>
          <a:lstStyle/>
          <a:p>
            <a:r>
              <a:rPr lang="fr-FR"/>
              <a:t>LinkedIn Posts publiés (nombre de réactions) | 1 group and 2 profiles - 4 of 25</a:t>
            </a:r>
            <a:endParaRPr lang="en-US"/>
          </a:p>
        </p:txBody>
      </p:sp>
      <p:graphicFrame>
        <p:nvGraphicFramePr>
          <p:cNvPr id="5" name="Table Placeholder 4">
            <a:extLst>
              <a:ext uri="{FF2B5EF4-FFF2-40B4-BE49-F238E27FC236}">
                <a16:creationId xmlns:a16="http://schemas.microsoft.com/office/drawing/2014/main" id="{FA50130E-7C5A-48D3-8831-FE8CC40051DD}"/>
              </a:ext>
            </a:extLst>
          </p:cNvPr>
          <p:cNvGraphicFramePr>
            <a:graphicFrameLocks noGrp="1"/>
          </p:cNvGraphicFramePr>
          <p:nvPr>
            <p:ph type="tbl" sz="quarter" idx="13"/>
            <p:extLst>
              <p:ext uri="{D42A27DB-BD31-4B8C-83A1-F6EECF244321}">
                <p14:modId xmlns:p14="http://schemas.microsoft.com/office/powerpoint/2010/main" val="806126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55023665"/>
                    </a:ext>
                  </a:extLst>
                </a:gridCol>
                <a:gridCol w="1481328">
                  <a:extLst>
                    <a:ext uri="{9D8B030D-6E8A-4147-A177-3AD203B41FA5}">
                      <a16:colId xmlns:a16="http://schemas.microsoft.com/office/drawing/2014/main" val="4072912207"/>
                    </a:ext>
                  </a:extLst>
                </a:gridCol>
                <a:gridCol w="740664">
                  <a:extLst>
                    <a:ext uri="{9D8B030D-6E8A-4147-A177-3AD203B41FA5}">
                      <a16:colId xmlns:a16="http://schemas.microsoft.com/office/drawing/2014/main" val="2132392297"/>
                    </a:ext>
                  </a:extLst>
                </a:gridCol>
                <a:gridCol w="740664">
                  <a:extLst>
                    <a:ext uri="{9D8B030D-6E8A-4147-A177-3AD203B41FA5}">
                      <a16:colId xmlns:a16="http://schemas.microsoft.com/office/drawing/2014/main" val="1053507567"/>
                    </a:ext>
                  </a:extLst>
                </a:gridCol>
                <a:gridCol w="740664">
                  <a:extLst>
                    <a:ext uri="{9D8B030D-6E8A-4147-A177-3AD203B41FA5}">
                      <a16:colId xmlns:a16="http://schemas.microsoft.com/office/drawing/2014/main" val="688904721"/>
                    </a:ext>
                  </a:extLst>
                </a:gridCol>
                <a:gridCol w="740664">
                  <a:extLst>
                    <a:ext uri="{9D8B030D-6E8A-4147-A177-3AD203B41FA5}">
                      <a16:colId xmlns:a16="http://schemas.microsoft.com/office/drawing/2014/main" val="24333919"/>
                    </a:ext>
                  </a:extLst>
                </a:gridCol>
                <a:gridCol w="740664">
                  <a:extLst>
                    <a:ext uri="{9D8B030D-6E8A-4147-A177-3AD203B41FA5}">
                      <a16:colId xmlns:a16="http://schemas.microsoft.com/office/drawing/2014/main" val="3289676500"/>
                    </a:ext>
                  </a:extLst>
                </a:gridCol>
                <a:gridCol w="740664">
                  <a:extLst>
                    <a:ext uri="{9D8B030D-6E8A-4147-A177-3AD203B41FA5}">
                      <a16:colId xmlns:a16="http://schemas.microsoft.com/office/drawing/2014/main" val="1822997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7014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- 2024-06-01 14:45:23</a:t>
                      </a:r>
                      <a:r>
                        <a:rPr kumimoji="0" lang="fr-FR" sz="1000" b="0" i="0" u="none" strike="noStrike" kern="1200" cap="none" spc="0" normalizeH="0" baseline="0" noProof="0">
                          <a:ln>
                            <a:noFill/>
                          </a:ln>
                          <a:solidFill>
                            <a:prstClr val="black"/>
                          </a:solidFill>
                          <a:effectLst/>
                          <a:uLnTx/>
                          <a:uFillTx/>
                          <a:latin typeface="Calibri"/>
                          <a:ea typeface="+mn-ea"/>
                          <a:cs typeface="+mn-cs"/>
                        </a:rPr>
                        <a:t>
 🎉 Lancement réussi pour le nouveau Bus Express ! 
🚌 Ce matin, la nouvelle ligne G du Bus Express a effectué son premier trajet entre Saint-Aubin de Médoc et la gare Saint-Jean en seulement 1 heure.
Complémentaires au réseau de trams, de trains et de bus, le Bus Express renforcera le maillage du territoire. Vitesse, régularité, aménagements dédiés, tels sont les atouts de ces nouveaux bus. 
Mais au fait, quelles sont les spécificités des aménagements du Bus Express ?
🚌 50% d’aménagements en site propre (couloirs de bus) sur la partie urbaine du projet  
🚌 Stations permettant d’assurer la priorité du bus en sortie de station  
🚌 Requalification de certains espaces urbains le long du tracé :
🚌 Réfection des revêtements sur la chaussée et les trottoirs lorsque cela est nécessaire sur la majorité de l’itinéraire  
🚌 Modifications du plan de circulation pour alléger le trafic sur l'itinéraire  
🚌 Traversée des giratoires dans l’axe pour améliorer le confort des voyageurs  
🚴‍♀️ Amélioration des itinéraires cyclables et des cheminements piétons : aménagement de pistes cyclables sur un linéaire de 1,18 km et aménagement ou réaménagement de bandes cyclables sur un linéaire de 24,65 km, création de contre sens cyclable 
📸 Retour en photos sur cette grande première !
https://lnkd.in/e27Bwy9v
#Mobilités #Transports Mairie de Bordeaux Ville de Mérignac Ville du Haillan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https://media.licdn.com/dms/image/v2/D4E10AQEDeFHcQARs-Q/image-shrink_1280/image-shrink_1280/0/1717245916280?e=1725534000&amp;v=beta&amp;t=LgSQ5hvS6bn-2zh0VLUSo9ru4C0zVpdCAo8V1m2GUU0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20109</a:t>
                      </a:r>
                    </a:p>
                  </a:txBody>
                  <a:tcPr/>
                </a:tc>
                <a:extLst>
                  <a:ext uri="{0D108BD9-81ED-4DB2-BD59-A6C34878D82A}">
                    <a16:rowId xmlns:a16="http://schemas.microsoft.com/office/drawing/2014/main" val="738418753"/>
                  </a:ext>
                </a:extLst>
              </a:tr>
            </a:tbl>
          </a:graphicData>
        </a:graphic>
      </p:graphicFrame>
      <p:sp>
        <p:nvSpPr>
          <p:cNvPr id="4" name="Text Placeholder 3">
            <a:extLst>
              <a:ext uri="{FF2B5EF4-FFF2-40B4-BE49-F238E27FC236}">
                <a16:creationId xmlns:a16="http://schemas.microsoft.com/office/drawing/2014/main" id="{9DB0BE3F-FFA1-49F7-8479-42ED634F9C1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35194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BFB62-7B11-46E0-B839-1D9142838F80}"/>
              </a:ext>
            </a:extLst>
          </p:cNvPr>
          <p:cNvSpPr>
            <a:spLocks noGrp="1"/>
          </p:cNvSpPr>
          <p:nvPr>
            <p:ph type="title"/>
          </p:nvPr>
        </p:nvSpPr>
        <p:spPr/>
        <p:txBody>
          <a:bodyPr/>
          <a:lstStyle/>
          <a:p>
            <a:r>
              <a:rPr lang="fr-FR"/>
              <a:t>LinkedIn Posts publiés (nombre de réactions) | 1 group and 2 profiles - 5 of 25</a:t>
            </a:r>
            <a:endParaRPr lang="en-US"/>
          </a:p>
        </p:txBody>
      </p:sp>
      <p:graphicFrame>
        <p:nvGraphicFramePr>
          <p:cNvPr id="5" name="Table Placeholder 4">
            <a:extLst>
              <a:ext uri="{FF2B5EF4-FFF2-40B4-BE49-F238E27FC236}">
                <a16:creationId xmlns:a16="http://schemas.microsoft.com/office/drawing/2014/main" id="{3D21D292-5F7E-41C4-96C3-67A7F31D0A1D}"/>
              </a:ext>
            </a:extLst>
          </p:cNvPr>
          <p:cNvGraphicFramePr>
            <a:graphicFrameLocks noGrp="1"/>
          </p:cNvGraphicFramePr>
          <p:nvPr>
            <p:ph type="tbl" sz="quarter" idx="13"/>
            <p:extLst>
              <p:ext uri="{D42A27DB-BD31-4B8C-83A1-F6EECF244321}">
                <p14:modId xmlns:p14="http://schemas.microsoft.com/office/powerpoint/2010/main" val="2373318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34881042"/>
                    </a:ext>
                  </a:extLst>
                </a:gridCol>
                <a:gridCol w="1481328">
                  <a:extLst>
                    <a:ext uri="{9D8B030D-6E8A-4147-A177-3AD203B41FA5}">
                      <a16:colId xmlns:a16="http://schemas.microsoft.com/office/drawing/2014/main" val="25671401"/>
                    </a:ext>
                  </a:extLst>
                </a:gridCol>
                <a:gridCol w="740664">
                  <a:extLst>
                    <a:ext uri="{9D8B030D-6E8A-4147-A177-3AD203B41FA5}">
                      <a16:colId xmlns:a16="http://schemas.microsoft.com/office/drawing/2014/main" val="3732130671"/>
                    </a:ext>
                  </a:extLst>
                </a:gridCol>
                <a:gridCol w="740664">
                  <a:extLst>
                    <a:ext uri="{9D8B030D-6E8A-4147-A177-3AD203B41FA5}">
                      <a16:colId xmlns:a16="http://schemas.microsoft.com/office/drawing/2014/main" val="2160714510"/>
                    </a:ext>
                  </a:extLst>
                </a:gridCol>
                <a:gridCol w="740664">
                  <a:extLst>
                    <a:ext uri="{9D8B030D-6E8A-4147-A177-3AD203B41FA5}">
                      <a16:colId xmlns:a16="http://schemas.microsoft.com/office/drawing/2014/main" val="1373251401"/>
                    </a:ext>
                  </a:extLst>
                </a:gridCol>
                <a:gridCol w="740664">
                  <a:extLst>
                    <a:ext uri="{9D8B030D-6E8A-4147-A177-3AD203B41FA5}">
                      <a16:colId xmlns:a16="http://schemas.microsoft.com/office/drawing/2014/main" val="130129675"/>
                    </a:ext>
                  </a:extLst>
                </a:gridCol>
                <a:gridCol w="740664">
                  <a:extLst>
                    <a:ext uri="{9D8B030D-6E8A-4147-A177-3AD203B41FA5}">
                      <a16:colId xmlns:a16="http://schemas.microsoft.com/office/drawing/2014/main" val="623211795"/>
                    </a:ext>
                  </a:extLst>
                </a:gridCol>
                <a:gridCol w="740664">
                  <a:extLst>
                    <a:ext uri="{9D8B030D-6E8A-4147-A177-3AD203B41FA5}">
                      <a16:colId xmlns:a16="http://schemas.microsoft.com/office/drawing/2014/main" val="61932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2532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- 2024-06-10 18:03:17</a:t>
                      </a:r>
                      <a:r>
                        <a:rPr kumimoji="0" lang="fr-FR" sz="1000" b="0" i="0" u="none" strike="noStrike" kern="1200" cap="none" spc="0" normalizeH="0" baseline="0" noProof="0">
                          <a:ln>
                            <a:noFill/>
                          </a:ln>
                          <a:solidFill>
                            <a:prstClr val="black"/>
                          </a:solidFill>
                          <a:effectLst/>
                          <a:uLnTx/>
                          <a:uFillTx/>
                          <a:latin typeface="Calibri"/>
                          <a:ea typeface="+mn-ea"/>
                          <a:cs typeface="+mn-cs"/>
                        </a:rPr>
                        <a:t>
 La ligne G est en service ! 🚌
Depuis le 1er juin, la première ligne de Bus Express circule sur Bordeaux Métropole. Complémentaires au réseau de trams, de trains et de bus, les 7 lignes de Bus Express renforceront le maillage du territoire. 
Rapides, fiables et dotées de nouveaux aménagements, tels sont les avantages de ces nouvelles lignes à haut niveau de service !
Et vous, vous avez testé ce bus express ? Retrouvez le reportage en vidéo juste ici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https://media.licdn.com/dms/image/v2/D4E10AQFd1MNBNg5Yzg/videocover-high/videocover-high/0/1718035362249?e=1725534000&amp;v=beta&amp;t=7DERiN1d-LH_FPdTSLbGw9pMLYoSYaGoOANuqp6Bnj0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16516</a:t>
                      </a:r>
                    </a:p>
                  </a:txBody>
                  <a:tcPr/>
                </a:tc>
                <a:extLst>
                  <a:ext uri="{0D108BD9-81ED-4DB2-BD59-A6C34878D82A}">
                    <a16:rowId xmlns:a16="http://schemas.microsoft.com/office/drawing/2014/main" val="1896096325"/>
                  </a:ext>
                </a:extLst>
              </a:tr>
            </a:tbl>
          </a:graphicData>
        </a:graphic>
      </p:graphicFrame>
      <p:sp>
        <p:nvSpPr>
          <p:cNvPr id="4" name="Text Placeholder 3">
            <a:extLst>
              <a:ext uri="{FF2B5EF4-FFF2-40B4-BE49-F238E27FC236}">
                <a16:creationId xmlns:a16="http://schemas.microsoft.com/office/drawing/2014/main" id="{7DDA7F33-6500-4123-9856-2AD9C5CE337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161834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86C6-3667-44D0-B1BE-C544E55A9207}"/>
              </a:ext>
            </a:extLst>
          </p:cNvPr>
          <p:cNvSpPr>
            <a:spLocks noGrp="1"/>
          </p:cNvSpPr>
          <p:nvPr>
            <p:ph type="title"/>
          </p:nvPr>
        </p:nvSpPr>
        <p:spPr/>
        <p:txBody>
          <a:bodyPr/>
          <a:lstStyle/>
          <a:p>
            <a:r>
              <a:rPr lang="fr-FR"/>
              <a:t>LinkedIn Posts publiés (nombre de réactions) | 1 group and 2 profiles - 6 of 25</a:t>
            </a:r>
            <a:endParaRPr lang="en-US"/>
          </a:p>
        </p:txBody>
      </p:sp>
      <p:graphicFrame>
        <p:nvGraphicFramePr>
          <p:cNvPr id="5" name="Table Placeholder 4">
            <a:extLst>
              <a:ext uri="{FF2B5EF4-FFF2-40B4-BE49-F238E27FC236}">
                <a16:creationId xmlns:a16="http://schemas.microsoft.com/office/drawing/2014/main" id="{F522C9C0-F4FF-4C65-B54B-0E70C447E2E5}"/>
              </a:ext>
            </a:extLst>
          </p:cNvPr>
          <p:cNvGraphicFramePr>
            <a:graphicFrameLocks noGrp="1"/>
          </p:cNvGraphicFramePr>
          <p:nvPr>
            <p:ph type="tbl" sz="quarter" idx="13"/>
            <p:extLst>
              <p:ext uri="{D42A27DB-BD31-4B8C-83A1-F6EECF244321}">
                <p14:modId xmlns:p14="http://schemas.microsoft.com/office/powerpoint/2010/main" val="248716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21808655"/>
                    </a:ext>
                  </a:extLst>
                </a:gridCol>
                <a:gridCol w="1481328">
                  <a:extLst>
                    <a:ext uri="{9D8B030D-6E8A-4147-A177-3AD203B41FA5}">
                      <a16:colId xmlns:a16="http://schemas.microsoft.com/office/drawing/2014/main" val="3335203075"/>
                    </a:ext>
                  </a:extLst>
                </a:gridCol>
                <a:gridCol w="740664">
                  <a:extLst>
                    <a:ext uri="{9D8B030D-6E8A-4147-A177-3AD203B41FA5}">
                      <a16:colId xmlns:a16="http://schemas.microsoft.com/office/drawing/2014/main" val="3688953809"/>
                    </a:ext>
                  </a:extLst>
                </a:gridCol>
                <a:gridCol w="740664">
                  <a:extLst>
                    <a:ext uri="{9D8B030D-6E8A-4147-A177-3AD203B41FA5}">
                      <a16:colId xmlns:a16="http://schemas.microsoft.com/office/drawing/2014/main" val="3618792218"/>
                    </a:ext>
                  </a:extLst>
                </a:gridCol>
                <a:gridCol w="740664">
                  <a:extLst>
                    <a:ext uri="{9D8B030D-6E8A-4147-A177-3AD203B41FA5}">
                      <a16:colId xmlns:a16="http://schemas.microsoft.com/office/drawing/2014/main" val="2911173456"/>
                    </a:ext>
                  </a:extLst>
                </a:gridCol>
                <a:gridCol w="740664">
                  <a:extLst>
                    <a:ext uri="{9D8B030D-6E8A-4147-A177-3AD203B41FA5}">
                      <a16:colId xmlns:a16="http://schemas.microsoft.com/office/drawing/2014/main" val="716962501"/>
                    </a:ext>
                  </a:extLst>
                </a:gridCol>
                <a:gridCol w="740664">
                  <a:extLst>
                    <a:ext uri="{9D8B030D-6E8A-4147-A177-3AD203B41FA5}">
                      <a16:colId xmlns:a16="http://schemas.microsoft.com/office/drawing/2014/main" val="318431823"/>
                    </a:ext>
                  </a:extLst>
                </a:gridCol>
                <a:gridCol w="740664">
                  <a:extLst>
                    <a:ext uri="{9D8B030D-6E8A-4147-A177-3AD203B41FA5}">
                      <a16:colId xmlns:a16="http://schemas.microsoft.com/office/drawing/2014/main" val="2466797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9119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- 2024-06-21 18:20:51</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Épisode 15 - Ils ont fait le pont
Jusqu'à 300 agents de la métropole ont travaillé sur le projet du pont Simone-Veil ! 
👷 Portrait des 3 principaux acteurs de cette grande aventure qui s'achèvera le 8 juillet prochain avec l'ouverture à la circulation automobile.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https://media.licdn.com/dms/image/v2/D4E10AQGsXRGgoVmtug/videocover-high/videocover-high/0/1718986825887?e=1725534000&amp;v=beta&amp;t=rIIHn5LuCVTdlrs1L9nj4DwZuAF5MHBwpVLzXFI5QJA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12104</a:t>
                      </a:r>
                    </a:p>
                  </a:txBody>
                  <a:tcPr/>
                </a:tc>
                <a:extLst>
                  <a:ext uri="{0D108BD9-81ED-4DB2-BD59-A6C34878D82A}">
                    <a16:rowId xmlns:a16="http://schemas.microsoft.com/office/drawing/2014/main" val="2043627448"/>
                  </a:ext>
                </a:extLst>
              </a:tr>
            </a:tbl>
          </a:graphicData>
        </a:graphic>
      </p:graphicFrame>
      <p:sp>
        <p:nvSpPr>
          <p:cNvPr id="4" name="Text Placeholder 3">
            <a:extLst>
              <a:ext uri="{FF2B5EF4-FFF2-40B4-BE49-F238E27FC236}">
                <a16:creationId xmlns:a16="http://schemas.microsoft.com/office/drawing/2014/main" id="{7CF58C93-89D7-48B9-BC29-8A45CB41347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99975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466F-6CBA-486E-AD5F-DC608CA53019}"/>
              </a:ext>
            </a:extLst>
          </p:cNvPr>
          <p:cNvSpPr>
            <a:spLocks noGrp="1"/>
          </p:cNvSpPr>
          <p:nvPr>
            <p:ph type="title"/>
          </p:nvPr>
        </p:nvSpPr>
        <p:spPr/>
        <p:txBody>
          <a:bodyPr/>
          <a:lstStyle/>
          <a:p>
            <a:r>
              <a:rPr lang="fr-FR"/>
              <a:t>LinkedIn Posts publiés (nombre de réactions) | 1 group and 2 profiles - 7 of 25</a:t>
            </a:r>
            <a:endParaRPr lang="en-US"/>
          </a:p>
        </p:txBody>
      </p:sp>
      <p:graphicFrame>
        <p:nvGraphicFramePr>
          <p:cNvPr id="5" name="Table Placeholder 4">
            <a:extLst>
              <a:ext uri="{FF2B5EF4-FFF2-40B4-BE49-F238E27FC236}">
                <a16:creationId xmlns:a16="http://schemas.microsoft.com/office/drawing/2014/main" id="{B081F6C9-A210-4B64-87C8-A582ED2D3248}"/>
              </a:ext>
            </a:extLst>
          </p:cNvPr>
          <p:cNvGraphicFramePr>
            <a:graphicFrameLocks noGrp="1"/>
          </p:cNvGraphicFramePr>
          <p:nvPr>
            <p:ph type="tbl" sz="quarter" idx="13"/>
            <p:extLst>
              <p:ext uri="{D42A27DB-BD31-4B8C-83A1-F6EECF244321}">
                <p14:modId xmlns:p14="http://schemas.microsoft.com/office/powerpoint/2010/main" val="4113120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39356475"/>
                    </a:ext>
                  </a:extLst>
                </a:gridCol>
                <a:gridCol w="1481328">
                  <a:extLst>
                    <a:ext uri="{9D8B030D-6E8A-4147-A177-3AD203B41FA5}">
                      <a16:colId xmlns:a16="http://schemas.microsoft.com/office/drawing/2014/main" val="2025402699"/>
                    </a:ext>
                  </a:extLst>
                </a:gridCol>
                <a:gridCol w="740664">
                  <a:extLst>
                    <a:ext uri="{9D8B030D-6E8A-4147-A177-3AD203B41FA5}">
                      <a16:colId xmlns:a16="http://schemas.microsoft.com/office/drawing/2014/main" val="302793217"/>
                    </a:ext>
                  </a:extLst>
                </a:gridCol>
                <a:gridCol w="740664">
                  <a:extLst>
                    <a:ext uri="{9D8B030D-6E8A-4147-A177-3AD203B41FA5}">
                      <a16:colId xmlns:a16="http://schemas.microsoft.com/office/drawing/2014/main" val="3796695403"/>
                    </a:ext>
                  </a:extLst>
                </a:gridCol>
                <a:gridCol w="740664">
                  <a:extLst>
                    <a:ext uri="{9D8B030D-6E8A-4147-A177-3AD203B41FA5}">
                      <a16:colId xmlns:a16="http://schemas.microsoft.com/office/drawing/2014/main" val="2187073284"/>
                    </a:ext>
                  </a:extLst>
                </a:gridCol>
                <a:gridCol w="740664">
                  <a:extLst>
                    <a:ext uri="{9D8B030D-6E8A-4147-A177-3AD203B41FA5}">
                      <a16:colId xmlns:a16="http://schemas.microsoft.com/office/drawing/2014/main" val="192480511"/>
                    </a:ext>
                  </a:extLst>
                </a:gridCol>
                <a:gridCol w="740664">
                  <a:extLst>
                    <a:ext uri="{9D8B030D-6E8A-4147-A177-3AD203B41FA5}">
                      <a16:colId xmlns:a16="http://schemas.microsoft.com/office/drawing/2014/main" val="2572496754"/>
                    </a:ext>
                  </a:extLst>
                </a:gridCol>
                <a:gridCol w="740664">
                  <a:extLst>
                    <a:ext uri="{9D8B030D-6E8A-4147-A177-3AD203B41FA5}">
                      <a16:colId xmlns:a16="http://schemas.microsoft.com/office/drawing/2014/main" val="1118777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7511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- 2024-06-01 18:45:18</a:t>
                      </a:r>
                      <a:r>
                        <a:rPr kumimoji="0" lang="fr-FR" sz="1000" b="0" i="0" u="none" strike="noStrike" kern="1200" cap="none" spc="0" normalizeH="0" baseline="0" noProof="0">
                          <a:ln>
                            <a:noFill/>
                          </a:ln>
                          <a:solidFill>
                            <a:prstClr val="black"/>
                          </a:solidFill>
                          <a:effectLst/>
                          <a:uLnTx/>
                          <a:uFillTx/>
                          <a:latin typeface="Calibri"/>
                          <a:ea typeface="+mn-ea"/>
                          <a:cs typeface="+mn-cs"/>
                        </a:rPr>
                        <a:t>
 🎉 Lancement réussi pour le nouveau Bus Express ! 
🚌 Ce matin, la nouvelle ligne G du Bus Express a effectué son premier trajet entre Saint-Aubin de Médoc et la gare Saint-Jean et Mairie de Bordeaux en seulement 1 heure.
Complémentaires au réseau de trams, de trains et de bus, le Bus Express renforcera le maillage du territoire. Vitesse, régularité, aménagements dédiés, tels sont les atouts de ces nouveaux bus. 
Mais au fait, quelles sont les spécificités des aménagements du Bus Express ?
🚌 50% d’aménagements en site propre (couloirs de bus) sur la partie urbaine du projet  
🚌 Stations permettant d’assurer la priorité du bus en sortie de station  
🚌 Requalification de certains espaces urbains le long du tracé :
🚌 Réfection des revêtements sur la chaussée et les trottoirs lorsque cela est nécessaire sur la majorité de l’itinéraire  
🚌 Modifications du plan de circulation pour alléger le trafic sur l'itinéraire  
🚌 Traversée des giratoires dans l’axe pour améliorer le confort des voyageurs  
🚴‍♀️ Amélioration des itinéraires cyclables et des cheminements piétons : aménagement de pistes cyclables sur un linéaire de 1,18 km et aménagement ou réaménagement de bandes cyclables sur un linéaire de 24,65 km, création de contre sens cyclable 
📸 Retour en photos sur cette grande première !
https://lnkd.in/e27Bwy9v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https://media.licdn.com/dms/image/v2/D4E10AQFzaTrh3R9FxQ/image-shrink_1280/image-shrink_1280/0/1717260311557?e=1725534000&amp;v=beta&amp;t=e8sZfD8UxZcn6yo6pv9nzDDFOmSuQJJgFItF55p_Mrs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13776</a:t>
                      </a:r>
                    </a:p>
                  </a:txBody>
                  <a:tcPr/>
                </a:tc>
                <a:extLst>
                  <a:ext uri="{0D108BD9-81ED-4DB2-BD59-A6C34878D82A}">
                    <a16:rowId xmlns:a16="http://schemas.microsoft.com/office/drawing/2014/main" val="2757634990"/>
                  </a:ext>
                </a:extLst>
              </a:tr>
            </a:tbl>
          </a:graphicData>
        </a:graphic>
      </p:graphicFrame>
      <p:sp>
        <p:nvSpPr>
          <p:cNvPr id="4" name="Text Placeholder 3">
            <a:extLst>
              <a:ext uri="{FF2B5EF4-FFF2-40B4-BE49-F238E27FC236}">
                <a16:creationId xmlns:a16="http://schemas.microsoft.com/office/drawing/2014/main" id="{138E182B-EEF7-4D35-8087-69B256168CF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15633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9F02-E4D0-47FD-A168-AFAFFB2B7EBB}"/>
              </a:ext>
            </a:extLst>
          </p:cNvPr>
          <p:cNvSpPr>
            <a:spLocks noGrp="1"/>
          </p:cNvSpPr>
          <p:nvPr>
            <p:ph type="title"/>
          </p:nvPr>
        </p:nvSpPr>
        <p:spPr/>
        <p:txBody>
          <a:bodyPr/>
          <a:lstStyle/>
          <a:p>
            <a:r>
              <a:rPr lang="fr-FR"/>
              <a:t>LinkedIn Posts publiés (nombre de réactions) | 1 group and 2 profiles - 8 of 25</a:t>
            </a:r>
            <a:endParaRPr lang="en-US"/>
          </a:p>
        </p:txBody>
      </p:sp>
      <p:graphicFrame>
        <p:nvGraphicFramePr>
          <p:cNvPr id="5" name="Table Placeholder 4">
            <a:extLst>
              <a:ext uri="{FF2B5EF4-FFF2-40B4-BE49-F238E27FC236}">
                <a16:creationId xmlns:a16="http://schemas.microsoft.com/office/drawing/2014/main" id="{9EB1229B-8A1E-4BA6-AD46-FA2F0E948D2A}"/>
              </a:ext>
            </a:extLst>
          </p:cNvPr>
          <p:cNvGraphicFramePr>
            <a:graphicFrameLocks noGrp="1"/>
          </p:cNvGraphicFramePr>
          <p:nvPr>
            <p:ph type="tbl" sz="quarter" idx="13"/>
            <p:extLst>
              <p:ext uri="{D42A27DB-BD31-4B8C-83A1-F6EECF244321}">
                <p14:modId xmlns:p14="http://schemas.microsoft.com/office/powerpoint/2010/main" val="58613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08116314"/>
                    </a:ext>
                  </a:extLst>
                </a:gridCol>
                <a:gridCol w="1481328">
                  <a:extLst>
                    <a:ext uri="{9D8B030D-6E8A-4147-A177-3AD203B41FA5}">
                      <a16:colId xmlns:a16="http://schemas.microsoft.com/office/drawing/2014/main" val="3031840463"/>
                    </a:ext>
                  </a:extLst>
                </a:gridCol>
                <a:gridCol w="740664">
                  <a:extLst>
                    <a:ext uri="{9D8B030D-6E8A-4147-A177-3AD203B41FA5}">
                      <a16:colId xmlns:a16="http://schemas.microsoft.com/office/drawing/2014/main" val="948459780"/>
                    </a:ext>
                  </a:extLst>
                </a:gridCol>
                <a:gridCol w="740664">
                  <a:extLst>
                    <a:ext uri="{9D8B030D-6E8A-4147-A177-3AD203B41FA5}">
                      <a16:colId xmlns:a16="http://schemas.microsoft.com/office/drawing/2014/main" val="209424637"/>
                    </a:ext>
                  </a:extLst>
                </a:gridCol>
                <a:gridCol w="740664">
                  <a:extLst>
                    <a:ext uri="{9D8B030D-6E8A-4147-A177-3AD203B41FA5}">
                      <a16:colId xmlns:a16="http://schemas.microsoft.com/office/drawing/2014/main" val="2261248357"/>
                    </a:ext>
                  </a:extLst>
                </a:gridCol>
                <a:gridCol w="740664">
                  <a:extLst>
                    <a:ext uri="{9D8B030D-6E8A-4147-A177-3AD203B41FA5}">
                      <a16:colId xmlns:a16="http://schemas.microsoft.com/office/drawing/2014/main" val="1938561520"/>
                    </a:ext>
                  </a:extLst>
                </a:gridCol>
                <a:gridCol w="740664">
                  <a:extLst>
                    <a:ext uri="{9D8B030D-6E8A-4147-A177-3AD203B41FA5}">
                      <a16:colId xmlns:a16="http://schemas.microsoft.com/office/drawing/2014/main" val="1779589895"/>
                    </a:ext>
                  </a:extLst>
                </a:gridCol>
                <a:gridCol w="740664">
                  <a:extLst>
                    <a:ext uri="{9D8B030D-6E8A-4147-A177-3AD203B41FA5}">
                      <a16:colId xmlns:a16="http://schemas.microsoft.com/office/drawing/2014/main" val="3162242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30343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- 2024-06-17 18:04:01</a:t>
                      </a:r>
                      <a:r>
                        <a:rPr kumimoji="0" lang="fr-FR" sz="1000" b="0" i="0" u="none" strike="noStrike" kern="1200" cap="none" spc="0" normalizeH="0" baseline="0" noProof="0">
                          <a:ln>
                            <a:noFill/>
                          </a:ln>
                          <a:solidFill>
                            <a:prstClr val="black"/>
                          </a:solidFill>
                          <a:effectLst/>
                          <a:uLnTx/>
                          <a:uFillTx/>
                          <a:latin typeface="Calibri"/>
                          <a:ea typeface="+mn-ea"/>
                          <a:cs typeface="+mn-cs"/>
                        </a:rPr>
                        <a:t>
 🛥️ Un nouveau sur l'eau de la Métropole ! Bato, la nouvelle navette fluviale 💦
Conçu dans les ateliers de la société Ocea aux Sables d'Olonne, le BATO s'inscrit dans le cadre du développement d'un nouveau réseau fluvial à Bordeaux Métropole. 
Objectifs ➡️ fluidifier les trajets sur le territoire métropolitain, et améliorer l'échange entre la rive droite et la rive gauche. 
D'autres lignes de navettes fluviales seront mises en service dans les prochains mois, permettant de relier les différents points d'intérêt de la ville (Stalingrad, Quinconces, Bastide Darwin, Les Hangars, Cité du vin, Lormont Bas)📍. 
De plus, trois nouveaux pontons seront ajoutés aux existants  :
👉 La Benauge \(La Bastide\)
👉 Port Garonne \(Bègles\)
👉 Belvédère \(Saint-Jean\)
Encore un peu de patience, les nouveaux Bato seront mis en service à l'automne 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https://media.licdn.com/dms/image/v2/D4E10AQETDXr8m9LEVw/videocover-high/videocover-high/0/1718640213549?e=1725534000&amp;v=beta&amp;t=ofUGgzCVFsqyOF33LvOX_8FdVfcys-P3LqXg0ipUWi4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12220</a:t>
                      </a:r>
                    </a:p>
                  </a:txBody>
                  <a:tcPr/>
                </a:tc>
                <a:extLst>
                  <a:ext uri="{0D108BD9-81ED-4DB2-BD59-A6C34878D82A}">
                    <a16:rowId xmlns:a16="http://schemas.microsoft.com/office/drawing/2014/main" val="3449371633"/>
                  </a:ext>
                </a:extLst>
              </a:tr>
            </a:tbl>
          </a:graphicData>
        </a:graphic>
      </p:graphicFrame>
      <p:sp>
        <p:nvSpPr>
          <p:cNvPr id="4" name="Text Placeholder 3">
            <a:extLst>
              <a:ext uri="{FF2B5EF4-FFF2-40B4-BE49-F238E27FC236}">
                <a16:creationId xmlns:a16="http://schemas.microsoft.com/office/drawing/2014/main" id="{324B020D-2CF9-45A9-9C19-9548AED6944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11547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8C21C-3C6A-444F-ADC5-FCB9A7843B5E}"/>
              </a:ext>
            </a:extLst>
          </p:cNvPr>
          <p:cNvSpPr>
            <a:spLocks noGrp="1"/>
          </p:cNvSpPr>
          <p:nvPr>
            <p:ph type="title"/>
          </p:nvPr>
        </p:nvSpPr>
        <p:spPr/>
        <p:txBody>
          <a:bodyPr/>
          <a:lstStyle/>
          <a:p>
            <a:r>
              <a:rPr lang="fr-FR"/>
              <a:t>LinkedIn Posts publiés (nombre de réactions) | 1 group and 2 profiles - 9 of 25</a:t>
            </a:r>
            <a:endParaRPr lang="en-US"/>
          </a:p>
        </p:txBody>
      </p:sp>
      <p:graphicFrame>
        <p:nvGraphicFramePr>
          <p:cNvPr id="5" name="Table Placeholder 4">
            <a:extLst>
              <a:ext uri="{FF2B5EF4-FFF2-40B4-BE49-F238E27FC236}">
                <a16:creationId xmlns:a16="http://schemas.microsoft.com/office/drawing/2014/main" id="{BDB058DE-EB59-4068-A0B3-73095E4ED734}"/>
              </a:ext>
            </a:extLst>
          </p:cNvPr>
          <p:cNvGraphicFramePr>
            <a:graphicFrameLocks noGrp="1"/>
          </p:cNvGraphicFramePr>
          <p:nvPr>
            <p:ph type="tbl" sz="quarter" idx="13"/>
            <p:extLst>
              <p:ext uri="{D42A27DB-BD31-4B8C-83A1-F6EECF244321}">
                <p14:modId xmlns:p14="http://schemas.microsoft.com/office/powerpoint/2010/main" val="2642568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00606017"/>
                    </a:ext>
                  </a:extLst>
                </a:gridCol>
                <a:gridCol w="1481328">
                  <a:extLst>
                    <a:ext uri="{9D8B030D-6E8A-4147-A177-3AD203B41FA5}">
                      <a16:colId xmlns:a16="http://schemas.microsoft.com/office/drawing/2014/main" val="2834665438"/>
                    </a:ext>
                  </a:extLst>
                </a:gridCol>
                <a:gridCol w="740664">
                  <a:extLst>
                    <a:ext uri="{9D8B030D-6E8A-4147-A177-3AD203B41FA5}">
                      <a16:colId xmlns:a16="http://schemas.microsoft.com/office/drawing/2014/main" val="659549832"/>
                    </a:ext>
                  </a:extLst>
                </a:gridCol>
                <a:gridCol w="740664">
                  <a:extLst>
                    <a:ext uri="{9D8B030D-6E8A-4147-A177-3AD203B41FA5}">
                      <a16:colId xmlns:a16="http://schemas.microsoft.com/office/drawing/2014/main" val="3867396206"/>
                    </a:ext>
                  </a:extLst>
                </a:gridCol>
                <a:gridCol w="740664">
                  <a:extLst>
                    <a:ext uri="{9D8B030D-6E8A-4147-A177-3AD203B41FA5}">
                      <a16:colId xmlns:a16="http://schemas.microsoft.com/office/drawing/2014/main" val="4135677115"/>
                    </a:ext>
                  </a:extLst>
                </a:gridCol>
                <a:gridCol w="740664">
                  <a:extLst>
                    <a:ext uri="{9D8B030D-6E8A-4147-A177-3AD203B41FA5}">
                      <a16:colId xmlns:a16="http://schemas.microsoft.com/office/drawing/2014/main" val="3855811652"/>
                    </a:ext>
                  </a:extLst>
                </a:gridCol>
                <a:gridCol w="740664">
                  <a:extLst>
                    <a:ext uri="{9D8B030D-6E8A-4147-A177-3AD203B41FA5}">
                      <a16:colId xmlns:a16="http://schemas.microsoft.com/office/drawing/2014/main" val="3804033318"/>
                    </a:ext>
                  </a:extLst>
                </a:gridCol>
                <a:gridCol w="740664">
                  <a:extLst>
                    <a:ext uri="{9D8B030D-6E8A-4147-A177-3AD203B41FA5}">
                      <a16:colId xmlns:a16="http://schemas.microsoft.com/office/drawing/2014/main" val="18878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5141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- 2024-06-14 18:47:39</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Épisode 13 - La main verte du pont
🌿 Les rives de la Garonne se transforment avec de nouveaux aménagements verts qui changeront totalement les alentours du nouveau pont. 
Concrètement, quelles sont les nouveautés ? 
🌳 Rive droite, au niveau du carrefour :une esplanade végétalisée et plantée d’environ 600 arbres verra le jour. Elle sera rythmée par des « modules sculpturaux » tels que des labyrinthes, miroirs, pyramides ou cratères, offrant de multiples usages aux piétons.
🌳 Rive gauche, sur l’ancienne voie sur berge, une création d’une grande esplanade piétonne et cyclable prendra la place de la voie autoroutière existante
Et au niveau du carrefour, un vaste espace paysager avec pelouse et plantation de plus de 550 arbres changera.
Tous les éléments du pont Simone Veil sur : https://lnkd.in/ebVrYRCd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https://media.licdn.com/dms/image/v2/D4E10AQEe58XgJgk2cQ/videocover-high/videocover-high/0/1718383648449?e=1725534000&amp;v=beta&amp;t=U-jx9CUKhxp-NiYqajPklDT-nl4A11Rdev8mAJjhQoQ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11267</a:t>
                      </a:r>
                    </a:p>
                  </a:txBody>
                  <a:tcPr/>
                </a:tc>
                <a:extLst>
                  <a:ext uri="{0D108BD9-81ED-4DB2-BD59-A6C34878D82A}">
                    <a16:rowId xmlns:a16="http://schemas.microsoft.com/office/drawing/2014/main" val="4005592735"/>
                  </a:ext>
                </a:extLst>
              </a:tr>
            </a:tbl>
          </a:graphicData>
        </a:graphic>
      </p:graphicFrame>
      <p:sp>
        <p:nvSpPr>
          <p:cNvPr id="4" name="Text Placeholder 3">
            <a:extLst>
              <a:ext uri="{FF2B5EF4-FFF2-40B4-BE49-F238E27FC236}">
                <a16:creationId xmlns:a16="http://schemas.microsoft.com/office/drawing/2014/main" id="{AFADA6B7-59BB-4F84-B54F-CFE6D599B41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319352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AFA49-4987-4E5A-B6F5-9BD27428879D}"/>
              </a:ext>
            </a:extLst>
          </p:cNvPr>
          <p:cNvSpPr>
            <a:spLocks noGrp="1"/>
          </p:cNvSpPr>
          <p:nvPr>
            <p:ph type="title"/>
          </p:nvPr>
        </p:nvSpPr>
        <p:spPr/>
        <p:txBody>
          <a:bodyPr/>
          <a:lstStyle/>
          <a:p>
            <a:r>
              <a:rPr lang="fr-FR"/>
              <a:t>LinkedIn Posts publiés (nombre de réactions) | 1 group and 2 profiles - 10 of 25</a:t>
            </a:r>
            <a:endParaRPr lang="en-US"/>
          </a:p>
        </p:txBody>
      </p:sp>
      <p:graphicFrame>
        <p:nvGraphicFramePr>
          <p:cNvPr id="5" name="Table Placeholder 4">
            <a:extLst>
              <a:ext uri="{FF2B5EF4-FFF2-40B4-BE49-F238E27FC236}">
                <a16:creationId xmlns:a16="http://schemas.microsoft.com/office/drawing/2014/main" id="{CB63A0E4-FF03-4138-AA5D-732404DC2F7F}"/>
              </a:ext>
            </a:extLst>
          </p:cNvPr>
          <p:cNvGraphicFramePr>
            <a:graphicFrameLocks noGrp="1"/>
          </p:cNvGraphicFramePr>
          <p:nvPr>
            <p:ph type="tbl" sz="quarter" idx="13"/>
            <p:extLst>
              <p:ext uri="{D42A27DB-BD31-4B8C-83A1-F6EECF244321}">
                <p14:modId xmlns:p14="http://schemas.microsoft.com/office/powerpoint/2010/main" val="3176139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44308313"/>
                    </a:ext>
                  </a:extLst>
                </a:gridCol>
                <a:gridCol w="1481328">
                  <a:extLst>
                    <a:ext uri="{9D8B030D-6E8A-4147-A177-3AD203B41FA5}">
                      <a16:colId xmlns:a16="http://schemas.microsoft.com/office/drawing/2014/main" val="671313139"/>
                    </a:ext>
                  </a:extLst>
                </a:gridCol>
                <a:gridCol w="740664">
                  <a:extLst>
                    <a:ext uri="{9D8B030D-6E8A-4147-A177-3AD203B41FA5}">
                      <a16:colId xmlns:a16="http://schemas.microsoft.com/office/drawing/2014/main" val="69695396"/>
                    </a:ext>
                  </a:extLst>
                </a:gridCol>
                <a:gridCol w="740664">
                  <a:extLst>
                    <a:ext uri="{9D8B030D-6E8A-4147-A177-3AD203B41FA5}">
                      <a16:colId xmlns:a16="http://schemas.microsoft.com/office/drawing/2014/main" val="3851316703"/>
                    </a:ext>
                  </a:extLst>
                </a:gridCol>
                <a:gridCol w="740664">
                  <a:extLst>
                    <a:ext uri="{9D8B030D-6E8A-4147-A177-3AD203B41FA5}">
                      <a16:colId xmlns:a16="http://schemas.microsoft.com/office/drawing/2014/main" val="618558085"/>
                    </a:ext>
                  </a:extLst>
                </a:gridCol>
                <a:gridCol w="740664">
                  <a:extLst>
                    <a:ext uri="{9D8B030D-6E8A-4147-A177-3AD203B41FA5}">
                      <a16:colId xmlns:a16="http://schemas.microsoft.com/office/drawing/2014/main" val="2409941509"/>
                    </a:ext>
                  </a:extLst>
                </a:gridCol>
                <a:gridCol w="740664">
                  <a:extLst>
                    <a:ext uri="{9D8B030D-6E8A-4147-A177-3AD203B41FA5}">
                      <a16:colId xmlns:a16="http://schemas.microsoft.com/office/drawing/2014/main" val="4266240651"/>
                    </a:ext>
                  </a:extLst>
                </a:gridCol>
                <a:gridCol w="740664">
                  <a:extLst>
                    <a:ext uri="{9D8B030D-6E8A-4147-A177-3AD203B41FA5}">
                      <a16:colId xmlns:a16="http://schemas.microsoft.com/office/drawing/2014/main" val="1233902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4205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Entreprendre | Bordeaux Métropole - 2024-06-26 18:00:01</a:t>
                      </a:r>
                      <a:r>
                        <a:rPr kumimoji="0" lang="fr-FR" sz="1000" b="0" i="0" u="none" strike="noStrike" kern="1200" cap="none" spc="0" normalizeH="0" baseline="0" noProof="0">
                          <a:ln>
                            <a:noFill/>
                          </a:ln>
                          <a:solidFill>
                            <a:prstClr val="black"/>
                          </a:solidFill>
                          <a:effectLst/>
                          <a:uLnTx/>
                          <a:uFillTx/>
                          <a:latin typeface="Calibri"/>
                          <a:ea typeface="+mn-ea"/>
                          <a:cs typeface="+mn-cs"/>
                        </a:rPr>
                        <a:t>
 [ 🎉​#La Ruche Bordeaux – Coworking et incubateur à impact, fête ses 10 ans sur le territoire !]
🌱​ Quand on est entrepreneur.e, que l’on porte des valeurs sociales et/ou écologiques pour son projet, et que l’on met son activité au service d’un monde plus résilient tout en créant son propre emploi, puis d’autres emplois salariés, il est précieux de pouvoir trouver sur son territoire un accompagnement à la mesure de ces ambitions.
💡​ C’est avec ce raisonnement que le réseau La Ruche, créé en région parisienne, a décidé d’ouvrir une antenne à Bordeaux en 2014, pour permettre l’incubation et l’hébergement d’entreprises à impact positif.
⌛ Aujourd’hui, 10 ans après, le chemin parcouru est important : 
✔️l’incubateur est toujours au service des entrepreneurs locaux, 
✔️les programmes d’incubation se sont diversifiés (un parcours Créateurs, Les Audacieuses pour les femmes entrepreneures à impact \(financé par Bordeaux métropole, Les Ambitieuses pour les femmes entrepreneures portant un projet innovant à impact, …), 
✔️les sessions d’accompagnement des entrepreneurs se font non seulement dans les locaux de la Ruche mais aussi dans des permanences sur la métropole, 
✔️la Ruche s’est aussi alliée à Bordeaux Technowest et ATIS pour créer un programme d’accompagnement spécifique sur l’ESS et l’innovation : ESSTech.
👍 Ces années ont permis à La Ruche Bordeaux de polliniser l’économie locale de valeurs sociales et écologiques, en accompagnant vers la réussite des entrepreneurs à impact qui pour la plupart sont restés sur le territoire néoaquitain, et en consolidant son ancrage local au service de la liberté d’entreprendre pour toutes et tous.
🎂 La Ruche fêtait ainsi ses 10 ans ce 25 juin 2024 à l’hôtel de Région Nouvelle-Aquitaine, l’occasion d’y retrouver son réseau, ses partenaires \(dont Bordeaux Métropole\), et ses actuels et anciens entrepreneurs accompagnés : une très belle aventure célébrée collectivement.
Bonne continuation à La Ruche Bordeaux sur notre territoire !
#ESS #BMEntreprendre #Entrepreunariat #coworking #incubateur
La Ruche®️ Nathalie Le Roux, Elise Chenu, Maud Joubay, Anne-Cécile BANOS, Région Nouvelle-Aquitaine, Bordeaux Métropole, Mairie de Bordeaux 
Stéphane Peyrichou, Couraudon Cecile, Fabienne Oré-Courregelongue  Elodie Escusa, Lila Vendrely, Marie Toulet, Charles Reveillard, Jean-luc PIZIVIN, Aurélien Binet, MBA Emmanuel Cunchinabe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https://media.licdn.com/dms/image/v2/D4D22AQHypjUaSUcXTw/feedshare-shrink_2048_1536/feedshare-shrink_2048_1536/0/1719396653464?e=1727913600&amp;v=beta&amp;t=SZIAZvBhIb0OhzSqkufOhKKcu2XLB-zW8OsIK5vCizk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4254</a:t>
                      </a:r>
                    </a:p>
                  </a:txBody>
                  <a:tcPr/>
                </a:tc>
                <a:extLst>
                  <a:ext uri="{0D108BD9-81ED-4DB2-BD59-A6C34878D82A}">
                    <a16:rowId xmlns:a16="http://schemas.microsoft.com/office/drawing/2014/main" val="301564576"/>
                  </a:ext>
                </a:extLst>
              </a:tr>
            </a:tbl>
          </a:graphicData>
        </a:graphic>
      </p:graphicFrame>
      <p:sp>
        <p:nvSpPr>
          <p:cNvPr id="4" name="Text Placeholder 3">
            <a:extLst>
              <a:ext uri="{FF2B5EF4-FFF2-40B4-BE49-F238E27FC236}">
                <a16:creationId xmlns:a16="http://schemas.microsoft.com/office/drawing/2014/main" id="{04DB7F6D-9898-4A92-BABD-9D1245CF798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28731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0AC9F-4EE0-49A4-9776-CF7D16F32D77}"/>
              </a:ext>
            </a:extLst>
          </p:cNvPr>
          <p:cNvSpPr>
            <a:spLocks noGrp="1"/>
          </p:cNvSpPr>
          <p:nvPr>
            <p:ph type="title"/>
          </p:nvPr>
        </p:nvSpPr>
        <p:spPr/>
        <p:txBody>
          <a:bodyPr/>
          <a:lstStyle/>
          <a:p>
            <a:r>
              <a:rPr lang="fr-FR"/>
              <a:t>LinkedIn Posts publiés (nombre de réactions) | 1 group and 2 profiles - 11 of 25</a:t>
            </a:r>
            <a:endParaRPr lang="en-US"/>
          </a:p>
        </p:txBody>
      </p:sp>
      <p:graphicFrame>
        <p:nvGraphicFramePr>
          <p:cNvPr id="5" name="Table Placeholder 4">
            <a:extLst>
              <a:ext uri="{FF2B5EF4-FFF2-40B4-BE49-F238E27FC236}">
                <a16:creationId xmlns:a16="http://schemas.microsoft.com/office/drawing/2014/main" id="{0924A1B3-3589-43FC-B2C1-F9A9BCDFEC43}"/>
              </a:ext>
            </a:extLst>
          </p:cNvPr>
          <p:cNvGraphicFramePr>
            <a:graphicFrameLocks noGrp="1"/>
          </p:cNvGraphicFramePr>
          <p:nvPr>
            <p:ph type="tbl" sz="quarter" idx="13"/>
            <p:extLst>
              <p:ext uri="{D42A27DB-BD31-4B8C-83A1-F6EECF244321}">
                <p14:modId xmlns:p14="http://schemas.microsoft.com/office/powerpoint/2010/main" val="4242469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75348327"/>
                    </a:ext>
                  </a:extLst>
                </a:gridCol>
                <a:gridCol w="1481328">
                  <a:extLst>
                    <a:ext uri="{9D8B030D-6E8A-4147-A177-3AD203B41FA5}">
                      <a16:colId xmlns:a16="http://schemas.microsoft.com/office/drawing/2014/main" val="1491918049"/>
                    </a:ext>
                  </a:extLst>
                </a:gridCol>
                <a:gridCol w="740664">
                  <a:extLst>
                    <a:ext uri="{9D8B030D-6E8A-4147-A177-3AD203B41FA5}">
                      <a16:colId xmlns:a16="http://schemas.microsoft.com/office/drawing/2014/main" val="3632617422"/>
                    </a:ext>
                  </a:extLst>
                </a:gridCol>
                <a:gridCol w="740664">
                  <a:extLst>
                    <a:ext uri="{9D8B030D-6E8A-4147-A177-3AD203B41FA5}">
                      <a16:colId xmlns:a16="http://schemas.microsoft.com/office/drawing/2014/main" val="1915348120"/>
                    </a:ext>
                  </a:extLst>
                </a:gridCol>
                <a:gridCol w="740664">
                  <a:extLst>
                    <a:ext uri="{9D8B030D-6E8A-4147-A177-3AD203B41FA5}">
                      <a16:colId xmlns:a16="http://schemas.microsoft.com/office/drawing/2014/main" val="3406262859"/>
                    </a:ext>
                  </a:extLst>
                </a:gridCol>
                <a:gridCol w="740664">
                  <a:extLst>
                    <a:ext uri="{9D8B030D-6E8A-4147-A177-3AD203B41FA5}">
                      <a16:colId xmlns:a16="http://schemas.microsoft.com/office/drawing/2014/main" val="2160704554"/>
                    </a:ext>
                  </a:extLst>
                </a:gridCol>
                <a:gridCol w="740664">
                  <a:extLst>
                    <a:ext uri="{9D8B030D-6E8A-4147-A177-3AD203B41FA5}">
                      <a16:colId xmlns:a16="http://schemas.microsoft.com/office/drawing/2014/main" val="2295263874"/>
                    </a:ext>
                  </a:extLst>
                </a:gridCol>
                <a:gridCol w="740664">
                  <a:extLst>
                    <a:ext uri="{9D8B030D-6E8A-4147-A177-3AD203B41FA5}">
                      <a16:colId xmlns:a16="http://schemas.microsoft.com/office/drawing/2014/main" val="135626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7375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- 2024-06-28 11:15:49</a:t>
                      </a:r>
                      <a:r>
                        <a:rPr kumimoji="0" lang="fr-FR" sz="1000" b="0" i="0" u="none" strike="noStrike" kern="1200" cap="none" spc="0" normalizeH="0" baseline="0" noProof="0">
                          <a:ln>
                            <a:noFill/>
                          </a:ln>
                          <a:solidFill>
                            <a:prstClr val="black"/>
                          </a:solidFill>
                          <a:effectLst/>
                          <a:uLnTx/>
                          <a:uFillTx/>
                          <a:latin typeface="Calibri"/>
                          <a:ea typeface="+mn-ea"/>
                          <a:cs typeface="+mn-cs"/>
                        </a:rPr>
                        <a:t>
 🙎‍♂️🙎 Les visages de Bordeaux Métropole se dévoilent sur nos murs.
Depuis le 21 juin, des bâches monumentales ornent l’hôtel de Bordeaux Métropole. Ces installations, de 15 mètres de long sur 7 mètres de large, sont visibles depuis l'esplanade Charles-de-Gaulle et la rue Colonel Jean-Fleuret. 
Elles mettent en lumière notre slogan : « La Métropole au cœur battant » 💙
Ces portraits d’agents métropolitains, célèbrent la diversité des métiers qui composent la métropole ainsi que l'engagement et le travail quotidien au service des habitants du territoire. 
Parce que « le cœur battant » de Bordeaux Métropole, c’est avant tout ce collectif engagé à vos côtés au quotidien.
#ServicePublic #BordeauxMétropole #MarqueEmployeur
https://lnkd.in/ebVrYRCd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https://media.licdn.com/dms/image/v2/D4E10AQGM_yVUapFawg/image-shrink_1280/image-shrink_1280/0/1719566122483?e=1725534000&amp;v=beta&amp;t=7RKWzeCF4mRIFw68H9iXVCilrnmyJgP65sIEBCGl1OQ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7782</a:t>
                      </a:r>
                    </a:p>
                  </a:txBody>
                  <a:tcPr/>
                </a:tc>
                <a:extLst>
                  <a:ext uri="{0D108BD9-81ED-4DB2-BD59-A6C34878D82A}">
                    <a16:rowId xmlns:a16="http://schemas.microsoft.com/office/drawing/2014/main" val="2386615711"/>
                  </a:ext>
                </a:extLst>
              </a:tr>
            </a:tbl>
          </a:graphicData>
        </a:graphic>
      </p:graphicFrame>
      <p:sp>
        <p:nvSpPr>
          <p:cNvPr id="4" name="Text Placeholder 3">
            <a:extLst>
              <a:ext uri="{FF2B5EF4-FFF2-40B4-BE49-F238E27FC236}">
                <a16:creationId xmlns:a16="http://schemas.microsoft.com/office/drawing/2014/main" id="{DACE6BA0-095E-4FCF-8553-C7E7FDF2FAB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43953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2167F-FCCE-4036-8553-F308F6E2F93B}"/>
              </a:ext>
            </a:extLst>
          </p:cNvPr>
          <p:cNvSpPr>
            <a:spLocks noGrp="1"/>
          </p:cNvSpPr>
          <p:nvPr>
            <p:ph type="title"/>
          </p:nvPr>
        </p:nvSpPr>
        <p:spPr/>
        <p:txBody>
          <a:bodyPr/>
          <a:lstStyle/>
          <a:p>
            <a:r>
              <a:rPr lang="fr-FR"/>
              <a:t>LinkedIn Posts publiés (nombre de réactions) | 1 group and 2 profiles - 12 of 25</a:t>
            </a:r>
            <a:endParaRPr lang="en-US"/>
          </a:p>
        </p:txBody>
      </p:sp>
      <p:graphicFrame>
        <p:nvGraphicFramePr>
          <p:cNvPr id="5" name="Table Placeholder 4">
            <a:extLst>
              <a:ext uri="{FF2B5EF4-FFF2-40B4-BE49-F238E27FC236}">
                <a16:creationId xmlns:a16="http://schemas.microsoft.com/office/drawing/2014/main" id="{505C3018-FB9C-42A3-9805-D614D736B530}"/>
              </a:ext>
            </a:extLst>
          </p:cNvPr>
          <p:cNvGraphicFramePr>
            <a:graphicFrameLocks noGrp="1"/>
          </p:cNvGraphicFramePr>
          <p:nvPr>
            <p:ph type="tbl" sz="quarter" idx="13"/>
            <p:extLst>
              <p:ext uri="{D42A27DB-BD31-4B8C-83A1-F6EECF244321}">
                <p14:modId xmlns:p14="http://schemas.microsoft.com/office/powerpoint/2010/main" val="3093610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36790316"/>
                    </a:ext>
                  </a:extLst>
                </a:gridCol>
                <a:gridCol w="1481328">
                  <a:extLst>
                    <a:ext uri="{9D8B030D-6E8A-4147-A177-3AD203B41FA5}">
                      <a16:colId xmlns:a16="http://schemas.microsoft.com/office/drawing/2014/main" val="1280931152"/>
                    </a:ext>
                  </a:extLst>
                </a:gridCol>
                <a:gridCol w="740664">
                  <a:extLst>
                    <a:ext uri="{9D8B030D-6E8A-4147-A177-3AD203B41FA5}">
                      <a16:colId xmlns:a16="http://schemas.microsoft.com/office/drawing/2014/main" val="3980032612"/>
                    </a:ext>
                  </a:extLst>
                </a:gridCol>
                <a:gridCol w="740664">
                  <a:extLst>
                    <a:ext uri="{9D8B030D-6E8A-4147-A177-3AD203B41FA5}">
                      <a16:colId xmlns:a16="http://schemas.microsoft.com/office/drawing/2014/main" val="1449885335"/>
                    </a:ext>
                  </a:extLst>
                </a:gridCol>
                <a:gridCol w="740664">
                  <a:extLst>
                    <a:ext uri="{9D8B030D-6E8A-4147-A177-3AD203B41FA5}">
                      <a16:colId xmlns:a16="http://schemas.microsoft.com/office/drawing/2014/main" val="1083751230"/>
                    </a:ext>
                  </a:extLst>
                </a:gridCol>
                <a:gridCol w="740664">
                  <a:extLst>
                    <a:ext uri="{9D8B030D-6E8A-4147-A177-3AD203B41FA5}">
                      <a16:colId xmlns:a16="http://schemas.microsoft.com/office/drawing/2014/main" val="1549228164"/>
                    </a:ext>
                  </a:extLst>
                </a:gridCol>
                <a:gridCol w="740664">
                  <a:extLst>
                    <a:ext uri="{9D8B030D-6E8A-4147-A177-3AD203B41FA5}">
                      <a16:colId xmlns:a16="http://schemas.microsoft.com/office/drawing/2014/main" val="2738107154"/>
                    </a:ext>
                  </a:extLst>
                </a:gridCol>
                <a:gridCol w="740664">
                  <a:extLst>
                    <a:ext uri="{9D8B030D-6E8A-4147-A177-3AD203B41FA5}">
                      <a16:colId xmlns:a16="http://schemas.microsoft.com/office/drawing/2014/main" val="534173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4201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- 2024-06-13 09:48:47</a:t>
                      </a:r>
                      <a:r>
                        <a:rPr kumimoji="0" lang="fr-FR" sz="1000" b="0" i="0" u="none" strike="noStrike" kern="1200" cap="none" spc="0" normalizeH="0" baseline="0" noProof="0">
                          <a:ln>
                            <a:noFill/>
                          </a:ln>
                          <a:solidFill>
                            <a:prstClr val="black"/>
                          </a:solidFill>
                          <a:effectLst/>
                          <a:uLnTx/>
                          <a:uFillTx/>
                          <a:latin typeface="Calibri"/>
                          <a:ea typeface="+mn-ea"/>
                          <a:cs typeface="+mn-cs"/>
                        </a:rPr>
                        <a:t>
 🎬️ Bordeaux métropole lance un plan d'actions pour relancer et accompagner la productions de logements sur le territoire. 
Christine Bost, présidente de Bordeaux Métropole, détaille le plan logement ambitieux voté au conseil le 7 juin dernier.
3 axes forts pour ce plan d’actions de 35M€ : 
🏡Soutien financier aux communes pour les équipements publics &amp; la solidarité urbaine
🏡Renforcement de la production de logements sociaux
🏡Meilleure coopération avec les acteurs locaux
L'essentiel du conseil sur : https://lnkd.in/ezEZpF7H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https://media.licdn.com/dms/image/v2/D4E10AQFdQrd8PcD4Eg/videocover-high/videocover-high/0/1718264907366?e=1725534000&amp;v=beta&amp;t=7phXAcAlVPd-N-90eG1Ex-Yt-xnkexWsSu24QaUE0zQ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95907</a:t>
                      </a:r>
                    </a:p>
                  </a:txBody>
                  <a:tcPr/>
                </a:tc>
                <a:extLst>
                  <a:ext uri="{0D108BD9-81ED-4DB2-BD59-A6C34878D82A}">
                    <a16:rowId xmlns:a16="http://schemas.microsoft.com/office/drawing/2014/main" val="1558047860"/>
                  </a:ext>
                </a:extLst>
              </a:tr>
            </a:tbl>
          </a:graphicData>
        </a:graphic>
      </p:graphicFrame>
      <p:sp>
        <p:nvSpPr>
          <p:cNvPr id="4" name="Text Placeholder 3">
            <a:extLst>
              <a:ext uri="{FF2B5EF4-FFF2-40B4-BE49-F238E27FC236}">
                <a16:creationId xmlns:a16="http://schemas.microsoft.com/office/drawing/2014/main" id="{BACCA871-4EE2-4342-80C1-C08E5DEC070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02370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1E15F-0C64-41F7-97F7-715F3E723D3A}"/>
              </a:ext>
            </a:extLst>
          </p:cNvPr>
          <p:cNvSpPr>
            <a:spLocks noGrp="1"/>
          </p:cNvSpPr>
          <p:nvPr>
            <p:ph type="title"/>
          </p:nvPr>
        </p:nvSpPr>
        <p:spPr/>
        <p:txBody>
          <a:bodyPr/>
          <a:lstStyle/>
          <a:p>
            <a:r>
              <a:rPr lang="fr-FR"/>
              <a:t>LinkedIn Posts publiés (nombre de réactions) | 1 group and 2 profiles - 13 of 25</a:t>
            </a:r>
            <a:endParaRPr lang="en-US"/>
          </a:p>
        </p:txBody>
      </p:sp>
      <p:graphicFrame>
        <p:nvGraphicFramePr>
          <p:cNvPr id="5" name="Table Placeholder 4">
            <a:extLst>
              <a:ext uri="{FF2B5EF4-FFF2-40B4-BE49-F238E27FC236}">
                <a16:creationId xmlns:a16="http://schemas.microsoft.com/office/drawing/2014/main" id="{3E67F309-69BA-42EB-8AC9-B81FC8609A86}"/>
              </a:ext>
            </a:extLst>
          </p:cNvPr>
          <p:cNvGraphicFramePr>
            <a:graphicFrameLocks noGrp="1"/>
          </p:cNvGraphicFramePr>
          <p:nvPr>
            <p:ph type="tbl" sz="quarter" idx="13"/>
            <p:extLst>
              <p:ext uri="{D42A27DB-BD31-4B8C-83A1-F6EECF244321}">
                <p14:modId xmlns:p14="http://schemas.microsoft.com/office/powerpoint/2010/main" val="2759398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76197508"/>
                    </a:ext>
                  </a:extLst>
                </a:gridCol>
                <a:gridCol w="1481328">
                  <a:extLst>
                    <a:ext uri="{9D8B030D-6E8A-4147-A177-3AD203B41FA5}">
                      <a16:colId xmlns:a16="http://schemas.microsoft.com/office/drawing/2014/main" val="4238743366"/>
                    </a:ext>
                  </a:extLst>
                </a:gridCol>
                <a:gridCol w="740664">
                  <a:extLst>
                    <a:ext uri="{9D8B030D-6E8A-4147-A177-3AD203B41FA5}">
                      <a16:colId xmlns:a16="http://schemas.microsoft.com/office/drawing/2014/main" val="3401950199"/>
                    </a:ext>
                  </a:extLst>
                </a:gridCol>
                <a:gridCol w="740664">
                  <a:extLst>
                    <a:ext uri="{9D8B030D-6E8A-4147-A177-3AD203B41FA5}">
                      <a16:colId xmlns:a16="http://schemas.microsoft.com/office/drawing/2014/main" val="753794217"/>
                    </a:ext>
                  </a:extLst>
                </a:gridCol>
                <a:gridCol w="740664">
                  <a:extLst>
                    <a:ext uri="{9D8B030D-6E8A-4147-A177-3AD203B41FA5}">
                      <a16:colId xmlns:a16="http://schemas.microsoft.com/office/drawing/2014/main" val="213906689"/>
                    </a:ext>
                  </a:extLst>
                </a:gridCol>
                <a:gridCol w="740664">
                  <a:extLst>
                    <a:ext uri="{9D8B030D-6E8A-4147-A177-3AD203B41FA5}">
                      <a16:colId xmlns:a16="http://schemas.microsoft.com/office/drawing/2014/main" val="505552938"/>
                    </a:ext>
                  </a:extLst>
                </a:gridCol>
                <a:gridCol w="740664">
                  <a:extLst>
                    <a:ext uri="{9D8B030D-6E8A-4147-A177-3AD203B41FA5}">
                      <a16:colId xmlns:a16="http://schemas.microsoft.com/office/drawing/2014/main" val="2698123026"/>
                    </a:ext>
                  </a:extLst>
                </a:gridCol>
                <a:gridCol w="740664">
                  <a:extLst>
                    <a:ext uri="{9D8B030D-6E8A-4147-A177-3AD203B41FA5}">
                      <a16:colId xmlns:a16="http://schemas.microsoft.com/office/drawing/2014/main" val="2985365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8746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- 2024-06-21 08:23:07</a:t>
                      </a:r>
                      <a:r>
                        <a:rPr kumimoji="0" lang="fr-FR" sz="1000" b="0" i="0" u="none" strike="noStrike" kern="1200" cap="none" spc="0" normalizeH="0" baseline="0" noProof="0">
                          <a:ln>
                            <a:noFill/>
                          </a:ln>
                          <a:solidFill>
                            <a:prstClr val="black"/>
                          </a:solidFill>
                          <a:effectLst/>
                          <a:uLnTx/>
                          <a:uFillTx/>
                          <a:latin typeface="Calibri"/>
                          <a:ea typeface="+mn-ea"/>
                          <a:cs typeface="+mn-cs"/>
                        </a:rPr>
                        <a:t>
 🎬️ Pour une métropole rafraichissante 🧊
Pierre HURMIC, premier Vice-président de Bordeaux Métropole, détaille le plan d'actions "Métropole rafraichissante". 
Objectif ? Proposer un plan concret pour adapter le plus rapidement notre territoire. 
Un chiffre à retenir pour comprendre cet objectif : 
42 % de la population du territoire est vulnérable face à une canicule. Pour y faire face, Bordeaux Métropole engage un plan d’actions « Métropole rafraichissante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https://media.licdn.com/dms/image/v2/D5610AQFiqJ4d4gtOMg/videocover-high/videocover-high/0/1718950965708?e=1725534000&amp;v=beta&amp;t=I9hf-1btK-0AuhvvSripc3eFbCm_Jp3wnN1-O1sUTe8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14289</a:t>
                      </a:r>
                    </a:p>
                  </a:txBody>
                  <a:tcPr/>
                </a:tc>
                <a:extLst>
                  <a:ext uri="{0D108BD9-81ED-4DB2-BD59-A6C34878D82A}">
                    <a16:rowId xmlns:a16="http://schemas.microsoft.com/office/drawing/2014/main" val="2123332208"/>
                  </a:ext>
                </a:extLst>
              </a:tr>
            </a:tbl>
          </a:graphicData>
        </a:graphic>
      </p:graphicFrame>
      <p:sp>
        <p:nvSpPr>
          <p:cNvPr id="4" name="Text Placeholder 3">
            <a:extLst>
              <a:ext uri="{FF2B5EF4-FFF2-40B4-BE49-F238E27FC236}">
                <a16:creationId xmlns:a16="http://schemas.microsoft.com/office/drawing/2014/main" id="{495E7E48-023C-4173-AF1B-00A5C3CD657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98130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EBEE4-8162-489A-B315-7A6D4261DCED}"/>
              </a:ext>
            </a:extLst>
          </p:cNvPr>
          <p:cNvSpPr>
            <a:spLocks noGrp="1"/>
          </p:cNvSpPr>
          <p:nvPr>
            <p:ph type="title"/>
          </p:nvPr>
        </p:nvSpPr>
        <p:spPr/>
        <p:txBody>
          <a:bodyPr/>
          <a:lstStyle/>
          <a:p>
            <a:r>
              <a:rPr lang="fr-FR"/>
              <a:t>LinkedIn Posts publiés (nombre de réactions) | 1 group and 2 profiles - 14 of 25</a:t>
            </a:r>
            <a:endParaRPr lang="en-US"/>
          </a:p>
        </p:txBody>
      </p:sp>
      <p:graphicFrame>
        <p:nvGraphicFramePr>
          <p:cNvPr id="5" name="Table Placeholder 4">
            <a:extLst>
              <a:ext uri="{FF2B5EF4-FFF2-40B4-BE49-F238E27FC236}">
                <a16:creationId xmlns:a16="http://schemas.microsoft.com/office/drawing/2014/main" id="{159DA664-E735-4474-98B0-F9CC0363D908}"/>
              </a:ext>
            </a:extLst>
          </p:cNvPr>
          <p:cNvGraphicFramePr>
            <a:graphicFrameLocks noGrp="1"/>
          </p:cNvGraphicFramePr>
          <p:nvPr>
            <p:ph type="tbl" sz="quarter" idx="13"/>
            <p:extLst>
              <p:ext uri="{D42A27DB-BD31-4B8C-83A1-F6EECF244321}">
                <p14:modId xmlns:p14="http://schemas.microsoft.com/office/powerpoint/2010/main" val="227138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67090097"/>
                    </a:ext>
                  </a:extLst>
                </a:gridCol>
                <a:gridCol w="1481328">
                  <a:extLst>
                    <a:ext uri="{9D8B030D-6E8A-4147-A177-3AD203B41FA5}">
                      <a16:colId xmlns:a16="http://schemas.microsoft.com/office/drawing/2014/main" val="390512743"/>
                    </a:ext>
                  </a:extLst>
                </a:gridCol>
                <a:gridCol w="740664">
                  <a:extLst>
                    <a:ext uri="{9D8B030D-6E8A-4147-A177-3AD203B41FA5}">
                      <a16:colId xmlns:a16="http://schemas.microsoft.com/office/drawing/2014/main" val="3029803082"/>
                    </a:ext>
                  </a:extLst>
                </a:gridCol>
                <a:gridCol w="740664">
                  <a:extLst>
                    <a:ext uri="{9D8B030D-6E8A-4147-A177-3AD203B41FA5}">
                      <a16:colId xmlns:a16="http://schemas.microsoft.com/office/drawing/2014/main" val="1972018886"/>
                    </a:ext>
                  </a:extLst>
                </a:gridCol>
                <a:gridCol w="740664">
                  <a:extLst>
                    <a:ext uri="{9D8B030D-6E8A-4147-A177-3AD203B41FA5}">
                      <a16:colId xmlns:a16="http://schemas.microsoft.com/office/drawing/2014/main" val="1169336593"/>
                    </a:ext>
                  </a:extLst>
                </a:gridCol>
                <a:gridCol w="740664">
                  <a:extLst>
                    <a:ext uri="{9D8B030D-6E8A-4147-A177-3AD203B41FA5}">
                      <a16:colId xmlns:a16="http://schemas.microsoft.com/office/drawing/2014/main" val="3178696207"/>
                    </a:ext>
                  </a:extLst>
                </a:gridCol>
                <a:gridCol w="740664">
                  <a:extLst>
                    <a:ext uri="{9D8B030D-6E8A-4147-A177-3AD203B41FA5}">
                      <a16:colId xmlns:a16="http://schemas.microsoft.com/office/drawing/2014/main" val="172589850"/>
                    </a:ext>
                  </a:extLst>
                </a:gridCol>
                <a:gridCol w="740664">
                  <a:extLst>
                    <a:ext uri="{9D8B030D-6E8A-4147-A177-3AD203B41FA5}">
                      <a16:colId xmlns:a16="http://schemas.microsoft.com/office/drawing/2014/main" val="1515593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0586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Entreprendre | Bordeaux Métropole - 2024-06-04 13:55:34</a:t>
                      </a:r>
                      <a:r>
                        <a:rPr kumimoji="0" lang="fr-FR" sz="1000" b="0" i="0" u="none" strike="noStrike" kern="1200" cap="none" spc="0" normalizeH="0" baseline="0" noProof="0">
                          <a:ln>
                            <a:noFill/>
                          </a:ln>
                          <a:solidFill>
                            <a:prstClr val="black"/>
                          </a:solidFill>
                          <a:effectLst/>
                          <a:uLnTx/>
                          <a:uFillTx/>
                          <a:latin typeface="Calibri"/>
                          <a:ea typeface="+mn-ea"/>
                          <a:cs typeface="+mn-cs"/>
                        </a:rPr>
                        <a:t>
 [ 🏭 HDF Energy inaugure sa nouvelle usine sur les anciens terrains Ford]
📅 Le 30 mai 2024, HDF Energy a inauguré la première usine au monde de fabrication de piles à combustible de forte puissance (1 MW+).
🔎 Suite à l’Appel à Manifestation d’Intérêt du terrain des circuits organisé par Bordeaux Métropole, un travail partenarial a démarré avec la société HDF Energy sur ce terrain dont la Métropole était devenue propriétaire en 2020 dans le cadre de la convention de revitalisation signée avec Ford.
🤝 Les équipes de Bordeaux Métropole et de la Ville de Blanquefort ont œuvré ensemble pour permettre à HDF de sortir ce projet dans des délais resserrés. Les travaux de l’usine lancés en décembre 2022 se sont achevés à la mi-avril 2024. 
🏗 Le bâtiment conçu par Patriarche. Augmented Architecture possède la certification BREEAM , norme internationale d'évaluation de l'impact environnemental d'un bâtiment pour une architecture plus écologique.
👉 La nouvelle usine HDF c'est : 
✔ un site industriel de fabrication de piles à forte puissance dédiées à la décarbonation de la mobilité lourde maritime et ferroviaire, ainsi qu’à la production d'électricité pour les réseaux électriques publics,
✔ près de 7000m2 comprenant des bureaux, ateliers et locaux de production, des espaces d’accueil et une halle productive,
✔ une centaine d’emplois à terme.
📍 Avec plus de 33 000 salariés répartis dans 5400 entreprises, l'industrie de la Métropole bordelaise s'affirme comme une filière dynamique, créatrice de richesse économique et pourvoyeuse d'emploi. 
#BMEntreprendre #Réindustrialisation #Hydrogène #Energie 
@Damien Havard, Hanane EL HAMRAOUI, \@Frédéric Morane, Joël Maurice, \@Cécile Dupouy, Lucas Lecomte , Stéphane Peyrichou, Couraudon Cecile, Stephane Loussouarn, Maxime Cazaux, \@Sébastien Guiraud, Clément Decellieres, Nadine FAYE, \@Céline Guaus,  \@Guillaume Boyer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https://media.licdn.com/dms/image/v2/D5622AQH55oDFUphibg/feedshare-shrink_2048_1536/feedshare-shrink_2048_1536/0/1719204244335?e=1727913600&amp;v=beta&amp;t=Q7y9gVSpzOGm1xejzOC3_31YGdLQx230PElZyEWdKJY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5227</a:t>
                      </a:r>
                    </a:p>
                  </a:txBody>
                  <a:tcPr/>
                </a:tc>
                <a:extLst>
                  <a:ext uri="{0D108BD9-81ED-4DB2-BD59-A6C34878D82A}">
                    <a16:rowId xmlns:a16="http://schemas.microsoft.com/office/drawing/2014/main" val="2429058375"/>
                  </a:ext>
                </a:extLst>
              </a:tr>
            </a:tbl>
          </a:graphicData>
        </a:graphic>
      </p:graphicFrame>
      <p:sp>
        <p:nvSpPr>
          <p:cNvPr id="4" name="Text Placeholder 3">
            <a:extLst>
              <a:ext uri="{FF2B5EF4-FFF2-40B4-BE49-F238E27FC236}">
                <a16:creationId xmlns:a16="http://schemas.microsoft.com/office/drawing/2014/main" id="{EADD0247-0954-41CE-B02B-CF1096E4DDE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1488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F624F-D781-454F-9DA6-23FA541018CE}"/>
              </a:ext>
            </a:extLst>
          </p:cNvPr>
          <p:cNvSpPr>
            <a:spLocks noGrp="1"/>
          </p:cNvSpPr>
          <p:nvPr>
            <p:ph type="title"/>
          </p:nvPr>
        </p:nvSpPr>
        <p:spPr/>
        <p:txBody>
          <a:bodyPr/>
          <a:lstStyle/>
          <a:p>
            <a:r>
              <a:rPr lang="fr-FR"/>
              <a:t>LinkedIn Posts publiés (nombre de réactions) | 1 group and 2 profiles - 15 of 25</a:t>
            </a:r>
            <a:endParaRPr lang="en-US"/>
          </a:p>
        </p:txBody>
      </p:sp>
      <p:graphicFrame>
        <p:nvGraphicFramePr>
          <p:cNvPr id="5" name="Table Placeholder 4">
            <a:extLst>
              <a:ext uri="{FF2B5EF4-FFF2-40B4-BE49-F238E27FC236}">
                <a16:creationId xmlns:a16="http://schemas.microsoft.com/office/drawing/2014/main" id="{352F22F6-02FE-45EB-884E-C6ED49D6DB4E}"/>
              </a:ext>
            </a:extLst>
          </p:cNvPr>
          <p:cNvGraphicFramePr>
            <a:graphicFrameLocks noGrp="1"/>
          </p:cNvGraphicFramePr>
          <p:nvPr>
            <p:ph type="tbl" sz="quarter" idx="13"/>
            <p:extLst>
              <p:ext uri="{D42A27DB-BD31-4B8C-83A1-F6EECF244321}">
                <p14:modId xmlns:p14="http://schemas.microsoft.com/office/powerpoint/2010/main" val="609124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32204098"/>
                    </a:ext>
                  </a:extLst>
                </a:gridCol>
                <a:gridCol w="1481328">
                  <a:extLst>
                    <a:ext uri="{9D8B030D-6E8A-4147-A177-3AD203B41FA5}">
                      <a16:colId xmlns:a16="http://schemas.microsoft.com/office/drawing/2014/main" val="284288005"/>
                    </a:ext>
                  </a:extLst>
                </a:gridCol>
                <a:gridCol w="740664">
                  <a:extLst>
                    <a:ext uri="{9D8B030D-6E8A-4147-A177-3AD203B41FA5}">
                      <a16:colId xmlns:a16="http://schemas.microsoft.com/office/drawing/2014/main" val="1083687545"/>
                    </a:ext>
                  </a:extLst>
                </a:gridCol>
                <a:gridCol w="740664">
                  <a:extLst>
                    <a:ext uri="{9D8B030D-6E8A-4147-A177-3AD203B41FA5}">
                      <a16:colId xmlns:a16="http://schemas.microsoft.com/office/drawing/2014/main" val="1539303290"/>
                    </a:ext>
                  </a:extLst>
                </a:gridCol>
                <a:gridCol w="740664">
                  <a:extLst>
                    <a:ext uri="{9D8B030D-6E8A-4147-A177-3AD203B41FA5}">
                      <a16:colId xmlns:a16="http://schemas.microsoft.com/office/drawing/2014/main" val="2702380383"/>
                    </a:ext>
                  </a:extLst>
                </a:gridCol>
                <a:gridCol w="740664">
                  <a:extLst>
                    <a:ext uri="{9D8B030D-6E8A-4147-A177-3AD203B41FA5}">
                      <a16:colId xmlns:a16="http://schemas.microsoft.com/office/drawing/2014/main" val="2729293833"/>
                    </a:ext>
                  </a:extLst>
                </a:gridCol>
                <a:gridCol w="740664">
                  <a:extLst>
                    <a:ext uri="{9D8B030D-6E8A-4147-A177-3AD203B41FA5}">
                      <a16:colId xmlns:a16="http://schemas.microsoft.com/office/drawing/2014/main" val="2852135179"/>
                    </a:ext>
                  </a:extLst>
                </a:gridCol>
                <a:gridCol w="740664">
                  <a:extLst>
                    <a:ext uri="{9D8B030D-6E8A-4147-A177-3AD203B41FA5}">
                      <a16:colId xmlns:a16="http://schemas.microsoft.com/office/drawing/2014/main" val="326479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1936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Entreprendre | Bordeaux Métropole - 2024-06-03 17:17:43</a:t>
                      </a:r>
                      <a:r>
                        <a:rPr kumimoji="0" lang="fr-FR" sz="1000" b="0" i="0" u="none" strike="noStrike" kern="1200" cap="none" spc="0" normalizeH="0" baseline="0" noProof="0">
                          <a:ln>
                            <a:noFill/>
                          </a:ln>
                          <a:solidFill>
                            <a:prstClr val="black"/>
                          </a:solidFill>
                          <a:effectLst/>
                          <a:uLnTx/>
                          <a:uFillTx/>
                          <a:latin typeface="Calibri"/>
                          <a:ea typeface="+mn-ea"/>
                          <a:cs typeface="+mn-cs"/>
                        </a:rPr>
                        <a:t>
 [📢 Retour sur le lancement officiel du programme « Territoires d’Industrie Bordeaux Métropole Bassin d’Arcachon nord » ] 
🤝 Aujourd’hui, à l’UIMM GIRONDE-LANDES, Bordeaux Métropole, la COBAN) et le Grand Port Maritime de Bordeaux (GPMB\), lançaient officiellement le programme « Territoires d’Industrie » aux côtés de nombreux acteurs industriels, économiques, de la formation, et institutionnels. 
💡 Ce dispositif vise à soutenir l'écosystème industriel dans son adaptation et sa transformation vers l'industrie du futur , une industrie verte, compétitive et durable autour de 4 priorités :
- les compétences et les métiers d’avenir,
- la transition écologique et énergétique,
- le renforcement des écosystèmes d’innovation, 
- l’optimisation du foncier industriel en conformité avec les enjeux environnementaux.
📋 Au menu du comité de pilotage de lancement, qui a réuni plus de 80 participants :
✔ La présentation du programme « Territoires d’industrie » et du panier de services mis à disposition, par les représentants de l’ANCTerritoires, de la Banque des Territoires, de l’ADEME et de la Bpifrance, pour soutenir les actions. 
✔ Une table ronde sur « les enjeux de l’industrie de demain » autour des 4 priorités du plan d’actions :
 - Compétences et formations, par l’UIMM GIRONDE-LANDES et Construction Navale Bordeaux
- Transition écologique, par Smurfit Kappa
- Innovation industrielle, par le Grand Port Maritime de Bordeaux et ETM Marine
 - Foncier, par Ancoris lauréats du site clé en main
👍 Une démarche partenariale qui voit le jour grâce au soutien des industriels, des acteurs de l’écosystème local, des pôles de compétitivité, des acteurs de la formation, des clusters, des technopôles, des agences de développement, des représentants des branches professionnelles, mais aussi de l’Etat, de ses partenaires et de la Région Nouvelle-Aquitaine.
#BMEntreprendre #TerritoiresdIndustrie #IndustrieDurable #Réindustrialisation #Innovation #emploi #EcologieIndustrielle
Arnaud Beyssen, Jean-Frédéric LAURENT, Sabine Winckel, Sean Coq, Natalia Araujo Cuvellier, Michel LE VAN KIEM, Laurent Descos, Bruno TORMEN, @jean jacques meyneng, LIONEL MATIAS, Alexandre LE CAMUS, Guillaume Gady, Stéphane Peyrichou, Jean-luc PIZIVIN, Couraudon Cecile, Herlène Toulemont, Florence Chevalier, Christelle Nemery,  Agence de Développement Economique Bassin d'Arcachon - Val de l'Eyre Expansion BA2E, Emmanuelle Giraud-Heraud, Anne-Sophie MOULINIER, \@Isabelle gourgues, Sandrine Noguès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https://media.licdn.com/dms/image/v2/D4D22AQGu7p27KVpo8A/feedshare-shrink_2048_1536/feedshare-shrink_2048_1536/0/1719130467805?e=1727913600&amp;v=beta&amp;t=379H3ihCp0VnzepSpOkNdFTeGVlGM4hfOWbK2y9rXm8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4834</a:t>
                      </a:r>
                    </a:p>
                  </a:txBody>
                  <a:tcPr/>
                </a:tc>
                <a:extLst>
                  <a:ext uri="{0D108BD9-81ED-4DB2-BD59-A6C34878D82A}">
                    <a16:rowId xmlns:a16="http://schemas.microsoft.com/office/drawing/2014/main" val="14233425"/>
                  </a:ext>
                </a:extLst>
              </a:tr>
            </a:tbl>
          </a:graphicData>
        </a:graphic>
      </p:graphicFrame>
      <p:sp>
        <p:nvSpPr>
          <p:cNvPr id="4" name="Text Placeholder 3">
            <a:extLst>
              <a:ext uri="{FF2B5EF4-FFF2-40B4-BE49-F238E27FC236}">
                <a16:creationId xmlns:a16="http://schemas.microsoft.com/office/drawing/2014/main" id="{0889E426-8986-46DA-AD61-30CB9250581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56138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F2C2B-062C-428E-A565-1F394FDD7F8D}"/>
              </a:ext>
            </a:extLst>
          </p:cNvPr>
          <p:cNvSpPr>
            <a:spLocks noGrp="1"/>
          </p:cNvSpPr>
          <p:nvPr>
            <p:ph type="title"/>
          </p:nvPr>
        </p:nvSpPr>
        <p:spPr/>
        <p:txBody>
          <a:bodyPr/>
          <a:lstStyle/>
          <a:p>
            <a:r>
              <a:rPr lang="fr-FR"/>
              <a:t>LinkedIn Posts publiés (nombre de réactions) | 1 group and 2 profiles - 16 of 25</a:t>
            </a:r>
            <a:endParaRPr lang="en-US"/>
          </a:p>
        </p:txBody>
      </p:sp>
      <p:graphicFrame>
        <p:nvGraphicFramePr>
          <p:cNvPr id="5" name="Table Placeholder 4">
            <a:extLst>
              <a:ext uri="{FF2B5EF4-FFF2-40B4-BE49-F238E27FC236}">
                <a16:creationId xmlns:a16="http://schemas.microsoft.com/office/drawing/2014/main" id="{5DF29633-A501-4F02-B49F-9CF4465A668F}"/>
              </a:ext>
            </a:extLst>
          </p:cNvPr>
          <p:cNvGraphicFramePr>
            <a:graphicFrameLocks noGrp="1"/>
          </p:cNvGraphicFramePr>
          <p:nvPr>
            <p:ph type="tbl" sz="quarter" idx="13"/>
            <p:extLst>
              <p:ext uri="{D42A27DB-BD31-4B8C-83A1-F6EECF244321}">
                <p14:modId xmlns:p14="http://schemas.microsoft.com/office/powerpoint/2010/main" val="315674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40466211"/>
                    </a:ext>
                  </a:extLst>
                </a:gridCol>
                <a:gridCol w="1481328">
                  <a:extLst>
                    <a:ext uri="{9D8B030D-6E8A-4147-A177-3AD203B41FA5}">
                      <a16:colId xmlns:a16="http://schemas.microsoft.com/office/drawing/2014/main" val="1495611391"/>
                    </a:ext>
                  </a:extLst>
                </a:gridCol>
                <a:gridCol w="740664">
                  <a:extLst>
                    <a:ext uri="{9D8B030D-6E8A-4147-A177-3AD203B41FA5}">
                      <a16:colId xmlns:a16="http://schemas.microsoft.com/office/drawing/2014/main" val="915774136"/>
                    </a:ext>
                  </a:extLst>
                </a:gridCol>
                <a:gridCol w="740664">
                  <a:extLst>
                    <a:ext uri="{9D8B030D-6E8A-4147-A177-3AD203B41FA5}">
                      <a16:colId xmlns:a16="http://schemas.microsoft.com/office/drawing/2014/main" val="3416803142"/>
                    </a:ext>
                  </a:extLst>
                </a:gridCol>
                <a:gridCol w="740664">
                  <a:extLst>
                    <a:ext uri="{9D8B030D-6E8A-4147-A177-3AD203B41FA5}">
                      <a16:colId xmlns:a16="http://schemas.microsoft.com/office/drawing/2014/main" val="838089410"/>
                    </a:ext>
                  </a:extLst>
                </a:gridCol>
                <a:gridCol w="740664">
                  <a:extLst>
                    <a:ext uri="{9D8B030D-6E8A-4147-A177-3AD203B41FA5}">
                      <a16:colId xmlns:a16="http://schemas.microsoft.com/office/drawing/2014/main" val="2789903341"/>
                    </a:ext>
                  </a:extLst>
                </a:gridCol>
                <a:gridCol w="740664">
                  <a:extLst>
                    <a:ext uri="{9D8B030D-6E8A-4147-A177-3AD203B41FA5}">
                      <a16:colId xmlns:a16="http://schemas.microsoft.com/office/drawing/2014/main" val="2256592732"/>
                    </a:ext>
                  </a:extLst>
                </a:gridCol>
                <a:gridCol w="740664">
                  <a:extLst>
                    <a:ext uri="{9D8B030D-6E8A-4147-A177-3AD203B41FA5}">
                      <a16:colId xmlns:a16="http://schemas.microsoft.com/office/drawing/2014/main" val="276989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5186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- 2024-06-11 19:17:21</a:t>
                      </a:r>
                      <a:r>
                        <a:rPr kumimoji="0" lang="fr-FR" sz="1000" b="0" i="0" u="none" strike="noStrike" kern="1200" cap="none" spc="0" normalizeH="0" baseline="0" noProof="0">
                          <a:ln>
                            <a:noFill/>
                          </a:ln>
                          <a:solidFill>
                            <a:prstClr val="black"/>
                          </a:solidFill>
                          <a:effectLst/>
                          <a:uLnTx/>
                          <a:uFillTx/>
                          <a:latin typeface="Calibri"/>
                          <a:ea typeface="+mn-ea"/>
                          <a:cs typeface="+mn-cs"/>
                        </a:rPr>
                        <a:t>
 🔥 Bordeaux Métropole présente la célèbre Torche Olympique aux Archives de Bordeaux Métropole. 
Les Jeux Olympiques arrivent à Bordeaux le 24 juillet avec le début du Tournoi de Foot Olympique. 
Le 23 mai dernier, la Flamme a sillonné le territoire avec un public nombreux au rendez-vous. 
Pour rester dans l'esprit olympique, les Archives Nationales exposeront la Torche du 13 juin au 9 septembre.
📅 Un événement dédié le 13 juin à 19h
Pour célébrer cette arrivée, le collectif « Gang of Food » présentera une création originale, directement inspirée des cérémonies d’allumage de la flamme depuis le mont Olympe et des cérémonies d’ouverture des Jeux Olympiques. Ce prélude festif aux Jeux célébrera les symboles olympiques à travers un spectacle unique.
🎟️ Entrée gratuite
📍Parvis des Archives - 33100 Bordeaux
Toutes les informations sur : 
https://lnkd.in/euxftXX5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https://media.licdn.com/dms/image/v2/D4E10AQEWej0S4qsLZA/image-shrink_1280/image-shrink_1280/0/1718587666870?e=1725534000&amp;v=beta&amp;t=t55PKkaDYpv2yXtswKG5owFXislSA1yvOT9Y7fbHJUw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6004</a:t>
                      </a:r>
                    </a:p>
                  </a:txBody>
                  <a:tcPr/>
                </a:tc>
                <a:extLst>
                  <a:ext uri="{0D108BD9-81ED-4DB2-BD59-A6C34878D82A}">
                    <a16:rowId xmlns:a16="http://schemas.microsoft.com/office/drawing/2014/main" val="695072309"/>
                  </a:ext>
                </a:extLst>
              </a:tr>
            </a:tbl>
          </a:graphicData>
        </a:graphic>
      </p:graphicFrame>
      <p:sp>
        <p:nvSpPr>
          <p:cNvPr id="4" name="Text Placeholder 3">
            <a:extLst>
              <a:ext uri="{FF2B5EF4-FFF2-40B4-BE49-F238E27FC236}">
                <a16:creationId xmlns:a16="http://schemas.microsoft.com/office/drawing/2014/main" id="{E3724585-C30C-4030-90E0-4AD8E803ACB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40923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5372-8FBD-4778-9950-B498543D3B40}"/>
              </a:ext>
            </a:extLst>
          </p:cNvPr>
          <p:cNvSpPr>
            <a:spLocks noGrp="1"/>
          </p:cNvSpPr>
          <p:nvPr>
            <p:ph type="title"/>
          </p:nvPr>
        </p:nvSpPr>
        <p:spPr/>
        <p:txBody>
          <a:bodyPr/>
          <a:lstStyle/>
          <a:p>
            <a:r>
              <a:rPr lang="fr-FR"/>
              <a:t>LinkedIn Posts publiés (nombre de réactions) | 1 group and 2 profiles - 17 of 25</a:t>
            </a:r>
            <a:endParaRPr lang="en-US"/>
          </a:p>
        </p:txBody>
      </p:sp>
      <p:graphicFrame>
        <p:nvGraphicFramePr>
          <p:cNvPr id="5" name="Table Placeholder 4">
            <a:extLst>
              <a:ext uri="{FF2B5EF4-FFF2-40B4-BE49-F238E27FC236}">
                <a16:creationId xmlns:a16="http://schemas.microsoft.com/office/drawing/2014/main" id="{09BF3814-49D6-441C-B6FD-A727248AC6A4}"/>
              </a:ext>
            </a:extLst>
          </p:cNvPr>
          <p:cNvGraphicFramePr>
            <a:graphicFrameLocks noGrp="1"/>
          </p:cNvGraphicFramePr>
          <p:nvPr>
            <p:ph type="tbl" sz="quarter" idx="13"/>
            <p:extLst>
              <p:ext uri="{D42A27DB-BD31-4B8C-83A1-F6EECF244321}">
                <p14:modId xmlns:p14="http://schemas.microsoft.com/office/powerpoint/2010/main" val="1645194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1488014"/>
                    </a:ext>
                  </a:extLst>
                </a:gridCol>
                <a:gridCol w="1481328">
                  <a:extLst>
                    <a:ext uri="{9D8B030D-6E8A-4147-A177-3AD203B41FA5}">
                      <a16:colId xmlns:a16="http://schemas.microsoft.com/office/drawing/2014/main" val="3467891616"/>
                    </a:ext>
                  </a:extLst>
                </a:gridCol>
                <a:gridCol w="740664">
                  <a:extLst>
                    <a:ext uri="{9D8B030D-6E8A-4147-A177-3AD203B41FA5}">
                      <a16:colId xmlns:a16="http://schemas.microsoft.com/office/drawing/2014/main" val="2614530932"/>
                    </a:ext>
                  </a:extLst>
                </a:gridCol>
                <a:gridCol w="740664">
                  <a:extLst>
                    <a:ext uri="{9D8B030D-6E8A-4147-A177-3AD203B41FA5}">
                      <a16:colId xmlns:a16="http://schemas.microsoft.com/office/drawing/2014/main" val="2944820521"/>
                    </a:ext>
                  </a:extLst>
                </a:gridCol>
                <a:gridCol w="740664">
                  <a:extLst>
                    <a:ext uri="{9D8B030D-6E8A-4147-A177-3AD203B41FA5}">
                      <a16:colId xmlns:a16="http://schemas.microsoft.com/office/drawing/2014/main" val="4251536889"/>
                    </a:ext>
                  </a:extLst>
                </a:gridCol>
                <a:gridCol w="740664">
                  <a:extLst>
                    <a:ext uri="{9D8B030D-6E8A-4147-A177-3AD203B41FA5}">
                      <a16:colId xmlns:a16="http://schemas.microsoft.com/office/drawing/2014/main" val="3906976046"/>
                    </a:ext>
                  </a:extLst>
                </a:gridCol>
                <a:gridCol w="740664">
                  <a:extLst>
                    <a:ext uri="{9D8B030D-6E8A-4147-A177-3AD203B41FA5}">
                      <a16:colId xmlns:a16="http://schemas.microsoft.com/office/drawing/2014/main" val="2005846120"/>
                    </a:ext>
                  </a:extLst>
                </a:gridCol>
                <a:gridCol w="740664">
                  <a:extLst>
                    <a:ext uri="{9D8B030D-6E8A-4147-A177-3AD203B41FA5}">
                      <a16:colId xmlns:a16="http://schemas.microsoft.com/office/drawing/2014/main" val="772265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4225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Entreprendre | Bordeaux Métropole - 2024-06-21 14:00:01</a:t>
                      </a:r>
                      <a:r>
                        <a:rPr kumimoji="0" lang="fr-FR" sz="1000" b="0" i="0" u="none" strike="noStrike" kern="1200" cap="none" spc="0" normalizeH="0" baseline="0" noProof="0">
                          <a:ln>
                            <a:noFill/>
                          </a:ln>
                          <a:solidFill>
                            <a:prstClr val="black"/>
                          </a:solidFill>
                          <a:effectLst/>
                          <a:uLnTx/>
                          <a:uFillTx/>
                          <a:latin typeface="Calibri"/>
                          <a:ea typeface="+mn-ea"/>
                          <a:cs typeface="+mn-cs"/>
                        </a:rPr>
                        <a:t>
 [ 🌱 COOP ET BÂT : pose de la première...botte !]
🏗 Coop et bat est une Coopérative d’Activités et d’Emplois (CAE) située à Bassens, et spécialisée dans le bâtiment et l’écoconstruction. Elle permet à des entrepreneurs du bâtiment \(architectes, maitres d’œuvre, dessinateurs, etc.\) de développer leur activité sous le statut protecteur d’entrepreneur-salarié, en participant activement à la vie de la coopérative \(sociétariat, décisions collectives, sociocratie,…\).
📅 Ce jeudi 20 juin, Coop et Bât invitait ses partenaires, dont Bordeaux Métropole, à la pose de la 1ère « botte de paille » de son futur siège social, en référence à la paille, matériau isolant local et abondant, de plus en plus utilisé dans l’écoconstruction.
📍 Ce siège sera situé dans le quartier Prévot de Bassens, où l’équipe salariée et les entrepreneurs associés de Coop et Bât s’installeront dans quelques mois, au sein d’un bâtiment très innovant au niveau écologique.
🤝 Cette opération a été soutenue financièrement par la Métropole, la Région Nouvelle-Aquitaine, et les fonds européens.
Belle réussite à eux pour la finalisation du bâtiment, et rendez-vous dans quelques mois pour l’inauguration !
#ESS #BMEntreprendre #Entrepreunariat
Coop et bat, Yannick Puisset, MOONWALKLOCAL, Ville de Bassens, Bordeaux Métropole, Région Nouvelle-Aquitaine, CRESS Nouvelle-Aquitaine, Stéphane Peyrichou , Couraudon Cecile, Fabienne Oré-Courregelongue, Stephane Loussouarn, Jean-luc PIZIVIN, Elodie Escusa, Charles Reveillard, @Aurore Château, Florence Chevalier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https://media.licdn.com/dms/image/v2/D4D22AQE-2l_0m8ZWlg/feedshare-shrink_2048_1536/feedshare-shrink_2048_1536/0/1718964574414?e=1727913600&amp;v=beta&amp;t=l6nV6caj8rw55_uP4kWK5RulS47ocuIwS4IZ56_8usY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1988</a:t>
                      </a:r>
                    </a:p>
                  </a:txBody>
                  <a:tcPr/>
                </a:tc>
                <a:extLst>
                  <a:ext uri="{0D108BD9-81ED-4DB2-BD59-A6C34878D82A}">
                    <a16:rowId xmlns:a16="http://schemas.microsoft.com/office/drawing/2014/main" val="1363130983"/>
                  </a:ext>
                </a:extLst>
              </a:tr>
            </a:tbl>
          </a:graphicData>
        </a:graphic>
      </p:graphicFrame>
      <p:sp>
        <p:nvSpPr>
          <p:cNvPr id="4" name="Text Placeholder 3">
            <a:extLst>
              <a:ext uri="{FF2B5EF4-FFF2-40B4-BE49-F238E27FC236}">
                <a16:creationId xmlns:a16="http://schemas.microsoft.com/office/drawing/2014/main" id="{5F75B62F-113E-4A4D-A3DB-DA1B20DC5EB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78426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2E87A-C9FC-4760-ACFC-A597E7222B93}"/>
              </a:ext>
            </a:extLst>
          </p:cNvPr>
          <p:cNvSpPr>
            <a:spLocks noGrp="1"/>
          </p:cNvSpPr>
          <p:nvPr>
            <p:ph type="title"/>
          </p:nvPr>
        </p:nvSpPr>
        <p:spPr/>
        <p:txBody>
          <a:bodyPr/>
          <a:lstStyle/>
          <a:p>
            <a:r>
              <a:rPr lang="fr-FR"/>
              <a:t>LinkedIn Posts publiés (nombre de réactions) | 1 group and 2 profiles - 18 of 25</a:t>
            </a:r>
            <a:endParaRPr lang="en-US"/>
          </a:p>
        </p:txBody>
      </p:sp>
      <p:graphicFrame>
        <p:nvGraphicFramePr>
          <p:cNvPr id="5" name="Table Placeholder 4">
            <a:extLst>
              <a:ext uri="{FF2B5EF4-FFF2-40B4-BE49-F238E27FC236}">
                <a16:creationId xmlns:a16="http://schemas.microsoft.com/office/drawing/2014/main" id="{88C379C1-1DE2-4F92-9BEB-04BBC837BED4}"/>
              </a:ext>
            </a:extLst>
          </p:cNvPr>
          <p:cNvGraphicFramePr>
            <a:graphicFrameLocks noGrp="1"/>
          </p:cNvGraphicFramePr>
          <p:nvPr>
            <p:ph type="tbl" sz="quarter" idx="13"/>
            <p:extLst>
              <p:ext uri="{D42A27DB-BD31-4B8C-83A1-F6EECF244321}">
                <p14:modId xmlns:p14="http://schemas.microsoft.com/office/powerpoint/2010/main" val="1491566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99285620"/>
                    </a:ext>
                  </a:extLst>
                </a:gridCol>
                <a:gridCol w="1481328">
                  <a:extLst>
                    <a:ext uri="{9D8B030D-6E8A-4147-A177-3AD203B41FA5}">
                      <a16:colId xmlns:a16="http://schemas.microsoft.com/office/drawing/2014/main" val="1663527843"/>
                    </a:ext>
                  </a:extLst>
                </a:gridCol>
                <a:gridCol w="740664">
                  <a:extLst>
                    <a:ext uri="{9D8B030D-6E8A-4147-A177-3AD203B41FA5}">
                      <a16:colId xmlns:a16="http://schemas.microsoft.com/office/drawing/2014/main" val="3388304546"/>
                    </a:ext>
                  </a:extLst>
                </a:gridCol>
                <a:gridCol w="740664">
                  <a:extLst>
                    <a:ext uri="{9D8B030D-6E8A-4147-A177-3AD203B41FA5}">
                      <a16:colId xmlns:a16="http://schemas.microsoft.com/office/drawing/2014/main" val="1356346321"/>
                    </a:ext>
                  </a:extLst>
                </a:gridCol>
                <a:gridCol w="740664">
                  <a:extLst>
                    <a:ext uri="{9D8B030D-6E8A-4147-A177-3AD203B41FA5}">
                      <a16:colId xmlns:a16="http://schemas.microsoft.com/office/drawing/2014/main" val="237738922"/>
                    </a:ext>
                  </a:extLst>
                </a:gridCol>
                <a:gridCol w="740664">
                  <a:extLst>
                    <a:ext uri="{9D8B030D-6E8A-4147-A177-3AD203B41FA5}">
                      <a16:colId xmlns:a16="http://schemas.microsoft.com/office/drawing/2014/main" val="3709394038"/>
                    </a:ext>
                  </a:extLst>
                </a:gridCol>
                <a:gridCol w="740664">
                  <a:extLst>
                    <a:ext uri="{9D8B030D-6E8A-4147-A177-3AD203B41FA5}">
                      <a16:colId xmlns:a16="http://schemas.microsoft.com/office/drawing/2014/main" val="4126211591"/>
                    </a:ext>
                  </a:extLst>
                </a:gridCol>
                <a:gridCol w="740664">
                  <a:extLst>
                    <a:ext uri="{9D8B030D-6E8A-4147-A177-3AD203B41FA5}">
                      <a16:colId xmlns:a16="http://schemas.microsoft.com/office/drawing/2014/main" val="137711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6639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- 2024-06-20 16:46:04</a:t>
                      </a:r>
                      <a:r>
                        <a:rPr kumimoji="0" lang="fr-FR" sz="1000" b="0" i="0" u="none" strike="noStrike" kern="1200" cap="none" spc="0" normalizeH="0" baseline="0" noProof="0">
                          <a:ln>
                            <a:noFill/>
                          </a:ln>
                          <a:solidFill>
                            <a:prstClr val="black"/>
                          </a:solidFill>
                          <a:effectLst/>
                          <a:uLnTx/>
                          <a:uFillTx/>
                          <a:latin typeface="Calibri"/>
                          <a:ea typeface="+mn-ea"/>
                          <a:cs typeface="+mn-cs"/>
                        </a:rPr>
                        <a:t>
 🎉 Inauguration du projet immobilier "Le Bouscat Godard" !🎉
En 2017, Bordeaux Métropole et la Ville du Bouscatont confié à La Fab la gestion d’un projet immobilier qui vise à créer des locaux d’activités financièrement accessibles et adaptés aux besoins des TPE, PME, PMI et artisans.
Situé près du centre-ville du Bouscat, le projet "Le Bouscat Godard" intègre 4 500 m² de surface de plancher répartis en 8 locaux, favorise l'implantation de 5 entreprises locales, et bientôt plus.
🏙️ Ce village artisanal se distingue par son cadre de travail évolutif, innovant et respectueux de l’environnement. La conservation et la plantation de nombreux arbres, ainsi que la mutualisation des infrastructures, témoignent de l'engagement pour une qualité de vie et de travail notable.
L'extension de la zone d'activités Godard s'inscrit dans une dynamique de transformation urbaine le long de la ligne C du tramway piloté par la Fab 🚆. Cette ligne structurante est le fil rouge d'un développement qui favorise la mixité fonctionnelle, et la création d'espaces publics.
📸 Photos :  Alexandre Dupeyron et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https://media.licdn.com/dms/image/v2/D4E10AQF2INm2K2kzWQ/image-shrink_1280/image-shrink_1280/0/1718894728636?e=1725534000&amp;v=beta&amp;t=og8b0cDUOoMEwyjsKkayPh3A0u_vSxDN2TOjlTOlAUo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7686</a:t>
                      </a:r>
                    </a:p>
                  </a:txBody>
                  <a:tcPr/>
                </a:tc>
                <a:extLst>
                  <a:ext uri="{0D108BD9-81ED-4DB2-BD59-A6C34878D82A}">
                    <a16:rowId xmlns:a16="http://schemas.microsoft.com/office/drawing/2014/main" val="1710812978"/>
                  </a:ext>
                </a:extLst>
              </a:tr>
            </a:tbl>
          </a:graphicData>
        </a:graphic>
      </p:graphicFrame>
      <p:sp>
        <p:nvSpPr>
          <p:cNvPr id="4" name="Text Placeholder 3">
            <a:extLst>
              <a:ext uri="{FF2B5EF4-FFF2-40B4-BE49-F238E27FC236}">
                <a16:creationId xmlns:a16="http://schemas.microsoft.com/office/drawing/2014/main" id="{1859215B-D071-4479-ABC8-92A21418A68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67304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5EDEF-33E1-4D60-952E-7D8868744425}"/>
              </a:ext>
            </a:extLst>
          </p:cNvPr>
          <p:cNvSpPr>
            <a:spLocks noGrp="1"/>
          </p:cNvSpPr>
          <p:nvPr>
            <p:ph type="title"/>
          </p:nvPr>
        </p:nvSpPr>
        <p:spPr/>
        <p:txBody>
          <a:bodyPr/>
          <a:lstStyle/>
          <a:p>
            <a:r>
              <a:rPr lang="fr-FR"/>
              <a:t>LinkedIn Posts publiés (nombre de réactions) | 1 group and 2 profiles - 19 of 25</a:t>
            </a:r>
            <a:endParaRPr lang="en-US"/>
          </a:p>
        </p:txBody>
      </p:sp>
      <p:graphicFrame>
        <p:nvGraphicFramePr>
          <p:cNvPr id="5" name="Table Placeholder 4">
            <a:extLst>
              <a:ext uri="{FF2B5EF4-FFF2-40B4-BE49-F238E27FC236}">
                <a16:creationId xmlns:a16="http://schemas.microsoft.com/office/drawing/2014/main" id="{8DBDC57B-D4E4-45A9-A16F-FB4292BEB0DA}"/>
              </a:ext>
            </a:extLst>
          </p:cNvPr>
          <p:cNvGraphicFramePr>
            <a:graphicFrameLocks noGrp="1"/>
          </p:cNvGraphicFramePr>
          <p:nvPr>
            <p:ph type="tbl" sz="quarter" idx="13"/>
            <p:extLst>
              <p:ext uri="{D42A27DB-BD31-4B8C-83A1-F6EECF244321}">
                <p14:modId xmlns:p14="http://schemas.microsoft.com/office/powerpoint/2010/main" val="423259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35392830"/>
                    </a:ext>
                  </a:extLst>
                </a:gridCol>
                <a:gridCol w="1481328">
                  <a:extLst>
                    <a:ext uri="{9D8B030D-6E8A-4147-A177-3AD203B41FA5}">
                      <a16:colId xmlns:a16="http://schemas.microsoft.com/office/drawing/2014/main" val="3009276209"/>
                    </a:ext>
                  </a:extLst>
                </a:gridCol>
                <a:gridCol w="740664">
                  <a:extLst>
                    <a:ext uri="{9D8B030D-6E8A-4147-A177-3AD203B41FA5}">
                      <a16:colId xmlns:a16="http://schemas.microsoft.com/office/drawing/2014/main" val="1413133446"/>
                    </a:ext>
                  </a:extLst>
                </a:gridCol>
                <a:gridCol w="740664">
                  <a:extLst>
                    <a:ext uri="{9D8B030D-6E8A-4147-A177-3AD203B41FA5}">
                      <a16:colId xmlns:a16="http://schemas.microsoft.com/office/drawing/2014/main" val="811956831"/>
                    </a:ext>
                  </a:extLst>
                </a:gridCol>
                <a:gridCol w="740664">
                  <a:extLst>
                    <a:ext uri="{9D8B030D-6E8A-4147-A177-3AD203B41FA5}">
                      <a16:colId xmlns:a16="http://schemas.microsoft.com/office/drawing/2014/main" val="1962907025"/>
                    </a:ext>
                  </a:extLst>
                </a:gridCol>
                <a:gridCol w="740664">
                  <a:extLst>
                    <a:ext uri="{9D8B030D-6E8A-4147-A177-3AD203B41FA5}">
                      <a16:colId xmlns:a16="http://schemas.microsoft.com/office/drawing/2014/main" val="1950382989"/>
                    </a:ext>
                  </a:extLst>
                </a:gridCol>
                <a:gridCol w="740664">
                  <a:extLst>
                    <a:ext uri="{9D8B030D-6E8A-4147-A177-3AD203B41FA5}">
                      <a16:colId xmlns:a16="http://schemas.microsoft.com/office/drawing/2014/main" val="376447483"/>
                    </a:ext>
                  </a:extLst>
                </a:gridCol>
                <a:gridCol w="740664">
                  <a:extLst>
                    <a:ext uri="{9D8B030D-6E8A-4147-A177-3AD203B41FA5}">
                      <a16:colId xmlns:a16="http://schemas.microsoft.com/office/drawing/2014/main" val="265355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367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Entreprendre | Bordeaux Métropole - 2024-06-19 14:53:02</a:t>
                      </a:r>
                      <a:r>
                        <a:rPr kumimoji="0" lang="fr-FR" sz="1000" b="0" i="0" u="none" strike="noStrike" kern="1200" cap="none" spc="0" normalizeH="0" baseline="0" noProof="0">
                          <a:ln>
                            <a:noFill/>
                          </a:ln>
                          <a:solidFill>
                            <a:prstClr val="black"/>
                          </a:solidFill>
                          <a:effectLst/>
                          <a:uLnTx/>
                          <a:uFillTx/>
                          <a:latin typeface="Calibri"/>
                          <a:ea typeface="+mn-ea"/>
                          <a:cs typeface="+mn-cs"/>
                        </a:rPr>
                        <a:t>
 💊 [Santé : inHEART poursuit sa route vers l’internationalisation]
La filière santé et e-santé est une filière économique majeure pour la métropole bordelaise, qui compte 55 000 emplois, dont 3 200 emplois dans le domaine très dynamique de l’innovation en santé. 
💡 Ce secteur d’excellence fait rayonner #Bordeaux à l’international. Ainsi la cardiologie bordelaise bénéficie d’une renommée mondiale grâce au travail de l’Institut Hospitalo-Universitaire des maladies du rythme cardiaque (), intégré à l'hôpital cardiologique du Haut-Lévêque à Pessac \(CHU de Bordeaux\). 
C’est là que nous a reçus Jean-Marc Peyrat, CTO et fondateur d’inHEART, une startup « medtech » \(dispositifs médicaux\) exemplaire de ce que peut produire l’écosystème de la santé bordelais.
⏩ Découvrez l’interview !
#BMEntreprendre #santé #esanté #innovation #rayonnement #medtech
UNITEC ADI Nouvelle-Aquitaine Dassault Systèmes Inria Jean-Marc Peyrat  Pierre Jaïs Hubert Cochet Caroline Grand Christelle Nemery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2662</a:t>
                      </a:r>
                    </a:p>
                  </a:txBody>
                  <a:tcPr/>
                </a:tc>
                <a:extLst>
                  <a:ext uri="{0D108BD9-81ED-4DB2-BD59-A6C34878D82A}">
                    <a16:rowId xmlns:a16="http://schemas.microsoft.com/office/drawing/2014/main" val="59533940"/>
                  </a:ext>
                </a:extLst>
              </a:tr>
            </a:tbl>
          </a:graphicData>
        </a:graphic>
      </p:graphicFrame>
      <p:sp>
        <p:nvSpPr>
          <p:cNvPr id="4" name="Text Placeholder 3">
            <a:extLst>
              <a:ext uri="{FF2B5EF4-FFF2-40B4-BE49-F238E27FC236}">
                <a16:creationId xmlns:a16="http://schemas.microsoft.com/office/drawing/2014/main" id="{9299C21B-57E0-45DE-B5FD-08852B11705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08987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7D4F-D67C-43BD-9209-B4CFD3D4B8C8}"/>
              </a:ext>
            </a:extLst>
          </p:cNvPr>
          <p:cNvSpPr>
            <a:spLocks noGrp="1"/>
          </p:cNvSpPr>
          <p:nvPr>
            <p:ph type="title"/>
          </p:nvPr>
        </p:nvSpPr>
        <p:spPr/>
        <p:txBody>
          <a:bodyPr/>
          <a:lstStyle/>
          <a:p>
            <a:r>
              <a:rPr lang="fr-FR"/>
              <a:t>LinkedIn Posts publiés (nombre de réactions) | 1 group and 2 profiles - 20 of 25</a:t>
            </a:r>
            <a:endParaRPr lang="en-US"/>
          </a:p>
        </p:txBody>
      </p:sp>
      <p:graphicFrame>
        <p:nvGraphicFramePr>
          <p:cNvPr id="5" name="Table Placeholder 4">
            <a:extLst>
              <a:ext uri="{FF2B5EF4-FFF2-40B4-BE49-F238E27FC236}">
                <a16:creationId xmlns:a16="http://schemas.microsoft.com/office/drawing/2014/main" id="{06FE4705-E900-48A0-BBEC-F39C3CF7D17C}"/>
              </a:ext>
            </a:extLst>
          </p:cNvPr>
          <p:cNvGraphicFramePr>
            <a:graphicFrameLocks noGrp="1"/>
          </p:cNvGraphicFramePr>
          <p:nvPr>
            <p:ph type="tbl" sz="quarter" idx="13"/>
            <p:extLst>
              <p:ext uri="{D42A27DB-BD31-4B8C-83A1-F6EECF244321}">
                <p14:modId xmlns:p14="http://schemas.microsoft.com/office/powerpoint/2010/main" val="2608885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62484292"/>
                    </a:ext>
                  </a:extLst>
                </a:gridCol>
                <a:gridCol w="1481328">
                  <a:extLst>
                    <a:ext uri="{9D8B030D-6E8A-4147-A177-3AD203B41FA5}">
                      <a16:colId xmlns:a16="http://schemas.microsoft.com/office/drawing/2014/main" val="1573945575"/>
                    </a:ext>
                  </a:extLst>
                </a:gridCol>
                <a:gridCol w="740664">
                  <a:extLst>
                    <a:ext uri="{9D8B030D-6E8A-4147-A177-3AD203B41FA5}">
                      <a16:colId xmlns:a16="http://schemas.microsoft.com/office/drawing/2014/main" val="3566284951"/>
                    </a:ext>
                  </a:extLst>
                </a:gridCol>
                <a:gridCol w="740664">
                  <a:extLst>
                    <a:ext uri="{9D8B030D-6E8A-4147-A177-3AD203B41FA5}">
                      <a16:colId xmlns:a16="http://schemas.microsoft.com/office/drawing/2014/main" val="3326790669"/>
                    </a:ext>
                  </a:extLst>
                </a:gridCol>
                <a:gridCol w="740664">
                  <a:extLst>
                    <a:ext uri="{9D8B030D-6E8A-4147-A177-3AD203B41FA5}">
                      <a16:colId xmlns:a16="http://schemas.microsoft.com/office/drawing/2014/main" val="413539998"/>
                    </a:ext>
                  </a:extLst>
                </a:gridCol>
                <a:gridCol w="740664">
                  <a:extLst>
                    <a:ext uri="{9D8B030D-6E8A-4147-A177-3AD203B41FA5}">
                      <a16:colId xmlns:a16="http://schemas.microsoft.com/office/drawing/2014/main" val="927705337"/>
                    </a:ext>
                  </a:extLst>
                </a:gridCol>
                <a:gridCol w="740664">
                  <a:extLst>
                    <a:ext uri="{9D8B030D-6E8A-4147-A177-3AD203B41FA5}">
                      <a16:colId xmlns:a16="http://schemas.microsoft.com/office/drawing/2014/main" val="3788201214"/>
                    </a:ext>
                  </a:extLst>
                </a:gridCol>
                <a:gridCol w="740664">
                  <a:extLst>
                    <a:ext uri="{9D8B030D-6E8A-4147-A177-3AD203B41FA5}">
                      <a16:colId xmlns:a16="http://schemas.microsoft.com/office/drawing/2014/main" val="3292245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9907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- 2024-06-23 11:00:22</a:t>
                      </a:r>
                      <a:r>
                        <a:rPr kumimoji="0" lang="fr-FR" sz="1000" b="0" i="0" u="none" strike="noStrike" kern="1200" cap="none" spc="0" normalizeH="0" baseline="0" noProof="0">
                          <a:ln>
                            <a:noFill/>
                          </a:ln>
                          <a:solidFill>
                            <a:prstClr val="black"/>
                          </a:solidFill>
                          <a:effectLst/>
                          <a:uLnTx/>
                          <a:uFillTx/>
                          <a:latin typeface="Calibri"/>
                          <a:ea typeface="+mn-ea"/>
                          <a:cs typeface="+mn-cs"/>
                        </a:rPr>
                        <a:t>
 Découverte de la trame verte et bleue, un réseau essentiel pour la biodiversité 🌿
Avez-vous déjà entendu parler de la trame verte et bleue (TVB) ? La TVB, c'est un réseau de paysages essentiels pour la biodiversité, tels que les boisements, qui, lorsqu'ils sont interconnectés, forment des espaces privilégiés pour les espèces animales et végétales. Ces espaces permettent aux espèces de se déplacer, de trouver de la nourriture, de se reproduire et de se reposer.
Une initiative de Bordeaux Métropole 🌳
Depuis 2016, avec l'introduction du PLU 3.1, Bordeaux Métropole s'engage dans la préservation et la valorisation de la TVB. Dans le cadre de sa stratégie Biodiver'Cité, la métropole travaille activement à améliorer ses connaissances sur ces trames, pour mieux les comprendre et les protéger.
Pour plus d'informations, rendez-vous sur : https://fcld.ly/bjl1znd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https://media.licdn.com/dms/image/v2/D4E10AQGOZhmcdsQzSg/image-shrink_1280/image-shrink_1280/0/1719133222308?e=1725534000&amp;v=beta&amp;t=VSs_wWSa2A3q7jaPzKT_Hibeyl-iqm-fWMKLOaEDAdw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3615</a:t>
                      </a:r>
                    </a:p>
                  </a:txBody>
                  <a:tcPr/>
                </a:tc>
                <a:extLst>
                  <a:ext uri="{0D108BD9-81ED-4DB2-BD59-A6C34878D82A}">
                    <a16:rowId xmlns:a16="http://schemas.microsoft.com/office/drawing/2014/main" val="3340754256"/>
                  </a:ext>
                </a:extLst>
              </a:tr>
            </a:tbl>
          </a:graphicData>
        </a:graphic>
      </p:graphicFrame>
      <p:sp>
        <p:nvSpPr>
          <p:cNvPr id="4" name="Text Placeholder 3">
            <a:extLst>
              <a:ext uri="{FF2B5EF4-FFF2-40B4-BE49-F238E27FC236}">
                <a16:creationId xmlns:a16="http://schemas.microsoft.com/office/drawing/2014/main" id="{23BCA815-248A-49A7-B0AF-9A78BE185C6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95898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1F3DC-962D-4849-A0CC-36B7ED6A6EE1}"/>
              </a:ext>
            </a:extLst>
          </p:cNvPr>
          <p:cNvSpPr>
            <a:spLocks noGrp="1"/>
          </p:cNvSpPr>
          <p:nvPr>
            <p:ph type="title"/>
          </p:nvPr>
        </p:nvSpPr>
        <p:spPr/>
        <p:txBody>
          <a:bodyPr/>
          <a:lstStyle/>
          <a:p>
            <a:r>
              <a:rPr lang="fr-FR"/>
              <a:t>LinkedIn Posts publiés (nombre de réactions) | 1 group and 2 profiles - 21 of 25</a:t>
            </a:r>
            <a:endParaRPr lang="en-US"/>
          </a:p>
        </p:txBody>
      </p:sp>
      <p:graphicFrame>
        <p:nvGraphicFramePr>
          <p:cNvPr id="5" name="Table Placeholder 4">
            <a:extLst>
              <a:ext uri="{FF2B5EF4-FFF2-40B4-BE49-F238E27FC236}">
                <a16:creationId xmlns:a16="http://schemas.microsoft.com/office/drawing/2014/main" id="{2C953F65-BC10-428E-A246-FBA5702C8EC0}"/>
              </a:ext>
            </a:extLst>
          </p:cNvPr>
          <p:cNvGraphicFramePr>
            <a:graphicFrameLocks noGrp="1"/>
          </p:cNvGraphicFramePr>
          <p:nvPr>
            <p:ph type="tbl" sz="quarter" idx="13"/>
            <p:extLst>
              <p:ext uri="{D42A27DB-BD31-4B8C-83A1-F6EECF244321}">
                <p14:modId xmlns:p14="http://schemas.microsoft.com/office/powerpoint/2010/main" val="254980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5510951"/>
                    </a:ext>
                  </a:extLst>
                </a:gridCol>
                <a:gridCol w="1481328">
                  <a:extLst>
                    <a:ext uri="{9D8B030D-6E8A-4147-A177-3AD203B41FA5}">
                      <a16:colId xmlns:a16="http://schemas.microsoft.com/office/drawing/2014/main" val="147453546"/>
                    </a:ext>
                  </a:extLst>
                </a:gridCol>
                <a:gridCol w="740664">
                  <a:extLst>
                    <a:ext uri="{9D8B030D-6E8A-4147-A177-3AD203B41FA5}">
                      <a16:colId xmlns:a16="http://schemas.microsoft.com/office/drawing/2014/main" val="3722285632"/>
                    </a:ext>
                  </a:extLst>
                </a:gridCol>
                <a:gridCol w="740664">
                  <a:extLst>
                    <a:ext uri="{9D8B030D-6E8A-4147-A177-3AD203B41FA5}">
                      <a16:colId xmlns:a16="http://schemas.microsoft.com/office/drawing/2014/main" val="2628428321"/>
                    </a:ext>
                  </a:extLst>
                </a:gridCol>
                <a:gridCol w="740664">
                  <a:extLst>
                    <a:ext uri="{9D8B030D-6E8A-4147-A177-3AD203B41FA5}">
                      <a16:colId xmlns:a16="http://schemas.microsoft.com/office/drawing/2014/main" val="662670547"/>
                    </a:ext>
                  </a:extLst>
                </a:gridCol>
                <a:gridCol w="740664">
                  <a:extLst>
                    <a:ext uri="{9D8B030D-6E8A-4147-A177-3AD203B41FA5}">
                      <a16:colId xmlns:a16="http://schemas.microsoft.com/office/drawing/2014/main" val="502605721"/>
                    </a:ext>
                  </a:extLst>
                </a:gridCol>
                <a:gridCol w="740664">
                  <a:extLst>
                    <a:ext uri="{9D8B030D-6E8A-4147-A177-3AD203B41FA5}">
                      <a16:colId xmlns:a16="http://schemas.microsoft.com/office/drawing/2014/main" val="2161138879"/>
                    </a:ext>
                  </a:extLst>
                </a:gridCol>
                <a:gridCol w="740664">
                  <a:extLst>
                    <a:ext uri="{9D8B030D-6E8A-4147-A177-3AD203B41FA5}">
                      <a16:colId xmlns:a16="http://schemas.microsoft.com/office/drawing/2014/main" val="519220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6572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- 2024-06-24 18:04:47</a:t>
                      </a:r>
                      <a:r>
                        <a:rPr kumimoji="0" lang="fr-FR" sz="1000" b="0" i="0" u="none" strike="noStrike" kern="1200" cap="none" spc="0" normalizeH="0" baseline="0" noProof="0">
                          <a:ln>
                            <a:noFill/>
                          </a:ln>
                          <a:solidFill>
                            <a:prstClr val="black"/>
                          </a:solidFill>
                          <a:effectLst/>
                          <a:uLnTx/>
                          <a:uFillTx/>
                          <a:latin typeface="Calibri"/>
                          <a:ea typeface="+mn-ea"/>
                          <a:cs typeface="+mn-cs"/>
                        </a:rPr>
                        <a:t>
 💦 Gestion du bassin versant du Peugue : chaque participation compte !
Depuis 2016, Bordeaux Métropole gère la compétence de Gestion des Milieux Aquatiques et Prévention des Inondations (GEMAPI) sur son territoire. En novembre 2022, elle a adopté une stratégie visant à restaurer la qualité écologique des cours d’eau et des zones humides.
Un plan pluriannuel de gestion \(PPG\) est en cours d’élaboration à l’échelle du bassin versant qui réunit le Peugue, les Ontines et la Devèze sur les communes de Bordeaux, Ville de Mérignac et Ville de Pessac. Il vise à :
👉️ préserver les cours d'eau ; 
👉️ prévenir les risques naturels ; 
👉️ protéger la biodiversité. 
Ces cours d'eau sont fragiles et peuvent subir l'érosion des berges, la détérioration de la qualité de l'eau et une diminution de la biodiversité. Pour y remédier, le plan de gestion pluriannuel vise à identifier les actions prioritaires sur une période de 5 à 10 ans. L'objectif ? préserver les cours d'eau, prévenir les risques naturels et protéger ou restaurer la biodiversité.
Vous habitez près de l'un des trois cours d'eau, qu'ils soient à ciel ouvert ou canalisés ? Que vous soyez pêcheur, promeneuse, jardinier ou membre d’une association de randonnée ou de protection de l’environnement, votre participation est la bienvenue ! 💭
Plus d'infos ➡️  https://lnkd.in/gwxaJ983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https://media.licdn.com/dms/image/v2/D5610AQExdiMQT4nvng/videocover-high/videocover-high/0/1719245054532?e=1725534000&amp;v=beta&amp;t=FH8vhxy3LfnbWrqa9iD-CXnKEPr-YMV28T6yJnAa4mY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4375</a:t>
                      </a:r>
                    </a:p>
                  </a:txBody>
                  <a:tcPr/>
                </a:tc>
                <a:extLst>
                  <a:ext uri="{0D108BD9-81ED-4DB2-BD59-A6C34878D82A}">
                    <a16:rowId xmlns:a16="http://schemas.microsoft.com/office/drawing/2014/main" val="2789773401"/>
                  </a:ext>
                </a:extLst>
              </a:tr>
            </a:tbl>
          </a:graphicData>
        </a:graphic>
      </p:graphicFrame>
      <p:sp>
        <p:nvSpPr>
          <p:cNvPr id="4" name="Text Placeholder 3">
            <a:extLst>
              <a:ext uri="{FF2B5EF4-FFF2-40B4-BE49-F238E27FC236}">
                <a16:creationId xmlns:a16="http://schemas.microsoft.com/office/drawing/2014/main" id="{CF25DB4B-2DBA-4B24-8A15-5DDEDF8DED8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44274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3E4EB-B89D-4CB9-8F4F-CA3A8C991163}"/>
              </a:ext>
            </a:extLst>
          </p:cNvPr>
          <p:cNvSpPr>
            <a:spLocks noGrp="1"/>
          </p:cNvSpPr>
          <p:nvPr>
            <p:ph type="title"/>
          </p:nvPr>
        </p:nvSpPr>
        <p:spPr/>
        <p:txBody>
          <a:bodyPr/>
          <a:lstStyle/>
          <a:p>
            <a:r>
              <a:rPr lang="fr-FR"/>
              <a:t>LinkedIn Posts publiés (nombre de réactions) | 1 group and 2 profiles - 22 of 25</a:t>
            </a:r>
            <a:endParaRPr lang="en-US"/>
          </a:p>
        </p:txBody>
      </p:sp>
      <p:graphicFrame>
        <p:nvGraphicFramePr>
          <p:cNvPr id="5" name="Table Placeholder 4">
            <a:extLst>
              <a:ext uri="{FF2B5EF4-FFF2-40B4-BE49-F238E27FC236}">
                <a16:creationId xmlns:a16="http://schemas.microsoft.com/office/drawing/2014/main" id="{898526EF-AE0E-4530-8F24-67AF69E50099}"/>
              </a:ext>
            </a:extLst>
          </p:cNvPr>
          <p:cNvGraphicFramePr>
            <a:graphicFrameLocks noGrp="1"/>
          </p:cNvGraphicFramePr>
          <p:nvPr>
            <p:ph type="tbl" sz="quarter" idx="13"/>
            <p:extLst>
              <p:ext uri="{D42A27DB-BD31-4B8C-83A1-F6EECF244321}">
                <p14:modId xmlns:p14="http://schemas.microsoft.com/office/powerpoint/2010/main" val="201463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60835966"/>
                    </a:ext>
                  </a:extLst>
                </a:gridCol>
                <a:gridCol w="1481328">
                  <a:extLst>
                    <a:ext uri="{9D8B030D-6E8A-4147-A177-3AD203B41FA5}">
                      <a16:colId xmlns:a16="http://schemas.microsoft.com/office/drawing/2014/main" val="491355333"/>
                    </a:ext>
                  </a:extLst>
                </a:gridCol>
                <a:gridCol w="740664">
                  <a:extLst>
                    <a:ext uri="{9D8B030D-6E8A-4147-A177-3AD203B41FA5}">
                      <a16:colId xmlns:a16="http://schemas.microsoft.com/office/drawing/2014/main" val="1345839824"/>
                    </a:ext>
                  </a:extLst>
                </a:gridCol>
                <a:gridCol w="740664">
                  <a:extLst>
                    <a:ext uri="{9D8B030D-6E8A-4147-A177-3AD203B41FA5}">
                      <a16:colId xmlns:a16="http://schemas.microsoft.com/office/drawing/2014/main" val="646522252"/>
                    </a:ext>
                  </a:extLst>
                </a:gridCol>
                <a:gridCol w="740664">
                  <a:extLst>
                    <a:ext uri="{9D8B030D-6E8A-4147-A177-3AD203B41FA5}">
                      <a16:colId xmlns:a16="http://schemas.microsoft.com/office/drawing/2014/main" val="1500002712"/>
                    </a:ext>
                  </a:extLst>
                </a:gridCol>
                <a:gridCol w="740664">
                  <a:extLst>
                    <a:ext uri="{9D8B030D-6E8A-4147-A177-3AD203B41FA5}">
                      <a16:colId xmlns:a16="http://schemas.microsoft.com/office/drawing/2014/main" val="2119105452"/>
                    </a:ext>
                  </a:extLst>
                </a:gridCol>
                <a:gridCol w="740664">
                  <a:extLst>
                    <a:ext uri="{9D8B030D-6E8A-4147-A177-3AD203B41FA5}">
                      <a16:colId xmlns:a16="http://schemas.microsoft.com/office/drawing/2014/main" val="2207383368"/>
                    </a:ext>
                  </a:extLst>
                </a:gridCol>
                <a:gridCol w="740664">
                  <a:extLst>
                    <a:ext uri="{9D8B030D-6E8A-4147-A177-3AD203B41FA5}">
                      <a16:colId xmlns:a16="http://schemas.microsoft.com/office/drawing/2014/main" val="3185326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1407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- 2024-06-28 20:55:38</a:t>
                      </a:r>
                      <a:r>
                        <a:rPr kumimoji="0" lang="fr-FR" sz="1000" b="0" i="0" u="none" strike="noStrike" kern="1200" cap="none" spc="0" normalizeH="0" baseline="0" noProof="0">
                          <a:ln>
                            <a:noFill/>
                          </a:ln>
                          <a:solidFill>
                            <a:prstClr val="black"/>
                          </a:solidFill>
                          <a:effectLst/>
                          <a:uLnTx/>
                          <a:uFillTx/>
                          <a:latin typeface="Calibri"/>
                          <a:ea typeface="+mn-ea"/>
                          <a:cs typeface="+mn-cs"/>
                        </a:rPr>
                        <a:t>
 🌉 Que la fête commence ! 
On vous attend pour inaugurer le pont Simone-Veil ! 
Un programme de folie à découvrir ici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3611</a:t>
                      </a:r>
                    </a:p>
                  </a:txBody>
                  <a:tcPr/>
                </a:tc>
                <a:extLst>
                  <a:ext uri="{0D108BD9-81ED-4DB2-BD59-A6C34878D82A}">
                    <a16:rowId xmlns:a16="http://schemas.microsoft.com/office/drawing/2014/main" val="1650218951"/>
                  </a:ext>
                </a:extLst>
              </a:tr>
            </a:tbl>
          </a:graphicData>
        </a:graphic>
      </p:graphicFrame>
      <p:sp>
        <p:nvSpPr>
          <p:cNvPr id="4" name="Text Placeholder 3">
            <a:extLst>
              <a:ext uri="{FF2B5EF4-FFF2-40B4-BE49-F238E27FC236}">
                <a16:creationId xmlns:a16="http://schemas.microsoft.com/office/drawing/2014/main" id="{8747DAD0-2D4A-4911-90C2-D16C4C5C10F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2919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3C18-2866-4CA0-8367-36B15ED2222F}"/>
              </a:ext>
            </a:extLst>
          </p:cNvPr>
          <p:cNvSpPr>
            <a:spLocks noGrp="1"/>
          </p:cNvSpPr>
          <p:nvPr>
            <p:ph type="title"/>
          </p:nvPr>
        </p:nvSpPr>
        <p:spPr/>
        <p:txBody>
          <a:bodyPr/>
          <a:lstStyle/>
          <a:p>
            <a:r>
              <a:rPr lang="fr-FR"/>
              <a:t>LinkedIn Posts publiés (nombre de réactions) | 1 group and 2 profiles - 23 of 25</a:t>
            </a:r>
            <a:endParaRPr lang="en-US"/>
          </a:p>
        </p:txBody>
      </p:sp>
      <p:graphicFrame>
        <p:nvGraphicFramePr>
          <p:cNvPr id="5" name="Table Placeholder 4">
            <a:extLst>
              <a:ext uri="{FF2B5EF4-FFF2-40B4-BE49-F238E27FC236}">
                <a16:creationId xmlns:a16="http://schemas.microsoft.com/office/drawing/2014/main" id="{A37624B1-DDEC-44AB-97C1-2087AEB7642C}"/>
              </a:ext>
            </a:extLst>
          </p:cNvPr>
          <p:cNvGraphicFramePr>
            <a:graphicFrameLocks noGrp="1"/>
          </p:cNvGraphicFramePr>
          <p:nvPr>
            <p:ph type="tbl" sz="quarter" idx="13"/>
            <p:extLst>
              <p:ext uri="{D42A27DB-BD31-4B8C-83A1-F6EECF244321}">
                <p14:modId xmlns:p14="http://schemas.microsoft.com/office/powerpoint/2010/main" val="790295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03375708"/>
                    </a:ext>
                  </a:extLst>
                </a:gridCol>
                <a:gridCol w="1481328">
                  <a:extLst>
                    <a:ext uri="{9D8B030D-6E8A-4147-A177-3AD203B41FA5}">
                      <a16:colId xmlns:a16="http://schemas.microsoft.com/office/drawing/2014/main" val="3746158309"/>
                    </a:ext>
                  </a:extLst>
                </a:gridCol>
                <a:gridCol w="740664">
                  <a:extLst>
                    <a:ext uri="{9D8B030D-6E8A-4147-A177-3AD203B41FA5}">
                      <a16:colId xmlns:a16="http://schemas.microsoft.com/office/drawing/2014/main" val="1011467502"/>
                    </a:ext>
                  </a:extLst>
                </a:gridCol>
                <a:gridCol w="740664">
                  <a:extLst>
                    <a:ext uri="{9D8B030D-6E8A-4147-A177-3AD203B41FA5}">
                      <a16:colId xmlns:a16="http://schemas.microsoft.com/office/drawing/2014/main" val="4176746886"/>
                    </a:ext>
                  </a:extLst>
                </a:gridCol>
                <a:gridCol w="740664">
                  <a:extLst>
                    <a:ext uri="{9D8B030D-6E8A-4147-A177-3AD203B41FA5}">
                      <a16:colId xmlns:a16="http://schemas.microsoft.com/office/drawing/2014/main" val="118041412"/>
                    </a:ext>
                  </a:extLst>
                </a:gridCol>
                <a:gridCol w="740664">
                  <a:extLst>
                    <a:ext uri="{9D8B030D-6E8A-4147-A177-3AD203B41FA5}">
                      <a16:colId xmlns:a16="http://schemas.microsoft.com/office/drawing/2014/main" val="2932512924"/>
                    </a:ext>
                  </a:extLst>
                </a:gridCol>
                <a:gridCol w="740664">
                  <a:extLst>
                    <a:ext uri="{9D8B030D-6E8A-4147-A177-3AD203B41FA5}">
                      <a16:colId xmlns:a16="http://schemas.microsoft.com/office/drawing/2014/main" val="2911421517"/>
                    </a:ext>
                  </a:extLst>
                </a:gridCol>
                <a:gridCol w="740664">
                  <a:extLst>
                    <a:ext uri="{9D8B030D-6E8A-4147-A177-3AD203B41FA5}">
                      <a16:colId xmlns:a16="http://schemas.microsoft.com/office/drawing/2014/main" val="3200707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1642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Entreprendre | Bordeaux Métropole - 2024-06-28 17:30:05</a:t>
                      </a:r>
                      <a:r>
                        <a:rPr kumimoji="0" lang="fr-FR" sz="1000" b="0" i="0" u="none" strike="noStrike" kern="1200" cap="none" spc="0" normalizeH="0" baseline="0" noProof="0">
                          <a:ln>
                            <a:noFill/>
                          </a:ln>
                          <a:solidFill>
                            <a:prstClr val="black"/>
                          </a:solidFill>
                          <a:effectLst/>
                          <a:uLnTx/>
                          <a:uFillTx/>
                          <a:latin typeface="Calibri"/>
                          <a:ea typeface="+mn-ea"/>
                          <a:cs typeface="+mn-cs"/>
                        </a:rPr>
                        <a:t>
 📢 [Convoi exceptionnel : studio créé par KOJI à
#Innogaronne, livré dans le Médoc]
🏚 L’entreprise KOJI a livré jeudi 27/06 sa première construction écoresponsable intégralement conçue et fabriquée à #Innogaronne, à Bassens. L’entreprise innovante du secteur de la construction hors site à ossature bois conçoit des habitats évolutifs performants énergétiquement et bas carbone. 
👨‍🏭 Le chargement du studio de 50 m² pour livraison concrétise la réussite de KOJI, incubée par Bordeaux Technowest et accueillie au sein d’Innogaronne depuis septembre 2023. L’entreprise a pu bénéficier d’espaces d’ateliers suffisamment spacieux pour une fabrication en usine et d’espaces de bureaux au sein du premier technopôle de la rive droite dédié à la décarbonation des activités industrialo-portuaires. 
♻ Engagée pour une construction durable en lien avec l’économie circulaire, l’entreprise s’inscrit pleinement dans les objectifs de l’Opération d’Intérêt Métropolitain (OIM) Arc rive droite de Bordeaux Métropole pour faire de la rive droite, un territoire des transitions. 
#BMEntreprendre #innovation #entrepreneuriat #economiecirculaire 
#InnoGaronne #OIMArcrivedroite
Bordeaux Métropole Béranger ARNAREZ Benjamin Laclau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https://media.licdn.com/dms/image/v2/D4D05AQFkVFu07GbBEQ/videocover-high/videocover-high/0/1719571937333?e=1725541200&amp;v=beta&amp;t=VTRjZipAX7ai06w4t42LF6qgzQwRKjb4zDgHZ2UnIAQ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extLst>
                  <a:ext uri="{0D108BD9-81ED-4DB2-BD59-A6C34878D82A}">
                    <a16:rowId xmlns:a16="http://schemas.microsoft.com/office/drawing/2014/main" val="1079894863"/>
                  </a:ext>
                </a:extLst>
              </a:tr>
            </a:tbl>
          </a:graphicData>
        </a:graphic>
      </p:graphicFrame>
      <p:sp>
        <p:nvSpPr>
          <p:cNvPr id="4" name="Text Placeholder 3">
            <a:extLst>
              <a:ext uri="{FF2B5EF4-FFF2-40B4-BE49-F238E27FC236}">
                <a16:creationId xmlns:a16="http://schemas.microsoft.com/office/drawing/2014/main" id="{83A56FFE-F905-4C61-A8B2-E0FF9C7571B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31066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AF6CE-79B6-453F-B874-5CDF288690A0}"/>
              </a:ext>
            </a:extLst>
          </p:cNvPr>
          <p:cNvSpPr>
            <a:spLocks noGrp="1"/>
          </p:cNvSpPr>
          <p:nvPr>
            <p:ph type="title"/>
          </p:nvPr>
        </p:nvSpPr>
        <p:spPr/>
        <p:txBody>
          <a:bodyPr/>
          <a:lstStyle/>
          <a:p>
            <a:r>
              <a:rPr lang="fr-FR"/>
              <a:t>LinkedIn Posts publiés (nombre de réactions) | 1 group and 2 profiles - 24 of 25</a:t>
            </a:r>
            <a:endParaRPr lang="en-US"/>
          </a:p>
        </p:txBody>
      </p:sp>
      <p:graphicFrame>
        <p:nvGraphicFramePr>
          <p:cNvPr id="5" name="Table Placeholder 4">
            <a:extLst>
              <a:ext uri="{FF2B5EF4-FFF2-40B4-BE49-F238E27FC236}">
                <a16:creationId xmlns:a16="http://schemas.microsoft.com/office/drawing/2014/main" id="{EF766FDA-2165-4679-B432-8E170EC38929}"/>
              </a:ext>
            </a:extLst>
          </p:cNvPr>
          <p:cNvGraphicFramePr>
            <a:graphicFrameLocks noGrp="1"/>
          </p:cNvGraphicFramePr>
          <p:nvPr>
            <p:ph type="tbl" sz="quarter" idx="13"/>
            <p:extLst>
              <p:ext uri="{D42A27DB-BD31-4B8C-83A1-F6EECF244321}">
                <p14:modId xmlns:p14="http://schemas.microsoft.com/office/powerpoint/2010/main" val="1040761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22781055"/>
                    </a:ext>
                  </a:extLst>
                </a:gridCol>
                <a:gridCol w="1481328">
                  <a:extLst>
                    <a:ext uri="{9D8B030D-6E8A-4147-A177-3AD203B41FA5}">
                      <a16:colId xmlns:a16="http://schemas.microsoft.com/office/drawing/2014/main" val="2732743936"/>
                    </a:ext>
                  </a:extLst>
                </a:gridCol>
                <a:gridCol w="740664">
                  <a:extLst>
                    <a:ext uri="{9D8B030D-6E8A-4147-A177-3AD203B41FA5}">
                      <a16:colId xmlns:a16="http://schemas.microsoft.com/office/drawing/2014/main" val="2706049385"/>
                    </a:ext>
                  </a:extLst>
                </a:gridCol>
                <a:gridCol w="740664">
                  <a:extLst>
                    <a:ext uri="{9D8B030D-6E8A-4147-A177-3AD203B41FA5}">
                      <a16:colId xmlns:a16="http://schemas.microsoft.com/office/drawing/2014/main" val="1933323619"/>
                    </a:ext>
                  </a:extLst>
                </a:gridCol>
                <a:gridCol w="740664">
                  <a:extLst>
                    <a:ext uri="{9D8B030D-6E8A-4147-A177-3AD203B41FA5}">
                      <a16:colId xmlns:a16="http://schemas.microsoft.com/office/drawing/2014/main" val="747493096"/>
                    </a:ext>
                  </a:extLst>
                </a:gridCol>
                <a:gridCol w="740664">
                  <a:extLst>
                    <a:ext uri="{9D8B030D-6E8A-4147-A177-3AD203B41FA5}">
                      <a16:colId xmlns:a16="http://schemas.microsoft.com/office/drawing/2014/main" val="2533021353"/>
                    </a:ext>
                  </a:extLst>
                </a:gridCol>
                <a:gridCol w="740664">
                  <a:extLst>
                    <a:ext uri="{9D8B030D-6E8A-4147-A177-3AD203B41FA5}">
                      <a16:colId xmlns:a16="http://schemas.microsoft.com/office/drawing/2014/main" val="1651361002"/>
                    </a:ext>
                  </a:extLst>
                </a:gridCol>
                <a:gridCol w="740664">
                  <a:extLst>
                    <a:ext uri="{9D8B030D-6E8A-4147-A177-3AD203B41FA5}">
                      <a16:colId xmlns:a16="http://schemas.microsoft.com/office/drawing/2014/main" val="1530077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3786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Entreprendre | Bordeaux Métropole - 2024-06-11 17:28:08</a:t>
                      </a:r>
                      <a:r>
                        <a:rPr kumimoji="0" lang="fr-FR" sz="1000" b="0" i="0" u="none" strike="noStrike" kern="1200" cap="none" spc="0" normalizeH="0" baseline="0" noProof="0">
                          <a:ln>
                            <a:noFill/>
                          </a:ln>
                          <a:solidFill>
                            <a:prstClr val="black"/>
                          </a:solidFill>
                          <a:effectLst/>
                          <a:uLnTx/>
                          <a:uFillTx/>
                          <a:latin typeface="Calibri"/>
                          <a:ea typeface="+mn-ea"/>
                          <a:cs typeface="+mn-cs"/>
                        </a:rPr>
                        <a:t>
 💡 [ Bordeaux Métropole labellisé « Territoires d’Industrie » : quelle ambition ? ] 
 ▶ Le 03/06 à l’@UIMM Gironde-Landes, \@Bordeaux Métropole, la \@Communauté d’agglomération du Bassin d’Arcachon Nord (COBAN) et le \@Grand Port Maritime de Bordeaux \(GPMB\) lançaient officiellement le programme « Territoires d’Industrie » aux côtés de nombreux acteurs industriels et partenaires économiques. 
Ce label pour la reconquête industrielle durable des territoires permettra de mobiliser des leviers notamment fonciers, financiers ou dans le domaine de la formation et de l’innovation, au service des transitions et de l’emploi de demain. 
Quels sont les acteurs institutionnels et les industriels qui s’inscrivent dans cet ambitieux programme ? Quelles en sont les priorités stratégiques, les enjeux ? 
🎬 Pour en savoir plus, revivez le lancement en vidéo de « Territoires d’Industrie »
#BMEntreprendre #TerritoiresdIndustrie #IndustrieDurable #Réindustrialisation #Innovation #emploi #EcologieIndustrielle
UIMM GIRONDE-LANDES ANCTerritoires Sabine Winckel COBAN Bordeaux Métropole Stéphane Peyrichou Couraudon Cecile Herlène Toulemont Florence Chevalier Christelle Nemery Laure Petitgas Laurent Descos ETM Marine Michel LE VAN KIEM Grand Port Maritime de Bordeaux Denis Foy Alexandre LE CAMUS Guillaume Gady Ancoris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https://media.licdn.com/dms/image/v2/D4D05AQFcw8ZlJNCMNQ/videocover-high/videocover-high/0/1718119658880?e=1725541200&amp;v=beta&amp;t=GpIuyqW6jH8wRBSJmhx_4E16cWAGo0VPB4Jq7y01h-M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a:t>
                      </a:r>
                    </a:p>
                  </a:txBody>
                  <a:tcPr/>
                </a:tc>
                <a:extLst>
                  <a:ext uri="{0D108BD9-81ED-4DB2-BD59-A6C34878D82A}">
                    <a16:rowId xmlns:a16="http://schemas.microsoft.com/office/drawing/2014/main" val="2906046994"/>
                  </a:ext>
                </a:extLst>
              </a:tr>
            </a:tbl>
          </a:graphicData>
        </a:graphic>
      </p:graphicFrame>
      <p:sp>
        <p:nvSpPr>
          <p:cNvPr id="4" name="Text Placeholder 3">
            <a:extLst>
              <a:ext uri="{FF2B5EF4-FFF2-40B4-BE49-F238E27FC236}">
                <a16:creationId xmlns:a16="http://schemas.microsoft.com/office/drawing/2014/main" id="{876E8EA1-C51A-4A6A-AEA2-DF6B8A216BA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11268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E019-2389-42E4-B7AF-3A7248120522}"/>
              </a:ext>
            </a:extLst>
          </p:cNvPr>
          <p:cNvSpPr>
            <a:spLocks noGrp="1"/>
          </p:cNvSpPr>
          <p:nvPr>
            <p:ph type="title"/>
          </p:nvPr>
        </p:nvSpPr>
        <p:spPr/>
        <p:txBody>
          <a:bodyPr/>
          <a:lstStyle/>
          <a:p>
            <a:r>
              <a:rPr lang="fr-FR"/>
              <a:t>LinkedIn Posts publiés (nombre de réactions) | 1 group and 2 profiles - 25 of 25</a:t>
            </a:r>
            <a:endParaRPr lang="en-US"/>
          </a:p>
        </p:txBody>
      </p:sp>
      <p:graphicFrame>
        <p:nvGraphicFramePr>
          <p:cNvPr id="5" name="Table Placeholder 4">
            <a:extLst>
              <a:ext uri="{FF2B5EF4-FFF2-40B4-BE49-F238E27FC236}">
                <a16:creationId xmlns:a16="http://schemas.microsoft.com/office/drawing/2014/main" id="{46A5516F-C93C-4DC0-8DC9-E2A0C976092F}"/>
              </a:ext>
            </a:extLst>
          </p:cNvPr>
          <p:cNvGraphicFramePr>
            <a:graphicFrameLocks noGrp="1"/>
          </p:cNvGraphicFramePr>
          <p:nvPr>
            <p:ph type="tbl" sz="quarter" idx="13"/>
            <p:extLst>
              <p:ext uri="{D42A27DB-BD31-4B8C-83A1-F6EECF244321}">
                <p14:modId xmlns:p14="http://schemas.microsoft.com/office/powerpoint/2010/main" val="1407184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27945559"/>
                    </a:ext>
                  </a:extLst>
                </a:gridCol>
                <a:gridCol w="1481328">
                  <a:extLst>
                    <a:ext uri="{9D8B030D-6E8A-4147-A177-3AD203B41FA5}">
                      <a16:colId xmlns:a16="http://schemas.microsoft.com/office/drawing/2014/main" val="403278744"/>
                    </a:ext>
                  </a:extLst>
                </a:gridCol>
                <a:gridCol w="740664">
                  <a:extLst>
                    <a:ext uri="{9D8B030D-6E8A-4147-A177-3AD203B41FA5}">
                      <a16:colId xmlns:a16="http://schemas.microsoft.com/office/drawing/2014/main" val="369839804"/>
                    </a:ext>
                  </a:extLst>
                </a:gridCol>
                <a:gridCol w="740664">
                  <a:extLst>
                    <a:ext uri="{9D8B030D-6E8A-4147-A177-3AD203B41FA5}">
                      <a16:colId xmlns:a16="http://schemas.microsoft.com/office/drawing/2014/main" val="1285654682"/>
                    </a:ext>
                  </a:extLst>
                </a:gridCol>
                <a:gridCol w="740664">
                  <a:extLst>
                    <a:ext uri="{9D8B030D-6E8A-4147-A177-3AD203B41FA5}">
                      <a16:colId xmlns:a16="http://schemas.microsoft.com/office/drawing/2014/main" val="3371401646"/>
                    </a:ext>
                  </a:extLst>
                </a:gridCol>
                <a:gridCol w="740664">
                  <a:extLst>
                    <a:ext uri="{9D8B030D-6E8A-4147-A177-3AD203B41FA5}">
                      <a16:colId xmlns:a16="http://schemas.microsoft.com/office/drawing/2014/main" val="257898050"/>
                    </a:ext>
                  </a:extLst>
                </a:gridCol>
                <a:gridCol w="740664">
                  <a:extLst>
                    <a:ext uri="{9D8B030D-6E8A-4147-A177-3AD203B41FA5}">
                      <a16:colId xmlns:a16="http://schemas.microsoft.com/office/drawing/2014/main" val="925350336"/>
                    </a:ext>
                  </a:extLst>
                </a:gridCol>
                <a:gridCol w="740664">
                  <a:extLst>
                    <a:ext uri="{9D8B030D-6E8A-4147-A177-3AD203B41FA5}">
                      <a16:colId xmlns:a16="http://schemas.microsoft.com/office/drawing/2014/main" val="931502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5060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Entreprendre | Bordeaux Métropole - 2024-06-06 16:07:25</a:t>
                      </a:r>
                      <a:r>
                        <a:rPr kumimoji="0" lang="fr-FR" sz="1000" b="0" i="0" u="none" strike="noStrike" kern="1200" cap="none" spc="0" normalizeH="0" baseline="0" noProof="0">
                          <a:ln>
                            <a:noFill/>
                          </a:ln>
                          <a:solidFill>
                            <a:prstClr val="black"/>
                          </a:solidFill>
                          <a:effectLst/>
                          <a:uLnTx/>
                          <a:uFillTx/>
                          <a:latin typeface="Calibri"/>
                          <a:ea typeface="+mn-ea"/>
                          <a:cs typeface="+mn-cs"/>
                        </a:rPr>
                        <a:t>
[ 🌍 Entreprendre | Bordeaux Métropole et les entrepreneurs engagés se retrouvent à l’Ocean Leaders Summit ]
🤙 Le collectif d'entrepreneurs Surfrider Blue réunit aujourd’hui 250 dirigeants et investisseurs sur la plage de Lacanau. 
🌊 Objectif : sensibiliser à la protection des océans autour d’un programme ludique qui se poursuivra à partir de 18h sur un speed dating, en présence d’une soixantaine de représentants de fonds d’investissement et business angels.
💬 A cette occasion, Bordeaux Métropole présentera son offre d’accompagnement aux transitions à destination des entreprises. 
🌱 Elle sera accompagnée d’une dizaine d’entrepreneurs et innovateurs actifs dans le domaine maritime ou fluvial dans le cadre de l’incubateur #Technoports opéré par Bordeaux Technowest.
✔ PONTOS - Logiciels d’optimisation pour une pêche soutenable
✔ UniFox - La blockchain au service de la transition écologique
✔ Maloric - Propulsion maritime soutenable
✔ optim.aize \| Ai, data, science &amp; SIG - Développement d’applications numériques, de cartographies intelligentes, de SIG, de performance industrielle, de géolocalisation
✔ EcoNautik - Adaptation de moteurs à combustion hydrogène
✔ molluSCAN-eye - Biosurveillance online de la qualité de l'eau par mollusques bivalves connectés
🤝 Un événement organisé au profit de The Surfrider Foundation en partenariat avec Entreprendre \| Bordeaux Métropole, Bordeaux Technowest et La French Tech Bordeaux.
🔎 Découvrez le nouveau kit de transition des entreprises de Bordeaux Métropole 👉 https://lnkd.in/deqaf7Xg
#BMEntreprendre #Innovation #Transition #Startup #ocean #economiebleue #OceanConservation
RGOODS,  Fabrice Jolivet, Maxime GALANO, Nina Girard, Sebastien Roche, Eléonore Köng, @Luis D., Alexandre MARC, MBA MSc Ludovic Quinault, Florence Chevalier, Christelle Nemery, Alonso Rivas, Antoine Martel, Philippe METAYER, François Baffou, Couraudon Cecile, Stéphane Peyrichou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https://media.licdn.com/dms/image/v2/D4D22AQFbGYF_DhmPNA/feedshare-shrink_2048_1536/feedshare-shrink_2048_1536/0/1717682843116?e=1727913600&amp;v=beta&amp;t=Xbsw0cU-saiN_Es2dBORxpiWDqjHJY-J3-6gfShYdPo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a:t>
                      </a:r>
                    </a:p>
                  </a:txBody>
                  <a:tcPr/>
                </a:tc>
                <a:extLst>
                  <a:ext uri="{0D108BD9-81ED-4DB2-BD59-A6C34878D82A}">
                    <a16:rowId xmlns:a16="http://schemas.microsoft.com/office/drawing/2014/main" val="4079860153"/>
                  </a:ext>
                </a:extLst>
              </a:tr>
            </a:tbl>
          </a:graphicData>
        </a:graphic>
      </p:graphicFrame>
      <p:sp>
        <p:nvSpPr>
          <p:cNvPr id="4" name="Text Placeholder 3">
            <a:extLst>
              <a:ext uri="{FF2B5EF4-FFF2-40B4-BE49-F238E27FC236}">
                <a16:creationId xmlns:a16="http://schemas.microsoft.com/office/drawing/2014/main" id="{EC28058E-76C5-433A-81E1-3E6705D0FC8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9693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7B614-20CF-434C-A8E2-A937DE1BD9ED}"/>
              </a:ext>
            </a:extLst>
          </p:cNvPr>
          <p:cNvSpPr>
            <a:spLocks noGrp="1"/>
          </p:cNvSpPr>
          <p:nvPr>
            <p:ph type="title"/>
          </p:nvPr>
        </p:nvSpPr>
        <p:spPr/>
        <p:txBody>
          <a:bodyPr/>
          <a:lstStyle/>
          <a:p>
            <a:r>
              <a:rPr lang="en-US"/>
              <a:t>LinkedIn Utilisation de hashtags | 1 group and 2 profiles - 1 of 3</a:t>
            </a:r>
          </a:p>
        </p:txBody>
      </p:sp>
      <p:graphicFrame>
        <p:nvGraphicFramePr>
          <p:cNvPr id="5" name="Table Placeholder 4">
            <a:extLst>
              <a:ext uri="{FF2B5EF4-FFF2-40B4-BE49-F238E27FC236}">
                <a16:creationId xmlns:a16="http://schemas.microsoft.com/office/drawing/2014/main" id="{11DDFE9A-0120-49B4-9545-13090BACEFCC}"/>
              </a:ext>
            </a:extLst>
          </p:cNvPr>
          <p:cNvGraphicFramePr>
            <a:graphicFrameLocks noGrp="1"/>
          </p:cNvGraphicFramePr>
          <p:nvPr>
            <p:ph type="tbl" sz="quarter" idx="13"/>
            <p:extLst>
              <p:ext uri="{D42A27DB-BD31-4B8C-83A1-F6EECF244321}">
                <p14:modId xmlns:p14="http://schemas.microsoft.com/office/powerpoint/2010/main" val="4176073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59418982"/>
                    </a:ext>
                  </a:extLst>
                </a:gridCol>
                <a:gridCol w="1234440">
                  <a:extLst>
                    <a:ext uri="{9D8B030D-6E8A-4147-A177-3AD203B41FA5}">
                      <a16:colId xmlns:a16="http://schemas.microsoft.com/office/drawing/2014/main" val="3995933104"/>
                    </a:ext>
                  </a:extLst>
                </a:gridCol>
                <a:gridCol w="1234440">
                  <a:extLst>
                    <a:ext uri="{9D8B030D-6E8A-4147-A177-3AD203B41FA5}">
                      <a16:colId xmlns:a16="http://schemas.microsoft.com/office/drawing/2014/main" val="2983701373"/>
                    </a:ext>
                  </a:extLst>
                </a:gridCol>
                <a:gridCol w="1234440">
                  <a:extLst>
                    <a:ext uri="{9D8B030D-6E8A-4147-A177-3AD203B41FA5}">
                      <a16:colId xmlns:a16="http://schemas.microsoft.com/office/drawing/2014/main" val="3279415155"/>
                    </a:ext>
                  </a:extLst>
                </a:gridCol>
                <a:gridCol w="1234440">
                  <a:extLst>
                    <a:ext uri="{9D8B030D-6E8A-4147-A177-3AD203B41FA5}">
                      <a16:colId xmlns:a16="http://schemas.microsoft.com/office/drawing/2014/main" val="3148057841"/>
                    </a:ext>
                  </a:extLst>
                </a:gridCol>
                <a:gridCol w="1234440">
                  <a:extLst>
                    <a:ext uri="{9D8B030D-6E8A-4147-A177-3AD203B41FA5}">
                      <a16:colId xmlns:a16="http://schemas.microsoft.com/office/drawing/2014/main" val="2860431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70651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#BMEntreprendre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65.470588235294</a:t>
                      </a:r>
                    </a:p>
                  </a:txBody>
                  <a:tcPr/>
                </a:tc>
                <a:extLst>
                  <a:ext uri="{0D108BD9-81ED-4DB2-BD59-A6C34878D82A}">
                    <a16:rowId xmlns:a16="http://schemas.microsoft.com/office/drawing/2014/main" val="2290459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#Entrepreunariat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extLst>
                  <a:ext uri="{0D108BD9-81ED-4DB2-BD59-A6C34878D82A}">
                    <a16:rowId xmlns:a16="http://schemas.microsoft.com/office/drawing/2014/main" val="194590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extLst>
                  <a:ext uri="{0D108BD9-81ED-4DB2-BD59-A6C34878D82A}">
                    <a16:rowId xmlns:a16="http://schemas.microsoft.com/office/drawing/2014/main" val="105632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67.833333333333</a:t>
                      </a:r>
                    </a:p>
                  </a:txBody>
                  <a:tcPr/>
                </a:tc>
                <a:extLst>
                  <a:ext uri="{0D108BD9-81ED-4DB2-BD59-A6C34878D82A}">
                    <a16:rowId xmlns:a16="http://schemas.microsoft.com/office/drawing/2014/main" val="101660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extLst>
                  <a:ext uri="{0D108BD9-81ED-4DB2-BD59-A6C34878D82A}">
                    <a16:rowId xmlns:a16="http://schemas.microsoft.com/office/drawing/2014/main" val="21984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extLst>
                  <a:ext uri="{0D108BD9-81ED-4DB2-BD59-A6C34878D82A}">
                    <a16:rowId xmlns:a16="http://schemas.microsoft.com/office/drawing/2014/main" val="171984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#Réindustrialisation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extLst>
                  <a:ext uri="{0D108BD9-81ED-4DB2-BD59-A6C34878D82A}">
                    <a16:rowId xmlns:a16="http://schemas.microsoft.com/office/drawing/2014/main" val="88749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#numerique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368195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#InnoGaronne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extLst>
                  <a:ext uri="{0D108BD9-81ED-4DB2-BD59-A6C34878D82A}">
                    <a16:rowId xmlns:a16="http://schemas.microsoft.com/office/drawing/2014/main" val="336431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#TerritoiresdIndustrie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extLst>
                  <a:ext uri="{0D108BD9-81ED-4DB2-BD59-A6C34878D82A}">
                    <a16:rowId xmlns:a16="http://schemas.microsoft.com/office/drawing/2014/main" val="16550768"/>
                  </a:ext>
                </a:extLst>
              </a:tr>
            </a:tbl>
          </a:graphicData>
        </a:graphic>
      </p:graphicFrame>
      <p:sp>
        <p:nvSpPr>
          <p:cNvPr id="4" name="Text Placeholder 3">
            <a:extLst>
              <a:ext uri="{FF2B5EF4-FFF2-40B4-BE49-F238E27FC236}">
                <a16:creationId xmlns:a16="http://schemas.microsoft.com/office/drawing/2014/main" id="{FCFAC2C7-62FF-4FE6-96E6-446964FC88A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74608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92118-E160-4DF3-A094-179C4D41E3CA}"/>
              </a:ext>
            </a:extLst>
          </p:cNvPr>
          <p:cNvSpPr>
            <a:spLocks noGrp="1"/>
          </p:cNvSpPr>
          <p:nvPr>
            <p:ph type="title"/>
          </p:nvPr>
        </p:nvSpPr>
        <p:spPr/>
        <p:txBody>
          <a:bodyPr/>
          <a:lstStyle/>
          <a:p>
            <a:r>
              <a:rPr lang="en-US"/>
              <a:t>LinkedIn Utilisation de hashtags | 1 group and 2 profiles - 2 of 3</a:t>
            </a:r>
          </a:p>
        </p:txBody>
      </p:sp>
      <p:graphicFrame>
        <p:nvGraphicFramePr>
          <p:cNvPr id="5" name="Table Placeholder 4">
            <a:extLst>
              <a:ext uri="{FF2B5EF4-FFF2-40B4-BE49-F238E27FC236}">
                <a16:creationId xmlns:a16="http://schemas.microsoft.com/office/drawing/2014/main" id="{3743C2F7-4033-4C14-A424-4F80A0F8ADC2}"/>
              </a:ext>
            </a:extLst>
          </p:cNvPr>
          <p:cNvGraphicFramePr>
            <a:graphicFrameLocks noGrp="1"/>
          </p:cNvGraphicFramePr>
          <p:nvPr>
            <p:ph type="tbl" sz="quarter" idx="13"/>
            <p:extLst>
              <p:ext uri="{D42A27DB-BD31-4B8C-83A1-F6EECF244321}">
                <p14:modId xmlns:p14="http://schemas.microsoft.com/office/powerpoint/2010/main" val="2139251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94724218"/>
                    </a:ext>
                  </a:extLst>
                </a:gridCol>
                <a:gridCol w="1234440">
                  <a:extLst>
                    <a:ext uri="{9D8B030D-6E8A-4147-A177-3AD203B41FA5}">
                      <a16:colId xmlns:a16="http://schemas.microsoft.com/office/drawing/2014/main" val="3103389700"/>
                    </a:ext>
                  </a:extLst>
                </a:gridCol>
                <a:gridCol w="1234440">
                  <a:extLst>
                    <a:ext uri="{9D8B030D-6E8A-4147-A177-3AD203B41FA5}">
                      <a16:colId xmlns:a16="http://schemas.microsoft.com/office/drawing/2014/main" val="342406226"/>
                    </a:ext>
                  </a:extLst>
                </a:gridCol>
                <a:gridCol w="1234440">
                  <a:extLst>
                    <a:ext uri="{9D8B030D-6E8A-4147-A177-3AD203B41FA5}">
                      <a16:colId xmlns:a16="http://schemas.microsoft.com/office/drawing/2014/main" val="1760048137"/>
                    </a:ext>
                  </a:extLst>
                </a:gridCol>
                <a:gridCol w="1234440">
                  <a:extLst>
                    <a:ext uri="{9D8B030D-6E8A-4147-A177-3AD203B41FA5}">
                      <a16:colId xmlns:a16="http://schemas.microsoft.com/office/drawing/2014/main" val="4016696814"/>
                    </a:ext>
                  </a:extLst>
                </a:gridCol>
                <a:gridCol w="1234440">
                  <a:extLst>
                    <a:ext uri="{9D8B030D-6E8A-4147-A177-3AD203B41FA5}">
                      <a16:colId xmlns:a16="http://schemas.microsoft.com/office/drawing/2014/main" val="2004173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98375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#IndustrieDurable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extLst>
                  <a:ext uri="{0D108BD9-81ED-4DB2-BD59-A6C34878D82A}">
                    <a16:rowId xmlns:a16="http://schemas.microsoft.com/office/drawing/2014/main" val="1402886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#emploi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extLst>
                  <a:ext uri="{0D108BD9-81ED-4DB2-BD59-A6C34878D82A}">
                    <a16:rowId xmlns:a16="http://schemas.microsoft.com/office/drawing/2014/main" val="339802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#EcologieIndustrielle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extLst>
                  <a:ext uri="{0D108BD9-81ED-4DB2-BD59-A6C34878D82A}">
                    <a16:rowId xmlns:a16="http://schemas.microsoft.com/office/drawing/2014/main" val="3968896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#Startup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extLst>
                  <a:ext uri="{0D108BD9-81ED-4DB2-BD59-A6C34878D82A}">
                    <a16:rowId xmlns:a16="http://schemas.microsoft.com/office/drawing/2014/main" val="382173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#ocean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extLst>
                  <a:ext uri="{0D108BD9-81ED-4DB2-BD59-A6C34878D82A}">
                    <a16:rowId xmlns:a16="http://schemas.microsoft.com/office/drawing/2014/main" val="204900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#economiebleue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extLst>
                  <a:ext uri="{0D108BD9-81ED-4DB2-BD59-A6C34878D82A}">
                    <a16:rowId xmlns:a16="http://schemas.microsoft.com/office/drawing/2014/main" val="307079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extLst>
                  <a:ext uri="{0D108BD9-81ED-4DB2-BD59-A6C34878D82A}">
                    <a16:rowId xmlns:a16="http://schemas.microsoft.com/office/drawing/2014/main" val="86178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#BordeauxTechDay2024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extLst>
                  <a:ext uri="{0D108BD9-81ED-4DB2-BD59-A6C34878D82A}">
                    <a16:rowId xmlns:a16="http://schemas.microsoft.com/office/drawing/2014/main" val="140599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#BMentreprendre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410027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#OIMArcrivedroite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extLst>
                  <a:ext uri="{0D108BD9-81ED-4DB2-BD59-A6C34878D82A}">
                    <a16:rowId xmlns:a16="http://schemas.microsoft.com/office/drawing/2014/main" val="1023875504"/>
                  </a:ext>
                </a:extLst>
              </a:tr>
            </a:tbl>
          </a:graphicData>
        </a:graphic>
      </p:graphicFrame>
      <p:sp>
        <p:nvSpPr>
          <p:cNvPr id="4" name="Text Placeholder 3">
            <a:extLst>
              <a:ext uri="{FF2B5EF4-FFF2-40B4-BE49-F238E27FC236}">
                <a16:creationId xmlns:a16="http://schemas.microsoft.com/office/drawing/2014/main" id="{04986AE3-D799-4891-9CC2-D55FA488CA4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55757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53F16-F621-48A2-96BF-8FA403263C3C}"/>
              </a:ext>
            </a:extLst>
          </p:cNvPr>
          <p:cNvSpPr>
            <a:spLocks noGrp="1"/>
          </p:cNvSpPr>
          <p:nvPr>
            <p:ph type="title"/>
          </p:nvPr>
        </p:nvSpPr>
        <p:spPr/>
        <p:txBody>
          <a:bodyPr/>
          <a:lstStyle/>
          <a:p>
            <a:r>
              <a:rPr lang="en-US"/>
              <a:t>LinkedIn Utilisation de hashtags | 1 group and 2 profiles - 3 of 3</a:t>
            </a:r>
          </a:p>
        </p:txBody>
      </p:sp>
      <p:graphicFrame>
        <p:nvGraphicFramePr>
          <p:cNvPr id="5" name="Table Placeholder 4">
            <a:extLst>
              <a:ext uri="{FF2B5EF4-FFF2-40B4-BE49-F238E27FC236}">
                <a16:creationId xmlns:a16="http://schemas.microsoft.com/office/drawing/2014/main" id="{DAEC7886-7F4E-4F76-83B5-ECE3199EF4F9}"/>
              </a:ext>
            </a:extLst>
          </p:cNvPr>
          <p:cNvGraphicFramePr>
            <a:graphicFrameLocks noGrp="1"/>
          </p:cNvGraphicFramePr>
          <p:nvPr>
            <p:ph type="tbl" sz="quarter" idx="13"/>
            <p:extLst>
              <p:ext uri="{D42A27DB-BD31-4B8C-83A1-F6EECF244321}">
                <p14:modId xmlns:p14="http://schemas.microsoft.com/office/powerpoint/2010/main" val="3770081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83780267"/>
                    </a:ext>
                  </a:extLst>
                </a:gridCol>
                <a:gridCol w="1234440">
                  <a:extLst>
                    <a:ext uri="{9D8B030D-6E8A-4147-A177-3AD203B41FA5}">
                      <a16:colId xmlns:a16="http://schemas.microsoft.com/office/drawing/2014/main" val="3790704683"/>
                    </a:ext>
                  </a:extLst>
                </a:gridCol>
                <a:gridCol w="1234440">
                  <a:extLst>
                    <a:ext uri="{9D8B030D-6E8A-4147-A177-3AD203B41FA5}">
                      <a16:colId xmlns:a16="http://schemas.microsoft.com/office/drawing/2014/main" val="4250071290"/>
                    </a:ext>
                  </a:extLst>
                </a:gridCol>
                <a:gridCol w="1234440">
                  <a:extLst>
                    <a:ext uri="{9D8B030D-6E8A-4147-A177-3AD203B41FA5}">
                      <a16:colId xmlns:a16="http://schemas.microsoft.com/office/drawing/2014/main" val="466369178"/>
                    </a:ext>
                  </a:extLst>
                </a:gridCol>
                <a:gridCol w="1234440">
                  <a:extLst>
                    <a:ext uri="{9D8B030D-6E8A-4147-A177-3AD203B41FA5}">
                      <a16:colId xmlns:a16="http://schemas.microsoft.com/office/drawing/2014/main" val="3218185506"/>
                    </a:ext>
                  </a:extLst>
                </a:gridCol>
                <a:gridCol w="1234440">
                  <a:extLst>
                    <a:ext uri="{9D8B030D-6E8A-4147-A177-3AD203B41FA5}">
                      <a16:colId xmlns:a16="http://schemas.microsoft.com/office/drawing/2014/main" val="1773660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24817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#Innogaronne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extLst>
                  <a:ext uri="{0D108BD9-81ED-4DB2-BD59-A6C34878D82A}">
                    <a16:rowId xmlns:a16="http://schemas.microsoft.com/office/drawing/2014/main" val="215730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extLst>
                  <a:ext uri="{0D108BD9-81ED-4DB2-BD59-A6C34878D82A}">
                    <a16:rowId xmlns:a16="http://schemas.microsoft.com/office/drawing/2014/main" val="197012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#Transports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extLst>
                  <a:ext uri="{0D108BD9-81ED-4DB2-BD59-A6C34878D82A}">
                    <a16:rowId xmlns:a16="http://schemas.microsoft.com/office/drawing/2014/main" val="297106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#LeSaviezVous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3186958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#Durabilité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2142035025"/>
                  </a:ext>
                </a:extLst>
              </a:tr>
            </a:tbl>
          </a:graphicData>
        </a:graphic>
      </p:graphicFrame>
      <p:sp>
        <p:nvSpPr>
          <p:cNvPr id="4" name="Text Placeholder 3">
            <a:extLst>
              <a:ext uri="{FF2B5EF4-FFF2-40B4-BE49-F238E27FC236}">
                <a16:creationId xmlns:a16="http://schemas.microsoft.com/office/drawing/2014/main" id="{50A6D0EB-8599-4B7B-BA02-17C3097B9AB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93400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3E169-1925-4CD3-B742-7109EF135B61}"/>
              </a:ext>
            </a:extLst>
          </p:cNvPr>
          <p:cNvSpPr>
            <a:spLocks noGrp="1"/>
          </p:cNvSpPr>
          <p:nvPr>
            <p:ph type="title"/>
          </p:nvPr>
        </p:nvSpPr>
        <p:spPr/>
        <p:txBody>
          <a:bodyPr/>
          <a:lstStyle/>
          <a:p>
            <a:r>
              <a:rPr lang="fr-FR"/>
              <a:t>LinkedIn Posts publiés par jour de la semaine | 1 group and 2 profiles</a:t>
            </a:r>
            <a:endParaRPr lang="en-US"/>
          </a:p>
        </p:txBody>
      </p:sp>
      <p:graphicFrame>
        <p:nvGraphicFramePr>
          <p:cNvPr id="6" name="Chart Placeholder 5">
            <a:extLst>
              <a:ext uri="{FF2B5EF4-FFF2-40B4-BE49-F238E27FC236}">
                <a16:creationId xmlns:a16="http://schemas.microsoft.com/office/drawing/2014/main" id="{DDED57C4-4D1B-423D-A8F7-8AD39E72BE9C}"/>
              </a:ext>
            </a:extLst>
          </p:cNvPr>
          <p:cNvGraphicFramePr>
            <a:graphicFrameLocks noGrp="1"/>
          </p:cNvGraphicFramePr>
          <p:nvPr>
            <p:ph type="chart" sz="quarter" idx="13"/>
            <p:extLst>
              <p:ext uri="{D42A27DB-BD31-4B8C-83A1-F6EECF244321}">
                <p14:modId xmlns:p14="http://schemas.microsoft.com/office/powerpoint/2010/main" val="3332441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3D8658-3BEC-450B-ADC2-60DF8A04EA19}"/>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DEEE73B6-4D34-4E9E-AEE5-102BA6D86D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3199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F1501-8473-435C-B098-C317FF7BE5EF}"/>
              </a:ext>
            </a:extLst>
          </p:cNvPr>
          <p:cNvSpPr>
            <a:spLocks noGrp="1"/>
          </p:cNvSpPr>
          <p:nvPr>
            <p:ph type="title"/>
          </p:nvPr>
        </p:nvSpPr>
        <p:spPr/>
        <p:txBody>
          <a:bodyPr/>
          <a:lstStyle/>
          <a:p>
            <a:r>
              <a:rPr lang="fr-FR"/>
              <a:t>LinkedIn Répartition des abonnés en fonction de la taille de l'entreprise | 1 group and 2 profiles</a:t>
            </a:r>
            <a:endParaRPr lang="en-US"/>
          </a:p>
        </p:txBody>
      </p:sp>
      <p:graphicFrame>
        <p:nvGraphicFramePr>
          <p:cNvPr id="5" name="Table Placeholder 4">
            <a:extLst>
              <a:ext uri="{FF2B5EF4-FFF2-40B4-BE49-F238E27FC236}">
                <a16:creationId xmlns:a16="http://schemas.microsoft.com/office/drawing/2014/main" id="{6ED21AC9-28AE-45C1-B468-2D15C6726DCF}"/>
              </a:ext>
            </a:extLst>
          </p:cNvPr>
          <p:cNvGraphicFramePr>
            <a:graphicFrameLocks noGrp="1"/>
          </p:cNvGraphicFramePr>
          <p:nvPr>
            <p:ph type="tbl" sz="quarter" idx="13"/>
            <p:extLst>
              <p:ext uri="{D42A27DB-BD31-4B8C-83A1-F6EECF244321}">
                <p14:modId xmlns:p14="http://schemas.microsoft.com/office/powerpoint/2010/main" val="2696572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5419048"/>
                    </a:ext>
                  </a:extLst>
                </a:gridCol>
                <a:gridCol w="2715768">
                  <a:extLst>
                    <a:ext uri="{9D8B030D-6E8A-4147-A177-3AD203B41FA5}">
                      <a16:colId xmlns:a16="http://schemas.microsoft.com/office/drawing/2014/main" val="936051890"/>
                    </a:ext>
                  </a:extLst>
                </a:gridCol>
                <a:gridCol w="2715768">
                  <a:extLst>
                    <a:ext uri="{9D8B030D-6E8A-4147-A177-3AD203B41FA5}">
                      <a16:colId xmlns:a16="http://schemas.microsoft.com/office/drawing/2014/main" val="2689720853"/>
                    </a:ext>
                  </a:extLst>
                </a:gridCol>
              </a:tblGrid>
              <a:tr h="370840">
                <a:tc>
                  <a:txBody>
                    <a:bodyPr/>
                    <a:lstStyle/>
                    <a:p>
                      <a:r>
                        <a:rPr lang="en-US" sz="1000"/>
                        <a:t>Profile</a:t>
                      </a:r>
                    </a:p>
                  </a:txBody>
                  <a:tcPr/>
                </a:tc>
                <a:tc>
                  <a:txBody>
                    <a:bodyPr/>
                    <a:lstStyle/>
                    <a:p>
                      <a:r>
                        <a:rPr lang="en-US" sz="1000"/>
                        <a:t>Company Size</a:t>
                      </a:r>
                    </a:p>
                  </a:txBody>
                  <a:tcPr/>
                </a:tc>
                <a:tc>
                  <a:txBody>
                    <a:bodyPr/>
                    <a:lstStyle/>
                    <a:p>
                      <a:r>
                        <a:rPr lang="en-US" sz="1000"/>
                        <a:t>Followers</a:t>
                      </a:r>
                    </a:p>
                  </a:txBody>
                  <a:tcPr/>
                </a:tc>
                <a:extLst>
                  <a:ext uri="{0D108BD9-81ED-4DB2-BD59-A6C34878D82A}">
                    <a16:rowId xmlns:a16="http://schemas.microsoft.com/office/drawing/2014/main" val="4074455640"/>
                  </a:ext>
                </a:extLst>
              </a:tr>
              <a:tr h="370840">
                <a:tc>
                  <a:txBody>
                    <a:bodyPr/>
                    <a:lstStyle/>
                    <a:p>
                      <a:r>
                        <a:rPr lang="en-US" sz="1000"/>
                        <a:t>Bordeaux Métropole</a:t>
                      </a:r>
                    </a:p>
                  </a:txBody>
                  <a:tcPr/>
                </a:tc>
                <a:tc>
                  <a:txBody>
                    <a:bodyPr/>
                    <a:lstStyle/>
                    <a:p>
                      <a:r>
                        <a:rPr lang="en-US" sz="1000"/>
                        <a:t>11 to 50 employees</a:t>
                      </a:r>
                    </a:p>
                  </a:txBody>
                  <a:tcPr/>
                </a:tc>
                <a:tc>
                  <a:txBody>
                    <a:bodyPr/>
                    <a:lstStyle/>
                    <a:p>
                      <a:r>
                        <a:rPr lang="en-US" sz="1000"/>
                        <a:t>8387</a:t>
                      </a:r>
                    </a:p>
                  </a:txBody>
                  <a:tcPr/>
                </a:tc>
                <a:extLst>
                  <a:ext uri="{0D108BD9-81ED-4DB2-BD59-A6C34878D82A}">
                    <a16:rowId xmlns:a16="http://schemas.microsoft.com/office/drawing/2014/main" val="2086753225"/>
                  </a:ext>
                </a:extLst>
              </a:tr>
              <a:tr h="370840">
                <a:tc>
                  <a:txBody>
                    <a:bodyPr/>
                    <a:lstStyle/>
                    <a:p>
                      <a:r>
                        <a:rPr lang="en-US" sz="1000"/>
                        <a:t>Bordeaux Métropole</a:t>
                      </a:r>
                    </a:p>
                  </a:txBody>
                  <a:tcPr/>
                </a:tc>
                <a:tc>
                  <a:txBody>
                    <a:bodyPr/>
                    <a:lstStyle/>
                    <a:p>
                      <a:r>
                        <a:rPr lang="en-US" sz="1000"/>
                        <a:t>10001 or more employees</a:t>
                      </a:r>
                    </a:p>
                  </a:txBody>
                  <a:tcPr/>
                </a:tc>
                <a:tc>
                  <a:txBody>
                    <a:bodyPr/>
                    <a:lstStyle/>
                    <a:p>
                      <a:r>
                        <a:rPr lang="en-US" sz="1000"/>
                        <a:t>8092</a:t>
                      </a:r>
                    </a:p>
                  </a:txBody>
                  <a:tcPr/>
                </a:tc>
                <a:extLst>
                  <a:ext uri="{0D108BD9-81ED-4DB2-BD59-A6C34878D82A}">
                    <a16:rowId xmlns:a16="http://schemas.microsoft.com/office/drawing/2014/main" val="3139462786"/>
                  </a:ext>
                </a:extLst>
              </a:tr>
              <a:tr h="370840">
                <a:tc>
                  <a:txBody>
                    <a:bodyPr/>
                    <a:lstStyle/>
                    <a:p>
                      <a:r>
                        <a:rPr lang="en-US" sz="1000"/>
                        <a:t>Bordeaux Métropole</a:t>
                      </a:r>
                    </a:p>
                  </a:txBody>
                  <a:tcPr/>
                </a:tc>
                <a:tc>
                  <a:txBody>
                    <a:bodyPr/>
                    <a:lstStyle/>
                    <a:p>
                      <a:r>
                        <a:rPr lang="en-US" sz="1000"/>
                        <a:t>1001 to 5000 employees</a:t>
                      </a:r>
                    </a:p>
                  </a:txBody>
                  <a:tcPr/>
                </a:tc>
                <a:tc>
                  <a:txBody>
                    <a:bodyPr/>
                    <a:lstStyle/>
                    <a:p>
                      <a:r>
                        <a:rPr lang="en-US" sz="1000"/>
                        <a:t>7545</a:t>
                      </a:r>
                    </a:p>
                  </a:txBody>
                  <a:tcPr/>
                </a:tc>
                <a:extLst>
                  <a:ext uri="{0D108BD9-81ED-4DB2-BD59-A6C34878D82A}">
                    <a16:rowId xmlns:a16="http://schemas.microsoft.com/office/drawing/2014/main" val="145900892"/>
                  </a:ext>
                </a:extLst>
              </a:tr>
              <a:tr h="370840">
                <a:tc>
                  <a:txBody>
                    <a:bodyPr/>
                    <a:lstStyle/>
                    <a:p>
                      <a:r>
                        <a:rPr lang="en-US" sz="1000"/>
                        <a:t>Bordeaux Métropole</a:t>
                      </a:r>
                    </a:p>
                  </a:txBody>
                  <a:tcPr/>
                </a:tc>
                <a:tc>
                  <a:txBody>
                    <a:bodyPr/>
                    <a:lstStyle/>
                    <a:p>
                      <a:r>
                        <a:rPr lang="en-US" sz="1000"/>
                        <a:t>51 to 200 employees</a:t>
                      </a:r>
                    </a:p>
                  </a:txBody>
                  <a:tcPr/>
                </a:tc>
                <a:tc>
                  <a:txBody>
                    <a:bodyPr/>
                    <a:lstStyle/>
                    <a:p>
                      <a:r>
                        <a:rPr lang="en-US" sz="1000"/>
                        <a:t>7480</a:t>
                      </a:r>
                    </a:p>
                  </a:txBody>
                  <a:tcPr/>
                </a:tc>
                <a:extLst>
                  <a:ext uri="{0D108BD9-81ED-4DB2-BD59-A6C34878D82A}">
                    <a16:rowId xmlns:a16="http://schemas.microsoft.com/office/drawing/2014/main" val="1651786853"/>
                  </a:ext>
                </a:extLst>
              </a:tr>
              <a:tr h="370840">
                <a:tc>
                  <a:txBody>
                    <a:bodyPr/>
                    <a:lstStyle/>
                    <a:p>
                      <a:r>
                        <a:rPr lang="en-US" sz="1000"/>
                        <a:t>Bordeaux Métropole</a:t>
                      </a:r>
                    </a:p>
                  </a:txBody>
                  <a:tcPr/>
                </a:tc>
                <a:tc>
                  <a:txBody>
                    <a:bodyPr/>
                    <a:lstStyle/>
                    <a:p>
                      <a:r>
                        <a:rPr lang="en-US" sz="1000"/>
                        <a:t>2 to 10 employees</a:t>
                      </a:r>
                    </a:p>
                  </a:txBody>
                  <a:tcPr/>
                </a:tc>
                <a:tc>
                  <a:txBody>
                    <a:bodyPr/>
                    <a:lstStyle/>
                    <a:p>
                      <a:r>
                        <a:rPr lang="en-US" sz="1000"/>
                        <a:t>6419</a:t>
                      </a:r>
                    </a:p>
                  </a:txBody>
                  <a:tcPr/>
                </a:tc>
                <a:extLst>
                  <a:ext uri="{0D108BD9-81ED-4DB2-BD59-A6C34878D82A}">
                    <a16:rowId xmlns:a16="http://schemas.microsoft.com/office/drawing/2014/main" val="4029819131"/>
                  </a:ext>
                </a:extLst>
              </a:tr>
              <a:tr h="370840">
                <a:tc>
                  <a:txBody>
                    <a:bodyPr/>
                    <a:lstStyle/>
                    <a:p>
                      <a:r>
                        <a:rPr lang="en-US" sz="1000"/>
                        <a:t>Bordeaux Métropole</a:t>
                      </a:r>
                    </a:p>
                  </a:txBody>
                  <a:tcPr/>
                </a:tc>
                <a:tc>
                  <a:txBody>
                    <a:bodyPr/>
                    <a:lstStyle/>
                    <a:p>
                      <a:r>
                        <a:rPr lang="en-US" sz="1000"/>
                        <a:t>5001 to 10000 employees</a:t>
                      </a:r>
                    </a:p>
                  </a:txBody>
                  <a:tcPr/>
                </a:tc>
                <a:tc>
                  <a:txBody>
                    <a:bodyPr/>
                    <a:lstStyle/>
                    <a:p>
                      <a:r>
                        <a:rPr lang="en-US" sz="1000"/>
                        <a:t>5470</a:t>
                      </a:r>
                    </a:p>
                  </a:txBody>
                  <a:tcPr/>
                </a:tc>
                <a:extLst>
                  <a:ext uri="{0D108BD9-81ED-4DB2-BD59-A6C34878D82A}">
                    <a16:rowId xmlns:a16="http://schemas.microsoft.com/office/drawing/2014/main" val="111527533"/>
                  </a:ext>
                </a:extLst>
              </a:tr>
              <a:tr h="370840">
                <a:tc>
                  <a:txBody>
                    <a:bodyPr/>
                    <a:lstStyle/>
                    <a:p>
                      <a:r>
                        <a:rPr lang="en-US" sz="1000"/>
                        <a:t>Bordeaux Métropole</a:t>
                      </a:r>
                    </a:p>
                  </a:txBody>
                  <a:tcPr/>
                </a:tc>
                <a:tc>
                  <a:txBody>
                    <a:bodyPr/>
                    <a:lstStyle/>
                    <a:p>
                      <a:r>
                        <a:rPr lang="en-US" sz="1000"/>
                        <a:t>201 to 500 employees</a:t>
                      </a:r>
                    </a:p>
                  </a:txBody>
                  <a:tcPr/>
                </a:tc>
                <a:tc>
                  <a:txBody>
                    <a:bodyPr/>
                    <a:lstStyle/>
                    <a:p>
                      <a:r>
                        <a:rPr lang="en-US" sz="1000"/>
                        <a:t>4962</a:t>
                      </a:r>
                    </a:p>
                  </a:txBody>
                  <a:tcPr/>
                </a:tc>
                <a:extLst>
                  <a:ext uri="{0D108BD9-81ED-4DB2-BD59-A6C34878D82A}">
                    <a16:rowId xmlns:a16="http://schemas.microsoft.com/office/drawing/2014/main" val="4008691924"/>
                  </a:ext>
                </a:extLst>
              </a:tr>
              <a:tr h="370840">
                <a:tc>
                  <a:txBody>
                    <a:bodyPr/>
                    <a:lstStyle/>
                    <a:p>
                      <a:r>
                        <a:rPr lang="en-US" sz="1000"/>
                        <a:t>Bordeaux Métropole</a:t>
                      </a:r>
                    </a:p>
                  </a:txBody>
                  <a:tcPr/>
                </a:tc>
                <a:tc>
                  <a:txBody>
                    <a:bodyPr/>
                    <a:lstStyle/>
                    <a:p>
                      <a:r>
                        <a:rPr lang="en-US" sz="1000"/>
                        <a:t>501 to 1000 employees</a:t>
                      </a:r>
                    </a:p>
                  </a:txBody>
                  <a:tcPr/>
                </a:tc>
                <a:tc>
                  <a:txBody>
                    <a:bodyPr/>
                    <a:lstStyle/>
                    <a:p>
                      <a:r>
                        <a:rPr lang="en-US" sz="1000"/>
                        <a:t>3786</a:t>
                      </a:r>
                    </a:p>
                  </a:txBody>
                  <a:tcPr/>
                </a:tc>
                <a:extLst>
                  <a:ext uri="{0D108BD9-81ED-4DB2-BD59-A6C34878D82A}">
                    <a16:rowId xmlns:a16="http://schemas.microsoft.com/office/drawing/2014/main" val="3921427617"/>
                  </a:ext>
                </a:extLst>
              </a:tr>
              <a:tr h="370840">
                <a:tc>
                  <a:txBody>
                    <a:bodyPr/>
                    <a:lstStyle/>
                    <a:p>
                      <a:r>
                        <a:rPr lang="en-US" sz="1000"/>
                        <a:t>Bordeaux Métropole</a:t>
                      </a:r>
                    </a:p>
                  </a:txBody>
                  <a:tcPr/>
                </a:tc>
                <a:tc>
                  <a:txBody>
                    <a:bodyPr/>
                    <a:lstStyle/>
                    <a:p>
                      <a:r>
                        <a:rPr lang="en-US" sz="1000"/>
                        <a:t>1 employee</a:t>
                      </a:r>
                    </a:p>
                  </a:txBody>
                  <a:tcPr/>
                </a:tc>
                <a:tc>
                  <a:txBody>
                    <a:bodyPr/>
                    <a:lstStyle/>
                    <a:p>
                      <a:r>
                        <a:rPr lang="en-US" sz="1000"/>
                        <a:t>1404</a:t>
                      </a:r>
                    </a:p>
                  </a:txBody>
                  <a:tcPr/>
                </a:tc>
                <a:extLst>
                  <a:ext uri="{0D108BD9-81ED-4DB2-BD59-A6C34878D82A}">
                    <a16:rowId xmlns:a16="http://schemas.microsoft.com/office/drawing/2014/main" val="960401126"/>
                  </a:ext>
                </a:extLst>
              </a:tr>
            </a:tbl>
          </a:graphicData>
        </a:graphic>
      </p:graphicFrame>
      <p:sp>
        <p:nvSpPr>
          <p:cNvPr id="4" name="Text Placeholder 3">
            <a:extLst>
              <a:ext uri="{FF2B5EF4-FFF2-40B4-BE49-F238E27FC236}">
                <a16:creationId xmlns:a16="http://schemas.microsoft.com/office/drawing/2014/main" id="{5C933282-0D57-4642-8ABE-714C08E8B42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80684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5D3C-A209-4E55-A96A-9E5C72E9D81E}"/>
              </a:ext>
            </a:extLst>
          </p:cNvPr>
          <p:cNvSpPr>
            <a:spLocks noGrp="1"/>
          </p:cNvSpPr>
          <p:nvPr>
            <p:ph type="title"/>
          </p:nvPr>
        </p:nvSpPr>
        <p:spPr/>
        <p:txBody>
          <a:bodyPr/>
          <a:lstStyle/>
          <a:p>
            <a:r>
              <a:rPr lang="en-US"/>
              <a:t>LinkedIn Followers Breakdown over Region | 1 group and 2 profiles - 1 of 3</a:t>
            </a:r>
          </a:p>
        </p:txBody>
      </p:sp>
      <p:graphicFrame>
        <p:nvGraphicFramePr>
          <p:cNvPr id="5" name="Table Placeholder 4">
            <a:extLst>
              <a:ext uri="{FF2B5EF4-FFF2-40B4-BE49-F238E27FC236}">
                <a16:creationId xmlns:a16="http://schemas.microsoft.com/office/drawing/2014/main" id="{B960EE77-331C-42E1-A605-9964F285F03E}"/>
              </a:ext>
            </a:extLst>
          </p:cNvPr>
          <p:cNvGraphicFramePr>
            <a:graphicFrameLocks noGrp="1"/>
          </p:cNvGraphicFramePr>
          <p:nvPr>
            <p:ph type="tbl" sz="quarter" idx="13"/>
            <p:extLst>
              <p:ext uri="{D42A27DB-BD31-4B8C-83A1-F6EECF244321}">
                <p14:modId xmlns:p14="http://schemas.microsoft.com/office/powerpoint/2010/main" val="3622603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73317357"/>
                    </a:ext>
                  </a:extLst>
                </a:gridCol>
                <a:gridCol w="2715768">
                  <a:extLst>
                    <a:ext uri="{9D8B030D-6E8A-4147-A177-3AD203B41FA5}">
                      <a16:colId xmlns:a16="http://schemas.microsoft.com/office/drawing/2014/main" val="153939096"/>
                    </a:ext>
                  </a:extLst>
                </a:gridCol>
                <a:gridCol w="2715768">
                  <a:extLst>
                    <a:ext uri="{9D8B030D-6E8A-4147-A177-3AD203B41FA5}">
                      <a16:colId xmlns:a16="http://schemas.microsoft.com/office/drawing/2014/main" val="2148597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20262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Bordeaux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41248</a:t>
                      </a:r>
                    </a:p>
                  </a:txBody>
                  <a:tcPr/>
                </a:tc>
                <a:extLst>
                  <a:ext uri="{0D108BD9-81ED-4DB2-BD59-A6C34878D82A}">
                    <a16:rowId xmlns:a16="http://schemas.microsoft.com/office/drawing/2014/main" val="104852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Paris Metropolitan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7104</a:t>
                      </a:r>
                    </a:p>
                  </a:txBody>
                  <a:tcPr/>
                </a:tc>
                <a:extLst>
                  <a:ext uri="{0D108BD9-81ED-4DB2-BD59-A6C34878D82A}">
                    <a16:rowId xmlns:a16="http://schemas.microsoft.com/office/drawing/2014/main" val="319806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Toulouse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a:t>
                      </a:r>
                    </a:p>
                  </a:txBody>
                  <a:tcPr/>
                </a:tc>
                <a:extLst>
                  <a:ext uri="{0D108BD9-81ED-4DB2-BD59-A6C34878D82A}">
                    <a16:rowId xmlns:a16="http://schemas.microsoft.com/office/drawing/2014/main" val="353339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Pau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extLst>
                  <a:ext uri="{0D108BD9-81ED-4DB2-BD59-A6C34878D82A}">
                    <a16:rowId xmlns:a16="http://schemas.microsoft.com/office/drawing/2014/main" val="54444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Lyon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a:t>
                      </a:r>
                    </a:p>
                  </a:txBody>
                  <a:tcPr/>
                </a:tc>
                <a:extLst>
                  <a:ext uri="{0D108BD9-81ED-4DB2-BD59-A6C34878D82A}">
                    <a16:rowId xmlns:a16="http://schemas.microsoft.com/office/drawing/2014/main" val="2271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Nantes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extLst>
                  <a:ext uri="{0D108BD9-81ED-4DB2-BD59-A6C34878D82A}">
                    <a16:rowId xmlns:a16="http://schemas.microsoft.com/office/drawing/2014/main" val="331478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Marseille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extLst>
                  <a:ext uri="{0D108BD9-81ED-4DB2-BD59-A6C34878D82A}">
                    <a16:rowId xmlns:a16="http://schemas.microsoft.com/office/drawing/2014/main" val="428311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Lille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extLst>
                  <a:ext uri="{0D108BD9-81ED-4DB2-BD59-A6C34878D82A}">
                    <a16:rowId xmlns:a16="http://schemas.microsoft.com/office/drawing/2014/main" val="337059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Bruges, Nouvelle-Aquitaine,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extLst>
                  <a:ext uri="{0D108BD9-81ED-4DB2-BD59-A6C34878D82A}">
                    <a16:rowId xmlns:a16="http://schemas.microsoft.com/office/drawing/2014/main" val="269852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Rennes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extLst>
                  <a:ext uri="{0D108BD9-81ED-4DB2-BD59-A6C34878D82A}">
                    <a16:rowId xmlns:a16="http://schemas.microsoft.com/office/drawing/2014/main" val="3224620430"/>
                  </a:ext>
                </a:extLst>
              </a:tr>
            </a:tbl>
          </a:graphicData>
        </a:graphic>
      </p:graphicFrame>
      <p:sp>
        <p:nvSpPr>
          <p:cNvPr id="4" name="Text Placeholder 3">
            <a:extLst>
              <a:ext uri="{FF2B5EF4-FFF2-40B4-BE49-F238E27FC236}">
                <a16:creationId xmlns:a16="http://schemas.microsoft.com/office/drawing/2014/main" id="{483911C4-61EE-491A-9923-364EDC021B1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66757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1B1C6-3EDA-4E26-A4B0-AFD60F473B74}"/>
              </a:ext>
            </a:extLst>
          </p:cNvPr>
          <p:cNvSpPr>
            <a:spLocks noGrp="1"/>
          </p:cNvSpPr>
          <p:nvPr>
            <p:ph type="title"/>
          </p:nvPr>
        </p:nvSpPr>
        <p:spPr/>
        <p:txBody>
          <a:bodyPr/>
          <a:lstStyle/>
          <a:p>
            <a:r>
              <a:rPr lang="en-US"/>
              <a:t>LinkedIn Followers Breakdown over Region | 1 group and 2 profiles - 2 of 3</a:t>
            </a:r>
          </a:p>
        </p:txBody>
      </p:sp>
      <p:graphicFrame>
        <p:nvGraphicFramePr>
          <p:cNvPr id="5" name="Table Placeholder 4">
            <a:extLst>
              <a:ext uri="{FF2B5EF4-FFF2-40B4-BE49-F238E27FC236}">
                <a16:creationId xmlns:a16="http://schemas.microsoft.com/office/drawing/2014/main" id="{BB80FE04-B74D-4156-AA90-8371B8784B4C}"/>
              </a:ext>
            </a:extLst>
          </p:cNvPr>
          <p:cNvGraphicFramePr>
            <a:graphicFrameLocks noGrp="1"/>
          </p:cNvGraphicFramePr>
          <p:nvPr>
            <p:ph type="tbl" sz="quarter" idx="13"/>
            <p:extLst>
              <p:ext uri="{D42A27DB-BD31-4B8C-83A1-F6EECF244321}">
                <p14:modId xmlns:p14="http://schemas.microsoft.com/office/powerpoint/2010/main" val="297941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81284583"/>
                    </a:ext>
                  </a:extLst>
                </a:gridCol>
                <a:gridCol w="2715768">
                  <a:extLst>
                    <a:ext uri="{9D8B030D-6E8A-4147-A177-3AD203B41FA5}">
                      <a16:colId xmlns:a16="http://schemas.microsoft.com/office/drawing/2014/main" val="3504843574"/>
                    </a:ext>
                  </a:extLst>
                </a:gridCol>
                <a:gridCol w="2715768">
                  <a:extLst>
                    <a:ext uri="{9D8B030D-6E8A-4147-A177-3AD203B41FA5}">
                      <a16:colId xmlns:a16="http://schemas.microsoft.com/office/drawing/2014/main" val="3615350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23512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La Rochelle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extLst>
                  <a:ext uri="{0D108BD9-81ED-4DB2-BD59-A6C34878D82A}">
                    <a16:rowId xmlns:a16="http://schemas.microsoft.com/office/drawing/2014/main" val="408726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Montpellier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extLst>
                  <a:ext uri="{0D108BD9-81ED-4DB2-BD59-A6C34878D82A}">
                    <a16:rowId xmlns:a16="http://schemas.microsoft.com/office/drawing/2014/main" val="135633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Libourne, Nouvelle-Aquitaine,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extLst>
                  <a:ext uri="{0D108BD9-81ED-4DB2-BD59-A6C34878D82A}">
                    <a16:rowId xmlns:a16="http://schemas.microsoft.com/office/drawing/2014/main" val="400071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Limoges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extLst>
                  <a:ext uri="{0D108BD9-81ED-4DB2-BD59-A6C34878D82A}">
                    <a16:rowId xmlns:a16="http://schemas.microsoft.com/office/drawing/2014/main" val="27980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Montreal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extLst>
                  <a:ext uri="{0D108BD9-81ED-4DB2-BD59-A6C34878D82A}">
                    <a16:rowId xmlns:a16="http://schemas.microsoft.com/office/drawing/2014/main" val="397472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Angouleme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extLst>
                  <a:ext uri="{0D108BD9-81ED-4DB2-BD59-A6C34878D82A}">
                    <a16:rowId xmlns:a16="http://schemas.microsoft.com/office/drawing/2014/main" val="316555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Poitiers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extLst>
                  <a:ext uri="{0D108BD9-81ED-4DB2-BD59-A6C34878D82A}">
                    <a16:rowId xmlns:a16="http://schemas.microsoft.com/office/drawing/2014/main" val="175937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Grenoble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extLst>
                  <a:ext uri="{0D108BD9-81ED-4DB2-BD59-A6C34878D82A}">
                    <a16:rowId xmlns:a16="http://schemas.microsoft.com/office/drawing/2014/main" val="2413844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Angers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extLst>
                  <a:ext uri="{0D108BD9-81ED-4DB2-BD59-A6C34878D82A}">
                    <a16:rowId xmlns:a16="http://schemas.microsoft.com/office/drawing/2014/main" val="76727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Nice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extLst>
                  <a:ext uri="{0D108BD9-81ED-4DB2-BD59-A6C34878D82A}">
                    <a16:rowId xmlns:a16="http://schemas.microsoft.com/office/drawing/2014/main" val="2912363625"/>
                  </a:ext>
                </a:extLst>
              </a:tr>
            </a:tbl>
          </a:graphicData>
        </a:graphic>
      </p:graphicFrame>
      <p:sp>
        <p:nvSpPr>
          <p:cNvPr id="4" name="Text Placeholder 3">
            <a:extLst>
              <a:ext uri="{FF2B5EF4-FFF2-40B4-BE49-F238E27FC236}">
                <a16:creationId xmlns:a16="http://schemas.microsoft.com/office/drawing/2014/main" id="{AA332C1A-56A6-44B1-B765-B816444618B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16218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84B8-FF3F-430C-8FA0-520BDE2E30FA}"/>
              </a:ext>
            </a:extLst>
          </p:cNvPr>
          <p:cNvSpPr>
            <a:spLocks noGrp="1"/>
          </p:cNvSpPr>
          <p:nvPr>
            <p:ph type="title"/>
          </p:nvPr>
        </p:nvSpPr>
        <p:spPr/>
        <p:txBody>
          <a:bodyPr/>
          <a:lstStyle/>
          <a:p>
            <a:r>
              <a:rPr lang="en-US"/>
              <a:t>LinkedIn Followers Breakdown over Region | 1 group and 2 profiles - 3 of 3</a:t>
            </a:r>
          </a:p>
        </p:txBody>
      </p:sp>
      <p:graphicFrame>
        <p:nvGraphicFramePr>
          <p:cNvPr id="5" name="Table Placeholder 4">
            <a:extLst>
              <a:ext uri="{FF2B5EF4-FFF2-40B4-BE49-F238E27FC236}">
                <a16:creationId xmlns:a16="http://schemas.microsoft.com/office/drawing/2014/main" id="{A7B9A283-8A26-4745-92A8-679C91037FD2}"/>
              </a:ext>
            </a:extLst>
          </p:cNvPr>
          <p:cNvGraphicFramePr>
            <a:graphicFrameLocks noGrp="1"/>
          </p:cNvGraphicFramePr>
          <p:nvPr>
            <p:ph type="tbl" sz="quarter" idx="13"/>
            <p:extLst>
              <p:ext uri="{D42A27DB-BD31-4B8C-83A1-F6EECF244321}">
                <p14:modId xmlns:p14="http://schemas.microsoft.com/office/powerpoint/2010/main" val="373671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16969084"/>
                    </a:ext>
                  </a:extLst>
                </a:gridCol>
                <a:gridCol w="2715768">
                  <a:extLst>
                    <a:ext uri="{9D8B030D-6E8A-4147-A177-3AD203B41FA5}">
                      <a16:colId xmlns:a16="http://schemas.microsoft.com/office/drawing/2014/main" val="1117612963"/>
                    </a:ext>
                  </a:extLst>
                </a:gridCol>
                <a:gridCol w="2715768">
                  <a:extLst>
                    <a:ext uri="{9D8B030D-6E8A-4147-A177-3AD203B41FA5}">
                      <a16:colId xmlns:a16="http://schemas.microsoft.com/office/drawing/2014/main" val="1956871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47911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Tours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extLst>
                  <a:ext uri="{0D108BD9-81ED-4DB2-BD59-A6C34878D82A}">
                    <a16:rowId xmlns:a16="http://schemas.microsoft.com/office/drawing/2014/main" val="21120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 Teste-de-Buch, Nouvelle-Aquitaine,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extLst>
                  <a:ext uri="{0D108BD9-81ED-4DB2-BD59-A6C34878D82A}">
                    <a16:rowId xmlns:a16="http://schemas.microsoft.com/office/drawing/2014/main" val="295361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Greater Strasbourg Metropolitan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extLst>
                  <a:ext uri="{0D108BD9-81ED-4DB2-BD59-A6C34878D82A}">
                    <a16:rowId xmlns:a16="http://schemas.microsoft.com/office/drawing/2014/main" val="51699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Périgueux, Nouvelle-Aquitaine,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extLst>
                  <a:ext uri="{0D108BD9-81ED-4DB2-BD59-A6C34878D82A}">
                    <a16:rowId xmlns:a16="http://schemas.microsoft.com/office/drawing/2014/main" val="2050292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Agen, Nouvelle-Aquitaine,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extLst>
                  <a:ext uri="{0D108BD9-81ED-4DB2-BD59-A6C34878D82A}">
                    <a16:rowId xmlns:a16="http://schemas.microsoft.com/office/drawing/2014/main" val="2153615092"/>
                  </a:ext>
                </a:extLst>
              </a:tr>
            </a:tbl>
          </a:graphicData>
        </a:graphic>
      </p:graphicFrame>
      <p:sp>
        <p:nvSpPr>
          <p:cNvPr id="4" name="Text Placeholder 3">
            <a:extLst>
              <a:ext uri="{FF2B5EF4-FFF2-40B4-BE49-F238E27FC236}">
                <a16:creationId xmlns:a16="http://schemas.microsoft.com/office/drawing/2014/main" id="{2BEB0F2F-8451-4E09-81E0-B9BB9E18794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620259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7571</Words>
  <Application>Microsoft Office PowerPoint</Application>
  <PresentationFormat>On-screen Show (4:3)</PresentationFormat>
  <Paragraphs>791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Comptes LinkedIn de Bordeaux Métropole</vt:lpstr>
      <vt:lpstr>LinkedIn Abonnés par compte | 1 group and 2 profiles</vt:lpstr>
      <vt:lpstr>LinkedIn Chiffres clés des posts par compte | 1 group and 2 profiles</vt:lpstr>
      <vt:lpstr>LinkedIn Posts publiés (nombre de réactions) | 1 group and 2 profiles - 1 of 25</vt:lpstr>
      <vt:lpstr>LinkedIn Posts publiés (nombre de réactions) | 1 group and 2 profiles - 2 of 25</vt:lpstr>
      <vt:lpstr>LinkedIn Posts publiés (nombre de réactions) | 1 group and 2 profiles - 3 of 25</vt:lpstr>
      <vt:lpstr>LinkedIn Posts publiés (nombre de réactions) | 1 group and 2 profiles - 4 of 25</vt:lpstr>
      <vt:lpstr>LinkedIn Posts publiés (nombre de réactions) | 1 group and 2 profiles - 5 of 25</vt:lpstr>
      <vt:lpstr>LinkedIn Posts publiés (nombre de réactions) | 1 group and 2 profiles - 6 of 25</vt:lpstr>
      <vt:lpstr>LinkedIn Posts publiés (nombre de réactions) | 1 group and 2 profiles - 7 of 25</vt:lpstr>
      <vt:lpstr>LinkedIn Posts publiés (nombre de réactions) | 1 group and 2 profiles - 8 of 25</vt:lpstr>
      <vt:lpstr>LinkedIn Posts publiés (nombre de réactions) | 1 group and 2 profiles - 9 of 25</vt:lpstr>
      <vt:lpstr>LinkedIn Posts publiés (nombre de réactions) | 1 group and 2 profiles - 10 of 25</vt:lpstr>
      <vt:lpstr>LinkedIn Posts publiés (nombre de réactions) | 1 group and 2 profiles - 11 of 25</vt:lpstr>
      <vt:lpstr>LinkedIn Posts publiés (nombre de réactions) | 1 group and 2 profiles - 12 of 25</vt:lpstr>
      <vt:lpstr>LinkedIn Posts publiés (nombre de réactions) | 1 group and 2 profiles - 13 of 25</vt:lpstr>
      <vt:lpstr>LinkedIn Posts publiés (nombre de réactions) | 1 group and 2 profiles - 14 of 25</vt:lpstr>
      <vt:lpstr>LinkedIn Posts publiés (nombre de réactions) | 1 group and 2 profiles - 15 of 25</vt:lpstr>
      <vt:lpstr>LinkedIn Posts publiés (nombre de réactions) | 1 group and 2 profiles - 16 of 25</vt:lpstr>
      <vt:lpstr>LinkedIn Posts publiés (nombre de réactions) | 1 group and 2 profiles - 17 of 25</vt:lpstr>
      <vt:lpstr>LinkedIn Posts publiés (nombre de réactions) | 1 group and 2 profiles - 18 of 25</vt:lpstr>
      <vt:lpstr>LinkedIn Posts publiés (nombre de réactions) | 1 group and 2 profiles - 19 of 25</vt:lpstr>
      <vt:lpstr>LinkedIn Posts publiés (nombre de réactions) | 1 group and 2 profiles - 20 of 25</vt:lpstr>
      <vt:lpstr>LinkedIn Posts publiés (nombre de réactions) | 1 group and 2 profiles - 21 of 25</vt:lpstr>
      <vt:lpstr>LinkedIn Posts publiés (nombre de réactions) | 1 group and 2 profiles - 22 of 25</vt:lpstr>
      <vt:lpstr>LinkedIn Posts publiés (nombre de réactions) | 1 group and 2 profiles - 23 of 25</vt:lpstr>
      <vt:lpstr>LinkedIn Posts publiés (nombre de réactions) | 1 group and 2 profiles - 24 of 25</vt:lpstr>
      <vt:lpstr>LinkedIn Posts publiés (nombre de réactions) | 1 group and 2 profiles - 25 of 25</vt:lpstr>
      <vt:lpstr>LinkedIn Utilisation de hashtags | 1 group and 2 profiles - 1 of 3</vt:lpstr>
      <vt:lpstr>LinkedIn Utilisation de hashtags | 1 group and 2 profiles - 2 of 3</vt:lpstr>
      <vt:lpstr>LinkedIn Utilisation de hashtags | 1 group and 2 profiles - 3 of 3</vt:lpstr>
      <vt:lpstr>LinkedIn Posts publiés par jour de la semaine | 1 group and 2 profiles</vt:lpstr>
      <vt:lpstr>LinkedIn Répartition des abonnés en fonction de la taille de l'entreprise | 1 group and 2 profiles</vt:lpstr>
      <vt:lpstr>LinkedIn Followers Breakdown over Region | 1 group and 2 profiles - 1 of 3</vt:lpstr>
      <vt:lpstr>LinkedIn Followers Breakdown over Region | 1 group and 2 profiles - 2 of 3</vt:lpstr>
      <vt:lpstr>LinkedIn Followers Breakdown over Region | 1 group and 2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Comptes LinkedIn de Bordeaux Métropole</dc:title>
  <dc:creator>Frederik Born</dc:creator>
  <cp:lastModifiedBy>Frederik Born</cp:lastModifiedBy>
  <cp:revision>1</cp:revision>
  <dcterms:created xsi:type="dcterms:W3CDTF">2024-08-29T13:26:22Z</dcterms:created>
  <dcterms:modified xsi:type="dcterms:W3CDTF">2024-08-29T13:27:40Z</dcterms:modified>
</cp:coreProperties>
</file>