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5" r:id="rId9"/>
    <p:sldId id="266" r:id="rId10"/>
    <p:sldId id="267" r:id="rId11"/>
    <p:sldId id="268" r:id="rId12"/>
    <p:sldId id="269" r:id="rId13"/>
    <p:sldId id="270"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4" r:id="rId46"/>
    <p:sldId id="305" r:id="rId47"/>
    <p:sldId id="306" r:id="rId48"/>
    <p:sldId id="307" r:id="rId49"/>
    <p:sldId id="308" r:id="rId50"/>
    <p:sldId id="310" r:id="rId51"/>
    <p:sldId id="311" r:id="rId52"/>
    <p:sldId id="312" r:id="rId53"/>
    <p:sldId id="313" r:id="rId54"/>
    <p:sldId id="314" r:id="rId55"/>
    <p:sldId id="315" r:id="rId56"/>
    <p:sldId id="316" r:id="rId57"/>
    <p:sldId id="317" r:id="rId58"/>
    <p:sldId id="319" r:id="rId59"/>
    <p:sldId id="320" r:id="rId60"/>
    <p:sldId id="321" r:id="rId61"/>
    <p:sldId id="323" r:id="rId62"/>
    <p:sldId id="324" r:id="rId63"/>
    <p:sldId id="325" r:id="rId64"/>
  </p:sldIdLst>
  <p:sldSz cx="9144000" cy="6858000" type="screen4x3"/>
  <p:notesSz cx="6858000" cy="9144000"/>
  <p:embeddedFontLst>
    <p:embeddedFont>
      <p:font typeface="Calibri" panose="020F0502020204030204" pitchFamily="34" charset="0"/>
      <p:regular r:id="rId65"/>
      <p:bold r:id="rId66"/>
      <p:italic r:id="rId67"/>
      <p:boldItalic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bordeauxmetropole</c:v>
                </c:pt>
              </c:strCache>
            </c:strRef>
          </c:tx>
          <c:spPr>
            <a:solidFill>
              <a:schemeClr val="accent1"/>
            </a:solidFill>
            <a:ln>
              <a:noFill/>
            </a:ln>
            <a:effectLst/>
          </c:spPr>
          <c:invertIfNegative val="0"/>
          <c:cat>
            <c:numRef>
              <c:f>Sheet1!$A$2</c:f>
              <c:numCache>
                <c:formatCode>m/d/yyyy</c:formatCode>
                <c:ptCount val="1"/>
                <c:pt idx="0">
                  <c:v>45474</c:v>
                </c:pt>
              </c:numCache>
            </c:numRef>
          </c:cat>
          <c:val>
            <c:numRef>
              <c:f>Sheet1!$B$2</c:f>
              <c:numCache>
                <c:formatCode>General</c:formatCode>
                <c:ptCount val="1"/>
                <c:pt idx="0">
                  <c:v>23</c:v>
                </c:pt>
              </c:numCache>
            </c:numRef>
          </c:val>
          <c:extLst>
            <c:ext xmlns:c16="http://schemas.microsoft.com/office/drawing/2014/chart" uri="{C3380CC4-5D6E-409C-BE32-E72D297353CC}">
              <c16:uniqueId val="{00000000-97FC-484F-B205-25F6E2548E0D}"/>
            </c:ext>
          </c:extLst>
        </c:ser>
        <c:ser>
          <c:idx val="1"/>
          <c:order val="1"/>
          <c:tx>
            <c:strRef>
              <c:f>Sheet1!$C$1</c:f>
              <c:strCache>
                <c:ptCount val="1"/>
                <c:pt idx="0">
                  <c:v>etemetropolitain</c:v>
                </c:pt>
              </c:strCache>
            </c:strRef>
          </c:tx>
          <c:spPr>
            <a:solidFill>
              <a:schemeClr val="accent2"/>
            </a:solidFill>
            <a:ln>
              <a:noFill/>
            </a:ln>
            <a:effectLst/>
          </c:spPr>
          <c:invertIfNegative val="0"/>
          <c:cat>
            <c:numRef>
              <c:f>Sheet1!$A$2</c:f>
              <c:numCache>
                <c:formatCode>m/d/yyyy</c:formatCode>
                <c:ptCount val="1"/>
                <c:pt idx="0">
                  <c:v>45474</c:v>
                </c:pt>
              </c:numCache>
            </c:numRef>
          </c:cat>
          <c:val>
            <c:numRef>
              <c:f>Sheet1!$C$2</c:f>
              <c:numCache>
                <c:formatCode>General</c:formatCode>
                <c:ptCount val="1"/>
                <c:pt idx="0">
                  <c:v>29</c:v>
                </c:pt>
              </c:numCache>
            </c:numRef>
          </c:val>
          <c:extLst>
            <c:ext xmlns:c16="http://schemas.microsoft.com/office/drawing/2014/chart" uri="{C3380CC4-5D6E-409C-BE32-E72D297353CC}">
              <c16:uniqueId val="{00000001-97FC-484F-B205-25F6E2548E0D}"/>
            </c:ext>
          </c:extLst>
        </c:ser>
        <c:ser>
          <c:idx val="2"/>
          <c:order val="2"/>
          <c:tx>
            <c:strRef>
              <c:f>Sheet1!$D$1</c:f>
              <c:strCache>
                <c:ptCount val="1"/>
                <c:pt idx="0">
                  <c:v>la_maison_ecocitoyenne</c:v>
                </c:pt>
              </c:strCache>
            </c:strRef>
          </c:tx>
          <c:spPr>
            <a:solidFill>
              <a:schemeClr val="accent3"/>
            </a:solidFill>
            <a:ln>
              <a:noFill/>
            </a:ln>
            <a:effectLst/>
          </c:spPr>
          <c:invertIfNegative val="0"/>
          <c:cat>
            <c:numRef>
              <c:f>Sheet1!$A$2</c:f>
              <c:numCache>
                <c:formatCode>m/d/yyyy</c:formatCode>
                <c:ptCount val="1"/>
                <c:pt idx="0">
                  <c:v>45474</c:v>
                </c:pt>
              </c:numCache>
            </c:numRef>
          </c:cat>
          <c:val>
            <c:numRef>
              <c:f>Sheet1!$D$2</c:f>
              <c:numCache>
                <c:formatCode>General</c:formatCode>
                <c:ptCount val="1"/>
                <c:pt idx="0">
                  <c:v>3</c:v>
                </c:pt>
              </c:numCache>
            </c:numRef>
          </c:val>
          <c:extLst>
            <c:ext xmlns:c16="http://schemas.microsoft.com/office/drawing/2014/chart" uri="{C3380CC4-5D6E-409C-BE32-E72D297353CC}">
              <c16:uniqueId val="{00000002-97FC-484F-B205-25F6E2548E0D}"/>
            </c:ext>
          </c:extLst>
        </c:ser>
        <c:ser>
          <c:idx val="3"/>
          <c:order val="3"/>
          <c:tx>
            <c:strRef>
              <c:f>Sheet1!$E$1</c:f>
              <c:strCache>
                <c:ptCount val="1"/>
                <c:pt idx="0">
                  <c:v>archivesbxm</c:v>
                </c:pt>
              </c:strCache>
            </c:strRef>
          </c:tx>
          <c:spPr>
            <a:solidFill>
              <a:schemeClr val="accent4"/>
            </a:solidFill>
            <a:ln>
              <a:noFill/>
            </a:ln>
            <a:effectLst/>
          </c:spPr>
          <c:invertIfNegative val="0"/>
          <c:cat>
            <c:numRef>
              <c:f>Sheet1!$A$2</c:f>
              <c:numCache>
                <c:formatCode>m/d/yyyy</c:formatCode>
                <c:ptCount val="1"/>
                <c:pt idx="0">
                  <c:v>45474</c:v>
                </c:pt>
              </c:numCache>
            </c:numRef>
          </c:cat>
          <c:val>
            <c:numRef>
              <c:f>Sheet1!$E$2</c:f>
              <c:numCache>
                <c:formatCode>General</c:formatCode>
                <c:ptCount val="1"/>
                <c:pt idx="0">
                  <c:v>6</c:v>
                </c:pt>
              </c:numCache>
            </c:numRef>
          </c:val>
          <c:extLst>
            <c:ext xmlns:c16="http://schemas.microsoft.com/office/drawing/2014/chart" uri="{C3380CC4-5D6E-409C-BE32-E72D297353CC}">
              <c16:uniqueId val="{00000003-97FC-484F-B205-25F6E2548E0D}"/>
            </c:ext>
          </c:extLst>
        </c:ser>
        <c:dLbls>
          <c:showLegendKey val="0"/>
          <c:showVal val="0"/>
          <c:showCatName val="0"/>
          <c:showSerName val="0"/>
          <c:showPercent val="0"/>
          <c:showBubbleSize val="0"/>
        </c:dLbls>
        <c:gapWidth val="219"/>
        <c:overlap val="-27"/>
        <c:axId val="261355360"/>
        <c:axId val="261352080"/>
      </c:barChart>
      <c:dateAx>
        <c:axId val="261355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352080"/>
        <c:crosses val="autoZero"/>
        <c:auto val="1"/>
        <c:lblOffset val="100"/>
        <c:baseTimeUnit val="days"/>
      </c:dateAx>
      <c:valAx>
        <c:axId val="26135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35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Sheet1!$B$2:$B$5</c:f>
              <c:numCache>
                <c:formatCode>General</c:formatCode>
                <c:ptCount val="4"/>
                <c:pt idx="0">
                  <c:v>8291</c:v>
                </c:pt>
                <c:pt idx="1">
                  <c:v>677</c:v>
                </c:pt>
                <c:pt idx="2">
                  <c:v>45</c:v>
                </c:pt>
                <c:pt idx="3">
                  <c:v>158</c:v>
                </c:pt>
              </c:numCache>
            </c:numRef>
          </c:val>
          <c:extLst>
            <c:ext xmlns:c16="http://schemas.microsoft.com/office/drawing/2014/chart" uri="{C3380CC4-5D6E-409C-BE32-E72D297353CC}">
              <c16:uniqueId val="{00000000-409F-4FDC-A182-9EABD762BAE4}"/>
            </c:ext>
          </c:extLst>
        </c:ser>
        <c:dLbls>
          <c:showLegendKey val="0"/>
          <c:showVal val="0"/>
          <c:showCatName val="0"/>
          <c:showSerName val="0"/>
          <c:showPercent val="0"/>
          <c:showBubbleSize val="0"/>
        </c:dLbls>
        <c:gapWidth val="219"/>
        <c:overlap val="-27"/>
        <c:axId val="389770024"/>
        <c:axId val="389768712"/>
      </c:barChart>
      <c:catAx>
        <c:axId val="389770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68712"/>
        <c:crosses val="autoZero"/>
        <c:auto val="1"/>
        <c:lblAlgn val="ctr"/>
        <c:lblOffset val="100"/>
        <c:noMultiLvlLbl val="0"/>
      </c:catAx>
      <c:valAx>
        <c:axId val="389768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7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Sheet1!$B$2:$B$5</c:f>
              <c:numCache>
                <c:formatCode>General</c:formatCode>
                <c:ptCount val="4"/>
                <c:pt idx="0">
                  <c:v>147.125</c:v>
                </c:pt>
                <c:pt idx="1">
                  <c:v>10</c:v>
                </c:pt>
                <c:pt idx="2">
                  <c:v>14.5</c:v>
                </c:pt>
                <c:pt idx="3">
                  <c:v>27.8333333333333</c:v>
                </c:pt>
              </c:numCache>
            </c:numRef>
          </c:val>
          <c:extLst>
            <c:ext xmlns:c16="http://schemas.microsoft.com/office/drawing/2014/chart" uri="{C3380CC4-5D6E-409C-BE32-E72D297353CC}">
              <c16:uniqueId val="{00000000-33FD-453C-9F6B-F9EA9077A358}"/>
            </c:ext>
          </c:extLst>
        </c:ser>
        <c:ser>
          <c:idx val="1"/>
          <c:order val="1"/>
          <c:tx>
            <c:strRef>
              <c:f>Sheet1!$C$1</c:f>
              <c:strCache>
                <c:ptCount val="1"/>
                <c:pt idx="0">
                  <c:v>Carousel</c:v>
                </c:pt>
              </c:strCache>
            </c:strRef>
          </c:tx>
          <c:spPr>
            <a:solidFill>
              <a:schemeClr val="accent2"/>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Sheet1!$C$2:$C$5</c:f>
              <c:numCache>
                <c:formatCode>General</c:formatCode>
                <c:ptCount val="4"/>
                <c:pt idx="0">
                  <c:v>471.5</c:v>
                </c:pt>
                <c:pt idx="1">
                  <c:v>42.25</c:v>
                </c:pt>
                <c:pt idx="2">
                  <c:v>17</c:v>
                </c:pt>
                <c:pt idx="3">
                  <c:v>0</c:v>
                </c:pt>
              </c:numCache>
            </c:numRef>
          </c:val>
          <c:extLst>
            <c:ext xmlns:c16="http://schemas.microsoft.com/office/drawing/2014/chart" uri="{C3380CC4-5D6E-409C-BE32-E72D297353CC}">
              <c16:uniqueId val="{00000001-33FD-453C-9F6B-F9EA9077A358}"/>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33FD-453C-9F6B-F9EA9077A358}"/>
            </c:ext>
          </c:extLst>
        </c:ser>
        <c:ser>
          <c:idx val="3"/>
          <c:order val="3"/>
          <c:tx>
            <c:strRef>
              <c:f>Sheet1!$E$1</c:f>
              <c:strCache>
                <c:ptCount val="1"/>
                <c:pt idx="0">
                  <c:v>Reel</c:v>
                </c:pt>
              </c:strCache>
            </c:strRef>
          </c:tx>
          <c:spPr>
            <a:solidFill>
              <a:schemeClr val="accent4"/>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Sheet1!$E$2:$E$5</c:f>
              <c:numCache>
                <c:formatCode>General</c:formatCode>
                <c:ptCount val="4"/>
                <c:pt idx="0">
                  <c:v>601.33333333333303</c:v>
                </c:pt>
                <c:pt idx="1">
                  <c:v>26.545454545454501</c:v>
                </c:pt>
                <c:pt idx="2">
                  <c:v>0</c:v>
                </c:pt>
                <c:pt idx="3">
                  <c:v>0</c:v>
                </c:pt>
              </c:numCache>
            </c:numRef>
          </c:val>
          <c:extLst>
            <c:ext xmlns:c16="http://schemas.microsoft.com/office/drawing/2014/chart" uri="{C3380CC4-5D6E-409C-BE32-E72D297353CC}">
              <c16:uniqueId val="{00000003-33FD-453C-9F6B-F9EA9077A358}"/>
            </c:ext>
          </c:extLst>
        </c:ser>
        <c:dLbls>
          <c:showLegendKey val="0"/>
          <c:showVal val="0"/>
          <c:showCatName val="0"/>
          <c:showSerName val="0"/>
          <c:showPercent val="0"/>
          <c:showBubbleSize val="0"/>
        </c:dLbls>
        <c:gapWidth val="150"/>
        <c:overlap val="100"/>
        <c:axId val="520274864"/>
        <c:axId val="520275848"/>
      </c:barChart>
      <c:catAx>
        <c:axId val="52027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275848"/>
        <c:crosses val="autoZero"/>
        <c:auto val="1"/>
        <c:lblAlgn val="ctr"/>
        <c:lblOffset val="100"/>
        <c:noMultiLvlLbl val="0"/>
      </c:catAx>
      <c:valAx>
        <c:axId val="520275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27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bordeauxmetropole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308.39999999999998</c:v>
                </c:pt>
                <c:pt idx="1">
                  <c:v>314.5</c:v>
                </c:pt>
                <c:pt idx="2">
                  <c:v>651</c:v>
                </c:pt>
                <c:pt idx="3">
                  <c:v>100.666666666667</c:v>
                </c:pt>
                <c:pt idx="4">
                  <c:v>508</c:v>
                </c:pt>
                <c:pt idx="5">
                  <c:v>821.5</c:v>
                </c:pt>
                <c:pt idx="6">
                  <c:v>91.3333333333333</c:v>
                </c:pt>
              </c:numCache>
            </c:numRef>
          </c:val>
          <c:extLst>
            <c:ext xmlns:c16="http://schemas.microsoft.com/office/drawing/2014/chart" uri="{C3380CC4-5D6E-409C-BE32-E72D297353CC}">
              <c16:uniqueId val="{00000000-3803-48B3-A16E-BB5186A20F1D}"/>
            </c:ext>
          </c:extLst>
        </c:ser>
        <c:ser>
          <c:idx val="1"/>
          <c:order val="1"/>
          <c:tx>
            <c:strRef>
              <c:f>Sheet1!$C$1</c:f>
              <c:strCache>
                <c:ptCount val="1"/>
                <c:pt idx="0">
                  <c:v>etemetropolitain</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18.6666666666667</c:v>
                </c:pt>
                <c:pt idx="1">
                  <c:v>22</c:v>
                </c:pt>
                <c:pt idx="2">
                  <c:v>38.4</c:v>
                </c:pt>
                <c:pt idx="3">
                  <c:v>15.3333333333333</c:v>
                </c:pt>
                <c:pt idx="4">
                  <c:v>34.6666666666667</c:v>
                </c:pt>
                <c:pt idx="5">
                  <c:v>29</c:v>
                </c:pt>
                <c:pt idx="6">
                  <c:v>29.8</c:v>
                </c:pt>
              </c:numCache>
            </c:numRef>
          </c:val>
          <c:extLst>
            <c:ext xmlns:c16="http://schemas.microsoft.com/office/drawing/2014/chart" uri="{C3380CC4-5D6E-409C-BE32-E72D297353CC}">
              <c16:uniqueId val="{00000001-3803-48B3-A16E-BB5186A20F1D}"/>
            </c:ext>
          </c:extLst>
        </c:ser>
        <c:ser>
          <c:idx val="2"/>
          <c:order val="2"/>
          <c:tx>
            <c:strRef>
              <c:f>Sheet1!$D$1</c:f>
              <c:strCache>
                <c:ptCount val="1"/>
                <c:pt idx="0">
                  <c:v>la_maison_ecocitoyenne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17</c:v>
                </c:pt>
                <c:pt idx="1">
                  <c:v>0</c:v>
                </c:pt>
                <c:pt idx="2">
                  <c:v>0</c:v>
                </c:pt>
                <c:pt idx="3">
                  <c:v>14.5</c:v>
                </c:pt>
                <c:pt idx="4">
                  <c:v>0</c:v>
                </c:pt>
                <c:pt idx="5">
                  <c:v>0</c:v>
                </c:pt>
                <c:pt idx="6">
                  <c:v>0</c:v>
                </c:pt>
              </c:numCache>
            </c:numRef>
          </c:val>
          <c:extLst>
            <c:ext xmlns:c16="http://schemas.microsoft.com/office/drawing/2014/chart" uri="{C3380CC4-5D6E-409C-BE32-E72D297353CC}">
              <c16:uniqueId val="{00000002-3803-48B3-A16E-BB5186A20F1D}"/>
            </c:ext>
          </c:extLst>
        </c:ser>
        <c:ser>
          <c:idx val="3"/>
          <c:order val="3"/>
          <c:tx>
            <c:strRef>
              <c:f>Sheet1!$E$1</c:f>
              <c:strCache>
                <c:ptCount val="1"/>
                <c:pt idx="0">
                  <c:v>archivesbxm</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22.5</c:v>
                </c:pt>
                <c:pt idx="1">
                  <c:v>14</c:v>
                </c:pt>
                <c:pt idx="2">
                  <c:v>13</c:v>
                </c:pt>
                <c:pt idx="3">
                  <c:v>69</c:v>
                </c:pt>
                <c:pt idx="4">
                  <c:v>26</c:v>
                </c:pt>
                <c:pt idx="5">
                  <c:v>0</c:v>
                </c:pt>
                <c:pt idx="6">
                  <c:v>0</c:v>
                </c:pt>
              </c:numCache>
            </c:numRef>
          </c:val>
          <c:extLst>
            <c:ext xmlns:c16="http://schemas.microsoft.com/office/drawing/2014/chart" uri="{C3380CC4-5D6E-409C-BE32-E72D297353CC}">
              <c16:uniqueId val="{00000003-3803-48B3-A16E-BB5186A20F1D}"/>
            </c:ext>
          </c:extLst>
        </c:ser>
        <c:dLbls>
          <c:showLegendKey val="0"/>
          <c:showVal val="0"/>
          <c:showCatName val="0"/>
          <c:showSerName val="0"/>
          <c:showPercent val="0"/>
          <c:showBubbleSize val="0"/>
        </c:dLbls>
        <c:gapWidth val="219"/>
        <c:overlap val="-27"/>
        <c:axId val="520277816"/>
        <c:axId val="520273224"/>
      </c:barChart>
      <c:catAx>
        <c:axId val="520277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273224"/>
        <c:crosses val="autoZero"/>
        <c:auto val="1"/>
        <c:lblAlgn val="ctr"/>
        <c:lblOffset val="100"/>
        <c:noMultiLvlLbl val="0"/>
      </c:catAx>
      <c:valAx>
        <c:axId val="520273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27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bordeauxmetropole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4565.8</c:v>
                </c:pt>
                <c:pt idx="1">
                  <c:v>6326.5</c:v>
                </c:pt>
                <c:pt idx="2">
                  <c:v>16276.5</c:v>
                </c:pt>
                <c:pt idx="3">
                  <c:v>4972.6666666666697</c:v>
                </c:pt>
                <c:pt idx="4">
                  <c:v>6968</c:v>
                </c:pt>
                <c:pt idx="5">
                  <c:v>10920</c:v>
                </c:pt>
                <c:pt idx="6">
                  <c:v>2836.6666666666702</c:v>
                </c:pt>
              </c:numCache>
            </c:numRef>
          </c:val>
          <c:extLst>
            <c:ext xmlns:c16="http://schemas.microsoft.com/office/drawing/2014/chart" uri="{C3380CC4-5D6E-409C-BE32-E72D297353CC}">
              <c16:uniqueId val="{00000000-4217-4ED6-B2AF-4FC5223D2927}"/>
            </c:ext>
          </c:extLst>
        </c:ser>
        <c:ser>
          <c:idx val="1"/>
          <c:order val="1"/>
          <c:tx>
            <c:strRef>
              <c:f>Sheet1!$C$1</c:f>
              <c:strCache>
                <c:ptCount val="1"/>
                <c:pt idx="0">
                  <c:v>etemetropolitain</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440</c:v>
                </c:pt>
                <c:pt idx="1">
                  <c:v>745.8</c:v>
                </c:pt>
                <c:pt idx="2">
                  <c:v>1153.4000000000001</c:v>
                </c:pt>
                <c:pt idx="3">
                  <c:v>410.66666666666703</c:v>
                </c:pt>
                <c:pt idx="4">
                  <c:v>901.66666666666697</c:v>
                </c:pt>
                <c:pt idx="5">
                  <c:v>1094.25</c:v>
                </c:pt>
                <c:pt idx="6">
                  <c:v>744.2</c:v>
                </c:pt>
              </c:numCache>
            </c:numRef>
          </c:val>
          <c:extLst>
            <c:ext xmlns:c16="http://schemas.microsoft.com/office/drawing/2014/chart" uri="{C3380CC4-5D6E-409C-BE32-E72D297353CC}">
              <c16:uniqueId val="{00000001-4217-4ED6-B2AF-4FC5223D2927}"/>
            </c:ext>
          </c:extLst>
        </c:ser>
        <c:ser>
          <c:idx val="2"/>
          <c:order val="2"/>
          <c:tx>
            <c:strRef>
              <c:f>Sheet1!$D$1</c:f>
              <c:strCache>
                <c:ptCount val="1"/>
                <c:pt idx="0">
                  <c:v>la_maison_ecocitoyenne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303</c:v>
                </c:pt>
                <c:pt idx="1">
                  <c:v>0</c:v>
                </c:pt>
                <c:pt idx="2">
                  <c:v>0</c:v>
                </c:pt>
                <c:pt idx="3">
                  <c:v>386</c:v>
                </c:pt>
                <c:pt idx="4">
                  <c:v>0</c:v>
                </c:pt>
                <c:pt idx="5">
                  <c:v>0</c:v>
                </c:pt>
                <c:pt idx="6">
                  <c:v>0</c:v>
                </c:pt>
              </c:numCache>
            </c:numRef>
          </c:val>
          <c:extLst>
            <c:ext xmlns:c16="http://schemas.microsoft.com/office/drawing/2014/chart" uri="{C3380CC4-5D6E-409C-BE32-E72D297353CC}">
              <c16:uniqueId val="{00000002-4217-4ED6-B2AF-4FC5223D2927}"/>
            </c:ext>
          </c:extLst>
        </c:ser>
        <c:ser>
          <c:idx val="3"/>
          <c:order val="3"/>
          <c:tx>
            <c:strRef>
              <c:f>Sheet1!$E$1</c:f>
              <c:strCache>
                <c:ptCount val="1"/>
                <c:pt idx="0">
                  <c:v>archivesbxm</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330</c:v>
                </c:pt>
                <c:pt idx="1">
                  <c:v>492</c:v>
                </c:pt>
                <c:pt idx="2">
                  <c:v>355</c:v>
                </c:pt>
                <c:pt idx="3">
                  <c:v>564</c:v>
                </c:pt>
                <c:pt idx="4">
                  <c:v>381</c:v>
                </c:pt>
                <c:pt idx="5">
                  <c:v>0</c:v>
                </c:pt>
                <c:pt idx="6">
                  <c:v>0</c:v>
                </c:pt>
              </c:numCache>
            </c:numRef>
          </c:val>
          <c:extLst>
            <c:ext xmlns:c16="http://schemas.microsoft.com/office/drawing/2014/chart" uri="{C3380CC4-5D6E-409C-BE32-E72D297353CC}">
              <c16:uniqueId val="{00000003-4217-4ED6-B2AF-4FC5223D2927}"/>
            </c:ext>
          </c:extLst>
        </c:ser>
        <c:dLbls>
          <c:showLegendKey val="0"/>
          <c:showVal val="0"/>
          <c:showCatName val="0"/>
          <c:showSerName val="0"/>
          <c:showPercent val="0"/>
          <c:showBubbleSize val="0"/>
        </c:dLbls>
        <c:gapWidth val="219"/>
        <c:overlap val="-27"/>
        <c:axId val="520280768"/>
        <c:axId val="520281096"/>
      </c:barChart>
      <c:catAx>
        <c:axId val="520280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281096"/>
        <c:crosses val="autoZero"/>
        <c:auto val="1"/>
        <c:lblAlgn val="ctr"/>
        <c:lblOffset val="100"/>
        <c:noMultiLvlLbl val="0"/>
      </c:catAx>
      <c:valAx>
        <c:axId val="520281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28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Female 35-44</c:v>
                </c:pt>
              </c:strCache>
            </c:strRef>
          </c:tx>
          <c:spPr>
            <a:solidFill>
              <a:schemeClr val="accent1"/>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Sheet1!$B$2:$B$5</c:f>
              <c:numCache>
                <c:formatCode>General</c:formatCode>
                <c:ptCount val="4"/>
                <c:pt idx="0">
                  <c:v>6081</c:v>
                </c:pt>
                <c:pt idx="1">
                  <c:v>591</c:v>
                </c:pt>
                <c:pt idx="2">
                  <c:v>518</c:v>
                </c:pt>
                <c:pt idx="3">
                  <c:v>407</c:v>
                </c:pt>
              </c:numCache>
            </c:numRef>
          </c:val>
          <c:extLst>
            <c:ext xmlns:c16="http://schemas.microsoft.com/office/drawing/2014/chart" uri="{C3380CC4-5D6E-409C-BE32-E72D297353CC}">
              <c16:uniqueId val="{00000000-9885-433F-A37F-274788743354}"/>
            </c:ext>
          </c:extLst>
        </c:ser>
        <c:ser>
          <c:idx val="1"/>
          <c:order val="1"/>
          <c:tx>
            <c:strRef>
              <c:f>Sheet1!$C$1</c:f>
              <c:strCache>
                <c:ptCount val="1"/>
                <c:pt idx="0">
                  <c:v>Female 25-34</c:v>
                </c:pt>
              </c:strCache>
            </c:strRef>
          </c:tx>
          <c:spPr>
            <a:solidFill>
              <a:schemeClr val="accent2"/>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Sheet1!$C$2:$C$5</c:f>
              <c:numCache>
                <c:formatCode>General</c:formatCode>
                <c:ptCount val="4"/>
                <c:pt idx="0">
                  <c:v>5278</c:v>
                </c:pt>
                <c:pt idx="1">
                  <c:v>525</c:v>
                </c:pt>
                <c:pt idx="2">
                  <c:v>532</c:v>
                </c:pt>
                <c:pt idx="3">
                  <c:v>424</c:v>
                </c:pt>
              </c:numCache>
            </c:numRef>
          </c:val>
          <c:extLst>
            <c:ext xmlns:c16="http://schemas.microsoft.com/office/drawing/2014/chart" uri="{C3380CC4-5D6E-409C-BE32-E72D297353CC}">
              <c16:uniqueId val="{00000001-9885-433F-A37F-274788743354}"/>
            </c:ext>
          </c:extLst>
        </c:ser>
        <c:ser>
          <c:idx val="2"/>
          <c:order val="2"/>
          <c:tx>
            <c:strRef>
              <c:f>Sheet1!$D$1</c:f>
              <c:strCache>
                <c:ptCount val="1"/>
                <c:pt idx="0">
                  <c:v>Female 45-54</c:v>
                </c:pt>
              </c:strCache>
            </c:strRef>
          </c:tx>
          <c:spPr>
            <a:solidFill>
              <a:schemeClr val="accent3"/>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Sheet1!$D$2:$D$5</c:f>
              <c:numCache>
                <c:formatCode>General</c:formatCode>
                <c:ptCount val="4"/>
                <c:pt idx="0">
                  <c:v>4274</c:v>
                </c:pt>
                <c:pt idx="1">
                  <c:v>314</c:v>
                </c:pt>
                <c:pt idx="2">
                  <c:v>272</c:v>
                </c:pt>
                <c:pt idx="3">
                  <c:v>213</c:v>
                </c:pt>
              </c:numCache>
            </c:numRef>
          </c:val>
          <c:extLst>
            <c:ext xmlns:c16="http://schemas.microsoft.com/office/drawing/2014/chart" uri="{C3380CC4-5D6E-409C-BE32-E72D297353CC}">
              <c16:uniqueId val="{00000002-9885-433F-A37F-274788743354}"/>
            </c:ext>
          </c:extLst>
        </c:ser>
        <c:ser>
          <c:idx val="3"/>
          <c:order val="3"/>
          <c:tx>
            <c:strRef>
              <c:f>Sheet1!$E$1</c:f>
              <c:strCache>
                <c:ptCount val="1"/>
                <c:pt idx="0">
                  <c:v>Male 35-44</c:v>
                </c:pt>
              </c:strCache>
            </c:strRef>
          </c:tx>
          <c:spPr>
            <a:solidFill>
              <a:schemeClr val="accent4"/>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Sheet1!$E$2:$E$5</c:f>
              <c:numCache>
                <c:formatCode>General</c:formatCode>
                <c:ptCount val="4"/>
                <c:pt idx="0">
                  <c:v>4080</c:v>
                </c:pt>
                <c:pt idx="1">
                  <c:v>267</c:v>
                </c:pt>
                <c:pt idx="2">
                  <c:v>169</c:v>
                </c:pt>
                <c:pt idx="3">
                  <c:v>348</c:v>
                </c:pt>
              </c:numCache>
            </c:numRef>
          </c:val>
          <c:extLst>
            <c:ext xmlns:c16="http://schemas.microsoft.com/office/drawing/2014/chart" uri="{C3380CC4-5D6E-409C-BE32-E72D297353CC}">
              <c16:uniqueId val="{00000003-9885-433F-A37F-274788743354}"/>
            </c:ext>
          </c:extLst>
        </c:ser>
        <c:ser>
          <c:idx val="4"/>
          <c:order val="4"/>
          <c:tx>
            <c:strRef>
              <c:f>Sheet1!$F$1</c:f>
              <c:strCache>
                <c:ptCount val="1"/>
                <c:pt idx="0">
                  <c:v>Male 25-34</c:v>
                </c:pt>
              </c:strCache>
            </c:strRef>
          </c:tx>
          <c:spPr>
            <a:solidFill>
              <a:schemeClr val="accent5"/>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Sheet1!$F$2:$F$5</c:f>
              <c:numCache>
                <c:formatCode>General</c:formatCode>
                <c:ptCount val="4"/>
                <c:pt idx="0">
                  <c:v>3651</c:v>
                </c:pt>
                <c:pt idx="1">
                  <c:v>157</c:v>
                </c:pt>
                <c:pt idx="2">
                  <c:v>124</c:v>
                </c:pt>
                <c:pt idx="3">
                  <c:v>344</c:v>
                </c:pt>
              </c:numCache>
            </c:numRef>
          </c:val>
          <c:extLst>
            <c:ext xmlns:c16="http://schemas.microsoft.com/office/drawing/2014/chart" uri="{C3380CC4-5D6E-409C-BE32-E72D297353CC}">
              <c16:uniqueId val="{00000004-9885-433F-A37F-274788743354}"/>
            </c:ext>
          </c:extLst>
        </c:ser>
        <c:ser>
          <c:idx val="5"/>
          <c:order val="5"/>
          <c:tx>
            <c:strRef>
              <c:f>Sheet1!$G$1</c:f>
              <c:strCache>
                <c:ptCount val="1"/>
                <c:pt idx="0">
                  <c:v>Unknown 25-34</c:v>
                </c:pt>
              </c:strCache>
            </c:strRef>
          </c:tx>
          <c:spPr>
            <a:solidFill>
              <a:schemeClr val="accent6"/>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Sheet1!$G$2:$G$5</c:f>
              <c:numCache>
                <c:formatCode>General</c:formatCode>
                <c:ptCount val="4"/>
                <c:pt idx="0">
                  <c:v>3282</c:v>
                </c:pt>
                <c:pt idx="1">
                  <c:v>288</c:v>
                </c:pt>
                <c:pt idx="2">
                  <c:v>278</c:v>
                </c:pt>
                <c:pt idx="3">
                  <c:v>328</c:v>
                </c:pt>
              </c:numCache>
            </c:numRef>
          </c:val>
          <c:extLst>
            <c:ext xmlns:c16="http://schemas.microsoft.com/office/drawing/2014/chart" uri="{C3380CC4-5D6E-409C-BE32-E72D297353CC}">
              <c16:uniqueId val="{00000005-9885-433F-A37F-274788743354}"/>
            </c:ext>
          </c:extLst>
        </c:ser>
        <c:ser>
          <c:idx val="6"/>
          <c:order val="6"/>
          <c:tx>
            <c:strRef>
              <c:f>Sheet1!$H$1</c:f>
              <c:strCache>
                <c:ptCount val="1"/>
                <c:pt idx="0">
                  <c:v>Unknown 35-44</c:v>
                </c:pt>
              </c:strCache>
            </c:strRef>
          </c:tx>
          <c:spPr>
            <a:solidFill>
              <a:schemeClr val="accent1">
                <a:lumMod val="6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Sheet1!$H$2:$H$5</c:f>
              <c:numCache>
                <c:formatCode>General</c:formatCode>
                <c:ptCount val="4"/>
                <c:pt idx="0">
                  <c:v>3265</c:v>
                </c:pt>
                <c:pt idx="1">
                  <c:v>300</c:v>
                </c:pt>
                <c:pt idx="2">
                  <c:v>242</c:v>
                </c:pt>
                <c:pt idx="3">
                  <c:v>254</c:v>
                </c:pt>
              </c:numCache>
            </c:numRef>
          </c:val>
          <c:extLst>
            <c:ext xmlns:c16="http://schemas.microsoft.com/office/drawing/2014/chart" uri="{C3380CC4-5D6E-409C-BE32-E72D297353CC}">
              <c16:uniqueId val="{00000006-9885-433F-A37F-274788743354}"/>
            </c:ext>
          </c:extLst>
        </c:ser>
        <c:ser>
          <c:idx val="7"/>
          <c:order val="7"/>
          <c:tx>
            <c:strRef>
              <c:f>Sheet1!$I$1</c:f>
              <c:strCache>
                <c:ptCount val="1"/>
                <c:pt idx="0">
                  <c:v>Male 45-54</c:v>
                </c:pt>
              </c:strCache>
            </c:strRef>
          </c:tx>
          <c:spPr>
            <a:solidFill>
              <a:schemeClr val="accent2">
                <a:lumMod val="6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Sheet1!$I$2:$I$5</c:f>
              <c:numCache>
                <c:formatCode>General</c:formatCode>
                <c:ptCount val="4"/>
                <c:pt idx="0">
                  <c:v>2790</c:v>
                </c:pt>
                <c:pt idx="1">
                  <c:v>147</c:v>
                </c:pt>
                <c:pt idx="2">
                  <c:v>98</c:v>
                </c:pt>
                <c:pt idx="3">
                  <c:v>230</c:v>
                </c:pt>
              </c:numCache>
            </c:numRef>
          </c:val>
          <c:extLst>
            <c:ext xmlns:c16="http://schemas.microsoft.com/office/drawing/2014/chart" uri="{C3380CC4-5D6E-409C-BE32-E72D297353CC}">
              <c16:uniqueId val="{00000007-9885-433F-A37F-274788743354}"/>
            </c:ext>
          </c:extLst>
        </c:ser>
        <c:ser>
          <c:idx val="8"/>
          <c:order val="8"/>
          <c:tx>
            <c:strRef>
              <c:f>Sheet1!$J$1</c:f>
              <c:strCache>
                <c:ptCount val="1"/>
                <c:pt idx="0">
                  <c:v>Unknown 45-54</c:v>
                </c:pt>
              </c:strCache>
            </c:strRef>
          </c:tx>
          <c:spPr>
            <a:solidFill>
              <a:schemeClr val="accent3">
                <a:lumMod val="6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Sheet1!$J$2:$J$5</c:f>
              <c:numCache>
                <c:formatCode>General</c:formatCode>
                <c:ptCount val="4"/>
                <c:pt idx="0">
                  <c:v>2089</c:v>
                </c:pt>
                <c:pt idx="1">
                  <c:v>154</c:v>
                </c:pt>
                <c:pt idx="2">
                  <c:v>131</c:v>
                </c:pt>
                <c:pt idx="3">
                  <c:v>152</c:v>
                </c:pt>
              </c:numCache>
            </c:numRef>
          </c:val>
          <c:extLst>
            <c:ext xmlns:c16="http://schemas.microsoft.com/office/drawing/2014/chart" uri="{C3380CC4-5D6E-409C-BE32-E72D297353CC}">
              <c16:uniqueId val="{00000008-9885-433F-A37F-274788743354}"/>
            </c:ext>
          </c:extLst>
        </c:ser>
        <c:ser>
          <c:idx val="9"/>
          <c:order val="9"/>
          <c:tx>
            <c:strRef>
              <c:f>Sheet1!$K$1</c:f>
              <c:strCache>
                <c:ptCount val="1"/>
                <c:pt idx="0">
                  <c:v>Female 55-64</c:v>
                </c:pt>
              </c:strCache>
            </c:strRef>
          </c:tx>
          <c:spPr>
            <a:solidFill>
              <a:schemeClr val="accent4">
                <a:lumMod val="6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Sheet1!$K$2:$K$5</c:f>
              <c:numCache>
                <c:formatCode>General</c:formatCode>
                <c:ptCount val="4"/>
                <c:pt idx="0">
                  <c:v>2037</c:v>
                </c:pt>
                <c:pt idx="1">
                  <c:v>137</c:v>
                </c:pt>
                <c:pt idx="2">
                  <c:v>107</c:v>
                </c:pt>
                <c:pt idx="3">
                  <c:v>116</c:v>
                </c:pt>
              </c:numCache>
            </c:numRef>
          </c:val>
          <c:extLst>
            <c:ext xmlns:c16="http://schemas.microsoft.com/office/drawing/2014/chart" uri="{C3380CC4-5D6E-409C-BE32-E72D297353CC}">
              <c16:uniqueId val="{00000009-9885-433F-A37F-274788743354}"/>
            </c:ext>
          </c:extLst>
        </c:ser>
        <c:ser>
          <c:idx val="10"/>
          <c:order val="10"/>
          <c:tx>
            <c:strRef>
              <c:f>Sheet1!$L$1</c:f>
              <c:strCache>
                <c:ptCount val="1"/>
                <c:pt idx="0">
                  <c:v>Unknown 18-24</c:v>
                </c:pt>
              </c:strCache>
            </c:strRef>
          </c:tx>
          <c:spPr>
            <a:solidFill>
              <a:schemeClr val="accent5">
                <a:lumMod val="6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Sheet1!$L$2:$L$5</c:f>
              <c:numCache>
                <c:formatCode>General</c:formatCode>
                <c:ptCount val="4"/>
                <c:pt idx="0">
                  <c:v>1549</c:v>
                </c:pt>
                <c:pt idx="1">
                  <c:v>100</c:v>
                </c:pt>
                <c:pt idx="2">
                  <c:v>91</c:v>
                </c:pt>
                <c:pt idx="3">
                  <c:v>129</c:v>
                </c:pt>
              </c:numCache>
            </c:numRef>
          </c:val>
          <c:extLst>
            <c:ext xmlns:c16="http://schemas.microsoft.com/office/drawing/2014/chart" uri="{C3380CC4-5D6E-409C-BE32-E72D297353CC}">
              <c16:uniqueId val="{0000000A-9885-433F-A37F-274788743354}"/>
            </c:ext>
          </c:extLst>
        </c:ser>
        <c:ser>
          <c:idx val="11"/>
          <c:order val="11"/>
          <c:tx>
            <c:strRef>
              <c:f>Sheet1!$M$1</c:f>
              <c:strCache>
                <c:ptCount val="1"/>
                <c:pt idx="0">
                  <c:v>Male 55-64</c:v>
                </c:pt>
              </c:strCache>
            </c:strRef>
          </c:tx>
          <c:spPr>
            <a:solidFill>
              <a:schemeClr val="accent6">
                <a:lumMod val="6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Sheet1!$M$2:$M$5</c:f>
              <c:numCache>
                <c:formatCode>General</c:formatCode>
                <c:ptCount val="4"/>
                <c:pt idx="0">
                  <c:v>1268</c:v>
                </c:pt>
                <c:pt idx="1">
                  <c:v>46</c:v>
                </c:pt>
                <c:pt idx="2">
                  <c:v>36</c:v>
                </c:pt>
                <c:pt idx="3">
                  <c:v>96</c:v>
                </c:pt>
              </c:numCache>
            </c:numRef>
          </c:val>
          <c:extLst>
            <c:ext xmlns:c16="http://schemas.microsoft.com/office/drawing/2014/chart" uri="{C3380CC4-5D6E-409C-BE32-E72D297353CC}">
              <c16:uniqueId val="{0000000B-9885-433F-A37F-274788743354}"/>
            </c:ext>
          </c:extLst>
        </c:ser>
        <c:ser>
          <c:idx val="12"/>
          <c:order val="12"/>
          <c:tx>
            <c:strRef>
              <c:f>Sheet1!$N$1</c:f>
              <c:strCache>
                <c:ptCount val="1"/>
                <c:pt idx="0">
                  <c:v>Male 18-24</c:v>
                </c:pt>
              </c:strCache>
            </c:strRef>
          </c:tx>
          <c:spPr>
            <a:solidFill>
              <a:schemeClr val="accent1">
                <a:lumMod val="80000"/>
                <a:lumOff val="2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Sheet1!$N$2:$N$5</c:f>
              <c:numCache>
                <c:formatCode>General</c:formatCode>
                <c:ptCount val="4"/>
                <c:pt idx="0">
                  <c:v>1097</c:v>
                </c:pt>
                <c:pt idx="1">
                  <c:v>41</c:v>
                </c:pt>
                <c:pt idx="2">
                  <c:v>31</c:v>
                </c:pt>
                <c:pt idx="3">
                  <c:v>110</c:v>
                </c:pt>
              </c:numCache>
            </c:numRef>
          </c:val>
          <c:extLst>
            <c:ext xmlns:c16="http://schemas.microsoft.com/office/drawing/2014/chart" uri="{C3380CC4-5D6E-409C-BE32-E72D297353CC}">
              <c16:uniqueId val="{0000000C-9885-433F-A37F-274788743354}"/>
            </c:ext>
          </c:extLst>
        </c:ser>
        <c:ser>
          <c:idx val="13"/>
          <c:order val="13"/>
          <c:tx>
            <c:strRef>
              <c:f>Sheet1!$O$1</c:f>
              <c:strCache>
                <c:ptCount val="1"/>
                <c:pt idx="0">
                  <c:v>Female 18-24</c:v>
                </c:pt>
              </c:strCache>
            </c:strRef>
          </c:tx>
          <c:spPr>
            <a:solidFill>
              <a:schemeClr val="accent2">
                <a:lumMod val="80000"/>
                <a:lumOff val="2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Sheet1!$O$2:$O$5</c:f>
              <c:numCache>
                <c:formatCode>General</c:formatCode>
                <c:ptCount val="4"/>
                <c:pt idx="0">
                  <c:v>1041</c:v>
                </c:pt>
                <c:pt idx="1">
                  <c:v>69</c:v>
                </c:pt>
                <c:pt idx="2">
                  <c:v>57</c:v>
                </c:pt>
                <c:pt idx="3">
                  <c:v>84</c:v>
                </c:pt>
              </c:numCache>
            </c:numRef>
          </c:val>
          <c:extLst>
            <c:ext xmlns:c16="http://schemas.microsoft.com/office/drawing/2014/chart" uri="{C3380CC4-5D6E-409C-BE32-E72D297353CC}">
              <c16:uniqueId val="{0000000D-9885-433F-A37F-274788743354}"/>
            </c:ext>
          </c:extLst>
        </c:ser>
        <c:ser>
          <c:idx val="14"/>
          <c:order val="14"/>
          <c:tx>
            <c:strRef>
              <c:f>Sheet1!$P$1</c:f>
              <c:strCache>
                <c:ptCount val="1"/>
                <c:pt idx="0">
                  <c:v>Unknown 55-64</c:v>
                </c:pt>
              </c:strCache>
            </c:strRef>
          </c:tx>
          <c:spPr>
            <a:solidFill>
              <a:schemeClr val="accent3">
                <a:lumMod val="80000"/>
                <a:lumOff val="2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Sheet1!$P$2:$P$5</c:f>
              <c:numCache>
                <c:formatCode>General</c:formatCode>
                <c:ptCount val="4"/>
                <c:pt idx="0">
                  <c:v>962</c:v>
                </c:pt>
                <c:pt idx="1">
                  <c:v>62</c:v>
                </c:pt>
                <c:pt idx="2">
                  <c:v>46</c:v>
                </c:pt>
                <c:pt idx="3">
                  <c:v>81</c:v>
                </c:pt>
              </c:numCache>
            </c:numRef>
          </c:val>
          <c:extLst>
            <c:ext xmlns:c16="http://schemas.microsoft.com/office/drawing/2014/chart" uri="{C3380CC4-5D6E-409C-BE32-E72D297353CC}">
              <c16:uniqueId val="{0000000E-9885-433F-A37F-274788743354}"/>
            </c:ext>
          </c:extLst>
        </c:ser>
        <c:ser>
          <c:idx val="15"/>
          <c:order val="15"/>
          <c:tx>
            <c:strRef>
              <c:f>Sheet1!$Q$1</c:f>
              <c:strCache>
                <c:ptCount val="1"/>
                <c:pt idx="0">
                  <c:v>Female 65+</c:v>
                </c:pt>
              </c:strCache>
            </c:strRef>
          </c:tx>
          <c:spPr>
            <a:solidFill>
              <a:schemeClr val="accent4">
                <a:lumMod val="80000"/>
                <a:lumOff val="2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Sheet1!$Q$2:$Q$5</c:f>
              <c:numCache>
                <c:formatCode>General</c:formatCode>
                <c:ptCount val="4"/>
                <c:pt idx="0">
                  <c:v>931</c:v>
                </c:pt>
                <c:pt idx="1">
                  <c:v>49</c:v>
                </c:pt>
                <c:pt idx="2">
                  <c:v>50</c:v>
                </c:pt>
                <c:pt idx="3">
                  <c:v>71</c:v>
                </c:pt>
              </c:numCache>
            </c:numRef>
          </c:val>
          <c:extLst>
            <c:ext xmlns:c16="http://schemas.microsoft.com/office/drawing/2014/chart" uri="{C3380CC4-5D6E-409C-BE32-E72D297353CC}">
              <c16:uniqueId val="{0000000F-9885-433F-A37F-274788743354}"/>
            </c:ext>
          </c:extLst>
        </c:ser>
        <c:ser>
          <c:idx val="16"/>
          <c:order val="16"/>
          <c:tx>
            <c:strRef>
              <c:f>Sheet1!$R$1</c:f>
              <c:strCache>
                <c:ptCount val="1"/>
                <c:pt idx="0">
                  <c:v>Male 65+</c:v>
                </c:pt>
              </c:strCache>
            </c:strRef>
          </c:tx>
          <c:spPr>
            <a:solidFill>
              <a:schemeClr val="accent5">
                <a:lumMod val="80000"/>
                <a:lumOff val="2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Sheet1!$R$2:$R$5</c:f>
              <c:numCache>
                <c:formatCode>General</c:formatCode>
                <c:ptCount val="4"/>
                <c:pt idx="0">
                  <c:v>629</c:v>
                </c:pt>
                <c:pt idx="1">
                  <c:v>29</c:v>
                </c:pt>
                <c:pt idx="2">
                  <c:v>18</c:v>
                </c:pt>
                <c:pt idx="3">
                  <c:v>64</c:v>
                </c:pt>
              </c:numCache>
            </c:numRef>
          </c:val>
          <c:extLst>
            <c:ext xmlns:c16="http://schemas.microsoft.com/office/drawing/2014/chart" uri="{C3380CC4-5D6E-409C-BE32-E72D297353CC}">
              <c16:uniqueId val="{00000010-9885-433F-A37F-274788743354}"/>
            </c:ext>
          </c:extLst>
        </c:ser>
        <c:ser>
          <c:idx val="17"/>
          <c:order val="17"/>
          <c:tx>
            <c:strRef>
              <c:f>Sheet1!$S$1</c:f>
              <c:strCache>
                <c:ptCount val="1"/>
                <c:pt idx="0">
                  <c:v>Unknown 65+</c:v>
                </c:pt>
              </c:strCache>
            </c:strRef>
          </c:tx>
          <c:spPr>
            <a:solidFill>
              <a:schemeClr val="accent6">
                <a:lumMod val="80000"/>
                <a:lumOff val="2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Sheet1!$S$2:$S$5</c:f>
              <c:numCache>
                <c:formatCode>General</c:formatCode>
                <c:ptCount val="4"/>
                <c:pt idx="0">
                  <c:v>410</c:v>
                </c:pt>
                <c:pt idx="1">
                  <c:v>31</c:v>
                </c:pt>
                <c:pt idx="2">
                  <c:v>23</c:v>
                </c:pt>
                <c:pt idx="3">
                  <c:v>60</c:v>
                </c:pt>
              </c:numCache>
            </c:numRef>
          </c:val>
          <c:extLst>
            <c:ext xmlns:c16="http://schemas.microsoft.com/office/drawing/2014/chart" uri="{C3380CC4-5D6E-409C-BE32-E72D297353CC}">
              <c16:uniqueId val="{00000011-9885-433F-A37F-274788743354}"/>
            </c:ext>
          </c:extLst>
        </c:ser>
        <c:ser>
          <c:idx val="18"/>
          <c:order val="18"/>
          <c:tx>
            <c:strRef>
              <c:f>Sheet1!$T$1</c:f>
              <c:strCache>
                <c:ptCount val="1"/>
                <c:pt idx="0">
                  <c:v>Unknown 13-17</c:v>
                </c:pt>
              </c:strCache>
            </c:strRef>
          </c:tx>
          <c:spPr>
            <a:solidFill>
              <a:schemeClr val="accent1">
                <a:lumMod val="8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Sheet1!$T$2:$T$5</c:f>
              <c:numCache>
                <c:formatCode>General</c:formatCode>
                <c:ptCount val="4"/>
                <c:pt idx="0">
                  <c:v>144</c:v>
                </c:pt>
                <c:pt idx="1">
                  <c:v>2</c:v>
                </c:pt>
                <c:pt idx="2">
                  <c:v>4</c:v>
                </c:pt>
                <c:pt idx="3">
                  <c:v>4</c:v>
                </c:pt>
              </c:numCache>
            </c:numRef>
          </c:val>
          <c:extLst>
            <c:ext xmlns:c16="http://schemas.microsoft.com/office/drawing/2014/chart" uri="{C3380CC4-5D6E-409C-BE32-E72D297353CC}">
              <c16:uniqueId val="{00000012-9885-433F-A37F-274788743354}"/>
            </c:ext>
          </c:extLst>
        </c:ser>
        <c:ser>
          <c:idx val="19"/>
          <c:order val="19"/>
          <c:tx>
            <c:strRef>
              <c:f>Sheet1!$U$1</c:f>
              <c:strCache>
                <c:ptCount val="1"/>
                <c:pt idx="0">
                  <c:v>Male 13-17</c:v>
                </c:pt>
              </c:strCache>
            </c:strRef>
          </c:tx>
          <c:spPr>
            <a:solidFill>
              <a:schemeClr val="accent2">
                <a:lumMod val="8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Sheet1!$U$2:$U$5</c:f>
              <c:numCache>
                <c:formatCode>General</c:formatCode>
                <c:ptCount val="4"/>
                <c:pt idx="0">
                  <c:v>87</c:v>
                </c:pt>
                <c:pt idx="1">
                  <c:v>3</c:v>
                </c:pt>
                <c:pt idx="2">
                  <c:v>4</c:v>
                </c:pt>
                <c:pt idx="3">
                  <c:v>5</c:v>
                </c:pt>
              </c:numCache>
            </c:numRef>
          </c:val>
          <c:extLst>
            <c:ext xmlns:c16="http://schemas.microsoft.com/office/drawing/2014/chart" uri="{C3380CC4-5D6E-409C-BE32-E72D297353CC}">
              <c16:uniqueId val="{00000013-9885-433F-A37F-274788743354}"/>
            </c:ext>
          </c:extLst>
        </c:ser>
        <c:ser>
          <c:idx val="20"/>
          <c:order val="20"/>
          <c:tx>
            <c:strRef>
              <c:f>Sheet1!$V$1</c:f>
              <c:strCache>
                <c:ptCount val="1"/>
                <c:pt idx="0">
                  <c:v>Female 13-17</c:v>
                </c:pt>
              </c:strCache>
            </c:strRef>
          </c:tx>
          <c:spPr>
            <a:solidFill>
              <a:schemeClr val="accent3">
                <a:lumMod val="8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Sheet1!$V$2:$V$5</c:f>
              <c:numCache>
                <c:formatCode>General</c:formatCode>
                <c:ptCount val="4"/>
                <c:pt idx="0">
                  <c:v>48</c:v>
                </c:pt>
                <c:pt idx="1">
                  <c:v>1</c:v>
                </c:pt>
                <c:pt idx="2">
                  <c:v>0</c:v>
                </c:pt>
                <c:pt idx="3">
                  <c:v>1</c:v>
                </c:pt>
              </c:numCache>
            </c:numRef>
          </c:val>
          <c:extLst>
            <c:ext xmlns:c16="http://schemas.microsoft.com/office/drawing/2014/chart" uri="{C3380CC4-5D6E-409C-BE32-E72D297353CC}">
              <c16:uniqueId val="{00000014-9885-433F-A37F-274788743354}"/>
            </c:ext>
          </c:extLst>
        </c:ser>
        <c:dLbls>
          <c:showLegendKey val="0"/>
          <c:showVal val="0"/>
          <c:showCatName val="0"/>
          <c:showSerName val="0"/>
          <c:showPercent val="0"/>
          <c:showBubbleSize val="0"/>
        </c:dLbls>
        <c:gapWidth val="150"/>
        <c:overlap val="100"/>
        <c:axId val="669744752"/>
        <c:axId val="669747704"/>
      </c:barChart>
      <c:catAx>
        <c:axId val="669744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9747704"/>
        <c:crosses val="autoZero"/>
        <c:auto val="1"/>
        <c:lblAlgn val="ctr"/>
        <c:lblOffset val="100"/>
        <c:noMultiLvlLbl val="0"/>
      </c:catAx>
      <c:valAx>
        <c:axId val="669747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974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Male</c:v>
                </c:pt>
              </c:strCache>
            </c:strRef>
          </c:tx>
          <c:spPr>
            <a:solidFill>
              <a:schemeClr val="accent1"/>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Sheet1!$B$2:$B$5</c:f>
              <c:numCache>
                <c:formatCode>General</c:formatCode>
                <c:ptCount val="4"/>
                <c:pt idx="0">
                  <c:v>13602</c:v>
                </c:pt>
                <c:pt idx="1">
                  <c:v>690</c:v>
                </c:pt>
                <c:pt idx="2">
                  <c:v>480</c:v>
                </c:pt>
                <c:pt idx="3">
                  <c:v>1197</c:v>
                </c:pt>
              </c:numCache>
            </c:numRef>
          </c:val>
          <c:extLst>
            <c:ext xmlns:c16="http://schemas.microsoft.com/office/drawing/2014/chart" uri="{C3380CC4-5D6E-409C-BE32-E72D297353CC}">
              <c16:uniqueId val="{00000000-460D-4B3A-A793-D0894D5A3DEF}"/>
            </c:ext>
          </c:extLst>
        </c:ser>
        <c:ser>
          <c:idx val="1"/>
          <c:order val="1"/>
          <c:tx>
            <c:strRef>
              <c:f>Sheet1!$C$1</c:f>
              <c:strCache>
                <c:ptCount val="1"/>
                <c:pt idx="0">
                  <c:v>Female</c:v>
                </c:pt>
              </c:strCache>
            </c:strRef>
          </c:tx>
          <c:spPr>
            <a:solidFill>
              <a:schemeClr val="accent2"/>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Sheet1!$C$2:$C$5</c:f>
              <c:numCache>
                <c:formatCode>General</c:formatCode>
                <c:ptCount val="4"/>
                <c:pt idx="0">
                  <c:v>19690</c:v>
                </c:pt>
                <c:pt idx="1">
                  <c:v>1686</c:v>
                </c:pt>
                <c:pt idx="2">
                  <c:v>1536</c:v>
                </c:pt>
                <c:pt idx="3">
                  <c:v>1316</c:v>
                </c:pt>
              </c:numCache>
            </c:numRef>
          </c:val>
          <c:extLst>
            <c:ext xmlns:c16="http://schemas.microsoft.com/office/drawing/2014/chart" uri="{C3380CC4-5D6E-409C-BE32-E72D297353CC}">
              <c16:uniqueId val="{00000001-460D-4B3A-A793-D0894D5A3DEF}"/>
            </c:ext>
          </c:extLst>
        </c:ser>
        <c:ser>
          <c:idx val="2"/>
          <c:order val="2"/>
          <c:tx>
            <c:strRef>
              <c:f>Sheet1!$D$1</c:f>
              <c:strCache>
                <c:ptCount val="1"/>
                <c:pt idx="0">
                  <c:v>Unknown</c:v>
                </c:pt>
              </c:strCache>
            </c:strRef>
          </c:tx>
          <c:spPr>
            <a:solidFill>
              <a:schemeClr val="accent3"/>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Sheet1!$D$2:$D$5</c:f>
              <c:numCache>
                <c:formatCode>General</c:formatCode>
                <c:ptCount val="4"/>
                <c:pt idx="0">
                  <c:v>11701</c:v>
                </c:pt>
                <c:pt idx="1">
                  <c:v>937</c:v>
                </c:pt>
                <c:pt idx="2">
                  <c:v>815</c:v>
                </c:pt>
                <c:pt idx="3">
                  <c:v>1008</c:v>
                </c:pt>
              </c:numCache>
            </c:numRef>
          </c:val>
          <c:extLst>
            <c:ext xmlns:c16="http://schemas.microsoft.com/office/drawing/2014/chart" uri="{C3380CC4-5D6E-409C-BE32-E72D297353CC}">
              <c16:uniqueId val="{00000002-460D-4B3A-A793-D0894D5A3DEF}"/>
            </c:ext>
          </c:extLst>
        </c:ser>
        <c:dLbls>
          <c:showLegendKey val="0"/>
          <c:showVal val="0"/>
          <c:showCatName val="0"/>
          <c:showSerName val="0"/>
          <c:showPercent val="0"/>
          <c:showBubbleSize val="0"/>
        </c:dLbls>
        <c:gapWidth val="150"/>
        <c:overlap val="100"/>
        <c:axId val="669750000"/>
        <c:axId val="669748360"/>
      </c:barChart>
      <c:catAx>
        <c:axId val="669750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9748360"/>
        <c:crosses val="autoZero"/>
        <c:auto val="1"/>
        <c:lblAlgn val="ctr"/>
        <c:lblOffset val="100"/>
        <c:noMultiLvlLbl val="0"/>
      </c:catAx>
      <c:valAx>
        <c:axId val="669748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975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C593F-6FE6-4740-8690-E3FFA070BC66}"/>
              </a:ext>
            </a:extLst>
          </p:cNvPr>
          <p:cNvSpPr>
            <a:spLocks noGrp="1"/>
          </p:cNvSpPr>
          <p:nvPr>
            <p:ph type="ctrTitle"/>
          </p:nvPr>
        </p:nvSpPr>
        <p:spPr/>
        <p:txBody>
          <a:bodyPr/>
          <a:lstStyle/>
          <a:p>
            <a:r>
              <a:rPr lang="fr-FR"/>
              <a:t>Ensemble des comptes Instagram de Bordeaux Métropole</a:t>
            </a:r>
            <a:endParaRPr lang="en-US"/>
          </a:p>
        </p:txBody>
      </p:sp>
      <p:sp>
        <p:nvSpPr>
          <p:cNvPr id="3" name="Subtitle 2">
            <a:extLst>
              <a:ext uri="{FF2B5EF4-FFF2-40B4-BE49-F238E27FC236}">
                <a16:creationId xmlns:a16="http://schemas.microsoft.com/office/drawing/2014/main" id="{B0910B03-60CA-46AB-9C12-024FB217BBAF}"/>
              </a:ext>
            </a:extLst>
          </p:cNvPr>
          <p:cNvSpPr>
            <a:spLocks noGrp="1"/>
          </p:cNvSpPr>
          <p:nvPr>
            <p:ph type="subTitle" idx="1"/>
          </p:nvPr>
        </p:nvSpPr>
        <p:spPr/>
        <p:txBody>
          <a:bodyPr/>
          <a:lstStyle/>
          <a:p>
            <a:r>
              <a:rPr lang="en-US"/>
              <a:t>Bordeaux Métropole</a:t>
            </a:r>
          </a:p>
        </p:txBody>
      </p:sp>
    </p:spTree>
    <p:extLst>
      <p:ext uri="{BB962C8B-B14F-4D97-AF65-F5344CB8AC3E}">
        <p14:creationId xmlns:p14="http://schemas.microsoft.com/office/powerpoint/2010/main" val="463665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F528E-7829-417C-B33F-10B0018876A7}"/>
              </a:ext>
            </a:extLst>
          </p:cNvPr>
          <p:cNvSpPr>
            <a:spLocks noGrp="1"/>
          </p:cNvSpPr>
          <p:nvPr>
            <p:ph type="title"/>
          </p:nvPr>
        </p:nvSpPr>
        <p:spPr/>
        <p:txBody>
          <a:bodyPr/>
          <a:lstStyle/>
          <a:p>
            <a:r>
              <a:rPr lang="fr-FR"/>
              <a:t>Instagram Nombre de posts par compte | All profiles</a:t>
            </a:r>
            <a:endParaRPr lang="en-US"/>
          </a:p>
        </p:txBody>
      </p:sp>
      <p:graphicFrame>
        <p:nvGraphicFramePr>
          <p:cNvPr id="6" name="Chart Placeholder 5">
            <a:extLst>
              <a:ext uri="{FF2B5EF4-FFF2-40B4-BE49-F238E27FC236}">
                <a16:creationId xmlns:a16="http://schemas.microsoft.com/office/drawing/2014/main" id="{C7C6210F-0CFD-425A-8FF3-8784EFB84AC5}"/>
              </a:ext>
            </a:extLst>
          </p:cNvPr>
          <p:cNvGraphicFramePr>
            <a:graphicFrameLocks noGrp="1"/>
          </p:cNvGraphicFramePr>
          <p:nvPr>
            <p:ph type="chart" sz="quarter" idx="13"/>
            <p:extLst>
              <p:ext uri="{D42A27DB-BD31-4B8C-83A1-F6EECF244321}">
                <p14:modId xmlns:p14="http://schemas.microsoft.com/office/powerpoint/2010/main" val="768607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19B765-5639-4760-A92E-72A87FB25D93}"/>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178CFED4-CE57-4426-8975-20C9263DBD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8786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184D6-D3D9-486D-A920-0852AAA5360D}"/>
              </a:ext>
            </a:extLst>
          </p:cNvPr>
          <p:cNvSpPr>
            <a:spLocks noGrp="1"/>
          </p:cNvSpPr>
          <p:nvPr>
            <p:ph type="title"/>
          </p:nvPr>
        </p:nvSpPr>
        <p:spPr/>
        <p:txBody>
          <a:bodyPr/>
          <a:lstStyle/>
          <a:p>
            <a:r>
              <a:rPr lang="fr-FR"/>
              <a:t>Instagram Interactions par compte | All profiles</a:t>
            </a:r>
            <a:endParaRPr lang="en-US"/>
          </a:p>
        </p:txBody>
      </p:sp>
      <p:graphicFrame>
        <p:nvGraphicFramePr>
          <p:cNvPr id="6" name="Chart Placeholder 5">
            <a:extLst>
              <a:ext uri="{FF2B5EF4-FFF2-40B4-BE49-F238E27FC236}">
                <a16:creationId xmlns:a16="http://schemas.microsoft.com/office/drawing/2014/main" id="{57C52091-D958-47AB-A150-B062E2B7FD3E}"/>
              </a:ext>
            </a:extLst>
          </p:cNvPr>
          <p:cNvGraphicFramePr>
            <a:graphicFrameLocks noGrp="1"/>
          </p:cNvGraphicFramePr>
          <p:nvPr>
            <p:ph type="chart" sz="quarter" idx="13"/>
            <p:extLst>
              <p:ext uri="{D42A27DB-BD31-4B8C-83A1-F6EECF244321}">
                <p14:modId xmlns:p14="http://schemas.microsoft.com/office/powerpoint/2010/main" val="289143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E6D789-04DA-478C-9A03-A6FA62D6C060}"/>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6ACF29A6-458E-49B4-9928-B399B934EC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1436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E6124-28D1-48B6-9150-3F803C696FF3}"/>
              </a:ext>
            </a:extLst>
          </p:cNvPr>
          <p:cNvSpPr>
            <a:spLocks noGrp="1"/>
          </p:cNvSpPr>
          <p:nvPr>
            <p:ph type="title"/>
          </p:nvPr>
        </p:nvSpPr>
        <p:spPr/>
        <p:txBody>
          <a:bodyPr/>
          <a:lstStyle/>
          <a:p>
            <a:r>
              <a:rPr lang="fr-FR"/>
              <a:t>Instagram Chiffres clés des comptes | All profiles</a:t>
            </a:r>
            <a:endParaRPr lang="en-US"/>
          </a:p>
        </p:txBody>
      </p:sp>
      <p:graphicFrame>
        <p:nvGraphicFramePr>
          <p:cNvPr id="5" name="Table Placeholder 4">
            <a:extLst>
              <a:ext uri="{FF2B5EF4-FFF2-40B4-BE49-F238E27FC236}">
                <a16:creationId xmlns:a16="http://schemas.microsoft.com/office/drawing/2014/main" id="{59431DA0-2A6E-436C-B3ED-272788B34C16}"/>
              </a:ext>
            </a:extLst>
          </p:cNvPr>
          <p:cNvGraphicFramePr>
            <a:graphicFrameLocks noGrp="1"/>
          </p:cNvGraphicFramePr>
          <p:nvPr>
            <p:ph type="tbl" sz="quarter" idx="13"/>
            <p:extLst>
              <p:ext uri="{D42A27DB-BD31-4B8C-83A1-F6EECF244321}">
                <p14:modId xmlns:p14="http://schemas.microsoft.com/office/powerpoint/2010/main" val="614561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151218937"/>
                    </a:ext>
                  </a:extLst>
                </a:gridCol>
                <a:gridCol w="576072">
                  <a:extLst>
                    <a:ext uri="{9D8B030D-6E8A-4147-A177-3AD203B41FA5}">
                      <a16:colId xmlns:a16="http://schemas.microsoft.com/office/drawing/2014/main" val="860198571"/>
                    </a:ext>
                  </a:extLst>
                </a:gridCol>
                <a:gridCol w="576072">
                  <a:extLst>
                    <a:ext uri="{9D8B030D-6E8A-4147-A177-3AD203B41FA5}">
                      <a16:colId xmlns:a16="http://schemas.microsoft.com/office/drawing/2014/main" val="1867396573"/>
                    </a:ext>
                  </a:extLst>
                </a:gridCol>
                <a:gridCol w="576072">
                  <a:extLst>
                    <a:ext uri="{9D8B030D-6E8A-4147-A177-3AD203B41FA5}">
                      <a16:colId xmlns:a16="http://schemas.microsoft.com/office/drawing/2014/main" val="1308384017"/>
                    </a:ext>
                  </a:extLst>
                </a:gridCol>
                <a:gridCol w="576072">
                  <a:extLst>
                    <a:ext uri="{9D8B030D-6E8A-4147-A177-3AD203B41FA5}">
                      <a16:colId xmlns:a16="http://schemas.microsoft.com/office/drawing/2014/main" val="3411153427"/>
                    </a:ext>
                  </a:extLst>
                </a:gridCol>
                <a:gridCol w="576072">
                  <a:extLst>
                    <a:ext uri="{9D8B030D-6E8A-4147-A177-3AD203B41FA5}">
                      <a16:colId xmlns:a16="http://schemas.microsoft.com/office/drawing/2014/main" val="3500355"/>
                    </a:ext>
                  </a:extLst>
                </a:gridCol>
                <a:gridCol w="576072">
                  <a:extLst>
                    <a:ext uri="{9D8B030D-6E8A-4147-A177-3AD203B41FA5}">
                      <a16:colId xmlns:a16="http://schemas.microsoft.com/office/drawing/2014/main" val="3322848671"/>
                    </a:ext>
                  </a:extLst>
                </a:gridCol>
                <a:gridCol w="576072">
                  <a:extLst>
                    <a:ext uri="{9D8B030D-6E8A-4147-A177-3AD203B41FA5}">
                      <a16:colId xmlns:a16="http://schemas.microsoft.com/office/drawing/2014/main" val="2087897450"/>
                    </a:ext>
                  </a:extLst>
                </a:gridCol>
                <a:gridCol w="576072">
                  <a:extLst>
                    <a:ext uri="{9D8B030D-6E8A-4147-A177-3AD203B41FA5}">
                      <a16:colId xmlns:a16="http://schemas.microsoft.com/office/drawing/2014/main" val="2572794798"/>
                    </a:ext>
                  </a:extLst>
                </a:gridCol>
                <a:gridCol w="576072">
                  <a:extLst>
                    <a:ext uri="{9D8B030D-6E8A-4147-A177-3AD203B41FA5}">
                      <a16:colId xmlns:a16="http://schemas.microsoft.com/office/drawing/2014/main" val="4288324540"/>
                    </a:ext>
                  </a:extLst>
                </a:gridCol>
                <a:gridCol w="576072">
                  <a:extLst>
                    <a:ext uri="{9D8B030D-6E8A-4147-A177-3AD203B41FA5}">
                      <a16:colId xmlns:a16="http://schemas.microsoft.com/office/drawing/2014/main" val="562363715"/>
                    </a:ext>
                  </a:extLst>
                </a:gridCol>
                <a:gridCol w="576072">
                  <a:extLst>
                    <a:ext uri="{9D8B030D-6E8A-4147-A177-3AD203B41FA5}">
                      <a16:colId xmlns:a16="http://schemas.microsoft.com/office/drawing/2014/main" val="482525999"/>
                    </a:ext>
                  </a:extLst>
                </a:gridCol>
                <a:gridCol w="576072">
                  <a:extLst>
                    <a:ext uri="{9D8B030D-6E8A-4147-A177-3AD203B41FA5}">
                      <a16:colId xmlns:a16="http://schemas.microsoft.com/office/drawing/2014/main" val="29387747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Reel Posts</a:t>
                      </a:r>
                    </a:p>
                  </a:txBody>
                  <a:tcPr/>
                </a:tc>
                <a:extLst>
                  <a:ext uri="{0D108BD9-81ED-4DB2-BD59-A6C34878D82A}">
                    <a16:rowId xmlns:a16="http://schemas.microsoft.com/office/drawing/2014/main" val="1478405542"/>
                  </a:ext>
                </a:extLst>
              </a:tr>
              <a:tr h="370840">
                <a:tc>
                  <a:txBody>
                    <a:bodyPr/>
                    <a:lstStyle/>
                    <a:p>
                      <a:r>
                        <a:rPr lang="en-US" sz="1000"/>
                        <a:t>bordeauxmetropole</a:t>
                      </a:r>
                    </a:p>
                  </a:txBody>
                  <a:tcPr/>
                </a:tc>
                <a:tc>
                  <a:txBody>
                    <a:bodyPr/>
                    <a:lstStyle/>
                    <a:p>
                      <a:r>
                        <a:rPr lang="en-US" sz="1000"/>
                        <a:t>48637</a:t>
                      </a:r>
                    </a:p>
                  </a:txBody>
                  <a:tcPr/>
                </a:tc>
                <a:tc>
                  <a:txBody>
                    <a:bodyPr/>
                    <a:lstStyle/>
                    <a:p>
                      <a:r>
                        <a:rPr lang="en-US" sz="1000"/>
                        <a:t>23</a:t>
                      </a:r>
                    </a:p>
                  </a:txBody>
                  <a:tcPr/>
                </a:tc>
                <a:tc>
                  <a:txBody>
                    <a:bodyPr/>
                    <a:lstStyle/>
                    <a:p>
                      <a:r>
                        <a:rPr lang="en-US" sz="1000"/>
                        <a:t>94</a:t>
                      </a:r>
                    </a:p>
                  </a:txBody>
                  <a:tcPr/>
                </a:tc>
                <a:tc>
                  <a:txBody>
                    <a:bodyPr/>
                    <a:lstStyle/>
                    <a:p>
                      <a:r>
                        <a:rPr lang="en-US" sz="1000"/>
                        <a:t>8192</a:t>
                      </a:r>
                    </a:p>
                  </a:txBody>
                  <a:tcPr/>
                </a:tc>
                <a:tc>
                  <a:txBody>
                    <a:bodyPr/>
                    <a:lstStyle/>
                    <a:p>
                      <a:r>
                        <a:rPr lang="en-US" sz="1000"/>
                        <a:t>99</a:t>
                      </a:r>
                    </a:p>
                  </a:txBody>
                  <a:tcPr/>
                </a:tc>
                <a:tc>
                  <a:txBody>
                    <a:bodyPr/>
                    <a:lstStyle/>
                    <a:p>
                      <a:r>
                        <a:rPr lang="en-US" sz="1000"/>
                        <a:t>194761</a:t>
                      </a:r>
                    </a:p>
                  </a:txBody>
                  <a:tcPr/>
                </a:tc>
                <a:tc>
                  <a:txBody>
                    <a:bodyPr/>
                    <a:lstStyle/>
                    <a:p>
                      <a:r>
                        <a:rPr lang="en-US" sz="1000"/>
                        <a:t>181612</a:t>
                      </a:r>
                    </a:p>
                  </a:txBody>
                  <a:tcPr/>
                </a:tc>
                <a:tc>
                  <a:txBody>
                    <a:bodyPr/>
                    <a:lstStyle/>
                    <a:p>
                      <a:r>
                        <a:rPr lang="en-US" sz="1000"/>
                        <a:t>8639</a:t>
                      </a:r>
                    </a:p>
                  </a:txBody>
                  <a:tcPr/>
                </a:tc>
                <a:tc>
                  <a:txBody>
                    <a:bodyPr/>
                    <a:lstStyle/>
                    <a:p>
                      <a:r>
                        <a:rPr lang="en-US" sz="1000"/>
                        <a:t>8</a:t>
                      </a:r>
                    </a:p>
                  </a:txBody>
                  <a:tcPr/>
                </a:tc>
                <a:tc>
                  <a:txBody>
                    <a:bodyPr/>
                    <a:lstStyle/>
                    <a:p>
                      <a:r>
                        <a:rPr lang="en-US" sz="1000"/>
                        <a:t>12</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2483886643"/>
                  </a:ext>
                </a:extLst>
              </a:tr>
              <a:tr h="370840">
                <a:tc>
                  <a:txBody>
                    <a:bodyPr/>
                    <a:lstStyle/>
                    <a:p>
                      <a:r>
                        <a:rPr lang="en-US" sz="1000"/>
                        <a:t>archivesbxm</a:t>
                      </a:r>
                    </a:p>
                  </a:txBody>
                  <a:tcPr/>
                </a:tc>
                <a:tc>
                  <a:txBody>
                    <a:bodyPr/>
                    <a:lstStyle/>
                    <a:p>
                      <a:r>
                        <a:rPr lang="en-US" sz="1000"/>
                        <a:t>3650</a:t>
                      </a:r>
                    </a:p>
                  </a:txBody>
                  <a:tcPr/>
                </a:tc>
                <a:tc>
                  <a:txBody>
                    <a:bodyPr/>
                    <a:lstStyle/>
                    <a:p>
                      <a:r>
                        <a:rPr lang="en-US" sz="1000"/>
                        <a:t>6</a:t>
                      </a:r>
                    </a:p>
                  </a:txBody>
                  <a:tcPr/>
                </a:tc>
                <a:tc>
                  <a:txBody>
                    <a:bodyPr/>
                    <a:lstStyle/>
                    <a:p>
                      <a:r>
                        <a:rPr lang="en-US" sz="1000"/>
                        <a:t>0</a:t>
                      </a:r>
                    </a:p>
                  </a:txBody>
                  <a:tcPr/>
                </a:tc>
                <a:tc>
                  <a:txBody>
                    <a:bodyPr/>
                    <a:lstStyle/>
                    <a:p>
                      <a:r>
                        <a:rPr lang="en-US" sz="1000"/>
                        <a:t>157</a:t>
                      </a:r>
                    </a:p>
                  </a:txBody>
                  <a:tcPr/>
                </a:tc>
                <a:tc>
                  <a:txBody>
                    <a:bodyPr/>
                    <a:lstStyle/>
                    <a:p>
                      <a:r>
                        <a:rPr lang="en-US" sz="1000"/>
                        <a:t>1</a:t>
                      </a:r>
                    </a:p>
                  </a:txBody>
                  <a:tcPr/>
                </a:tc>
                <a:tc>
                  <a:txBody>
                    <a:bodyPr/>
                    <a:lstStyle/>
                    <a:p>
                      <a:r>
                        <a:rPr lang="en-US" sz="1000"/>
                        <a:t>2568</a:t>
                      </a:r>
                    </a:p>
                  </a:txBody>
                  <a:tcPr/>
                </a:tc>
                <a:tc>
                  <a:txBody>
                    <a:bodyPr/>
                    <a:lstStyle/>
                    <a:p>
                      <a:r>
                        <a:rPr lang="en-US" sz="1000"/>
                        <a:t>0</a:t>
                      </a:r>
                    </a:p>
                  </a:txBody>
                  <a:tcPr/>
                </a:tc>
                <a:tc>
                  <a:txBody>
                    <a:bodyPr/>
                    <a:lstStyle/>
                    <a:p>
                      <a:r>
                        <a:rPr lang="en-US" sz="1000"/>
                        <a:t>167</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165731939"/>
                  </a:ext>
                </a:extLst>
              </a:tr>
              <a:tr h="370840">
                <a:tc>
                  <a:txBody>
                    <a:bodyPr/>
                    <a:lstStyle/>
                    <a:p>
                      <a:r>
                        <a:rPr lang="en-US" sz="1000"/>
                        <a:t>etemetropolitain</a:t>
                      </a:r>
                    </a:p>
                  </a:txBody>
                  <a:tcPr/>
                </a:tc>
                <a:tc>
                  <a:txBody>
                    <a:bodyPr/>
                    <a:lstStyle/>
                    <a:p>
                      <a:r>
                        <a:rPr lang="en-US" sz="1000"/>
                        <a:t>3366</a:t>
                      </a:r>
                    </a:p>
                  </a:txBody>
                  <a:tcPr/>
                </a:tc>
                <a:tc>
                  <a:txBody>
                    <a:bodyPr/>
                    <a:lstStyle/>
                    <a:p>
                      <a:r>
                        <a:rPr lang="en-US" sz="1000"/>
                        <a:t>28</a:t>
                      </a:r>
                    </a:p>
                  </a:txBody>
                  <a:tcPr/>
                </a:tc>
                <a:tc>
                  <a:txBody>
                    <a:bodyPr/>
                    <a:lstStyle/>
                    <a:p>
                      <a:r>
                        <a:rPr lang="en-US" sz="1000"/>
                        <a:t>227</a:t>
                      </a:r>
                    </a:p>
                  </a:txBody>
                  <a:tcPr/>
                </a:tc>
                <a:tc>
                  <a:txBody>
                    <a:bodyPr/>
                    <a:lstStyle/>
                    <a:p>
                      <a:r>
                        <a:rPr lang="en-US" sz="1000"/>
                        <a:t>653</a:t>
                      </a:r>
                    </a:p>
                  </a:txBody>
                  <a:tcPr/>
                </a:tc>
                <a:tc>
                  <a:txBody>
                    <a:bodyPr/>
                    <a:lstStyle/>
                    <a:p>
                      <a:r>
                        <a:rPr lang="en-US" sz="1000"/>
                        <a:t>24</a:t>
                      </a:r>
                    </a:p>
                  </a:txBody>
                  <a:tcPr/>
                </a:tc>
                <a:tc>
                  <a:txBody>
                    <a:bodyPr/>
                    <a:lstStyle/>
                    <a:p>
                      <a:r>
                        <a:rPr lang="en-US" sz="1000"/>
                        <a:t>26800</a:t>
                      </a:r>
                    </a:p>
                  </a:txBody>
                  <a:tcPr/>
                </a:tc>
                <a:tc>
                  <a:txBody>
                    <a:bodyPr/>
                    <a:lstStyle/>
                    <a:p>
                      <a:r>
                        <a:rPr lang="en-US" sz="1000"/>
                        <a:t>34114</a:t>
                      </a:r>
                    </a:p>
                  </a:txBody>
                  <a:tcPr/>
                </a:tc>
                <a:tc>
                  <a:txBody>
                    <a:bodyPr/>
                    <a:lstStyle/>
                    <a:p>
                      <a:r>
                        <a:rPr lang="en-US" sz="1000"/>
                        <a:t>773</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22</a:t>
                      </a:r>
                    </a:p>
                  </a:txBody>
                  <a:tcPr/>
                </a:tc>
                <a:extLst>
                  <a:ext uri="{0D108BD9-81ED-4DB2-BD59-A6C34878D82A}">
                    <a16:rowId xmlns:a16="http://schemas.microsoft.com/office/drawing/2014/main" val="2650807862"/>
                  </a:ext>
                </a:extLst>
              </a:tr>
              <a:tr h="370840">
                <a:tc>
                  <a:txBody>
                    <a:bodyPr/>
                    <a:lstStyle/>
                    <a:p>
                      <a:r>
                        <a:rPr lang="en-US" sz="1000"/>
                        <a:t>la_maison_ecocitoyenne</a:t>
                      </a:r>
                    </a:p>
                  </a:txBody>
                  <a:tcPr/>
                </a:tc>
                <a:tc>
                  <a:txBody>
                    <a:bodyPr/>
                    <a:lstStyle/>
                    <a:p>
                      <a:r>
                        <a:rPr lang="en-US" sz="1000"/>
                        <a:t>2925</a:t>
                      </a:r>
                    </a:p>
                  </a:txBody>
                  <a:tcPr/>
                </a:tc>
                <a:tc>
                  <a:txBody>
                    <a:bodyPr/>
                    <a:lstStyle/>
                    <a:p>
                      <a:r>
                        <a:rPr lang="en-US" sz="1000"/>
                        <a:t>3</a:t>
                      </a:r>
                    </a:p>
                  </a:txBody>
                  <a:tcPr/>
                </a:tc>
                <a:tc>
                  <a:txBody>
                    <a:bodyPr/>
                    <a:lstStyle/>
                    <a:p>
                      <a:r>
                        <a:rPr lang="en-US" sz="1000"/>
                        <a:t>4</a:t>
                      </a:r>
                    </a:p>
                  </a:txBody>
                  <a:tcPr/>
                </a:tc>
                <a:tc>
                  <a:txBody>
                    <a:bodyPr/>
                    <a:lstStyle/>
                    <a:p>
                      <a:r>
                        <a:rPr lang="en-US" sz="1000"/>
                        <a:t>45</a:t>
                      </a:r>
                    </a:p>
                  </a:txBody>
                  <a:tcPr/>
                </a:tc>
                <a:tc>
                  <a:txBody>
                    <a:bodyPr/>
                    <a:lstStyle/>
                    <a:p>
                      <a:r>
                        <a:rPr lang="en-US" sz="1000"/>
                        <a:t>0</a:t>
                      </a:r>
                    </a:p>
                  </a:txBody>
                  <a:tcPr/>
                </a:tc>
                <a:tc>
                  <a:txBody>
                    <a:bodyPr/>
                    <a:lstStyle/>
                    <a:p>
                      <a:r>
                        <a:rPr lang="en-US" sz="1000"/>
                        <a:t>1298</a:t>
                      </a:r>
                    </a:p>
                  </a:txBody>
                  <a:tcPr/>
                </a:tc>
                <a:tc>
                  <a:txBody>
                    <a:bodyPr/>
                    <a:lstStyle/>
                    <a:p>
                      <a:r>
                        <a:rPr lang="en-US" sz="1000"/>
                        <a:t>594</a:t>
                      </a:r>
                    </a:p>
                  </a:txBody>
                  <a:tcPr/>
                </a:tc>
                <a:tc>
                  <a:txBody>
                    <a:bodyPr/>
                    <a:lstStyle/>
                    <a:p>
                      <a:r>
                        <a:rPr lang="en-US" sz="1000"/>
                        <a:t>46</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381322802"/>
                  </a:ext>
                </a:extLst>
              </a:tr>
            </a:tbl>
          </a:graphicData>
        </a:graphic>
      </p:graphicFrame>
      <p:sp>
        <p:nvSpPr>
          <p:cNvPr id="4" name="Text Placeholder 3">
            <a:extLst>
              <a:ext uri="{FF2B5EF4-FFF2-40B4-BE49-F238E27FC236}">
                <a16:creationId xmlns:a16="http://schemas.microsoft.com/office/drawing/2014/main" id="{3376981D-CD06-4CDF-B70D-D1951517FF42}"/>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235193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3A446-5584-4A13-A660-92365525ACE5}"/>
              </a:ext>
            </a:extLst>
          </p:cNvPr>
          <p:cNvSpPr>
            <a:spLocks noGrp="1"/>
          </p:cNvSpPr>
          <p:nvPr>
            <p:ph type="title"/>
          </p:nvPr>
        </p:nvSpPr>
        <p:spPr/>
        <p:txBody>
          <a:bodyPr/>
          <a:lstStyle/>
          <a:p>
            <a:r>
              <a:rPr lang="en-US"/>
              <a:t>Instagram Posts publiés | All profiles - 1 of 3</a:t>
            </a:r>
          </a:p>
        </p:txBody>
      </p:sp>
      <p:graphicFrame>
        <p:nvGraphicFramePr>
          <p:cNvPr id="5" name="Table Placeholder 4">
            <a:extLst>
              <a:ext uri="{FF2B5EF4-FFF2-40B4-BE49-F238E27FC236}">
                <a16:creationId xmlns:a16="http://schemas.microsoft.com/office/drawing/2014/main" id="{07448BD9-0137-4D57-BB0F-DF8C6C61B546}"/>
              </a:ext>
            </a:extLst>
          </p:cNvPr>
          <p:cNvGraphicFramePr>
            <a:graphicFrameLocks noGrp="1"/>
          </p:cNvGraphicFramePr>
          <p:nvPr>
            <p:ph type="tbl" sz="quarter" idx="13"/>
            <p:extLst>
              <p:ext uri="{D42A27DB-BD31-4B8C-83A1-F6EECF244321}">
                <p14:modId xmlns:p14="http://schemas.microsoft.com/office/powerpoint/2010/main" val="4107314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8874697"/>
                    </a:ext>
                  </a:extLst>
                </a:gridCol>
                <a:gridCol w="1481328">
                  <a:extLst>
                    <a:ext uri="{9D8B030D-6E8A-4147-A177-3AD203B41FA5}">
                      <a16:colId xmlns:a16="http://schemas.microsoft.com/office/drawing/2014/main" val="1442686938"/>
                    </a:ext>
                  </a:extLst>
                </a:gridCol>
                <a:gridCol w="740664">
                  <a:extLst>
                    <a:ext uri="{9D8B030D-6E8A-4147-A177-3AD203B41FA5}">
                      <a16:colId xmlns:a16="http://schemas.microsoft.com/office/drawing/2014/main" val="3694975485"/>
                    </a:ext>
                  </a:extLst>
                </a:gridCol>
                <a:gridCol w="740664">
                  <a:extLst>
                    <a:ext uri="{9D8B030D-6E8A-4147-A177-3AD203B41FA5}">
                      <a16:colId xmlns:a16="http://schemas.microsoft.com/office/drawing/2014/main" val="3781319322"/>
                    </a:ext>
                  </a:extLst>
                </a:gridCol>
                <a:gridCol w="740664">
                  <a:extLst>
                    <a:ext uri="{9D8B030D-6E8A-4147-A177-3AD203B41FA5}">
                      <a16:colId xmlns:a16="http://schemas.microsoft.com/office/drawing/2014/main" val="2292749009"/>
                    </a:ext>
                  </a:extLst>
                </a:gridCol>
                <a:gridCol w="740664">
                  <a:extLst>
                    <a:ext uri="{9D8B030D-6E8A-4147-A177-3AD203B41FA5}">
                      <a16:colId xmlns:a16="http://schemas.microsoft.com/office/drawing/2014/main" val="2851699109"/>
                    </a:ext>
                  </a:extLst>
                </a:gridCol>
                <a:gridCol w="740664">
                  <a:extLst>
                    <a:ext uri="{9D8B030D-6E8A-4147-A177-3AD203B41FA5}">
                      <a16:colId xmlns:a16="http://schemas.microsoft.com/office/drawing/2014/main" val="3604857096"/>
                    </a:ext>
                  </a:extLst>
                </a:gridCol>
                <a:gridCol w="740664">
                  <a:extLst>
                    <a:ext uri="{9D8B030D-6E8A-4147-A177-3AD203B41FA5}">
                      <a16:colId xmlns:a16="http://schemas.microsoft.com/office/drawing/2014/main" val="427568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67702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07/31/2024 11:33:42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07/31/2024 11:33:42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extLst>
                  <a:ext uri="{0D108BD9-81ED-4DB2-BD59-A6C34878D82A}">
                    <a16:rowId xmlns:a16="http://schemas.microsoft.com/office/drawing/2014/main" val="1228791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15:02:54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15:02:54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extLst>
                  <a:ext uri="{0D108BD9-81ED-4DB2-BD59-A6C34878D82A}">
                    <a16:rowId xmlns:a16="http://schemas.microsoft.com/office/drawing/2014/main" val="109470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11:23:07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11:23:07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a:t>
                      </a:r>
                    </a:p>
                  </a:txBody>
                  <a:tcPr/>
                </a:tc>
                <a:extLst>
                  <a:ext uri="{0D108BD9-81ED-4DB2-BD59-A6C34878D82A}">
                    <a16:rowId xmlns:a16="http://schemas.microsoft.com/office/drawing/2014/main" val="2191334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18:01:00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18:01:00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2441</a:t>
                      </a:r>
                    </a:p>
                  </a:txBody>
                  <a:tcPr/>
                </a:tc>
                <a:extLst>
                  <a:ext uri="{0D108BD9-81ED-4DB2-BD59-A6C34878D82A}">
                    <a16:rowId xmlns:a16="http://schemas.microsoft.com/office/drawing/2014/main" val="2171962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10:02:20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10:02:20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extLst>
                  <a:ext uri="{0D108BD9-81ED-4DB2-BD59-A6C34878D82A}">
                    <a16:rowId xmlns:a16="http://schemas.microsoft.com/office/drawing/2014/main" val="1712516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18:15:56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18:15:56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1621</a:t>
                      </a:r>
                    </a:p>
                  </a:txBody>
                  <a:tcPr/>
                </a:tc>
                <a:extLst>
                  <a:ext uri="{0D108BD9-81ED-4DB2-BD59-A6C34878D82A}">
                    <a16:rowId xmlns:a16="http://schemas.microsoft.com/office/drawing/2014/main" val="3663168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17:03:15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17:03:15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extLst>
                  <a:ext uri="{0D108BD9-81ED-4DB2-BD59-A6C34878D82A}">
                    <a16:rowId xmlns:a16="http://schemas.microsoft.com/office/drawing/2014/main" val="1130303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10:30:53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10:30:53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extLst>
                  <a:ext uri="{0D108BD9-81ED-4DB2-BD59-A6C34878D82A}">
                    <a16:rowId xmlns:a16="http://schemas.microsoft.com/office/drawing/2014/main" val="1865552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07/27/2024 11:02:07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07/27/2024 11:02:07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extLst>
                  <a:ext uri="{0D108BD9-81ED-4DB2-BD59-A6C34878D82A}">
                    <a16:rowId xmlns:a16="http://schemas.microsoft.com/office/drawing/2014/main" val="3127479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19:15:26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19:15:26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2398</a:t>
                      </a:r>
                    </a:p>
                  </a:txBody>
                  <a:tcPr/>
                </a:tc>
                <a:extLst>
                  <a:ext uri="{0D108BD9-81ED-4DB2-BD59-A6C34878D82A}">
                    <a16:rowId xmlns:a16="http://schemas.microsoft.com/office/drawing/2014/main" val="275749433"/>
                  </a:ext>
                </a:extLst>
              </a:tr>
            </a:tbl>
          </a:graphicData>
        </a:graphic>
      </p:graphicFrame>
      <p:sp>
        <p:nvSpPr>
          <p:cNvPr id="4" name="Text Placeholder 3">
            <a:extLst>
              <a:ext uri="{FF2B5EF4-FFF2-40B4-BE49-F238E27FC236}">
                <a16:creationId xmlns:a16="http://schemas.microsoft.com/office/drawing/2014/main" id="{5F8C98BD-1539-45D5-99AD-82F82814E3A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740932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1D5E9-6D79-4DB2-9132-84ADA165AAEF}"/>
              </a:ext>
            </a:extLst>
          </p:cNvPr>
          <p:cNvSpPr>
            <a:spLocks noGrp="1"/>
          </p:cNvSpPr>
          <p:nvPr>
            <p:ph type="title"/>
          </p:nvPr>
        </p:nvSpPr>
        <p:spPr/>
        <p:txBody>
          <a:bodyPr/>
          <a:lstStyle/>
          <a:p>
            <a:r>
              <a:rPr lang="en-US"/>
              <a:t>Instagram Posts publiés | All profiles - 2 of 3</a:t>
            </a:r>
          </a:p>
        </p:txBody>
      </p:sp>
      <p:graphicFrame>
        <p:nvGraphicFramePr>
          <p:cNvPr id="5" name="Table Placeholder 4">
            <a:extLst>
              <a:ext uri="{FF2B5EF4-FFF2-40B4-BE49-F238E27FC236}">
                <a16:creationId xmlns:a16="http://schemas.microsoft.com/office/drawing/2014/main" id="{F794F72D-3B9B-4295-B7BE-75AB6D0C7715}"/>
              </a:ext>
            </a:extLst>
          </p:cNvPr>
          <p:cNvGraphicFramePr>
            <a:graphicFrameLocks noGrp="1"/>
          </p:cNvGraphicFramePr>
          <p:nvPr>
            <p:ph type="tbl" sz="quarter" idx="13"/>
            <p:extLst>
              <p:ext uri="{D42A27DB-BD31-4B8C-83A1-F6EECF244321}">
                <p14:modId xmlns:p14="http://schemas.microsoft.com/office/powerpoint/2010/main" val="1926623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01983551"/>
                    </a:ext>
                  </a:extLst>
                </a:gridCol>
                <a:gridCol w="1481328">
                  <a:extLst>
                    <a:ext uri="{9D8B030D-6E8A-4147-A177-3AD203B41FA5}">
                      <a16:colId xmlns:a16="http://schemas.microsoft.com/office/drawing/2014/main" val="2881665780"/>
                    </a:ext>
                  </a:extLst>
                </a:gridCol>
                <a:gridCol w="740664">
                  <a:extLst>
                    <a:ext uri="{9D8B030D-6E8A-4147-A177-3AD203B41FA5}">
                      <a16:colId xmlns:a16="http://schemas.microsoft.com/office/drawing/2014/main" val="1220425105"/>
                    </a:ext>
                  </a:extLst>
                </a:gridCol>
                <a:gridCol w="740664">
                  <a:extLst>
                    <a:ext uri="{9D8B030D-6E8A-4147-A177-3AD203B41FA5}">
                      <a16:colId xmlns:a16="http://schemas.microsoft.com/office/drawing/2014/main" val="2601769450"/>
                    </a:ext>
                  </a:extLst>
                </a:gridCol>
                <a:gridCol w="740664">
                  <a:extLst>
                    <a:ext uri="{9D8B030D-6E8A-4147-A177-3AD203B41FA5}">
                      <a16:colId xmlns:a16="http://schemas.microsoft.com/office/drawing/2014/main" val="2404255339"/>
                    </a:ext>
                  </a:extLst>
                </a:gridCol>
                <a:gridCol w="740664">
                  <a:extLst>
                    <a:ext uri="{9D8B030D-6E8A-4147-A177-3AD203B41FA5}">
                      <a16:colId xmlns:a16="http://schemas.microsoft.com/office/drawing/2014/main" val="3728810645"/>
                    </a:ext>
                  </a:extLst>
                </a:gridCol>
                <a:gridCol w="740664">
                  <a:extLst>
                    <a:ext uri="{9D8B030D-6E8A-4147-A177-3AD203B41FA5}">
                      <a16:colId xmlns:a16="http://schemas.microsoft.com/office/drawing/2014/main" val="257443370"/>
                    </a:ext>
                  </a:extLst>
                </a:gridCol>
                <a:gridCol w="740664">
                  <a:extLst>
                    <a:ext uri="{9D8B030D-6E8A-4147-A177-3AD203B41FA5}">
                      <a16:colId xmlns:a16="http://schemas.microsoft.com/office/drawing/2014/main" val="390007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8835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14:27:23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14:27:23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extLst>
                  <a:ext uri="{0D108BD9-81ED-4DB2-BD59-A6C34878D82A}">
                    <a16:rowId xmlns:a16="http://schemas.microsoft.com/office/drawing/2014/main" val="1004970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18:00:42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18:00:42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2674</a:t>
                      </a:r>
                    </a:p>
                  </a:txBody>
                  <a:tcPr/>
                </a:tc>
                <a:extLst>
                  <a:ext uri="{0D108BD9-81ED-4DB2-BD59-A6C34878D82A}">
                    <a16:rowId xmlns:a16="http://schemas.microsoft.com/office/drawing/2014/main" val="2066528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12:37:16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12:37:16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extLst>
                  <a:ext uri="{0D108BD9-81ED-4DB2-BD59-A6C34878D82A}">
                    <a16:rowId xmlns:a16="http://schemas.microsoft.com/office/drawing/2014/main" val="2582199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18:45:58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18:45:58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9691</a:t>
                      </a:r>
                    </a:p>
                  </a:txBody>
                  <a:tcPr/>
                </a:tc>
                <a:extLst>
                  <a:ext uri="{0D108BD9-81ED-4DB2-BD59-A6C34878D82A}">
                    <a16:rowId xmlns:a16="http://schemas.microsoft.com/office/drawing/2014/main" val="2490989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11:36:17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11:36:17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a:t>
                      </a:r>
                    </a:p>
                  </a:txBody>
                  <a:tcPr/>
                </a:tc>
                <a:extLst>
                  <a:ext uri="{0D108BD9-81ED-4DB2-BD59-A6C34878D82A}">
                    <a16:rowId xmlns:a16="http://schemas.microsoft.com/office/drawing/2014/main" val="2942081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14:30:39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14:30:39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1756</a:t>
                      </a:r>
                    </a:p>
                  </a:txBody>
                  <a:tcPr/>
                </a:tc>
                <a:extLst>
                  <a:ext uri="{0D108BD9-81ED-4DB2-BD59-A6C34878D82A}">
                    <a16:rowId xmlns:a16="http://schemas.microsoft.com/office/drawing/2014/main" val="2109645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09:15:39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09:15:39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8166</a:t>
                      </a:r>
                    </a:p>
                  </a:txBody>
                  <a:tcPr/>
                </a:tc>
                <a:extLst>
                  <a:ext uri="{0D108BD9-81ED-4DB2-BD59-A6C34878D82A}">
                    <a16:rowId xmlns:a16="http://schemas.microsoft.com/office/drawing/2014/main" val="3077049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07/22/2024 16:59:02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07/22/2024 16:59:02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extLst>
                  <a:ext uri="{0D108BD9-81ED-4DB2-BD59-A6C34878D82A}">
                    <a16:rowId xmlns:a16="http://schemas.microsoft.com/office/drawing/2014/main" val="1993040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07/22/2024 15:22:32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07/22/2024 15:22:32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extLst>
                  <a:ext uri="{0D108BD9-81ED-4DB2-BD59-A6C34878D82A}">
                    <a16:rowId xmlns:a16="http://schemas.microsoft.com/office/drawing/2014/main" val="1843882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18:15:55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3423</a:t>
                      </a:r>
                    </a:p>
                  </a:txBody>
                  <a:tcPr/>
                </a:tc>
                <a:extLst>
                  <a:ext uri="{0D108BD9-81ED-4DB2-BD59-A6C34878D82A}">
                    <a16:rowId xmlns:a16="http://schemas.microsoft.com/office/drawing/2014/main" val="370512155"/>
                  </a:ext>
                </a:extLst>
              </a:tr>
            </a:tbl>
          </a:graphicData>
        </a:graphic>
      </p:graphicFrame>
      <p:sp>
        <p:nvSpPr>
          <p:cNvPr id="4" name="Text Placeholder 3">
            <a:extLst>
              <a:ext uri="{FF2B5EF4-FFF2-40B4-BE49-F238E27FC236}">
                <a16:creationId xmlns:a16="http://schemas.microsoft.com/office/drawing/2014/main" id="{2ACD6694-22F7-4F93-80DE-F6C39FAA894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142284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6E564-6927-4055-B6DB-025BB38A45BD}"/>
              </a:ext>
            </a:extLst>
          </p:cNvPr>
          <p:cNvSpPr>
            <a:spLocks noGrp="1"/>
          </p:cNvSpPr>
          <p:nvPr>
            <p:ph type="title"/>
          </p:nvPr>
        </p:nvSpPr>
        <p:spPr/>
        <p:txBody>
          <a:bodyPr/>
          <a:lstStyle/>
          <a:p>
            <a:r>
              <a:rPr lang="en-US"/>
              <a:t>Instagram Posts publiés | All profiles - 3 of 3</a:t>
            </a:r>
          </a:p>
        </p:txBody>
      </p:sp>
      <p:graphicFrame>
        <p:nvGraphicFramePr>
          <p:cNvPr id="5" name="Table Placeholder 4">
            <a:extLst>
              <a:ext uri="{FF2B5EF4-FFF2-40B4-BE49-F238E27FC236}">
                <a16:creationId xmlns:a16="http://schemas.microsoft.com/office/drawing/2014/main" id="{8E678C1B-649B-475F-A248-11B63C9354C6}"/>
              </a:ext>
            </a:extLst>
          </p:cNvPr>
          <p:cNvGraphicFramePr>
            <a:graphicFrameLocks noGrp="1"/>
          </p:cNvGraphicFramePr>
          <p:nvPr>
            <p:ph type="tbl" sz="quarter" idx="13"/>
            <p:extLst>
              <p:ext uri="{D42A27DB-BD31-4B8C-83A1-F6EECF244321}">
                <p14:modId xmlns:p14="http://schemas.microsoft.com/office/powerpoint/2010/main" val="1249169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7559108"/>
                    </a:ext>
                  </a:extLst>
                </a:gridCol>
                <a:gridCol w="1481328">
                  <a:extLst>
                    <a:ext uri="{9D8B030D-6E8A-4147-A177-3AD203B41FA5}">
                      <a16:colId xmlns:a16="http://schemas.microsoft.com/office/drawing/2014/main" val="569580877"/>
                    </a:ext>
                  </a:extLst>
                </a:gridCol>
                <a:gridCol w="740664">
                  <a:extLst>
                    <a:ext uri="{9D8B030D-6E8A-4147-A177-3AD203B41FA5}">
                      <a16:colId xmlns:a16="http://schemas.microsoft.com/office/drawing/2014/main" val="1715317525"/>
                    </a:ext>
                  </a:extLst>
                </a:gridCol>
                <a:gridCol w="740664">
                  <a:extLst>
                    <a:ext uri="{9D8B030D-6E8A-4147-A177-3AD203B41FA5}">
                      <a16:colId xmlns:a16="http://schemas.microsoft.com/office/drawing/2014/main" val="2953501286"/>
                    </a:ext>
                  </a:extLst>
                </a:gridCol>
                <a:gridCol w="740664">
                  <a:extLst>
                    <a:ext uri="{9D8B030D-6E8A-4147-A177-3AD203B41FA5}">
                      <a16:colId xmlns:a16="http://schemas.microsoft.com/office/drawing/2014/main" val="2714089597"/>
                    </a:ext>
                  </a:extLst>
                </a:gridCol>
                <a:gridCol w="740664">
                  <a:extLst>
                    <a:ext uri="{9D8B030D-6E8A-4147-A177-3AD203B41FA5}">
                      <a16:colId xmlns:a16="http://schemas.microsoft.com/office/drawing/2014/main" val="2506012132"/>
                    </a:ext>
                  </a:extLst>
                </a:gridCol>
                <a:gridCol w="740664">
                  <a:extLst>
                    <a:ext uri="{9D8B030D-6E8A-4147-A177-3AD203B41FA5}">
                      <a16:colId xmlns:a16="http://schemas.microsoft.com/office/drawing/2014/main" val="1136505173"/>
                    </a:ext>
                  </a:extLst>
                </a:gridCol>
                <a:gridCol w="740664">
                  <a:extLst>
                    <a:ext uri="{9D8B030D-6E8A-4147-A177-3AD203B41FA5}">
                      <a16:colId xmlns:a16="http://schemas.microsoft.com/office/drawing/2014/main" val="100181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15409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16:14:40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16:14:40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959</a:t>
                      </a:r>
                    </a:p>
                  </a:txBody>
                  <a:tcPr/>
                </a:tc>
                <a:extLst>
                  <a:ext uri="{0D108BD9-81ED-4DB2-BD59-A6C34878D82A}">
                    <a16:rowId xmlns:a16="http://schemas.microsoft.com/office/drawing/2014/main" val="1145859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10:21:43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10:21:43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a:t>
                      </a:r>
                    </a:p>
                  </a:txBody>
                  <a:tcPr/>
                </a:tc>
                <a:extLst>
                  <a:ext uri="{0D108BD9-81ED-4DB2-BD59-A6C34878D82A}">
                    <a16:rowId xmlns:a16="http://schemas.microsoft.com/office/drawing/2014/main" val="1634762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07/20/2024 16:50:28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07/20/2024 16:50:28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a:t>
                      </a:r>
                    </a:p>
                  </a:txBody>
                  <a:tcPr/>
                </a:tc>
                <a:extLst>
                  <a:ext uri="{0D108BD9-81ED-4DB2-BD59-A6C34878D82A}">
                    <a16:rowId xmlns:a16="http://schemas.microsoft.com/office/drawing/2014/main" val="2371920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07/19/2024 13:46:58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07/19/2024 13:46:58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extLst>
                  <a:ext uri="{0D108BD9-81ED-4DB2-BD59-A6C34878D82A}">
                    <a16:rowId xmlns:a16="http://schemas.microsoft.com/office/drawing/2014/main" val="169167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07/18/2024 18:15:31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07/18/2024 18:15:31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6927</a:t>
                      </a:r>
                    </a:p>
                  </a:txBody>
                  <a:tcPr/>
                </a:tc>
                <a:extLst>
                  <a:ext uri="{0D108BD9-81ED-4DB2-BD59-A6C34878D82A}">
                    <a16:rowId xmlns:a16="http://schemas.microsoft.com/office/drawing/2014/main" val="1477175582"/>
                  </a:ext>
                </a:extLst>
              </a:tr>
            </a:tbl>
          </a:graphicData>
        </a:graphic>
      </p:graphicFrame>
      <p:sp>
        <p:nvSpPr>
          <p:cNvPr id="4" name="Text Placeholder 3">
            <a:extLst>
              <a:ext uri="{FF2B5EF4-FFF2-40B4-BE49-F238E27FC236}">
                <a16:creationId xmlns:a16="http://schemas.microsoft.com/office/drawing/2014/main" id="{1E38609F-7233-4B8C-8D6B-FAA5955EE77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548930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A1596-1015-46A9-BD02-87B5E78CA3E0}"/>
              </a:ext>
            </a:extLst>
          </p:cNvPr>
          <p:cNvSpPr>
            <a:spLocks noGrp="1"/>
          </p:cNvSpPr>
          <p:nvPr>
            <p:ph type="title"/>
          </p:nvPr>
        </p:nvSpPr>
        <p:spPr/>
        <p:txBody>
          <a:bodyPr/>
          <a:lstStyle/>
          <a:p>
            <a:r>
              <a:rPr lang="fr-FR"/>
              <a:t>Instagram Utilisation des hashtags | All profiles - 1 of 3</a:t>
            </a:r>
            <a:endParaRPr lang="en-US"/>
          </a:p>
        </p:txBody>
      </p:sp>
      <p:graphicFrame>
        <p:nvGraphicFramePr>
          <p:cNvPr id="5" name="Table Placeholder 4">
            <a:extLst>
              <a:ext uri="{FF2B5EF4-FFF2-40B4-BE49-F238E27FC236}">
                <a16:creationId xmlns:a16="http://schemas.microsoft.com/office/drawing/2014/main" id="{615BEB31-05B3-47AE-AF64-5A54AD01CC95}"/>
              </a:ext>
            </a:extLst>
          </p:cNvPr>
          <p:cNvGraphicFramePr>
            <a:graphicFrameLocks noGrp="1"/>
          </p:cNvGraphicFramePr>
          <p:nvPr>
            <p:ph type="tbl" sz="quarter" idx="13"/>
            <p:extLst>
              <p:ext uri="{D42A27DB-BD31-4B8C-83A1-F6EECF244321}">
                <p14:modId xmlns:p14="http://schemas.microsoft.com/office/powerpoint/2010/main" val="1912926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50716742"/>
                    </a:ext>
                  </a:extLst>
                </a:gridCol>
                <a:gridCol w="1399032">
                  <a:extLst>
                    <a:ext uri="{9D8B030D-6E8A-4147-A177-3AD203B41FA5}">
                      <a16:colId xmlns:a16="http://schemas.microsoft.com/office/drawing/2014/main" val="1843913753"/>
                    </a:ext>
                  </a:extLst>
                </a:gridCol>
                <a:gridCol w="1399032">
                  <a:extLst>
                    <a:ext uri="{9D8B030D-6E8A-4147-A177-3AD203B41FA5}">
                      <a16:colId xmlns:a16="http://schemas.microsoft.com/office/drawing/2014/main" val="2590157779"/>
                    </a:ext>
                  </a:extLst>
                </a:gridCol>
                <a:gridCol w="1399032">
                  <a:extLst>
                    <a:ext uri="{9D8B030D-6E8A-4147-A177-3AD203B41FA5}">
                      <a16:colId xmlns:a16="http://schemas.microsoft.com/office/drawing/2014/main" val="2654334519"/>
                    </a:ext>
                  </a:extLst>
                </a:gridCol>
                <a:gridCol w="1399032">
                  <a:extLst>
                    <a:ext uri="{9D8B030D-6E8A-4147-A177-3AD203B41FA5}">
                      <a16:colId xmlns:a16="http://schemas.microsoft.com/office/drawing/2014/main" val="1077785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2070369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extLst>
                  <a:ext uri="{0D108BD9-81ED-4DB2-BD59-A6C34878D82A}">
                    <a16:rowId xmlns:a16="http://schemas.microsoft.com/office/drawing/2014/main" val="1252112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extLst>
                  <a:ext uri="{0D108BD9-81ED-4DB2-BD59-A6C34878D82A}">
                    <a16:rowId xmlns:a16="http://schemas.microsoft.com/office/drawing/2014/main" val="2356253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139.89655172414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1.8965517241379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141.79310344828</a:t>
                      </a:r>
                    </a:p>
                  </a:txBody>
                  <a:tcPr/>
                </a:tc>
                <a:extLst>
                  <a:ext uri="{0D108BD9-81ED-4DB2-BD59-A6C34878D82A}">
                    <a16:rowId xmlns:a16="http://schemas.microsoft.com/office/drawing/2014/main" val="3710022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#Étémétropolitain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22.275862068966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0.82758620689655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23.103448275862</a:t>
                      </a:r>
                    </a:p>
                  </a:txBody>
                  <a:tcPr/>
                </a:tc>
                <a:extLst>
                  <a:ext uri="{0D108BD9-81ED-4DB2-BD59-A6C34878D82A}">
                    <a16:rowId xmlns:a16="http://schemas.microsoft.com/office/drawing/2014/main" val="1453530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#spectacles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22.51724137931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0.82758620689655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23.344827586207</a:t>
                      </a:r>
                    </a:p>
                  </a:txBody>
                  <a:tcPr/>
                </a:tc>
                <a:extLst>
                  <a:ext uri="{0D108BD9-81ED-4DB2-BD59-A6C34878D82A}">
                    <a16:rowId xmlns:a16="http://schemas.microsoft.com/office/drawing/2014/main" val="2061892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#Etemetropolitain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extLst>
                  <a:ext uri="{0D108BD9-81ED-4DB2-BD59-A6C34878D82A}">
                    <a16:rowId xmlns:a16="http://schemas.microsoft.com/office/drawing/2014/main" val="287403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#théâtre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18.583333333333</a:t>
                      </a:r>
                    </a:p>
                  </a:txBody>
                  <a:tcPr/>
                </a:tc>
                <a:extLst>
                  <a:ext uri="{0D108BD9-81ED-4DB2-BD59-A6C34878D82A}">
                    <a16:rowId xmlns:a16="http://schemas.microsoft.com/office/drawing/2014/main" val="3946022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#musique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16.714285714286</a:t>
                      </a:r>
                    </a:p>
                  </a:txBody>
                  <a:tcPr/>
                </a:tc>
                <a:extLst>
                  <a:ext uri="{0D108BD9-81ED-4DB2-BD59-A6C34878D82A}">
                    <a16:rowId xmlns:a16="http://schemas.microsoft.com/office/drawing/2014/main" val="2191594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#pontsimoneveil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extLst>
                  <a:ext uri="{0D108BD9-81ED-4DB2-BD59-A6C34878D82A}">
                    <a16:rowId xmlns:a16="http://schemas.microsoft.com/office/drawing/2014/main" val="4268860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#archives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extLst>
                  <a:ext uri="{0D108BD9-81ED-4DB2-BD59-A6C34878D82A}">
                    <a16:rowId xmlns:a16="http://schemas.microsoft.com/office/drawing/2014/main" val="348558472"/>
                  </a:ext>
                </a:extLst>
              </a:tr>
            </a:tbl>
          </a:graphicData>
        </a:graphic>
      </p:graphicFrame>
      <p:sp>
        <p:nvSpPr>
          <p:cNvPr id="4" name="Text Placeholder 3">
            <a:extLst>
              <a:ext uri="{FF2B5EF4-FFF2-40B4-BE49-F238E27FC236}">
                <a16:creationId xmlns:a16="http://schemas.microsoft.com/office/drawing/2014/main" id="{43F3F550-9047-4471-9272-2A6EB68A422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33245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125CE-CC30-4819-8960-A0A56E31455E}"/>
              </a:ext>
            </a:extLst>
          </p:cNvPr>
          <p:cNvSpPr>
            <a:spLocks noGrp="1"/>
          </p:cNvSpPr>
          <p:nvPr>
            <p:ph type="title"/>
          </p:nvPr>
        </p:nvSpPr>
        <p:spPr/>
        <p:txBody>
          <a:bodyPr/>
          <a:lstStyle/>
          <a:p>
            <a:r>
              <a:rPr lang="fr-FR"/>
              <a:t>Instagram Utilisation des hashtags | All profiles - 2 of 3</a:t>
            </a:r>
            <a:endParaRPr lang="en-US"/>
          </a:p>
        </p:txBody>
      </p:sp>
      <p:graphicFrame>
        <p:nvGraphicFramePr>
          <p:cNvPr id="5" name="Table Placeholder 4">
            <a:extLst>
              <a:ext uri="{FF2B5EF4-FFF2-40B4-BE49-F238E27FC236}">
                <a16:creationId xmlns:a16="http://schemas.microsoft.com/office/drawing/2014/main" id="{6406B1F3-2551-41FA-BB2D-6C7F4C02C1EB}"/>
              </a:ext>
            </a:extLst>
          </p:cNvPr>
          <p:cNvGraphicFramePr>
            <a:graphicFrameLocks noGrp="1"/>
          </p:cNvGraphicFramePr>
          <p:nvPr>
            <p:ph type="tbl" sz="quarter" idx="13"/>
            <p:extLst>
              <p:ext uri="{D42A27DB-BD31-4B8C-83A1-F6EECF244321}">
                <p14:modId xmlns:p14="http://schemas.microsoft.com/office/powerpoint/2010/main" val="2430610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41179582"/>
                    </a:ext>
                  </a:extLst>
                </a:gridCol>
                <a:gridCol w="1399032">
                  <a:extLst>
                    <a:ext uri="{9D8B030D-6E8A-4147-A177-3AD203B41FA5}">
                      <a16:colId xmlns:a16="http://schemas.microsoft.com/office/drawing/2014/main" val="1407791765"/>
                    </a:ext>
                  </a:extLst>
                </a:gridCol>
                <a:gridCol w="1399032">
                  <a:extLst>
                    <a:ext uri="{9D8B030D-6E8A-4147-A177-3AD203B41FA5}">
                      <a16:colId xmlns:a16="http://schemas.microsoft.com/office/drawing/2014/main" val="2788730653"/>
                    </a:ext>
                  </a:extLst>
                </a:gridCol>
                <a:gridCol w="1399032">
                  <a:extLst>
                    <a:ext uri="{9D8B030D-6E8A-4147-A177-3AD203B41FA5}">
                      <a16:colId xmlns:a16="http://schemas.microsoft.com/office/drawing/2014/main" val="799131805"/>
                    </a:ext>
                  </a:extLst>
                </a:gridCol>
                <a:gridCol w="1399032">
                  <a:extLst>
                    <a:ext uri="{9D8B030D-6E8A-4147-A177-3AD203B41FA5}">
                      <a16:colId xmlns:a16="http://schemas.microsoft.com/office/drawing/2014/main" val="3593936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2815610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319.4</a:t>
                      </a:r>
                    </a:p>
                  </a:txBody>
                  <a:tcPr/>
                </a:tc>
                <a:extLst>
                  <a:ext uri="{0D108BD9-81ED-4DB2-BD59-A6C34878D82A}">
                    <a16:rowId xmlns:a16="http://schemas.microsoft.com/office/drawing/2014/main" val="2038478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#histoire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a:t>
                      </a:r>
                    </a:p>
                  </a:txBody>
                  <a:tcPr/>
                </a:tc>
                <a:extLst>
                  <a:ext uri="{0D108BD9-81ED-4DB2-BD59-A6C34878D82A}">
                    <a16:rowId xmlns:a16="http://schemas.microsoft.com/office/drawing/2014/main" val="2873069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#mémoire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extLst>
                  <a:ext uri="{0D108BD9-81ED-4DB2-BD59-A6C34878D82A}">
                    <a16:rowId xmlns:a16="http://schemas.microsoft.com/office/drawing/2014/main" val="2453222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#patrimoine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extLst>
                  <a:ext uri="{0D108BD9-81ED-4DB2-BD59-A6C34878D82A}">
                    <a16:rowId xmlns:a16="http://schemas.microsoft.com/office/drawing/2014/main" val="2079336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extLst>
                  <a:ext uri="{0D108BD9-81ED-4DB2-BD59-A6C34878D82A}">
                    <a16:rowId xmlns:a16="http://schemas.microsoft.com/office/drawing/2014/main" val="2286613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extLst>
                  <a:ext uri="{0D108BD9-81ED-4DB2-BD59-A6C34878D82A}">
                    <a16:rowId xmlns:a16="http://schemas.microsoft.com/office/drawing/2014/main" val="1739818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extLst>
                  <a:ext uri="{0D108BD9-81ED-4DB2-BD59-A6C34878D82A}">
                    <a16:rowId xmlns:a16="http://schemas.microsoft.com/office/drawing/2014/main" val="669590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32.333333333333</a:t>
                      </a:r>
                    </a:p>
                  </a:txBody>
                  <a:tcPr/>
                </a:tc>
                <a:extLst>
                  <a:ext uri="{0D108BD9-81ED-4DB2-BD59-A6C34878D82A}">
                    <a16:rowId xmlns:a16="http://schemas.microsoft.com/office/drawing/2014/main" val="2201220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extLst>
                  <a:ext uri="{0D108BD9-81ED-4DB2-BD59-A6C34878D82A}">
                    <a16:rowId xmlns:a16="http://schemas.microsoft.com/office/drawing/2014/main" val="1483667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#concert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17.666666666667</a:t>
                      </a:r>
                    </a:p>
                  </a:txBody>
                  <a:tcPr/>
                </a:tc>
                <a:extLst>
                  <a:ext uri="{0D108BD9-81ED-4DB2-BD59-A6C34878D82A}">
                    <a16:rowId xmlns:a16="http://schemas.microsoft.com/office/drawing/2014/main" val="283180046"/>
                  </a:ext>
                </a:extLst>
              </a:tr>
            </a:tbl>
          </a:graphicData>
        </a:graphic>
      </p:graphicFrame>
      <p:sp>
        <p:nvSpPr>
          <p:cNvPr id="4" name="Text Placeholder 3">
            <a:extLst>
              <a:ext uri="{FF2B5EF4-FFF2-40B4-BE49-F238E27FC236}">
                <a16:creationId xmlns:a16="http://schemas.microsoft.com/office/drawing/2014/main" id="{CDEAAE40-2149-49F3-B3B9-0644AEC68EA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638355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754A2-CD53-4741-A410-7C5985154C0F}"/>
              </a:ext>
            </a:extLst>
          </p:cNvPr>
          <p:cNvSpPr>
            <a:spLocks noGrp="1"/>
          </p:cNvSpPr>
          <p:nvPr>
            <p:ph type="title"/>
          </p:nvPr>
        </p:nvSpPr>
        <p:spPr/>
        <p:txBody>
          <a:bodyPr/>
          <a:lstStyle/>
          <a:p>
            <a:r>
              <a:rPr lang="fr-FR"/>
              <a:t>Instagram Utilisation des hashtags | All profiles - 3 of 3</a:t>
            </a:r>
            <a:endParaRPr lang="en-US"/>
          </a:p>
        </p:txBody>
      </p:sp>
      <p:graphicFrame>
        <p:nvGraphicFramePr>
          <p:cNvPr id="5" name="Table Placeholder 4">
            <a:extLst>
              <a:ext uri="{FF2B5EF4-FFF2-40B4-BE49-F238E27FC236}">
                <a16:creationId xmlns:a16="http://schemas.microsoft.com/office/drawing/2014/main" id="{9D90F6A9-F4A2-41B8-98AA-9962A4C14CED}"/>
              </a:ext>
            </a:extLst>
          </p:cNvPr>
          <p:cNvGraphicFramePr>
            <a:graphicFrameLocks noGrp="1"/>
          </p:cNvGraphicFramePr>
          <p:nvPr>
            <p:ph type="tbl" sz="quarter" idx="13"/>
            <p:extLst>
              <p:ext uri="{D42A27DB-BD31-4B8C-83A1-F6EECF244321}">
                <p14:modId xmlns:p14="http://schemas.microsoft.com/office/powerpoint/2010/main" val="103383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97976516"/>
                    </a:ext>
                  </a:extLst>
                </a:gridCol>
                <a:gridCol w="1399032">
                  <a:extLst>
                    <a:ext uri="{9D8B030D-6E8A-4147-A177-3AD203B41FA5}">
                      <a16:colId xmlns:a16="http://schemas.microsoft.com/office/drawing/2014/main" val="3199868836"/>
                    </a:ext>
                  </a:extLst>
                </a:gridCol>
                <a:gridCol w="1399032">
                  <a:extLst>
                    <a:ext uri="{9D8B030D-6E8A-4147-A177-3AD203B41FA5}">
                      <a16:colId xmlns:a16="http://schemas.microsoft.com/office/drawing/2014/main" val="3889781260"/>
                    </a:ext>
                  </a:extLst>
                </a:gridCol>
                <a:gridCol w="1399032">
                  <a:extLst>
                    <a:ext uri="{9D8B030D-6E8A-4147-A177-3AD203B41FA5}">
                      <a16:colId xmlns:a16="http://schemas.microsoft.com/office/drawing/2014/main" val="1716777536"/>
                    </a:ext>
                  </a:extLst>
                </a:gridCol>
                <a:gridCol w="1399032">
                  <a:extLst>
                    <a:ext uri="{9D8B030D-6E8A-4147-A177-3AD203B41FA5}">
                      <a16:colId xmlns:a16="http://schemas.microsoft.com/office/drawing/2014/main" val="585151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134300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#Floirac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2906558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#Bègles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756990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#urbanisme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3727589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#aménagement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1917761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#équipement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250325176"/>
                  </a:ext>
                </a:extLst>
              </a:tr>
            </a:tbl>
          </a:graphicData>
        </a:graphic>
      </p:graphicFrame>
      <p:sp>
        <p:nvSpPr>
          <p:cNvPr id="4" name="Text Placeholder 3">
            <a:extLst>
              <a:ext uri="{FF2B5EF4-FFF2-40B4-BE49-F238E27FC236}">
                <a16:creationId xmlns:a16="http://schemas.microsoft.com/office/drawing/2014/main" id="{CDA8896C-15A2-40F0-9B76-55CDD44284E9}"/>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057896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4288E-701B-4B88-8239-670716A26DEC}"/>
              </a:ext>
            </a:extLst>
          </p:cNvPr>
          <p:cNvSpPr>
            <a:spLocks noGrp="1"/>
          </p:cNvSpPr>
          <p:nvPr>
            <p:ph type="title"/>
          </p:nvPr>
        </p:nvSpPr>
        <p:spPr/>
        <p:txBody>
          <a:bodyPr/>
          <a:lstStyle/>
          <a:p>
            <a:r>
              <a:rPr lang="fr-FR"/>
              <a:t>Instagram Moyenne des engagements par format | All profiles</a:t>
            </a:r>
            <a:endParaRPr lang="en-US"/>
          </a:p>
        </p:txBody>
      </p:sp>
      <p:graphicFrame>
        <p:nvGraphicFramePr>
          <p:cNvPr id="6" name="Chart Placeholder 5">
            <a:extLst>
              <a:ext uri="{FF2B5EF4-FFF2-40B4-BE49-F238E27FC236}">
                <a16:creationId xmlns:a16="http://schemas.microsoft.com/office/drawing/2014/main" id="{2B5BE847-025D-4088-9AEB-30BF408A57E8}"/>
              </a:ext>
            </a:extLst>
          </p:cNvPr>
          <p:cNvGraphicFramePr>
            <a:graphicFrameLocks noGrp="1"/>
          </p:cNvGraphicFramePr>
          <p:nvPr>
            <p:ph type="chart" sz="quarter" idx="13"/>
            <p:extLst>
              <p:ext uri="{D42A27DB-BD31-4B8C-83A1-F6EECF244321}">
                <p14:modId xmlns:p14="http://schemas.microsoft.com/office/powerpoint/2010/main" val="261567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01FA3D-443D-4400-9E01-B6A1D56A89A5}"/>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D7CB3698-FF9B-4603-8277-30382CB0A8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9674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8BED6-871F-4334-82CB-88795EFDF25F}"/>
              </a:ext>
            </a:extLst>
          </p:cNvPr>
          <p:cNvSpPr>
            <a:spLocks noGrp="1"/>
          </p:cNvSpPr>
          <p:nvPr>
            <p:ph type="title"/>
          </p:nvPr>
        </p:nvSpPr>
        <p:spPr/>
        <p:txBody>
          <a:bodyPr/>
          <a:lstStyle/>
          <a:p>
            <a:r>
              <a:rPr lang="fr-FR"/>
              <a:t>Instagram Engagements par jour de la semaine | All profiles</a:t>
            </a:r>
            <a:endParaRPr lang="en-US"/>
          </a:p>
        </p:txBody>
      </p:sp>
      <p:graphicFrame>
        <p:nvGraphicFramePr>
          <p:cNvPr id="6" name="Chart Placeholder 5">
            <a:extLst>
              <a:ext uri="{FF2B5EF4-FFF2-40B4-BE49-F238E27FC236}">
                <a16:creationId xmlns:a16="http://schemas.microsoft.com/office/drawing/2014/main" id="{8D336D4F-3C60-4FD8-9F6A-86CC92D0E8B4}"/>
              </a:ext>
            </a:extLst>
          </p:cNvPr>
          <p:cNvGraphicFramePr>
            <a:graphicFrameLocks noGrp="1"/>
          </p:cNvGraphicFramePr>
          <p:nvPr>
            <p:ph type="chart" sz="quarter" idx="13"/>
            <p:extLst>
              <p:ext uri="{D42A27DB-BD31-4B8C-83A1-F6EECF244321}">
                <p14:modId xmlns:p14="http://schemas.microsoft.com/office/powerpoint/2010/main" val="90703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E08B36-5CE6-4195-8D03-6902A60C91DD}"/>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EE8B4961-3200-4CCA-AAFB-07618141F4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3538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22C38-4533-4BB3-BAB1-44B262DCA9B2}"/>
              </a:ext>
            </a:extLst>
          </p:cNvPr>
          <p:cNvSpPr>
            <a:spLocks noGrp="1"/>
          </p:cNvSpPr>
          <p:nvPr>
            <p:ph type="title"/>
          </p:nvPr>
        </p:nvSpPr>
        <p:spPr/>
        <p:txBody>
          <a:bodyPr/>
          <a:lstStyle/>
          <a:p>
            <a:r>
              <a:rPr lang="fr-FR"/>
              <a:t>Instagram Portée par jour de la semaine | All profiles</a:t>
            </a:r>
            <a:endParaRPr lang="en-US"/>
          </a:p>
        </p:txBody>
      </p:sp>
      <p:graphicFrame>
        <p:nvGraphicFramePr>
          <p:cNvPr id="6" name="Chart Placeholder 5">
            <a:extLst>
              <a:ext uri="{FF2B5EF4-FFF2-40B4-BE49-F238E27FC236}">
                <a16:creationId xmlns:a16="http://schemas.microsoft.com/office/drawing/2014/main" id="{0E898E47-792C-4E0C-B33B-4F6EBEBA5B6D}"/>
              </a:ext>
            </a:extLst>
          </p:cNvPr>
          <p:cNvGraphicFramePr>
            <a:graphicFrameLocks noGrp="1"/>
          </p:cNvGraphicFramePr>
          <p:nvPr>
            <p:ph type="chart" sz="quarter" idx="13"/>
            <p:extLst>
              <p:ext uri="{D42A27DB-BD31-4B8C-83A1-F6EECF244321}">
                <p14:modId xmlns:p14="http://schemas.microsoft.com/office/powerpoint/2010/main" val="1089370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EEBF2E-6500-4EB0-891A-D499E76FA312}"/>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ADBCFD7E-3C28-47C1-A180-6EFA2DF0C6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0323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00ECD-BCD7-4B21-AB31-5759E3FA02F6}"/>
              </a:ext>
            </a:extLst>
          </p:cNvPr>
          <p:cNvSpPr>
            <a:spLocks noGrp="1"/>
          </p:cNvSpPr>
          <p:nvPr>
            <p:ph type="title"/>
          </p:nvPr>
        </p:nvSpPr>
        <p:spPr/>
        <p:txBody>
          <a:bodyPr/>
          <a:lstStyle/>
          <a:p>
            <a:r>
              <a:rPr lang="fr-FR"/>
              <a:t>Instagram Vidéos les plus populaires | All profiles - 1 of 24</a:t>
            </a:r>
            <a:endParaRPr lang="en-US"/>
          </a:p>
        </p:txBody>
      </p:sp>
      <p:graphicFrame>
        <p:nvGraphicFramePr>
          <p:cNvPr id="5" name="Table Placeholder 4">
            <a:extLst>
              <a:ext uri="{FF2B5EF4-FFF2-40B4-BE49-F238E27FC236}">
                <a16:creationId xmlns:a16="http://schemas.microsoft.com/office/drawing/2014/main" id="{AD993074-D64B-4AAA-8A17-07E0E0685A5F}"/>
              </a:ext>
            </a:extLst>
          </p:cNvPr>
          <p:cNvGraphicFramePr>
            <a:graphicFrameLocks noGrp="1"/>
          </p:cNvGraphicFramePr>
          <p:nvPr>
            <p:ph type="tbl" sz="quarter" idx="13"/>
            <p:extLst>
              <p:ext uri="{D42A27DB-BD31-4B8C-83A1-F6EECF244321}">
                <p14:modId xmlns:p14="http://schemas.microsoft.com/office/powerpoint/2010/main" val="3898523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10373011"/>
                    </a:ext>
                  </a:extLst>
                </a:gridCol>
                <a:gridCol w="1645920">
                  <a:extLst>
                    <a:ext uri="{9D8B030D-6E8A-4147-A177-3AD203B41FA5}">
                      <a16:colId xmlns:a16="http://schemas.microsoft.com/office/drawing/2014/main" val="2736289486"/>
                    </a:ext>
                  </a:extLst>
                </a:gridCol>
                <a:gridCol w="658368">
                  <a:extLst>
                    <a:ext uri="{9D8B030D-6E8A-4147-A177-3AD203B41FA5}">
                      <a16:colId xmlns:a16="http://schemas.microsoft.com/office/drawing/2014/main" val="2117018830"/>
                    </a:ext>
                  </a:extLst>
                </a:gridCol>
                <a:gridCol w="658368">
                  <a:extLst>
                    <a:ext uri="{9D8B030D-6E8A-4147-A177-3AD203B41FA5}">
                      <a16:colId xmlns:a16="http://schemas.microsoft.com/office/drawing/2014/main" val="1830918382"/>
                    </a:ext>
                  </a:extLst>
                </a:gridCol>
                <a:gridCol w="658368">
                  <a:extLst>
                    <a:ext uri="{9D8B030D-6E8A-4147-A177-3AD203B41FA5}">
                      <a16:colId xmlns:a16="http://schemas.microsoft.com/office/drawing/2014/main" val="1649491108"/>
                    </a:ext>
                  </a:extLst>
                </a:gridCol>
                <a:gridCol w="658368">
                  <a:extLst>
                    <a:ext uri="{9D8B030D-6E8A-4147-A177-3AD203B41FA5}">
                      <a16:colId xmlns:a16="http://schemas.microsoft.com/office/drawing/2014/main" val="176909293"/>
                    </a:ext>
                  </a:extLst>
                </a:gridCol>
                <a:gridCol w="658368">
                  <a:extLst>
                    <a:ext uri="{9D8B030D-6E8A-4147-A177-3AD203B41FA5}">
                      <a16:colId xmlns:a16="http://schemas.microsoft.com/office/drawing/2014/main" val="2844448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316895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bordeauxmetropole - 2024-07-03 11:25:00</a:t>
                      </a:r>
                      <a:r>
                        <a:rPr kumimoji="0" lang="fr-FR" sz="1000" b="0" i="0" u="none" strike="noStrike" kern="1200" cap="none" spc="0" normalizeH="0" baseline="0" noProof="0">
                          <a:ln>
                            <a:noFill/>
                          </a:ln>
                          <a:solidFill>
                            <a:prstClr val="black"/>
                          </a:solidFill>
                          <a:effectLst/>
                          <a:uLnTx/>
                          <a:uFillTx/>
                          <a:latin typeface="Calibri"/>
                          <a:ea typeface="+mn-ea"/>
                          <a:cs typeface="+mn-cs"/>
                        </a:rPr>
                        <a:t>
 🌉 Le pont Simone-Veil est ouvert aux piétons et cyclistes 🎉
Retrouvez les images de la première traversée de ce nouveau franchissement de la Garonne reliant @villedefloirac @villedebegles et @villedebordeaux 🚶‍♂️🚴‍♀️
#bordeauxmetropole #pontsimoneveil #mobilité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https://quintly-eu-image-storage.s3.amazonaws.com/525c472dc1e3070e304318bacbd2c88a/c123e035972be20285f3db01db3d2f51.jpg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44797</a:t>
                      </a:r>
                    </a:p>
                  </a:txBody>
                  <a:tcPr/>
                </a:tc>
                <a:extLst>
                  <a:ext uri="{0D108BD9-81ED-4DB2-BD59-A6C34878D82A}">
                    <a16:rowId xmlns:a16="http://schemas.microsoft.com/office/drawing/2014/main" val="3753082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bordeauxmetropole - 2024-07-10 11:45:40</a:t>
                      </a:r>
                      <a:r>
                        <a:rPr kumimoji="0" lang="fr-FR" sz="1000" b="0" i="0" u="none" strike="noStrike" kern="1200" cap="none" spc="0" normalizeH="0" baseline="0" noProof="0">
                          <a:ln>
                            <a:noFill/>
                          </a:ln>
                          <a:solidFill>
                            <a:prstClr val="black"/>
                          </a:solidFill>
                          <a:effectLst/>
                          <a:uLnTx/>
                          <a:uFillTx/>
                          <a:latin typeface="Calibri"/>
                          <a:ea typeface="+mn-ea"/>
                          <a:cs typeface="+mn-cs"/>
                        </a:rPr>
                        <a:t>
 🎉 Prêts à vivre l'esprit des Jeux Olympiques sur la Métropole ? 
Venez profitez gratuitement de toutes les animations dans les communes !
Le programme sur le site lesjeux.bordeaux-metropole.fr
#Paris2024 #BordeauxMétropole #JeuxOlympiques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https://quintly-eu-image-storage.s3.amazonaws.com/525c472dc1e3070e304318bacbd2c88a/53d6cc69a8cc0df6a269186855fa74a3.jpg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4219</a:t>
                      </a:r>
                    </a:p>
                  </a:txBody>
                  <a:tcPr/>
                </a:tc>
                <a:extLst>
                  <a:ext uri="{0D108BD9-81ED-4DB2-BD59-A6C34878D82A}">
                    <a16:rowId xmlns:a16="http://schemas.microsoft.com/office/drawing/2014/main" val="3672986744"/>
                  </a:ext>
                </a:extLst>
              </a:tr>
            </a:tbl>
          </a:graphicData>
        </a:graphic>
      </p:graphicFrame>
      <p:sp>
        <p:nvSpPr>
          <p:cNvPr id="4" name="Text Placeholder 3">
            <a:extLst>
              <a:ext uri="{FF2B5EF4-FFF2-40B4-BE49-F238E27FC236}">
                <a16:creationId xmlns:a16="http://schemas.microsoft.com/office/drawing/2014/main" id="{F28CB1AC-1835-40C3-9B0F-E74D63809A8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209660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1FB0-16FC-42B4-AF4C-2F11A943C826}"/>
              </a:ext>
            </a:extLst>
          </p:cNvPr>
          <p:cNvSpPr>
            <a:spLocks noGrp="1"/>
          </p:cNvSpPr>
          <p:nvPr>
            <p:ph type="title"/>
          </p:nvPr>
        </p:nvSpPr>
        <p:spPr/>
        <p:txBody>
          <a:bodyPr/>
          <a:lstStyle/>
          <a:p>
            <a:r>
              <a:rPr lang="fr-FR"/>
              <a:t>Instagram Vidéos les plus populaires | All profiles - 2 of 24</a:t>
            </a:r>
            <a:endParaRPr lang="en-US"/>
          </a:p>
        </p:txBody>
      </p:sp>
      <p:graphicFrame>
        <p:nvGraphicFramePr>
          <p:cNvPr id="5" name="Table Placeholder 4">
            <a:extLst>
              <a:ext uri="{FF2B5EF4-FFF2-40B4-BE49-F238E27FC236}">
                <a16:creationId xmlns:a16="http://schemas.microsoft.com/office/drawing/2014/main" id="{64DE32E2-ECD7-4E3A-AB74-213E7C82904F}"/>
              </a:ext>
            </a:extLst>
          </p:cNvPr>
          <p:cNvGraphicFramePr>
            <a:graphicFrameLocks noGrp="1"/>
          </p:cNvGraphicFramePr>
          <p:nvPr>
            <p:ph type="tbl" sz="quarter" idx="13"/>
            <p:extLst>
              <p:ext uri="{D42A27DB-BD31-4B8C-83A1-F6EECF244321}">
                <p14:modId xmlns:p14="http://schemas.microsoft.com/office/powerpoint/2010/main" val="166239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09888141"/>
                    </a:ext>
                  </a:extLst>
                </a:gridCol>
                <a:gridCol w="1645920">
                  <a:extLst>
                    <a:ext uri="{9D8B030D-6E8A-4147-A177-3AD203B41FA5}">
                      <a16:colId xmlns:a16="http://schemas.microsoft.com/office/drawing/2014/main" val="4126301228"/>
                    </a:ext>
                  </a:extLst>
                </a:gridCol>
                <a:gridCol w="658368">
                  <a:extLst>
                    <a:ext uri="{9D8B030D-6E8A-4147-A177-3AD203B41FA5}">
                      <a16:colId xmlns:a16="http://schemas.microsoft.com/office/drawing/2014/main" val="289428972"/>
                    </a:ext>
                  </a:extLst>
                </a:gridCol>
                <a:gridCol w="658368">
                  <a:extLst>
                    <a:ext uri="{9D8B030D-6E8A-4147-A177-3AD203B41FA5}">
                      <a16:colId xmlns:a16="http://schemas.microsoft.com/office/drawing/2014/main" val="1449821958"/>
                    </a:ext>
                  </a:extLst>
                </a:gridCol>
                <a:gridCol w="658368">
                  <a:extLst>
                    <a:ext uri="{9D8B030D-6E8A-4147-A177-3AD203B41FA5}">
                      <a16:colId xmlns:a16="http://schemas.microsoft.com/office/drawing/2014/main" val="3345106420"/>
                    </a:ext>
                  </a:extLst>
                </a:gridCol>
                <a:gridCol w="658368">
                  <a:extLst>
                    <a:ext uri="{9D8B030D-6E8A-4147-A177-3AD203B41FA5}">
                      <a16:colId xmlns:a16="http://schemas.microsoft.com/office/drawing/2014/main" val="2101055970"/>
                    </a:ext>
                  </a:extLst>
                </a:gridCol>
                <a:gridCol w="658368">
                  <a:extLst>
                    <a:ext uri="{9D8B030D-6E8A-4147-A177-3AD203B41FA5}">
                      <a16:colId xmlns:a16="http://schemas.microsoft.com/office/drawing/2014/main" val="3217514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25032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bordeauxmetropole - 2024-07-04 14:21:27</a:t>
                      </a:r>
                      <a:r>
                        <a:rPr kumimoji="0" lang="fr-FR" sz="1000" b="0" i="0" u="none" strike="noStrike" kern="1200" cap="none" spc="0" normalizeH="0" baseline="0" noProof="0">
                          <a:ln>
                            <a:noFill/>
                          </a:ln>
                          <a:solidFill>
                            <a:prstClr val="black"/>
                          </a:solidFill>
                          <a:effectLst/>
                          <a:uLnTx/>
                          <a:uFillTx/>
                          <a:latin typeface="Calibri"/>
                          <a:ea typeface="+mn-ea"/>
                          <a:cs typeface="+mn-cs"/>
                        </a:rPr>
                        <a:t>
 🎉 Vous faites quoi samedi soir ?
Et si vous fêtiez l'ouverture du pont Simone-Veil 🌉
🎶 Au programme, Dj sets avec @molecule_music @iamdjfalcon, spectacle de cirque aérien de @cie_deus_ex_machina, sessions de danse @studioattitude_officiel et illumination du pont pour terminer en beauté la soirée.
🥃 Vous pourrez profiter de buvettes et foodtrucks pour reprendre de l'énergie.
#bordeauxmetropole #pontsimoneveil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https://quintly-eu-image-storage.s3.amazonaws.com/525c472dc1e3070e304318bacbd2c88a/17c52593a14104a46ed232c9fc2953ae.jpg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5317</a:t>
                      </a:r>
                    </a:p>
                  </a:txBody>
                  <a:tcPr/>
                </a:tc>
                <a:extLst>
                  <a:ext uri="{0D108BD9-81ED-4DB2-BD59-A6C34878D82A}">
                    <a16:rowId xmlns:a16="http://schemas.microsoft.com/office/drawing/2014/main" val="814815984"/>
                  </a:ext>
                </a:extLst>
              </a:tr>
            </a:tbl>
          </a:graphicData>
        </a:graphic>
      </p:graphicFrame>
      <p:sp>
        <p:nvSpPr>
          <p:cNvPr id="4" name="Text Placeholder 3">
            <a:extLst>
              <a:ext uri="{FF2B5EF4-FFF2-40B4-BE49-F238E27FC236}">
                <a16:creationId xmlns:a16="http://schemas.microsoft.com/office/drawing/2014/main" id="{0D4736FD-9D15-4C69-BDBC-05950DE5BD7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071540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5A262-E0CE-428B-858E-4E1290E7D2FB}"/>
              </a:ext>
            </a:extLst>
          </p:cNvPr>
          <p:cNvSpPr>
            <a:spLocks noGrp="1"/>
          </p:cNvSpPr>
          <p:nvPr>
            <p:ph type="title"/>
          </p:nvPr>
        </p:nvSpPr>
        <p:spPr/>
        <p:txBody>
          <a:bodyPr/>
          <a:lstStyle/>
          <a:p>
            <a:r>
              <a:rPr lang="fr-FR"/>
              <a:t>Instagram Vidéos les plus populaires | All profiles - 3 of 24</a:t>
            </a:r>
            <a:endParaRPr lang="en-US"/>
          </a:p>
        </p:txBody>
      </p:sp>
      <p:graphicFrame>
        <p:nvGraphicFramePr>
          <p:cNvPr id="5" name="Table Placeholder 4">
            <a:extLst>
              <a:ext uri="{FF2B5EF4-FFF2-40B4-BE49-F238E27FC236}">
                <a16:creationId xmlns:a16="http://schemas.microsoft.com/office/drawing/2014/main" id="{86B3D4BD-FAEA-4190-B800-C36824F07833}"/>
              </a:ext>
            </a:extLst>
          </p:cNvPr>
          <p:cNvGraphicFramePr>
            <a:graphicFrameLocks noGrp="1"/>
          </p:cNvGraphicFramePr>
          <p:nvPr>
            <p:ph type="tbl" sz="quarter" idx="13"/>
            <p:extLst>
              <p:ext uri="{D42A27DB-BD31-4B8C-83A1-F6EECF244321}">
                <p14:modId xmlns:p14="http://schemas.microsoft.com/office/powerpoint/2010/main" val="4036879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32231425"/>
                    </a:ext>
                  </a:extLst>
                </a:gridCol>
                <a:gridCol w="1645920">
                  <a:extLst>
                    <a:ext uri="{9D8B030D-6E8A-4147-A177-3AD203B41FA5}">
                      <a16:colId xmlns:a16="http://schemas.microsoft.com/office/drawing/2014/main" val="2818713008"/>
                    </a:ext>
                  </a:extLst>
                </a:gridCol>
                <a:gridCol w="658368">
                  <a:extLst>
                    <a:ext uri="{9D8B030D-6E8A-4147-A177-3AD203B41FA5}">
                      <a16:colId xmlns:a16="http://schemas.microsoft.com/office/drawing/2014/main" val="3566837294"/>
                    </a:ext>
                  </a:extLst>
                </a:gridCol>
                <a:gridCol w="658368">
                  <a:extLst>
                    <a:ext uri="{9D8B030D-6E8A-4147-A177-3AD203B41FA5}">
                      <a16:colId xmlns:a16="http://schemas.microsoft.com/office/drawing/2014/main" val="4291017457"/>
                    </a:ext>
                  </a:extLst>
                </a:gridCol>
                <a:gridCol w="658368">
                  <a:extLst>
                    <a:ext uri="{9D8B030D-6E8A-4147-A177-3AD203B41FA5}">
                      <a16:colId xmlns:a16="http://schemas.microsoft.com/office/drawing/2014/main" val="2935847160"/>
                    </a:ext>
                  </a:extLst>
                </a:gridCol>
                <a:gridCol w="658368">
                  <a:extLst>
                    <a:ext uri="{9D8B030D-6E8A-4147-A177-3AD203B41FA5}">
                      <a16:colId xmlns:a16="http://schemas.microsoft.com/office/drawing/2014/main" val="2162007094"/>
                    </a:ext>
                  </a:extLst>
                </a:gridCol>
                <a:gridCol w="658368">
                  <a:extLst>
                    <a:ext uri="{9D8B030D-6E8A-4147-A177-3AD203B41FA5}">
                      <a16:colId xmlns:a16="http://schemas.microsoft.com/office/drawing/2014/main" val="2564736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969235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- 2024-07-17 11:12:23</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𝗟𝗘 𝗖𝗨𝗟𝗧𝗘 𝗗𝗨 𝗙𝗥𝗘𝗘𝗭𝗘 𝗽𝗮𝗿 𝗹𝗮 𝗖𝗼𝗺𝗽𝗮𝗴𝗻𝗶𝗲 𝗔𝗹𝗹𝗼𝗻𝗴𝗲́
Contorsions extrêmes d’une redoutable technicité pour ce trio, qui dévoile toute la puissance du freeze - technique de break et d’équilibre - comme un arrêt sur image.
🧿 Performance méditative à voir :
VENDREDI 19.07 À 19H &gt; Parempuyre - Complexe sportif Léo Lagrange
JEUDI 25.07 À 19H &gt; Bègles - Cour intérieure des BT6 et BT7
🌿 GRATUIT sans réservation
☀️ TOUT PUBLIC dès 8 ans
➕ d’infos sur le site de l’#etemetropolitain (lien en BIO)
🤝 Restez connecté.e.s pour découvrir en images la suite de la programmation !
🎦 Montage Emma Délas, à partir d’images de répétitions fournies par la compagnie
Compagnie : @cie.allonge
@bordeauxmetropole @villedebegles @terresneuveslespoles @chapito_begles  @arnauddeprez1
#Étémétropolitain #culture #festival #spectacles #danse #breakdance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https://quintly-eu-image-storage.s3.amazonaws.com/9301b0c7c2dda4776a82e10c0e253ab5/4ba5ca1cc043e157e89b7b9fe294e28f.jpg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1758</a:t>
                      </a:r>
                    </a:p>
                  </a:txBody>
                  <a:tcPr/>
                </a:tc>
                <a:extLst>
                  <a:ext uri="{0D108BD9-81ED-4DB2-BD59-A6C34878D82A}">
                    <a16:rowId xmlns:a16="http://schemas.microsoft.com/office/drawing/2014/main" val="1920867849"/>
                  </a:ext>
                </a:extLst>
              </a:tr>
            </a:tbl>
          </a:graphicData>
        </a:graphic>
      </p:graphicFrame>
      <p:sp>
        <p:nvSpPr>
          <p:cNvPr id="4" name="Text Placeholder 3">
            <a:extLst>
              <a:ext uri="{FF2B5EF4-FFF2-40B4-BE49-F238E27FC236}">
                <a16:creationId xmlns:a16="http://schemas.microsoft.com/office/drawing/2014/main" id="{C45B6A90-0546-4897-B59E-C6AEE906A11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814817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A4D6B-AE8E-4783-926B-D1FA731726F7}"/>
              </a:ext>
            </a:extLst>
          </p:cNvPr>
          <p:cNvSpPr>
            <a:spLocks noGrp="1"/>
          </p:cNvSpPr>
          <p:nvPr>
            <p:ph type="title"/>
          </p:nvPr>
        </p:nvSpPr>
        <p:spPr/>
        <p:txBody>
          <a:bodyPr/>
          <a:lstStyle/>
          <a:p>
            <a:r>
              <a:rPr lang="fr-FR"/>
              <a:t>Instagram Vidéos les plus populaires | All profiles - 4 of 24</a:t>
            </a:r>
            <a:endParaRPr lang="en-US"/>
          </a:p>
        </p:txBody>
      </p:sp>
      <p:graphicFrame>
        <p:nvGraphicFramePr>
          <p:cNvPr id="5" name="Table Placeholder 4">
            <a:extLst>
              <a:ext uri="{FF2B5EF4-FFF2-40B4-BE49-F238E27FC236}">
                <a16:creationId xmlns:a16="http://schemas.microsoft.com/office/drawing/2014/main" id="{A9281FA2-6906-4871-99AF-1D2B85DD011D}"/>
              </a:ext>
            </a:extLst>
          </p:cNvPr>
          <p:cNvGraphicFramePr>
            <a:graphicFrameLocks noGrp="1"/>
          </p:cNvGraphicFramePr>
          <p:nvPr>
            <p:ph type="tbl" sz="quarter" idx="13"/>
            <p:extLst>
              <p:ext uri="{D42A27DB-BD31-4B8C-83A1-F6EECF244321}">
                <p14:modId xmlns:p14="http://schemas.microsoft.com/office/powerpoint/2010/main" val="298766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88336135"/>
                    </a:ext>
                  </a:extLst>
                </a:gridCol>
                <a:gridCol w="1645920">
                  <a:extLst>
                    <a:ext uri="{9D8B030D-6E8A-4147-A177-3AD203B41FA5}">
                      <a16:colId xmlns:a16="http://schemas.microsoft.com/office/drawing/2014/main" val="1381063441"/>
                    </a:ext>
                  </a:extLst>
                </a:gridCol>
                <a:gridCol w="658368">
                  <a:extLst>
                    <a:ext uri="{9D8B030D-6E8A-4147-A177-3AD203B41FA5}">
                      <a16:colId xmlns:a16="http://schemas.microsoft.com/office/drawing/2014/main" val="3032300595"/>
                    </a:ext>
                  </a:extLst>
                </a:gridCol>
                <a:gridCol w="658368">
                  <a:extLst>
                    <a:ext uri="{9D8B030D-6E8A-4147-A177-3AD203B41FA5}">
                      <a16:colId xmlns:a16="http://schemas.microsoft.com/office/drawing/2014/main" val="567187052"/>
                    </a:ext>
                  </a:extLst>
                </a:gridCol>
                <a:gridCol w="658368">
                  <a:extLst>
                    <a:ext uri="{9D8B030D-6E8A-4147-A177-3AD203B41FA5}">
                      <a16:colId xmlns:a16="http://schemas.microsoft.com/office/drawing/2014/main" val="2837461335"/>
                    </a:ext>
                  </a:extLst>
                </a:gridCol>
                <a:gridCol w="658368">
                  <a:extLst>
                    <a:ext uri="{9D8B030D-6E8A-4147-A177-3AD203B41FA5}">
                      <a16:colId xmlns:a16="http://schemas.microsoft.com/office/drawing/2014/main" val="3073493592"/>
                    </a:ext>
                  </a:extLst>
                </a:gridCol>
                <a:gridCol w="658368">
                  <a:extLst>
                    <a:ext uri="{9D8B030D-6E8A-4147-A177-3AD203B41FA5}">
                      <a16:colId xmlns:a16="http://schemas.microsoft.com/office/drawing/2014/main" val="1030622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585070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- 2024-07-12 14:03:32</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𝗟𝗘𝗩𝗘𝗭-𝗩𝗢𝗨𝗦 𝗣𝗢𝗨𝗥 𝗟𝗘𝗦 𝗕𝗔𝗧𝗔𝗥𝗗⸱𝗘⸱𝗦 𝗽𝗮𝗿 𝗹𝗮 @compagnieokto 
Six comédiennes bravent l’interdit fixé aux femmes de monter sur scène et reprennent le pouvoir. Du théâtre de tréteaux, de femmes et d’épées, dans l’Angleterre puritaine des années 1660.
🧿 Spectacle à voir :
LUNDI 15 JUILLET À 20H30 &gt; Bordeaux - Place de l’Eglise Saint-Augustin
JEUDI 25 JUILLET À 19H &gt; Saint-Médard-en-Jalles - Parc de Feydit
🌿 GRATUIT sans réservation
☀️ TOUT PUBLIC dès 14 ans
➕ d’infos sur le site de l’#Etemetropolitain (lien en BIO)
🤝 Restez connecté.e.s pour découvrir en images la suite de la programmation !
🎦 Montage Emma Délas, à partir d’images fournies par la compagnie
@villedebordeaux @bordeauxmetropole @villesaintmedardenjalles 
#Étémétropolitain #culture #festival #spectacles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https://quintly-eu-image-storage.s3.amazonaws.com/9301b0c7c2dda4776a82e10c0e253ab5/ce47baa3e3b299dc7d4f7b216f842605.jpg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1586</a:t>
                      </a:r>
                    </a:p>
                  </a:txBody>
                  <a:tcPr/>
                </a:tc>
                <a:extLst>
                  <a:ext uri="{0D108BD9-81ED-4DB2-BD59-A6C34878D82A}">
                    <a16:rowId xmlns:a16="http://schemas.microsoft.com/office/drawing/2014/main" val="3290156586"/>
                  </a:ext>
                </a:extLst>
              </a:tr>
            </a:tbl>
          </a:graphicData>
        </a:graphic>
      </p:graphicFrame>
      <p:sp>
        <p:nvSpPr>
          <p:cNvPr id="4" name="Text Placeholder 3">
            <a:extLst>
              <a:ext uri="{FF2B5EF4-FFF2-40B4-BE49-F238E27FC236}">
                <a16:creationId xmlns:a16="http://schemas.microsoft.com/office/drawing/2014/main" id="{DFE676BA-C09A-4B0E-8814-C81B5E64481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691457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B135C-EAD8-4EE2-AEA6-2F27718CA6F1}"/>
              </a:ext>
            </a:extLst>
          </p:cNvPr>
          <p:cNvSpPr>
            <a:spLocks noGrp="1"/>
          </p:cNvSpPr>
          <p:nvPr>
            <p:ph type="title"/>
          </p:nvPr>
        </p:nvSpPr>
        <p:spPr/>
        <p:txBody>
          <a:bodyPr/>
          <a:lstStyle/>
          <a:p>
            <a:r>
              <a:rPr lang="fr-FR"/>
              <a:t>Instagram Vidéos les plus populaires | All profiles - 5 of 24</a:t>
            </a:r>
            <a:endParaRPr lang="en-US"/>
          </a:p>
        </p:txBody>
      </p:sp>
      <p:graphicFrame>
        <p:nvGraphicFramePr>
          <p:cNvPr id="5" name="Table Placeholder 4">
            <a:extLst>
              <a:ext uri="{FF2B5EF4-FFF2-40B4-BE49-F238E27FC236}">
                <a16:creationId xmlns:a16="http://schemas.microsoft.com/office/drawing/2014/main" id="{22B08FAC-1BCF-4C4E-B9D5-BAB3C21FE485}"/>
              </a:ext>
            </a:extLst>
          </p:cNvPr>
          <p:cNvGraphicFramePr>
            <a:graphicFrameLocks noGrp="1"/>
          </p:cNvGraphicFramePr>
          <p:nvPr>
            <p:ph type="tbl" sz="quarter" idx="13"/>
            <p:extLst>
              <p:ext uri="{D42A27DB-BD31-4B8C-83A1-F6EECF244321}">
                <p14:modId xmlns:p14="http://schemas.microsoft.com/office/powerpoint/2010/main" val="3115111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61808699"/>
                    </a:ext>
                  </a:extLst>
                </a:gridCol>
                <a:gridCol w="1645920">
                  <a:extLst>
                    <a:ext uri="{9D8B030D-6E8A-4147-A177-3AD203B41FA5}">
                      <a16:colId xmlns:a16="http://schemas.microsoft.com/office/drawing/2014/main" val="2474276503"/>
                    </a:ext>
                  </a:extLst>
                </a:gridCol>
                <a:gridCol w="658368">
                  <a:extLst>
                    <a:ext uri="{9D8B030D-6E8A-4147-A177-3AD203B41FA5}">
                      <a16:colId xmlns:a16="http://schemas.microsoft.com/office/drawing/2014/main" val="1991909822"/>
                    </a:ext>
                  </a:extLst>
                </a:gridCol>
                <a:gridCol w="658368">
                  <a:extLst>
                    <a:ext uri="{9D8B030D-6E8A-4147-A177-3AD203B41FA5}">
                      <a16:colId xmlns:a16="http://schemas.microsoft.com/office/drawing/2014/main" val="1978080050"/>
                    </a:ext>
                  </a:extLst>
                </a:gridCol>
                <a:gridCol w="658368">
                  <a:extLst>
                    <a:ext uri="{9D8B030D-6E8A-4147-A177-3AD203B41FA5}">
                      <a16:colId xmlns:a16="http://schemas.microsoft.com/office/drawing/2014/main" val="242761862"/>
                    </a:ext>
                  </a:extLst>
                </a:gridCol>
                <a:gridCol w="658368">
                  <a:extLst>
                    <a:ext uri="{9D8B030D-6E8A-4147-A177-3AD203B41FA5}">
                      <a16:colId xmlns:a16="http://schemas.microsoft.com/office/drawing/2014/main" val="3251893029"/>
                    </a:ext>
                  </a:extLst>
                </a:gridCol>
                <a:gridCol w="658368">
                  <a:extLst>
                    <a:ext uri="{9D8B030D-6E8A-4147-A177-3AD203B41FA5}">
                      <a16:colId xmlns:a16="http://schemas.microsoft.com/office/drawing/2014/main" val="117423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702813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- 2024-07-23 14:30:39</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𝗟𝗘𝗦 𝗖𝗔𝗜𝗟𝗟𝗢𝗨𝗫 𝗽𝗮𝗿 𝗟𝗮 𝗙𝗹𝗮𝗺𝗯𝗲́𝗲
Une embardée scientifico-théâtrale un brin farfelue, comme une déclaration d’amour au monde minéral.
🧿 Du théâtre scientifiquement prouvé à découvrir :
VEN. 19.07 À 19H &gt; Le Taillan-Médoc - Parc du presbytère
MARDI 23.07 À 19H &gt; Carbon-Blanc - Parc du Château Brignon
MERC. 31.07 À 19H &gt; Saint-Aubin de Médoc - Jardin de Villepreux
MARDI 06.08 À 20H &gt; Bordeaux - Ruines du Palais Gallien
JEUDI 22.08 À 19H &gt; Floirac - Parc du Castel
VEND. 23.08 À 19H &gt; Parempuyre - Le Vieux Logis
🌿 GRATUIT sans réservation
☀️ TOUT PUBLIC dès 7 ans
➕ d’infos sur le site de l’#Etemetropolitain (lien en BIO)
🤝 Restez connecté.e.s pour découvrir en images la suite de la programmation !
🎦 Montage Emma Délas, à partir d’images fournies par la compagnie
Compagnie : @la.flambee
@bordeauxmetropole @villedebordeaux @bdxculture @villedefloirac @culturefloirac @unairdebordeaux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https://quintly-eu-image-storage.s3.amazonaws.com/9301b0c7c2dda4776a82e10c0e253ab5/f30f53652532cf6ac24924ae65e52b24.jpg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1756</a:t>
                      </a:r>
                    </a:p>
                  </a:txBody>
                  <a:tcPr/>
                </a:tc>
                <a:extLst>
                  <a:ext uri="{0D108BD9-81ED-4DB2-BD59-A6C34878D82A}">
                    <a16:rowId xmlns:a16="http://schemas.microsoft.com/office/drawing/2014/main" val="1537213265"/>
                  </a:ext>
                </a:extLst>
              </a:tr>
            </a:tbl>
          </a:graphicData>
        </a:graphic>
      </p:graphicFrame>
      <p:sp>
        <p:nvSpPr>
          <p:cNvPr id="4" name="Text Placeholder 3">
            <a:extLst>
              <a:ext uri="{FF2B5EF4-FFF2-40B4-BE49-F238E27FC236}">
                <a16:creationId xmlns:a16="http://schemas.microsoft.com/office/drawing/2014/main" id="{7A20333B-7A91-4048-8644-133A498733A2}"/>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42579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A8D10-4E39-4006-BCB9-4A5430064AF9}"/>
              </a:ext>
            </a:extLst>
          </p:cNvPr>
          <p:cNvSpPr>
            <a:spLocks noGrp="1"/>
          </p:cNvSpPr>
          <p:nvPr>
            <p:ph type="title"/>
          </p:nvPr>
        </p:nvSpPr>
        <p:spPr/>
        <p:txBody>
          <a:bodyPr/>
          <a:lstStyle/>
          <a:p>
            <a:r>
              <a:rPr lang="fr-FR"/>
              <a:t>Instagram Vidéos les plus populaires | All profiles - 6 of 24</a:t>
            </a:r>
            <a:endParaRPr lang="en-US"/>
          </a:p>
        </p:txBody>
      </p:sp>
      <p:graphicFrame>
        <p:nvGraphicFramePr>
          <p:cNvPr id="5" name="Table Placeholder 4">
            <a:extLst>
              <a:ext uri="{FF2B5EF4-FFF2-40B4-BE49-F238E27FC236}">
                <a16:creationId xmlns:a16="http://schemas.microsoft.com/office/drawing/2014/main" id="{B823417B-7169-435C-BA83-082A7F30774F}"/>
              </a:ext>
            </a:extLst>
          </p:cNvPr>
          <p:cNvGraphicFramePr>
            <a:graphicFrameLocks noGrp="1"/>
          </p:cNvGraphicFramePr>
          <p:nvPr>
            <p:ph type="tbl" sz="quarter" idx="13"/>
            <p:extLst>
              <p:ext uri="{D42A27DB-BD31-4B8C-83A1-F6EECF244321}">
                <p14:modId xmlns:p14="http://schemas.microsoft.com/office/powerpoint/2010/main" val="3487205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16834684"/>
                    </a:ext>
                  </a:extLst>
                </a:gridCol>
                <a:gridCol w="1645920">
                  <a:extLst>
                    <a:ext uri="{9D8B030D-6E8A-4147-A177-3AD203B41FA5}">
                      <a16:colId xmlns:a16="http://schemas.microsoft.com/office/drawing/2014/main" val="2366041565"/>
                    </a:ext>
                  </a:extLst>
                </a:gridCol>
                <a:gridCol w="658368">
                  <a:extLst>
                    <a:ext uri="{9D8B030D-6E8A-4147-A177-3AD203B41FA5}">
                      <a16:colId xmlns:a16="http://schemas.microsoft.com/office/drawing/2014/main" val="1006083931"/>
                    </a:ext>
                  </a:extLst>
                </a:gridCol>
                <a:gridCol w="658368">
                  <a:extLst>
                    <a:ext uri="{9D8B030D-6E8A-4147-A177-3AD203B41FA5}">
                      <a16:colId xmlns:a16="http://schemas.microsoft.com/office/drawing/2014/main" val="3328039296"/>
                    </a:ext>
                  </a:extLst>
                </a:gridCol>
                <a:gridCol w="658368">
                  <a:extLst>
                    <a:ext uri="{9D8B030D-6E8A-4147-A177-3AD203B41FA5}">
                      <a16:colId xmlns:a16="http://schemas.microsoft.com/office/drawing/2014/main" val="3003088487"/>
                    </a:ext>
                  </a:extLst>
                </a:gridCol>
                <a:gridCol w="658368">
                  <a:extLst>
                    <a:ext uri="{9D8B030D-6E8A-4147-A177-3AD203B41FA5}">
                      <a16:colId xmlns:a16="http://schemas.microsoft.com/office/drawing/2014/main" val="371817542"/>
                    </a:ext>
                  </a:extLst>
                </a:gridCol>
                <a:gridCol w="658368">
                  <a:extLst>
                    <a:ext uri="{9D8B030D-6E8A-4147-A177-3AD203B41FA5}">
                      <a16:colId xmlns:a16="http://schemas.microsoft.com/office/drawing/2014/main" val="3440734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22130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etemetropolitain - 2024-07-03 17:13:17</a:t>
                      </a:r>
                      <a:r>
                        <a:rPr kumimoji="0" lang="fr-FR" sz="1000" b="0" i="0" u="none" strike="noStrike" kern="1200" cap="none" spc="0" normalizeH="0" baseline="0" noProof="0">
                          <a:ln>
                            <a:noFill/>
                          </a:ln>
                          <a:solidFill>
                            <a:prstClr val="black"/>
                          </a:solidFill>
                          <a:effectLst/>
                          <a:uLnTx/>
                          <a:uFillTx/>
                          <a:latin typeface="Calibri"/>
                          <a:ea typeface="+mn-ea"/>
                          <a:cs typeface="+mn-cs"/>
                        </a:rPr>
                        <a:t>
 🎤 L'ÉTÉ MÉTROPOLITAIN, UNE AVENTURE, UNE FÊTE !
Retour sur la révélation du programme de cette 13ème édition.
Et qui mieux que les artistes, partenaires et organisateurs pour parler de l’Été métropolitain !
🙏 Merci à notre partenaire l’Université de Bordeaux pour son accueil chaleureux et l’organisation de cette belle matinée du 20 juin. 
@universitedebordeaux @cultureunivbx 
🎥 @ecosphere.aggelos 
🌞 Tous les spectacles à retrouver sur : https://etemetropolitain.bordeaux-metropole.fr/les-spectacles/
cieaugustebienvenue @aila.concertenmilieunaturel @lapetitepopulaire @dechairetdos @cieever @compagnie.hel @le_meta_cdn @cie.24.92 @gangoffood @sentimentale_foule @cie.allonge @la.flambee @ciesansgravite @ablayecissoko @flechelove @sophyesoliveau @ramikhalifeofficial @elliottarmen @lerocherdepalmer @ctv_thomasvisonneau @compagnieokto @ciejusquicitoutvabien @cie_des_musiques_telescopiques @soeur.de.shakespeare @notreinsouciance @volmircordeiro @booksonthemove_dance @lavillavalmont @cieleslubies @arnauddeprez1 
#Étémétropolitain #aventure #culture #festival #spectacles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https://quintly-eu-image-storage.s3.amazonaws.com/9301b0c7c2dda4776a82e10c0e253ab5/f9a220736032438b93cdb5cd8ef5f370.jpg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a:t>
                      </a:r>
                    </a:p>
                  </a:txBody>
                  <a:tcPr/>
                </a:tc>
                <a:extLst>
                  <a:ext uri="{0D108BD9-81ED-4DB2-BD59-A6C34878D82A}">
                    <a16:rowId xmlns:a16="http://schemas.microsoft.com/office/drawing/2014/main" val="1320401121"/>
                  </a:ext>
                </a:extLst>
              </a:tr>
            </a:tbl>
          </a:graphicData>
        </a:graphic>
      </p:graphicFrame>
      <p:sp>
        <p:nvSpPr>
          <p:cNvPr id="4" name="Text Placeholder 3">
            <a:extLst>
              <a:ext uri="{FF2B5EF4-FFF2-40B4-BE49-F238E27FC236}">
                <a16:creationId xmlns:a16="http://schemas.microsoft.com/office/drawing/2014/main" id="{8086E639-5C5A-4FD1-8168-9CF136F028C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569552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F1355-D4DC-4AFC-B23B-DCF2385AE3C5}"/>
              </a:ext>
            </a:extLst>
          </p:cNvPr>
          <p:cNvSpPr>
            <a:spLocks noGrp="1"/>
          </p:cNvSpPr>
          <p:nvPr>
            <p:ph type="title"/>
          </p:nvPr>
        </p:nvSpPr>
        <p:spPr/>
        <p:txBody>
          <a:bodyPr/>
          <a:lstStyle/>
          <a:p>
            <a:r>
              <a:rPr lang="fr-FR"/>
              <a:t>Instagram Vidéos les plus populaires | All profiles - 7 of 24</a:t>
            </a:r>
            <a:endParaRPr lang="en-US"/>
          </a:p>
        </p:txBody>
      </p:sp>
      <p:graphicFrame>
        <p:nvGraphicFramePr>
          <p:cNvPr id="5" name="Table Placeholder 4">
            <a:extLst>
              <a:ext uri="{FF2B5EF4-FFF2-40B4-BE49-F238E27FC236}">
                <a16:creationId xmlns:a16="http://schemas.microsoft.com/office/drawing/2014/main" id="{719B8E4C-13E4-4A6A-810D-D3B04E7492BB}"/>
              </a:ext>
            </a:extLst>
          </p:cNvPr>
          <p:cNvGraphicFramePr>
            <a:graphicFrameLocks noGrp="1"/>
          </p:cNvGraphicFramePr>
          <p:nvPr>
            <p:ph type="tbl" sz="quarter" idx="13"/>
            <p:extLst>
              <p:ext uri="{D42A27DB-BD31-4B8C-83A1-F6EECF244321}">
                <p14:modId xmlns:p14="http://schemas.microsoft.com/office/powerpoint/2010/main" val="2664738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17959172"/>
                    </a:ext>
                  </a:extLst>
                </a:gridCol>
                <a:gridCol w="1645920">
                  <a:extLst>
                    <a:ext uri="{9D8B030D-6E8A-4147-A177-3AD203B41FA5}">
                      <a16:colId xmlns:a16="http://schemas.microsoft.com/office/drawing/2014/main" val="869909290"/>
                    </a:ext>
                  </a:extLst>
                </a:gridCol>
                <a:gridCol w="658368">
                  <a:extLst>
                    <a:ext uri="{9D8B030D-6E8A-4147-A177-3AD203B41FA5}">
                      <a16:colId xmlns:a16="http://schemas.microsoft.com/office/drawing/2014/main" val="1158823146"/>
                    </a:ext>
                  </a:extLst>
                </a:gridCol>
                <a:gridCol w="658368">
                  <a:extLst>
                    <a:ext uri="{9D8B030D-6E8A-4147-A177-3AD203B41FA5}">
                      <a16:colId xmlns:a16="http://schemas.microsoft.com/office/drawing/2014/main" val="1909453759"/>
                    </a:ext>
                  </a:extLst>
                </a:gridCol>
                <a:gridCol w="658368">
                  <a:extLst>
                    <a:ext uri="{9D8B030D-6E8A-4147-A177-3AD203B41FA5}">
                      <a16:colId xmlns:a16="http://schemas.microsoft.com/office/drawing/2014/main" val="2158407248"/>
                    </a:ext>
                  </a:extLst>
                </a:gridCol>
                <a:gridCol w="658368">
                  <a:extLst>
                    <a:ext uri="{9D8B030D-6E8A-4147-A177-3AD203B41FA5}">
                      <a16:colId xmlns:a16="http://schemas.microsoft.com/office/drawing/2014/main" val="2014991184"/>
                    </a:ext>
                  </a:extLst>
                </a:gridCol>
                <a:gridCol w="658368">
                  <a:extLst>
                    <a:ext uri="{9D8B030D-6E8A-4147-A177-3AD203B41FA5}">
                      <a16:colId xmlns:a16="http://schemas.microsoft.com/office/drawing/2014/main" val="3322612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793545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- 2024-07-31 11:33:42</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𝗜𝗡𝗘́𝗗𝗜𝗧 𝗗𝗘 𝗟’𝗘́𝗧𝗘́ · 𝗖𝘆𝗿𝗶𝗹𝗹𝗲 𝗕𝗿𝗼𝘁𝘁𝗼 &amp; 𝗔𝗯𝗹𝗮𝘆𝗲 𝗖𝗶𝘀𝘀𝗼𝗸𝗼 
Rencontre au sommet entre Ablaye Cissoko, griot sénégalais, chanteur et maître de la kora, et Cyrille Brotto, virtuose de l’accordéon diatonique ! La délicatesse de la kora valse avec les harmonies profondes de l’accordéon tout en souffles et suspensions pour un concert inédit !
🧿 Concert à vivre :
VEND. 02.08 À 20H &gt; Saint-Louis-de-Montferrand - Parenthèse L’Escale
📌 Prochains Concerts Inédits de l’Été en complicité avec @lerocherdepalmer :
MERC. 07.08 À 20H ⮕ Elliott Armen &gt; Bordeaux - Square de la Croix du Sud (Nansouty)
MERC. 21.08 À 20H ⮕ Denis Cuniot &gt; Villenave d’Ornon - Parc Sourreil
JEUDI 29.08 À 20H ⮕ Sophye Soliveau &gt; Ambarès-et-Lagrave - Parc Charron
🌿 GRATUIT sans réservation
☀️ TOUT PUBLIC
➕ d’infos sur le site de l’#Etemetropolitain (lien en BIO)
🤝 Restez connecté.e.s pour découvrir en images la suite de la programmation !
🎦 Montage Emma Délas, à partir d’images fournies par la production
Artistes : @ablayecissoko
@bordeauxmetropole @lerocherdepalmer @lesparenthesesdesaintlouis @villedebordeaux @bdxculture @villenavedornon @culturevillenavedornon @pole_culturel_evasion
@elliottarmen @sophyesoliveau
#Étémétropolitain #culture #festival #spectacles #concert #musique #bordeauxmetropole #QuartierNansoutySaintGenesBordeaux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https://quintly-eu-image-storage.s3.amazonaws.com/9301b0c7c2dda4776a82e10c0e253ab5/ea054f6ac1c31f546abb52ea02d29dce.jpg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extLst>
                  <a:ext uri="{0D108BD9-81ED-4DB2-BD59-A6C34878D82A}">
                    <a16:rowId xmlns:a16="http://schemas.microsoft.com/office/drawing/2014/main" val="1057506652"/>
                  </a:ext>
                </a:extLst>
              </a:tr>
            </a:tbl>
          </a:graphicData>
        </a:graphic>
      </p:graphicFrame>
      <p:sp>
        <p:nvSpPr>
          <p:cNvPr id="4" name="Text Placeholder 3">
            <a:extLst>
              <a:ext uri="{FF2B5EF4-FFF2-40B4-BE49-F238E27FC236}">
                <a16:creationId xmlns:a16="http://schemas.microsoft.com/office/drawing/2014/main" id="{7D3D2173-8363-46EB-9C71-DFC99D8953C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760998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D0139-9809-4CC3-8F7D-08C9DEB66B2C}"/>
              </a:ext>
            </a:extLst>
          </p:cNvPr>
          <p:cNvSpPr>
            <a:spLocks noGrp="1"/>
          </p:cNvSpPr>
          <p:nvPr>
            <p:ph type="title"/>
          </p:nvPr>
        </p:nvSpPr>
        <p:spPr/>
        <p:txBody>
          <a:bodyPr/>
          <a:lstStyle/>
          <a:p>
            <a:r>
              <a:rPr lang="fr-FR"/>
              <a:t>Instagram Vidéos les plus populaires | All profiles - 8 of 24</a:t>
            </a:r>
            <a:endParaRPr lang="en-US"/>
          </a:p>
        </p:txBody>
      </p:sp>
      <p:graphicFrame>
        <p:nvGraphicFramePr>
          <p:cNvPr id="5" name="Table Placeholder 4">
            <a:extLst>
              <a:ext uri="{FF2B5EF4-FFF2-40B4-BE49-F238E27FC236}">
                <a16:creationId xmlns:a16="http://schemas.microsoft.com/office/drawing/2014/main" id="{279B9D18-7FA8-40E0-A183-C5DF1D7BF773}"/>
              </a:ext>
            </a:extLst>
          </p:cNvPr>
          <p:cNvGraphicFramePr>
            <a:graphicFrameLocks noGrp="1"/>
          </p:cNvGraphicFramePr>
          <p:nvPr>
            <p:ph type="tbl" sz="quarter" idx="13"/>
            <p:extLst>
              <p:ext uri="{D42A27DB-BD31-4B8C-83A1-F6EECF244321}">
                <p14:modId xmlns:p14="http://schemas.microsoft.com/office/powerpoint/2010/main" val="189345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88758803"/>
                    </a:ext>
                  </a:extLst>
                </a:gridCol>
                <a:gridCol w="1645920">
                  <a:extLst>
                    <a:ext uri="{9D8B030D-6E8A-4147-A177-3AD203B41FA5}">
                      <a16:colId xmlns:a16="http://schemas.microsoft.com/office/drawing/2014/main" val="1384416916"/>
                    </a:ext>
                  </a:extLst>
                </a:gridCol>
                <a:gridCol w="658368">
                  <a:extLst>
                    <a:ext uri="{9D8B030D-6E8A-4147-A177-3AD203B41FA5}">
                      <a16:colId xmlns:a16="http://schemas.microsoft.com/office/drawing/2014/main" val="3630632217"/>
                    </a:ext>
                  </a:extLst>
                </a:gridCol>
                <a:gridCol w="658368">
                  <a:extLst>
                    <a:ext uri="{9D8B030D-6E8A-4147-A177-3AD203B41FA5}">
                      <a16:colId xmlns:a16="http://schemas.microsoft.com/office/drawing/2014/main" val="632151860"/>
                    </a:ext>
                  </a:extLst>
                </a:gridCol>
                <a:gridCol w="658368">
                  <a:extLst>
                    <a:ext uri="{9D8B030D-6E8A-4147-A177-3AD203B41FA5}">
                      <a16:colId xmlns:a16="http://schemas.microsoft.com/office/drawing/2014/main" val="2187245585"/>
                    </a:ext>
                  </a:extLst>
                </a:gridCol>
                <a:gridCol w="658368">
                  <a:extLst>
                    <a:ext uri="{9D8B030D-6E8A-4147-A177-3AD203B41FA5}">
                      <a16:colId xmlns:a16="http://schemas.microsoft.com/office/drawing/2014/main" val="2462287556"/>
                    </a:ext>
                  </a:extLst>
                </a:gridCol>
                <a:gridCol w="658368">
                  <a:extLst>
                    <a:ext uri="{9D8B030D-6E8A-4147-A177-3AD203B41FA5}">
                      <a16:colId xmlns:a16="http://schemas.microsoft.com/office/drawing/2014/main" val="1228868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266041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- 2024-07-16 15:05:17</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𝗛𝗢𝗥𝗜𝗭𝗢𝗡 𝗽𝗮𝗿 𝗹𝗮 𝗖𝗼𝗺𝗽𝗮𝗴𝗻𝗶𝗲 𝟮𝟰.𝟵𝟮
Ascension émotionnelle en vue ! Gravissez l’Himalaya dans une épopée théâtrale proche de l’hallucination collective.
🧿 Spectacle-randonnée à vivre :
MERCREDI 17.07 À 19H &gt; Eysines - Parc du Vigean
VENDREDI 23.08 À 19H &gt; Mérignac - Parc du Château
🌿 GRATUIT sur réservation obligatoire
ouverture de la billetterie de Horizon-Mérignac le 1er août
☀️ TOUT PUBLIC dès 10 ans
➕ d’infos sur le site de l’#Etemetropolitain (lien en BIO)
🤝 Restez connecté.e.s pour découvrir en images la suite de la programmation !
🎦 Montage Emma Délas, à partir d’images fournies par la compagnie
Compagnie : @cie.24.92
@bordeauxmetropole @villedeysines @eysines_culture @villedemerignac @merignacculture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https://quintly-eu-image-storage.s3.amazonaws.com/9301b0c7c2dda4776a82e10c0e253ab5/cd369426c50a7500aef819e1fd5c0c69.jpg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a:t>
                      </a:r>
                    </a:p>
                  </a:txBody>
                  <a:tcPr/>
                </a:tc>
                <a:extLst>
                  <a:ext uri="{0D108BD9-81ED-4DB2-BD59-A6C34878D82A}">
                    <a16:rowId xmlns:a16="http://schemas.microsoft.com/office/drawing/2014/main" val="3711979330"/>
                  </a:ext>
                </a:extLst>
              </a:tr>
            </a:tbl>
          </a:graphicData>
        </a:graphic>
      </p:graphicFrame>
      <p:sp>
        <p:nvSpPr>
          <p:cNvPr id="4" name="Text Placeholder 3">
            <a:extLst>
              <a:ext uri="{FF2B5EF4-FFF2-40B4-BE49-F238E27FC236}">
                <a16:creationId xmlns:a16="http://schemas.microsoft.com/office/drawing/2014/main" id="{A05CB477-B9B0-4CF2-80F4-9EFC5DF0EBE2}"/>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276016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5DC33-3B8A-43BD-B326-3EDD4B73476A}"/>
              </a:ext>
            </a:extLst>
          </p:cNvPr>
          <p:cNvSpPr>
            <a:spLocks noGrp="1"/>
          </p:cNvSpPr>
          <p:nvPr>
            <p:ph type="title"/>
          </p:nvPr>
        </p:nvSpPr>
        <p:spPr/>
        <p:txBody>
          <a:bodyPr/>
          <a:lstStyle/>
          <a:p>
            <a:r>
              <a:rPr lang="fr-FR"/>
              <a:t>Instagram Vidéos les plus populaires | All profiles - 9 of 24</a:t>
            </a:r>
            <a:endParaRPr lang="en-US"/>
          </a:p>
        </p:txBody>
      </p:sp>
      <p:graphicFrame>
        <p:nvGraphicFramePr>
          <p:cNvPr id="5" name="Table Placeholder 4">
            <a:extLst>
              <a:ext uri="{FF2B5EF4-FFF2-40B4-BE49-F238E27FC236}">
                <a16:creationId xmlns:a16="http://schemas.microsoft.com/office/drawing/2014/main" id="{2244D6C9-4BF7-43BA-B7B4-3826F7F2214D}"/>
              </a:ext>
            </a:extLst>
          </p:cNvPr>
          <p:cNvGraphicFramePr>
            <a:graphicFrameLocks noGrp="1"/>
          </p:cNvGraphicFramePr>
          <p:nvPr>
            <p:ph type="tbl" sz="quarter" idx="13"/>
            <p:extLst>
              <p:ext uri="{D42A27DB-BD31-4B8C-83A1-F6EECF244321}">
                <p14:modId xmlns:p14="http://schemas.microsoft.com/office/powerpoint/2010/main" val="648292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60795121"/>
                    </a:ext>
                  </a:extLst>
                </a:gridCol>
                <a:gridCol w="1645920">
                  <a:extLst>
                    <a:ext uri="{9D8B030D-6E8A-4147-A177-3AD203B41FA5}">
                      <a16:colId xmlns:a16="http://schemas.microsoft.com/office/drawing/2014/main" val="1577067832"/>
                    </a:ext>
                  </a:extLst>
                </a:gridCol>
                <a:gridCol w="658368">
                  <a:extLst>
                    <a:ext uri="{9D8B030D-6E8A-4147-A177-3AD203B41FA5}">
                      <a16:colId xmlns:a16="http://schemas.microsoft.com/office/drawing/2014/main" val="2007181360"/>
                    </a:ext>
                  </a:extLst>
                </a:gridCol>
                <a:gridCol w="658368">
                  <a:extLst>
                    <a:ext uri="{9D8B030D-6E8A-4147-A177-3AD203B41FA5}">
                      <a16:colId xmlns:a16="http://schemas.microsoft.com/office/drawing/2014/main" val="2040579046"/>
                    </a:ext>
                  </a:extLst>
                </a:gridCol>
                <a:gridCol w="658368">
                  <a:extLst>
                    <a:ext uri="{9D8B030D-6E8A-4147-A177-3AD203B41FA5}">
                      <a16:colId xmlns:a16="http://schemas.microsoft.com/office/drawing/2014/main" val="584371956"/>
                    </a:ext>
                  </a:extLst>
                </a:gridCol>
                <a:gridCol w="658368">
                  <a:extLst>
                    <a:ext uri="{9D8B030D-6E8A-4147-A177-3AD203B41FA5}">
                      <a16:colId xmlns:a16="http://schemas.microsoft.com/office/drawing/2014/main" val="463502178"/>
                    </a:ext>
                  </a:extLst>
                </a:gridCol>
                <a:gridCol w="658368">
                  <a:extLst>
                    <a:ext uri="{9D8B030D-6E8A-4147-A177-3AD203B41FA5}">
                      <a16:colId xmlns:a16="http://schemas.microsoft.com/office/drawing/2014/main" val="1511504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492771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- 2024-07-19 13:46:58</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𝗟𝗘 𝗟𝗔̂𝗖𝗛𝗘𝗥 𝗗𝗘 𝗠𝗔𝗚𝗜𝗖𝗜𝗘𝗡·𝗡𝗘·𝗦 𝗽𝗮𝗿 𝗟𝗮 𝗖𝗼𝗺𝗽𝗮𝗴𝗻𝗶𝗲 𝗦𝗮𝗻𝘀 𝗚𝗿𝗮𝘃𝗶𝘁𝗲́
Illusionnistes et prestidigitateurs vous invitent à des tours de passe-passe bluffants d’une redoutable dextérité. Participation hautement recommandée dans ces numéros à en décrocher les yeux. (In)crédulités garanties.
🧿 Tours de magie à découvrir en continu :
VENDREDI 19.07 DE 19H À 21H &gt; Bouliac - Place Chevelaure
SAMEDI 20.07 DE 19H À 21H &gt; Saint-Louis-de-Montferrand - Parenthèse L’Escale
MERC. 24.07 DE 9H30 À 13H &gt; Cenon - Marché de plein air
JEUDI 25.07 DE 19H À 22H30 &gt; Bruges - Guinguette du Parc des Borges
MARDI 27.08 DE 18H30 À 21H30 &gt; Gradignan - Parc de Laurenzane
MERC. 28.08 DE 16H À 17H30 &gt; Le Bouscat - Médiathèque La Source et Place Gambetta
MERC. 28 AOÛT DE 18H30 À 20H &gt; Le Bouscat - Barrière du Médoc et Esplanade Jean Valleix
🌿 GRATUIT sans réservation
☀️ TOUT PUBLIC dès 6 ans
➕ d’infos sur le site de #Etemetropolitain (lien en BIO)
🤝 Restez connecté.e.s pour découvrir en images la suite de la programmation !
🎦 Montage Emma Délas, à partir d’images fournies par la compagnie
Compagnie : @ciesansgravite
@bordeauxmetropole @ville_de_bouliac @lesparenthesesdesaintlouis @ville_de_cenon @villedebruges @espacecultureltreulon @villedegradignan @ville_du_bouscat @mediatheque_lebouscat @unairdebordeaux @visitbordeaux
#Étémétropolitain #culture #festival #spectacles #magie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https://quintly-eu-image-storage.s3.amazonaws.com/9301b0c7c2dda4776a82e10c0e253ab5/701bfbe0640099d27f94331a62cf0eb1.jpg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extLst>
                  <a:ext uri="{0D108BD9-81ED-4DB2-BD59-A6C34878D82A}">
                    <a16:rowId xmlns:a16="http://schemas.microsoft.com/office/drawing/2014/main" val="3127938299"/>
                  </a:ext>
                </a:extLst>
              </a:tr>
            </a:tbl>
          </a:graphicData>
        </a:graphic>
      </p:graphicFrame>
      <p:sp>
        <p:nvSpPr>
          <p:cNvPr id="4" name="Text Placeholder 3">
            <a:extLst>
              <a:ext uri="{FF2B5EF4-FFF2-40B4-BE49-F238E27FC236}">
                <a16:creationId xmlns:a16="http://schemas.microsoft.com/office/drawing/2014/main" id="{D8DB9B3F-223D-44C3-9F4A-E50F4EA9ABC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606065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619BF-3E7F-47B1-B72B-8616C38966EA}"/>
              </a:ext>
            </a:extLst>
          </p:cNvPr>
          <p:cNvSpPr>
            <a:spLocks noGrp="1"/>
          </p:cNvSpPr>
          <p:nvPr>
            <p:ph type="title"/>
          </p:nvPr>
        </p:nvSpPr>
        <p:spPr/>
        <p:txBody>
          <a:bodyPr/>
          <a:lstStyle/>
          <a:p>
            <a:r>
              <a:rPr lang="fr-FR"/>
              <a:t>Instagram Vidéos les plus populaires | All profiles - 10 of 24</a:t>
            </a:r>
            <a:endParaRPr lang="en-US"/>
          </a:p>
        </p:txBody>
      </p:sp>
      <p:graphicFrame>
        <p:nvGraphicFramePr>
          <p:cNvPr id="5" name="Table Placeholder 4">
            <a:extLst>
              <a:ext uri="{FF2B5EF4-FFF2-40B4-BE49-F238E27FC236}">
                <a16:creationId xmlns:a16="http://schemas.microsoft.com/office/drawing/2014/main" id="{16A2DB58-735C-4BD6-940E-71DB1E8102E4}"/>
              </a:ext>
            </a:extLst>
          </p:cNvPr>
          <p:cNvGraphicFramePr>
            <a:graphicFrameLocks noGrp="1"/>
          </p:cNvGraphicFramePr>
          <p:nvPr>
            <p:ph type="tbl" sz="quarter" idx="13"/>
            <p:extLst>
              <p:ext uri="{D42A27DB-BD31-4B8C-83A1-F6EECF244321}">
                <p14:modId xmlns:p14="http://schemas.microsoft.com/office/powerpoint/2010/main" val="1946451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8986688"/>
                    </a:ext>
                  </a:extLst>
                </a:gridCol>
                <a:gridCol w="1645920">
                  <a:extLst>
                    <a:ext uri="{9D8B030D-6E8A-4147-A177-3AD203B41FA5}">
                      <a16:colId xmlns:a16="http://schemas.microsoft.com/office/drawing/2014/main" val="1110760941"/>
                    </a:ext>
                  </a:extLst>
                </a:gridCol>
                <a:gridCol w="658368">
                  <a:extLst>
                    <a:ext uri="{9D8B030D-6E8A-4147-A177-3AD203B41FA5}">
                      <a16:colId xmlns:a16="http://schemas.microsoft.com/office/drawing/2014/main" val="2900456936"/>
                    </a:ext>
                  </a:extLst>
                </a:gridCol>
                <a:gridCol w="658368">
                  <a:extLst>
                    <a:ext uri="{9D8B030D-6E8A-4147-A177-3AD203B41FA5}">
                      <a16:colId xmlns:a16="http://schemas.microsoft.com/office/drawing/2014/main" val="345020564"/>
                    </a:ext>
                  </a:extLst>
                </a:gridCol>
                <a:gridCol w="658368">
                  <a:extLst>
                    <a:ext uri="{9D8B030D-6E8A-4147-A177-3AD203B41FA5}">
                      <a16:colId xmlns:a16="http://schemas.microsoft.com/office/drawing/2014/main" val="1746750782"/>
                    </a:ext>
                  </a:extLst>
                </a:gridCol>
                <a:gridCol w="658368">
                  <a:extLst>
                    <a:ext uri="{9D8B030D-6E8A-4147-A177-3AD203B41FA5}">
                      <a16:colId xmlns:a16="http://schemas.microsoft.com/office/drawing/2014/main" val="814609739"/>
                    </a:ext>
                  </a:extLst>
                </a:gridCol>
                <a:gridCol w="658368">
                  <a:extLst>
                    <a:ext uri="{9D8B030D-6E8A-4147-A177-3AD203B41FA5}">
                      <a16:colId xmlns:a16="http://schemas.microsoft.com/office/drawing/2014/main" val="2139882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73276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- 2024-07-26 14:27:23</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𝗡𝗢𝗖𝗧𝗨𝗥𝗡𝗘𝗦 𝗽𝗮𝗿 𝗟𝗮 𝗖𝗼𝗺𝗽𝗮𝗴𝗻𝗶𝗲 𝗱𝗲𝘀 𝗠𝘂𝘀𝗶𝗾𝘂𝗲𝘀 𝗧𝗲́𝗹𝗲𝘀𝗰𝗼𝗽𝗶𝗾𝘂𝗲𝘀
Bruissements de feuilles et chants d’oiseaux nourrissent en direct le jeu electro de 5 musiciens. Équipé d’un casque sans fil pour une immersion totale dans la nature, vivez une expérience envoûtante.
🧿 Concert no-trace et low tech à vivre :
MARDI 16.07 À 21H &gt; Martignas-sur-Jalle - Parc Moulin bidon
DIM 28.07 À 20H30 &gt; Eysines - Parc du Vigean
MARDI 06.08 À 21H &gt; Gradignan - Parc de Mandavit
MERC. 28.08 À 20H &gt; Bruges - Parc Ausone
JEUDI 29.08 À 20H &gt; Bassens - La Nuit américaine
🌿 GRATUIT sans réservation
sous réserve des casques disponibles
☀️ TOUT PUBLIC dès 6 ans
➕ d’infos sur le site de l’#Etemetropolitain (lien en BIO)
🤝 Restez connecté.e.s pour découvrir en images la suite de la programmation !
🎦 Montage Emma Délas, à partir d’images fournies par la compagnie
Compagnie : @cie_des_musiques_telescopiques
@bordeauxmetropole @villedebruges @villedegradignan @villedeysines @eysines_culture @ville_de_bassens
#Étémétropolitain #culture #festival #spectacles #théâtre #musique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https://quintly-eu-image-storage.s3.amazonaws.com/9301b0c7c2dda4776a82e10c0e253ab5/4cda21e47037d556ad8fddfc34d9e4e2.jpg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extLst>
                  <a:ext uri="{0D108BD9-81ED-4DB2-BD59-A6C34878D82A}">
                    <a16:rowId xmlns:a16="http://schemas.microsoft.com/office/drawing/2014/main" val="825154215"/>
                  </a:ext>
                </a:extLst>
              </a:tr>
            </a:tbl>
          </a:graphicData>
        </a:graphic>
      </p:graphicFrame>
      <p:sp>
        <p:nvSpPr>
          <p:cNvPr id="4" name="Text Placeholder 3">
            <a:extLst>
              <a:ext uri="{FF2B5EF4-FFF2-40B4-BE49-F238E27FC236}">
                <a16:creationId xmlns:a16="http://schemas.microsoft.com/office/drawing/2014/main" id="{2AD22359-D7E8-46FD-95F2-A3D104F6F5C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863277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B55E3-746E-4E07-A7B8-1D067E8E131D}"/>
              </a:ext>
            </a:extLst>
          </p:cNvPr>
          <p:cNvSpPr>
            <a:spLocks noGrp="1"/>
          </p:cNvSpPr>
          <p:nvPr>
            <p:ph type="title"/>
          </p:nvPr>
        </p:nvSpPr>
        <p:spPr/>
        <p:txBody>
          <a:bodyPr/>
          <a:lstStyle/>
          <a:p>
            <a:r>
              <a:rPr lang="fr-FR"/>
              <a:t>Instagram Vidéos les plus populaires | All profiles - 11 of 24</a:t>
            </a:r>
            <a:endParaRPr lang="en-US"/>
          </a:p>
        </p:txBody>
      </p:sp>
      <p:graphicFrame>
        <p:nvGraphicFramePr>
          <p:cNvPr id="5" name="Table Placeholder 4">
            <a:extLst>
              <a:ext uri="{FF2B5EF4-FFF2-40B4-BE49-F238E27FC236}">
                <a16:creationId xmlns:a16="http://schemas.microsoft.com/office/drawing/2014/main" id="{83C1F193-15D5-42B0-AD55-640278C73F1C}"/>
              </a:ext>
            </a:extLst>
          </p:cNvPr>
          <p:cNvGraphicFramePr>
            <a:graphicFrameLocks noGrp="1"/>
          </p:cNvGraphicFramePr>
          <p:nvPr>
            <p:ph type="tbl" sz="quarter" idx="13"/>
            <p:extLst>
              <p:ext uri="{D42A27DB-BD31-4B8C-83A1-F6EECF244321}">
                <p14:modId xmlns:p14="http://schemas.microsoft.com/office/powerpoint/2010/main" val="1626386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98756577"/>
                    </a:ext>
                  </a:extLst>
                </a:gridCol>
                <a:gridCol w="1645920">
                  <a:extLst>
                    <a:ext uri="{9D8B030D-6E8A-4147-A177-3AD203B41FA5}">
                      <a16:colId xmlns:a16="http://schemas.microsoft.com/office/drawing/2014/main" val="1206977860"/>
                    </a:ext>
                  </a:extLst>
                </a:gridCol>
                <a:gridCol w="658368">
                  <a:extLst>
                    <a:ext uri="{9D8B030D-6E8A-4147-A177-3AD203B41FA5}">
                      <a16:colId xmlns:a16="http://schemas.microsoft.com/office/drawing/2014/main" val="3959004706"/>
                    </a:ext>
                  </a:extLst>
                </a:gridCol>
                <a:gridCol w="658368">
                  <a:extLst>
                    <a:ext uri="{9D8B030D-6E8A-4147-A177-3AD203B41FA5}">
                      <a16:colId xmlns:a16="http://schemas.microsoft.com/office/drawing/2014/main" val="4068568218"/>
                    </a:ext>
                  </a:extLst>
                </a:gridCol>
                <a:gridCol w="658368">
                  <a:extLst>
                    <a:ext uri="{9D8B030D-6E8A-4147-A177-3AD203B41FA5}">
                      <a16:colId xmlns:a16="http://schemas.microsoft.com/office/drawing/2014/main" val="2518254610"/>
                    </a:ext>
                  </a:extLst>
                </a:gridCol>
                <a:gridCol w="658368">
                  <a:extLst>
                    <a:ext uri="{9D8B030D-6E8A-4147-A177-3AD203B41FA5}">
                      <a16:colId xmlns:a16="http://schemas.microsoft.com/office/drawing/2014/main" val="3787653874"/>
                    </a:ext>
                  </a:extLst>
                </a:gridCol>
                <a:gridCol w="658368">
                  <a:extLst>
                    <a:ext uri="{9D8B030D-6E8A-4147-A177-3AD203B41FA5}">
                      <a16:colId xmlns:a16="http://schemas.microsoft.com/office/drawing/2014/main" val="3059250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5305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etemetropolitain - 2024-07-10 14:13:39</a:t>
                      </a:r>
                      <a:r>
                        <a:rPr kumimoji="0" lang="fr-FR" sz="1000" b="0" i="0" u="none" strike="noStrike" kern="1200" cap="none" spc="0" normalizeH="0" baseline="0" noProof="0">
                          <a:ln>
                            <a:noFill/>
                          </a:ln>
                          <a:solidFill>
                            <a:prstClr val="black"/>
                          </a:solidFill>
                          <a:effectLst/>
                          <a:uLnTx/>
                          <a:uFillTx/>
                          <a:latin typeface="Calibri"/>
                          <a:ea typeface="+mn-ea"/>
                          <a:cs typeface="+mn-cs"/>
                        </a:rPr>
                        <a:t>
 🍃 𝗙𝗢𝗖𝗨𝗦 𝗦𝗨𝗥… 🍃
RUE par @volmircordeiro et Washington Timbó
Un homme au corps immense, costume bariolé et bricolé, se déploie, frappe, crie des poèmes. Les scansions puissantes du tambour convoquent les esprits absents.
🧿 Ne manquez pas l’unique représentation :
JEUDI 18 JUILLET À 20H &gt; Lormont - Parc de la Villa Valmont
🌿 GRATUIT sans réservation 
☀️ TOUT PUBLIC dès 12 ans
Performance en complicité étroite avec Books on the Move et la Villa Valmont dans le cadre de la résidence de Volmir Cordeiro à la Villa Valmont
📚 BONUS : Jeudi 11 juillet à 18h30, rencontrez l’artiste brésilien Volmir Cordeiro pour une lecture performée à la Bibliothèque de Bègles
➕ d’infos sur le site de l'#Etemetropolitain (dans notre BIO)
🤝 Restez connecté.e.s pour découvrir en images la suite de la programmation !
🎦 Montage Emma Délas, à partir d’images fournies par la compagnie
@villedelormont @lavillavalmont @booksonthemove_dance @villedebegles
#Étémétropolitain #culture #festival #spectacles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https://quintly-eu-image-storage.s3.amazonaws.com/9301b0c7c2dda4776a82e10c0e253ab5/91bc8af44b5ed65336a601d09d481f87.jpg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a:t>
                      </a:r>
                    </a:p>
                  </a:txBody>
                  <a:tcPr/>
                </a:tc>
                <a:extLst>
                  <a:ext uri="{0D108BD9-81ED-4DB2-BD59-A6C34878D82A}">
                    <a16:rowId xmlns:a16="http://schemas.microsoft.com/office/drawing/2014/main" val="543834246"/>
                  </a:ext>
                </a:extLst>
              </a:tr>
            </a:tbl>
          </a:graphicData>
        </a:graphic>
      </p:graphicFrame>
      <p:sp>
        <p:nvSpPr>
          <p:cNvPr id="4" name="Text Placeholder 3">
            <a:extLst>
              <a:ext uri="{FF2B5EF4-FFF2-40B4-BE49-F238E27FC236}">
                <a16:creationId xmlns:a16="http://schemas.microsoft.com/office/drawing/2014/main" id="{5DC62CD5-0EEF-4449-83D2-8506318DF96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665184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29BE8-0762-4A3D-8F06-126362F41758}"/>
              </a:ext>
            </a:extLst>
          </p:cNvPr>
          <p:cNvSpPr>
            <a:spLocks noGrp="1"/>
          </p:cNvSpPr>
          <p:nvPr>
            <p:ph type="title"/>
          </p:nvPr>
        </p:nvSpPr>
        <p:spPr/>
        <p:txBody>
          <a:bodyPr/>
          <a:lstStyle/>
          <a:p>
            <a:r>
              <a:rPr lang="fr-FR"/>
              <a:t>Instagram Vidéos les plus populaires | All profiles - 12 of 24</a:t>
            </a:r>
            <a:endParaRPr lang="en-US"/>
          </a:p>
        </p:txBody>
      </p:sp>
      <p:graphicFrame>
        <p:nvGraphicFramePr>
          <p:cNvPr id="5" name="Table Placeholder 4">
            <a:extLst>
              <a:ext uri="{FF2B5EF4-FFF2-40B4-BE49-F238E27FC236}">
                <a16:creationId xmlns:a16="http://schemas.microsoft.com/office/drawing/2014/main" id="{2F350419-35BA-4C7F-966B-6C1E6AB29313}"/>
              </a:ext>
            </a:extLst>
          </p:cNvPr>
          <p:cNvGraphicFramePr>
            <a:graphicFrameLocks noGrp="1"/>
          </p:cNvGraphicFramePr>
          <p:nvPr>
            <p:ph type="tbl" sz="quarter" idx="13"/>
            <p:extLst>
              <p:ext uri="{D42A27DB-BD31-4B8C-83A1-F6EECF244321}">
                <p14:modId xmlns:p14="http://schemas.microsoft.com/office/powerpoint/2010/main" val="2024694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4238917"/>
                    </a:ext>
                  </a:extLst>
                </a:gridCol>
                <a:gridCol w="1645920">
                  <a:extLst>
                    <a:ext uri="{9D8B030D-6E8A-4147-A177-3AD203B41FA5}">
                      <a16:colId xmlns:a16="http://schemas.microsoft.com/office/drawing/2014/main" val="1921744239"/>
                    </a:ext>
                  </a:extLst>
                </a:gridCol>
                <a:gridCol w="658368">
                  <a:extLst>
                    <a:ext uri="{9D8B030D-6E8A-4147-A177-3AD203B41FA5}">
                      <a16:colId xmlns:a16="http://schemas.microsoft.com/office/drawing/2014/main" val="2055613501"/>
                    </a:ext>
                  </a:extLst>
                </a:gridCol>
                <a:gridCol w="658368">
                  <a:extLst>
                    <a:ext uri="{9D8B030D-6E8A-4147-A177-3AD203B41FA5}">
                      <a16:colId xmlns:a16="http://schemas.microsoft.com/office/drawing/2014/main" val="202436949"/>
                    </a:ext>
                  </a:extLst>
                </a:gridCol>
                <a:gridCol w="658368">
                  <a:extLst>
                    <a:ext uri="{9D8B030D-6E8A-4147-A177-3AD203B41FA5}">
                      <a16:colId xmlns:a16="http://schemas.microsoft.com/office/drawing/2014/main" val="2314386732"/>
                    </a:ext>
                  </a:extLst>
                </a:gridCol>
                <a:gridCol w="658368">
                  <a:extLst>
                    <a:ext uri="{9D8B030D-6E8A-4147-A177-3AD203B41FA5}">
                      <a16:colId xmlns:a16="http://schemas.microsoft.com/office/drawing/2014/main" val="4120702790"/>
                    </a:ext>
                  </a:extLst>
                </a:gridCol>
                <a:gridCol w="658368">
                  <a:extLst>
                    <a:ext uri="{9D8B030D-6E8A-4147-A177-3AD203B41FA5}">
                      <a16:colId xmlns:a16="http://schemas.microsoft.com/office/drawing/2014/main" val="3305066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082071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- 2024-07-15 14:38:10</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𝗣𝗔𝗥𝗔𝗗𝗘𝗜𝗦𝗢𝗦 𝗽𝗮𝗿 𝗹𝗮 𝗖𝗼𝗺𝗽𝗮𝗴𝗻𝗶𝗲 𝗟𝗲 𝗦𝘆𝗻𝗱𝗶𝗰𝗮𝘁 𝗱’𝗜𝗻𝗶𝘁𝗶𝗮𝘁𝗶𝘃𝗲
Deux comédiens à la main verte et au t-shirt rose se mettent littéralement à table pour une conférence décalée sur nos besoins de bouturer, planter, récolter.
🧿 Spectacle à voir :
MARDI 16.07 À 19H &gt; Pessac - Campus, Amphi Asselain
VENDREDI 19.07 À 21H30 &gt; Villenave d’Ornon - Halle des Jardins familiaux de Baugé
MARDI 20.08 À 19H &gt; Bordeaux - Archives de Bordeaux Métropole
MARDI 27.08 À 19H &gt; Eysines - Cinéma Jean Renoir
🌿GRATUIT sans réservation les 16.07 et 19.07
🌿GRATUIT sur réservation les 20.08 et 27.08 (ouverture des réservations le 1er août)
☀️ TOUT PUBLIC dès 12 ans
➕ d’infos sur le site de l’#Etemetropolitain (lien en BIO)
🤝 Restez connecté.e.s pour découvrir en images la suite de la programmation !
🎦 Montage Emma Délas, à partir d’images fournies par la compagnie
@ville_de_pessac 
@culture.pessac @villenavedornon @culturevillenavedornon @fermedebauge @villedebordeaux 
@bdxculture @villedeysines @eysines_culture @archivesbxm @universitedebordeaux @cultureunivbx @crous_bordeauxaquitaine
#Étémétropolitain #culture #festival #spectacles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https://quintly-eu-image-storage.s3.amazonaws.com/9301b0c7c2dda4776a82e10c0e253ab5/481a9af40887231e7e8d1fea4079139f.jpg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extLst>
                  <a:ext uri="{0D108BD9-81ED-4DB2-BD59-A6C34878D82A}">
                    <a16:rowId xmlns:a16="http://schemas.microsoft.com/office/drawing/2014/main" val="3985377156"/>
                  </a:ext>
                </a:extLst>
              </a:tr>
            </a:tbl>
          </a:graphicData>
        </a:graphic>
      </p:graphicFrame>
      <p:sp>
        <p:nvSpPr>
          <p:cNvPr id="4" name="Text Placeholder 3">
            <a:extLst>
              <a:ext uri="{FF2B5EF4-FFF2-40B4-BE49-F238E27FC236}">
                <a16:creationId xmlns:a16="http://schemas.microsoft.com/office/drawing/2014/main" id="{222E307C-6922-493C-BA9E-0A27B718308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3592710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076B1-0C9C-4815-9379-8761C3A32D14}"/>
              </a:ext>
            </a:extLst>
          </p:cNvPr>
          <p:cNvSpPr>
            <a:spLocks noGrp="1"/>
          </p:cNvSpPr>
          <p:nvPr>
            <p:ph type="title"/>
          </p:nvPr>
        </p:nvSpPr>
        <p:spPr/>
        <p:txBody>
          <a:bodyPr/>
          <a:lstStyle/>
          <a:p>
            <a:r>
              <a:rPr lang="fr-FR"/>
              <a:t>Instagram Vidéos les plus populaires | All profiles - 13 of 24</a:t>
            </a:r>
            <a:endParaRPr lang="en-US"/>
          </a:p>
        </p:txBody>
      </p:sp>
      <p:graphicFrame>
        <p:nvGraphicFramePr>
          <p:cNvPr id="5" name="Table Placeholder 4">
            <a:extLst>
              <a:ext uri="{FF2B5EF4-FFF2-40B4-BE49-F238E27FC236}">
                <a16:creationId xmlns:a16="http://schemas.microsoft.com/office/drawing/2014/main" id="{8D9A63BC-B463-42CC-9CB9-F4A61B037765}"/>
              </a:ext>
            </a:extLst>
          </p:cNvPr>
          <p:cNvGraphicFramePr>
            <a:graphicFrameLocks noGrp="1"/>
          </p:cNvGraphicFramePr>
          <p:nvPr>
            <p:ph type="tbl" sz="quarter" idx="13"/>
            <p:extLst>
              <p:ext uri="{D42A27DB-BD31-4B8C-83A1-F6EECF244321}">
                <p14:modId xmlns:p14="http://schemas.microsoft.com/office/powerpoint/2010/main" val="2794878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60696785"/>
                    </a:ext>
                  </a:extLst>
                </a:gridCol>
                <a:gridCol w="1645920">
                  <a:extLst>
                    <a:ext uri="{9D8B030D-6E8A-4147-A177-3AD203B41FA5}">
                      <a16:colId xmlns:a16="http://schemas.microsoft.com/office/drawing/2014/main" val="268923558"/>
                    </a:ext>
                  </a:extLst>
                </a:gridCol>
                <a:gridCol w="658368">
                  <a:extLst>
                    <a:ext uri="{9D8B030D-6E8A-4147-A177-3AD203B41FA5}">
                      <a16:colId xmlns:a16="http://schemas.microsoft.com/office/drawing/2014/main" val="3308068373"/>
                    </a:ext>
                  </a:extLst>
                </a:gridCol>
                <a:gridCol w="658368">
                  <a:extLst>
                    <a:ext uri="{9D8B030D-6E8A-4147-A177-3AD203B41FA5}">
                      <a16:colId xmlns:a16="http://schemas.microsoft.com/office/drawing/2014/main" val="3856934596"/>
                    </a:ext>
                  </a:extLst>
                </a:gridCol>
                <a:gridCol w="658368">
                  <a:extLst>
                    <a:ext uri="{9D8B030D-6E8A-4147-A177-3AD203B41FA5}">
                      <a16:colId xmlns:a16="http://schemas.microsoft.com/office/drawing/2014/main" val="1368853416"/>
                    </a:ext>
                  </a:extLst>
                </a:gridCol>
                <a:gridCol w="658368">
                  <a:extLst>
                    <a:ext uri="{9D8B030D-6E8A-4147-A177-3AD203B41FA5}">
                      <a16:colId xmlns:a16="http://schemas.microsoft.com/office/drawing/2014/main" val="3984339165"/>
                    </a:ext>
                  </a:extLst>
                </a:gridCol>
                <a:gridCol w="658368">
                  <a:extLst>
                    <a:ext uri="{9D8B030D-6E8A-4147-A177-3AD203B41FA5}">
                      <a16:colId xmlns:a16="http://schemas.microsoft.com/office/drawing/2014/main" val="3942977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523861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etemetropolitain - 2024-07-25 12:37:16</a:t>
                      </a:r>
                      <a:r>
                        <a:rPr kumimoji="0" lang="fr-FR" sz="1000" b="0" i="0" u="none" strike="noStrike" kern="1200" cap="none" spc="0" normalizeH="0" baseline="0" noProof="0">
                          <a:ln>
                            <a:noFill/>
                          </a:ln>
                          <a:solidFill>
                            <a:prstClr val="black"/>
                          </a:solidFill>
                          <a:effectLst/>
                          <a:uLnTx/>
                          <a:uFillTx/>
                          <a:latin typeface="Calibri"/>
                          <a:ea typeface="+mn-ea"/>
                          <a:cs typeface="+mn-cs"/>
                        </a:rPr>
                        <a:t>
 🧸 𝗙𝗢𝗖𝗨𝗦 𝗦𝗨𝗥… 🧸
𝗠𝗔 𝗖𝗔𝗥𝗔𝗣𝗔𝗖𝗘 𝗦𝗘 𝗖𝗔𝗥𝗔𝗣𝗔𝗧𝗘 𝗽𝗮𝗿 𝗹𝗮 𝗡𝗮𝗶𝗻𝗲 𝗥𝗼𝘂𝗴𝗲
Au son du ukulélé, tortues et pieuvres tricotées content une fable sur la tolérance et l’acceptation des différences. Un entresort doux comme la laine, pour les tout-petits dès 8 mois.
🧿 Spectacle jeune public à voir :
JEUDI 18.07 À 10H &gt; Bègles - Plage
VEN. 19.07 À 17H &gt; Artigues-près-Bordeaux - Parc Betailhe
JEUDI 25.07 À 10H30 &gt; Martignas-sur-Jalle - Jardin de La Calinière Enchantée
VEND. 26.07 À 10H30 &gt; Le Bouscat - Cour de La Passerelle
SAMEDI 24.08 À 11H &gt; Eysines - Parvis du Plateau
MERC. 28.08 À 10H30 &gt; Cenon - Parc de la Médiathèque La Lettre
🌿GRATUIT sans réservation
☀️ JEUNE PUBLIC de 8 mois à 4 ans
➕ d’infos sur le site de l’#Etemetropolitain (lien en BIO)
🤝 Restez connecté.e.s pour découvrir en images la suite de la programmation !
🎦 Montage Emma Délas, à partir d’images fournies par la compagnie
Compagnie : @la.naine.rouge
@bordeauxmetropole @ville_de_cenon @culturecenon @ville_du_bouscat @mediatheque_lebouscat @villedeysines @eysines-culture @villedemartignas
#Étémétropolitain #culture #festival #spectacles #théâtre #musique #bordeauxmetropole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https://quintly-eu-image-storage.s3.amazonaws.com/9301b0c7c2dda4776a82e10c0e253ab5/9c27bfd719e5c6cf3494267aec58a45c.jpg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extLst>
                  <a:ext uri="{0D108BD9-81ED-4DB2-BD59-A6C34878D82A}">
                    <a16:rowId xmlns:a16="http://schemas.microsoft.com/office/drawing/2014/main" val="1959114501"/>
                  </a:ext>
                </a:extLst>
              </a:tr>
            </a:tbl>
          </a:graphicData>
        </a:graphic>
      </p:graphicFrame>
      <p:sp>
        <p:nvSpPr>
          <p:cNvPr id="4" name="Text Placeholder 3">
            <a:extLst>
              <a:ext uri="{FF2B5EF4-FFF2-40B4-BE49-F238E27FC236}">
                <a16:creationId xmlns:a16="http://schemas.microsoft.com/office/drawing/2014/main" id="{75C8BFB3-6F66-40EC-8712-F1E196CBCAD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6692663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C7BDC-B18A-4E07-9C69-C8D38C0B9B88}"/>
              </a:ext>
            </a:extLst>
          </p:cNvPr>
          <p:cNvSpPr>
            <a:spLocks noGrp="1"/>
          </p:cNvSpPr>
          <p:nvPr>
            <p:ph type="title"/>
          </p:nvPr>
        </p:nvSpPr>
        <p:spPr/>
        <p:txBody>
          <a:bodyPr/>
          <a:lstStyle/>
          <a:p>
            <a:r>
              <a:rPr lang="fr-FR"/>
              <a:t>Instagram Vidéos les plus populaires | All profiles - 14 of 24</a:t>
            </a:r>
            <a:endParaRPr lang="en-US"/>
          </a:p>
        </p:txBody>
      </p:sp>
      <p:graphicFrame>
        <p:nvGraphicFramePr>
          <p:cNvPr id="5" name="Table Placeholder 4">
            <a:extLst>
              <a:ext uri="{FF2B5EF4-FFF2-40B4-BE49-F238E27FC236}">
                <a16:creationId xmlns:a16="http://schemas.microsoft.com/office/drawing/2014/main" id="{EC66AB53-C6F4-4707-B5F8-59E70FB6AD97}"/>
              </a:ext>
            </a:extLst>
          </p:cNvPr>
          <p:cNvGraphicFramePr>
            <a:graphicFrameLocks noGrp="1"/>
          </p:cNvGraphicFramePr>
          <p:nvPr>
            <p:ph type="tbl" sz="quarter" idx="13"/>
            <p:extLst>
              <p:ext uri="{D42A27DB-BD31-4B8C-83A1-F6EECF244321}">
                <p14:modId xmlns:p14="http://schemas.microsoft.com/office/powerpoint/2010/main" val="3150161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60559967"/>
                    </a:ext>
                  </a:extLst>
                </a:gridCol>
                <a:gridCol w="1645920">
                  <a:extLst>
                    <a:ext uri="{9D8B030D-6E8A-4147-A177-3AD203B41FA5}">
                      <a16:colId xmlns:a16="http://schemas.microsoft.com/office/drawing/2014/main" val="513839613"/>
                    </a:ext>
                  </a:extLst>
                </a:gridCol>
                <a:gridCol w="658368">
                  <a:extLst>
                    <a:ext uri="{9D8B030D-6E8A-4147-A177-3AD203B41FA5}">
                      <a16:colId xmlns:a16="http://schemas.microsoft.com/office/drawing/2014/main" val="4240984271"/>
                    </a:ext>
                  </a:extLst>
                </a:gridCol>
                <a:gridCol w="658368">
                  <a:extLst>
                    <a:ext uri="{9D8B030D-6E8A-4147-A177-3AD203B41FA5}">
                      <a16:colId xmlns:a16="http://schemas.microsoft.com/office/drawing/2014/main" val="969161378"/>
                    </a:ext>
                  </a:extLst>
                </a:gridCol>
                <a:gridCol w="658368">
                  <a:extLst>
                    <a:ext uri="{9D8B030D-6E8A-4147-A177-3AD203B41FA5}">
                      <a16:colId xmlns:a16="http://schemas.microsoft.com/office/drawing/2014/main" val="1625633943"/>
                    </a:ext>
                  </a:extLst>
                </a:gridCol>
                <a:gridCol w="658368">
                  <a:extLst>
                    <a:ext uri="{9D8B030D-6E8A-4147-A177-3AD203B41FA5}">
                      <a16:colId xmlns:a16="http://schemas.microsoft.com/office/drawing/2014/main" val="3082997375"/>
                    </a:ext>
                  </a:extLst>
                </a:gridCol>
                <a:gridCol w="658368">
                  <a:extLst>
                    <a:ext uri="{9D8B030D-6E8A-4147-A177-3AD203B41FA5}">
                      <a16:colId xmlns:a16="http://schemas.microsoft.com/office/drawing/2014/main" val="2764330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55298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- 2024-07-24 11:36:17</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𝗟𝗔 𝗚𝗥𝗔𝗡𝗗𝗘 𝗕𝗢𝗨𝗘𝗨𝗦𝗘 𝗽𝗮𝗿 𝗹𝗮 𝗰𝗼𝗺𝗽𝗮𝗴𝗻𝗶𝗲 𝗦𝗲𝗻𝘁𝗶𝗺𝗲𝗻𝘁𝗮𝗹𝗲 𝗙𝗼𝘂𝗹𝗲
En tablier jaune et banjo sur l’épaule, la réjouissante Inès Cassigneul, nous conte un voyage sur les rives du Mississipi.
🧿 Spectacle à voir :
MERC. 24.07 À 19H30 &gt; Ambarès-et-Lagrave - Parc Charron
JEUDI 25.07 À 19H30 &gt; Mérignac - Parc du Renard
MARDI 30.07 À 18H &gt; Gradignan - Parc du Château d’Ornon
LUNDI 05.08 À 19H &gt; Cenon - Parvis du Château Tranchère
🌿 GRATUIT sans réservation
☀️ TOUT PUBLIC dès 10 ans
➕ d’infos sur le site de l’#Etemetropolitain (lien en BIO)
🤝 Restez connecté.e.s pour découvrir en images la suite de la programmation !
🎦 Montage Emma Délas, à partir d’images fournies par la compagnie
Compagnie : @sentimentale_foule
@bordeauxmetropole @pole_culturel_evasion @villedemerignac @merignacculture @villedegradignan @ville_de_cenon @culture_cenon_officiel 
#Étémétropolitain #culture #festival #spectacles #théâtre #musique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https://quintly-eu-image-storage.s3.amazonaws.com/9301b0c7c2dda4776a82e10c0e253ab5/47c59e70b7b0912d721182bfbe9d05e4.jpg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a:t>
                      </a:r>
                    </a:p>
                  </a:txBody>
                  <a:tcPr/>
                </a:tc>
                <a:extLst>
                  <a:ext uri="{0D108BD9-81ED-4DB2-BD59-A6C34878D82A}">
                    <a16:rowId xmlns:a16="http://schemas.microsoft.com/office/drawing/2014/main" val="793665105"/>
                  </a:ext>
                </a:extLst>
              </a:tr>
            </a:tbl>
          </a:graphicData>
        </a:graphic>
      </p:graphicFrame>
      <p:sp>
        <p:nvSpPr>
          <p:cNvPr id="4" name="Text Placeholder 3">
            <a:extLst>
              <a:ext uri="{FF2B5EF4-FFF2-40B4-BE49-F238E27FC236}">
                <a16:creationId xmlns:a16="http://schemas.microsoft.com/office/drawing/2014/main" id="{26F359D8-C496-40C1-9E45-88FFFD36A22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021229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9C8C1-BB09-4812-9649-B31495BC8F80}"/>
              </a:ext>
            </a:extLst>
          </p:cNvPr>
          <p:cNvSpPr>
            <a:spLocks noGrp="1"/>
          </p:cNvSpPr>
          <p:nvPr>
            <p:ph type="title"/>
          </p:nvPr>
        </p:nvSpPr>
        <p:spPr/>
        <p:txBody>
          <a:bodyPr/>
          <a:lstStyle/>
          <a:p>
            <a:r>
              <a:rPr lang="fr-FR"/>
              <a:t>Instagram Vidéos les plus populaires | All profiles - 15 of 24</a:t>
            </a:r>
            <a:endParaRPr lang="en-US"/>
          </a:p>
        </p:txBody>
      </p:sp>
      <p:graphicFrame>
        <p:nvGraphicFramePr>
          <p:cNvPr id="5" name="Table Placeholder 4">
            <a:extLst>
              <a:ext uri="{FF2B5EF4-FFF2-40B4-BE49-F238E27FC236}">
                <a16:creationId xmlns:a16="http://schemas.microsoft.com/office/drawing/2014/main" id="{D1CF4D51-FE80-4311-8647-1DE7B7F223E4}"/>
              </a:ext>
            </a:extLst>
          </p:cNvPr>
          <p:cNvGraphicFramePr>
            <a:graphicFrameLocks noGrp="1"/>
          </p:cNvGraphicFramePr>
          <p:nvPr>
            <p:ph type="tbl" sz="quarter" idx="13"/>
            <p:extLst>
              <p:ext uri="{D42A27DB-BD31-4B8C-83A1-F6EECF244321}">
                <p14:modId xmlns:p14="http://schemas.microsoft.com/office/powerpoint/2010/main" val="2145629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95461837"/>
                    </a:ext>
                  </a:extLst>
                </a:gridCol>
                <a:gridCol w="1645920">
                  <a:extLst>
                    <a:ext uri="{9D8B030D-6E8A-4147-A177-3AD203B41FA5}">
                      <a16:colId xmlns:a16="http://schemas.microsoft.com/office/drawing/2014/main" val="2573382895"/>
                    </a:ext>
                  </a:extLst>
                </a:gridCol>
                <a:gridCol w="658368">
                  <a:extLst>
                    <a:ext uri="{9D8B030D-6E8A-4147-A177-3AD203B41FA5}">
                      <a16:colId xmlns:a16="http://schemas.microsoft.com/office/drawing/2014/main" val="1373533082"/>
                    </a:ext>
                  </a:extLst>
                </a:gridCol>
                <a:gridCol w="658368">
                  <a:extLst>
                    <a:ext uri="{9D8B030D-6E8A-4147-A177-3AD203B41FA5}">
                      <a16:colId xmlns:a16="http://schemas.microsoft.com/office/drawing/2014/main" val="26744334"/>
                    </a:ext>
                  </a:extLst>
                </a:gridCol>
                <a:gridCol w="658368">
                  <a:extLst>
                    <a:ext uri="{9D8B030D-6E8A-4147-A177-3AD203B41FA5}">
                      <a16:colId xmlns:a16="http://schemas.microsoft.com/office/drawing/2014/main" val="804857839"/>
                    </a:ext>
                  </a:extLst>
                </a:gridCol>
                <a:gridCol w="658368">
                  <a:extLst>
                    <a:ext uri="{9D8B030D-6E8A-4147-A177-3AD203B41FA5}">
                      <a16:colId xmlns:a16="http://schemas.microsoft.com/office/drawing/2014/main" val="2484361539"/>
                    </a:ext>
                  </a:extLst>
                </a:gridCol>
                <a:gridCol w="658368">
                  <a:extLst>
                    <a:ext uri="{9D8B030D-6E8A-4147-A177-3AD203B41FA5}">
                      <a16:colId xmlns:a16="http://schemas.microsoft.com/office/drawing/2014/main" val="2672829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958980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- 2024-07-27 11:02:07</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𝗘𝗟𝗢̈ 𝗽𝗮𝗿 𝗹𝗮 𝗖𝗼𝗺𝗽𝗮𝗴𝗻𝗶𝗲 𝗘.𝗩.𝗘.𝗥
Cirque et chant lyrique se côtoient dans cette fable audacieuse et sensible qui entremêle destins familiaux, corps en mouvement et acrobaties suspendues.
🧿 Spectacle à voir :
MARDI 23.07 À 19H &gt; Lormont - Parc des Iris
JEUDI 01.08 À 19H &gt; Bègles - Parc Cité Le Dorat 1
JEUDI 08.08 À 19H &gt; Bordeaux - Parc Monséjour
🌿 GRATUIT sans réservation
☀️ TOUT PUBLIC dès 10 ans
➕ d’infos sur le site de l'#Etemetropolitain (lien en BIO)
🤝 Restez connecté.e.s pour découvrir en images la suite de la programmation !
🎦 Montage Emma Délas, à partir d’images fournies par la compagnie 
Compagnie : @cieever 
@bordeauxmetropole @villedebegles @unairdebordeaux @terresneuveslespoles
@chapito_begles @villedebordeaux @bdxculture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https://quintly-eu-image-storage.s3.amazonaws.com/9301b0c7c2dda4776a82e10c0e253ab5/b379cc143156c94583a39713c147b62b.jpg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extLst>
                  <a:ext uri="{0D108BD9-81ED-4DB2-BD59-A6C34878D82A}">
                    <a16:rowId xmlns:a16="http://schemas.microsoft.com/office/drawing/2014/main" val="1323399274"/>
                  </a:ext>
                </a:extLst>
              </a:tr>
            </a:tbl>
          </a:graphicData>
        </a:graphic>
      </p:graphicFrame>
      <p:sp>
        <p:nvSpPr>
          <p:cNvPr id="4" name="Text Placeholder 3">
            <a:extLst>
              <a:ext uri="{FF2B5EF4-FFF2-40B4-BE49-F238E27FC236}">
                <a16:creationId xmlns:a16="http://schemas.microsoft.com/office/drawing/2014/main" id="{182291C8-3492-4B62-80AA-04D8F34FCE2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5773978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7F5F9-E728-4A00-8954-7E3D30D94F53}"/>
              </a:ext>
            </a:extLst>
          </p:cNvPr>
          <p:cNvSpPr>
            <a:spLocks noGrp="1"/>
          </p:cNvSpPr>
          <p:nvPr>
            <p:ph type="title"/>
          </p:nvPr>
        </p:nvSpPr>
        <p:spPr/>
        <p:txBody>
          <a:bodyPr/>
          <a:lstStyle/>
          <a:p>
            <a:r>
              <a:rPr lang="fr-FR"/>
              <a:t>Instagram Vidéos les plus populaires | All profiles - 16 of 24</a:t>
            </a:r>
            <a:endParaRPr lang="en-US"/>
          </a:p>
        </p:txBody>
      </p:sp>
      <p:graphicFrame>
        <p:nvGraphicFramePr>
          <p:cNvPr id="5" name="Table Placeholder 4">
            <a:extLst>
              <a:ext uri="{FF2B5EF4-FFF2-40B4-BE49-F238E27FC236}">
                <a16:creationId xmlns:a16="http://schemas.microsoft.com/office/drawing/2014/main" id="{45AA9B40-F0D3-4BE0-83A1-22CBC2A88D6F}"/>
              </a:ext>
            </a:extLst>
          </p:cNvPr>
          <p:cNvGraphicFramePr>
            <a:graphicFrameLocks noGrp="1"/>
          </p:cNvGraphicFramePr>
          <p:nvPr>
            <p:ph type="tbl" sz="quarter" idx="13"/>
            <p:extLst>
              <p:ext uri="{D42A27DB-BD31-4B8C-83A1-F6EECF244321}">
                <p14:modId xmlns:p14="http://schemas.microsoft.com/office/powerpoint/2010/main" val="1468772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16944019"/>
                    </a:ext>
                  </a:extLst>
                </a:gridCol>
                <a:gridCol w="1645920">
                  <a:extLst>
                    <a:ext uri="{9D8B030D-6E8A-4147-A177-3AD203B41FA5}">
                      <a16:colId xmlns:a16="http://schemas.microsoft.com/office/drawing/2014/main" val="3280040999"/>
                    </a:ext>
                  </a:extLst>
                </a:gridCol>
                <a:gridCol w="658368">
                  <a:extLst>
                    <a:ext uri="{9D8B030D-6E8A-4147-A177-3AD203B41FA5}">
                      <a16:colId xmlns:a16="http://schemas.microsoft.com/office/drawing/2014/main" val="2752534764"/>
                    </a:ext>
                  </a:extLst>
                </a:gridCol>
                <a:gridCol w="658368">
                  <a:extLst>
                    <a:ext uri="{9D8B030D-6E8A-4147-A177-3AD203B41FA5}">
                      <a16:colId xmlns:a16="http://schemas.microsoft.com/office/drawing/2014/main" val="131740001"/>
                    </a:ext>
                  </a:extLst>
                </a:gridCol>
                <a:gridCol w="658368">
                  <a:extLst>
                    <a:ext uri="{9D8B030D-6E8A-4147-A177-3AD203B41FA5}">
                      <a16:colId xmlns:a16="http://schemas.microsoft.com/office/drawing/2014/main" val="288158845"/>
                    </a:ext>
                  </a:extLst>
                </a:gridCol>
                <a:gridCol w="658368">
                  <a:extLst>
                    <a:ext uri="{9D8B030D-6E8A-4147-A177-3AD203B41FA5}">
                      <a16:colId xmlns:a16="http://schemas.microsoft.com/office/drawing/2014/main" val="677742695"/>
                    </a:ext>
                  </a:extLst>
                </a:gridCol>
                <a:gridCol w="658368">
                  <a:extLst>
                    <a:ext uri="{9D8B030D-6E8A-4147-A177-3AD203B41FA5}">
                      <a16:colId xmlns:a16="http://schemas.microsoft.com/office/drawing/2014/main" val="921222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02572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- 2024-07-22 15:22:32</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𝗥𝗢𝗦𝗘 𝗽𝗮𝗿 𝗹𝗮 𝗖𝗼𝗺𝗽𝗮𝗴𝗻𝗶𝗲 𝗡𝗼𝘁𝗿𝗲 𝗜𝗻𝘀𝗼𝘂𝗰𝗶𝗮𝗻𝗰𝗲
Une pièce tout terrain sur la fin des histoires d’amour qui envoie valdinguer les assignations de genre ! 6 comédien.ne.s au plateau convoquent Liv Strömquist, la queen Beyoncé, Leonardo di Caprio et la mythologique Ariane pour un plongeon vertigineux dans les abysses de la passion !
🧿 Théâtre de tréteaux à découvrir : 
MARDI 23.07 À 19H30 &gt; Gradignan - Parc de l’Ermitage
MERC. 24.07 À 19H &gt; Saint-Aubin-de-Médoc - Bergerie de l’Espace Villepreux 
MERC. 21.08 À 19H &gt; Saint-Médard-en-Jalles - Parc de la Grange de Magudas
JEUDI 22.08 À 19H &gt; Blanquefort - La Vacherie
VEND. 23.08 À 19H30 &gt; Pessac - Parc de Camponac
🌿 GRATUIT sans réservation
☀️ TOUT PUBLIC dès 10 ans
➕ d’infos sur le site de l’#Etemetropolitain (lien en BIO)
🤝 Restez connecté.e.s pour découvrir en images la suite de la programmation !
🎦 Montage Emma Délas, à partir d’images fournies par la compagnie 
Compagnie : @notreinsouciance
@bordeauxmetropole @villedegradignan @villesaintmedardenjalles @association_estran @ville_de_pessac @culture.pessac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https://quintly-eu-image-storage.s3.amazonaws.com/9301b0c7c2dda4776a82e10c0e253ab5/e980ca118a0a61fc4d7773eb6b1d1a94.jpg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extLst>
                  <a:ext uri="{0D108BD9-81ED-4DB2-BD59-A6C34878D82A}">
                    <a16:rowId xmlns:a16="http://schemas.microsoft.com/office/drawing/2014/main" val="2835616822"/>
                  </a:ext>
                </a:extLst>
              </a:tr>
            </a:tbl>
          </a:graphicData>
        </a:graphic>
      </p:graphicFrame>
      <p:sp>
        <p:nvSpPr>
          <p:cNvPr id="4" name="Text Placeholder 3">
            <a:extLst>
              <a:ext uri="{FF2B5EF4-FFF2-40B4-BE49-F238E27FC236}">
                <a16:creationId xmlns:a16="http://schemas.microsoft.com/office/drawing/2014/main" id="{8D584DAF-03C5-499A-9CD1-8083F926FAC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5257089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D0A1F-0F17-4041-85C9-F4BEE3604ED4}"/>
              </a:ext>
            </a:extLst>
          </p:cNvPr>
          <p:cNvSpPr>
            <a:spLocks noGrp="1"/>
          </p:cNvSpPr>
          <p:nvPr>
            <p:ph type="title"/>
          </p:nvPr>
        </p:nvSpPr>
        <p:spPr/>
        <p:txBody>
          <a:bodyPr/>
          <a:lstStyle/>
          <a:p>
            <a:r>
              <a:rPr lang="fr-FR"/>
              <a:t>Instagram Vidéos les plus populaires | All profiles - 17 of 24</a:t>
            </a:r>
            <a:endParaRPr lang="en-US"/>
          </a:p>
        </p:txBody>
      </p:sp>
      <p:graphicFrame>
        <p:nvGraphicFramePr>
          <p:cNvPr id="5" name="Table Placeholder 4">
            <a:extLst>
              <a:ext uri="{FF2B5EF4-FFF2-40B4-BE49-F238E27FC236}">
                <a16:creationId xmlns:a16="http://schemas.microsoft.com/office/drawing/2014/main" id="{4B46F929-83B5-48B1-9CBE-52511A7033BC}"/>
              </a:ext>
            </a:extLst>
          </p:cNvPr>
          <p:cNvGraphicFramePr>
            <a:graphicFrameLocks noGrp="1"/>
          </p:cNvGraphicFramePr>
          <p:nvPr>
            <p:ph type="tbl" sz="quarter" idx="13"/>
            <p:extLst>
              <p:ext uri="{D42A27DB-BD31-4B8C-83A1-F6EECF244321}">
                <p14:modId xmlns:p14="http://schemas.microsoft.com/office/powerpoint/2010/main" val="2472254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63616491"/>
                    </a:ext>
                  </a:extLst>
                </a:gridCol>
                <a:gridCol w="1645920">
                  <a:extLst>
                    <a:ext uri="{9D8B030D-6E8A-4147-A177-3AD203B41FA5}">
                      <a16:colId xmlns:a16="http://schemas.microsoft.com/office/drawing/2014/main" val="3674510524"/>
                    </a:ext>
                  </a:extLst>
                </a:gridCol>
                <a:gridCol w="658368">
                  <a:extLst>
                    <a:ext uri="{9D8B030D-6E8A-4147-A177-3AD203B41FA5}">
                      <a16:colId xmlns:a16="http://schemas.microsoft.com/office/drawing/2014/main" val="1755550773"/>
                    </a:ext>
                  </a:extLst>
                </a:gridCol>
                <a:gridCol w="658368">
                  <a:extLst>
                    <a:ext uri="{9D8B030D-6E8A-4147-A177-3AD203B41FA5}">
                      <a16:colId xmlns:a16="http://schemas.microsoft.com/office/drawing/2014/main" val="3469116751"/>
                    </a:ext>
                  </a:extLst>
                </a:gridCol>
                <a:gridCol w="658368">
                  <a:extLst>
                    <a:ext uri="{9D8B030D-6E8A-4147-A177-3AD203B41FA5}">
                      <a16:colId xmlns:a16="http://schemas.microsoft.com/office/drawing/2014/main" val="327983504"/>
                    </a:ext>
                  </a:extLst>
                </a:gridCol>
                <a:gridCol w="658368">
                  <a:extLst>
                    <a:ext uri="{9D8B030D-6E8A-4147-A177-3AD203B41FA5}">
                      <a16:colId xmlns:a16="http://schemas.microsoft.com/office/drawing/2014/main" val="486207616"/>
                    </a:ext>
                  </a:extLst>
                </a:gridCol>
                <a:gridCol w="658368">
                  <a:extLst>
                    <a:ext uri="{9D8B030D-6E8A-4147-A177-3AD203B41FA5}">
                      <a16:colId xmlns:a16="http://schemas.microsoft.com/office/drawing/2014/main" val="1981643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4566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- 2024-07-13 11:03:11</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𝗟𝗘 𝗕𝗔𝗡𝗔𝗡𝗔𝗡𝗔𝗡𝗔’𝗦 𝗖𝗟𝗨𝗕 𝗽𝗮𝗿 𝗹𝗮 𝗖𝗼𝗺𝗽𝗮𝗴𝗻𝗶𝗲 𝗟𝗮 𝗕𝘂𝗴𝗻𝗲
À coups de mantras farfelus, de peaux de banane et de costumes d’orignal, le déjanté Banananana’s Club vous invite à d’hilarantes séances de yoga collectives. Prêts à trouver le chemin du bonheur ?
🧿 Séances de coaching à vivre :
MARDI 16.07 À 19H &gt; Bouliac - Place Chevelaure
LUNDI 22.07 À 19H &gt;  Talence - Campus de l’Université des Sciences, Station de Tram Peixotto
MARDI 23.07 À 19H &gt; Saint-Médard-en-Jalles - Espace Georges Brassens
MARDI 30.07 À 19H &gt; Bègles &gt; Parc de Mussonville
🌿 GRATUIT sans réservation 
☀️ TOUT PUBLIC dès 4 ans
➕ d’infos sur le site de l’#Etemetropolitain (lien en BIO)
🤝 Restez connecté.e.s pour découvrir en images la suite de la programmation !
🎦 Montage Emma Délas, à partir d’images fournies par la compagnie 
@association_estran @cultureunivbx @crous_bordeauxaquitaine
#Étémétropolitain #culture #festival #spectacles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https://quintly-eu-image-storage.s3.amazonaws.com/9301b0c7c2dda4776a82e10c0e253ab5/83cde701346e0c8c170a3348f1644c70.jpg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a:t>
                      </a:r>
                    </a:p>
                  </a:txBody>
                  <a:tcPr/>
                </a:tc>
                <a:extLst>
                  <a:ext uri="{0D108BD9-81ED-4DB2-BD59-A6C34878D82A}">
                    <a16:rowId xmlns:a16="http://schemas.microsoft.com/office/drawing/2014/main" val="2648067705"/>
                  </a:ext>
                </a:extLst>
              </a:tr>
            </a:tbl>
          </a:graphicData>
        </a:graphic>
      </p:graphicFrame>
      <p:sp>
        <p:nvSpPr>
          <p:cNvPr id="4" name="Text Placeholder 3">
            <a:extLst>
              <a:ext uri="{FF2B5EF4-FFF2-40B4-BE49-F238E27FC236}">
                <a16:creationId xmlns:a16="http://schemas.microsoft.com/office/drawing/2014/main" id="{1EB77B7E-77D5-4004-BA19-EBF7593BBC8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371276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2A1FA-FC50-4C06-B51F-0936B85472D3}"/>
              </a:ext>
            </a:extLst>
          </p:cNvPr>
          <p:cNvSpPr>
            <a:spLocks noGrp="1"/>
          </p:cNvSpPr>
          <p:nvPr>
            <p:ph type="title"/>
          </p:nvPr>
        </p:nvSpPr>
        <p:spPr/>
        <p:txBody>
          <a:bodyPr/>
          <a:lstStyle/>
          <a:p>
            <a:r>
              <a:rPr lang="fr-FR"/>
              <a:t>Instagram Vidéos les plus populaires | All profiles - 18 of 24</a:t>
            </a:r>
            <a:endParaRPr lang="en-US"/>
          </a:p>
        </p:txBody>
      </p:sp>
      <p:graphicFrame>
        <p:nvGraphicFramePr>
          <p:cNvPr id="5" name="Table Placeholder 4">
            <a:extLst>
              <a:ext uri="{FF2B5EF4-FFF2-40B4-BE49-F238E27FC236}">
                <a16:creationId xmlns:a16="http://schemas.microsoft.com/office/drawing/2014/main" id="{26E746E9-26C7-4E64-93C5-95F9C54C088C}"/>
              </a:ext>
            </a:extLst>
          </p:cNvPr>
          <p:cNvGraphicFramePr>
            <a:graphicFrameLocks noGrp="1"/>
          </p:cNvGraphicFramePr>
          <p:nvPr>
            <p:ph type="tbl" sz="quarter" idx="13"/>
            <p:extLst>
              <p:ext uri="{D42A27DB-BD31-4B8C-83A1-F6EECF244321}">
                <p14:modId xmlns:p14="http://schemas.microsoft.com/office/powerpoint/2010/main" val="3499625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857715"/>
                    </a:ext>
                  </a:extLst>
                </a:gridCol>
                <a:gridCol w="1645920">
                  <a:extLst>
                    <a:ext uri="{9D8B030D-6E8A-4147-A177-3AD203B41FA5}">
                      <a16:colId xmlns:a16="http://schemas.microsoft.com/office/drawing/2014/main" val="1830956766"/>
                    </a:ext>
                  </a:extLst>
                </a:gridCol>
                <a:gridCol w="658368">
                  <a:extLst>
                    <a:ext uri="{9D8B030D-6E8A-4147-A177-3AD203B41FA5}">
                      <a16:colId xmlns:a16="http://schemas.microsoft.com/office/drawing/2014/main" val="2546378583"/>
                    </a:ext>
                  </a:extLst>
                </a:gridCol>
                <a:gridCol w="658368">
                  <a:extLst>
                    <a:ext uri="{9D8B030D-6E8A-4147-A177-3AD203B41FA5}">
                      <a16:colId xmlns:a16="http://schemas.microsoft.com/office/drawing/2014/main" val="3183026004"/>
                    </a:ext>
                  </a:extLst>
                </a:gridCol>
                <a:gridCol w="658368">
                  <a:extLst>
                    <a:ext uri="{9D8B030D-6E8A-4147-A177-3AD203B41FA5}">
                      <a16:colId xmlns:a16="http://schemas.microsoft.com/office/drawing/2014/main" val="2722464511"/>
                    </a:ext>
                  </a:extLst>
                </a:gridCol>
                <a:gridCol w="658368">
                  <a:extLst>
                    <a:ext uri="{9D8B030D-6E8A-4147-A177-3AD203B41FA5}">
                      <a16:colId xmlns:a16="http://schemas.microsoft.com/office/drawing/2014/main" val="1512022567"/>
                    </a:ext>
                  </a:extLst>
                </a:gridCol>
                <a:gridCol w="658368">
                  <a:extLst>
                    <a:ext uri="{9D8B030D-6E8A-4147-A177-3AD203B41FA5}">
                      <a16:colId xmlns:a16="http://schemas.microsoft.com/office/drawing/2014/main" val="3008964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2534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etemetropolitain - 2024-07-30 15:02:54</a:t>
                      </a:r>
                      <a:r>
                        <a:rPr kumimoji="0" lang="fr-FR" sz="1000" b="0" i="0" u="none" strike="noStrike" kern="1200" cap="none" spc="0" normalizeH="0" baseline="0" noProof="0">
                          <a:ln>
                            <a:noFill/>
                          </a:ln>
                          <a:solidFill>
                            <a:prstClr val="black"/>
                          </a:solidFill>
                          <a:effectLst/>
                          <a:uLnTx/>
                          <a:uFillTx/>
                          <a:latin typeface="Calibri"/>
                          <a:ea typeface="+mn-ea"/>
                          <a:cs typeface="+mn-cs"/>
                        </a:rPr>
                        <a:t>
 🧸 𝗙𝗢𝗖𝗨𝗦 𝗦𝗨𝗥…🧸
𝗘𝗡𝗚𝗟𝗢𝗨𝗧𝗜 ! • 𝗖𝗼𝗺𝗽𝗮𝗴𝗻𝗶𝗲 𝗛𝗘𝗟
Un humain qui se régale de déchets, des ordures jetées qui se transforment en formes colorées, un papillon aux reflets irisés, un ver en colère…
Un conte chorégraphique à voir dès 3 ans qui aborde les questions environnementales avec douceur et optimisme dans un décor 100% récup’.
🧿 Un voyage au pays des détritus à vivre :
MERC. 17.07 À 10H30 &gt; Villenave d’Ornon - Médiathèque d’Ornon
JEUDI 18.07 À 10H30 &gt; Ambès - Parc de Cantefrêne
MERC. 24.07 À 10H30 &gt; Pessac - Théâtre de verdure de Saige
MERC. 31.07 À 10H30 &gt; Saint-Médard-en-Jalles - Parc de l'Ingénieur
MARDI 20.08 À 10H30 &gt; Carbon-Blanc - Parc Favols
MARDI 27 AOÛT À 18H &gt; Lormont - Parc du Bois fleuri
🌿 GRATUIT sans réservation
☀️ JEUNE PUBLIC de 3 à 11 ans
➕ d’infos sur le site de l'#Etemetropolitain (lien en BIO)
🤝 Restez connecté.e.s pour découvrir en images la suite de la programmation !
🎦 Montage Emma Délas, à partir d’images fournies par la compagnie 
Compagnie : @compagnie.hel
@bordeauxmetropole @ville_de_carbonblanc @villedelormont @villesaintmedardenjalles
#Étémétropolitain #culture #festival #spectacles #théâtre #bordeauxmetropole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https://quintly-eu-image-storage.s3.amazonaws.com/9301b0c7c2dda4776a82e10c0e253ab5/fd9fb3dac1c2209f3853f010cb037fd8.jpg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extLst>
                  <a:ext uri="{0D108BD9-81ED-4DB2-BD59-A6C34878D82A}">
                    <a16:rowId xmlns:a16="http://schemas.microsoft.com/office/drawing/2014/main" val="3113989986"/>
                  </a:ext>
                </a:extLst>
              </a:tr>
            </a:tbl>
          </a:graphicData>
        </a:graphic>
      </p:graphicFrame>
      <p:sp>
        <p:nvSpPr>
          <p:cNvPr id="4" name="Text Placeholder 3">
            <a:extLst>
              <a:ext uri="{FF2B5EF4-FFF2-40B4-BE49-F238E27FC236}">
                <a16:creationId xmlns:a16="http://schemas.microsoft.com/office/drawing/2014/main" id="{CB137D96-139D-4CD2-9DA0-F46E2145D33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6693232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C8A6A-7F89-4685-B089-F1D8BEF885DE}"/>
              </a:ext>
            </a:extLst>
          </p:cNvPr>
          <p:cNvSpPr>
            <a:spLocks noGrp="1"/>
          </p:cNvSpPr>
          <p:nvPr>
            <p:ph type="title"/>
          </p:nvPr>
        </p:nvSpPr>
        <p:spPr/>
        <p:txBody>
          <a:bodyPr/>
          <a:lstStyle/>
          <a:p>
            <a:r>
              <a:rPr lang="fr-FR"/>
              <a:t>Instagram Vidéos les plus populaires | All profiles - 19 of 24</a:t>
            </a:r>
            <a:endParaRPr lang="en-US"/>
          </a:p>
        </p:txBody>
      </p:sp>
      <p:graphicFrame>
        <p:nvGraphicFramePr>
          <p:cNvPr id="5" name="Table Placeholder 4">
            <a:extLst>
              <a:ext uri="{FF2B5EF4-FFF2-40B4-BE49-F238E27FC236}">
                <a16:creationId xmlns:a16="http://schemas.microsoft.com/office/drawing/2014/main" id="{34FAC7E3-2699-41AA-B9AD-3F882617471C}"/>
              </a:ext>
            </a:extLst>
          </p:cNvPr>
          <p:cNvGraphicFramePr>
            <a:graphicFrameLocks noGrp="1"/>
          </p:cNvGraphicFramePr>
          <p:nvPr>
            <p:ph type="tbl" sz="quarter" idx="13"/>
            <p:extLst>
              <p:ext uri="{D42A27DB-BD31-4B8C-83A1-F6EECF244321}">
                <p14:modId xmlns:p14="http://schemas.microsoft.com/office/powerpoint/2010/main" val="821802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13802599"/>
                    </a:ext>
                  </a:extLst>
                </a:gridCol>
                <a:gridCol w="1645920">
                  <a:extLst>
                    <a:ext uri="{9D8B030D-6E8A-4147-A177-3AD203B41FA5}">
                      <a16:colId xmlns:a16="http://schemas.microsoft.com/office/drawing/2014/main" val="3407353179"/>
                    </a:ext>
                  </a:extLst>
                </a:gridCol>
                <a:gridCol w="658368">
                  <a:extLst>
                    <a:ext uri="{9D8B030D-6E8A-4147-A177-3AD203B41FA5}">
                      <a16:colId xmlns:a16="http://schemas.microsoft.com/office/drawing/2014/main" val="3005518197"/>
                    </a:ext>
                  </a:extLst>
                </a:gridCol>
                <a:gridCol w="658368">
                  <a:extLst>
                    <a:ext uri="{9D8B030D-6E8A-4147-A177-3AD203B41FA5}">
                      <a16:colId xmlns:a16="http://schemas.microsoft.com/office/drawing/2014/main" val="2997400615"/>
                    </a:ext>
                  </a:extLst>
                </a:gridCol>
                <a:gridCol w="658368">
                  <a:extLst>
                    <a:ext uri="{9D8B030D-6E8A-4147-A177-3AD203B41FA5}">
                      <a16:colId xmlns:a16="http://schemas.microsoft.com/office/drawing/2014/main" val="2826606867"/>
                    </a:ext>
                  </a:extLst>
                </a:gridCol>
                <a:gridCol w="658368">
                  <a:extLst>
                    <a:ext uri="{9D8B030D-6E8A-4147-A177-3AD203B41FA5}">
                      <a16:colId xmlns:a16="http://schemas.microsoft.com/office/drawing/2014/main" val="876232078"/>
                    </a:ext>
                  </a:extLst>
                </a:gridCol>
                <a:gridCol w="658368">
                  <a:extLst>
                    <a:ext uri="{9D8B030D-6E8A-4147-A177-3AD203B41FA5}">
                      <a16:colId xmlns:a16="http://schemas.microsoft.com/office/drawing/2014/main" val="525617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781646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- 2024-07-20 16:50:28</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𝗜𝗡𝗘́𝗗𝗜𝗧 𝗗𝗘 𝗟’𝗘́𝗧𝗘́ · 𝗥𝗮𝗺𝗶 𝗞𝗵𝗮𝗹𝗶𝗳𝗲́ 𝗧𝗿𝗶𝗼
Attention, pianiste hors norme ! Fils de l’immense joueur de oud Marcel Khalifé et frère du musicien Bachar Khalifé, le pianiste franco-libanais Rami Khalifé aime casser les codes. Pour son unique date dans l’Été métropolitain, il invite les violoncellistes Joachim Birman et Auguste Rachet à le rejoindre sur scène. Un concert qui promet d’être sauvage et percussif !
🧿 Concert à vivre :
LUNDI 22 JUILLET À 20H &gt; Lormont - Terrasse de la Villa Valmont
📌 Prochains Concerts Inédits de l’Été :
VENDREDI 2 AOÛT À 20H ⮕ Cyrille Brotto &amp; Ablaye Cissoko &gt; Saint-Louis-de-Montferrand - Parenthèse L’Escale
MERCREDI 7 AOÛT À 20H ⮕ Elliott Armen &gt; Bordeaux - Square de la Croix du Sud (Nansouty)
MERCREDI 21 AOÛT À 20H ⮕ Denis Cuniot &gt; Villenave d’Ornon - Parc Sourreil
JEUDI 29 AOÛT À 20H ⮕ Sophye Soliveau &gt; Ambarès-et-Lagrave - Parc Charron
🌿 GRATUIT sans réservation
☀️ TOUT PUBLIC
➕ d’infos sur le site de l’#Etemetropolitain (lien en BIO)
🤝 Restez connecté.e.s pour découvrir en images la suite de la programmation !
🎦 Montage Emma Délas, à partir d’images fournies par la production
Artiste : @ramikhalifeofficial
@bordeauxmetropole @lerocherdepalmer @villedelormont @lavillavalmont
@lesparenthesesdesaintlouis @villedebordeaux @bdxculture @villenavedornon @culturevillenavedornon @pole_culturel_evasion @ablayecissoko @elliottarmen @sophyesoliveau @unairdebordeaux @visitbordeaux
#Étémétropolitain #culture #festival #spectacles #concert #musique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https://quintly-eu-image-storage.s3.amazonaws.com/9301b0c7c2dda4776a82e10c0e253ab5/56f4a19017368da7fafbf08f8b5a9571.jpg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a:t>
                      </a:r>
                    </a:p>
                  </a:txBody>
                  <a:tcPr/>
                </a:tc>
                <a:extLst>
                  <a:ext uri="{0D108BD9-81ED-4DB2-BD59-A6C34878D82A}">
                    <a16:rowId xmlns:a16="http://schemas.microsoft.com/office/drawing/2014/main" val="1216414672"/>
                  </a:ext>
                </a:extLst>
              </a:tr>
            </a:tbl>
          </a:graphicData>
        </a:graphic>
      </p:graphicFrame>
      <p:sp>
        <p:nvSpPr>
          <p:cNvPr id="4" name="Text Placeholder 3">
            <a:extLst>
              <a:ext uri="{FF2B5EF4-FFF2-40B4-BE49-F238E27FC236}">
                <a16:creationId xmlns:a16="http://schemas.microsoft.com/office/drawing/2014/main" id="{521D56B8-ACE5-45AE-BDBE-F69B2D6EE6B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4037402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E0AAD-311E-4517-A17B-5946C6914DDA}"/>
              </a:ext>
            </a:extLst>
          </p:cNvPr>
          <p:cNvSpPr>
            <a:spLocks noGrp="1"/>
          </p:cNvSpPr>
          <p:nvPr>
            <p:ph type="title"/>
          </p:nvPr>
        </p:nvSpPr>
        <p:spPr/>
        <p:txBody>
          <a:bodyPr/>
          <a:lstStyle/>
          <a:p>
            <a:r>
              <a:rPr lang="fr-FR"/>
              <a:t>Instagram Vidéos les plus populaires | All profiles - 20 of 24</a:t>
            </a:r>
            <a:endParaRPr lang="en-US"/>
          </a:p>
        </p:txBody>
      </p:sp>
      <p:graphicFrame>
        <p:nvGraphicFramePr>
          <p:cNvPr id="5" name="Table Placeholder 4">
            <a:extLst>
              <a:ext uri="{FF2B5EF4-FFF2-40B4-BE49-F238E27FC236}">
                <a16:creationId xmlns:a16="http://schemas.microsoft.com/office/drawing/2014/main" id="{59809FB9-CC8D-4ACD-B135-E179CECBC36F}"/>
              </a:ext>
            </a:extLst>
          </p:cNvPr>
          <p:cNvGraphicFramePr>
            <a:graphicFrameLocks noGrp="1"/>
          </p:cNvGraphicFramePr>
          <p:nvPr>
            <p:ph type="tbl" sz="quarter" idx="13"/>
            <p:extLst>
              <p:ext uri="{D42A27DB-BD31-4B8C-83A1-F6EECF244321}">
                <p14:modId xmlns:p14="http://schemas.microsoft.com/office/powerpoint/2010/main" val="1616162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67026375"/>
                    </a:ext>
                  </a:extLst>
                </a:gridCol>
                <a:gridCol w="1645920">
                  <a:extLst>
                    <a:ext uri="{9D8B030D-6E8A-4147-A177-3AD203B41FA5}">
                      <a16:colId xmlns:a16="http://schemas.microsoft.com/office/drawing/2014/main" val="2358321956"/>
                    </a:ext>
                  </a:extLst>
                </a:gridCol>
                <a:gridCol w="658368">
                  <a:extLst>
                    <a:ext uri="{9D8B030D-6E8A-4147-A177-3AD203B41FA5}">
                      <a16:colId xmlns:a16="http://schemas.microsoft.com/office/drawing/2014/main" val="3197474686"/>
                    </a:ext>
                  </a:extLst>
                </a:gridCol>
                <a:gridCol w="658368">
                  <a:extLst>
                    <a:ext uri="{9D8B030D-6E8A-4147-A177-3AD203B41FA5}">
                      <a16:colId xmlns:a16="http://schemas.microsoft.com/office/drawing/2014/main" val="1472273441"/>
                    </a:ext>
                  </a:extLst>
                </a:gridCol>
                <a:gridCol w="658368">
                  <a:extLst>
                    <a:ext uri="{9D8B030D-6E8A-4147-A177-3AD203B41FA5}">
                      <a16:colId xmlns:a16="http://schemas.microsoft.com/office/drawing/2014/main" val="3696860529"/>
                    </a:ext>
                  </a:extLst>
                </a:gridCol>
                <a:gridCol w="658368">
                  <a:extLst>
                    <a:ext uri="{9D8B030D-6E8A-4147-A177-3AD203B41FA5}">
                      <a16:colId xmlns:a16="http://schemas.microsoft.com/office/drawing/2014/main" val="2919339064"/>
                    </a:ext>
                  </a:extLst>
                </a:gridCol>
                <a:gridCol w="658368">
                  <a:extLst>
                    <a:ext uri="{9D8B030D-6E8A-4147-A177-3AD203B41FA5}">
                      <a16:colId xmlns:a16="http://schemas.microsoft.com/office/drawing/2014/main" val="921172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638890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etemetropolitain - 2024-07-28 10:30:53</a:t>
                      </a:r>
                      <a:r>
                        <a:rPr kumimoji="0" lang="fr-FR" sz="1000" b="0" i="0" u="none" strike="noStrike" kern="1200" cap="none" spc="0" normalizeH="0" baseline="0" noProof="0">
                          <a:ln>
                            <a:noFill/>
                          </a:ln>
                          <a:solidFill>
                            <a:prstClr val="black"/>
                          </a:solidFill>
                          <a:effectLst/>
                          <a:uLnTx/>
                          <a:uFillTx/>
                          <a:latin typeface="Calibri"/>
                          <a:ea typeface="+mn-ea"/>
                          <a:cs typeface="+mn-cs"/>
                        </a:rPr>
                        <a:t>
 🧸 𝗙𝗢𝗖𝗨𝗦 𝗦𝗨𝗥… 🧸
𝗧𝗘𝗥𝗥𝗘 ! 𝗽𝗮𝗿 𝗹𝗮 𝗰𝗼𝗺𝗽𝗮𝗴𝗻𝗶𝗲 𝗟𝗲𝘀 𝗟𝘂𝗯𝗶𝗲𝘀
Une bande de manchots aborde avec délicatesse et poésie les questions de l’accueil et des différences. Un conte en kamishibaï destiné spécifiquement aux enfants de 3 à 7 ans.
🧿 Spectacle à voir :
MAR 16.07 À 10H30 &gt; Blanquefort - Parc Fongravey
MERC 24.07 À 10H30 &gt; Villenave d’Ornon - Cour de la résidence Les Sépales
MERC 31.07 À 10H30 &gt; Mérignac - Parc du Gymnase de Coubertin
VEND 02.08 À 17H00 &gt; Ambarès-et-Lagrave - Parc Charron
LUNDI 19.08 À 17H30 &gt; Gradignan - Musée de la Vigne et du vin
VEND 23.08 À 10H30 &gt; Talence - Parc du Couvent
MERC 28.08 À 11H &gt; Parempuyre - Complexe Léo Lagrange
🌿 GRATUIT sans réservation
☀️ JEUNE PUBLIC de 3 à 7 ans
➕ d’infos sur le site de l'#Etemetropolitain (lien en BIO)
🤝 Restez connecté.e.s pour découvrir en images la suite de la programmation !
🎦 Montage Emma Délas, à partir d’images fournies par la compagnie 
Compagnie : @cieleslubies
@bordeauxmetropole @pole_culturel_evasion @villedemerignac @merignacculture @villedegradignan @villedetalence 
#Étémétropolitain #culture #festival #spectacles #théâtre #jeunepublic #bordeauxmetropole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https://quintly-eu-image-storage.s3.amazonaws.com/9301b0c7c2dda4776a82e10c0e253ab5/722cd4dd5e2eca35f72dc3338a5ccbfa.jpg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extLst>
                  <a:ext uri="{0D108BD9-81ED-4DB2-BD59-A6C34878D82A}">
                    <a16:rowId xmlns:a16="http://schemas.microsoft.com/office/drawing/2014/main" val="437393130"/>
                  </a:ext>
                </a:extLst>
              </a:tr>
            </a:tbl>
          </a:graphicData>
        </a:graphic>
      </p:graphicFrame>
      <p:sp>
        <p:nvSpPr>
          <p:cNvPr id="4" name="Text Placeholder 3">
            <a:extLst>
              <a:ext uri="{FF2B5EF4-FFF2-40B4-BE49-F238E27FC236}">
                <a16:creationId xmlns:a16="http://schemas.microsoft.com/office/drawing/2014/main" id="{83FE18EB-6027-4F2E-93C1-CE492602B10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0631213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D70FD-8632-401B-A128-B5E801218EDC}"/>
              </a:ext>
            </a:extLst>
          </p:cNvPr>
          <p:cNvSpPr>
            <a:spLocks noGrp="1"/>
          </p:cNvSpPr>
          <p:nvPr>
            <p:ph type="title"/>
          </p:nvPr>
        </p:nvSpPr>
        <p:spPr/>
        <p:txBody>
          <a:bodyPr/>
          <a:lstStyle/>
          <a:p>
            <a:r>
              <a:rPr lang="fr-FR"/>
              <a:t>Instagram Vidéos les plus populaires | All profiles - 21 of 24</a:t>
            </a:r>
            <a:endParaRPr lang="en-US"/>
          </a:p>
        </p:txBody>
      </p:sp>
      <p:graphicFrame>
        <p:nvGraphicFramePr>
          <p:cNvPr id="5" name="Table Placeholder 4">
            <a:extLst>
              <a:ext uri="{FF2B5EF4-FFF2-40B4-BE49-F238E27FC236}">
                <a16:creationId xmlns:a16="http://schemas.microsoft.com/office/drawing/2014/main" id="{3477474C-64C6-4714-9CA1-7699FB2A7298}"/>
              </a:ext>
            </a:extLst>
          </p:cNvPr>
          <p:cNvGraphicFramePr>
            <a:graphicFrameLocks noGrp="1"/>
          </p:cNvGraphicFramePr>
          <p:nvPr>
            <p:ph type="tbl" sz="quarter" idx="13"/>
            <p:extLst>
              <p:ext uri="{D42A27DB-BD31-4B8C-83A1-F6EECF244321}">
                <p14:modId xmlns:p14="http://schemas.microsoft.com/office/powerpoint/2010/main" val="396968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51856036"/>
                    </a:ext>
                  </a:extLst>
                </a:gridCol>
                <a:gridCol w="1645920">
                  <a:extLst>
                    <a:ext uri="{9D8B030D-6E8A-4147-A177-3AD203B41FA5}">
                      <a16:colId xmlns:a16="http://schemas.microsoft.com/office/drawing/2014/main" val="936606530"/>
                    </a:ext>
                  </a:extLst>
                </a:gridCol>
                <a:gridCol w="658368">
                  <a:extLst>
                    <a:ext uri="{9D8B030D-6E8A-4147-A177-3AD203B41FA5}">
                      <a16:colId xmlns:a16="http://schemas.microsoft.com/office/drawing/2014/main" val="2454727817"/>
                    </a:ext>
                  </a:extLst>
                </a:gridCol>
                <a:gridCol w="658368">
                  <a:extLst>
                    <a:ext uri="{9D8B030D-6E8A-4147-A177-3AD203B41FA5}">
                      <a16:colId xmlns:a16="http://schemas.microsoft.com/office/drawing/2014/main" val="2535334958"/>
                    </a:ext>
                  </a:extLst>
                </a:gridCol>
                <a:gridCol w="658368">
                  <a:extLst>
                    <a:ext uri="{9D8B030D-6E8A-4147-A177-3AD203B41FA5}">
                      <a16:colId xmlns:a16="http://schemas.microsoft.com/office/drawing/2014/main" val="2181539988"/>
                    </a:ext>
                  </a:extLst>
                </a:gridCol>
                <a:gridCol w="658368">
                  <a:extLst>
                    <a:ext uri="{9D8B030D-6E8A-4147-A177-3AD203B41FA5}">
                      <a16:colId xmlns:a16="http://schemas.microsoft.com/office/drawing/2014/main" val="3592134702"/>
                    </a:ext>
                  </a:extLst>
                </a:gridCol>
                <a:gridCol w="658368">
                  <a:extLst>
                    <a:ext uri="{9D8B030D-6E8A-4147-A177-3AD203B41FA5}">
                      <a16:colId xmlns:a16="http://schemas.microsoft.com/office/drawing/2014/main" val="3471790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699670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- 2024-07-21 10:21:43</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𝗠𝗔𝗦𝗖𝗢𝗧𝗧𝗘 𝗽𝗮𝗿 𝗹𝗮 𝗖𝗼𝗺𝗽𝗮𝗴𝗻𝗶𝗲 𝗝𝘂𝘀𝗾𝘂’𝗶𝗰𝗶 𝘁𝗼𝘂𝘁 𝘃𝗮 𝗯𝗶𝗲𝗻
Derrière les câlins, coucous de la main et chorégraphies kitsch, qui est l’anonyme qui gesticule dans tous les sens pour vendre des produits de supermarché ou chauffer les tribunes ?
🧿 Un seul-en-scène intime et loufoque à découvrir :
MARDI 23.07 À 19H &gt; Blanquefort -  Skatepark du parc de Fongravey
MERC. 24.07 À 18H &gt; Eysines - Parvis du Château Lescombes
MERC. 07.08 À 19H30 &gt; Ambarès-et-Lagrave - Parc Charron
JEUDI 08.08 À 19H &gt; Saint-Médard-en-Jalles - École élémentaire de Gajac
🌿 GRATUIT sans réservation
☀️ TOUT PUBLIC dès 7 ans
➕ d’infos sur le site de l’#Etemetropolitain (lien en BIO)
🤝 Restez connecté.e.s pour découvrir en images la suite de la programmation !
🎦 Montage Emma Délas, à partir d’images fournies par la compagnie
Compagnie : @ciejusquicitoutvabien
@bordeauxmetropole @villedeysines @eysines-culture @pole_culturel_evasion @villesaintmedardenjalles @association_estran @ville_de_blanquefort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https://quintly-eu-image-storage.s3.amazonaws.com/9301b0c7c2dda4776a82e10c0e253ab5/1503f483c0ae565f681b25aa1844c874.jpg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a:t>
                      </a:r>
                    </a:p>
                  </a:txBody>
                  <a:tcPr/>
                </a:tc>
                <a:extLst>
                  <a:ext uri="{0D108BD9-81ED-4DB2-BD59-A6C34878D82A}">
                    <a16:rowId xmlns:a16="http://schemas.microsoft.com/office/drawing/2014/main" val="1837003503"/>
                  </a:ext>
                </a:extLst>
              </a:tr>
            </a:tbl>
          </a:graphicData>
        </a:graphic>
      </p:graphicFrame>
      <p:sp>
        <p:nvSpPr>
          <p:cNvPr id="4" name="Text Placeholder 3">
            <a:extLst>
              <a:ext uri="{FF2B5EF4-FFF2-40B4-BE49-F238E27FC236}">
                <a16:creationId xmlns:a16="http://schemas.microsoft.com/office/drawing/2014/main" id="{3B8761F4-4785-4B80-8FEC-B1634825669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3443716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5C66D-13D0-4316-AE0F-3D939A7CF6EA}"/>
              </a:ext>
            </a:extLst>
          </p:cNvPr>
          <p:cNvSpPr>
            <a:spLocks noGrp="1"/>
          </p:cNvSpPr>
          <p:nvPr>
            <p:ph type="title"/>
          </p:nvPr>
        </p:nvSpPr>
        <p:spPr/>
        <p:txBody>
          <a:bodyPr/>
          <a:lstStyle/>
          <a:p>
            <a:r>
              <a:rPr lang="fr-FR"/>
              <a:t>Instagram Vidéos les plus populaires | All profiles - 22 of 24</a:t>
            </a:r>
            <a:endParaRPr lang="en-US"/>
          </a:p>
        </p:txBody>
      </p:sp>
      <p:graphicFrame>
        <p:nvGraphicFramePr>
          <p:cNvPr id="5" name="Table Placeholder 4">
            <a:extLst>
              <a:ext uri="{FF2B5EF4-FFF2-40B4-BE49-F238E27FC236}">
                <a16:creationId xmlns:a16="http://schemas.microsoft.com/office/drawing/2014/main" id="{05064A95-8C05-4579-BB9D-2DE3A9A9DDC9}"/>
              </a:ext>
            </a:extLst>
          </p:cNvPr>
          <p:cNvGraphicFramePr>
            <a:graphicFrameLocks noGrp="1"/>
          </p:cNvGraphicFramePr>
          <p:nvPr>
            <p:ph type="tbl" sz="quarter" idx="13"/>
            <p:extLst>
              <p:ext uri="{D42A27DB-BD31-4B8C-83A1-F6EECF244321}">
                <p14:modId xmlns:p14="http://schemas.microsoft.com/office/powerpoint/2010/main" val="3552909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10496420"/>
                    </a:ext>
                  </a:extLst>
                </a:gridCol>
                <a:gridCol w="1645920">
                  <a:extLst>
                    <a:ext uri="{9D8B030D-6E8A-4147-A177-3AD203B41FA5}">
                      <a16:colId xmlns:a16="http://schemas.microsoft.com/office/drawing/2014/main" val="257736500"/>
                    </a:ext>
                  </a:extLst>
                </a:gridCol>
                <a:gridCol w="658368">
                  <a:extLst>
                    <a:ext uri="{9D8B030D-6E8A-4147-A177-3AD203B41FA5}">
                      <a16:colId xmlns:a16="http://schemas.microsoft.com/office/drawing/2014/main" val="949938190"/>
                    </a:ext>
                  </a:extLst>
                </a:gridCol>
                <a:gridCol w="658368">
                  <a:extLst>
                    <a:ext uri="{9D8B030D-6E8A-4147-A177-3AD203B41FA5}">
                      <a16:colId xmlns:a16="http://schemas.microsoft.com/office/drawing/2014/main" val="3344868337"/>
                    </a:ext>
                  </a:extLst>
                </a:gridCol>
                <a:gridCol w="658368">
                  <a:extLst>
                    <a:ext uri="{9D8B030D-6E8A-4147-A177-3AD203B41FA5}">
                      <a16:colId xmlns:a16="http://schemas.microsoft.com/office/drawing/2014/main" val="2609595875"/>
                    </a:ext>
                  </a:extLst>
                </a:gridCol>
                <a:gridCol w="658368">
                  <a:extLst>
                    <a:ext uri="{9D8B030D-6E8A-4147-A177-3AD203B41FA5}">
                      <a16:colId xmlns:a16="http://schemas.microsoft.com/office/drawing/2014/main" val="3614090038"/>
                    </a:ext>
                  </a:extLst>
                </a:gridCol>
                <a:gridCol w="658368">
                  <a:extLst>
                    <a:ext uri="{9D8B030D-6E8A-4147-A177-3AD203B41FA5}">
                      <a16:colId xmlns:a16="http://schemas.microsoft.com/office/drawing/2014/main" val="1949035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20275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- 2024-07-29 10:02:20</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𝗔𝗖𝗖𝗢𝗥𝗗𝗦 𝗢𝗨𝗩𝗘𝗥𝗧𝗦 𝗽𝗮𝗿 𝗹𝗮 𝗖𝗼𝗺𝗽𝗮𝗴𝗻𝗶𝗲 𝗔𝘂𝗴𝘂𝘀𝘁𝗲-𝗕𝗶𝗲𝗻𝘃𝗲𝗻𝘂𝗲
4 danseurs prennent possession de l’espace public pour une pièce percutante et interculturelle. Quand les gestuelles traditionnelles burkinabaises s’associent à des formes hip hop et urbaines plus contemporaines, les chorégraphies peuvent devenir contagieuses. 
🧿 Pièce à voir :
VEND 02.08 À 19H &gt; Mérignac - Parc de Beaudésert Saint-Exupéry
VEND 09.08 À 18H &gt; Eysines - Parvis du Plateau
VEND 23.08 À 19H &gt; Lormont - Rue Tour de Rouffiac
LUNDI 26.08 À 19H &gt; Martignas-sur-Jalle - Parvis de la Salle Gérard-Philipe
🌿 GRATUIT sans réservation
☀️ TOUT PUBLIC dès 5 ans
➕ d’infos sur le site de l'#Etemetropolitain (lien en BIO)
🤝 Restez connecté.e.s pour découvrir en images la suite de la programmation !
🎦 Montage Emma Délas, à partir d’images fournies par la compagnie 
Compagnie : cieaugustebienvenue 
@bordeauxmetropole @villedeysines @eysines-culture @villedemerignac @merignacculture @villedelormont @villedemartignas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https://quintly-eu-image-storage.s3.amazonaws.com/9301b0c7c2dda4776a82e10c0e253ab5/fdcd22fced5f19eec0c841442603b696.jpg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extLst>
                  <a:ext uri="{0D108BD9-81ED-4DB2-BD59-A6C34878D82A}">
                    <a16:rowId xmlns:a16="http://schemas.microsoft.com/office/drawing/2014/main" val="1814727778"/>
                  </a:ext>
                </a:extLst>
              </a:tr>
            </a:tbl>
          </a:graphicData>
        </a:graphic>
      </p:graphicFrame>
      <p:sp>
        <p:nvSpPr>
          <p:cNvPr id="4" name="Text Placeholder 3">
            <a:extLst>
              <a:ext uri="{FF2B5EF4-FFF2-40B4-BE49-F238E27FC236}">
                <a16:creationId xmlns:a16="http://schemas.microsoft.com/office/drawing/2014/main" id="{2F0AF8EC-75E4-4866-86F2-133E102E85D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8743564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15B15-F982-413C-9041-F2951E1C2CF2}"/>
              </a:ext>
            </a:extLst>
          </p:cNvPr>
          <p:cNvSpPr>
            <a:spLocks noGrp="1"/>
          </p:cNvSpPr>
          <p:nvPr>
            <p:ph type="title"/>
          </p:nvPr>
        </p:nvSpPr>
        <p:spPr/>
        <p:txBody>
          <a:bodyPr/>
          <a:lstStyle/>
          <a:p>
            <a:r>
              <a:rPr lang="fr-FR"/>
              <a:t>Instagram Vidéos les plus populaires | All profiles - 23 of 24</a:t>
            </a:r>
            <a:endParaRPr lang="en-US"/>
          </a:p>
        </p:txBody>
      </p:sp>
      <p:graphicFrame>
        <p:nvGraphicFramePr>
          <p:cNvPr id="5" name="Table Placeholder 4">
            <a:extLst>
              <a:ext uri="{FF2B5EF4-FFF2-40B4-BE49-F238E27FC236}">
                <a16:creationId xmlns:a16="http://schemas.microsoft.com/office/drawing/2014/main" id="{FA7F313B-C21F-474F-9CC4-123FFF26B830}"/>
              </a:ext>
            </a:extLst>
          </p:cNvPr>
          <p:cNvGraphicFramePr>
            <a:graphicFrameLocks noGrp="1"/>
          </p:cNvGraphicFramePr>
          <p:nvPr>
            <p:ph type="tbl" sz="quarter" idx="13"/>
            <p:extLst>
              <p:ext uri="{D42A27DB-BD31-4B8C-83A1-F6EECF244321}">
                <p14:modId xmlns:p14="http://schemas.microsoft.com/office/powerpoint/2010/main" val="4272348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89674518"/>
                    </a:ext>
                  </a:extLst>
                </a:gridCol>
                <a:gridCol w="1645920">
                  <a:extLst>
                    <a:ext uri="{9D8B030D-6E8A-4147-A177-3AD203B41FA5}">
                      <a16:colId xmlns:a16="http://schemas.microsoft.com/office/drawing/2014/main" val="2339098336"/>
                    </a:ext>
                  </a:extLst>
                </a:gridCol>
                <a:gridCol w="658368">
                  <a:extLst>
                    <a:ext uri="{9D8B030D-6E8A-4147-A177-3AD203B41FA5}">
                      <a16:colId xmlns:a16="http://schemas.microsoft.com/office/drawing/2014/main" val="1676572472"/>
                    </a:ext>
                  </a:extLst>
                </a:gridCol>
                <a:gridCol w="658368">
                  <a:extLst>
                    <a:ext uri="{9D8B030D-6E8A-4147-A177-3AD203B41FA5}">
                      <a16:colId xmlns:a16="http://schemas.microsoft.com/office/drawing/2014/main" val="188269055"/>
                    </a:ext>
                  </a:extLst>
                </a:gridCol>
                <a:gridCol w="658368">
                  <a:extLst>
                    <a:ext uri="{9D8B030D-6E8A-4147-A177-3AD203B41FA5}">
                      <a16:colId xmlns:a16="http://schemas.microsoft.com/office/drawing/2014/main" val="2403558945"/>
                    </a:ext>
                  </a:extLst>
                </a:gridCol>
                <a:gridCol w="658368">
                  <a:extLst>
                    <a:ext uri="{9D8B030D-6E8A-4147-A177-3AD203B41FA5}">
                      <a16:colId xmlns:a16="http://schemas.microsoft.com/office/drawing/2014/main" val="3104250846"/>
                    </a:ext>
                  </a:extLst>
                </a:gridCol>
                <a:gridCol w="658368">
                  <a:extLst>
                    <a:ext uri="{9D8B030D-6E8A-4147-A177-3AD203B41FA5}">
                      <a16:colId xmlns:a16="http://schemas.microsoft.com/office/drawing/2014/main" val="2342580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54675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etemetropolitain - 2024-07-11 13:59:58</a:t>
                      </a:r>
                      <a:r>
                        <a:rPr kumimoji="0" lang="fr-FR" sz="1000" b="0" i="0" u="none" strike="noStrike" kern="1200" cap="none" spc="0" normalizeH="0" baseline="0" noProof="0">
                          <a:ln>
                            <a:noFill/>
                          </a:ln>
                          <a:solidFill>
                            <a:prstClr val="black"/>
                          </a:solidFill>
                          <a:effectLst/>
                          <a:uLnTx/>
                          <a:uFillTx/>
                          <a:latin typeface="Calibri"/>
                          <a:ea typeface="+mn-ea"/>
                          <a:cs typeface="+mn-cs"/>
                        </a:rPr>
                        <a:t>
 👀 𝗙𝗢𝗖𝗨𝗦 𝗦𝗨𝗥… 👀
𝗖𝗜𝗡𝗤 𝗦𝗔𝗜𝗦𝗢𝗡𝗦 𝗽𝗮𝗿 @dechairetdos
Respirer profondément, remettre les mains dans la terre, construire des mandalas de pétales, une expérience collective et participative en pleine nature.
🧿 Ne manquez pas l’unique représentation :
MERCREDI 17 JUILLET À 19H &gt; Lormont - Pôle éducatif Romain Rolland
Une reprogrammation de la date annulée en 2023 en raison des intempéries
🌿 GRATUIT sur réservation : LIEN EN BIO 
☀️ TOUT PUBLIC dès 10 ans
➕ d’infos sur le site de l’#Etemetropolitain (lien en BIO)
🤝 Restez connecté.e.s pour découvrir en images la suite de la programmation !
🎦 Montage Emma Délas, à partir d’images fournies par la compagnie
#Étémétropolitain #culture #festival #spectacles
@villedelormont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https://quintly-eu-image-storage.s3.amazonaws.com/9301b0c7c2dda4776a82e10c0e253ab5/5537192deb146a6696deb4c541047ba8.jpg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extLst>
                  <a:ext uri="{0D108BD9-81ED-4DB2-BD59-A6C34878D82A}">
                    <a16:rowId xmlns:a16="http://schemas.microsoft.com/office/drawing/2014/main" val="2191224145"/>
                  </a:ext>
                </a:extLst>
              </a:tr>
            </a:tbl>
          </a:graphicData>
        </a:graphic>
      </p:graphicFrame>
      <p:sp>
        <p:nvSpPr>
          <p:cNvPr id="4" name="Text Placeholder 3">
            <a:extLst>
              <a:ext uri="{FF2B5EF4-FFF2-40B4-BE49-F238E27FC236}">
                <a16:creationId xmlns:a16="http://schemas.microsoft.com/office/drawing/2014/main" id="{17887FFC-1957-4BCB-BCAF-476F36350B4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9567403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B6103-FE40-4FDC-BA7C-0860040FA72A}"/>
              </a:ext>
            </a:extLst>
          </p:cNvPr>
          <p:cNvSpPr>
            <a:spLocks noGrp="1"/>
          </p:cNvSpPr>
          <p:nvPr>
            <p:ph type="title"/>
          </p:nvPr>
        </p:nvSpPr>
        <p:spPr/>
        <p:txBody>
          <a:bodyPr/>
          <a:lstStyle/>
          <a:p>
            <a:r>
              <a:rPr lang="fr-FR"/>
              <a:t>Instagram Vidéos les plus populaires | All profiles - 24 of 24</a:t>
            </a:r>
            <a:endParaRPr lang="en-US"/>
          </a:p>
        </p:txBody>
      </p:sp>
      <p:graphicFrame>
        <p:nvGraphicFramePr>
          <p:cNvPr id="5" name="Table Placeholder 4">
            <a:extLst>
              <a:ext uri="{FF2B5EF4-FFF2-40B4-BE49-F238E27FC236}">
                <a16:creationId xmlns:a16="http://schemas.microsoft.com/office/drawing/2014/main" id="{3DB1D6B2-BAE8-4721-9677-E3BC418208E2}"/>
              </a:ext>
            </a:extLst>
          </p:cNvPr>
          <p:cNvGraphicFramePr>
            <a:graphicFrameLocks noGrp="1"/>
          </p:cNvGraphicFramePr>
          <p:nvPr>
            <p:ph type="tbl" sz="quarter" idx="13"/>
            <p:extLst>
              <p:ext uri="{D42A27DB-BD31-4B8C-83A1-F6EECF244321}">
                <p14:modId xmlns:p14="http://schemas.microsoft.com/office/powerpoint/2010/main" val="3126962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67744830"/>
                    </a:ext>
                  </a:extLst>
                </a:gridCol>
                <a:gridCol w="1645920">
                  <a:extLst>
                    <a:ext uri="{9D8B030D-6E8A-4147-A177-3AD203B41FA5}">
                      <a16:colId xmlns:a16="http://schemas.microsoft.com/office/drawing/2014/main" val="2655222012"/>
                    </a:ext>
                  </a:extLst>
                </a:gridCol>
                <a:gridCol w="658368">
                  <a:extLst>
                    <a:ext uri="{9D8B030D-6E8A-4147-A177-3AD203B41FA5}">
                      <a16:colId xmlns:a16="http://schemas.microsoft.com/office/drawing/2014/main" val="547500260"/>
                    </a:ext>
                  </a:extLst>
                </a:gridCol>
                <a:gridCol w="658368">
                  <a:extLst>
                    <a:ext uri="{9D8B030D-6E8A-4147-A177-3AD203B41FA5}">
                      <a16:colId xmlns:a16="http://schemas.microsoft.com/office/drawing/2014/main" val="3792872211"/>
                    </a:ext>
                  </a:extLst>
                </a:gridCol>
                <a:gridCol w="658368">
                  <a:extLst>
                    <a:ext uri="{9D8B030D-6E8A-4147-A177-3AD203B41FA5}">
                      <a16:colId xmlns:a16="http://schemas.microsoft.com/office/drawing/2014/main" val="2057899473"/>
                    </a:ext>
                  </a:extLst>
                </a:gridCol>
                <a:gridCol w="658368">
                  <a:extLst>
                    <a:ext uri="{9D8B030D-6E8A-4147-A177-3AD203B41FA5}">
                      <a16:colId xmlns:a16="http://schemas.microsoft.com/office/drawing/2014/main" val="1851647755"/>
                    </a:ext>
                  </a:extLst>
                </a:gridCol>
                <a:gridCol w="658368">
                  <a:extLst>
                    <a:ext uri="{9D8B030D-6E8A-4147-A177-3AD203B41FA5}">
                      <a16:colId xmlns:a16="http://schemas.microsoft.com/office/drawing/2014/main" val="4258598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50618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etemetropolitain - 2024-07-18 12:37:08</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𝗜𝗡𝗘́𝗗𝗜𝗧 𝗗𝗘 𝗟’𝗘́𝗧𝗘́ · 𝗙𝗹𝗲̀𝗰𝗵𝗲 𝗟𝗼𝘃𝗲
Phénomène live à haute tension ! L’artiste suisso-algérienne jongle entre les langues, navigue entre les influences du monde, passe de la soul à l’électro. Venez découvrir son univers et son dernier opus Guérison pour cette unique date de l’Été métropolitain.
🧿 Concert à vivre :
JEUDI 18 JUILLET À 20H &gt; Pessac - Théâtre de nature de la forêt du Bourgailh
📌 Prochains Concerts Inédits de l’Été :
LUNDI 22 JUILLET À 20H ⮕ Rami Khalifé trio &gt; Lormont - Terrasse de la Villa Valmont
VENDREDI 2 AOÛT À 20H ⮕ Cyrille Brotto &amp; Ablaye Cissoko &gt; Saint-Louis-de-Montferrand - Parenthèse L’Escale
MERCREDI 7 AOÛT À 20H ⮕ Elliott Armen &gt; Bordeaux - Square de la Croix du Sud (Nansouty)
MERCREDI 21 AOÛT À 20H ⮕ Denis Cuniot &gt; Villenave d’Ornon - Parc Sourreil
JEUDI 29 AOÛT À 20H ⮕ Sophye Soliveau &gt; Ambarès-et-Lagrave - Parc Charron
.
🌿 GRATUIT sans réservation
☀️ TOUT PUBLIC
➕ d’infos sur le site de l’#Etemetropolitain (lien en BIO)
🤝 Restez connecté.e.s pour découvrir en images la suite de la programmation !
🎦 Montage Emma Délas, à partir d’images fournies par la production
Compagnie : @flechelove
@bordeauxmetropole @lerocherdepalmer @ville_de_pessac @culture.pessac
@villedelormont @lavillavalmont @lesparenthesesdesaintlouis @villedebordeaux @bdxculture @villenavedornon @culturevillenavedornon @pole_culturel_evasion
@ramikhalifeofficial @ablayecissoko @elliottarmen @sophyesoliveau
#Étémétropolitain #culture #festival #spectacles #concert #musique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https://quintly-eu-image-storage.s3.amazonaws.com/9301b0c7c2dda4776a82e10c0e253ab5/a3647dfe46af82b85cef5c25b5f32cb9.jpg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extLst>
                  <a:ext uri="{0D108BD9-81ED-4DB2-BD59-A6C34878D82A}">
                    <a16:rowId xmlns:a16="http://schemas.microsoft.com/office/drawing/2014/main" val="782547316"/>
                  </a:ext>
                </a:extLst>
              </a:tr>
            </a:tbl>
          </a:graphicData>
        </a:graphic>
      </p:graphicFrame>
      <p:sp>
        <p:nvSpPr>
          <p:cNvPr id="4" name="Text Placeholder 3">
            <a:extLst>
              <a:ext uri="{FF2B5EF4-FFF2-40B4-BE49-F238E27FC236}">
                <a16:creationId xmlns:a16="http://schemas.microsoft.com/office/drawing/2014/main" id="{5988C7E7-1219-4FBC-AB3B-6B9387E143E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1118082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5373E-BA23-4263-82A6-C0823686B295}"/>
              </a:ext>
            </a:extLst>
          </p:cNvPr>
          <p:cNvSpPr>
            <a:spLocks noGrp="1"/>
          </p:cNvSpPr>
          <p:nvPr>
            <p:ph type="title"/>
          </p:nvPr>
        </p:nvSpPr>
        <p:spPr/>
        <p:txBody>
          <a:bodyPr/>
          <a:lstStyle/>
          <a:p>
            <a:r>
              <a:rPr lang="fr-FR"/>
              <a:t>Instagram Chiffres clés des stories | All profiles</a:t>
            </a:r>
            <a:endParaRPr lang="en-US"/>
          </a:p>
        </p:txBody>
      </p:sp>
      <p:graphicFrame>
        <p:nvGraphicFramePr>
          <p:cNvPr id="5" name="Table Placeholder 4">
            <a:extLst>
              <a:ext uri="{FF2B5EF4-FFF2-40B4-BE49-F238E27FC236}">
                <a16:creationId xmlns:a16="http://schemas.microsoft.com/office/drawing/2014/main" id="{37F47A3B-8D64-4F4D-A0E2-F206325D5C06}"/>
              </a:ext>
            </a:extLst>
          </p:cNvPr>
          <p:cNvGraphicFramePr>
            <a:graphicFrameLocks noGrp="1"/>
          </p:cNvGraphicFramePr>
          <p:nvPr>
            <p:ph type="tbl" sz="quarter" idx="13"/>
            <p:extLst>
              <p:ext uri="{D42A27DB-BD31-4B8C-83A1-F6EECF244321}">
                <p14:modId xmlns:p14="http://schemas.microsoft.com/office/powerpoint/2010/main" val="1532513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50643568"/>
                    </a:ext>
                  </a:extLst>
                </a:gridCol>
                <a:gridCol w="1399032">
                  <a:extLst>
                    <a:ext uri="{9D8B030D-6E8A-4147-A177-3AD203B41FA5}">
                      <a16:colId xmlns:a16="http://schemas.microsoft.com/office/drawing/2014/main" val="3163958929"/>
                    </a:ext>
                  </a:extLst>
                </a:gridCol>
                <a:gridCol w="1399032">
                  <a:extLst>
                    <a:ext uri="{9D8B030D-6E8A-4147-A177-3AD203B41FA5}">
                      <a16:colId xmlns:a16="http://schemas.microsoft.com/office/drawing/2014/main" val="779654128"/>
                    </a:ext>
                  </a:extLst>
                </a:gridCol>
                <a:gridCol w="1399032">
                  <a:extLst>
                    <a:ext uri="{9D8B030D-6E8A-4147-A177-3AD203B41FA5}">
                      <a16:colId xmlns:a16="http://schemas.microsoft.com/office/drawing/2014/main" val="155286351"/>
                    </a:ext>
                  </a:extLst>
                </a:gridCol>
                <a:gridCol w="1399032">
                  <a:extLst>
                    <a:ext uri="{9D8B030D-6E8A-4147-A177-3AD203B41FA5}">
                      <a16:colId xmlns:a16="http://schemas.microsoft.com/office/drawing/2014/main" val="373888438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280366660"/>
                  </a:ext>
                </a:extLst>
              </a:tr>
              <a:tr h="370840">
                <a:tc>
                  <a:txBody>
                    <a:bodyPr/>
                    <a:lstStyle/>
                    <a:p>
                      <a:r>
                        <a:rPr lang="en-US" sz="1000"/>
                        <a:t>bordeauxmetropole</a:t>
                      </a:r>
                    </a:p>
                  </a:txBody>
                  <a:tcPr/>
                </a:tc>
                <a:tc>
                  <a:txBody>
                    <a:bodyPr/>
                    <a:lstStyle/>
                    <a:p>
                      <a:r>
                        <a:rPr lang="en-US" sz="1000"/>
                        <a:t>94</a:t>
                      </a:r>
                    </a:p>
                  </a:txBody>
                  <a:tcPr/>
                </a:tc>
                <a:tc>
                  <a:txBody>
                    <a:bodyPr/>
                    <a:lstStyle/>
                    <a:p>
                      <a:r>
                        <a:rPr lang="en-US" sz="1000"/>
                        <a:t>181612</a:t>
                      </a:r>
                    </a:p>
                  </a:txBody>
                  <a:tcPr/>
                </a:tc>
                <a:tc>
                  <a:txBody>
                    <a:bodyPr/>
                    <a:lstStyle/>
                    <a:p>
                      <a:r>
                        <a:rPr lang="en-US" sz="1000"/>
                        <a:t>15712</a:t>
                      </a:r>
                    </a:p>
                  </a:txBody>
                  <a:tcPr/>
                </a:tc>
                <a:tc>
                  <a:txBody>
                    <a:bodyPr/>
                    <a:lstStyle/>
                    <a:p>
                      <a:r>
                        <a:rPr lang="en-US" sz="1000"/>
                        <a:t>169243</a:t>
                      </a:r>
                    </a:p>
                  </a:txBody>
                  <a:tcPr/>
                </a:tc>
                <a:extLst>
                  <a:ext uri="{0D108BD9-81ED-4DB2-BD59-A6C34878D82A}">
                    <a16:rowId xmlns:a16="http://schemas.microsoft.com/office/drawing/2014/main" val="2220133150"/>
                  </a:ext>
                </a:extLst>
              </a:tr>
              <a:tr h="370840">
                <a:tc>
                  <a:txBody>
                    <a:bodyPr/>
                    <a:lstStyle/>
                    <a:p>
                      <a:r>
                        <a:rPr lang="en-US" sz="1000"/>
                        <a:t>etemetropolitain</a:t>
                      </a:r>
                    </a:p>
                  </a:txBody>
                  <a:tcPr/>
                </a:tc>
                <a:tc>
                  <a:txBody>
                    <a:bodyPr/>
                    <a:lstStyle/>
                    <a:p>
                      <a:r>
                        <a:rPr lang="en-US" sz="1000"/>
                        <a:t>227</a:t>
                      </a:r>
                    </a:p>
                  </a:txBody>
                  <a:tcPr/>
                </a:tc>
                <a:tc>
                  <a:txBody>
                    <a:bodyPr/>
                    <a:lstStyle/>
                    <a:p>
                      <a:r>
                        <a:rPr lang="en-US" sz="1000"/>
                        <a:t>34114</a:t>
                      </a:r>
                    </a:p>
                  </a:txBody>
                  <a:tcPr/>
                </a:tc>
                <a:tc>
                  <a:txBody>
                    <a:bodyPr/>
                    <a:lstStyle/>
                    <a:p>
                      <a:r>
                        <a:rPr lang="en-US" sz="1000"/>
                        <a:t>2108</a:t>
                      </a:r>
                    </a:p>
                  </a:txBody>
                  <a:tcPr/>
                </a:tc>
                <a:tc>
                  <a:txBody>
                    <a:bodyPr/>
                    <a:lstStyle/>
                    <a:p>
                      <a:r>
                        <a:rPr lang="en-US" sz="1000"/>
                        <a:t>19958</a:t>
                      </a:r>
                    </a:p>
                  </a:txBody>
                  <a:tcPr/>
                </a:tc>
                <a:extLst>
                  <a:ext uri="{0D108BD9-81ED-4DB2-BD59-A6C34878D82A}">
                    <a16:rowId xmlns:a16="http://schemas.microsoft.com/office/drawing/2014/main" val="1463905091"/>
                  </a:ext>
                </a:extLst>
              </a:tr>
              <a:tr h="370840">
                <a:tc>
                  <a:txBody>
                    <a:bodyPr/>
                    <a:lstStyle/>
                    <a:p>
                      <a:r>
                        <a:rPr lang="en-US" sz="1000"/>
                        <a:t>la_maison_ecocitoyenne</a:t>
                      </a:r>
                    </a:p>
                  </a:txBody>
                  <a:tcPr/>
                </a:tc>
                <a:tc>
                  <a:txBody>
                    <a:bodyPr/>
                    <a:lstStyle/>
                    <a:p>
                      <a:r>
                        <a:rPr lang="en-US" sz="1000"/>
                        <a:t>4</a:t>
                      </a:r>
                    </a:p>
                  </a:txBody>
                  <a:tcPr/>
                </a:tc>
                <a:tc>
                  <a:txBody>
                    <a:bodyPr/>
                    <a:lstStyle/>
                    <a:p>
                      <a:r>
                        <a:rPr lang="en-US" sz="1000"/>
                        <a:t>594</a:t>
                      </a:r>
                    </a:p>
                  </a:txBody>
                  <a:tcPr/>
                </a:tc>
                <a:tc>
                  <a:txBody>
                    <a:bodyPr/>
                    <a:lstStyle/>
                    <a:p>
                      <a:r>
                        <a:rPr lang="en-US" sz="1000"/>
                        <a:t>65</a:t>
                      </a:r>
                    </a:p>
                  </a:txBody>
                  <a:tcPr/>
                </a:tc>
                <a:tc>
                  <a:txBody>
                    <a:bodyPr/>
                    <a:lstStyle/>
                    <a:p>
                      <a:r>
                        <a:rPr lang="en-US" sz="1000"/>
                        <a:t>488</a:t>
                      </a:r>
                    </a:p>
                  </a:txBody>
                  <a:tcPr/>
                </a:tc>
                <a:extLst>
                  <a:ext uri="{0D108BD9-81ED-4DB2-BD59-A6C34878D82A}">
                    <a16:rowId xmlns:a16="http://schemas.microsoft.com/office/drawing/2014/main" val="3970750155"/>
                  </a:ext>
                </a:extLst>
              </a:tr>
            </a:tbl>
          </a:graphicData>
        </a:graphic>
      </p:graphicFrame>
      <p:sp>
        <p:nvSpPr>
          <p:cNvPr id="4" name="Text Placeholder 3">
            <a:extLst>
              <a:ext uri="{FF2B5EF4-FFF2-40B4-BE49-F238E27FC236}">
                <a16:creationId xmlns:a16="http://schemas.microsoft.com/office/drawing/2014/main" id="{425EAB08-5DF8-49A8-A64E-59A13A5F0A9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5709012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BEAEE-8A39-4379-8A9F-E84689CE86E1}"/>
              </a:ext>
            </a:extLst>
          </p:cNvPr>
          <p:cNvSpPr>
            <a:spLocks noGrp="1"/>
          </p:cNvSpPr>
          <p:nvPr>
            <p:ph type="title"/>
          </p:nvPr>
        </p:nvSpPr>
        <p:spPr/>
        <p:txBody>
          <a:bodyPr/>
          <a:lstStyle/>
          <a:p>
            <a:r>
              <a:rPr lang="fr-FR"/>
              <a:t>Instagram Stories les plus vues | All profiles - 1 of 11</a:t>
            </a:r>
            <a:endParaRPr lang="en-US"/>
          </a:p>
        </p:txBody>
      </p:sp>
      <p:graphicFrame>
        <p:nvGraphicFramePr>
          <p:cNvPr id="5" name="Table Placeholder 4">
            <a:extLst>
              <a:ext uri="{FF2B5EF4-FFF2-40B4-BE49-F238E27FC236}">
                <a16:creationId xmlns:a16="http://schemas.microsoft.com/office/drawing/2014/main" id="{171A4FCF-74CB-4D42-92CF-B002C5219875}"/>
              </a:ext>
            </a:extLst>
          </p:cNvPr>
          <p:cNvGraphicFramePr>
            <a:graphicFrameLocks noGrp="1"/>
          </p:cNvGraphicFramePr>
          <p:nvPr>
            <p:ph type="tbl" sz="quarter" idx="13"/>
            <p:extLst>
              <p:ext uri="{D42A27DB-BD31-4B8C-83A1-F6EECF244321}">
                <p14:modId xmlns:p14="http://schemas.microsoft.com/office/powerpoint/2010/main" val="4098728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30227577"/>
                    </a:ext>
                  </a:extLst>
                </a:gridCol>
                <a:gridCol w="905256">
                  <a:extLst>
                    <a:ext uri="{9D8B030D-6E8A-4147-A177-3AD203B41FA5}">
                      <a16:colId xmlns:a16="http://schemas.microsoft.com/office/drawing/2014/main" val="581976122"/>
                    </a:ext>
                  </a:extLst>
                </a:gridCol>
                <a:gridCol w="1152144">
                  <a:extLst>
                    <a:ext uri="{9D8B030D-6E8A-4147-A177-3AD203B41FA5}">
                      <a16:colId xmlns:a16="http://schemas.microsoft.com/office/drawing/2014/main" val="2637418254"/>
                    </a:ext>
                  </a:extLst>
                </a:gridCol>
                <a:gridCol w="411480">
                  <a:extLst>
                    <a:ext uri="{9D8B030D-6E8A-4147-A177-3AD203B41FA5}">
                      <a16:colId xmlns:a16="http://schemas.microsoft.com/office/drawing/2014/main" val="1969543738"/>
                    </a:ext>
                  </a:extLst>
                </a:gridCol>
                <a:gridCol w="411480">
                  <a:extLst>
                    <a:ext uri="{9D8B030D-6E8A-4147-A177-3AD203B41FA5}">
                      <a16:colId xmlns:a16="http://schemas.microsoft.com/office/drawing/2014/main" val="259392747"/>
                    </a:ext>
                  </a:extLst>
                </a:gridCol>
                <a:gridCol w="411480">
                  <a:extLst>
                    <a:ext uri="{9D8B030D-6E8A-4147-A177-3AD203B41FA5}">
                      <a16:colId xmlns:a16="http://schemas.microsoft.com/office/drawing/2014/main" val="2606651444"/>
                    </a:ext>
                  </a:extLst>
                </a:gridCol>
                <a:gridCol w="411480">
                  <a:extLst>
                    <a:ext uri="{9D8B030D-6E8A-4147-A177-3AD203B41FA5}">
                      <a16:colId xmlns:a16="http://schemas.microsoft.com/office/drawing/2014/main" val="2321330060"/>
                    </a:ext>
                  </a:extLst>
                </a:gridCol>
                <a:gridCol w="411480">
                  <a:extLst>
                    <a:ext uri="{9D8B030D-6E8A-4147-A177-3AD203B41FA5}">
                      <a16:colId xmlns:a16="http://schemas.microsoft.com/office/drawing/2014/main" val="2768718717"/>
                    </a:ext>
                  </a:extLst>
                </a:gridCol>
                <a:gridCol w="411480">
                  <a:extLst>
                    <a:ext uri="{9D8B030D-6E8A-4147-A177-3AD203B41FA5}">
                      <a16:colId xmlns:a16="http://schemas.microsoft.com/office/drawing/2014/main" val="2867319177"/>
                    </a:ext>
                  </a:extLst>
                </a:gridCol>
                <a:gridCol w="411480">
                  <a:extLst>
                    <a:ext uri="{9D8B030D-6E8A-4147-A177-3AD203B41FA5}">
                      <a16:colId xmlns:a16="http://schemas.microsoft.com/office/drawing/2014/main" val="1397629276"/>
                    </a:ext>
                  </a:extLst>
                </a:gridCol>
                <a:gridCol w="411480">
                  <a:extLst>
                    <a:ext uri="{9D8B030D-6E8A-4147-A177-3AD203B41FA5}">
                      <a16:colId xmlns:a16="http://schemas.microsoft.com/office/drawing/2014/main" val="1096273208"/>
                    </a:ext>
                  </a:extLst>
                </a:gridCol>
                <a:gridCol w="411480">
                  <a:extLst>
                    <a:ext uri="{9D8B030D-6E8A-4147-A177-3AD203B41FA5}">
                      <a16:colId xmlns:a16="http://schemas.microsoft.com/office/drawing/2014/main" val="2682656801"/>
                    </a:ext>
                  </a:extLst>
                </a:gridCol>
                <a:gridCol w="411480">
                  <a:extLst>
                    <a:ext uri="{9D8B030D-6E8A-4147-A177-3AD203B41FA5}">
                      <a16:colId xmlns:a16="http://schemas.microsoft.com/office/drawing/2014/main" val="1006547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1163968791"/>
                  </a:ext>
                </a:extLst>
              </a:tr>
            </a:tbl>
          </a:graphicData>
        </a:graphic>
      </p:graphicFrame>
      <p:sp>
        <p:nvSpPr>
          <p:cNvPr id="4" name="Text Placeholder 3">
            <a:extLst>
              <a:ext uri="{FF2B5EF4-FFF2-40B4-BE49-F238E27FC236}">
                <a16:creationId xmlns:a16="http://schemas.microsoft.com/office/drawing/2014/main" id="{AE7B3D89-A37C-4BB8-9AB8-9289E0A25C0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2511454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22415-6BBE-4D3B-B730-C073B57D5CBA}"/>
              </a:ext>
            </a:extLst>
          </p:cNvPr>
          <p:cNvSpPr>
            <a:spLocks noGrp="1"/>
          </p:cNvSpPr>
          <p:nvPr>
            <p:ph type="title"/>
          </p:nvPr>
        </p:nvSpPr>
        <p:spPr/>
        <p:txBody>
          <a:bodyPr/>
          <a:lstStyle/>
          <a:p>
            <a:r>
              <a:rPr lang="fr-FR"/>
              <a:t>Instagram Stories les plus vues | All profiles - 2 of 11</a:t>
            </a:r>
            <a:endParaRPr lang="en-US"/>
          </a:p>
        </p:txBody>
      </p:sp>
      <p:graphicFrame>
        <p:nvGraphicFramePr>
          <p:cNvPr id="5" name="Table Placeholder 4">
            <a:extLst>
              <a:ext uri="{FF2B5EF4-FFF2-40B4-BE49-F238E27FC236}">
                <a16:creationId xmlns:a16="http://schemas.microsoft.com/office/drawing/2014/main" id="{C0B3F164-D446-499B-9718-EA2D8077A90C}"/>
              </a:ext>
            </a:extLst>
          </p:cNvPr>
          <p:cNvGraphicFramePr>
            <a:graphicFrameLocks noGrp="1"/>
          </p:cNvGraphicFramePr>
          <p:nvPr>
            <p:ph type="tbl" sz="quarter" idx="13"/>
            <p:extLst>
              <p:ext uri="{D42A27DB-BD31-4B8C-83A1-F6EECF244321}">
                <p14:modId xmlns:p14="http://schemas.microsoft.com/office/powerpoint/2010/main" val="798821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857717356"/>
                    </a:ext>
                  </a:extLst>
                </a:gridCol>
                <a:gridCol w="905256">
                  <a:extLst>
                    <a:ext uri="{9D8B030D-6E8A-4147-A177-3AD203B41FA5}">
                      <a16:colId xmlns:a16="http://schemas.microsoft.com/office/drawing/2014/main" val="3643330992"/>
                    </a:ext>
                  </a:extLst>
                </a:gridCol>
                <a:gridCol w="1152144">
                  <a:extLst>
                    <a:ext uri="{9D8B030D-6E8A-4147-A177-3AD203B41FA5}">
                      <a16:colId xmlns:a16="http://schemas.microsoft.com/office/drawing/2014/main" val="4219308900"/>
                    </a:ext>
                  </a:extLst>
                </a:gridCol>
                <a:gridCol w="411480">
                  <a:extLst>
                    <a:ext uri="{9D8B030D-6E8A-4147-A177-3AD203B41FA5}">
                      <a16:colId xmlns:a16="http://schemas.microsoft.com/office/drawing/2014/main" val="1098753009"/>
                    </a:ext>
                  </a:extLst>
                </a:gridCol>
                <a:gridCol w="411480">
                  <a:extLst>
                    <a:ext uri="{9D8B030D-6E8A-4147-A177-3AD203B41FA5}">
                      <a16:colId xmlns:a16="http://schemas.microsoft.com/office/drawing/2014/main" val="1407617429"/>
                    </a:ext>
                  </a:extLst>
                </a:gridCol>
                <a:gridCol w="411480">
                  <a:extLst>
                    <a:ext uri="{9D8B030D-6E8A-4147-A177-3AD203B41FA5}">
                      <a16:colId xmlns:a16="http://schemas.microsoft.com/office/drawing/2014/main" val="2832306552"/>
                    </a:ext>
                  </a:extLst>
                </a:gridCol>
                <a:gridCol w="411480">
                  <a:extLst>
                    <a:ext uri="{9D8B030D-6E8A-4147-A177-3AD203B41FA5}">
                      <a16:colId xmlns:a16="http://schemas.microsoft.com/office/drawing/2014/main" val="2730255806"/>
                    </a:ext>
                  </a:extLst>
                </a:gridCol>
                <a:gridCol w="411480">
                  <a:extLst>
                    <a:ext uri="{9D8B030D-6E8A-4147-A177-3AD203B41FA5}">
                      <a16:colId xmlns:a16="http://schemas.microsoft.com/office/drawing/2014/main" val="3175636589"/>
                    </a:ext>
                  </a:extLst>
                </a:gridCol>
                <a:gridCol w="411480">
                  <a:extLst>
                    <a:ext uri="{9D8B030D-6E8A-4147-A177-3AD203B41FA5}">
                      <a16:colId xmlns:a16="http://schemas.microsoft.com/office/drawing/2014/main" val="2669728364"/>
                    </a:ext>
                  </a:extLst>
                </a:gridCol>
                <a:gridCol w="411480">
                  <a:extLst>
                    <a:ext uri="{9D8B030D-6E8A-4147-A177-3AD203B41FA5}">
                      <a16:colId xmlns:a16="http://schemas.microsoft.com/office/drawing/2014/main" val="2786167230"/>
                    </a:ext>
                  </a:extLst>
                </a:gridCol>
                <a:gridCol w="411480">
                  <a:extLst>
                    <a:ext uri="{9D8B030D-6E8A-4147-A177-3AD203B41FA5}">
                      <a16:colId xmlns:a16="http://schemas.microsoft.com/office/drawing/2014/main" val="3223758489"/>
                    </a:ext>
                  </a:extLst>
                </a:gridCol>
                <a:gridCol w="411480">
                  <a:extLst>
                    <a:ext uri="{9D8B030D-6E8A-4147-A177-3AD203B41FA5}">
                      <a16:colId xmlns:a16="http://schemas.microsoft.com/office/drawing/2014/main" val="3049068801"/>
                    </a:ext>
                  </a:extLst>
                </a:gridCol>
                <a:gridCol w="411480">
                  <a:extLst>
                    <a:ext uri="{9D8B030D-6E8A-4147-A177-3AD203B41FA5}">
                      <a16:colId xmlns:a16="http://schemas.microsoft.com/office/drawing/2014/main" val="381387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425848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07/22/2024 20:39:30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07/22/2024 20:39:30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COMMUNIQUÉ DE PRESSE du 22 juillet 2024
BORDEAUX
MÉTROPOLE
Bordeaux Métropole assume sa responsabilité pour faire vivre le club
des Girondins de Bordeaux
Le Football Club des Girondins de Bordeaux a informé Bordeaux Métropole
ce week-end des demandes très précises de Fenway Sport Group (FSG)
concernant le stade Matmut dans le cadre d'un potentiel rachat du club par
le groupe américain.
Christine Bost, présidente de Bordeaux Métropole a immédiatement
convoqué une réunion des présidents des groupes politiques de
l'assemblée métropolitaine ainsi que du maire de Bordeaux ce lundi matin.
A sa demande, une réunion a également été convoquée avec 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a:t>
                      </a:r>
                    </a:p>
                  </a:txBody>
                  <a:tcPr/>
                </a:tc>
                <a:extLst>
                  <a:ext uri="{0D108BD9-81ED-4DB2-BD59-A6C34878D82A}">
                    <a16:rowId xmlns:a16="http://schemas.microsoft.com/office/drawing/2014/main" val="3959279995"/>
                  </a:ext>
                </a:extLst>
              </a:tr>
            </a:tbl>
          </a:graphicData>
        </a:graphic>
      </p:graphicFrame>
      <p:sp>
        <p:nvSpPr>
          <p:cNvPr id="4" name="Text Placeholder 3">
            <a:extLst>
              <a:ext uri="{FF2B5EF4-FFF2-40B4-BE49-F238E27FC236}">
                <a16:creationId xmlns:a16="http://schemas.microsoft.com/office/drawing/2014/main" id="{29144CF5-44A0-410E-BFE7-5BF0FA6EBF2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9229936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B82F4-5318-4848-A853-262B095FA09A}"/>
              </a:ext>
            </a:extLst>
          </p:cNvPr>
          <p:cNvSpPr>
            <a:spLocks noGrp="1"/>
          </p:cNvSpPr>
          <p:nvPr>
            <p:ph type="title"/>
          </p:nvPr>
        </p:nvSpPr>
        <p:spPr/>
        <p:txBody>
          <a:bodyPr/>
          <a:lstStyle/>
          <a:p>
            <a:r>
              <a:rPr lang="fr-FR"/>
              <a:t>Instagram Stories les plus vues | All profiles - 3 of 11</a:t>
            </a:r>
            <a:endParaRPr lang="en-US"/>
          </a:p>
        </p:txBody>
      </p:sp>
      <p:graphicFrame>
        <p:nvGraphicFramePr>
          <p:cNvPr id="5" name="Table Placeholder 4">
            <a:extLst>
              <a:ext uri="{FF2B5EF4-FFF2-40B4-BE49-F238E27FC236}">
                <a16:creationId xmlns:a16="http://schemas.microsoft.com/office/drawing/2014/main" id="{53C4284F-C43E-4A11-8086-705AF932671B}"/>
              </a:ext>
            </a:extLst>
          </p:cNvPr>
          <p:cNvGraphicFramePr>
            <a:graphicFrameLocks noGrp="1"/>
          </p:cNvGraphicFramePr>
          <p:nvPr>
            <p:ph type="tbl" sz="quarter" idx="13"/>
            <p:extLst>
              <p:ext uri="{D42A27DB-BD31-4B8C-83A1-F6EECF244321}">
                <p14:modId xmlns:p14="http://schemas.microsoft.com/office/powerpoint/2010/main" val="1731386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613872324"/>
                    </a:ext>
                  </a:extLst>
                </a:gridCol>
                <a:gridCol w="905256">
                  <a:extLst>
                    <a:ext uri="{9D8B030D-6E8A-4147-A177-3AD203B41FA5}">
                      <a16:colId xmlns:a16="http://schemas.microsoft.com/office/drawing/2014/main" val="524330570"/>
                    </a:ext>
                  </a:extLst>
                </a:gridCol>
                <a:gridCol w="1152144">
                  <a:extLst>
                    <a:ext uri="{9D8B030D-6E8A-4147-A177-3AD203B41FA5}">
                      <a16:colId xmlns:a16="http://schemas.microsoft.com/office/drawing/2014/main" val="25420508"/>
                    </a:ext>
                  </a:extLst>
                </a:gridCol>
                <a:gridCol w="411480">
                  <a:extLst>
                    <a:ext uri="{9D8B030D-6E8A-4147-A177-3AD203B41FA5}">
                      <a16:colId xmlns:a16="http://schemas.microsoft.com/office/drawing/2014/main" val="2481894611"/>
                    </a:ext>
                  </a:extLst>
                </a:gridCol>
                <a:gridCol w="411480">
                  <a:extLst>
                    <a:ext uri="{9D8B030D-6E8A-4147-A177-3AD203B41FA5}">
                      <a16:colId xmlns:a16="http://schemas.microsoft.com/office/drawing/2014/main" val="3919033168"/>
                    </a:ext>
                  </a:extLst>
                </a:gridCol>
                <a:gridCol w="411480">
                  <a:extLst>
                    <a:ext uri="{9D8B030D-6E8A-4147-A177-3AD203B41FA5}">
                      <a16:colId xmlns:a16="http://schemas.microsoft.com/office/drawing/2014/main" val="1188197624"/>
                    </a:ext>
                  </a:extLst>
                </a:gridCol>
                <a:gridCol w="411480">
                  <a:extLst>
                    <a:ext uri="{9D8B030D-6E8A-4147-A177-3AD203B41FA5}">
                      <a16:colId xmlns:a16="http://schemas.microsoft.com/office/drawing/2014/main" val="780523087"/>
                    </a:ext>
                  </a:extLst>
                </a:gridCol>
                <a:gridCol w="411480">
                  <a:extLst>
                    <a:ext uri="{9D8B030D-6E8A-4147-A177-3AD203B41FA5}">
                      <a16:colId xmlns:a16="http://schemas.microsoft.com/office/drawing/2014/main" val="3268343001"/>
                    </a:ext>
                  </a:extLst>
                </a:gridCol>
                <a:gridCol w="411480">
                  <a:extLst>
                    <a:ext uri="{9D8B030D-6E8A-4147-A177-3AD203B41FA5}">
                      <a16:colId xmlns:a16="http://schemas.microsoft.com/office/drawing/2014/main" val="2184235529"/>
                    </a:ext>
                  </a:extLst>
                </a:gridCol>
                <a:gridCol w="411480">
                  <a:extLst>
                    <a:ext uri="{9D8B030D-6E8A-4147-A177-3AD203B41FA5}">
                      <a16:colId xmlns:a16="http://schemas.microsoft.com/office/drawing/2014/main" val="3611437657"/>
                    </a:ext>
                  </a:extLst>
                </a:gridCol>
                <a:gridCol w="411480">
                  <a:extLst>
                    <a:ext uri="{9D8B030D-6E8A-4147-A177-3AD203B41FA5}">
                      <a16:colId xmlns:a16="http://schemas.microsoft.com/office/drawing/2014/main" val="801775183"/>
                    </a:ext>
                  </a:extLst>
                </a:gridCol>
                <a:gridCol w="411480">
                  <a:extLst>
                    <a:ext uri="{9D8B030D-6E8A-4147-A177-3AD203B41FA5}">
                      <a16:colId xmlns:a16="http://schemas.microsoft.com/office/drawing/2014/main" val="3614944830"/>
                    </a:ext>
                  </a:extLst>
                </a:gridCol>
                <a:gridCol w="411480">
                  <a:extLst>
                    <a:ext uri="{9D8B030D-6E8A-4147-A177-3AD203B41FA5}">
                      <a16:colId xmlns:a16="http://schemas.microsoft.com/office/drawing/2014/main" val="2310154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1299897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18:48:25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18:48:25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Départ et arrivée masqués
Во
Cenon
Bordeau
SAINT-
Floirac
Bouliac
Talence
Bègles
Distance
Allure moyenne
5:46 /km
16,99 km
@deuxcarolles
DÉJÀ FAIT CE NOUVEAU TOUR
DES
Oui
Programmé
Fatigué d'avance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extLst>
                  <a:ext uri="{0D108BD9-81ED-4DB2-BD59-A6C34878D82A}">
                    <a16:rowId xmlns:a16="http://schemas.microsoft.com/office/drawing/2014/main" val="3212769190"/>
                  </a:ext>
                </a:extLst>
              </a:tr>
            </a:tbl>
          </a:graphicData>
        </a:graphic>
      </p:graphicFrame>
      <p:sp>
        <p:nvSpPr>
          <p:cNvPr id="4" name="Text Placeholder 3">
            <a:extLst>
              <a:ext uri="{FF2B5EF4-FFF2-40B4-BE49-F238E27FC236}">
                <a16:creationId xmlns:a16="http://schemas.microsoft.com/office/drawing/2014/main" id="{0B97C4B0-5C7F-4DDC-8211-DED37B06F9A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9334650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7AEC7-8E82-448E-B438-F0884431A51E}"/>
              </a:ext>
            </a:extLst>
          </p:cNvPr>
          <p:cNvSpPr>
            <a:spLocks noGrp="1"/>
          </p:cNvSpPr>
          <p:nvPr>
            <p:ph type="title"/>
          </p:nvPr>
        </p:nvSpPr>
        <p:spPr/>
        <p:txBody>
          <a:bodyPr/>
          <a:lstStyle/>
          <a:p>
            <a:r>
              <a:rPr lang="fr-FR"/>
              <a:t>Instagram Stories les plus vues | All profiles - 4 of 11</a:t>
            </a:r>
            <a:endParaRPr lang="en-US"/>
          </a:p>
        </p:txBody>
      </p:sp>
      <p:graphicFrame>
        <p:nvGraphicFramePr>
          <p:cNvPr id="5" name="Table Placeholder 4">
            <a:extLst>
              <a:ext uri="{FF2B5EF4-FFF2-40B4-BE49-F238E27FC236}">
                <a16:creationId xmlns:a16="http://schemas.microsoft.com/office/drawing/2014/main" id="{48F97867-A855-4002-BA15-22288CCEB1C7}"/>
              </a:ext>
            </a:extLst>
          </p:cNvPr>
          <p:cNvGraphicFramePr>
            <a:graphicFrameLocks noGrp="1"/>
          </p:cNvGraphicFramePr>
          <p:nvPr>
            <p:ph type="tbl" sz="quarter" idx="13"/>
            <p:extLst>
              <p:ext uri="{D42A27DB-BD31-4B8C-83A1-F6EECF244321}">
                <p14:modId xmlns:p14="http://schemas.microsoft.com/office/powerpoint/2010/main" val="4250165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85505503"/>
                    </a:ext>
                  </a:extLst>
                </a:gridCol>
                <a:gridCol w="905256">
                  <a:extLst>
                    <a:ext uri="{9D8B030D-6E8A-4147-A177-3AD203B41FA5}">
                      <a16:colId xmlns:a16="http://schemas.microsoft.com/office/drawing/2014/main" val="1048599294"/>
                    </a:ext>
                  </a:extLst>
                </a:gridCol>
                <a:gridCol w="1152144">
                  <a:extLst>
                    <a:ext uri="{9D8B030D-6E8A-4147-A177-3AD203B41FA5}">
                      <a16:colId xmlns:a16="http://schemas.microsoft.com/office/drawing/2014/main" val="1426333117"/>
                    </a:ext>
                  </a:extLst>
                </a:gridCol>
                <a:gridCol w="411480">
                  <a:extLst>
                    <a:ext uri="{9D8B030D-6E8A-4147-A177-3AD203B41FA5}">
                      <a16:colId xmlns:a16="http://schemas.microsoft.com/office/drawing/2014/main" val="1256742398"/>
                    </a:ext>
                  </a:extLst>
                </a:gridCol>
                <a:gridCol w="411480">
                  <a:extLst>
                    <a:ext uri="{9D8B030D-6E8A-4147-A177-3AD203B41FA5}">
                      <a16:colId xmlns:a16="http://schemas.microsoft.com/office/drawing/2014/main" val="2352752200"/>
                    </a:ext>
                  </a:extLst>
                </a:gridCol>
                <a:gridCol w="411480">
                  <a:extLst>
                    <a:ext uri="{9D8B030D-6E8A-4147-A177-3AD203B41FA5}">
                      <a16:colId xmlns:a16="http://schemas.microsoft.com/office/drawing/2014/main" val="1271901179"/>
                    </a:ext>
                  </a:extLst>
                </a:gridCol>
                <a:gridCol w="411480">
                  <a:extLst>
                    <a:ext uri="{9D8B030D-6E8A-4147-A177-3AD203B41FA5}">
                      <a16:colId xmlns:a16="http://schemas.microsoft.com/office/drawing/2014/main" val="699795822"/>
                    </a:ext>
                  </a:extLst>
                </a:gridCol>
                <a:gridCol w="411480">
                  <a:extLst>
                    <a:ext uri="{9D8B030D-6E8A-4147-A177-3AD203B41FA5}">
                      <a16:colId xmlns:a16="http://schemas.microsoft.com/office/drawing/2014/main" val="3408318062"/>
                    </a:ext>
                  </a:extLst>
                </a:gridCol>
                <a:gridCol w="411480">
                  <a:extLst>
                    <a:ext uri="{9D8B030D-6E8A-4147-A177-3AD203B41FA5}">
                      <a16:colId xmlns:a16="http://schemas.microsoft.com/office/drawing/2014/main" val="3303654413"/>
                    </a:ext>
                  </a:extLst>
                </a:gridCol>
                <a:gridCol w="411480">
                  <a:extLst>
                    <a:ext uri="{9D8B030D-6E8A-4147-A177-3AD203B41FA5}">
                      <a16:colId xmlns:a16="http://schemas.microsoft.com/office/drawing/2014/main" val="3990028378"/>
                    </a:ext>
                  </a:extLst>
                </a:gridCol>
                <a:gridCol w="411480">
                  <a:extLst>
                    <a:ext uri="{9D8B030D-6E8A-4147-A177-3AD203B41FA5}">
                      <a16:colId xmlns:a16="http://schemas.microsoft.com/office/drawing/2014/main" val="3662025840"/>
                    </a:ext>
                  </a:extLst>
                </a:gridCol>
                <a:gridCol w="411480">
                  <a:extLst>
                    <a:ext uri="{9D8B030D-6E8A-4147-A177-3AD203B41FA5}">
                      <a16:colId xmlns:a16="http://schemas.microsoft.com/office/drawing/2014/main" val="4262659896"/>
                    </a:ext>
                  </a:extLst>
                </a:gridCol>
                <a:gridCol w="411480">
                  <a:extLst>
                    <a:ext uri="{9D8B030D-6E8A-4147-A177-3AD203B41FA5}">
                      <a16:colId xmlns:a16="http://schemas.microsoft.com/office/drawing/2014/main" val="1014384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476619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14:33:05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14:33:05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 PONT EST OUVERT À TOUS
PASSAGE DU PREMIER BUS
"LIANE 6" CE MATIN, À</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a:t>
                      </a:r>
                    </a:p>
                  </a:txBody>
                  <a:tcPr/>
                </a:tc>
                <a:extLst>
                  <a:ext uri="{0D108BD9-81ED-4DB2-BD59-A6C34878D82A}">
                    <a16:rowId xmlns:a16="http://schemas.microsoft.com/office/drawing/2014/main" val="115691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16:02:26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16:02:26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extLst>
                  <a:ext uri="{0D108BD9-81ED-4DB2-BD59-A6C34878D82A}">
                    <a16:rowId xmlns:a16="http://schemas.microsoft.com/office/drawing/2014/main" val="3115287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16:49:58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16:49:58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SIMONE
EN SON HOMMAGE, PONT INAUGURÉ
CE SAMEDI 06.07 LE PORTE SON NOM.
@VILLEDEBORDEAUX
@VILLEDEBEGLES
@VILLEDEFLOIRAC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a:t>
                      </a:r>
                    </a:p>
                  </a:txBody>
                  <a:tcPr/>
                </a:tc>
                <a:extLst>
                  <a:ext uri="{0D108BD9-81ED-4DB2-BD59-A6C34878D82A}">
                    <a16:rowId xmlns:a16="http://schemas.microsoft.com/office/drawing/2014/main" val="790661061"/>
                  </a:ext>
                </a:extLst>
              </a:tr>
            </a:tbl>
          </a:graphicData>
        </a:graphic>
      </p:graphicFrame>
      <p:sp>
        <p:nvSpPr>
          <p:cNvPr id="4" name="Text Placeholder 3">
            <a:extLst>
              <a:ext uri="{FF2B5EF4-FFF2-40B4-BE49-F238E27FC236}">
                <a16:creationId xmlns:a16="http://schemas.microsoft.com/office/drawing/2014/main" id="{69082AD3-C83B-4A00-9B30-C2D79DA5333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6027785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EBA13-E6E5-48F0-AFEB-C9E49B27837D}"/>
              </a:ext>
            </a:extLst>
          </p:cNvPr>
          <p:cNvSpPr>
            <a:spLocks noGrp="1"/>
          </p:cNvSpPr>
          <p:nvPr>
            <p:ph type="title"/>
          </p:nvPr>
        </p:nvSpPr>
        <p:spPr/>
        <p:txBody>
          <a:bodyPr/>
          <a:lstStyle/>
          <a:p>
            <a:r>
              <a:rPr lang="fr-FR"/>
              <a:t>Instagram Stories les plus vues | All profiles - 5 of 11</a:t>
            </a:r>
            <a:endParaRPr lang="en-US"/>
          </a:p>
        </p:txBody>
      </p:sp>
      <p:graphicFrame>
        <p:nvGraphicFramePr>
          <p:cNvPr id="5" name="Table Placeholder 4">
            <a:extLst>
              <a:ext uri="{FF2B5EF4-FFF2-40B4-BE49-F238E27FC236}">
                <a16:creationId xmlns:a16="http://schemas.microsoft.com/office/drawing/2014/main" id="{A2A58177-B2C0-454E-B006-57923619B213}"/>
              </a:ext>
            </a:extLst>
          </p:cNvPr>
          <p:cNvGraphicFramePr>
            <a:graphicFrameLocks noGrp="1"/>
          </p:cNvGraphicFramePr>
          <p:nvPr>
            <p:ph type="tbl" sz="quarter" idx="13"/>
            <p:extLst>
              <p:ext uri="{D42A27DB-BD31-4B8C-83A1-F6EECF244321}">
                <p14:modId xmlns:p14="http://schemas.microsoft.com/office/powerpoint/2010/main" val="2132980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972629331"/>
                    </a:ext>
                  </a:extLst>
                </a:gridCol>
                <a:gridCol w="905256">
                  <a:extLst>
                    <a:ext uri="{9D8B030D-6E8A-4147-A177-3AD203B41FA5}">
                      <a16:colId xmlns:a16="http://schemas.microsoft.com/office/drawing/2014/main" val="235743706"/>
                    </a:ext>
                  </a:extLst>
                </a:gridCol>
                <a:gridCol w="1152144">
                  <a:extLst>
                    <a:ext uri="{9D8B030D-6E8A-4147-A177-3AD203B41FA5}">
                      <a16:colId xmlns:a16="http://schemas.microsoft.com/office/drawing/2014/main" val="1665673094"/>
                    </a:ext>
                  </a:extLst>
                </a:gridCol>
                <a:gridCol w="411480">
                  <a:extLst>
                    <a:ext uri="{9D8B030D-6E8A-4147-A177-3AD203B41FA5}">
                      <a16:colId xmlns:a16="http://schemas.microsoft.com/office/drawing/2014/main" val="2337368388"/>
                    </a:ext>
                  </a:extLst>
                </a:gridCol>
                <a:gridCol w="411480">
                  <a:extLst>
                    <a:ext uri="{9D8B030D-6E8A-4147-A177-3AD203B41FA5}">
                      <a16:colId xmlns:a16="http://schemas.microsoft.com/office/drawing/2014/main" val="3788897115"/>
                    </a:ext>
                  </a:extLst>
                </a:gridCol>
                <a:gridCol w="411480">
                  <a:extLst>
                    <a:ext uri="{9D8B030D-6E8A-4147-A177-3AD203B41FA5}">
                      <a16:colId xmlns:a16="http://schemas.microsoft.com/office/drawing/2014/main" val="3993968721"/>
                    </a:ext>
                  </a:extLst>
                </a:gridCol>
                <a:gridCol w="411480">
                  <a:extLst>
                    <a:ext uri="{9D8B030D-6E8A-4147-A177-3AD203B41FA5}">
                      <a16:colId xmlns:a16="http://schemas.microsoft.com/office/drawing/2014/main" val="312898502"/>
                    </a:ext>
                  </a:extLst>
                </a:gridCol>
                <a:gridCol w="411480">
                  <a:extLst>
                    <a:ext uri="{9D8B030D-6E8A-4147-A177-3AD203B41FA5}">
                      <a16:colId xmlns:a16="http://schemas.microsoft.com/office/drawing/2014/main" val="1316235745"/>
                    </a:ext>
                  </a:extLst>
                </a:gridCol>
                <a:gridCol w="411480">
                  <a:extLst>
                    <a:ext uri="{9D8B030D-6E8A-4147-A177-3AD203B41FA5}">
                      <a16:colId xmlns:a16="http://schemas.microsoft.com/office/drawing/2014/main" val="1708133267"/>
                    </a:ext>
                  </a:extLst>
                </a:gridCol>
                <a:gridCol w="411480">
                  <a:extLst>
                    <a:ext uri="{9D8B030D-6E8A-4147-A177-3AD203B41FA5}">
                      <a16:colId xmlns:a16="http://schemas.microsoft.com/office/drawing/2014/main" val="4144929234"/>
                    </a:ext>
                  </a:extLst>
                </a:gridCol>
                <a:gridCol w="411480">
                  <a:extLst>
                    <a:ext uri="{9D8B030D-6E8A-4147-A177-3AD203B41FA5}">
                      <a16:colId xmlns:a16="http://schemas.microsoft.com/office/drawing/2014/main" val="757519131"/>
                    </a:ext>
                  </a:extLst>
                </a:gridCol>
                <a:gridCol w="411480">
                  <a:extLst>
                    <a:ext uri="{9D8B030D-6E8A-4147-A177-3AD203B41FA5}">
                      <a16:colId xmlns:a16="http://schemas.microsoft.com/office/drawing/2014/main" val="853131731"/>
                    </a:ext>
                  </a:extLst>
                </a:gridCol>
                <a:gridCol w="411480">
                  <a:extLst>
                    <a:ext uri="{9D8B030D-6E8A-4147-A177-3AD203B41FA5}">
                      <a16:colId xmlns:a16="http://schemas.microsoft.com/office/drawing/2014/main" val="1586815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1220859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07/07/2024 18:35:33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07/07/2024 18:35:33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handut_and_gio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a:t>
                      </a:r>
                    </a:p>
                  </a:txBody>
                  <a:tcPr/>
                </a:tc>
                <a:extLst>
                  <a:ext uri="{0D108BD9-81ED-4DB2-BD59-A6C34878D82A}">
                    <a16:rowId xmlns:a16="http://schemas.microsoft.com/office/drawing/2014/main" val="2112434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07/09/2024 17:52:44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07/09/2024 17:52:44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
@tv7_sudouest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a:t>
                      </a:r>
                    </a:p>
                  </a:txBody>
                  <a:tcPr/>
                </a:tc>
                <a:extLst>
                  <a:ext uri="{0D108BD9-81ED-4DB2-BD59-A6C34878D82A}">
                    <a16:rowId xmlns:a16="http://schemas.microsoft.com/office/drawing/2014/main" val="1239283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17:20:54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17:20:54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Et vous, vous avez déjà
immortalisé ce
06.07.2024
VENEZ NOMBREUX FAIRE LA
FÊTE AVEC NOUS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extLst>
                  <a:ext uri="{0D108BD9-81ED-4DB2-BD59-A6C34878D82A}">
                    <a16:rowId xmlns:a16="http://schemas.microsoft.com/office/drawing/2014/main" val="3247428306"/>
                  </a:ext>
                </a:extLst>
              </a:tr>
            </a:tbl>
          </a:graphicData>
        </a:graphic>
      </p:graphicFrame>
      <p:sp>
        <p:nvSpPr>
          <p:cNvPr id="4" name="Text Placeholder 3">
            <a:extLst>
              <a:ext uri="{FF2B5EF4-FFF2-40B4-BE49-F238E27FC236}">
                <a16:creationId xmlns:a16="http://schemas.microsoft.com/office/drawing/2014/main" id="{0582ED9C-2D85-4FBC-8FD1-85374200F39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0906758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AEEBE-4D4D-4D56-8CE5-9865D98DAE31}"/>
              </a:ext>
            </a:extLst>
          </p:cNvPr>
          <p:cNvSpPr>
            <a:spLocks noGrp="1"/>
          </p:cNvSpPr>
          <p:nvPr>
            <p:ph type="title"/>
          </p:nvPr>
        </p:nvSpPr>
        <p:spPr/>
        <p:txBody>
          <a:bodyPr/>
          <a:lstStyle/>
          <a:p>
            <a:r>
              <a:rPr lang="fr-FR"/>
              <a:t>Instagram Stories les plus vues | All profiles - 6 of 11</a:t>
            </a:r>
            <a:endParaRPr lang="en-US"/>
          </a:p>
        </p:txBody>
      </p:sp>
      <p:graphicFrame>
        <p:nvGraphicFramePr>
          <p:cNvPr id="5" name="Table Placeholder 4">
            <a:extLst>
              <a:ext uri="{FF2B5EF4-FFF2-40B4-BE49-F238E27FC236}">
                <a16:creationId xmlns:a16="http://schemas.microsoft.com/office/drawing/2014/main" id="{76EF190B-769F-41F3-8F7D-30F456E57114}"/>
              </a:ext>
            </a:extLst>
          </p:cNvPr>
          <p:cNvGraphicFramePr>
            <a:graphicFrameLocks noGrp="1"/>
          </p:cNvGraphicFramePr>
          <p:nvPr>
            <p:ph type="tbl" sz="quarter" idx="13"/>
            <p:extLst>
              <p:ext uri="{D42A27DB-BD31-4B8C-83A1-F6EECF244321}">
                <p14:modId xmlns:p14="http://schemas.microsoft.com/office/powerpoint/2010/main" val="3121662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15518958"/>
                    </a:ext>
                  </a:extLst>
                </a:gridCol>
                <a:gridCol w="905256">
                  <a:extLst>
                    <a:ext uri="{9D8B030D-6E8A-4147-A177-3AD203B41FA5}">
                      <a16:colId xmlns:a16="http://schemas.microsoft.com/office/drawing/2014/main" val="2662051469"/>
                    </a:ext>
                  </a:extLst>
                </a:gridCol>
                <a:gridCol w="1152144">
                  <a:extLst>
                    <a:ext uri="{9D8B030D-6E8A-4147-A177-3AD203B41FA5}">
                      <a16:colId xmlns:a16="http://schemas.microsoft.com/office/drawing/2014/main" val="665182991"/>
                    </a:ext>
                  </a:extLst>
                </a:gridCol>
                <a:gridCol w="411480">
                  <a:extLst>
                    <a:ext uri="{9D8B030D-6E8A-4147-A177-3AD203B41FA5}">
                      <a16:colId xmlns:a16="http://schemas.microsoft.com/office/drawing/2014/main" val="2289661801"/>
                    </a:ext>
                  </a:extLst>
                </a:gridCol>
                <a:gridCol w="411480">
                  <a:extLst>
                    <a:ext uri="{9D8B030D-6E8A-4147-A177-3AD203B41FA5}">
                      <a16:colId xmlns:a16="http://schemas.microsoft.com/office/drawing/2014/main" val="3306192298"/>
                    </a:ext>
                  </a:extLst>
                </a:gridCol>
                <a:gridCol w="411480">
                  <a:extLst>
                    <a:ext uri="{9D8B030D-6E8A-4147-A177-3AD203B41FA5}">
                      <a16:colId xmlns:a16="http://schemas.microsoft.com/office/drawing/2014/main" val="2495577561"/>
                    </a:ext>
                  </a:extLst>
                </a:gridCol>
                <a:gridCol w="411480">
                  <a:extLst>
                    <a:ext uri="{9D8B030D-6E8A-4147-A177-3AD203B41FA5}">
                      <a16:colId xmlns:a16="http://schemas.microsoft.com/office/drawing/2014/main" val="1771526006"/>
                    </a:ext>
                  </a:extLst>
                </a:gridCol>
                <a:gridCol w="411480">
                  <a:extLst>
                    <a:ext uri="{9D8B030D-6E8A-4147-A177-3AD203B41FA5}">
                      <a16:colId xmlns:a16="http://schemas.microsoft.com/office/drawing/2014/main" val="3498960171"/>
                    </a:ext>
                  </a:extLst>
                </a:gridCol>
                <a:gridCol w="411480">
                  <a:extLst>
                    <a:ext uri="{9D8B030D-6E8A-4147-A177-3AD203B41FA5}">
                      <a16:colId xmlns:a16="http://schemas.microsoft.com/office/drawing/2014/main" val="565957044"/>
                    </a:ext>
                  </a:extLst>
                </a:gridCol>
                <a:gridCol w="411480">
                  <a:extLst>
                    <a:ext uri="{9D8B030D-6E8A-4147-A177-3AD203B41FA5}">
                      <a16:colId xmlns:a16="http://schemas.microsoft.com/office/drawing/2014/main" val="4157064754"/>
                    </a:ext>
                  </a:extLst>
                </a:gridCol>
                <a:gridCol w="411480">
                  <a:extLst>
                    <a:ext uri="{9D8B030D-6E8A-4147-A177-3AD203B41FA5}">
                      <a16:colId xmlns:a16="http://schemas.microsoft.com/office/drawing/2014/main" val="2226976221"/>
                    </a:ext>
                  </a:extLst>
                </a:gridCol>
                <a:gridCol w="411480">
                  <a:extLst>
                    <a:ext uri="{9D8B030D-6E8A-4147-A177-3AD203B41FA5}">
                      <a16:colId xmlns:a16="http://schemas.microsoft.com/office/drawing/2014/main" val="2657382424"/>
                    </a:ext>
                  </a:extLst>
                </a:gridCol>
                <a:gridCol w="411480">
                  <a:extLst>
                    <a:ext uri="{9D8B030D-6E8A-4147-A177-3AD203B41FA5}">
                      <a16:colId xmlns:a16="http://schemas.microsoft.com/office/drawing/2014/main" val="3651414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3958460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07/14/2024 19:22:03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07/14/2024 19:22:03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 Nouveau Pont est validé par la cycliste en herbe!
ARKEA ARENA
PONT
SIMONE-VEIL
@bordeauxmetropole
@villedebegles
@villedefloirac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extLst>
                  <a:ext uri="{0D108BD9-81ED-4DB2-BD59-A6C34878D82A}">
                    <a16:rowId xmlns:a16="http://schemas.microsoft.com/office/drawing/2014/main" val="3700982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07/16/2024 08:12:25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07/16/2024 08:12:25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Souquez les artimuses !
Ce matin on vous emmène
sur l'eau !
Une idée de là où on est?
Écrivez quelque chose...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extLst>
                  <a:ext uri="{0D108BD9-81ED-4DB2-BD59-A6C34878D82A}">
                    <a16:rowId xmlns:a16="http://schemas.microsoft.com/office/drawing/2014/main" val="2746116955"/>
                  </a:ext>
                </a:extLst>
              </a:tr>
            </a:tbl>
          </a:graphicData>
        </a:graphic>
      </p:graphicFrame>
      <p:sp>
        <p:nvSpPr>
          <p:cNvPr id="4" name="Text Placeholder 3">
            <a:extLst>
              <a:ext uri="{FF2B5EF4-FFF2-40B4-BE49-F238E27FC236}">
                <a16:creationId xmlns:a16="http://schemas.microsoft.com/office/drawing/2014/main" id="{ED4A90B4-931E-463B-A9F6-C34CD7E71EE2}"/>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1553729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B552C-3FE9-4030-BBE1-9D289223DFA5}"/>
              </a:ext>
            </a:extLst>
          </p:cNvPr>
          <p:cNvSpPr>
            <a:spLocks noGrp="1"/>
          </p:cNvSpPr>
          <p:nvPr>
            <p:ph type="title"/>
          </p:nvPr>
        </p:nvSpPr>
        <p:spPr/>
        <p:txBody>
          <a:bodyPr/>
          <a:lstStyle/>
          <a:p>
            <a:r>
              <a:rPr lang="fr-FR"/>
              <a:t>Instagram Stories les plus vues | All profiles - 7 of 11</a:t>
            </a:r>
            <a:endParaRPr lang="en-US"/>
          </a:p>
        </p:txBody>
      </p:sp>
      <p:graphicFrame>
        <p:nvGraphicFramePr>
          <p:cNvPr id="5" name="Table Placeholder 4">
            <a:extLst>
              <a:ext uri="{FF2B5EF4-FFF2-40B4-BE49-F238E27FC236}">
                <a16:creationId xmlns:a16="http://schemas.microsoft.com/office/drawing/2014/main" id="{C72D45C4-3C1F-4023-8EB4-F58BE77D3D96}"/>
              </a:ext>
            </a:extLst>
          </p:cNvPr>
          <p:cNvGraphicFramePr>
            <a:graphicFrameLocks noGrp="1"/>
          </p:cNvGraphicFramePr>
          <p:nvPr>
            <p:ph type="tbl" sz="quarter" idx="13"/>
            <p:extLst>
              <p:ext uri="{D42A27DB-BD31-4B8C-83A1-F6EECF244321}">
                <p14:modId xmlns:p14="http://schemas.microsoft.com/office/powerpoint/2010/main" val="1680955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72185357"/>
                    </a:ext>
                  </a:extLst>
                </a:gridCol>
                <a:gridCol w="905256">
                  <a:extLst>
                    <a:ext uri="{9D8B030D-6E8A-4147-A177-3AD203B41FA5}">
                      <a16:colId xmlns:a16="http://schemas.microsoft.com/office/drawing/2014/main" val="2544039272"/>
                    </a:ext>
                  </a:extLst>
                </a:gridCol>
                <a:gridCol w="1152144">
                  <a:extLst>
                    <a:ext uri="{9D8B030D-6E8A-4147-A177-3AD203B41FA5}">
                      <a16:colId xmlns:a16="http://schemas.microsoft.com/office/drawing/2014/main" val="966125629"/>
                    </a:ext>
                  </a:extLst>
                </a:gridCol>
                <a:gridCol w="411480">
                  <a:extLst>
                    <a:ext uri="{9D8B030D-6E8A-4147-A177-3AD203B41FA5}">
                      <a16:colId xmlns:a16="http://schemas.microsoft.com/office/drawing/2014/main" val="1436920689"/>
                    </a:ext>
                  </a:extLst>
                </a:gridCol>
                <a:gridCol w="411480">
                  <a:extLst>
                    <a:ext uri="{9D8B030D-6E8A-4147-A177-3AD203B41FA5}">
                      <a16:colId xmlns:a16="http://schemas.microsoft.com/office/drawing/2014/main" val="1789965454"/>
                    </a:ext>
                  </a:extLst>
                </a:gridCol>
                <a:gridCol w="411480">
                  <a:extLst>
                    <a:ext uri="{9D8B030D-6E8A-4147-A177-3AD203B41FA5}">
                      <a16:colId xmlns:a16="http://schemas.microsoft.com/office/drawing/2014/main" val="923878543"/>
                    </a:ext>
                  </a:extLst>
                </a:gridCol>
                <a:gridCol w="411480">
                  <a:extLst>
                    <a:ext uri="{9D8B030D-6E8A-4147-A177-3AD203B41FA5}">
                      <a16:colId xmlns:a16="http://schemas.microsoft.com/office/drawing/2014/main" val="824647107"/>
                    </a:ext>
                  </a:extLst>
                </a:gridCol>
                <a:gridCol w="411480">
                  <a:extLst>
                    <a:ext uri="{9D8B030D-6E8A-4147-A177-3AD203B41FA5}">
                      <a16:colId xmlns:a16="http://schemas.microsoft.com/office/drawing/2014/main" val="2535745406"/>
                    </a:ext>
                  </a:extLst>
                </a:gridCol>
                <a:gridCol w="411480">
                  <a:extLst>
                    <a:ext uri="{9D8B030D-6E8A-4147-A177-3AD203B41FA5}">
                      <a16:colId xmlns:a16="http://schemas.microsoft.com/office/drawing/2014/main" val="3692594029"/>
                    </a:ext>
                  </a:extLst>
                </a:gridCol>
                <a:gridCol w="411480">
                  <a:extLst>
                    <a:ext uri="{9D8B030D-6E8A-4147-A177-3AD203B41FA5}">
                      <a16:colId xmlns:a16="http://schemas.microsoft.com/office/drawing/2014/main" val="1532832464"/>
                    </a:ext>
                  </a:extLst>
                </a:gridCol>
                <a:gridCol w="411480">
                  <a:extLst>
                    <a:ext uri="{9D8B030D-6E8A-4147-A177-3AD203B41FA5}">
                      <a16:colId xmlns:a16="http://schemas.microsoft.com/office/drawing/2014/main" val="2448072674"/>
                    </a:ext>
                  </a:extLst>
                </a:gridCol>
                <a:gridCol w="411480">
                  <a:extLst>
                    <a:ext uri="{9D8B030D-6E8A-4147-A177-3AD203B41FA5}">
                      <a16:colId xmlns:a16="http://schemas.microsoft.com/office/drawing/2014/main" val="1299603970"/>
                    </a:ext>
                  </a:extLst>
                </a:gridCol>
                <a:gridCol w="411480">
                  <a:extLst>
                    <a:ext uri="{9D8B030D-6E8A-4147-A177-3AD203B41FA5}">
                      <a16:colId xmlns:a16="http://schemas.microsoft.com/office/drawing/2014/main" val="4162680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355811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18:15:23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18:15:23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PLUSIEURS BATEAUX SONT
VENUS SALUER LE NOUVEAU
PONT COMME IL SE DOIT !
PONT SIMONE-VEIL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extLst>
                  <a:ext uri="{0D108BD9-81ED-4DB2-BD59-A6C34878D82A}">
                    <a16:rowId xmlns:a16="http://schemas.microsoft.com/office/drawing/2014/main" val="3953706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07/17/2024 14:38:32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07/17/2024 14:38:32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villedemerignac
Mérignac
Cette année encore, la Ville et
@bordeauxmetropole ont
souhaité renouveler la pratique
de l'éco-pâturage
PARC DE BOURRAN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a:t>
                      </a:r>
                    </a:p>
                  </a:txBody>
                  <a:tcPr/>
                </a:tc>
                <a:extLst>
                  <a:ext uri="{0D108BD9-81ED-4DB2-BD59-A6C34878D82A}">
                    <a16:rowId xmlns:a16="http://schemas.microsoft.com/office/drawing/2014/main" val="924970085"/>
                  </a:ext>
                </a:extLst>
              </a:tr>
            </a:tbl>
          </a:graphicData>
        </a:graphic>
      </p:graphicFrame>
      <p:sp>
        <p:nvSpPr>
          <p:cNvPr id="4" name="Text Placeholder 3">
            <a:extLst>
              <a:ext uri="{FF2B5EF4-FFF2-40B4-BE49-F238E27FC236}">
                <a16:creationId xmlns:a16="http://schemas.microsoft.com/office/drawing/2014/main" id="{55C43141-7B50-4529-B8FA-C40C874D6562}"/>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3971837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5CEA9-8B23-40B9-AECC-2D1E6926B435}"/>
              </a:ext>
            </a:extLst>
          </p:cNvPr>
          <p:cNvSpPr>
            <a:spLocks noGrp="1"/>
          </p:cNvSpPr>
          <p:nvPr>
            <p:ph type="title"/>
          </p:nvPr>
        </p:nvSpPr>
        <p:spPr/>
        <p:txBody>
          <a:bodyPr/>
          <a:lstStyle/>
          <a:p>
            <a:r>
              <a:rPr lang="fr-FR"/>
              <a:t>Instagram Stories les plus vues | All profiles - 8 of 11</a:t>
            </a:r>
            <a:endParaRPr lang="en-US"/>
          </a:p>
        </p:txBody>
      </p:sp>
      <p:graphicFrame>
        <p:nvGraphicFramePr>
          <p:cNvPr id="5" name="Table Placeholder 4">
            <a:extLst>
              <a:ext uri="{FF2B5EF4-FFF2-40B4-BE49-F238E27FC236}">
                <a16:creationId xmlns:a16="http://schemas.microsoft.com/office/drawing/2014/main" id="{AA3DAE24-B0AB-43EE-AAE0-73C1E3447647}"/>
              </a:ext>
            </a:extLst>
          </p:cNvPr>
          <p:cNvGraphicFramePr>
            <a:graphicFrameLocks noGrp="1"/>
          </p:cNvGraphicFramePr>
          <p:nvPr>
            <p:ph type="tbl" sz="quarter" idx="13"/>
            <p:extLst>
              <p:ext uri="{D42A27DB-BD31-4B8C-83A1-F6EECF244321}">
                <p14:modId xmlns:p14="http://schemas.microsoft.com/office/powerpoint/2010/main" val="1083259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095810270"/>
                    </a:ext>
                  </a:extLst>
                </a:gridCol>
                <a:gridCol w="905256">
                  <a:extLst>
                    <a:ext uri="{9D8B030D-6E8A-4147-A177-3AD203B41FA5}">
                      <a16:colId xmlns:a16="http://schemas.microsoft.com/office/drawing/2014/main" val="838777650"/>
                    </a:ext>
                  </a:extLst>
                </a:gridCol>
                <a:gridCol w="1152144">
                  <a:extLst>
                    <a:ext uri="{9D8B030D-6E8A-4147-A177-3AD203B41FA5}">
                      <a16:colId xmlns:a16="http://schemas.microsoft.com/office/drawing/2014/main" val="3260224662"/>
                    </a:ext>
                  </a:extLst>
                </a:gridCol>
                <a:gridCol w="411480">
                  <a:extLst>
                    <a:ext uri="{9D8B030D-6E8A-4147-A177-3AD203B41FA5}">
                      <a16:colId xmlns:a16="http://schemas.microsoft.com/office/drawing/2014/main" val="3401616645"/>
                    </a:ext>
                  </a:extLst>
                </a:gridCol>
                <a:gridCol w="411480">
                  <a:extLst>
                    <a:ext uri="{9D8B030D-6E8A-4147-A177-3AD203B41FA5}">
                      <a16:colId xmlns:a16="http://schemas.microsoft.com/office/drawing/2014/main" val="3545773756"/>
                    </a:ext>
                  </a:extLst>
                </a:gridCol>
                <a:gridCol w="411480">
                  <a:extLst>
                    <a:ext uri="{9D8B030D-6E8A-4147-A177-3AD203B41FA5}">
                      <a16:colId xmlns:a16="http://schemas.microsoft.com/office/drawing/2014/main" val="887594448"/>
                    </a:ext>
                  </a:extLst>
                </a:gridCol>
                <a:gridCol w="411480">
                  <a:extLst>
                    <a:ext uri="{9D8B030D-6E8A-4147-A177-3AD203B41FA5}">
                      <a16:colId xmlns:a16="http://schemas.microsoft.com/office/drawing/2014/main" val="3880633077"/>
                    </a:ext>
                  </a:extLst>
                </a:gridCol>
                <a:gridCol w="411480">
                  <a:extLst>
                    <a:ext uri="{9D8B030D-6E8A-4147-A177-3AD203B41FA5}">
                      <a16:colId xmlns:a16="http://schemas.microsoft.com/office/drawing/2014/main" val="1434536194"/>
                    </a:ext>
                  </a:extLst>
                </a:gridCol>
                <a:gridCol w="411480">
                  <a:extLst>
                    <a:ext uri="{9D8B030D-6E8A-4147-A177-3AD203B41FA5}">
                      <a16:colId xmlns:a16="http://schemas.microsoft.com/office/drawing/2014/main" val="2639696861"/>
                    </a:ext>
                  </a:extLst>
                </a:gridCol>
                <a:gridCol w="411480">
                  <a:extLst>
                    <a:ext uri="{9D8B030D-6E8A-4147-A177-3AD203B41FA5}">
                      <a16:colId xmlns:a16="http://schemas.microsoft.com/office/drawing/2014/main" val="166063446"/>
                    </a:ext>
                  </a:extLst>
                </a:gridCol>
                <a:gridCol w="411480">
                  <a:extLst>
                    <a:ext uri="{9D8B030D-6E8A-4147-A177-3AD203B41FA5}">
                      <a16:colId xmlns:a16="http://schemas.microsoft.com/office/drawing/2014/main" val="886266210"/>
                    </a:ext>
                  </a:extLst>
                </a:gridCol>
                <a:gridCol w="411480">
                  <a:extLst>
                    <a:ext uri="{9D8B030D-6E8A-4147-A177-3AD203B41FA5}">
                      <a16:colId xmlns:a16="http://schemas.microsoft.com/office/drawing/2014/main" val="3228206882"/>
                    </a:ext>
                  </a:extLst>
                </a:gridCol>
                <a:gridCol w="411480">
                  <a:extLst>
                    <a:ext uri="{9D8B030D-6E8A-4147-A177-3AD203B41FA5}">
                      <a16:colId xmlns:a16="http://schemas.microsoft.com/office/drawing/2014/main" val="84477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3285951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07/15/2024 00:00:49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07/15/2024 00:00:49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extLst>
                  <a:ext uri="{0D108BD9-81ED-4DB2-BD59-A6C34878D82A}">
                    <a16:rowId xmlns:a16="http://schemas.microsoft.com/office/drawing/2014/main" val="418975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18:55:50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18:55:50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NE MANQUEZ PAS LA
PROCHAINE SESSION DANS
45
@STUDIOATTITUDE_OFFICIEL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extLst>
                  <a:ext uri="{0D108BD9-81ED-4DB2-BD59-A6C34878D82A}">
                    <a16:rowId xmlns:a16="http://schemas.microsoft.com/office/drawing/2014/main" val="3709320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19:33:07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19:33:07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 PARADIS DES ENFANTS AVEC
DES JEUX GONFLABLES DE
FOLIE
PONT SIMONE-VEIL
AR EA ARENA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extLst>
                  <a:ext uri="{0D108BD9-81ED-4DB2-BD59-A6C34878D82A}">
                    <a16:rowId xmlns:a16="http://schemas.microsoft.com/office/drawing/2014/main" val="702937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20:17:41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20:17:41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GNT
06.07.2024
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extLst>
                  <a:ext uri="{0D108BD9-81ED-4DB2-BD59-A6C34878D82A}">
                    <a16:rowId xmlns:a16="http://schemas.microsoft.com/office/drawing/2014/main" val="1111688778"/>
                  </a:ext>
                </a:extLst>
              </a:tr>
            </a:tbl>
          </a:graphicData>
        </a:graphic>
      </p:graphicFrame>
      <p:sp>
        <p:nvSpPr>
          <p:cNvPr id="4" name="Text Placeholder 3">
            <a:extLst>
              <a:ext uri="{FF2B5EF4-FFF2-40B4-BE49-F238E27FC236}">
                <a16:creationId xmlns:a16="http://schemas.microsoft.com/office/drawing/2014/main" id="{FA333751-2DDD-40D1-81B0-58BA7AA1B2A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9182170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467C9-8592-4896-80A1-B58A88EF50C6}"/>
              </a:ext>
            </a:extLst>
          </p:cNvPr>
          <p:cNvSpPr>
            <a:spLocks noGrp="1"/>
          </p:cNvSpPr>
          <p:nvPr>
            <p:ph type="title"/>
          </p:nvPr>
        </p:nvSpPr>
        <p:spPr/>
        <p:txBody>
          <a:bodyPr/>
          <a:lstStyle/>
          <a:p>
            <a:r>
              <a:rPr lang="fr-FR"/>
              <a:t>Instagram Stories les plus vues | All profiles - 9 of 11</a:t>
            </a:r>
            <a:endParaRPr lang="en-US"/>
          </a:p>
        </p:txBody>
      </p:sp>
      <p:graphicFrame>
        <p:nvGraphicFramePr>
          <p:cNvPr id="5" name="Table Placeholder 4">
            <a:extLst>
              <a:ext uri="{FF2B5EF4-FFF2-40B4-BE49-F238E27FC236}">
                <a16:creationId xmlns:a16="http://schemas.microsoft.com/office/drawing/2014/main" id="{4CE7028D-8A45-40D9-AAFC-99E3FA2FC72D}"/>
              </a:ext>
            </a:extLst>
          </p:cNvPr>
          <p:cNvGraphicFramePr>
            <a:graphicFrameLocks noGrp="1"/>
          </p:cNvGraphicFramePr>
          <p:nvPr>
            <p:ph type="tbl" sz="quarter" idx="13"/>
            <p:extLst>
              <p:ext uri="{D42A27DB-BD31-4B8C-83A1-F6EECF244321}">
                <p14:modId xmlns:p14="http://schemas.microsoft.com/office/powerpoint/2010/main" val="1223797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40801226"/>
                    </a:ext>
                  </a:extLst>
                </a:gridCol>
                <a:gridCol w="905256">
                  <a:extLst>
                    <a:ext uri="{9D8B030D-6E8A-4147-A177-3AD203B41FA5}">
                      <a16:colId xmlns:a16="http://schemas.microsoft.com/office/drawing/2014/main" val="3190966261"/>
                    </a:ext>
                  </a:extLst>
                </a:gridCol>
                <a:gridCol w="1152144">
                  <a:extLst>
                    <a:ext uri="{9D8B030D-6E8A-4147-A177-3AD203B41FA5}">
                      <a16:colId xmlns:a16="http://schemas.microsoft.com/office/drawing/2014/main" val="2880566769"/>
                    </a:ext>
                  </a:extLst>
                </a:gridCol>
                <a:gridCol w="411480">
                  <a:extLst>
                    <a:ext uri="{9D8B030D-6E8A-4147-A177-3AD203B41FA5}">
                      <a16:colId xmlns:a16="http://schemas.microsoft.com/office/drawing/2014/main" val="471160071"/>
                    </a:ext>
                  </a:extLst>
                </a:gridCol>
                <a:gridCol w="411480">
                  <a:extLst>
                    <a:ext uri="{9D8B030D-6E8A-4147-A177-3AD203B41FA5}">
                      <a16:colId xmlns:a16="http://schemas.microsoft.com/office/drawing/2014/main" val="1234153114"/>
                    </a:ext>
                  </a:extLst>
                </a:gridCol>
                <a:gridCol w="411480">
                  <a:extLst>
                    <a:ext uri="{9D8B030D-6E8A-4147-A177-3AD203B41FA5}">
                      <a16:colId xmlns:a16="http://schemas.microsoft.com/office/drawing/2014/main" val="3869184722"/>
                    </a:ext>
                  </a:extLst>
                </a:gridCol>
                <a:gridCol w="411480">
                  <a:extLst>
                    <a:ext uri="{9D8B030D-6E8A-4147-A177-3AD203B41FA5}">
                      <a16:colId xmlns:a16="http://schemas.microsoft.com/office/drawing/2014/main" val="2525833155"/>
                    </a:ext>
                  </a:extLst>
                </a:gridCol>
                <a:gridCol w="411480">
                  <a:extLst>
                    <a:ext uri="{9D8B030D-6E8A-4147-A177-3AD203B41FA5}">
                      <a16:colId xmlns:a16="http://schemas.microsoft.com/office/drawing/2014/main" val="1066182218"/>
                    </a:ext>
                  </a:extLst>
                </a:gridCol>
                <a:gridCol w="411480">
                  <a:extLst>
                    <a:ext uri="{9D8B030D-6E8A-4147-A177-3AD203B41FA5}">
                      <a16:colId xmlns:a16="http://schemas.microsoft.com/office/drawing/2014/main" val="3217154889"/>
                    </a:ext>
                  </a:extLst>
                </a:gridCol>
                <a:gridCol w="411480">
                  <a:extLst>
                    <a:ext uri="{9D8B030D-6E8A-4147-A177-3AD203B41FA5}">
                      <a16:colId xmlns:a16="http://schemas.microsoft.com/office/drawing/2014/main" val="305152485"/>
                    </a:ext>
                  </a:extLst>
                </a:gridCol>
                <a:gridCol w="411480">
                  <a:extLst>
                    <a:ext uri="{9D8B030D-6E8A-4147-A177-3AD203B41FA5}">
                      <a16:colId xmlns:a16="http://schemas.microsoft.com/office/drawing/2014/main" val="2517267585"/>
                    </a:ext>
                  </a:extLst>
                </a:gridCol>
                <a:gridCol w="411480">
                  <a:extLst>
                    <a:ext uri="{9D8B030D-6E8A-4147-A177-3AD203B41FA5}">
                      <a16:colId xmlns:a16="http://schemas.microsoft.com/office/drawing/2014/main" val="1593659350"/>
                    </a:ext>
                  </a:extLst>
                </a:gridCol>
                <a:gridCol w="411480">
                  <a:extLst>
                    <a:ext uri="{9D8B030D-6E8A-4147-A177-3AD203B41FA5}">
                      <a16:colId xmlns:a16="http://schemas.microsoft.com/office/drawing/2014/main" val="4009973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1436387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20:35:19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20:35:19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Vous n'avez pas
encore traversé le
PONT SIMONE-VEIL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extLst>
                  <a:ext uri="{0D108BD9-81ED-4DB2-BD59-A6C34878D82A}">
                    <a16:rowId xmlns:a16="http://schemas.microsoft.com/office/drawing/2014/main" val="1199255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07/16/2024 08:23:46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07/16/2024 08:23:46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C'est le grand départ
pour le nouveau
BLAYE (33)
*ancien Bat3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extLst>
                  <a:ext uri="{0D108BD9-81ED-4DB2-BD59-A6C34878D82A}">
                    <a16:rowId xmlns:a16="http://schemas.microsoft.com/office/drawing/2014/main" val="3081052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21:18:44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21:18:44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@IAMDJFALCON
Sound On!
NYC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extLst>
                  <a:ext uri="{0D108BD9-81ED-4DB2-BD59-A6C34878D82A}">
                    <a16:rowId xmlns:a16="http://schemas.microsoft.com/office/drawing/2014/main" val="1632780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21:46:44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21:46:44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@JBMENGES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extLst>
                  <a:ext uri="{0D108BD9-81ED-4DB2-BD59-A6C34878D82A}">
                    <a16:rowId xmlns:a16="http://schemas.microsoft.com/office/drawing/2014/main" val="3129573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21:32:16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21:32:16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leocheramy
PONT
SIMONE-VEIL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extLst>
                  <a:ext uri="{0D108BD9-81ED-4DB2-BD59-A6C34878D82A}">
                    <a16:rowId xmlns:a16="http://schemas.microsoft.com/office/drawing/2014/main" val="1664483261"/>
                  </a:ext>
                </a:extLst>
              </a:tr>
            </a:tbl>
          </a:graphicData>
        </a:graphic>
      </p:graphicFrame>
      <p:sp>
        <p:nvSpPr>
          <p:cNvPr id="4" name="Text Placeholder 3">
            <a:extLst>
              <a:ext uri="{FF2B5EF4-FFF2-40B4-BE49-F238E27FC236}">
                <a16:creationId xmlns:a16="http://schemas.microsoft.com/office/drawing/2014/main" id="{0526434E-66FA-40BB-9607-3BE71E4A459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6910329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2CE8F-0C6E-4976-9926-3C18891E3F64}"/>
              </a:ext>
            </a:extLst>
          </p:cNvPr>
          <p:cNvSpPr>
            <a:spLocks noGrp="1"/>
          </p:cNvSpPr>
          <p:nvPr>
            <p:ph type="title"/>
          </p:nvPr>
        </p:nvSpPr>
        <p:spPr/>
        <p:txBody>
          <a:bodyPr/>
          <a:lstStyle/>
          <a:p>
            <a:r>
              <a:rPr lang="fr-FR"/>
              <a:t>Instagram Stories les plus vues | All profiles - 10 of 11</a:t>
            </a:r>
            <a:endParaRPr lang="en-US"/>
          </a:p>
        </p:txBody>
      </p:sp>
      <p:graphicFrame>
        <p:nvGraphicFramePr>
          <p:cNvPr id="5" name="Table Placeholder 4">
            <a:extLst>
              <a:ext uri="{FF2B5EF4-FFF2-40B4-BE49-F238E27FC236}">
                <a16:creationId xmlns:a16="http://schemas.microsoft.com/office/drawing/2014/main" id="{09070FD7-4F34-4824-8D53-AF816B2C846C}"/>
              </a:ext>
            </a:extLst>
          </p:cNvPr>
          <p:cNvGraphicFramePr>
            <a:graphicFrameLocks noGrp="1"/>
          </p:cNvGraphicFramePr>
          <p:nvPr>
            <p:ph type="tbl" sz="quarter" idx="13"/>
            <p:extLst>
              <p:ext uri="{D42A27DB-BD31-4B8C-83A1-F6EECF244321}">
                <p14:modId xmlns:p14="http://schemas.microsoft.com/office/powerpoint/2010/main" val="3654138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46671816"/>
                    </a:ext>
                  </a:extLst>
                </a:gridCol>
                <a:gridCol w="905256">
                  <a:extLst>
                    <a:ext uri="{9D8B030D-6E8A-4147-A177-3AD203B41FA5}">
                      <a16:colId xmlns:a16="http://schemas.microsoft.com/office/drawing/2014/main" val="2019055434"/>
                    </a:ext>
                  </a:extLst>
                </a:gridCol>
                <a:gridCol w="1152144">
                  <a:extLst>
                    <a:ext uri="{9D8B030D-6E8A-4147-A177-3AD203B41FA5}">
                      <a16:colId xmlns:a16="http://schemas.microsoft.com/office/drawing/2014/main" val="4241845962"/>
                    </a:ext>
                  </a:extLst>
                </a:gridCol>
                <a:gridCol w="411480">
                  <a:extLst>
                    <a:ext uri="{9D8B030D-6E8A-4147-A177-3AD203B41FA5}">
                      <a16:colId xmlns:a16="http://schemas.microsoft.com/office/drawing/2014/main" val="3052709990"/>
                    </a:ext>
                  </a:extLst>
                </a:gridCol>
                <a:gridCol w="411480">
                  <a:extLst>
                    <a:ext uri="{9D8B030D-6E8A-4147-A177-3AD203B41FA5}">
                      <a16:colId xmlns:a16="http://schemas.microsoft.com/office/drawing/2014/main" val="3209899216"/>
                    </a:ext>
                  </a:extLst>
                </a:gridCol>
                <a:gridCol w="411480">
                  <a:extLst>
                    <a:ext uri="{9D8B030D-6E8A-4147-A177-3AD203B41FA5}">
                      <a16:colId xmlns:a16="http://schemas.microsoft.com/office/drawing/2014/main" val="136495008"/>
                    </a:ext>
                  </a:extLst>
                </a:gridCol>
                <a:gridCol w="411480">
                  <a:extLst>
                    <a:ext uri="{9D8B030D-6E8A-4147-A177-3AD203B41FA5}">
                      <a16:colId xmlns:a16="http://schemas.microsoft.com/office/drawing/2014/main" val="1926887519"/>
                    </a:ext>
                  </a:extLst>
                </a:gridCol>
                <a:gridCol w="411480">
                  <a:extLst>
                    <a:ext uri="{9D8B030D-6E8A-4147-A177-3AD203B41FA5}">
                      <a16:colId xmlns:a16="http://schemas.microsoft.com/office/drawing/2014/main" val="4219396241"/>
                    </a:ext>
                  </a:extLst>
                </a:gridCol>
                <a:gridCol w="411480">
                  <a:extLst>
                    <a:ext uri="{9D8B030D-6E8A-4147-A177-3AD203B41FA5}">
                      <a16:colId xmlns:a16="http://schemas.microsoft.com/office/drawing/2014/main" val="674560371"/>
                    </a:ext>
                  </a:extLst>
                </a:gridCol>
                <a:gridCol w="411480">
                  <a:extLst>
                    <a:ext uri="{9D8B030D-6E8A-4147-A177-3AD203B41FA5}">
                      <a16:colId xmlns:a16="http://schemas.microsoft.com/office/drawing/2014/main" val="678755261"/>
                    </a:ext>
                  </a:extLst>
                </a:gridCol>
                <a:gridCol w="411480">
                  <a:extLst>
                    <a:ext uri="{9D8B030D-6E8A-4147-A177-3AD203B41FA5}">
                      <a16:colId xmlns:a16="http://schemas.microsoft.com/office/drawing/2014/main" val="1387294595"/>
                    </a:ext>
                  </a:extLst>
                </a:gridCol>
                <a:gridCol w="411480">
                  <a:extLst>
                    <a:ext uri="{9D8B030D-6E8A-4147-A177-3AD203B41FA5}">
                      <a16:colId xmlns:a16="http://schemas.microsoft.com/office/drawing/2014/main" val="1076328833"/>
                    </a:ext>
                  </a:extLst>
                </a:gridCol>
                <a:gridCol w="411480">
                  <a:extLst>
                    <a:ext uri="{9D8B030D-6E8A-4147-A177-3AD203B41FA5}">
                      <a16:colId xmlns:a16="http://schemas.microsoft.com/office/drawing/2014/main" val="1730932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349330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07/07/2024 00:10:43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07/07/2024 00:10:43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NOTRE
secourspopulairebegles
Inauguration du pont Simone Veil
@VILLEDEBEGLES
@BORDEAUXMETROPOLE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extLst>
                  <a:ext uri="{0D108BD9-81ED-4DB2-BD59-A6C34878D82A}">
                    <a16:rowId xmlns:a16="http://schemas.microsoft.com/office/drawing/2014/main" val="1829532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22:53:02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22:53:02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extLst>
                  <a:ext uri="{0D108BD9-81ED-4DB2-BD59-A6C34878D82A}">
                    <a16:rowId xmlns:a16="http://schemas.microsoft.com/office/drawing/2014/main" val="3216018400"/>
                  </a:ext>
                </a:extLst>
              </a:tr>
            </a:tbl>
          </a:graphicData>
        </a:graphic>
      </p:graphicFrame>
      <p:sp>
        <p:nvSpPr>
          <p:cNvPr id="4" name="Text Placeholder 3">
            <a:extLst>
              <a:ext uri="{FF2B5EF4-FFF2-40B4-BE49-F238E27FC236}">
                <a16:creationId xmlns:a16="http://schemas.microsoft.com/office/drawing/2014/main" id="{DD24E737-9F34-48DF-B9AE-E12C28DBC53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1892465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304C9-0BE6-45B2-BEF1-8683EAD16CE1}"/>
              </a:ext>
            </a:extLst>
          </p:cNvPr>
          <p:cNvSpPr>
            <a:spLocks noGrp="1"/>
          </p:cNvSpPr>
          <p:nvPr>
            <p:ph type="title"/>
          </p:nvPr>
        </p:nvSpPr>
        <p:spPr/>
        <p:txBody>
          <a:bodyPr/>
          <a:lstStyle/>
          <a:p>
            <a:r>
              <a:rPr lang="fr-FR"/>
              <a:t>Instagram Stories les plus vues | All profiles - 11 of 11</a:t>
            </a:r>
            <a:endParaRPr lang="en-US"/>
          </a:p>
        </p:txBody>
      </p:sp>
      <p:graphicFrame>
        <p:nvGraphicFramePr>
          <p:cNvPr id="5" name="Table Placeholder 4">
            <a:extLst>
              <a:ext uri="{FF2B5EF4-FFF2-40B4-BE49-F238E27FC236}">
                <a16:creationId xmlns:a16="http://schemas.microsoft.com/office/drawing/2014/main" id="{31D674DE-AAC5-4B96-BC90-FF0FA3D58FE0}"/>
              </a:ext>
            </a:extLst>
          </p:cNvPr>
          <p:cNvGraphicFramePr>
            <a:graphicFrameLocks noGrp="1"/>
          </p:cNvGraphicFramePr>
          <p:nvPr>
            <p:ph type="tbl" sz="quarter" idx="13"/>
            <p:extLst>
              <p:ext uri="{D42A27DB-BD31-4B8C-83A1-F6EECF244321}">
                <p14:modId xmlns:p14="http://schemas.microsoft.com/office/powerpoint/2010/main" val="1587054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784353959"/>
                    </a:ext>
                  </a:extLst>
                </a:gridCol>
                <a:gridCol w="905256">
                  <a:extLst>
                    <a:ext uri="{9D8B030D-6E8A-4147-A177-3AD203B41FA5}">
                      <a16:colId xmlns:a16="http://schemas.microsoft.com/office/drawing/2014/main" val="3048348961"/>
                    </a:ext>
                  </a:extLst>
                </a:gridCol>
                <a:gridCol w="1152144">
                  <a:extLst>
                    <a:ext uri="{9D8B030D-6E8A-4147-A177-3AD203B41FA5}">
                      <a16:colId xmlns:a16="http://schemas.microsoft.com/office/drawing/2014/main" val="1535073720"/>
                    </a:ext>
                  </a:extLst>
                </a:gridCol>
                <a:gridCol w="411480">
                  <a:extLst>
                    <a:ext uri="{9D8B030D-6E8A-4147-A177-3AD203B41FA5}">
                      <a16:colId xmlns:a16="http://schemas.microsoft.com/office/drawing/2014/main" val="1383657714"/>
                    </a:ext>
                  </a:extLst>
                </a:gridCol>
                <a:gridCol w="411480">
                  <a:extLst>
                    <a:ext uri="{9D8B030D-6E8A-4147-A177-3AD203B41FA5}">
                      <a16:colId xmlns:a16="http://schemas.microsoft.com/office/drawing/2014/main" val="3081217877"/>
                    </a:ext>
                  </a:extLst>
                </a:gridCol>
                <a:gridCol w="411480">
                  <a:extLst>
                    <a:ext uri="{9D8B030D-6E8A-4147-A177-3AD203B41FA5}">
                      <a16:colId xmlns:a16="http://schemas.microsoft.com/office/drawing/2014/main" val="3707185274"/>
                    </a:ext>
                  </a:extLst>
                </a:gridCol>
                <a:gridCol w="411480">
                  <a:extLst>
                    <a:ext uri="{9D8B030D-6E8A-4147-A177-3AD203B41FA5}">
                      <a16:colId xmlns:a16="http://schemas.microsoft.com/office/drawing/2014/main" val="2232765020"/>
                    </a:ext>
                  </a:extLst>
                </a:gridCol>
                <a:gridCol w="411480">
                  <a:extLst>
                    <a:ext uri="{9D8B030D-6E8A-4147-A177-3AD203B41FA5}">
                      <a16:colId xmlns:a16="http://schemas.microsoft.com/office/drawing/2014/main" val="280785787"/>
                    </a:ext>
                  </a:extLst>
                </a:gridCol>
                <a:gridCol w="411480">
                  <a:extLst>
                    <a:ext uri="{9D8B030D-6E8A-4147-A177-3AD203B41FA5}">
                      <a16:colId xmlns:a16="http://schemas.microsoft.com/office/drawing/2014/main" val="2803864242"/>
                    </a:ext>
                  </a:extLst>
                </a:gridCol>
                <a:gridCol w="411480">
                  <a:extLst>
                    <a:ext uri="{9D8B030D-6E8A-4147-A177-3AD203B41FA5}">
                      <a16:colId xmlns:a16="http://schemas.microsoft.com/office/drawing/2014/main" val="654106416"/>
                    </a:ext>
                  </a:extLst>
                </a:gridCol>
                <a:gridCol w="411480">
                  <a:extLst>
                    <a:ext uri="{9D8B030D-6E8A-4147-A177-3AD203B41FA5}">
                      <a16:colId xmlns:a16="http://schemas.microsoft.com/office/drawing/2014/main" val="3179475895"/>
                    </a:ext>
                  </a:extLst>
                </a:gridCol>
                <a:gridCol w="411480">
                  <a:extLst>
                    <a:ext uri="{9D8B030D-6E8A-4147-A177-3AD203B41FA5}">
                      <a16:colId xmlns:a16="http://schemas.microsoft.com/office/drawing/2014/main" val="28173105"/>
                    </a:ext>
                  </a:extLst>
                </a:gridCol>
                <a:gridCol w="411480">
                  <a:extLst>
                    <a:ext uri="{9D8B030D-6E8A-4147-A177-3AD203B41FA5}">
                      <a16:colId xmlns:a16="http://schemas.microsoft.com/office/drawing/2014/main" val="3337922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3299894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07/18/2024 11:08:10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07/18/2024 11:08:10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L'INTRA-ROCADE
ZONE À FAIBLES
ÉMISSIONS (ZFE)
D'ICI LE 1er JANVIER 2025
CONCERTATION RÈGLEMENTAIRE
DU 21 JUIN AU 30 AOÛT
Informez-vous et donnez votre avis
sur bordeaux-metropole.fr/zfe
VOTRE AVIS
Respirons mieux
BORDEAUX
avec la ZFE
MÉTROPOLE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extLst>
                  <a:ext uri="{0D108BD9-81ED-4DB2-BD59-A6C34878D82A}">
                    <a16:rowId xmlns:a16="http://schemas.microsoft.com/office/drawing/2014/main" val="726312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07/07/2024 00:14:57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07/07/2024 00:14:57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estefaniia_rda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extLst>
                  <a:ext uri="{0D108BD9-81ED-4DB2-BD59-A6C34878D82A}">
                    <a16:rowId xmlns:a16="http://schemas.microsoft.com/office/drawing/2014/main" val="2454808300"/>
                  </a:ext>
                </a:extLst>
              </a:tr>
            </a:tbl>
          </a:graphicData>
        </a:graphic>
      </p:graphicFrame>
      <p:sp>
        <p:nvSpPr>
          <p:cNvPr id="4" name="Text Placeholder 3">
            <a:extLst>
              <a:ext uri="{FF2B5EF4-FFF2-40B4-BE49-F238E27FC236}">
                <a16:creationId xmlns:a16="http://schemas.microsoft.com/office/drawing/2014/main" id="{0A4D8655-657D-45A7-A4A9-46D77EBA576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051543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F59B7-75D5-4551-8099-668024A7ABF8}"/>
              </a:ext>
            </a:extLst>
          </p:cNvPr>
          <p:cNvSpPr>
            <a:spLocks noGrp="1"/>
          </p:cNvSpPr>
          <p:nvPr>
            <p:ph type="title"/>
          </p:nvPr>
        </p:nvSpPr>
        <p:spPr/>
        <p:txBody>
          <a:bodyPr/>
          <a:lstStyle/>
          <a:p>
            <a:r>
              <a:rPr lang="en-US"/>
              <a:t>Instagram  Reels | All profiles - 1 of 6</a:t>
            </a:r>
          </a:p>
        </p:txBody>
      </p:sp>
      <p:graphicFrame>
        <p:nvGraphicFramePr>
          <p:cNvPr id="5" name="Table Placeholder 4">
            <a:extLst>
              <a:ext uri="{FF2B5EF4-FFF2-40B4-BE49-F238E27FC236}">
                <a16:creationId xmlns:a16="http://schemas.microsoft.com/office/drawing/2014/main" id="{52D7F044-B83E-4923-8C3D-68BE5C041E7F}"/>
              </a:ext>
            </a:extLst>
          </p:cNvPr>
          <p:cNvGraphicFramePr>
            <a:graphicFrameLocks noGrp="1"/>
          </p:cNvGraphicFramePr>
          <p:nvPr>
            <p:ph type="tbl" sz="quarter" idx="13"/>
            <p:extLst>
              <p:ext uri="{D42A27DB-BD31-4B8C-83A1-F6EECF244321}">
                <p14:modId xmlns:p14="http://schemas.microsoft.com/office/powerpoint/2010/main" val="842421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1563932400"/>
                    </a:ext>
                  </a:extLst>
                </a:gridCol>
                <a:gridCol w="740665">
                  <a:extLst>
                    <a:ext uri="{9D8B030D-6E8A-4147-A177-3AD203B41FA5}">
                      <a16:colId xmlns:a16="http://schemas.microsoft.com/office/drawing/2014/main" val="2534196584"/>
                    </a:ext>
                  </a:extLst>
                </a:gridCol>
                <a:gridCol w="493776">
                  <a:extLst>
                    <a:ext uri="{9D8B030D-6E8A-4147-A177-3AD203B41FA5}">
                      <a16:colId xmlns:a16="http://schemas.microsoft.com/office/drawing/2014/main" val="823111080"/>
                    </a:ext>
                  </a:extLst>
                </a:gridCol>
                <a:gridCol w="493776">
                  <a:extLst>
                    <a:ext uri="{9D8B030D-6E8A-4147-A177-3AD203B41FA5}">
                      <a16:colId xmlns:a16="http://schemas.microsoft.com/office/drawing/2014/main" val="1152168686"/>
                    </a:ext>
                  </a:extLst>
                </a:gridCol>
                <a:gridCol w="493776">
                  <a:extLst>
                    <a:ext uri="{9D8B030D-6E8A-4147-A177-3AD203B41FA5}">
                      <a16:colId xmlns:a16="http://schemas.microsoft.com/office/drawing/2014/main" val="191338888"/>
                    </a:ext>
                  </a:extLst>
                </a:gridCol>
                <a:gridCol w="493776">
                  <a:extLst>
                    <a:ext uri="{9D8B030D-6E8A-4147-A177-3AD203B41FA5}">
                      <a16:colId xmlns:a16="http://schemas.microsoft.com/office/drawing/2014/main" val="3721962209"/>
                    </a:ext>
                  </a:extLst>
                </a:gridCol>
                <a:gridCol w="493776">
                  <a:extLst>
                    <a:ext uri="{9D8B030D-6E8A-4147-A177-3AD203B41FA5}">
                      <a16:colId xmlns:a16="http://schemas.microsoft.com/office/drawing/2014/main" val="1880851368"/>
                    </a:ext>
                  </a:extLst>
                </a:gridCol>
                <a:gridCol w="493776">
                  <a:extLst>
                    <a:ext uri="{9D8B030D-6E8A-4147-A177-3AD203B41FA5}">
                      <a16:colId xmlns:a16="http://schemas.microsoft.com/office/drawing/2014/main" val="3321970559"/>
                    </a:ext>
                  </a:extLst>
                </a:gridCol>
                <a:gridCol w="493776">
                  <a:extLst>
                    <a:ext uri="{9D8B030D-6E8A-4147-A177-3AD203B41FA5}">
                      <a16:colId xmlns:a16="http://schemas.microsoft.com/office/drawing/2014/main" val="2852557185"/>
                    </a:ext>
                  </a:extLst>
                </a:gridCol>
                <a:gridCol w="493776">
                  <a:extLst>
                    <a:ext uri="{9D8B030D-6E8A-4147-A177-3AD203B41FA5}">
                      <a16:colId xmlns:a16="http://schemas.microsoft.com/office/drawing/2014/main" val="3187729791"/>
                    </a:ext>
                  </a:extLst>
                </a:gridCol>
                <a:gridCol w="493776">
                  <a:extLst>
                    <a:ext uri="{9D8B030D-6E8A-4147-A177-3AD203B41FA5}">
                      <a16:colId xmlns:a16="http://schemas.microsoft.com/office/drawing/2014/main" val="405999241"/>
                    </a:ext>
                  </a:extLst>
                </a:gridCol>
                <a:gridCol w="493776">
                  <a:extLst>
                    <a:ext uri="{9D8B030D-6E8A-4147-A177-3AD203B41FA5}">
                      <a16:colId xmlns:a16="http://schemas.microsoft.com/office/drawing/2014/main" val="1543395008"/>
                    </a:ext>
                  </a:extLst>
                </a:gridCol>
                <a:gridCol w="493776">
                  <a:extLst>
                    <a:ext uri="{9D8B030D-6E8A-4147-A177-3AD203B41FA5}">
                      <a16:colId xmlns:a16="http://schemas.microsoft.com/office/drawing/2014/main" val="434895375"/>
                    </a:ext>
                  </a:extLst>
                </a:gridCol>
                <a:gridCol w="493776">
                  <a:extLst>
                    <a:ext uri="{9D8B030D-6E8A-4147-A177-3AD203B41FA5}">
                      <a16:colId xmlns:a16="http://schemas.microsoft.com/office/drawing/2014/main" val="1425961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3022378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07/31/2024 11:33:42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07/31/2024 11:33:42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68.900433333333</a:t>
                      </a:r>
                    </a:p>
                  </a:txBody>
                  <a:tcPr/>
                </a:tc>
                <a:extLst>
                  <a:ext uri="{0D108BD9-81ED-4DB2-BD59-A6C34878D82A}">
                    <a16:rowId xmlns:a16="http://schemas.microsoft.com/office/drawing/2014/main" val="1190616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15:02:54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15:02:54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53.516583333333</a:t>
                      </a:r>
                    </a:p>
                  </a:txBody>
                  <a:tcPr/>
                </a:tc>
                <a:extLst>
                  <a:ext uri="{0D108BD9-81ED-4DB2-BD59-A6C34878D82A}">
                    <a16:rowId xmlns:a16="http://schemas.microsoft.com/office/drawing/2014/main" val="2492037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10:02:20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10:02:20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54.056216666667</a:t>
                      </a:r>
                    </a:p>
                  </a:txBody>
                  <a:tcPr/>
                </a:tc>
                <a:extLst>
                  <a:ext uri="{0D108BD9-81ED-4DB2-BD59-A6C34878D82A}">
                    <a16:rowId xmlns:a16="http://schemas.microsoft.com/office/drawing/2014/main" val="883141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10:30:53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10:30:53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32.196816666667</a:t>
                      </a:r>
                    </a:p>
                  </a:txBody>
                  <a:tcPr/>
                </a:tc>
                <a:extLst>
                  <a:ext uri="{0D108BD9-81ED-4DB2-BD59-A6C34878D82A}">
                    <a16:rowId xmlns:a16="http://schemas.microsoft.com/office/drawing/2014/main" val="2907062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07/27/2024 11:02:07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07/27/2024 11:02:07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98.2884</a:t>
                      </a:r>
                    </a:p>
                  </a:txBody>
                  <a:tcPr/>
                </a:tc>
                <a:extLst>
                  <a:ext uri="{0D108BD9-81ED-4DB2-BD59-A6C34878D82A}">
                    <a16:rowId xmlns:a16="http://schemas.microsoft.com/office/drawing/2014/main" val="3407225225"/>
                  </a:ext>
                </a:extLst>
              </a:tr>
            </a:tbl>
          </a:graphicData>
        </a:graphic>
      </p:graphicFrame>
      <p:sp>
        <p:nvSpPr>
          <p:cNvPr id="4" name="Text Placeholder 3">
            <a:extLst>
              <a:ext uri="{FF2B5EF4-FFF2-40B4-BE49-F238E27FC236}">
                <a16:creationId xmlns:a16="http://schemas.microsoft.com/office/drawing/2014/main" id="{F54AC7F4-C56B-48F4-8D4A-ACCF2283D33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2383594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0444F-BF8E-4C94-927D-2FAF1EBC7A94}"/>
              </a:ext>
            </a:extLst>
          </p:cNvPr>
          <p:cNvSpPr>
            <a:spLocks noGrp="1"/>
          </p:cNvSpPr>
          <p:nvPr>
            <p:ph type="title"/>
          </p:nvPr>
        </p:nvSpPr>
        <p:spPr/>
        <p:txBody>
          <a:bodyPr/>
          <a:lstStyle/>
          <a:p>
            <a:r>
              <a:rPr lang="en-US"/>
              <a:t>Instagram  Reels | All profiles - 2 of 6</a:t>
            </a:r>
          </a:p>
        </p:txBody>
      </p:sp>
      <p:graphicFrame>
        <p:nvGraphicFramePr>
          <p:cNvPr id="5" name="Table Placeholder 4">
            <a:extLst>
              <a:ext uri="{FF2B5EF4-FFF2-40B4-BE49-F238E27FC236}">
                <a16:creationId xmlns:a16="http://schemas.microsoft.com/office/drawing/2014/main" id="{84EF3D0E-64EB-4281-ACA3-F4A8FE6CD788}"/>
              </a:ext>
            </a:extLst>
          </p:cNvPr>
          <p:cNvGraphicFramePr>
            <a:graphicFrameLocks noGrp="1"/>
          </p:cNvGraphicFramePr>
          <p:nvPr>
            <p:ph type="tbl" sz="quarter" idx="13"/>
            <p:extLst>
              <p:ext uri="{D42A27DB-BD31-4B8C-83A1-F6EECF244321}">
                <p14:modId xmlns:p14="http://schemas.microsoft.com/office/powerpoint/2010/main" val="3994916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562512887"/>
                    </a:ext>
                  </a:extLst>
                </a:gridCol>
                <a:gridCol w="740665">
                  <a:extLst>
                    <a:ext uri="{9D8B030D-6E8A-4147-A177-3AD203B41FA5}">
                      <a16:colId xmlns:a16="http://schemas.microsoft.com/office/drawing/2014/main" val="1846442698"/>
                    </a:ext>
                  </a:extLst>
                </a:gridCol>
                <a:gridCol w="493776">
                  <a:extLst>
                    <a:ext uri="{9D8B030D-6E8A-4147-A177-3AD203B41FA5}">
                      <a16:colId xmlns:a16="http://schemas.microsoft.com/office/drawing/2014/main" val="664691750"/>
                    </a:ext>
                  </a:extLst>
                </a:gridCol>
                <a:gridCol w="493776">
                  <a:extLst>
                    <a:ext uri="{9D8B030D-6E8A-4147-A177-3AD203B41FA5}">
                      <a16:colId xmlns:a16="http://schemas.microsoft.com/office/drawing/2014/main" val="3519993384"/>
                    </a:ext>
                  </a:extLst>
                </a:gridCol>
                <a:gridCol w="493776">
                  <a:extLst>
                    <a:ext uri="{9D8B030D-6E8A-4147-A177-3AD203B41FA5}">
                      <a16:colId xmlns:a16="http://schemas.microsoft.com/office/drawing/2014/main" val="2525705229"/>
                    </a:ext>
                  </a:extLst>
                </a:gridCol>
                <a:gridCol w="493776">
                  <a:extLst>
                    <a:ext uri="{9D8B030D-6E8A-4147-A177-3AD203B41FA5}">
                      <a16:colId xmlns:a16="http://schemas.microsoft.com/office/drawing/2014/main" val="3505247279"/>
                    </a:ext>
                  </a:extLst>
                </a:gridCol>
                <a:gridCol w="493776">
                  <a:extLst>
                    <a:ext uri="{9D8B030D-6E8A-4147-A177-3AD203B41FA5}">
                      <a16:colId xmlns:a16="http://schemas.microsoft.com/office/drawing/2014/main" val="4031613625"/>
                    </a:ext>
                  </a:extLst>
                </a:gridCol>
                <a:gridCol w="493776">
                  <a:extLst>
                    <a:ext uri="{9D8B030D-6E8A-4147-A177-3AD203B41FA5}">
                      <a16:colId xmlns:a16="http://schemas.microsoft.com/office/drawing/2014/main" val="1626583223"/>
                    </a:ext>
                  </a:extLst>
                </a:gridCol>
                <a:gridCol w="493776">
                  <a:extLst>
                    <a:ext uri="{9D8B030D-6E8A-4147-A177-3AD203B41FA5}">
                      <a16:colId xmlns:a16="http://schemas.microsoft.com/office/drawing/2014/main" val="2294034007"/>
                    </a:ext>
                  </a:extLst>
                </a:gridCol>
                <a:gridCol w="493776">
                  <a:extLst>
                    <a:ext uri="{9D8B030D-6E8A-4147-A177-3AD203B41FA5}">
                      <a16:colId xmlns:a16="http://schemas.microsoft.com/office/drawing/2014/main" val="1194148346"/>
                    </a:ext>
                  </a:extLst>
                </a:gridCol>
                <a:gridCol w="493776">
                  <a:extLst>
                    <a:ext uri="{9D8B030D-6E8A-4147-A177-3AD203B41FA5}">
                      <a16:colId xmlns:a16="http://schemas.microsoft.com/office/drawing/2014/main" val="2048264882"/>
                    </a:ext>
                  </a:extLst>
                </a:gridCol>
                <a:gridCol w="493776">
                  <a:extLst>
                    <a:ext uri="{9D8B030D-6E8A-4147-A177-3AD203B41FA5}">
                      <a16:colId xmlns:a16="http://schemas.microsoft.com/office/drawing/2014/main" val="1313975253"/>
                    </a:ext>
                  </a:extLst>
                </a:gridCol>
                <a:gridCol w="493776">
                  <a:extLst>
                    <a:ext uri="{9D8B030D-6E8A-4147-A177-3AD203B41FA5}">
                      <a16:colId xmlns:a16="http://schemas.microsoft.com/office/drawing/2014/main" val="29078239"/>
                    </a:ext>
                  </a:extLst>
                </a:gridCol>
                <a:gridCol w="493776">
                  <a:extLst>
                    <a:ext uri="{9D8B030D-6E8A-4147-A177-3AD203B41FA5}">
                      <a16:colId xmlns:a16="http://schemas.microsoft.com/office/drawing/2014/main" val="42424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1422146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14:27:23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14:27:23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83.162216666667</a:t>
                      </a:r>
                    </a:p>
                  </a:txBody>
                  <a:tcPr/>
                </a:tc>
                <a:extLst>
                  <a:ext uri="{0D108BD9-81ED-4DB2-BD59-A6C34878D82A}">
                    <a16:rowId xmlns:a16="http://schemas.microsoft.com/office/drawing/2014/main" val="114641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12:37:16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12:37:16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79.268</a:t>
                      </a:r>
                    </a:p>
                  </a:txBody>
                  <a:tcPr/>
                </a:tc>
                <a:extLst>
                  <a:ext uri="{0D108BD9-81ED-4DB2-BD59-A6C34878D82A}">
                    <a16:rowId xmlns:a16="http://schemas.microsoft.com/office/drawing/2014/main" val="2591433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11:36:17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11:36:17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96.109516666667</a:t>
                      </a:r>
                    </a:p>
                  </a:txBody>
                  <a:tcPr/>
                </a:tc>
                <a:extLst>
                  <a:ext uri="{0D108BD9-81ED-4DB2-BD59-A6C34878D82A}">
                    <a16:rowId xmlns:a16="http://schemas.microsoft.com/office/drawing/2014/main" val="4000053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14:30:39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14:30:39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338.42181666667</a:t>
                      </a:r>
                    </a:p>
                  </a:txBody>
                  <a:tcPr/>
                </a:tc>
                <a:extLst>
                  <a:ext uri="{0D108BD9-81ED-4DB2-BD59-A6C34878D82A}">
                    <a16:rowId xmlns:a16="http://schemas.microsoft.com/office/drawing/2014/main" val="2119611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07/22/2024 15:22:32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07/22/2024 15:22:32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106.96831666667</a:t>
                      </a:r>
                    </a:p>
                  </a:txBody>
                  <a:tcPr/>
                </a:tc>
                <a:extLst>
                  <a:ext uri="{0D108BD9-81ED-4DB2-BD59-A6C34878D82A}">
                    <a16:rowId xmlns:a16="http://schemas.microsoft.com/office/drawing/2014/main" val="1111459558"/>
                  </a:ext>
                </a:extLst>
              </a:tr>
            </a:tbl>
          </a:graphicData>
        </a:graphic>
      </p:graphicFrame>
      <p:sp>
        <p:nvSpPr>
          <p:cNvPr id="4" name="Text Placeholder 3">
            <a:extLst>
              <a:ext uri="{FF2B5EF4-FFF2-40B4-BE49-F238E27FC236}">
                <a16:creationId xmlns:a16="http://schemas.microsoft.com/office/drawing/2014/main" id="{450ED6FF-8081-469F-AA5B-0A5EC033BC4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5105160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675D4-EA0C-44F1-9E46-71AD3DF178A2}"/>
              </a:ext>
            </a:extLst>
          </p:cNvPr>
          <p:cNvSpPr>
            <a:spLocks noGrp="1"/>
          </p:cNvSpPr>
          <p:nvPr>
            <p:ph type="title"/>
          </p:nvPr>
        </p:nvSpPr>
        <p:spPr/>
        <p:txBody>
          <a:bodyPr/>
          <a:lstStyle/>
          <a:p>
            <a:r>
              <a:rPr lang="en-US"/>
              <a:t>Instagram  Reels | All profiles - 3 of 6</a:t>
            </a:r>
          </a:p>
        </p:txBody>
      </p:sp>
      <p:graphicFrame>
        <p:nvGraphicFramePr>
          <p:cNvPr id="5" name="Table Placeholder 4">
            <a:extLst>
              <a:ext uri="{FF2B5EF4-FFF2-40B4-BE49-F238E27FC236}">
                <a16:creationId xmlns:a16="http://schemas.microsoft.com/office/drawing/2014/main" id="{90679AEF-57B1-42DB-A3A7-DE78F431E18B}"/>
              </a:ext>
            </a:extLst>
          </p:cNvPr>
          <p:cNvGraphicFramePr>
            <a:graphicFrameLocks noGrp="1"/>
          </p:cNvGraphicFramePr>
          <p:nvPr>
            <p:ph type="tbl" sz="quarter" idx="13"/>
            <p:extLst>
              <p:ext uri="{D42A27DB-BD31-4B8C-83A1-F6EECF244321}">
                <p14:modId xmlns:p14="http://schemas.microsoft.com/office/powerpoint/2010/main" val="2112619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1231592404"/>
                    </a:ext>
                  </a:extLst>
                </a:gridCol>
                <a:gridCol w="740665">
                  <a:extLst>
                    <a:ext uri="{9D8B030D-6E8A-4147-A177-3AD203B41FA5}">
                      <a16:colId xmlns:a16="http://schemas.microsoft.com/office/drawing/2014/main" val="3668340762"/>
                    </a:ext>
                  </a:extLst>
                </a:gridCol>
                <a:gridCol w="493776">
                  <a:extLst>
                    <a:ext uri="{9D8B030D-6E8A-4147-A177-3AD203B41FA5}">
                      <a16:colId xmlns:a16="http://schemas.microsoft.com/office/drawing/2014/main" val="660124990"/>
                    </a:ext>
                  </a:extLst>
                </a:gridCol>
                <a:gridCol w="493776">
                  <a:extLst>
                    <a:ext uri="{9D8B030D-6E8A-4147-A177-3AD203B41FA5}">
                      <a16:colId xmlns:a16="http://schemas.microsoft.com/office/drawing/2014/main" val="1393789930"/>
                    </a:ext>
                  </a:extLst>
                </a:gridCol>
                <a:gridCol w="493776">
                  <a:extLst>
                    <a:ext uri="{9D8B030D-6E8A-4147-A177-3AD203B41FA5}">
                      <a16:colId xmlns:a16="http://schemas.microsoft.com/office/drawing/2014/main" val="1833397856"/>
                    </a:ext>
                  </a:extLst>
                </a:gridCol>
                <a:gridCol w="493776">
                  <a:extLst>
                    <a:ext uri="{9D8B030D-6E8A-4147-A177-3AD203B41FA5}">
                      <a16:colId xmlns:a16="http://schemas.microsoft.com/office/drawing/2014/main" val="541015105"/>
                    </a:ext>
                  </a:extLst>
                </a:gridCol>
                <a:gridCol w="493776">
                  <a:extLst>
                    <a:ext uri="{9D8B030D-6E8A-4147-A177-3AD203B41FA5}">
                      <a16:colId xmlns:a16="http://schemas.microsoft.com/office/drawing/2014/main" val="607890521"/>
                    </a:ext>
                  </a:extLst>
                </a:gridCol>
                <a:gridCol w="493776">
                  <a:extLst>
                    <a:ext uri="{9D8B030D-6E8A-4147-A177-3AD203B41FA5}">
                      <a16:colId xmlns:a16="http://schemas.microsoft.com/office/drawing/2014/main" val="3956911585"/>
                    </a:ext>
                  </a:extLst>
                </a:gridCol>
                <a:gridCol w="493776">
                  <a:extLst>
                    <a:ext uri="{9D8B030D-6E8A-4147-A177-3AD203B41FA5}">
                      <a16:colId xmlns:a16="http://schemas.microsoft.com/office/drawing/2014/main" val="1124801953"/>
                    </a:ext>
                  </a:extLst>
                </a:gridCol>
                <a:gridCol w="493776">
                  <a:extLst>
                    <a:ext uri="{9D8B030D-6E8A-4147-A177-3AD203B41FA5}">
                      <a16:colId xmlns:a16="http://schemas.microsoft.com/office/drawing/2014/main" val="1677235186"/>
                    </a:ext>
                  </a:extLst>
                </a:gridCol>
                <a:gridCol w="493776">
                  <a:extLst>
                    <a:ext uri="{9D8B030D-6E8A-4147-A177-3AD203B41FA5}">
                      <a16:colId xmlns:a16="http://schemas.microsoft.com/office/drawing/2014/main" val="896506142"/>
                    </a:ext>
                  </a:extLst>
                </a:gridCol>
                <a:gridCol w="493776">
                  <a:extLst>
                    <a:ext uri="{9D8B030D-6E8A-4147-A177-3AD203B41FA5}">
                      <a16:colId xmlns:a16="http://schemas.microsoft.com/office/drawing/2014/main" val="1781821524"/>
                    </a:ext>
                  </a:extLst>
                </a:gridCol>
                <a:gridCol w="493776">
                  <a:extLst>
                    <a:ext uri="{9D8B030D-6E8A-4147-A177-3AD203B41FA5}">
                      <a16:colId xmlns:a16="http://schemas.microsoft.com/office/drawing/2014/main" val="2819006963"/>
                    </a:ext>
                  </a:extLst>
                </a:gridCol>
                <a:gridCol w="493776">
                  <a:extLst>
                    <a:ext uri="{9D8B030D-6E8A-4147-A177-3AD203B41FA5}">
                      <a16:colId xmlns:a16="http://schemas.microsoft.com/office/drawing/2014/main" val="678052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1402867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10:21:43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10:21:43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63.264283333333</a:t>
                      </a:r>
                    </a:p>
                  </a:txBody>
                  <a:tcPr/>
                </a:tc>
                <a:extLst>
                  <a:ext uri="{0D108BD9-81ED-4DB2-BD59-A6C34878D82A}">
                    <a16:rowId xmlns:a16="http://schemas.microsoft.com/office/drawing/2014/main" val="3547497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07/20/2024 16:50:28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07/20/2024 16:50:28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112.47896666667</a:t>
                      </a:r>
                    </a:p>
                  </a:txBody>
                  <a:tcPr/>
                </a:tc>
                <a:extLst>
                  <a:ext uri="{0D108BD9-81ED-4DB2-BD59-A6C34878D82A}">
                    <a16:rowId xmlns:a16="http://schemas.microsoft.com/office/drawing/2014/main" val="1120862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07/19/2024 13:46:58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07/19/2024 13:46:58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81.365383333333</a:t>
                      </a:r>
                    </a:p>
                  </a:txBody>
                  <a:tcPr/>
                </a:tc>
                <a:extLst>
                  <a:ext uri="{0D108BD9-81ED-4DB2-BD59-A6C34878D82A}">
                    <a16:rowId xmlns:a16="http://schemas.microsoft.com/office/drawing/2014/main" val="3939859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07/18/2024 12:37:08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07/18/2024 12:37:08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34.449766666667</a:t>
                      </a:r>
                    </a:p>
                  </a:txBody>
                  <a:tcPr/>
                </a:tc>
                <a:extLst>
                  <a:ext uri="{0D108BD9-81ED-4DB2-BD59-A6C34878D82A}">
                    <a16:rowId xmlns:a16="http://schemas.microsoft.com/office/drawing/2014/main" val="921158805"/>
                  </a:ext>
                </a:extLst>
              </a:tr>
            </a:tbl>
          </a:graphicData>
        </a:graphic>
      </p:graphicFrame>
      <p:sp>
        <p:nvSpPr>
          <p:cNvPr id="4" name="Text Placeholder 3">
            <a:extLst>
              <a:ext uri="{FF2B5EF4-FFF2-40B4-BE49-F238E27FC236}">
                <a16:creationId xmlns:a16="http://schemas.microsoft.com/office/drawing/2014/main" id="{FE65B55A-BA23-428B-AC48-D3FCC29297E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7303802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9CAC8-8C6B-4804-A898-11E1D33DA614}"/>
              </a:ext>
            </a:extLst>
          </p:cNvPr>
          <p:cNvSpPr>
            <a:spLocks noGrp="1"/>
          </p:cNvSpPr>
          <p:nvPr>
            <p:ph type="title"/>
          </p:nvPr>
        </p:nvSpPr>
        <p:spPr/>
        <p:txBody>
          <a:bodyPr/>
          <a:lstStyle/>
          <a:p>
            <a:r>
              <a:rPr lang="en-US"/>
              <a:t>Instagram  Reels | All profiles - 4 of 6</a:t>
            </a:r>
          </a:p>
        </p:txBody>
      </p:sp>
      <p:graphicFrame>
        <p:nvGraphicFramePr>
          <p:cNvPr id="5" name="Table Placeholder 4">
            <a:extLst>
              <a:ext uri="{FF2B5EF4-FFF2-40B4-BE49-F238E27FC236}">
                <a16:creationId xmlns:a16="http://schemas.microsoft.com/office/drawing/2014/main" id="{BC80A350-168F-4FF1-8A54-BA00C7D45226}"/>
              </a:ext>
            </a:extLst>
          </p:cNvPr>
          <p:cNvGraphicFramePr>
            <a:graphicFrameLocks noGrp="1"/>
          </p:cNvGraphicFramePr>
          <p:nvPr>
            <p:ph type="tbl" sz="quarter" idx="13"/>
            <p:extLst>
              <p:ext uri="{D42A27DB-BD31-4B8C-83A1-F6EECF244321}">
                <p14:modId xmlns:p14="http://schemas.microsoft.com/office/powerpoint/2010/main" val="3875789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1191694753"/>
                    </a:ext>
                  </a:extLst>
                </a:gridCol>
                <a:gridCol w="740665">
                  <a:extLst>
                    <a:ext uri="{9D8B030D-6E8A-4147-A177-3AD203B41FA5}">
                      <a16:colId xmlns:a16="http://schemas.microsoft.com/office/drawing/2014/main" val="2096717556"/>
                    </a:ext>
                  </a:extLst>
                </a:gridCol>
                <a:gridCol w="493776">
                  <a:extLst>
                    <a:ext uri="{9D8B030D-6E8A-4147-A177-3AD203B41FA5}">
                      <a16:colId xmlns:a16="http://schemas.microsoft.com/office/drawing/2014/main" val="2065734026"/>
                    </a:ext>
                  </a:extLst>
                </a:gridCol>
                <a:gridCol w="493776">
                  <a:extLst>
                    <a:ext uri="{9D8B030D-6E8A-4147-A177-3AD203B41FA5}">
                      <a16:colId xmlns:a16="http://schemas.microsoft.com/office/drawing/2014/main" val="2648810428"/>
                    </a:ext>
                  </a:extLst>
                </a:gridCol>
                <a:gridCol w="493776">
                  <a:extLst>
                    <a:ext uri="{9D8B030D-6E8A-4147-A177-3AD203B41FA5}">
                      <a16:colId xmlns:a16="http://schemas.microsoft.com/office/drawing/2014/main" val="1917015783"/>
                    </a:ext>
                  </a:extLst>
                </a:gridCol>
                <a:gridCol w="493776">
                  <a:extLst>
                    <a:ext uri="{9D8B030D-6E8A-4147-A177-3AD203B41FA5}">
                      <a16:colId xmlns:a16="http://schemas.microsoft.com/office/drawing/2014/main" val="3955055482"/>
                    </a:ext>
                  </a:extLst>
                </a:gridCol>
                <a:gridCol w="493776">
                  <a:extLst>
                    <a:ext uri="{9D8B030D-6E8A-4147-A177-3AD203B41FA5}">
                      <a16:colId xmlns:a16="http://schemas.microsoft.com/office/drawing/2014/main" val="2685096599"/>
                    </a:ext>
                  </a:extLst>
                </a:gridCol>
                <a:gridCol w="493776">
                  <a:extLst>
                    <a:ext uri="{9D8B030D-6E8A-4147-A177-3AD203B41FA5}">
                      <a16:colId xmlns:a16="http://schemas.microsoft.com/office/drawing/2014/main" val="3877845474"/>
                    </a:ext>
                  </a:extLst>
                </a:gridCol>
                <a:gridCol w="493776">
                  <a:extLst>
                    <a:ext uri="{9D8B030D-6E8A-4147-A177-3AD203B41FA5}">
                      <a16:colId xmlns:a16="http://schemas.microsoft.com/office/drawing/2014/main" val="3935127427"/>
                    </a:ext>
                  </a:extLst>
                </a:gridCol>
                <a:gridCol w="493776">
                  <a:extLst>
                    <a:ext uri="{9D8B030D-6E8A-4147-A177-3AD203B41FA5}">
                      <a16:colId xmlns:a16="http://schemas.microsoft.com/office/drawing/2014/main" val="2562728976"/>
                    </a:ext>
                  </a:extLst>
                </a:gridCol>
                <a:gridCol w="493776">
                  <a:extLst>
                    <a:ext uri="{9D8B030D-6E8A-4147-A177-3AD203B41FA5}">
                      <a16:colId xmlns:a16="http://schemas.microsoft.com/office/drawing/2014/main" val="1274121664"/>
                    </a:ext>
                  </a:extLst>
                </a:gridCol>
                <a:gridCol w="493776">
                  <a:extLst>
                    <a:ext uri="{9D8B030D-6E8A-4147-A177-3AD203B41FA5}">
                      <a16:colId xmlns:a16="http://schemas.microsoft.com/office/drawing/2014/main" val="3449110752"/>
                    </a:ext>
                  </a:extLst>
                </a:gridCol>
                <a:gridCol w="493776">
                  <a:extLst>
                    <a:ext uri="{9D8B030D-6E8A-4147-A177-3AD203B41FA5}">
                      <a16:colId xmlns:a16="http://schemas.microsoft.com/office/drawing/2014/main" val="98409867"/>
                    </a:ext>
                  </a:extLst>
                </a:gridCol>
                <a:gridCol w="493776">
                  <a:extLst>
                    <a:ext uri="{9D8B030D-6E8A-4147-A177-3AD203B41FA5}">
                      <a16:colId xmlns:a16="http://schemas.microsoft.com/office/drawing/2014/main" val="3621367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415593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07/17/2024 11:12:23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07/17/2024 11:12:23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204.04193333333</a:t>
                      </a:r>
                    </a:p>
                  </a:txBody>
                  <a:tcPr/>
                </a:tc>
                <a:extLst>
                  <a:ext uri="{0D108BD9-81ED-4DB2-BD59-A6C34878D82A}">
                    <a16:rowId xmlns:a16="http://schemas.microsoft.com/office/drawing/2014/main" val="2800932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07/16/2024 15:05:17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07/16/2024 15:05:17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96.478883333333</a:t>
                      </a:r>
                    </a:p>
                  </a:txBody>
                  <a:tcPr/>
                </a:tc>
                <a:extLst>
                  <a:ext uri="{0D108BD9-81ED-4DB2-BD59-A6C34878D82A}">
                    <a16:rowId xmlns:a16="http://schemas.microsoft.com/office/drawing/2014/main" val="3002816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07/15/2024 14:38:10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07/15/2024 14:38:10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70.711133333333</a:t>
                      </a:r>
                    </a:p>
                  </a:txBody>
                  <a:tcPr/>
                </a:tc>
                <a:extLst>
                  <a:ext uri="{0D108BD9-81ED-4DB2-BD59-A6C34878D82A}">
                    <a16:rowId xmlns:a16="http://schemas.microsoft.com/office/drawing/2014/main" val="2840469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07/13/2024 11:03:11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07/13/2024 11:03:11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169.60313333333</a:t>
                      </a:r>
                    </a:p>
                  </a:txBody>
                  <a:tcPr/>
                </a:tc>
                <a:extLst>
                  <a:ext uri="{0D108BD9-81ED-4DB2-BD59-A6C34878D82A}">
                    <a16:rowId xmlns:a16="http://schemas.microsoft.com/office/drawing/2014/main" val="617255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07/12/2024 14:03:32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07/12/2024 14:03:32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213.7345</a:t>
                      </a:r>
                    </a:p>
                  </a:txBody>
                  <a:tcPr/>
                </a:tc>
                <a:extLst>
                  <a:ext uri="{0D108BD9-81ED-4DB2-BD59-A6C34878D82A}">
                    <a16:rowId xmlns:a16="http://schemas.microsoft.com/office/drawing/2014/main" val="2414010418"/>
                  </a:ext>
                </a:extLst>
              </a:tr>
            </a:tbl>
          </a:graphicData>
        </a:graphic>
      </p:graphicFrame>
      <p:sp>
        <p:nvSpPr>
          <p:cNvPr id="4" name="Text Placeholder 3">
            <a:extLst>
              <a:ext uri="{FF2B5EF4-FFF2-40B4-BE49-F238E27FC236}">
                <a16:creationId xmlns:a16="http://schemas.microsoft.com/office/drawing/2014/main" id="{7E560C60-54B9-4FB5-B7DE-FC2196CFF77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9353118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33DF9-68C0-424C-A326-973441314F2D}"/>
              </a:ext>
            </a:extLst>
          </p:cNvPr>
          <p:cNvSpPr>
            <a:spLocks noGrp="1"/>
          </p:cNvSpPr>
          <p:nvPr>
            <p:ph type="title"/>
          </p:nvPr>
        </p:nvSpPr>
        <p:spPr/>
        <p:txBody>
          <a:bodyPr/>
          <a:lstStyle/>
          <a:p>
            <a:r>
              <a:rPr lang="en-US"/>
              <a:t>Instagram  Reels | All profiles - 5 of 6</a:t>
            </a:r>
          </a:p>
        </p:txBody>
      </p:sp>
      <p:graphicFrame>
        <p:nvGraphicFramePr>
          <p:cNvPr id="5" name="Table Placeholder 4">
            <a:extLst>
              <a:ext uri="{FF2B5EF4-FFF2-40B4-BE49-F238E27FC236}">
                <a16:creationId xmlns:a16="http://schemas.microsoft.com/office/drawing/2014/main" id="{1AFB49E9-0AB1-44B9-9D3E-4F4637A93E04}"/>
              </a:ext>
            </a:extLst>
          </p:cNvPr>
          <p:cNvGraphicFramePr>
            <a:graphicFrameLocks noGrp="1"/>
          </p:cNvGraphicFramePr>
          <p:nvPr>
            <p:ph type="tbl" sz="quarter" idx="13"/>
            <p:extLst>
              <p:ext uri="{D42A27DB-BD31-4B8C-83A1-F6EECF244321}">
                <p14:modId xmlns:p14="http://schemas.microsoft.com/office/powerpoint/2010/main" val="2907205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4291967590"/>
                    </a:ext>
                  </a:extLst>
                </a:gridCol>
                <a:gridCol w="740665">
                  <a:extLst>
                    <a:ext uri="{9D8B030D-6E8A-4147-A177-3AD203B41FA5}">
                      <a16:colId xmlns:a16="http://schemas.microsoft.com/office/drawing/2014/main" val="2750829588"/>
                    </a:ext>
                  </a:extLst>
                </a:gridCol>
                <a:gridCol w="493776">
                  <a:extLst>
                    <a:ext uri="{9D8B030D-6E8A-4147-A177-3AD203B41FA5}">
                      <a16:colId xmlns:a16="http://schemas.microsoft.com/office/drawing/2014/main" val="2915461491"/>
                    </a:ext>
                  </a:extLst>
                </a:gridCol>
                <a:gridCol w="493776">
                  <a:extLst>
                    <a:ext uri="{9D8B030D-6E8A-4147-A177-3AD203B41FA5}">
                      <a16:colId xmlns:a16="http://schemas.microsoft.com/office/drawing/2014/main" val="3240413820"/>
                    </a:ext>
                  </a:extLst>
                </a:gridCol>
                <a:gridCol w="493776">
                  <a:extLst>
                    <a:ext uri="{9D8B030D-6E8A-4147-A177-3AD203B41FA5}">
                      <a16:colId xmlns:a16="http://schemas.microsoft.com/office/drawing/2014/main" val="1648251456"/>
                    </a:ext>
                  </a:extLst>
                </a:gridCol>
                <a:gridCol w="493776">
                  <a:extLst>
                    <a:ext uri="{9D8B030D-6E8A-4147-A177-3AD203B41FA5}">
                      <a16:colId xmlns:a16="http://schemas.microsoft.com/office/drawing/2014/main" val="156365223"/>
                    </a:ext>
                  </a:extLst>
                </a:gridCol>
                <a:gridCol w="493776">
                  <a:extLst>
                    <a:ext uri="{9D8B030D-6E8A-4147-A177-3AD203B41FA5}">
                      <a16:colId xmlns:a16="http://schemas.microsoft.com/office/drawing/2014/main" val="4093526555"/>
                    </a:ext>
                  </a:extLst>
                </a:gridCol>
                <a:gridCol w="493776">
                  <a:extLst>
                    <a:ext uri="{9D8B030D-6E8A-4147-A177-3AD203B41FA5}">
                      <a16:colId xmlns:a16="http://schemas.microsoft.com/office/drawing/2014/main" val="1068903535"/>
                    </a:ext>
                  </a:extLst>
                </a:gridCol>
                <a:gridCol w="493776">
                  <a:extLst>
                    <a:ext uri="{9D8B030D-6E8A-4147-A177-3AD203B41FA5}">
                      <a16:colId xmlns:a16="http://schemas.microsoft.com/office/drawing/2014/main" val="3419161260"/>
                    </a:ext>
                  </a:extLst>
                </a:gridCol>
                <a:gridCol w="493776">
                  <a:extLst>
                    <a:ext uri="{9D8B030D-6E8A-4147-A177-3AD203B41FA5}">
                      <a16:colId xmlns:a16="http://schemas.microsoft.com/office/drawing/2014/main" val="1758515368"/>
                    </a:ext>
                  </a:extLst>
                </a:gridCol>
                <a:gridCol w="493776">
                  <a:extLst>
                    <a:ext uri="{9D8B030D-6E8A-4147-A177-3AD203B41FA5}">
                      <a16:colId xmlns:a16="http://schemas.microsoft.com/office/drawing/2014/main" val="3085901259"/>
                    </a:ext>
                  </a:extLst>
                </a:gridCol>
                <a:gridCol w="493776">
                  <a:extLst>
                    <a:ext uri="{9D8B030D-6E8A-4147-A177-3AD203B41FA5}">
                      <a16:colId xmlns:a16="http://schemas.microsoft.com/office/drawing/2014/main" val="135003941"/>
                    </a:ext>
                  </a:extLst>
                </a:gridCol>
                <a:gridCol w="493776">
                  <a:extLst>
                    <a:ext uri="{9D8B030D-6E8A-4147-A177-3AD203B41FA5}">
                      <a16:colId xmlns:a16="http://schemas.microsoft.com/office/drawing/2014/main" val="1826291170"/>
                    </a:ext>
                  </a:extLst>
                </a:gridCol>
                <a:gridCol w="493776">
                  <a:extLst>
                    <a:ext uri="{9D8B030D-6E8A-4147-A177-3AD203B41FA5}">
                      <a16:colId xmlns:a16="http://schemas.microsoft.com/office/drawing/2014/main" val="2355661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4011182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07/11/2024 13:59:58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07/11/2024 13:59:58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67.715566666667</a:t>
                      </a:r>
                    </a:p>
                  </a:txBody>
                  <a:tcPr/>
                </a:tc>
                <a:extLst>
                  <a:ext uri="{0D108BD9-81ED-4DB2-BD59-A6C34878D82A}">
                    <a16:rowId xmlns:a16="http://schemas.microsoft.com/office/drawing/2014/main" val="2392317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07/10/2024 14:13:39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07/10/2024 14:13:39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220.24495</a:t>
                      </a:r>
                    </a:p>
                  </a:txBody>
                  <a:tcPr/>
                </a:tc>
                <a:extLst>
                  <a:ext uri="{0D108BD9-81ED-4DB2-BD59-A6C34878D82A}">
                    <a16:rowId xmlns:a16="http://schemas.microsoft.com/office/drawing/2014/main" val="134596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07/10/2024 11:45:40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07/10/2024 11:45:40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288.84703333333</a:t>
                      </a:r>
                    </a:p>
                  </a:txBody>
                  <a:tcPr/>
                </a:tc>
                <a:extLst>
                  <a:ext uri="{0D108BD9-81ED-4DB2-BD59-A6C34878D82A}">
                    <a16:rowId xmlns:a16="http://schemas.microsoft.com/office/drawing/2014/main" val="63913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07/04/2024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07/04/2024 14:21:27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444.87831666667</a:t>
                      </a:r>
                    </a:p>
                  </a:txBody>
                  <a:tcPr/>
                </a:tc>
                <a:extLst>
                  <a:ext uri="{0D108BD9-81ED-4DB2-BD59-A6C34878D82A}">
                    <a16:rowId xmlns:a16="http://schemas.microsoft.com/office/drawing/2014/main" val="269825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07/03/2024 17:13:17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07/03/2024 17:13:17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145.12613333333</a:t>
                      </a:r>
                    </a:p>
                  </a:txBody>
                  <a:tcPr/>
                </a:tc>
                <a:extLst>
                  <a:ext uri="{0D108BD9-81ED-4DB2-BD59-A6C34878D82A}">
                    <a16:rowId xmlns:a16="http://schemas.microsoft.com/office/drawing/2014/main" val="2434043137"/>
                  </a:ext>
                </a:extLst>
              </a:tr>
            </a:tbl>
          </a:graphicData>
        </a:graphic>
      </p:graphicFrame>
      <p:sp>
        <p:nvSpPr>
          <p:cNvPr id="4" name="Text Placeholder 3">
            <a:extLst>
              <a:ext uri="{FF2B5EF4-FFF2-40B4-BE49-F238E27FC236}">
                <a16:creationId xmlns:a16="http://schemas.microsoft.com/office/drawing/2014/main" id="{3C728548-1F51-4D7F-9CDD-86AA58A43E4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6681532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44AB4-2784-495A-AD45-8E8E570E28FA}"/>
              </a:ext>
            </a:extLst>
          </p:cNvPr>
          <p:cNvSpPr>
            <a:spLocks noGrp="1"/>
          </p:cNvSpPr>
          <p:nvPr>
            <p:ph type="title"/>
          </p:nvPr>
        </p:nvSpPr>
        <p:spPr/>
        <p:txBody>
          <a:bodyPr/>
          <a:lstStyle/>
          <a:p>
            <a:r>
              <a:rPr lang="en-US"/>
              <a:t>Instagram  Reels | All profiles - 6 of 6</a:t>
            </a:r>
          </a:p>
        </p:txBody>
      </p:sp>
      <p:graphicFrame>
        <p:nvGraphicFramePr>
          <p:cNvPr id="5" name="Table Placeholder 4">
            <a:extLst>
              <a:ext uri="{FF2B5EF4-FFF2-40B4-BE49-F238E27FC236}">
                <a16:creationId xmlns:a16="http://schemas.microsoft.com/office/drawing/2014/main" id="{ECC2501B-8CF7-4600-B591-B0BCD9B00A1A}"/>
              </a:ext>
            </a:extLst>
          </p:cNvPr>
          <p:cNvGraphicFramePr>
            <a:graphicFrameLocks noGrp="1"/>
          </p:cNvGraphicFramePr>
          <p:nvPr>
            <p:ph type="tbl" sz="quarter" idx="13"/>
            <p:extLst>
              <p:ext uri="{D42A27DB-BD31-4B8C-83A1-F6EECF244321}">
                <p14:modId xmlns:p14="http://schemas.microsoft.com/office/powerpoint/2010/main" val="724892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1534389692"/>
                    </a:ext>
                  </a:extLst>
                </a:gridCol>
                <a:gridCol w="740665">
                  <a:extLst>
                    <a:ext uri="{9D8B030D-6E8A-4147-A177-3AD203B41FA5}">
                      <a16:colId xmlns:a16="http://schemas.microsoft.com/office/drawing/2014/main" val="3599221797"/>
                    </a:ext>
                  </a:extLst>
                </a:gridCol>
                <a:gridCol w="493776">
                  <a:extLst>
                    <a:ext uri="{9D8B030D-6E8A-4147-A177-3AD203B41FA5}">
                      <a16:colId xmlns:a16="http://schemas.microsoft.com/office/drawing/2014/main" val="3429189075"/>
                    </a:ext>
                  </a:extLst>
                </a:gridCol>
                <a:gridCol w="493776">
                  <a:extLst>
                    <a:ext uri="{9D8B030D-6E8A-4147-A177-3AD203B41FA5}">
                      <a16:colId xmlns:a16="http://schemas.microsoft.com/office/drawing/2014/main" val="1377838267"/>
                    </a:ext>
                  </a:extLst>
                </a:gridCol>
                <a:gridCol w="493776">
                  <a:extLst>
                    <a:ext uri="{9D8B030D-6E8A-4147-A177-3AD203B41FA5}">
                      <a16:colId xmlns:a16="http://schemas.microsoft.com/office/drawing/2014/main" val="314188135"/>
                    </a:ext>
                  </a:extLst>
                </a:gridCol>
                <a:gridCol w="493776">
                  <a:extLst>
                    <a:ext uri="{9D8B030D-6E8A-4147-A177-3AD203B41FA5}">
                      <a16:colId xmlns:a16="http://schemas.microsoft.com/office/drawing/2014/main" val="3423216778"/>
                    </a:ext>
                  </a:extLst>
                </a:gridCol>
                <a:gridCol w="493776">
                  <a:extLst>
                    <a:ext uri="{9D8B030D-6E8A-4147-A177-3AD203B41FA5}">
                      <a16:colId xmlns:a16="http://schemas.microsoft.com/office/drawing/2014/main" val="543639570"/>
                    </a:ext>
                  </a:extLst>
                </a:gridCol>
                <a:gridCol w="493776">
                  <a:extLst>
                    <a:ext uri="{9D8B030D-6E8A-4147-A177-3AD203B41FA5}">
                      <a16:colId xmlns:a16="http://schemas.microsoft.com/office/drawing/2014/main" val="3035925406"/>
                    </a:ext>
                  </a:extLst>
                </a:gridCol>
                <a:gridCol w="493776">
                  <a:extLst>
                    <a:ext uri="{9D8B030D-6E8A-4147-A177-3AD203B41FA5}">
                      <a16:colId xmlns:a16="http://schemas.microsoft.com/office/drawing/2014/main" val="3031378523"/>
                    </a:ext>
                  </a:extLst>
                </a:gridCol>
                <a:gridCol w="493776">
                  <a:extLst>
                    <a:ext uri="{9D8B030D-6E8A-4147-A177-3AD203B41FA5}">
                      <a16:colId xmlns:a16="http://schemas.microsoft.com/office/drawing/2014/main" val="2874926819"/>
                    </a:ext>
                  </a:extLst>
                </a:gridCol>
                <a:gridCol w="493776">
                  <a:extLst>
                    <a:ext uri="{9D8B030D-6E8A-4147-A177-3AD203B41FA5}">
                      <a16:colId xmlns:a16="http://schemas.microsoft.com/office/drawing/2014/main" val="1893596081"/>
                    </a:ext>
                  </a:extLst>
                </a:gridCol>
                <a:gridCol w="493776">
                  <a:extLst>
                    <a:ext uri="{9D8B030D-6E8A-4147-A177-3AD203B41FA5}">
                      <a16:colId xmlns:a16="http://schemas.microsoft.com/office/drawing/2014/main" val="2237911786"/>
                    </a:ext>
                  </a:extLst>
                </a:gridCol>
                <a:gridCol w="493776">
                  <a:extLst>
                    <a:ext uri="{9D8B030D-6E8A-4147-A177-3AD203B41FA5}">
                      <a16:colId xmlns:a16="http://schemas.microsoft.com/office/drawing/2014/main" val="1571692600"/>
                    </a:ext>
                  </a:extLst>
                </a:gridCol>
                <a:gridCol w="493776">
                  <a:extLst>
                    <a:ext uri="{9D8B030D-6E8A-4147-A177-3AD203B41FA5}">
                      <a16:colId xmlns:a16="http://schemas.microsoft.com/office/drawing/2014/main" val="3905632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2320169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07/03/2024 11:25:00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07/03/2024 11:25:00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8317.4554333333</a:t>
                      </a:r>
                    </a:p>
                  </a:txBody>
                  <a:tcPr/>
                </a:tc>
                <a:extLst>
                  <a:ext uri="{0D108BD9-81ED-4DB2-BD59-A6C34878D82A}">
                    <a16:rowId xmlns:a16="http://schemas.microsoft.com/office/drawing/2014/main" val="2872925609"/>
                  </a:ext>
                </a:extLst>
              </a:tr>
            </a:tbl>
          </a:graphicData>
        </a:graphic>
      </p:graphicFrame>
      <p:sp>
        <p:nvSpPr>
          <p:cNvPr id="4" name="Text Placeholder 3">
            <a:extLst>
              <a:ext uri="{FF2B5EF4-FFF2-40B4-BE49-F238E27FC236}">
                <a16:creationId xmlns:a16="http://schemas.microsoft.com/office/drawing/2014/main" id="{002C4954-4A52-4A10-8CF2-029F8FB5B64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6289802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DB65A-1430-4484-A8EC-E01EC059884D}"/>
              </a:ext>
            </a:extLst>
          </p:cNvPr>
          <p:cNvSpPr>
            <a:spLocks noGrp="1"/>
          </p:cNvSpPr>
          <p:nvPr>
            <p:ph type="title"/>
          </p:nvPr>
        </p:nvSpPr>
        <p:spPr/>
        <p:txBody>
          <a:bodyPr/>
          <a:lstStyle/>
          <a:p>
            <a:r>
              <a:rPr lang="fr-FR"/>
              <a:t>Instagram Tranches d'âges des abonnés | All profiles</a:t>
            </a:r>
            <a:endParaRPr lang="en-US"/>
          </a:p>
        </p:txBody>
      </p:sp>
      <p:graphicFrame>
        <p:nvGraphicFramePr>
          <p:cNvPr id="6" name="Chart Placeholder 5">
            <a:extLst>
              <a:ext uri="{FF2B5EF4-FFF2-40B4-BE49-F238E27FC236}">
                <a16:creationId xmlns:a16="http://schemas.microsoft.com/office/drawing/2014/main" id="{5686FDF1-05A6-4575-94E2-3E09E4A98D55}"/>
              </a:ext>
            </a:extLst>
          </p:cNvPr>
          <p:cNvGraphicFramePr>
            <a:graphicFrameLocks noGrp="1"/>
          </p:cNvGraphicFramePr>
          <p:nvPr>
            <p:ph type="chart" sz="quarter" idx="13"/>
            <p:extLst>
              <p:ext uri="{D42A27DB-BD31-4B8C-83A1-F6EECF244321}">
                <p14:modId xmlns:p14="http://schemas.microsoft.com/office/powerpoint/2010/main" val="3257469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9F48A5-59DF-47A2-89C5-0DBDF631F2FF}"/>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E9A53BC0-3049-4578-BD94-DA74C4CF11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70460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D6236-4326-44CC-A64F-940D04249408}"/>
              </a:ext>
            </a:extLst>
          </p:cNvPr>
          <p:cNvSpPr>
            <a:spLocks noGrp="1"/>
          </p:cNvSpPr>
          <p:nvPr>
            <p:ph type="title"/>
          </p:nvPr>
        </p:nvSpPr>
        <p:spPr/>
        <p:txBody>
          <a:bodyPr/>
          <a:lstStyle/>
          <a:p>
            <a:r>
              <a:rPr lang="fr-FR"/>
              <a:t>Instagram Genre des abonnés | All profiles</a:t>
            </a:r>
            <a:endParaRPr lang="en-US"/>
          </a:p>
        </p:txBody>
      </p:sp>
      <p:graphicFrame>
        <p:nvGraphicFramePr>
          <p:cNvPr id="6" name="Chart Placeholder 5">
            <a:extLst>
              <a:ext uri="{FF2B5EF4-FFF2-40B4-BE49-F238E27FC236}">
                <a16:creationId xmlns:a16="http://schemas.microsoft.com/office/drawing/2014/main" id="{6D52230A-4B9A-4B1D-B8B6-54BDDE7E373C}"/>
              </a:ext>
            </a:extLst>
          </p:cNvPr>
          <p:cNvGraphicFramePr>
            <a:graphicFrameLocks noGrp="1"/>
          </p:cNvGraphicFramePr>
          <p:nvPr>
            <p:ph type="chart" sz="quarter" idx="13"/>
            <p:extLst>
              <p:ext uri="{D42A27DB-BD31-4B8C-83A1-F6EECF244321}">
                <p14:modId xmlns:p14="http://schemas.microsoft.com/office/powerpoint/2010/main" val="202037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431F76-FC4C-4FBC-9205-3A5F0C63C857}"/>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44D5F969-32FB-4779-9C6F-D6AADAD673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51823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762B9-88C6-431A-B1E5-325C93BF8DAB}"/>
              </a:ext>
            </a:extLst>
          </p:cNvPr>
          <p:cNvSpPr>
            <a:spLocks noGrp="1"/>
          </p:cNvSpPr>
          <p:nvPr>
            <p:ph type="title"/>
          </p:nvPr>
        </p:nvSpPr>
        <p:spPr/>
        <p:txBody>
          <a:bodyPr/>
          <a:lstStyle/>
          <a:p>
            <a:r>
              <a:rPr lang="fr-FR"/>
              <a:t>Instagram Engagement des audiences par âge et par genre | All profiles - 1 of 3</a:t>
            </a:r>
            <a:endParaRPr lang="en-US"/>
          </a:p>
        </p:txBody>
      </p:sp>
      <p:graphicFrame>
        <p:nvGraphicFramePr>
          <p:cNvPr id="5" name="Table Placeholder 4">
            <a:extLst>
              <a:ext uri="{FF2B5EF4-FFF2-40B4-BE49-F238E27FC236}">
                <a16:creationId xmlns:a16="http://schemas.microsoft.com/office/drawing/2014/main" id="{CA945E16-5E87-4D7C-BECC-6B7AA32725B4}"/>
              </a:ext>
            </a:extLst>
          </p:cNvPr>
          <p:cNvGraphicFramePr>
            <a:graphicFrameLocks noGrp="1"/>
          </p:cNvGraphicFramePr>
          <p:nvPr>
            <p:ph type="tbl" sz="quarter" idx="13"/>
            <p:extLst>
              <p:ext uri="{D42A27DB-BD31-4B8C-83A1-F6EECF244321}">
                <p14:modId xmlns:p14="http://schemas.microsoft.com/office/powerpoint/2010/main" val="127736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16578964"/>
                    </a:ext>
                  </a:extLst>
                </a:gridCol>
                <a:gridCol w="2962656">
                  <a:extLst>
                    <a:ext uri="{9D8B030D-6E8A-4147-A177-3AD203B41FA5}">
                      <a16:colId xmlns:a16="http://schemas.microsoft.com/office/drawing/2014/main" val="3755823341"/>
                    </a:ext>
                  </a:extLst>
                </a:gridCol>
                <a:gridCol w="2221992">
                  <a:extLst>
                    <a:ext uri="{9D8B030D-6E8A-4147-A177-3AD203B41FA5}">
                      <a16:colId xmlns:a16="http://schemas.microsoft.com/office/drawing/2014/main" val="3646621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Audience</a:t>
                      </a:r>
                    </a:p>
                  </a:txBody>
                  <a:tcPr/>
                </a:tc>
                <a:extLst>
                  <a:ext uri="{0D108BD9-81ED-4DB2-BD59-A6C34878D82A}">
                    <a16:rowId xmlns:a16="http://schemas.microsoft.com/office/drawing/2014/main" val="3059988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a:t>
                      </a:r>
                    </a:p>
                  </a:txBody>
                  <a:tcPr/>
                </a:tc>
                <a:extLst>
                  <a:ext uri="{0D108BD9-81ED-4DB2-BD59-A6C34878D82A}">
                    <a16:rowId xmlns:a16="http://schemas.microsoft.com/office/drawing/2014/main" val="1566371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a:t>
                      </a:r>
                    </a:p>
                  </a:txBody>
                  <a:tcPr/>
                </a:tc>
                <a:extLst>
                  <a:ext uri="{0D108BD9-81ED-4DB2-BD59-A6C34878D82A}">
                    <a16:rowId xmlns:a16="http://schemas.microsoft.com/office/drawing/2014/main" val="1500840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a:t>
                      </a:r>
                    </a:p>
                  </a:txBody>
                  <a:tcPr/>
                </a:tc>
                <a:extLst>
                  <a:ext uri="{0D108BD9-81ED-4DB2-BD59-A6C34878D82A}">
                    <a16:rowId xmlns:a16="http://schemas.microsoft.com/office/drawing/2014/main" val="3824043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a:t>
                      </a:r>
                    </a:p>
                  </a:txBody>
                  <a:tcPr/>
                </a:tc>
                <a:extLst>
                  <a:ext uri="{0D108BD9-81ED-4DB2-BD59-A6C34878D82A}">
                    <a16:rowId xmlns:a16="http://schemas.microsoft.com/office/drawing/2014/main" val="3243242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a:t>
                      </a:r>
                    </a:p>
                  </a:txBody>
                  <a:tcPr/>
                </a:tc>
                <a:extLst>
                  <a:ext uri="{0D108BD9-81ED-4DB2-BD59-A6C34878D82A}">
                    <a16:rowId xmlns:a16="http://schemas.microsoft.com/office/drawing/2014/main" val="1417025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a:t>
                      </a:r>
                    </a:p>
                  </a:txBody>
                  <a:tcPr/>
                </a:tc>
                <a:extLst>
                  <a:ext uri="{0D108BD9-81ED-4DB2-BD59-A6C34878D82A}">
                    <a16:rowId xmlns:a16="http://schemas.microsoft.com/office/drawing/2014/main" val="74295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extLst>
                  <a:ext uri="{0D108BD9-81ED-4DB2-BD59-A6C34878D82A}">
                    <a16:rowId xmlns:a16="http://schemas.microsoft.com/office/drawing/2014/main" val="2081463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a:t>
                      </a:r>
                    </a:p>
                  </a:txBody>
                  <a:tcPr/>
                </a:tc>
                <a:extLst>
                  <a:ext uri="{0D108BD9-81ED-4DB2-BD59-A6C34878D82A}">
                    <a16:rowId xmlns:a16="http://schemas.microsoft.com/office/drawing/2014/main" val="2320829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extLst>
                  <a:ext uri="{0D108BD9-81ED-4DB2-BD59-A6C34878D82A}">
                    <a16:rowId xmlns:a16="http://schemas.microsoft.com/office/drawing/2014/main" val="426920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extLst>
                  <a:ext uri="{0D108BD9-81ED-4DB2-BD59-A6C34878D82A}">
                    <a16:rowId xmlns:a16="http://schemas.microsoft.com/office/drawing/2014/main" val="4229499825"/>
                  </a:ext>
                </a:extLst>
              </a:tr>
            </a:tbl>
          </a:graphicData>
        </a:graphic>
      </p:graphicFrame>
      <p:sp>
        <p:nvSpPr>
          <p:cNvPr id="4" name="Text Placeholder 3">
            <a:extLst>
              <a:ext uri="{FF2B5EF4-FFF2-40B4-BE49-F238E27FC236}">
                <a16:creationId xmlns:a16="http://schemas.microsoft.com/office/drawing/2014/main" id="{FCAB4203-C2E2-4BAC-81FA-A6A5300566E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5974192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6214C-767D-4037-A267-8E68048B3DFC}"/>
              </a:ext>
            </a:extLst>
          </p:cNvPr>
          <p:cNvSpPr>
            <a:spLocks noGrp="1"/>
          </p:cNvSpPr>
          <p:nvPr>
            <p:ph type="title"/>
          </p:nvPr>
        </p:nvSpPr>
        <p:spPr/>
        <p:txBody>
          <a:bodyPr/>
          <a:lstStyle/>
          <a:p>
            <a:r>
              <a:rPr lang="fr-FR"/>
              <a:t>Instagram Engagement des audiences par âge et par genre | All profiles - 2 of 3</a:t>
            </a:r>
            <a:endParaRPr lang="en-US"/>
          </a:p>
        </p:txBody>
      </p:sp>
      <p:graphicFrame>
        <p:nvGraphicFramePr>
          <p:cNvPr id="5" name="Table Placeholder 4">
            <a:extLst>
              <a:ext uri="{FF2B5EF4-FFF2-40B4-BE49-F238E27FC236}">
                <a16:creationId xmlns:a16="http://schemas.microsoft.com/office/drawing/2014/main" id="{E5E1BFDB-8A6A-4CFF-B715-5219EE493F9E}"/>
              </a:ext>
            </a:extLst>
          </p:cNvPr>
          <p:cNvGraphicFramePr>
            <a:graphicFrameLocks noGrp="1"/>
          </p:cNvGraphicFramePr>
          <p:nvPr>
            <p:ph type="tbl" sz="quarter" idx="13"/>
            <p:extLst>
              <p:ext uri="{D42A27DB-BD31-4B8C-83A1-F6EECF244321}">
                <p14:modId xmlns:p14="http://schemas.microsoft.com/office/powerpoint/2010/main" val="4051069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56959638"/>
                    </a:ext>
                  </a:extLst>
                </a:gridCol>
                <a:gridCol w="2962656">
                  <a:extLst>
                    <a:ext uri="{9D8B030D-6E8A-4147-A177-3AD203B41FA5}">
                      <a16:colId xmlns:a16="http://schemas.microsoft.com/office/drawing/2014/main" val="1651724004"/>
                    </a:ext>
                  </a:extLst>
                </a:gridCol>
                <a:gridCol w="2221992">
                  <a:extLst>
                    <a:ext uri="{9D8B030D-6E8A-4147-A177-3AD203B41FA5}">
                      <a16:colId xmlns:a16="http://schemas.microsoft.com/office/drawing/2014/main" val="3568547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Audience</a:t>
                      </a:r>
                    </a:p>
                  </a:txBody>
                  <a:tcPr/>
                </a:tc>
                <a:extLst>
                  <a:ext uri="{0D108BD9-81ED-4DB2-BD59-A6C34878D82A}">
                    <a16:rowId xmlns:a16="http://schemas.microsoft.com/office/drawing/2014/main" val="3785200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extLst>
                  <a:ext uri="{0D108BD9-81ED-4DB2-BD59-A6C34878D82A}">
                    <a16:rowId xmlns:a16="http://schemas.microsoft.com/office/drawing/2014/main" val="2921575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extLst>
                  <a:ext uri="{0D108BD9-81ED-4DB2-BD59-A6C34878D82A}">
                    <a16:rowId xmlns:a16="http://schemas.microsoft.com/office/drawing/2014/main" val="162232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extLst>
                  <a:ext uri="{0D108BD9-81ED-4DB2-BD59-A6C34878D82A}">
                    <a16:rowId xmlns:a16="http://schemas.microsoft.com/office/drawing/2014/main" val="1249101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extLst>
                  <a:ext uri="{0D108BD9-81ED-4DB2-BD59-A6C34878D82A}">
                    <a16:rowId xmlns:a16="http://schemas.microsoft.com/office/drawing/2014/main" val="3001141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extLst>
                  <a:ext uri="{0D108BD9-81ED-4DB2-BD59-A6C34878D82A}">
                    <a16:rowId xmlns:a16="http://schemas.microsoft.com/office/drawing/2014/main" val="85469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extLst>
                  <a:ext uri="{0D108BD9-81ED-4DB2-BD59-A6C34878D82A}">
                    <a16:rowId xmlns:a16="http://schemas.microsoft.com/office/drawing/2014/main" val="3508319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extLst>
                  <a:ext uri="{0D108BD9-81ED-4DB2-BD59-A6C34878D82A}">
                    <a16:rowId xmlns:a16="http://schemas.microsoft.com/office/drawing/2014/main" val="3354551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extLst>
                  <a:ext uri="{0D108BD9-81ED-4DB2-BD59-A6C34878D82A}">
                    <a16:rowId xmlns:a16="http://schemas.microsoft.com/office/drawing/2014/main" val="789681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etemetropolitain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extLst>
                  <a:ext uri="{0D108BD9-81ED-4DB2-BD59-A6C34878D82A}">
                    <a16:rowId xmlns:a16="http://schemas.microsoft.com/office/drawing/2014/main" val="3934181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extLst>
                  <a:ext uri="{0D108BD9-81ED-4DB2-BD59-A6C34878D82A}">
                    <a16:rowId xmlns:a16="http://schemas.microsoft.com/office/drawing/2014/main" val="4177994935"/>
                  </a:ext>
                </a:extLst>
              </a:tr>
            </a:tbl>
          </a:graphicData>
        </a:graphic>
      </p:graphicFrame>
      <p:sp>
        <p:nvSpPr>
          <p:cNvPr id="4" name="Text Placeholder 3">
            <a:extLst>
              <a:ext uri="{FF2B5EF4-FFF2-40B4-BE49-F238E27FC236}">
                <a16:creationId xmlns:a16="http://schemas.microsoft.com/office/drawing/2014/main" id="{4FD3438A-27BD-4C46-9EFA-97416540B08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2312606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375D3-3F0C-4BC3-8565-C0678E4F1BF0}"/>
              </a:ext>
            </a:extLst>
          </p:cNvPr>
          <p:cNvSpPr>
            <a:spLocks noGrp="1"/>
          </p:cNvSpPr>
          <p:nvPr>
            <p:ph type="title"/>
          </p:nvPr>
        </p:nvSpPr>
        <p:spPr/>
        <p:txBody>
          <a:bodyPr/>
          <a:lstStyle/>
          <a:p>
            <a:r>
              <a:rPr lang="fr-FR"/>
              <a:t>Instagram Engagement des audiences par âge et par genre | All profiles - 3 of 3</a:t>
            </a:r>
            <a:endParaRPr lang="en-US"/>
          </a:p>
        </p:txBody>
      </p:sp>
      <p:graphicFrame>
        <p:nvGraphicFramePr>
          <p:cNvPr id="5" name="Table Placeholder 4">
            <a:extLst>
              <a:ext uri="{FF2B5EF4-FFF2-40B4-BE49-F238E27FC236}">
                <a16:creationId xmlns:a16="http://schemas.microsoft.com/office/drawing/2014/main" id="{BE8A7BB9-F2E5-4B0B-8BE3-76F11A0DF715}"/>
              </a:ext>
            </a:extLst>
          </p:cNvPr>
          <p:cNvGraphicFramePr>
            <a:graphicFrameLocks noGrp="1"/>
          </p:cNvGraphicFramePr>
          <p:nvPr>
            <p:ph type="tbl" sz="quarter" idx="13"/>
            <p:extLst>
              <p:ext uri="{D42A27DB-BD31-4B8C-83A1-F6EECF244321}">
                <p14:modId xmlns:p14="http://schemas.microsoft.com/office/powerpoint/2010/main" val="1392350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47271960"/>
                    </a:ext>
                  </a:extLst>
                </a:gridCol>
                <a:gridCol w="2962656">
                  <a:extLst>
                    <a:ext uri="{9D8B030D-6E8A-4147-A177-3AD203B41FA5}">
                      <a16:colId xmlns:a16="http://schemas.microsoft.com/office/drawing/2014/main" val="3335589220"/>
                    </a:ext>
                  </a:extLst>
                </a:gridCol>
                <a:gridCol w="2221992">
                  <a:extLst>
                    <a:ext uri="{9D8B030D-6E8A-4147-A177-3AD203B41FA5}">
                      <a16:colId xmlns:a16="http://schemas.microsoft.com/office/drawing/2014/main" val="514818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Audience</a:t>
                      </a:r>
                    </a:p>
                  </a:txBody>
                  <a:tcPr/>
                </a:tc>
                <a:extLst>
                  <a:ext uri="{0D108BD9-81ED-4DB2-BD59-A6C34878D82A}">
                    <a16:rowId xmlns:a16="http://schemas.microsoft.com/office/drawing/2014/main" val="378511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extLst>
                  <a:ext uri="{0D108BD9-81ED-4DB2-BD59-A6C34878D82A}">
                    <a16:rowId xmlns:a16="http://schemas.microsoft.com/office/drawing/2014/main" val="2814883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etemetropolitain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extLst>
                  <a:ext uri="{0D108BD9-81ED-4DB2-BD59-A6C34878D82A}">
                    <a16:rowId xmlns:a16="http://schemas.microsoft.com/office/drawing/2014/main" val="1812635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etemetropolitain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extLst>
                  <a:ext uri="{0D108BD9-81ED-4DB2-BD59-A6C34878D82A}">
                    <a16:rowId xmlns:a16="http://schemas.microsoft.com/office/drawing/2014/main" val="2006788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etemetropolitain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extLst>
                  <a:ext uri="{0D108BD9-81ED-4DB2-BD59-A6C34878D82A}">
                    <a16:rowId xmlns:a16="http://schemas.microsoft.com/office/drawing/2014/main" val="2631920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archivesbxm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extLst>
                  <a:ext uri="{0D108BD9-81ED-4DB2-BD59-A6C34878D82A}">
                    <a16:rowId xmlns:a16="http://schemas.microsoft.com/office/drawing/2014/main" val="985646028"/>
                  </a:ext>
                </a:extLst>
              </a:tr>
            </a:tbl>
          </a:graphicData>
        </a:graphic>
      </p:graphicFrame>
      <p:sp>
        <p:nvSpPr>
          <p:cNvPr id="4" name="Text Placeholder 3">
            <a:extLst>
              <a:ext uri="{FF2B5EF4-FFF2-40B4-BE49-F238E27FC236}">
                <a16:creationId xmlns:a16="http://schemas.microsoft.com/office/drawing/2014/main" id="{95D06533-9858-44BA-9245-AA484772D7F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1371919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BDB65-CB29-4172-A86B-BEB6218AC60E}"/>
              </a:ext>
            </a:extLst>
          </p:cNvPr>
          <p:cNvSpPr>
            <a:spLocks noGrp="1"/>
          </p:cNvSpPr>
          <p:nvPr>
            <p:ph type="title"/>
          </p:nvPr>
        </p:nvSpPr>
        <p:spPr/>
        <p:txBody>
          <a:bodyPr/>
          <a:lstStyle/>
          <a:p>
            <a:r>
              <a:rPr lang="en-US"/>
              <a:t>Instagram Abonnés par villes | All profiles - 1 of 3</a:t>
            </a:r>
          </a:p>
        </p:txBody>
      </p:sp>
      <p:graphicFrame>
        <p:nvGraphicFramePr>
          <p:cNvPr id="5" name="Table Placeholder 4">
            <a:extLst>
              <a:ext uri="{FF2B5EF4-FFF2-40B4-BE49-F238E27FC236}">
                <a16:creationId xmlns:a16="http://schemas.microsoft.com/office/drawing/2014/main" id="{037B5199-F5A1-4CEA-8CE7-4B978773D22C}"/>
              </a:ext>
            </a:extLst>
          </p:cNvPr>
          <p:cNvGraphicFramePr>
            <a:graphicFrameLocks noGrp="1"/>
          </p:cNvGraphicFramePr>
          <p:nvPr>
            <p:ph type="tbl" sz="quarter" idx="13"/>
            <p:extLst>
              <p:ext uri="{D42A27DB-BD31-4B8C-83A1-F6EECF244321}">
                <p14:modId xmlns:p14="http://schemas.microsoft.com/office/powerpoint/2010/main" val="516997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26294933"/>
                    </a:ext>
                  </a:extLst>
                </a:gridCol>
                <a:gridCol w="2962656">
                  <a:extLst>
                    <a:ext uri="{9D8B030D-6E8A-4147-A177-3AD203B41FA5}">
                      <a16:colId xmlns:a16="http://schemas.microsoft.com/office/drawing/2014/main" val="1861322686"/>
                    </a:ext>
                  </a:extLst>
                </a:gridCol>
                <a:gridCol w="2221992">
                  <a:extLst>
                    <a:ext uri="{9D8B030D-6E8A-4147-A177-3AD203B41FA5}">
                      <a16:colId xmlns:a16="http://schemas.microsoft.com/office/drawing/2014/main" val="2588901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1313881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8768</a:t>
                      </a:r>
                    </a:p>
                  </a:txBody>
                  <a:tcPr/>
                </a:tc>
                <a:extLst>
                  <a:ext uri="{0D108BD9-81ED-4DB2-BD59-A6C34878D82A}">
                    <a16:rowId xmlns:a16="http://schemas.microsoft.com/office/drawing/2014/main" val="4122284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Paris, Île-de-France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2249</a:t>
                      </a:r>
                    </a:p>
                  </a:txBody>
                  <a:tcPr/>
                </a:tc>
                <a:extLst>
                  <a:ext uri="{0D108BD9-81ED-4DB2-BD59-A6C34878D82A}">
                    <a16:rowId xmlns:a16="http://schemas.microsoft.com/office/drawing/2014/main" val="2727020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Mérignac,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1505</a:t>
                      </a:r>
                    </a:p>
                  </a:txBody>
                  <a:tcPr/>
                </a:tc>
                <a:extLst>
                  <a:ext uri="{0D108BD9-81ED-4DB2-BD59-A6C34878D82A}">
                    <a16:rowId xmlns:a16="http://schemas.microsoft.com/office/drawing/2014/main" val="3371356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Pessac,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a:t>
                      </a:r>
                    </a:p>
                  </a:txBody>
                  <a:tcPr/>
                </a:tc>
                <a:extLst>
                  <a:ext uri="{0D108BD9-81ED-4DB2-BD59-A6C34878D82A}">
                    <a16:rowId xmlns:a16="http://schemas.microsoft.com/office/drawing/2014/main" val="1977953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etemetropolitain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997</a:t>
                      </a:r>
                    </a:p>
                  </a:txBody>
                  <a:tcPr/>
                </a:tc>
                <a:extLst>
                  <a:ext uri="{0D108BD9-81ED-4DB2-BD59-A6C34878D82A}">
                    <a16:rowId xmlns:a16="http://schemas.microsoft.com/office/drawing/2014/main" val="3871693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archivesbxm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a:t>
                      </a:r>
                    </a:p>
                  </a:txBody>
                  <a:tcPr/>
                </a:tc>
                <a:extLst>
                  <a:ext uri="{0D108BD9-81ED-4DB2-BD59-A6C34878D82A}">
                    <a16:rowId xmlns:a16="http://schemas.microsoft.com/office/drawing/2014/main" val="1586170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Abidjan, Abidjan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a:t>
                      </a:r>
                    </a:p>
                  </a:txBody>
                  <a:tcPr/>
                </a:tc>
                <a:extLst>
                  <a:ext uri="{0D108BD9-81ED-4DB2-BD59-A6C34878D82A}">
                    <a16:rowId xmlns:a16="http://schemas.microsoft.com/office/drawing/2014/main" val="1994463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Talence,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892</a:t>
                      </a:r>
                    </a:p>
                  </a:txBody>
                  <a:tcPr/>
                </a:tc>
                <a:extLst>
                  <a:ext uri="{0D108BD9-81ED-4DB2-BD59-A6C34878D82A}">
                    <a16:rowId xmlns:a16="http://schemas.microsoft.com/office/drawing/2014/main" val="2590154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Villenave-d'Ornon,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755</a:t>
                      </a:r>
                    </a:p>
                  </a:txBody>
                  <a:tcPr/>
                </a:tc>
                <a:extLst>
                  <a:ext uri="{0D108BD9-81ED-4DB2-BD59-A6C34878D82A}">
                    <a16:rowId xmlns:a16="http://schemas.microsoft.com/office/drawing/2014/main" val="2723808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la_maison_ecocitoyenne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a:t>
                      </a:r>
                    </a:p>
                  </a:txBody>
                  <a:tcPr/>
                </a:tc>
                <a:extLst>
                  <a:ext uri="{0D108BD9-81ED-4DB2-BD59-A6C34878D82A}">
                    <a16:rowId xmlns:a16="http://schemas.microsoft.com/office/drawing/2014/main" val="809155304"/>
                  </a:ext>
                </a:extLst>
              </a:tr>
            </a:tbl>
          </a:graphicData>
        </a:graphic>
      </p:graphicFrame>
      <p:sp>
        <p:nvSpPr>
          <p:cNvPr id="4" name="Text Placeholder 3">
            <a:extLst>
              <a:ext uri="{FF2B5EF4-FFF2-40B4-BE49-F238E27FC236}">
                <a16:creationId xmlns:a16="http://schemas.microsoft.com/office/drawing/2014/main" id="{864FC0A3-3814-4F28-AE95-FB40B834D84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0194289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8B7DF-CA60-4807-8841-F092A51EBE51}"/>
              </a:ext>
            </a:extLst>
          </p:cNvPr>
          <p:cNvSpPr>
            <a:spLocks noGrp="1"/>
          </p:cNvSpPr>
          <p:nvPr>
            <p:ph type="title"/>
          </p:nvPr>
        </p:nvSpPr>
        <p:spPr/>
        <p:txBody>
          <a:bodyPr/>
          <a:lstStyle/>
          <a:p>
            <a:r>
              <a:rPr lang="en-US"/>
              <a:t>Instagram Abonnés par villes | All profiles - 2 of 3</a:t>
            </a:r>
          </a:p>
        </p:txBody>
      </p:sp>
      <p:graphicFrame>
        <p:nvGraphicFramePr>
          <p:cNvPr id="5" name="Table Placeholder 4">
            <a:extLst>
              <a:ext uri="{FF2B5EF4-FFF2-40B4-BE49-F238E27FC236}">
                <a16:creationId xmlns:a16="http://schemas.microsoft.com/office/drawing/2014/main" id="{3E0DE875-8900-427A-B9BB-1514B47CB968}"/>
              </a:ext>
            </a:extLst>
          </p:cNvPr>
          <p:cNvGraphicFramePr>
            <a:graphicFrameLocks noGrp="1"/>
          </p:cNvGraphicFramePr>
          <p:nvPr>
            <p:ph type="tbl" sz="quarter" idx="13"/>
            <p:extLst>
              <p:ext uri="{D42A27DB-BD31-4B8C-83A1-F6EECF244321}">
                <p14:modId xmlns:p14="http://schemas.microsoft.com/office/powerpoint/2010/main" val="1713764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81384195"/>
                    </a:ext>
                  </a:extLst>
                </a:gridCol>
                <a:gridCol w="2962656">
                  <a:extLst>
                    <a:ext uri="{9D8B030D-6E8A-4147-A177-3AD203B41FA5}">
                      <a16:colId xmlns:a16="http://schemas.microsoft.com/office/drawing/2014/main" val="3900452551"/>
                    </a:ext>
                  </a:extLst>
                </a:gridCol>
                <a:gridCol w="2221992">
                  <a:extLst>
                    <a:ext uri="{9D8B030D-6E8A-4147-A177-3AD203B41FA5}">
                      <a16:colId xmlns:a16="http://schemas.microsoft.com/office/drawing/2014/main" val="2923523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2115410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Bègles,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a:t>
                      </a:r>
                    </a:p>
                  </a:txBody>
                  <a:tcPr/>
                </a:tc>
                <a:extLst>
                  <a:ext uri="{0D108BD9-81ED-4DB2-BD59-A6C34878D82A}">
                    <a16:rowId xmlns:a16="http://schemas.microsoft.com/office/drawing/2014/main" val="1128516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Cenon,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a:t>
                      </a:r>
                    </a:p>
                  </a:txBody>
                  <a:tcPr/>
                </a:tc>
                <a:extLst>
                  <a:ext uri="{0D108BD9-81ED-4DB2-BD59-A6C34878D82A}">
                    <a16:rowId xmlns:a16="http://schemas.microsoft.com/office/drawing/2014/main" val="2384792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 Bouscat,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a:t>
                      </a:r>
                    </a:p>
                  </a:txBody>
                  <a:tcPr/>
                </a:tc>
                <a:extLst>
                  <a:ext uri="{0D108BD9-81ED-4DB2-BD59-A6C34878D82A}">
                    <a16:rowId xmlns:a16="http://schemas.microsoft.com/office/drawing/2014/main" val="3883142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Eysines,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a:t>
                      </a:r>
                    </a:p>
                  </a:txBody>
                  <a:tcPr/>
                </a:tc>
                <a:extLst>
                  <a:ext uri="{0D108BD9-81ED-4DB2-BD59-A6C34878D82A}">
                    <a16:rowId xmlns:a16="http://schemas.microsoft.com/office/drawing/2014/main" val="255521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Bruges,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a:t>
                      </a:r>
                    </a:p>
                  </a:txBody>
                  <a:tcPr/>
                </a:tc>
                <a:extLst>
                  <a:ext uri="{0D108BD9-81ED-4DB2-BD59-A6C34878D82A}">
                    <a16:rowId xmlns:a16="http://schemas.microsoft.com/office/drawing/2014/main" val="4260958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Toulouse, Midi-Pyrénées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extLst>
                  <a:ext uri="{0D108BD9-81ED-4DB2-BD59-A6C34878D82A}">
                    <a16:rowId xmlns:a16="http://schemas.microsoft.com/office/drawing/2014/main" val="1210469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Saint-Médard-en-Jalles,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extLst>
                  <a:ext uri="{0D108BD9-81ED-4DB2-BD59-A6C34878D82A}">
                    <a16:rowId xmlns:a16="http://schemas.microsoft.com/office/drawing/2014/main" val="2244655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Floirac,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a:t>
                      </a:r>
                    </a:p>
                  </a:txBody>
                  <a:tcPr/>
                </a:tc>
                <a:extLst>
                  <a:ext uri="{0D108BD9-81ED-4DB2-BD59-A6C34878D82A}">
                    <a16:rowId xmlns:a16="http://schemas.microsoft.com/office/drawing/2014/main" val="581910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Gradignan,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a:t>
                      </a:r>
                    </a:p>
                  </a:txBody>
                  <a:tcPr/>
                </a:tc>
                <a:extLst>
                  <a:ext uri="{0D108BD9-81ED-4DB2-BD59-A6C34878D82A}">
                    <a16:rowId xmlns:a16="http://schemas.microsoft.com/office/drawing/2014/main" val="380228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Blanquefort,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extLst>
                  <a:ext uri="{0D108BD9-81ED-4DB2-BD59-A6C34878D82A}">
                    <a16:rowId xmlns:a16="http://schemas.microsoft.com/office/drawing/2014/main" val="4191402203"/>
                  </a:ext>
                </a:extLst>
              </a:tr>
            </a:tbl>
          </a:graphicData>
        </a:graphic>
      </p:graphicFrame>
      <p:sp>
        <p:nvSpPr>
          <p:cNvPr id="4" name="Text Placeholder 3">
            <a:extLst>
              <a:ext uri="{FF2B5EF4-FFF2-40B4-BE49-F238E27FC236}">
                <a16:creationId xmlns:a16="http://schemas.microsoft.com/office/drawing/2014/main" id="{6C4F888F-1B27-4447-A53F-68B63814326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1734729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7AFA6-5117-46D2-B4A9-CF9BD09E2468}"/>
              </a:ext>
            </a:extLst>
          </p:cNvPr>
          <p:cNvSpPr>
            <a:spLocks noGrp="1"/>
          </p:cNvSpPr>
          <p:nvPr>
            <p:ph type="title"/>
          </p:nvPr>
        </p:nvSpPr>
        <p:spPr/>
        <p:txBody>
          <a:bodyPr/>
          <a:lstStyle/>
          <a:p>
            <a:r>
              <a:rPr lang="en-US"/>
              <a:t>Instagram Abonnés par villes | All profiles - 3 of 3</a:t>
            </a:r>
          </a:p>
        </p:txBody>
      </p:sp>
      <p:graphicFrame>
        <p:nvGraphicFramePr>
          <p:cNvPr id="5" name="Table Placeholder 4">
            <a:extLst>
              <a:ext uri="{FF2B5EF4-FFF2-40B4-BE49-F238E27FC236}">
                <a16:creationId xmlns:a16="http://schemas.microsoft.com/office/drawing/2014/main" id="{F8A94683-BD54-443E-B9CD-1C7700D18C84}"/>
              </a:ext>
            </a:extLst>
          </p:cNvPr>
          <p:cNvGraphicFramePr>
            <a:graphicFrameLocks noGrp="1"/>
          </p:cNvGraphicFramePr>
          <p:nvPr>
            <p:ph type="tbl" sz="quarter" idx="13"/>
            <p:extLst>
              <p:ext uri="{D42A27DB-BD31-4B8C-83A1-F6EECF244321}">
                <p14:modId xmlns:p14="http://schemas.microsoft.com/office/powerpoint/2010/main" val="2611706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13519148"/>
                    </a:ext>
                  </a:extLst>
                </a:gridCol>
                <a:gridCol w="2962656">
                  <a:extLst>
                    <a:ext uri="{9D8B030D-6E8A-4147-A177-3AD203B41FA5}">
                      <a16:colId xmlns:a16="http://schemas.microsoft.com/office/drawing/2014/main" val="2026283046"/>
                    </a:ext>
                  </a:extLst>
                </a:gridCol>
                <a:gridCol w="2221992">
                  <a:extLst>
                    <a:ext uri="{9D8B030D-6E8A-4147-A177-3AD203B41FA5}">
                      <a16:colId xmlns:a16="http://schemas.microsoft.com/office/drawing/2014/main" val="1691899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58708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archivesbxm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Paris, Île-de-France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extLst>
                  <a:ext uri="{0D108BD9-81ED-4DB2-BD59-A6C34878D82A}">
                    <a16:rowId xmlns:a16="http://schemas.microsoft.com/office/drawing/2014/main" val="1694859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Lormont,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extLst>
                  <a:ext uri="{0D108BD9-81ED-4DB2-BD59-A6C34878D82A}">
                    <a16:rowId xmlns:a16="http://schemas.microsoft.com/office/drawing/2014/main" val="2739076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 Teste-de-Buch,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extLst>
                  <a:ext uri="{0D108BD9-81ED-4DB2-BD59-A6C34878D82A}">
                    <a16:rowId xmlns:a16="http://schemas.microsoft.com/office/drawing/2014/main" val="76175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Ambarès-et-La Grave,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extLst>
                  <a:ext uri="{0D108BD9-81ED-4DB2-BD59-A6C34878D82A}">
                    <a16:rowId xmlns:a16="http://schemas.microsoft.com/office/drawing/2014/main" val="2069940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la_maison_ecocitoyenne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Paris, Île-de-France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extLst>
                  <a:ext uri="{0D108BD9-81ED-4DB2-BD59-A6C34878D82A}">
                    <a16:rowId xmlns:a16="http://schemas.microsoft.com/office/drawing/2014/main" val="1452818767"/>
                  </a:ext>
                </a:extLst>
              </a:tr>
            </a:tbl>
          </a:graphicData>
        </a:graphic>
      </p:graphicFrame>
      <p:sp>
        <p:nvSpPr>
          <p:cNvPr id="4" name="Text Placeholder 3">
            <a:extLst>
              <a:ext uri="{FF2B5EF4-FFF2-40B4-BE49-F238E27FC236}">
                <a16:creationId xmlns:a16="http://schemas.microsoft.com/office/drawing/2014/main" id="{48C6B2CF-AE5B-4012-BAA9-654A5CDC131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759088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9936</Words>
  <Application>Microsoft Office PowerPoint</Application>
  <PresentationFormat>On-screen Show (4:3)</PresentationFormat>
  <Paragraphs>1993</Paragraphs>
  <Slides>63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63</vt:i4>
      </vt:variant>
    </vt:vector>
  </HeadingPairs>
  <TitlesOfParts>
    <vt:vector size="66" baseType="lpstr">
      <vt:lpstr>Calibri</vt:lpstr>
      <vt:lpstr>Arial</vt:lpstr>
      <vt:lpstr>quintly_template</vt:lpstr>
      <vt:lpstr>Ensemble des comptes Instagram de Bordeaux Métropole</vt:lpstr>
      <vt:lpstr>Instagram Nombre de posts par compte | All profiles</vt:lpstr>
      <vt:lpstr>Instagram Interactions par compte | All profiles</vt:lpstr>
      <vt:lpstr>Instagram Chiffres clés des comptes | All profiles</vt:lpstr>
      <vt:lpstr>Instagram Posts publiés | All profiles - 1 of 3</vt:lpstr>
      <vt:lpstr>Instagram Posts publiés | All profiles - 2 of 3</vt:lpstr>
      <vt:lpstr>Instagram Posts publiés | All profiles - 3 of 3</vt:lpstr>
      <vt:lpstr>Instagram Utilisation des hashtags | All profiles - 1 of 3</vt:lpstr>
      <vt:lpstr>Instagram Utilisation des hashtags | All profiles - 2 of 3</vt:lpstr>
      <vt:lpstr>Instagram Utilisation des hashtags | All profiles - 3 of 3</vt:lpstr>
      <vt:lpstr>Instagram Moyenne des engagements par format | All profiles</vt:lpstr>
      <vt:lpstr>Instagram Engagements par jour de la semaine | All profiles</vt:lpstr>
      <vt:lpstr>Instagram Portée par jour de la semaine | All profiles</vt:lpstr>
      <vt:lpstr>Instagram Vidéos les plus populaires | All profiles - 1 of 24</vt:lpstr>
      <vt:lpstr>Instagram Vidéos les plus populaires | All profiles - 2 of 24</vt:lpstr>
      <vt:lpstr>Instagram Vidéos les plus populaires | All profiles - 3 of 24</vt:lpstr>
      <vt:lpstr>Instagram Vidéos les plus populaires | All profiles - 4 of 24</vt:lpstr>
      <vt:lpstr>Instagram Vidéos les plus populaires | All profiles - 5 of 24</vt:lpstr>
      <vt:lpstr>Instagram Vidéos les plus populaires | All profiles - 6 of 24</vt:lpstr>
      <vt:lpstr>Instagram Vidéos les plus populaires | All profiles - 7 of 24</vt:lpstr>
      <vt:lpstr>Instagram Vidéos les plus populaires | All profiles - 8 of 24</vt:lpstr>
      <vt:lpstr>Instagram Vidéos les plus populaires | All profiles - 9 of 24</vt:lpstr>
      <vt:lpstr>Instagram Vidéos les plus populaires | All profiles - 10 of 24</vt:lpstr>
      <vt:lpstr>Instagram Vidéos les plus populaires | All profiles - 11 of 24</vt:lpstr>
      <vt:lpstr>Instagram Vidéos les plus populaires | All profiles - 12 of 24</vt:lpstr>
      <vt:lpstr>Instagram Vidéos les plus populaires | All profiles - 13 of 24</vt:lpstr>
      <vt:lpstr>Instagram Vidéos les plus populaires | All profiles - 14 of 24</vt:lpstr>
      <vt:lpstr>Instagram Vidéos les plus populaires | All profiles - 15 of 24</vt:lpstr>
      <vt:lpstr>Instagram Vidéos les plus populaires | All profiles - 16 of 24</vt:lpstr>
      <vt:lpstr>Instagram Vidéos les plus populaires | All profiles - 17 of 24</vt:lpstr>
      <vt:lpstr>Instagram Vidéos les plus populaires | All profiles - 18 of 24</vt:lpstr>
      <vt:lpstr>Instagram Vidéos les plus populaires | All profiles - 19 of 24</vt:lpstr>
      <vt:lpstr>Instagram Vidéos les plus populaires | All profiles - 20 of 24</vt:lpstr>
      <vt:lpstr>Instagram Vidéos les plus populaires | All profiles - 21 of 24</vt:lpstr>
      <vt:lpstr>Instagram Vidéos les plus populaires | All profiles - 22 of 24</vt:lpstr>
      <vt:lpstr>Instagram Vidéos les plus populaires | All profiles - 23 of 24</vt:lpstr>
      <vt:lpstr>Instagram Vidéos les plus populaires | All profiles - 24 of 24</vt:lpstr>
      <vt:lpstr>Instagram Chiffres clés des stories | All profiles</vt:lpstr>
      <vt:lpstr>Instagram Stories les plus vues | All profiles - 1 of 11</vt:lpstr>
      <vt:lpstr>Instagram Stories les plus vues | All profiles - 2 of 11</vt:lpstr>
      <vt:lpstr>Instagram Stories les plus vues | All profiles - 3 of 11</vt:lpstr>
      <vt:lpstr>Instagram Stories les plus vues | All profiles - 4 of 11</vt:lpstr>
      <vt:lpstr>Instagram Stories les plus vues | All profiles - 5 of 11</vt:lpstr>
      <vt:lpstr>Instagram Stories les plus vues | All profiles - 6 of 11</vt:lpstr>
      <vt:lpstr>Instagram Stories les plus vues | All profiles - 7 of 11</vt:lpstr>
      <vt:lpstr>Instagram Stories les plus vues | All profiles - 8 of 11</vt:lpstr>
      <vt:lpstr>Instagram Stories les plus vues | All profiles - 9 of 11</vt:lpstr>
      <vt:lpstr>Instagram Stories les plus vues | All profiles - 10 of 11</vt:lpstr>
      <vt:lpstr>Instagram Stories les plus vues | All profiles - 11 of 11</vt:lpstr>
      <vt:lpstr>Instagram  Reels | All profiles - 1 of 6</vt:lpstr>
      <vt:lpstr>Instagram  Reels | All profiles - 2 of 6</vt:lpstr>
      <vt:lpstr>Instagram  Reels | All profiles - 3 of 6</vt:lpstr>
      <vt:lpstr>Instagram  Reels | All profiles - 4 of 6</vt:lpstr>
      <vt:lpstr>Instagram  Reels | All profiles - 5 of 6</vt:lpstr>
      <vt:lpstr>Instagram  Reels | All profiles - 6 of 6</vt:lpstr>
      <vt:lpstr>Instagram Tranches d'âges des abonnés | All profiles</vt:lpstr>
      <vt:lpstr>Instagram Genre des abonnés | All profiles</vt:lpstr>
      <vt:lpstr>Instagram Engagement des audiences par âge et par genre | All profiles - 1 of 3</vt:lpstr>
      <vt:lpstr>Instagram Engagement des audiences par âge et par genre | All profiles - 2 of 3</vt:lpstr>
      <vt:lpstr>Instagram Engagement des audiences par âge et par genre | All profiles - 3 of 3</vt:lpstr>
      <vt:lpstr>Instagram Abonnés par villes | All profiles - 1 of 3</vt:lpstr>
      <vt:lpstr>Instagram Abonnés par villes | All profiles - 2 of 3</vt:lpstr>
      <vt:lpstr>Instagram Abonnés par villes | All profiles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Ensemble des comptes Instagram de Bordeaux Métropole</dc:title>
  <dc:creator>Frederik Born</dc:creator>
  <cp:lastModifiedBy>Frederik Born</cp:lastModifiedBy>
  <cp:revision>1</cp:revision>
  <dcterms:created xsi:type="dcterms:W3CDTF">2024-08-29T10:13:02Z</dcterms:created>
  <dcterms:modified xsi:type="dcterms:W3CDTF">2024-08-29T10:17:52Z</dcterms:modified>
</cp:coreProperties>
</file>