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4" r:id="rId45"/>
    <p:sldId id="305" r:id="rId46"/>
    <p:sldId id="306"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numRef>
              <c:f>Sheet1!$A$2</c:f>
              <c:numCache>
                <c:formatCode>m/d/yyyy</c:formatCode>
                <c:ptCount val="1"/>
                <c:pt idx="0">
                  <c:v>45444</c:v>
                </c:pt>
              </c:numCache>
            </c:numRef>
          </c:cat>
          <c:val>
            <c:numRef>
              <c:f>Sheet1!$B$2</c:f>
              <c:numCache>
                <c:formatCode>General</c:formatCode>
                <c:ptCount val="1"/>
                <c:pt idx="0">
                  <c:v>14</c:v>
                </c:pt>
              </c:numCache>
            </c:numRef>
          </c:val>
          <c:extLst>
            <c:ext xmlns:c16="http://schemas.microsoft.com/office/drawing/2014/chart" uri="{C3380CC4-5D6E-409C-BE32-E72D297353CC}">
              <c16:uniqueId val="{00000000-61C7-421A-8FD5-0C9232E03641}"/>
            </c:ext>
          </c:extLst>
        </c:ser>
        <c:ser>
          <c:idx val="1"/>
          <c:order val="1"/>
          <c:tx>
            <c:strRef>
              <c:f>Sheet1!$C$1</c:f>
              <c:strCache>
                <c:ptCount val="1"/>
                <c:pt idx="0">
                  <c:v>etemetropolitain</c:v>
                </c:pt>
              </c:strCache>
            </c:strRef>
          </c:tx>
          <c:spPr>
            <a:solidFill>
              <a:schemeClr val="accent2"/>
            </a:solidFill>
            <a:ln>
              <a:noFill/>
            </a:ln>
            <a:effectLst/>
          </c:spPr>
          <c:invertIfNegative val="0"/>
          <c:cat>
            <c:numRef>
              <c:f>Sheet1!$A$2</c:f>
              <c:numCache>
                <c:formatCode>m/d/yyyy</c:formatCode>
                <c:ptCount val="1"/>
                <c:pt idx="0">
                  <c:v>45444</c:v>
                </c:pt>
              </c:numCache>
            </c:numRef>
          </c:cat>
          <c:val>
            <c:numRef>
              <c:f>Sheet1!$C$2</c:f>
              <c:numCache>
                <c:formatCode>General</c:formatCode>
                <c:ptCount val="1"/>
                <c:pt idx="0">
                  <c:v>13</c:v>
                </c:pt>
              </c:numCache>
            </c:numRef>
          </c:val>
          <c:extLst>
            <c:ext xmlns:c16="http://schemas.microsoft.com/office/drawing/2014/chart" uri="{C3380CC4-5D6E-409C-BE32-E72D297353CC}">
              <c16:uniqueId val="{00000001-61C7-421A-8FD5-0C9232E03641}"/>
            </c:ext>
          </c:extLst>
        </c:ser>
        <c:ser>
          <c:idx val="2"/>
          <c:order val="2"/>
          <c:tx>
            <c:strRef>
              <c:f>Sheet1!$D$1</c:f>
              <c:strCache>
                <c:ptCount val="1"/>
                <c:pt idx="0">
                  <c:v>la_maison_ecocitoyenne</c:v>
                </c:pt>
              </c:strCache>
            </c:strRef>
          </c:tx>
          <c:spPr>
            <a:solidFill>
              <a:schemeClr val="accent3"/>
            </a:solidFill>
            <a:ln>
              <a:noFill/>
            </a:ln>
            <a:effectLst/>
          </c:spPr>
          <c:invertIfNegative val="0"/>
          <c:cat>
            <c:numRef>
              <c:f>Sheet1!$A$2</c:f>
              <c:numCache>
                <c:formatCode>m/d/yyyy</c:formatCode>
                <c:ptCount val="1"/>
                <c:pt idx="0">
                  <c:v>45444</c:v>
                </c:pt>
              </c:numCache>
            </c:numRef>
          </c:cat>
          <c:val>
            <c:numRef>
              <c:f>Sheet1!$D$2</c:f>
              <c:numCache>
                <c:formatCode>General</c:formatCode>
                <c:ptCount val="1"/>
                <c:pt idx="0">
                  <c:v>2</c:v>
                </c:pt>
              </c:numCache>
            </c:numRef>
          </c:val>
          <c:extLst>
            <c:ext xmlns:c16="http://schemas.microsoft.com/office/drawing/2014/chart" uri="{C3380CC4-5D6E-409C-BE32-E72D297353CC}">
              <c16:uniqueId val="{00000002-61C7-421A-8FD5-0C9232E03641}"/>
            </c:ext>
          </c:extLst>
        </c:ser>
        <c:ser>
          <c:idx val="3"/>
          <c:order val="3"/>
          <c:tx>
            <c:strRef>
              <c:f>Sheet1!$E$1</c:f>
              <c:strCache>
                <c:ptCount val="1"/>
                <c:pt idx="0">
                  <c:v>archivesbxm</c:v>
                </c:pt>
              </c:strCache>
            </c:strRef>
          </c:tx>
          <c:spPr>
            <a:solidFill>
              <a:schemeClr val="accent4"/>
            </a:solidFill>
            <a:ln>
              <a:noFill/>
            </a:ln>
            <a:effectLst/>
          </c:spPr>
          <c:invertIfNegative val="0"/>
          <c:cat>
            <c:numRef>
              <c:f>Sheet1!$A$2</c:f>
              <c:numCache>
                <c:formatCode>m/d/yyyy</c:formatCode>
                <c:ptCount val="1"/>
                <c:pt idx="0">
                  <c:v>45444</c:v>
                </c:pt>
              </c:numCache>
            </c:numRef>
          </c:cat>
          <c:val>
            <c:numRef>
              <c:f>Sheet1!$E$2</c:f>
              <c:numCache>
                <c:formatCode>General</c:formatCode>
                <c:ptCount val="1"/>
                <c:pt idx="0">
                  <c:v>14</c:v>
                </c:pt>
              </c:numCache>
            </c:numRef>
          </c:val>
          <c:extLst>
            <c:ext xmlns:c16="http://schemas.microsoft.com/office/drawing/2014/chart" uri="{C3380CC4-5D6E-409C-BE32-E72D297353CC}">
              <c16:uniqueId val="{00000003-61C7-421A-8FD5-0C9232E03641}"/>
            </c:ext>
          </c:extLst>
        </c:ser>
        <c:dLbls>
          <c:showLegendKey val="0"/>
          <c:showVal val="0"/>
          <c:showCatName val="0"/>
          <c:showSerName val="0"/>
          <c:showPercent val="0"/>
          <c:showBubbleSize val="0"/>
        </c:dLbls>
        <c:gapWidth val="219"/>
        <c:overlap val="-27"/>
        <c:axId val="310805424"/>
        <c:axId val="309626960"/>
      </c:barChart>
      <c:dateAx>
        <c:axId val="31080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26960"/>
        <c:crosses val="autoZero"/>
        <c:auto val="1"/>
        <c:lblOffset val="100"/>
        <c:baseTimeUnit val="days"/>
      </c:dateAx>
      <c:valAx>
        <c:axId val="30962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0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4841</c:v>
                </c:pt>
                <c:pt idx="1">
                  <c:v>807</c:v>
                </c:pt>
                <c:pt idx="2">
                  <c:v>17</c:v>
                </c:pt>
                <c:pt idx="3">
                  <c:v>360</c:v>
                </c:pt>
              </c:numCache>
            </c:numRef>
          </c:val>
          <c:extLst>
            <c:ext xmlns:c16="http://schemas.microsoft.com/office/drawing/2014/chart" uri="{C3380CC4-5D6E-409C-BE32-E72D297353CC}">
              <c16:uniqueId val="{00000000-6E5F-4897-993C-51ADC4BC5C32}"/>
            </c:ext>
          </c:extLst>
        </c:ser>
        <c:dLbls>
          <c:showLegendKey val="0"/>
          <c:showVal val="0"/>
          <c:showCatName val="0"/>
          <c:showSerName val="0"/>
          <c:showPercent val="0"/>
          <c:showBubbleSize val="0"/>
        </c:dLbls>
        <c:gapWidth val="219"/>
        <c:overlap val="-27"/>
        <c:axId val="395358520"/>
        <c:axId val="395358848"/>
      </c:barChart>
      <c:catAx>
        <c:axId val="39535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58848"/>
        <c:crosses val="autoZero"/>
        <c:auto val="1"/>
        <c:lblAlgn val="ctr"/>
        <c:lblOffset val="100"/>
        <c:noMultiLvlLbl val="0"/>
      </c:catAx>
      <c:valAx>
        <c:axId val="39535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5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552.625</c:v>
                </c:pt>
                <c:pt idx="1">
                  <c:v>31</c:v>
                </c:pt>
                <c:pt idx="2">
                  <c:v>6</c:v>
                </c:pt>
                <c:pt idx="3">
                  <c:v>26.615384615384599</c:v>
                </c:pt>
              </c:numCache>
            </c:numRef>
          </c:val>
          <c:extLst>
            <c:ext xmlns:c16="http://schemas.microsoft.com/office/drawing/2014/chart" uri="{C3380CC4-5D6E-409C-BE32-E72D297353CC}">
              <c16:uniqueId val="{00000000-DA12-401F-A427-F1576377E102}"/>
            </c:ext>
          </c:extLst>
        </c:ser>
        <c:ser>
          <c:idx val="1"/>
          <c:order val="1"/>
          <c:tx>
            <c:strRef>
              <c:f>Sheet1!$C$1</c:f>
              <c:strCache>
                <c:ptCount val="1"/>
                <c:pt idx="0">
                  <c:v>Carousel</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110.333333333333</c:v>
                </c:pt>
                <c:pt idx="1">
                  <c:v>63.6666666666667</c:v>
                </c:pt>
                <c:pt idx="2">
                  <c:v>12</c:v>
                </c:pt>
                <c:pt idx="3">
                  <c:v>26</c:v>
                </c:pt>
              </c:numCache>
            </c:numRef>
          </c:val>
          <c:extLst>
            <c:ext xmlns:c16="http://schemas.microsoft.com/office/drawing/2014/chart" uri="{C3380CC4-5D6E-409C-BE32-E72D297353CC}">
              <c16:uniqueId val="{00000001-DA12-401F-A427-F1576377E102}"/>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DA12-401F-A427-F1576377E102}"/>
            </c:ext>
          </c:extLst>
        </c:ser>
        <c:ser>
          <c:idx val="3"/>
          <c:order val="3"/>
          <c:tx>
            <c:strRef>
              <c:f>Sheet1!$E$1</c:f>
              <c:strCache>
                <c:ptCount val="1"/>
                <c:pt idx="0">
                  <c:v>Reel</c:v>
                </c:pt>
              </c:strCache>
            </c:strRef>
          </c:tx>
          <c:spPr>
            <a:solidFill>
              <a:schemeClr val="accent4"/>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Sheet1!$E$2:$E$5</c:f>
              <c:numCache>
                <c:formatCode>General</c:formatCode>
                <c:ptCount val="4"/>
                <c:pt idx="0">
                  <c:v>113.666666666667</c:v>
                </c:pt>
                <c:pt idx="1">
                  <c:v>116.333333333333</c:v>
                </c:pt>
                <c:pt idx="2">
                  <c:v>0</c:v>
                </c:pt>
                <c:pt idx="3">
                  <c:v>0</c:v>
                </c:pt>
              </c:numCache>
            </c:numRef>
          </c:val>
          <c:extLst>
            <c:ext xmlns:c16="http://schemas.microsoft.com/office/drawing/2014/chart" uri="{C3380CC4-5D6E-409C-BE32-E72D297353CC}">
              <c16:uniqueId val="{00000003-DA12-401F-A427-F1576377E102}"/>
            </c:ext>
          </c:extLst>
        </c:ser>
        <c:dLbls>
          <c:showLegendKey val="0"/>
          <c:showVal val="0"/>
          <c:showCatName val="0"/>
          <c:showSerName val="0"/>
          <c:showPercent val="0"/>
          <c:showBubbleSize val="0"/>
        </c:dLbls>
        <c:gapWidth val="150"/>
        <c:overlap val="100"/>
        <c:axId val="244718408"/>
        <c:axId val="244717424"/>
      </c:barChart>
      <c:catAx>
        <c:axId val="24471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17424"/>
        <c:crosses val="autoZero"/>
        <c:auto val="1"/>
        <c:lblAlgn val="ctr"/>
        <c:lblOffset val="100"/>
        <c:noMultiLvlLbl val="0"/>
      </c:catAx>
      <c:valAx>
        <c:axId val="244717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1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579.4</c:v>
                </c:pt>
                <c:pt idx="1">
                  <c:v>522</c:v>
                </c:pt>
                <c:pt idx="2">
                  <c:v>126</c:v>
                </c:pt>
                <c:pt idx="3">
                  <c:v>259</c:v>
                </c:pt>
                <c:pt idx="4">
                  <c:v>189.5</c:v>
                </c:pt>
                <c:pt idx="5">
                  <c:v>0</c:v>
                </c:pt>
                <c:pt idx="6">
                  <c:v>131</c:v>
                </c:pt>
              </c:numCache>
            </c:numRef>
          </c:val>
          <c:extLst>
            <c:ext xmlns:c16="http://schemas.microsoft.com/office/drawing/2014/chart" uri="{C3380CC4-5D6E-409C-BE32-E72D297353CC}">
              <c16:uniqueId val="{00000000-1FA4-4DD0-9A1A-10CAC2011A39}"/>
            </c:ext>
          </c:extLst>
        </c:ser>
        <c:ser>
          <c:idx val="1"/>
          <c:order val="1"/>
          <c:tx>
            <c:strRef>
              <c:f>Sheet1!$C$1</c:f>
              <c:strCache>
                <c:ptCount val="1"/>
                <c:pt idx="0">
                  <c:v>etemetropolitain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97</c:v>
                </c:pt>
                <c:pt idx="1">
                  <c:v>64.5</c:v>
                </c:pt>
                <c:pt idx="2">
                  <c:v>28</c:v>
                </c:pt>
                <c:pt idx="3">
                  <c:v>88.3333333333333</c:v>
                </c:pt>
                <c:pt idx="4">
                  <c:v>102</c:v>
                </c:pt>
                <c:pt idx="5">
                  <c:v>38</c:v>
                </c:pt>
                <c:pt idx="6">
                  <c:v>52</c:v>
                </c:pt>
              </c:numCache>
            </c:numRef>
          </c:val>
          <c:extLst>
            <c:ext xmlns:c16="http://schemas.microsoft.com/office/drawing/2014/chart" uri="{C3380CC4-5D6E-409C-BE32-E72D297353CC}">
              <c16:uniqueId val="{00000001-1FA4-4DD0-9A1A-10CAC2011A39}"/>
            </c:ext>
          </c:extLst>
        </c:ser>
        <c:ser>
          <c:idx val="2"/>
          <c:order val="2"/>
          <c:tx>
            <c:strRef>
              <c:f>Sheet1!$D$1</c:f>
              <c:strCache>
                <c:ptCount val="1"/>
                <c:pt idx="0">
                  <c:v>la_maison_ecocitoyenne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12</c:v>
                </c:pt>
                <c:pt idx="3">
                  <c:v>0</c:v>
                </c:pt>
                <c:pt idx="4">
                  <c:v>0</c:v>
                </c:pt>
                <c:pt idx="5">
                  <c:v>0</c:v>
                </c:pt>
                <c:pt idx="6">
                  <c:v>6</c:v>
                </c:pt>
              </c:numCache>
            </c:numRef>
          </c:val>
          <c:extLst>
            <c:ext xmlns:c16="http://schemas.microsoft.com/office/drawing/2014/chart" uri="{C3380CC4-5D6E-409C-BE32-E72D297353CC}">
              <c16:uniqueId val="{00000002-1FA4-4DD0-9A1A-10CAC2011A39}"/>
            </c:ext>
          </c:extLst>
        </c:ser>
        <c:ser>
          <c:idx val="3"/>
          <c:order val="3"/>
          <c:tx>
            <c:strRef>
              <c:f>Sheet1!$E$1</c:f>
              <c:strCache>
                <c:ptCount val="1"/>
                <c:pt idx="0">
                  <c:v>archivesbxm</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25.3333333333333</c:v>
                </c:pt>
                <c:pt idx="1">
                  <c:v>22</c:v>
                </c:pt>
                <c:pt idx="2">
                  <c:v>34</c:v>
                </c:pt>
                <c:pt idx="3">
                  <c:v>26</c:v>
                </c:pt>
                <c:pt idx="4">
                  <c:v>23</c:v>
                </c:pt>
                <c:pt idx="5">
                  <c:v>0</c:v>
                </c:pt>
                <c:pt idx="6">
                  <c:v>0</c:v>
                </c:pt>
              </c:numCache>
            </c:numRef>
          </c:val>
          <c:extLst>
            <c:ext xmlns:c16="http://schemas.microsoft.com/office/drawing/2014/chart" uri="{C3380CC4-5D6E-409C-BE32-E72D297353CC}">
              <c16:uniqueId val="{00000003-1FA4-4DD0-9A1A-10CAC2011A39}"/>
            </c:ext>
          </c:extLst>
        </c:ser>
        <c:dLbls>
          <c:showLegendKey val="0"/>
          <c:showVal val="0"/>
          <c:showCatName val="0"/>
          <c:showSerName val="0"/>
          <c:showPercent val="0"/>
          <c:showBubbleSize val="0"/>
        </c:dLbls>
        <c:gapWidth val="219"/>
        <c:overlap val="-27"/>
        <c:axId val="244724640"/>
        <c:axId val="244721688"/>
      </c:barChart>
      <c:catAx>
        <c:axId val="24472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21688"/>
        <c:crosses val="autoZero"/>
        <c:auto val="1"/>
        <c:lblAlgn val="ctr"/>
        <c:lblOffset val="100"/>
        <c:noMultiLvlLbl val="0"/>
      </c:catAx>
      <c:valAx>
        <c:axId val="24472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2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bordeauxmetropole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3874.6</c:v>
                </c:pt>
                <c:pt idx="1">
                  <c:v>11982</c:v>
                </c:pt>
                <c:pt idx="2">
                  <c:v>4951</c:v>
                </c:pt>
                <c:pt idx="3">
                  <c:v>3751</c:v>
                </c:pt>
                <c:pt idx="4">
                  <c:v>5764.5</c:v>
                </c:pt>
                <c:pt idx="5">
                  <c:v>0</c:v>
                </c:pt>
                <c:pt idx="6">
                  <c:v>3141.5</c:v>
                </c:pt>
              </c:numCache>
            </c:numRef>
          </c:val>
          <c:extLst>
            <c:ext xmlns:c16="http://schemas.microsoft.com/office/drawing/2014/chart" uri="{C3380CC4-5D6E-409C-BE32-E72D297353CC}">
              <c16:uniqueId val="{00000000-8BDB-46DA-AA7E-0EB694FA37EC}"/>
            </c:ext>
          </c:extLst>
        </c:ser>
        <c:ser>
          <c:idx val="1"/>
          <c:order val="1"/>
          <c:tx>
            <c:strRef>
              <c:f>Sheet1!$C$1</c:f>
              <c:strCache>
                <c:ptCount val="1"/>
                <c:pt idx="0">
                  <c:v>etemetropolitain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2135</c:v>
                </c:pt>
                <c:pt idx="1">
                  <c:v>1067</c:v>
                </c:pt>
                <c:pt idx="2">
                  <c:v>675</c:v>
                </c:pt>
                <c:pt idx="3">
                  <c:v>2847.6666666666702</c:v>
                </c:pt>
                <c:pt idx="4">
                  <c:v>3568</c:v>
                </c:pt>
                <c:pt idx="5">
                  <c:v>1036</c:v>
                </c:pt>
                <c:pt idx="6">
                  <c:v>2421</c:v>
                </c:pt>
              </c:numCache>
            </c:numRef>
          </c:val>
          <c:extLst>
            <c:ext xmlns:c16="http://schemas.microsoft.com/office/drawing/2014/chart" uri="{C3380CC4-5D6E-409C-BE32-E72D297353CC}">
              <c16:uniqueId val="{00000001-8BDB-46DA-AA7E-0EB694FA37EC}"/>
            </c:ext>
          </c:extLst>
        </c:ser>
        <c:ser>
          <c:idx val="2"/>
          <c:order val="2"/>
          <c:tx>
            <c:strRef>
              <c:f>Sheet1!$D$1</c:f>
              <c:strCache>
                <c:ptCount val="1"/>
                <c:pt idx="0">
                  <c:v>la_maison_ecocitoyenne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301</c:v>
                </c:pt>
                <c:pt idx="3">
                  <c:v>0</c:v>
                </c:pt>
                <c:pt idx="4">
                  <c:v>0</c:v>
                </c:pt>
                <c:pt idx="5">
                  <c:v>0</c:v>
                </c:pt>
                <c:pt idx="6">
                  <c:v>174</c:v>
                </c:pt>
              </c:numCache>
            </c:numRef>
          </c:val>
          <c:extLst>
            <c:ext xmlns:c16="http://schemas.microsoft.com/office/drawing/2014/chart" uri="{C3380CC4-5D6E-409C-BE32-E72D297353CC}">
              <c16:uniqueId val="{00000002-8BDB-46DA-AA7E-0EB694FA37EC}"/>
            </c:ext>
          </c:extLst>
        </c:ser>
        <c:ser>
          <c:idx val="3"/>
          <c:order val="3"/>
          <c:tx>
            <c:strRef>
              <c:f>Sheet1!$E$1</c:f>
              <c:strCache>
                <c:ptCount val="1"/>
                <c:pt idx="0">
                  <c:v>archivesbxm</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427</c:v>
                </c:pt>
                <c:pt idx="1">
                  <c:v>412</c:v>
                </c:pt>
                <c:pt idx="2">
                  <c:v>483</c:v>
                </c:pt>
                <c:pt idx="3">
                  <c:v>325.5</c:v>
                </c:pt>
                <c:pt idx="4">
                  <c:v>469</c:v>
                </c:pt>
                <c:pt idx="5">
                  <c:v>0</c:v>
                </c:pt>
                <c:pt idx="6">
                  <c:v>0</c:v>
                </c:pt>
              </c:numCache>
            </c:numRef>
          </c:val>
          <c:extLst>
            <c:ext xmlns:c16="http://schemas.microsoft.com/office/drawing/2014/chart" uri="{C3380CC4-5D6E-409C-BE32-E72D297353CC}">
              <c16:uniqueId val="{00000003-8BDB-46DA-AA7E-0EB694FA37EC}"/>
            </c:ext>
          </c:extLst>
        </c:ser>
        <c:dLbls>
          <c:showLegendKey val="0"/>
          <c:showVal val="0"/>
          <c:showCatName val="0"/>
          <c:showSerName val="0"/>
          <c:showPercent val="0"/>
          <c:showBubbleSize val="0"/>
        </c:dLbls>
        <c:gapWidth val="219"/>
        <c:overlap val="-27"/>
        <c:axId val="244718080"/>
        <c:axId val="244725296"/>
      </c:barChart>
      <c:catAx>
        <c:axId val="24471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25296"/>
        <c:crosses val="autoZero"/>
        <c:auto val="1"/>
        <c:lblAlgn val="ctr"/>
        <c:lblOffset val="100"/>
        <c:noMultiLvlLbl val="0"/>
      </c:catAx>
      <c:valAx>
        <c:axId val="24472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1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 35-44</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5990</c:v>
                </c:pt>
                <c:pt idx="1">
                  <c:v>551</c:v>
                </c:pt>
                <c:pt idx="2">
                  <c:v>505</c:v>
                </c:pt>
                <c:pt idx="3">
                  <c:v>403</c:v>
                </c:pt>
              </c:numCache>
            </c:numRef>
          </c:val>
          <c:extLst>
            <c:ext xmlns:c16="http://schemas.microsoft.com/office/drawing/2014/chart" uri="{C3380CC4-5D6E-409C-BE32-E72D297353CC}">
              <c16:uniqueId val="{00000000-C36E-4DA6-AD02-D282A7BCEEA5}"/>
            </c:ext>
          </c:extLst>
        </c:ser>
        <c:ser>
          <c:idx val="1"/>
          <c:order val="1"/>
          <c:tx>
            <c:strRef>
              <c:f>Sheet1!$C$1</c:f>
              <c:strCache>
                <c:ptCount val="1"/>
                <c:pt idx="0">
                  <c:v>Female 25-34</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5212</c:v>
                </c:pt>
                <c:pt idx="1">
                  <c:v>492</c:v>
                </c:pt>
                <c:pt idx="2">
                  <c:v>535</c:v>
                </c:pt>
                <c:pt idx="3">
                  <c:v>429</c:v>
                </c:pt>
              </c:numCache>
            </c:numRef>
          </c:val>
          <c:extLst>
            <c:ext xmlns:c16="http://schemas.microsoft.com/office/drawing/2014/chart" uri="{C3380CC4-5D6E-409C-BE32-E72D297353CC}">
              <c16:uniqueId val="{00000001-C36E-4DA6-AD02-D282A7BCEEA5}"/>
            </c:ext>
          </c:extLst>
        </c:ser>
        <c:ser>
          <c:idx val="2"/>
          <c:order val="2"/>
          <c:tx>
            <c:strRef>
              <c:f>Sheet1!$D$1</c:f>
              <c:strCache>
                <c:ptCount val="1"/>
                <c:pt idx="0">
                  <c:v>Female 45-54</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4208</c:v>
                </c:pt>
                <c:pt idx="1">
                  <c:v>293</c:v>
                </c:pt>
                <c:pt idx="2">
                  <c:v>266</c:v>
                </c:pt>
                <c:pt idx="3">
                  <c:v>211</c:v>
                </c:pt>
              </c:numCache>
            </c:numRef>
          </c:val>
          <c:extLst>
            <c:ext xmlns:c16="http://schemas.microsoft.com/office/drawing/2014/chart" uri="{C3380CC4-5D6E-409C-BE32-E72D297353CC}">
              <c16:uniqueId val="{00000002-C36E-4DA6-AD02-D282A7BCEEA5}"/>
            </c:ext>
          </c:extLst>
        </c:ser>
        <c:ser>
          <c:idx val="3"/>
          <c:order val="3"/>
          <c:tx>
            <c:strRef>
              <c:f>Sheet1!$E$1</c:f>
              <c:strCache>
                <c:ptCount val="1"/>
                <c:pt idx="0">
                  <c:v>Male 35-44</c:v>
                </c:pt>
              </c:strCache>
            </c:strRef>
          </c:tx>
          <c:spPr>
            <a:solidFill>
              <a:schemeClr val="accent4"/>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Sheet1!$E$2:$E$5</c:f>
              <c:numCache>
                <c:formatCode>General</c:formatCode>
                <c:ptCount val="4"/>
                <c:pt idx="0">
                  <c:v>4016</c:v>
                </c:pt>
                <c:pt idx="1">
                  <c:v>255</c:v>
                </c:pt>
                <c:pt idx="2">
                  <c:v>165</c:v>
                </c:pt>
                <c:pt idx="3">
                  <c:v>343</c:v>
                </c:pt>
              </c:numCache>
            </c:numRef>
          </c:val>
          <c:extLst>
            <c:ext xmlns:c16="http://schemas.microsoft.com/office/drawing/2014/chart" uri="{C3380CC4-5D6E-409C-BE32-E72D297353CC}">
              <c16:uniqueId val="{00000003-C36E-4DA6-AD02-D282A7BCEEA5}"/>
            </c:ext>
          </c:extLst>
        </c:ser>
        <c:ser>
          <c:idx val="4"/>
          <c:order val="4"/>
          <c:tx>
            <c:strRef>
              <c:f>Sheet1!$F$1</c:f>
              <c:strCache>
                <c:ptCount val="1"/>
                <c:pt idx="0">
                  <c:v>Male 25-34</c:v>
                </c:pt>
              </c:strCache>
            </c:strRef>
          </c:tx>
          <c:spPr>
            <a:solidFill>
              <a:schemeClr val="accent5"/>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Sheet1!$F$2:$F$5</c:f>
              <c:numCache>
                <c:formatCode>General</c:formatCode>
                <c:ptCount val="4"/>
                <c:pt idx="0">
                  <c:v>3603</c:v>
                </c:pt>
                <c:pt idx="1">
                  <c:v>152</c:v>
                </c:pt>
                <c:pt idx="2">
                  <c:v>126</c:v>
                </c:pt>
                <c:pt idx="3">
                  <c:v>350</c:v>
                </c:pt>
              </c:numCache>
            </c:numRef>
          </c:val>
          <c:extLst>
            <c:ext xmlns:c16="http://schemas.microsoft.com/office/drawing/2014/chart" uri="{C3380CC4-5D6E-409C-BE32-E72D297353CC}">
              <c16:uniqueId val="{00000004-C36E-4DA6-AD02-D282A7BCEEA5}"/>
            </c:ext>
          </c:extLst>
        </c:ser>
        <c:ser>
          <c:idx val="5"/>
          <c:order val="5"/>
          <c:tx>
            <c:strRef>
              <c:f>Sheet1!$G$1</c:f>
              <c:strCache>
                <c:ptCount val="1"/>
                <c:pt idx="0">
                  <c:v>Unknown 25-34</c:v>
                </c:pt>
              </c:strCache>
            </c:strRef>
          </c:tx>
          <c:spPr>
            <a:solidFill>
              <a:schemeClr val="accent6"/>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Sheet1!$G$2:$G$5</c:f>
              <c:numCache>
                <c:formatCode>General</c:formatCode>
                <c:ptCount val="4"/>
                <c:pt idx="0">
                  <c:v>3228</c:v>
                </c:pt>
                <c:pt idx="1">
                  <c:v>277</c:v>
                </c:pt>
                <c:pt idx="2">
                  <c:v>270</c:v>
                </c:pt>
                <c:pt idx="3">
                  <c:v>322</c:v>
                </c:pt>
              </c:numCache>
            </c:numRef>
          </c:val>
          <c:extLst>
            <c:ext xmlns:c16="http://schemas.microsoft.com/office/drawing/2014/chart" uri="{C3380CC4-5D6E-409C-BE32-E72D297353CC}">
              <c16:uniqueId val="{00000005-C36E-4DA6-AD02-D282A7BCEEA5}"/>
            </c:ext>
          </c:extLst>
        </c:ser>
        <c:ser>
          <c:idx val="6"/>
          <c:order val="6"/>
          <c:tx>
            <c:strRef>
              <c:f>Sheet1!$H$1</c:f>
              <c:strCache>
                <c:ptCount val="1"/>
                <c:pt idx="0">
                  <c:v>Unknown 35-44</c:v>
                </c:pt>
              </c:strCache>
            </c:strRef>
          </c:tx>
          <c:spPr>
            <a:solidFill>
              <a:schemeClr val="accent1">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Sheet1!$H$2:$H$5</c:f>
              <c:numCache>
                <c:formatCode>General</c:formatCode>
                <c:ptCount val="4"/>
                <c:pt idx="0">
                  <c:v>3220</c:v>
                </c:pt>
                <c:pt idx="1">
                  <c:v>286</c:v>
                </c:pt>
                <c:pt idx="2">
                  <c:v>240</c:v>
                </c:pt>
                <c:pt idx="3">
                  <c:v>255</c:v>
                </c:pt>
              </c:numCache>
            </c:numRef>
          </c:val>
          <c:extLst>
            <c:ext xmlns:c16="http://schemas.microsoft.com/office/drawing/2014/chart" uri="{C3380CC4-5D6E-409C-BE32-E72D297353CC}">
              <c16:uniqueId val="{00000006-C36E-4DA6-AD02-D282A7BCEEA5}"/>
            </c:ext>
          </c:extLst>
        </c:ser>
        <c:ser>
          <c:idx val="7"/>
          <c:order val="7"/>
          <c:tx>
            <c:strRef>
              <c:f>Sheet1!$I$1</c:f>
              <c:strCache>
                <c:ptCount val="1"/>
                <c:pt idx="0">
                  <c:v>Male 45-54</c:v>
                </c:pt>
              </c:strCache>
            </c:strRef>
          </c:tx>
          <c:spPr>
            <a:solidFill>
              <a:schemeClr val="accent2">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Sheet1!$I$2:$I$5</c:f>
              <c:numCache>
                <c:formatCode>General</c:formatCode>
                <c:ptCount val="4"/>
                <c:pt idx="0">
                  <c:v>2753</c:v>
                </c:pt>
                <c:pt idx="1">
                  <c:v>141</c:v>
                </c:pt>
                <c:pt idx="2">
                  <c:v>97</c:v>
                </c:pt>
                <c:pt idx="3">
                  <c:v>229</c:v>
                </c:pt>
              </c:numCache>
            </c:numRef>
          </c:val>
          <c:extLst>
            <c:ext xmlns:c16="http://schemas.microsoft.com/office/drawing/2014/chart" uri="{C3380CC4-5D6E-409C-BE32-E72D297353CC}">
              <c16:uniqueId val="{00000007-C36E-4DA6-AD02-D282A7BCEEA5}"/>
            </c:ext>
          </c:extLst>
        </c:ser>
        <c:ser>
          <c:idx val="8"/>
          <c:order val="8"/>
          <c:tx>
            <c:strRef>
              <c:f>Sheet1!$J$1</c:f>
              <c:strCache>
                <c:ptCount val="1"/>
                <c:pt idx="0">
                  <c:v>Unknown 45-54</c:v>
                </c:pt>
              </c:strCache>
            </c:strRef>
          </c:tx>
          <c:spPr>
            <a:solidFill>
              <a:schemeClr val="accent3">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Sheet1!$J$2:$J$5</c:f>
              <c:numCache>
                <c:formatCode>General</c:formatCode>
                <c:ptCount val="4"/>
                <c:pt idx="0">
                  <c:v>2053</c:v>
                </c:pt>
                <c:pt idx="1">
                  <c:v>144</c:v>
                </c:pt>
                <c:pt idx="2">
                  <c:v>128</c:v>
                </c:pt>
                <c:pt idx="3">
                  <c:v>152</c:v>
                </c:pt>
              </c:numCache>
            </c:numRef>
          </c:val>
          <c:extLst>
            <c:ext xmlns:c16="http://schemas.microsoft.com/office/drawing/2014/chart" uri="{C3380CC4-5D6E-409C-BE32-E72D297353CC}">
              <c16:uniqueId val="{00000008-C36E-4DA6-AD02-D282A7BCEEA5}"/>
            </c:ext>
          </c:extLst>
        </c:ser>
        <c:ser>
          <c:idx val="9"/>
          <c:order val="9"/>
          <c:tx>
            <c:strRef>
              <c:f>Sheet1!$K$1</c:f>
              <c:strCache>
                <c:ptCount val="1"/>
                <c:pt idx="0">
                  <c:v>Female 55-64</c:v>
                </c:pt>
              </c:strCache>
            </c:strRef>
          </c:tx>
          <c:spPr>
            <a:solidFill>
              <a:schemeClr val="accent4">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Sheet1!$K$2:$K$5</c:f>
              <c:numCache>
                <c:formatCode>General</c:formatCode>
                <c:ptCount val="4"/>
                <c:pt idx="0">
                  <c:v>1987</c:v>
                </c:pt>
                <c:pt idx="1">
                  <c:v>132</c:v>
                </c:pt>
                <c:pt idx="2">
                  <c:v>104</c:v>
                </c:pt>
                <c:pt idx="3">
                  <c:v>116</c:v>
                </c:pt>
              </c:numCache>
            </c:numRef>
          </c:val>
          <c:extLst>
            <c:ext xmlns:c16="http://schemas.microsoft.com/office/drawing/2014/chart" uri="{C3380CC4-5D6E-409C-BE32-E72D297353CC}">
              <c16:uniqueId val="{00000009-C36E-4DA6-AD02-D282A7BCEEA5}"/>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Sheet1!$L$2:$L$5</c:f>
              <c:numCache>
                <c:formatCode>General</c:formatCode>
                <c:ptCount val="4"/>
                <c:pt idx="0">
                  <c:v>1558</c:v>
                </c:pt>
                <c:pt idx="1">
                  <c:v>101</c:v>
                </c:pt>
                <c:pt idx="2">
                  <c:v>95</c:v>
                </c:pt>
                <c:pt idx="3">
                  <c:v>135</c:v>
                </c:pt>
              </c:numCache>
            </c:numRef>
          </c:val>
          <c:extLst>
            <c:ext xmlns:c16="http://schemas.microsoft.com/office/drawing/2014/chart" uri="{C3380CC4-5D6E-409C-BE32-E72D297353CC}">
              <c16:uniqueId val="{0000000A-C36E-4DA6-AD02-D282A7BCEEA5}"/>
            </c:ext>
          </c:extLst>
        </c:ser>
        <c:ser>
          <c:idx val="11"/>
          <c:order val="11"/>
          <c:tx>
            <c:strRef>
              <c:f>Sheet1!$M$1</c:f>
              <c:strCache>
                <c:ptCount val="1"/>
                <c:pt idx="0">
                  <c:v>Male 55-64</c:v>
                </c:pt>
              </c:strCache>
            </c:strRef>
          </c:tx>
          <c:spPr>
            <a:solidFill>
              <a:schemeClr val="accent6">
                <a:lumMod val="6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Sheet1!$M$2:$M$5</c:f>
              <c:numCache>
                <c:formatCode>General</c:formatCode>
                <c:ptCount val="4"/>
                <c:pt idx="0">
                  <c:v>1239</c:v>
                </c:pt>
                <c:pt idx="1">
                  <c:v>45</c:v>
                </c:pt>
                <c:pt idx="2">
                  <c:v>37</c:v>
                </c:pt>
                <c:pt idx="3">
                  <c:v>93</c:v>
                </c:pt>
              </c:numCache>
            </c:numRef>
          </c:val>
          <c:extLst>
            <c:ext xmlns:c16="http://schemas.microsoft.com/office/drawing/2014/chart" uri="{C3380CC4-5D6E-409C-BE32-E72D297353CC}">
              <c16:uniqueId val="{0000000B-C36E-4DA6-AD02-D282A7BCEEA5}"/>
            </c:ext>
          </c:extLst>
        </c:ser>
        <c:ser>
          <c:idx val="12"/>
          <c:order val="12"/>
          <c:tx>
            <c:strRef>
              <c:f>Sheet1!$N$1</c:f>
              <c:strCache>
                <c:ptCount val="1"/>
                <c:pt idx="0">
                  <c:v>Male 18-24</c:v>
                </c:pt>
              </c:strCache>
            </c:strRef>
          </c:tx>
          <c:spPr>
            <a:solidFill>
              <a:schemeClr val="accent1">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Sheet1!$N$2:$N$5</c:f>
              <c:numCache>
                <c:formatCode>General</c:formatCode>
                <c:ptCount val="4"/>
                <c:pt idx="0">
                  <c:v>1073</c:v>
                </c:pt>
                <c:pt idx="1">
                  <c:v>37</c:v>
                </c:pt>
                <c:pt idx="2">
                  <c:v>34</c:v>
                </c:pt>
                <c:pt idx="3">
                  <c:v>111</c:v>
                </c:pt>
              </c:numCache>
            </c:numRef>
          </c:val>
          <c:extLst>
            <c:ext xmlns:c16="http://schemas.microsoft.com/office/drawing/2014/chart" uri="{C3380CC4-5D6E-409C-BE32-E72D297353CC}">
              <c16:uniqueId val="{0000000C-C36E-4DA6-AD02-D282A7BCEEA5}"/>
            </c:ext>
          </c:extLst>
        </c:ser>
        <c:ser>
          <c:idx val="13"/>
          <c:order val="13"/>
          <c:tx>
            <c:strRef>
              <c:f>Sheet1!$O$1</c:f>
              <c:strCache>
                <c:ptCount val="1"/>
                <c:pt idx="0">
                  <c:v>Female 18-24</c:v>
                </c:pt>
              </c:strCache>
            </c:strRef>
          </c:tx>
          <c:spPr>
            <a:solidFill>
              <a:schemeClr val="accent2">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Sheet1!$O$2:$O$5</c:f>
              <c:numCache>
                <c:formatCode>General</c:formatCode>
                <c:ptCount val="4"/>
                <c:pt idx="0">
                  <c:v>1021</c:v>
                </c:pt>
                <c:pt idx="1">
                  <c:v>68</c:v>
                </c:pt>
                <c:pt idx="2">
                  <c:v>59</c:v>
                </c:pt>
                <c:pt idx="3">
                  <c:v>86</c:v>
                </c:pt>
              </c:numCache>
            </c:numRef>
          </c:val>
          <c:extLst>
            <c:ext xmlns:c16="http://schemas.microsoft.com/office/drawing/2014/chart" uri="{C3380CC4-5D6E-409C-BE32-E72D297353CC}">
              <c16:uniqueId val="{0000000D-C36E-4DA6-AD02-D282A7BCEEA5}"/>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Sheet1!$P$2:$P$5</c:f>
              <c:numCache>
                <c:formatCode>General</c:formatCode>
                <c:ptCount val="4"/>
                <c:pt idx="0">
                  <c:v>930</c:v>
                </c:pt>
                <c:pt idx="1">
                  <c:v>60</c:v>
                </c:pt>
                <c:pt idx="2">
                  <c:v>47</c:v>
                </c:pt>
                <c:pt idx="3">
                  <c:v>81</c:v>
                </c:pt>
              </c:numCache>
            </c:numRef>
          </c:val>
          <c:extLst>
            <c:ext xmlns:c16="http://schemas.microsoft.com/office/drawing/2014/chart" uri="{C3380CC4-5D6E-409C-BE32-E72D297353CC}">
              <c16:uniqueId val="{0000000E-C36E-4DA6-AD02-D282A7BCEEA5}"/>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Sheet1!$Q$2:$Q$5</c:f>
              <c:numCache>
                <c:formatCode>General</c:formatCode>
                <c:ptCount val="4"/>
                <c:pt idx="0">
                  <c:v>912</c:v>
                </c:pt>
                <c:pt idx="1">
                  <c:v>42</c:v>
                </c:pt>
                <c:pt idx="2">
                  <c:v>49</c:v>
                </c:pt>
                <c:pt idx="3">
                  <c:v>67</c:v>
                </c:pt>
              </c:numCache>
            </c:numRef>
          </c:val>
          <c:extLst>
            <c:ext xmlns:c16="http://schemas.microsoft.com/office/drawing/2014/chart" uri="{C3380CC4-5D6E-409C-BE32-E72D297353CC}">
              <c16:uniqueId val="{0000000F-C36E-4DA6-AD02-D282A7BCEEA5}"/>
            </c:ext>
          </c:extLst>
        </c:ser>
        <c:ser>
          <c:idx val="16"/>
          <c:order val="16"/>
          <c:tx>
            <c:strRef>
              <c:f>Sheet1!$R$1</c:f>
              <c:strCache>
                <c:ptCount val="1"/>
                <c:pt idx="0">
                  <c:v>Male 65+</c:v>
                </c:pt>
              </c:strCache>
            </c:strRef>
          </c:tx>
          <c:spPr>
            <a:solidFill>
              <a:schemeClr val="accent5">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Sheet1!$R$2:$R$5</c:f>
              <c:numCache>
                <c:formatCode>General</c:formatCode>
                <c:ptCount val="4"/>
                <c:pt idx="0">
                  <c:v>614</c:v>
                </c:pt>
                <c:pt idx="1">
                  <c:v>28</c:v>
                </c:pt>
                <c:pt idx="2">
                  <c:v>17</c:v>
                </c:pt>
                <c:pt idx="3">
                  <c:v>64</c:v>
                </c:pt>
              </c:numCache>
            </c:numRef>
          </c:val>
          <c:extLst>
            <c:ext xmlns:c16="http://schemas.microsoft.com/office/drawing/2014/chart" uri="{C3380CC4-5D6E-409C-BE32-E72D297353CC}">
              <c16:uniqueId val="{00000010-C36E-4DA6-AD02-D282A7BCEEA5}"/>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Sheet1!$S$2:$S$5</c:f>
              <c:numCache>
                <c:formatCode>General</c:formatCode>
                <c:ptCount val="4"/>
                <c:pt idx="0">
                  <c:v>401</c:v>
                </c:pt>
                <c:pt idx="1">
                  <c:v>30</c:v>
                </c:pt>
                <c:pt idx="2">
                  <c:v>22</c:v>
                </c:pt>
                <c:pt idx="3">
                  <c:v>62</c:v>
                </c:pt>
              </c:numCache>
            </c:numRef>
          </c:val>
          <c:extLst>
            <c:ext xmlns:c16="http://schemas.microsoft.com/office/drawing/2014/chart" uri="{C3380CC4-5D6E-409C-BE32-E72D297353CC}">
              <c16:uniqueId val="{00000011-C36E-4DA6-AD02-D282A7BCEEA5}"/>
            </c:ext>
          </c:extLst>
        </c:ser>
        <c:ser>
          <c:idx val="18"/>
          <c:order val="18"/>
          <c:tx>
            <c:strRef>
              <c:f>Sheet1!$T$1</c:f>
              <c:strCache>
                <c:ptCount val="1"/>
                <c:pt idx="0">
                  <c:v>Unknown 13-17</c:v>
                </c:pt>
              </c:strCache>
            </c:strRef>
          </c:tx>
          <c:spPr>
            <a:solidFill>
              <a:schemeClr val="accent1">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Sheet1!$T$2:$T$5</c:f>
              <c:numCache>
                <c:formatCode>General</c:formatCode>
                <c:ptCount val="4"/>
                <c:pt idx="0">
                  <c:v>148</c:v>
                </c:pt>
                <c:pt idx="1">
                  <c:v>2</c:v>
                </c:pt>
                <c:pt idx="2">
                  <c:v>4</c:v>
                </c:pt>
                <c:pt idx="3">
                  <c:v>4</c:v>
                </c:pt>
              </c:numCache>
            </c:numRef>
          </c:val>
          <c:extLst>
            <c:ext xmlns:c16="http://schemas.microsoft.com/office/drawing/2014/chart" uri="{C3380CC4-5D6E-409C-BE32-E72D297353CC}">
              <c16:uniqueId val="{00000012-C36E-4DA6-AD02-D282A7BCEEA5}"/>
            </c:ext>
          </c:extLst>
        </c:ser>
        <c:ser>
          <c:idx val="19"/>
          <c:order val="19"/>
          <c:tx>
            <c:strRef>
              <c:f>Sheet1!$U$1</c:f>
              <c:strCache>
                <c:ptCount val="1"/>
                <c:pt idx="0">
                  <c:v>Male 13-17</c:v>
                </c:pt>
              </c:strCache>
            </c:strRef>
          </c:tx>
          <c:spPr>
            <a:solidFill>
              <a:schemeClr val="accent2">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Sheet1!$U$2:$U$5</c:f>
              <c:numCache>
                <c:formatCode>General</c:formatCode>
                <c:ptCount val="4"/>
                <c:pt idx="0">
                  <c:v>84</c:v>
                </c:pt>
                <c:pt idx="1">
                  <c:v>3</c:v>
                </c:pt>
                <c:pt idx="2">
                  <c:v>3</c:v>
                </c:pt>
                <c:pt idx="3">
                  <c:v>4</c:v>
                </c:pt>
              </c:numCache>
            </c:numRef>
          </c:val>
          <c:extLst>
            <c:ext xmlns:c16="http://schemas.microsoft.com/office/drawing/2014/chart" uri="{C3380CC4-5D6E-409C-BE32-E72D297353CC}">
              <c16:uniqueId val="{00000013-C36E-4DA6-AD02-D282A7BCEEA5}"/>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Sheet1!$V$2:$V$5</c:f>
              <c:numCache>
                <c:formatCode>General</c:formatCode>
                <c:ptCount val="4"/>
                <c:pt idx="0">
                  <c:v>46</c:v>
                </c:pt>
                <c:pt idx="1">
                  <c:v>1</c:v>
                </c:pt>
                <c:pt idx="2">
                  <c:v>0</c:v>
                </c:pt>
                <c:pt idx="3">
                  <c:v>1</c:v>
                </c:pt>
              </c:numCache>
            </c:numRef>
          </c:val>
          <c:extLst>
            <c:ext xmlns:c16="http://schemas.microsoft.com/office/drawing/2014/chart" uri="{C3380CC4-5D6E-409C-BE32-E72D297353CC}">
              <c16:uniqueId val="{00000014-C36E-4DA6-AD02-D282A7BCEEA5}"/>
            </c:ext>
          </c:extLst>
        </c:ser>
        <c:dLbls>
          <c:showLegendKey val="0"/>
          <c:showVal val="0"/>
          <c:showCatName val="0"/>
          <c:showSerName val="0"/>
          <c:showPercent val="0"/>
          <c:showBubbleSize val="0"/>
        </c:dLbls>
        <c:gapWidth val="150"/>
        <c:overlap val="100"/>
        <c:axId val="565212288"/>
        <c:axId val="565215240"/>
      </c:barChart>
      <c:catAx>
        <c:axId val="56521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15240"/>
        <c:crosses val="autoZero"/>
        <c:auto val="1"/>
        <c:lblAlgn val="ctr"/>
        <c:lblOffset val="100"/>
        <c:noMultiLvlLbl val="0"/>
      </c:catAx>
      <c:valAx>
        <c:axId val="565215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1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Sheet1!$B$2:$B$5</c:f>
              <c:numCache>
                <c:formatCode>General</c:formatCode>
                <c:ptCount val="4"/>
                <c:pt idx="0">
                  <c:v>13382</c:v>
                </c:pt>
                <c:pt idx="1">
                  <c:v>661</c:v>
                </c:pt>
                <c:pt idx="2">
                  <c:v>479</c:v>
                </c:pt>
                <c:pt idx="3">
                  <c:v>1194</c:v>
                </c:pt>
              </c:numCache>
            </c:numRef>
          </c:val>
          <c:extLst>
            <c:ext xmlns:c16="http://schemas.microsoft.com/office/drawing/2014/chart" uri="{C3380CC4-5D6E-409C-BE32-E72D297353CC}">
              <c16:uniqueId val="{00000000-76CF-4ACB-BBE4-F968925D3D0F}"/>
            </c:ext>
          </c:extLst>
        </c:ser>
        <c:ser>
          <c:idx val="1"/>
          <c:order val="1"/>
          <c:tx>
            <c:strRef>
              <c:f>Sheet1!$C$1</c:f>
              <c:strCache>
                <c:ptCount val="1"/>
                <c:pt idx="0">
                  <c:v>Female</c:v>
                </c:pt>
              </c:strCache>
            </c:strRef>
          </c:tx>
          <c:spPr>
            <a:solidFill>
              <a:schemeClr val="accent2"/>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Sheet1!$C$2:$C$5</c:f>
              <c:numCache>
                <c:formatCode>General</c:formatCode>
                <c:ptCount val="4"/>
                <c:pt idx="0">
                  <c:v>19376</c:v>
                </c:pt>
                <c:pt idx="1">
                  <c:v>1579</c:v>
                </c:pt>
                <c:pt idx="2">
                  <c:v>1518</c:v>
                </c:pt>
                <c:pt idx="3">
                  <c:v>1313</c:v>
                </c:pt>
              </c:numCache>
            </c:numRef>
          </c:val>
          <c:extLst>
            <c:ext xmlns:c16="http://schemas.microsoft.com/office/drawing/2014/chart" uri="{C3380CC4-5D6E-409C-BE32-E72D297353CC}">
              <c16:uniqueId val="{00000001-76CF-4ACB-BBE4-F968925D3D0F}"/>
            </c:ext>
          </c:extLst>
        </c:ser>
        <c:ser>
          <c:idx val="2"/>
          <c:order val="2"/>
          <c:tx>
            <c:strRef>
              <c:f>Sheet1!$D$1</c:f>
              <c:strCache>
                <c:ptCount val="1"/>
                <c:pt idx="0">
                  <c:v>Unknown</c:v>
                </c:pt>
              </c:strCache>
            </c:strRef>
          </c:tx>
          <c:spPr>
            <a:solidFill>
              <a:schemeClr val="accent3"/>
            </a:solidFill>
            <a:ln>
              <a:noFill/>
            </a:ln>
            <a:effectLst/>
          </c:spPr>
          <c:invertIfNegative val="0"/>
          <c:cat>
            <c:strRef>
              <c:f>Sheet1!$A$2:$A$5</c:f>
              <c:strCache>
                <c:ptCount val="4"/>
                <c:pt idx="0">
                  <c:v>bordeauxmetropole</c:v>
                </c:pt>
                <c:pt idx="1">
                  <c:v>etemetropolitain</c:v>
                </c:pt>
                <c:pt idx="2">
                  <c:v>la_maison_ecocitoyenne</c:v>
                </c:pt>
                <c:pt idx="3">
                  <c:v>archivesbxm</c:v>
                </c:pt>
              </c:strCache>
            </c:strRef>
          </c:cat>
          <c:val>
            <c:numRef>
              <c:f>Sheet1!$D$2:$D$5</c:f>
              <c:numCache>
                <c:formatCode>General</c:formatCode>
                <c:ptCount val="4"/>
                <c:pt idx="0">
                  <c:v>11538</c:v>
                </c:pt>
                <c:pt idx="1">
                  <c:v>900</c:v>
                </c:pt>
                <c:pt idx="2">
                  <c:v>806</c:v>
                </c:pt>
                <c:pt idx="3">
                  <c:v>1011</c:v>
                </c:pt>
              </c:numCache>
            </c:numRef>
          </c:val>
          <c:extLst>
            <c:ext xmlns:c16="http://schemas.microsoft.com/office/drawing/2014/chart" uri="{C3380CC4-5D6E-409C-BE32-E72D297353CC}">
              <c16:uniqueId val="{00000002-76CF-4ACB-BBE4-F968925D3D0F}"/>
            </c:ext>
          </c:extLst>
        </c:ser>
        <c:dLbls>
          <c:showLegendKey val="0"/>
          <c:showVal val="0"/>
          <c:showCatName val="0"/>
          <c:showSerName val="0"/>
          <c:showPercent val="0"/>
          <c:showBubbleSize val="0"/>
        </c:dLbls>
        <c:gapWidth val="150"/>
        <c:overlap val="100"/>
        <c:axId val="565218192"/>
        <c:axId val="565218520"/>
      </c:barChart>
      <c:catAx>
        <c:axId val="56521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18520"/>
        <c:crosses val="autoZero"/>
        <c:auto val="1"/>
        <c:lblAlgn val="ctr"/>
        <c:lblOffset val="100"/>
        <c:noMultiLvlLbl val="0"/>
      </c:catAx>
      <c:valAx>
        <c:axId val="565218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21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A581-5AB4-4CF0-AFDD-633D59DC0263}"/>
              </a:ext>
            </a:extLst>
          </p:cNvPr>
          <p:cNvSpPr>
            <a:spLocks noGrp="1"/>
          </p:cNvSpPr>
          <p:nvPr>
            <p:ph type="ctrTitle"/>
          </p:nvPr>
        </p:nvSpPr>
        <p:spPr/>
        <p:txBody>
          <a:bodyPr/>
          <a:lstStyle/>
          <a:p>
            <a:r>
              <a:rPr lang="fr-FR"/>
              <a:t>Ensemble des comptes Instagram de Bordeaux Métropole</a:t>
            </a:r>
            <a:endParaRPr lang="en-US"/>
          </a:p>
        </p:txBody>
      </p:sp>
      <p:sp>
        <p:nvSpPr>
          <p:cNvPr id="3" name="Subtitle 2">
            <a:extLst>
              <a:ext uri="{FF2B5EF4-FFF2-40B4-BE49-F238E27FC236}">
                <a16:creationId xmlns:a16="http://schemas.microsoft.com/office/drawing/2014/main" id="{ECF431BD-339C-476E-9F73-6E8AE8E773C0}"/>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2911692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093D-9E4E-45D1-AE02-2844639BC9AF}"/>
              </a:ext>
            </a:extLst>
          </p:cNvPr>
          <p:cNvSpPr>
            <a:spLocks noGrp="1"/>
          </p:cNvSpPr>
          <p:nvPr>
            <p:ph type="title"/>
          </p:nvPr>
        </p:nvSpPr>
        <p:spPr/>
        <p:txBody>
          <a:bodyPr/>
          <a:lstStyle/>
          <a:p>
            <a:r>
              <a:rPr lang="fr-FR"/>
              <a:t>Instagram Nombre de posts par compte | All profiles</a:t>
            </a:r>
            <a:endParaRPr lang="en-US"/>
          </a:p>
        </p:txBody>
      </p:sp>
      <p:graphicFrame>
        <p:nvGraphicFramePr>
          <p:cNvPr id="6" name="Chart Placeholder 5">
            <a:extLst>
              <a:ext uri="{FF2B5EF4-FFF2-40B4-BE49-F238E27FC236}">
                <a16:creationId xmlns:a16="http://schemas.microsoft.com/office/drawing/2014/main" id="{534C416B-A076-42AC-9501-D6182145967D}"/>
              </a:ext>
            </a:extLst>
          </p:cNvPr>
          <p:cNvGraphicFramePr>
            <a:graphicFrameLocks noGrp="1"/>
          </p:cNvGraphicFramePr>
          <p:nvPr>
            <p:ph type="chart" sz="quarter" idx="13"/>
            <p:extLst>
              <p:ext uri="{D42A27DB-BD31-4B8C-83A1-F6EECF244321}">
                <p14:modId xmlns:p14="http://schemas.microsoft.com/office/powerpoint/2010/main" val="3649109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AE556F-FF07-4F83-AAA1-54057CF715F1}"/>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A18DB846-15BD-4D5F-8F43-A3474E4E2A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49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B7DE4-FF54-4919-9E89-5519E027A440}"/>
              </a:ext>
            </a:extLst>
          </p:cNvPr>
          <p:cNvSpPr>
            <a:spLocks noGrp="1"/>
          </p:cNvSpPr>
          <p:nvPr>
            <p:ph type="title"/>
          </p:nvPr>
        </p:nvSpPr>
        <p:spPr/>
        <p:txBody>
          <a:bodyPr/>
          <a:lstStyle/>
          <a:p>
            <a:r>
              <a:rPr lang="fr-FR"/>
              <a:t>Instagram Interactions par compte | All profiles</a:t>
            </a:r>
            <a:endParaRPr lang="en-US"/>
          </a:p>
        </p:txBody>
      </p:sp>
      <p:graphicFrame>
        <p:nvGraphicFramePr>
          <p:cNvPr id="6" name="Chart Placeholder 5">
            <a:extLst>
              <a:ext uri="{FF2B5EF4-FFF2-40B4-BE49-F238E27FC236}">
                <a16:creationId xmlns:a16="http://schemas.microsoft.com/office/drawing/2014/main" id="{D0D10ACC-F1D7-4D72-AA90-4D30B02E5C90}"/>
              </a:ext>
            </a:extLst>
          </p:cNvPr>
          <p:cNvGraphicFramePr>
            <a:graphicFrameLocks noGrp="1"/>
          </p:cNvGraphicFramePr>
          <p:nvPr>
            <p:ph type="chart" sz="quarter" idx="13"/>
            <p:extLst>
              <p:ext uri="{D42A27DB-BD31-4B8C-83A1-F6EECF244321}">
                <p14:modId xmlns:p14="http://schemas.microsoft.com/office/powerpoint/2010/main" val="3016167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6FC7E9-AC7F-4F68-9CC1-7FEB04B3AE99}"/>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51C985B8-2A08-4810-B540-DB1317868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045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CFB58-3630-4FAC-809D-89E611A9FE5E}"/>
              </a:ext>
            </a:extLst>
          </p:cNvPr>
          <p:cNvSpPr>
            <a:spLocks noGrp="1"/>
          </p:cNvSpPr>
          <p:nvPr>
            <p:ph type="title"/>
          </p:nvPr>
        </p:nvSpPr>
        <p:spPr/>
        <p:txBody>
          <a:bodyPr/>
          <a:lstStyle/>
          <a:p>
            <a:r>
              <a:rPr lang="fr-FR"/>
              <a:t>Instagram Chiffres clés des comptes | All profiles</a:t>
            </a:r>
            <a:endParaRPr lang="en-US"/>
          </a:p>
        </p:txBody>
      </p:sp>
      <p:graphicFrame>
        <p:nvGraphicFramePr>
          <p:cNvPr id="5" name="Table Placeholder 4">
            <a:extLst>
              <a:ext uri="{FF2B5EF4-FFF2-40B4-BE49-F238E27FC236}">
                <a16:creationId xmlns:a16="http://schemas.microsoft.com/office/drawing/2014/main" id="{31330FD0-2AD1-401E-8A2F-308B405AA045}"/>
              </a:ext>
            </a:extLst>
          </p:cNvPr>
          <p:cNvGraphicFramePr>
            <a:graphicFrameLocks noGrp="1"/>
          </p:cNvGraphicFramePr>
          <p:nvPr>
            <p:ph type="tbl" sz="quarter" idx="13"/>
            <p:extLst>
              <p:ext uri="{D42A27DB-BD31-4B8C-83A1-F6EECF244321}">
                <p14:modId xmlns:p14="http://schemas.microsoft.com/office/powerpoint/2010/main" val="3624392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582695807"/>
                    </a:ext>
                  </a:extLst>
                </a:gridCol>
                <a:gridCol w="576072">
                  <a:extLst>
                    <a:ext uri="{9D8B030D-6E8A-4147-A177-3AD203B41FA5}">
                      <a16:colId xmlns:a16="http://schemas.microsoft.com/office/drawing/2014/main" val="1699822291"/>
                    </a:ext>
                  </a:extLst>
                </a:gridCol>
                <a:gridCol w="576072">
                  <a:extLst>
                    <a:ext uri="{9D8B030D-6E8A-4147-A177-3AD203B41FA5}">
                      <a16:colId xmlns:a16="http://schemas.microsoft.com/office/drawing/2014/main" val="696815635"/>
                    </a:ext>
                  </a:extLst>
                </a:gridCol>
                <a:gridCol w="576072">
                  <a:extLst>
                    <a:ext uri="{9D8B030D-6E8A-4147-A177-3AD203B41FA5}">
                      <a16:colId xmlns:a16="http://schemas.microsoft.com/office/drawing/2014/main" val="1747223245"/>
                    </a:ext>
                  </a:extLst>
                </a:gridCol>
                <a:gridCol w="576072">
                  <a:extLst>
                    <a:ext uri="{9D8B030D-6E8A-4147-A177-3AD203B41FA5}">
                      <a16:colId xmlns:a16="http://schemas.microsoft.com/office/drawing/2014/main" val="1516307962"/>
                    </a:ext>
                  </a:extLst>
                </a:gridCol>
                <a:gridCol w="576072">
                  <a:extLst>
                    <a:ext uri="{9D8B030D-6E8A-4147-A177-3AD203B41FA5}">
                      <a16:colId xmlns:a16="http://schemas.microsoft.com/office/drawing/2014/main" val="4173470956"/>
                    </a:ext>
                  </a:extLst>
                </a:gridCol>
                <a:gridCol w="576072">
                  <a:extLst>
                    <a:ext uri="{9D8B030D-6E8A-4147-A177-3AD203B41FA5}">
                      <a16:colId xmlns:a16="http://schemas.microsoft.com/office/drawing/2014/main" val="463786663"/>
                    </a:ext>
                  </a:extLst>
                </a:gridCol>
                <a:gridCol w="576072">
                  <a:extLst>
                    <a:ext uri="{9D8B030D-6E8A-4147-A177-3AD203B41FA5}">
                      <a16:colId xmlns:a16="http://schemas.microsoft.com/office/drawing/2014/main" val="1639619000"/>
                    </a:ext>
                  </a:extLst>
                </a:gridCol>
                <a:gridCol w="576072">
                  <a:extLst>
                    <a:ext uri="{9D8B030D-6E8A-4147-A177-3AD203B41FA5}">
                      <a16:colId xmlns:a16="http://schemas.microsoft.com/office/drawing/2014/main" val="3495892045"/>
                    </a:ext>
                  </a:extLst>
                </a:gridCol>
                <a:gridCol w="576072">
                  <a:extLst>
                    <a:ext uri="{9D8B030D-6E8A-4147-A177-3AD203B41FA5}">
                      <a16:colId xmlns:a16="http://schemas.microsoft.com/office/drawing/2014/main" val="3526694890"/>
                    </a:ext>
                  </a:extLst>
                </a:gridCol>
                <a:gridCol w="576072">
                  <a:extLst>
                    <a:ext uri="{9D8B030D-6E8A-4147-A177-3AD203B41FA5}">
                      <a16:colId xmlns:a16="http://schemas.microsoft.com/office/drawing/2014/main" val="3683035437"/>
                    </a:ext>
                  </a:extLst>
                </a:gridCol>
                <a:gridCol w="576072">
                  <a:extLst>
                    <a:ext uri="{9D8B030D-6E8A-4147-A177-3AD203B41FA5}">
                      <a16:colId xmlns:a16="http://schemas.microsoft.com/office/drawing/2014/main" val="864761469"/>
                    </a:ext>
                  </a:extLst>
                </a:gridCol>
                <a:gridCol w="576072">
                  <a:extLst>
                    <a:ext uri="{9D8B030D-6E8A-4147-A177-3AD203B41FA5}">
                      <a16:colId xmlns:a16="http://schemas.microsoft.com/office/drawing/2014/main" val="23416161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extLst>
                  <a:ext uri="{0D108BD9-81ED-4DB2-BD59-A6C34878D82A}">
                    <a16:rowId xmlns:a16="http://schemas.microsoft.com/office/drawing/2014/main" val="3633419940"/>
                  </a:ext>
                </a:extLst>
              </a:tr>
              <a:tr h="370840">
                <a:tc>
                  <a:txBody>
                    <a:bodyPr/>
                    <a:lstStyle/>
                    <a:p>
                      <a:r>
                        <a:rPr lang="en-US" sz="1000"/>
                        <a:t>bordeauxmetropole</a:t>
                      </a:r>
                    </a:p>
                  </a:txBody>
                  <a:tcPr/>
                </a:tc>
                <a:tc>
                  <a:txBody>
                    <a:bodyPr/>
                    <a:lstStyle/>
                    <a:p>
                      <a:r>
                        <a:rPr lang="en-US" sz="1000"/>
                        <a:t>47945</a:t>
                      </a:r>
                    </a:p>
                  </a:txBody>
                  <a:tcPr/>
                </a:tc>
                <a:tc>
                  <a:txBody>
                    <a:bodyPr/>
                    <a:lstStyle/>
                    <a:p>
                      <a:r>
                        <a:rPr lang="en-US" sz="1000"/>
                        <a:t>14</a:t>
                      </a:r>
                    </a:p>
                  </a:txBody>
                  <a:tcPr/>
                </a:tc>
                <a:tc>
                  <a:txBody>
                    <a:bodyPr/>
                    <a:lstStyle/>
                    <a:p>
                      <a:r>
                        <a:rPr lang="en-US" sz="1000"/>
                        <a:t>48</a:t>
                      </a:r>
                    </a:p>
                  </a:txBody>
                  <a:tcPr/>
                </a:tc>
                <a:tc>
                  <a:txBody>
                    <a:bodyPr/>
                    <a:lstStyle/>
                    <a:p>
                      <a:r>
                        <a:rPr lang="en-US" sz="1000"/>
                        <a:t>3134</a:t>
                      </a:r>
                    </a:p>
                  </a:txBody>
                  <a:tcPr/>
                </a:tc>
                <a:tc>
                  <a:txBody>
                    <a:bodyPr/>
                    <a:lstStyle/>
                    <a:p>
                      <a:r>
                        <a:rPr lang="en-US" sz="1000"/>
                        <a:t>1707</a:t>
                      </a:r>
                    </a:p>
                  </a:txBody>
                  <a:tcPr/>
                </a:tc>
                <a:tc>
                  <a:txBody>
                    <a:bodyPr/>
                    <a:lstStyle/>
                    <a:p>
                      <a:r>
                        <a:rPr lang="en-US" sz="1000"/>
                        <a:t>80932</a:t>
                      </a:r>
                    </a:p>
                  </a:txBody>
                  <a:tcPr/>
                </a:tc>
                <a:tc>
                  <a:txBody>
                    <a:bodyPr/>
                    <a:lstStyle/>
                    <a:p>
                      <a:r>
                        <a:rPr lang="en-US" sz="1000"/>
                        <a:t>79557</a:t>
                      </a:r>
                    </a:p>
                  </a:txBody>
                  <a:tcPr/>
                </a:tc>
                <a:tc>
                  <a:txBody>
                    <a:bodyPr/>
                    <a:lstStyle/>
                    <a:p>
                      <a:r>
                        <a:rPr lang="en-US" sz="1000"/>
                        <a:t>5093</a:t>
                      </a:r>
                    </a:p>
                  </a:txBody>
                  <a:tcPr/>
                </a:tc>
                <a:tc>
                  <a:txBody>
                    <a:bodyPr/>
                    <a:lstStyle/>
                    <a:p>
                      <a:r>
                        <a:rPr lang="en-US" sz="1000"/>
                        <a:t>8</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305077818"/>
                  </a:ext>
                </a:extLst>
              </a:tr>
              <a:tr h="370840">
                <a:tc>
                  <a:txBody>
                    <a:bodyPr/>
                    <a:lstStyle/>
                    <a:p>
                      <a:r>
                        <a:rPr lang="en-US" sz="1000"/>
                        <a:t>archivesbxm</a:t>
                      </a:r>
                    </a:p>
                  </a:txBody>
                  <a:tcPr/>
                </a:tc>
                <a:tc>
                  <a:txBody>
                    <a:bodyPr/>
                    <a:lstStyle/>
                    <a:p>
                      <a:r>
                        <a:rPr lang="en-US" sz="1000"/>
                        <a:t>3646</a:t>
                      </a:r>
                    </a:p>
                  </a:txBody>
                  <a:tcPr/>
                </a:tc>
                <a:tc>
                  <a:txBody>
                    <a:bodyPr/>
                    <a:lstStyle/>
                    <a:p>
                      <a:r>
                        <a:rPr lang="en-US" sz="1000"/>
                        <a:t>14</a:t>
                      </a:r>
                    </a:p>
                  </a:txBody>
                  <a:tcPr/>
                </a:tc>
                <a:tc>
                  <a:txBody>
                    <a:bodyPr/>
                    <a:lstStyle/>
                    <a:p>
                      <a:r>
                        <a:rPr lang="en-US" sz="1000"/>
                        <a:t>0</a:t>
                      </a:r>
                    </a:p>
                  </a:txBody>
                  <a:tcPr/>
                </a:tc>
                <a:tc>
                  <a:txBody>
                    <a:bodyPr/>
                    <a:lstStyle/>
                    <a:p>
                      <a:r>
                        <a:rPr lang="en-US" sz="1000"/>
                        <a:t>359</a:t>
                      </a:r>
                    </a:p>
                  </a:txBody>
                  <a:tcPr/>
                </a:tc>
                <a:tc>
                  <a:txBody>
                    <a:bodyPr/>
                    <a:lstStyle/>
                    <a:p>
                      <a:r>
                        <a:rPr lang="en-US" sz="1000"/>
                        <a:t>1</a:t>
                      </a:r>
                    </a:p>
                  </a:txBody>
                  <a:tcPr/>
                </a:tc>
                <a:tc>
                  <a:txBody>
                    <a:bodyPr/>
                    <a:lstStyle/>
                    <a:p>
                      <a:r>
                        <a:rPr lang="en-US" sz="1000"/>
                        <a:t>6122</a:t>
                      </a:r>
                    </a:p>
                  </a:txBody>
                  <a:tcPr/>
                </a:tc>
                <a:tc>
                  <a:txBody>
                    <a:bodyPr/>
                    <a:lstStyle/>
                    <a:p>
                      <a:r>
                        <a:rPr lang="en-US" sz="1000"/>
                        <a:t>0</a:t>
                      </a:r>
                    </a:p>
                  </a:txBody>
                  <a:tcPr/>
                </a:tc>
                <a:tc>
                  <a:txBody>
                    <a:bodyPr/>
                    <a:lstStyle/>
                    <a:p>
                      <a:r>
                        <a:rPr lang="en-US" sz="1000"/>
                        <a:t>372</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51834471"/>
                  </a:ext>
                </a:extLst>
              </a:tr>
              <a:tr h="370840">
                <a:tc>
                  <a:txBody>
                    <a:bodyPr/>
                    <a:lstStyle/>
                    <a:p>
                      <a:r>
                        <a:rPr lang="en-US" sz="1000"/>
                        <a:t>etemetropolitain</a:t>
                      </a:r>
                    </a:p>
                  </a:txBody>
                  <a:tcPr/>
                </a:tc>
                <a:tc>
                  <a:txBody>
                    <a:bodyPr/>
                    <a:lstStyle/>
                    <a:p>
                      <a:r>
                        <a:rPr lang="en-US" sz="1000"/>
                        <a:t>3195</a:t>
                      </a:r>
                    </a:p>
                  </a:txBody>
                  <a:tcPr/>
                </a:tc>
                <a:tc>
                  <a:txBody>
                    <a:bodyPr/>
                    <a:lstStyle/>
                    <a:p>
                      <a:r>
                        <a:rPr lang="en-US" sz="1000"/>
                        <a:t>13</a:t>
                      </a:r>
                    </a:p>
                  </a:txBody>
                  <a:tcPr/>
                </a:tc>
                <a:tc>
                  <a:txBody>
                    <a:bodyPr/>
                    <a:lstStyle/>
                    <a:p>
                      <a:r>
                        <a:rPr lang="en-US" sz="1000"/>
                        <a:t>7</a:t>
                      </a:r>
                    </a:p>
                  </a:txBody>
                  <a:tcPr/>
                </a:tc>
                <a:tc>
                  <a:txBody>
                    <a:bodyPr/>
                    <a:lstStyle/>
                    <a:p>
                      <a:r>
                        <a:rPr lang="en-US" sz="1000"/>
                        <a:t>758</a:t>
                      </a:r>
                    </a:p>
                  </a:txBody>
                  <a:tcPr/>
                </a:tc>
                <a:tc>
                  <a:txBody>
                    <a:bodyPr/>
                    <a:lstStyle/>
                    <a:p>
                      <a:r>
                        <a:rPr lang="en-US" sz="1000"/>
                        <a:t>49</a:t>
                      </a:r>
                    </a:p>
                  </a:txBody>
                  <a:tcPr/>
                </a:tc>
                <a:tc>
                  <a:txBody>
                    <a:bodyPr/>
                    <a:lstStyle/>
                    <a:p>
                      <a:r>
                        <a:rPr lang="en-US" sz="1000"/>
                        <a:t>33988</a:t>
                      </a:r>
                    </a:p>
                  </a:txBody>
                  <a:tcPr/>
                </a:tc>
                <a:tc>
                  <a:txBody>
                    <a:bodyPr/>
                    <a:lstStyle/>
                    <a:p>
                      <a:r>
                        <a:rPr lang="en-US" sz="1000"/>
                        <a:t>927</a:t>
                      </a:r>
                    </a:p>
                  </a:txBody>
                  <a:tcPr/>
                </a:tc>
                <a:tc>
                  <a:txBody>
                    <a:bodyPr/>
                    <a:lstStyle/>
                    <a:p>
                      <a:r>
                        <a:rPr lang="en-US" sz="1000"/>
                        <a:t>953</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4147876661"/>
                  </a:ext>
                </a:extLst>
              </a:tr>
              <a:tr h="370840">
                <a:tc>
                  <a:txBody>
                    <a:bodyPr/>
                    <a:lstStyle/>
                    <a:p>
                      <a:r>
                        <a:rPr lang="en-US" sz="1000"/>
                        <a:t>la_maison_ecocitoyenne</a:t>
                      </a:r>
                    </a:p>
                  </a:txBody>
                  <a:tcPr/>
                </a:tc>
                <a:tc>
                  <a:txBody>
                    <a:bodyPr/>
                    <a:lstStyle/>
                    <a:p>
                      <a:r>
                        <a:rPr lang="en-US" sz="1000"/>
                        <a:t>2901</a:t>
                      </a:r>
                    </a:p>
                  </a:txBody>
                  <a:tcPr/>
                </a:tc>
                <a:tc>
                  <a:txBody>
                    <a:bodyPr/>
                    <a:lstStyle/>
                    <a:p>
                      <a:r>
                        <a:rPr lang="en-US" sz="1000"/>
                        <a:t>2</a:t>
                      </a:r>
                    </a:p>
                  </a:txBody>
                  <a:tcPr/>
                </a:tc>
                <a:tc>
                  <a:txBody>
                    <a:bodyPr/>
                    <a:lstStyle/>
                    <a:p>
                      <a:r>
                        <a:rPr lang="en-US" sz="1000"/>
                        <a:t>0</a:t>
                      </a:r>
                    </a:p>
                  </a:txBody>
                  <a:tcPr/>
                </a:tc>
                <a:tc>
                  <a:txBody>
                    <a:bodyPr/>
                    <a:lstStyle/>
                    <a:p>
                      <a:r>
                        <a:rPr lang="en-US" sz="1000"/>
                        <a:t>17</a:t>
                      </a:r>
                    </a:p>
                  </a:txBody>
                  <a:tcPr/>
                </a:tc>
                <a:tc>
                  <a:txBody>
                    <a:bodyPr/>
                    <a:lstStyle/>
                    <a:p>
                      <a:r>
                        <a:rPr lang="en-US" sz="1000"/>
                        <a:t>0</a:t>
                      </a:r>
                    </a:p>
                  </a:txBody>
                  <a:tcPr/>
                </a:tc>
                <a:tc>
                  <a:txBody>
                    <a:bodyPr/>
                    <a:lstStyle/>
                    <a:p>
                      <a:r>
                        <a:rPr lang="en-US" sz="1000"/>
                        <a:t>530</a:t>
                      </a:r>
                    </a:p>
                  </a:txBody>
                  <a:tcPr/>
                </a:tc>
                <a:tc>
                  <a:txBody>
                    <a:bodyPr/>
                    <a:lstStyle/>
                    <a:p>
                      <a:r>
                        <a:rPr lang="en-US" sz="1000"/>
                        <a:t>0</a:t>
                      </a:r>
                    </a:p>
                  </a:txBody>
                  <a:tcPr/>
                </a:tc>
                <a:tc>
                  <a:txBody>
                    <a:bodyPr/>
                    <a:lstStyle/>
                    <a:p>
                      <a:r>
                        <a:rPr lang="en-US" sz="1000"/>
                        <a:t>18</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89005374"/>
                  </a:ext>
                </a:extLst>
              </a:tr>
            </a:tbl>
          </a:graphicData>
        </a:graphic>
      </p:graphicFrame>
      <p:sp>
        <p:nvSpPr>
          <p:cNvPr id="4" name="Text Placeholder 3">
            <a:extLst>
              <a:ext uri="{FF2B5EF4-FFF2-40B4-BE49-F238E27FC236}">
                <a16:creationId xmlns:a16="http://schemas.microsoft.com/office/drawing/2014/main" id="{5DCE9C3C-1683-43A3-A7B2-A535635F30E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46199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BF52B-0AC5-4651-BCF9-570728C53648}"/>
              </a:ext>
            </a:extLst>
          </p:cNvPr>
          <p:cNvSpPr>
            <a:spLocks noGrp="1"/>
          </p:cNvSpPr>
          <p:nvPr>
            <p:ph type="title"/>
          </p:nvPr>
        </p:nvSpPr>
        <p:spPr/>
        <p:txBody>
          <a:bodyPr/>
          <a:lstStyle/>
          <a:p>
            <a:r>
              <a:rPr lang="en-US"/>
              <a:t>Instagram Posts publiés | All profiles - 1 of 3</a:t>
            </a:r>
          </a:p>
        </p:txBody>
      </p:sp>
      <p:graphicFrame>
        <p:nvGraphicFramePr>
          <p:cNvPr id="5" name="Table Placeholder 4">
            <a:extLst>
              <a:ext uri="{FF2B5EF4-FFF2-40B4-BE49-F238E27FC236}">
                <a16:creationId xmlns:a16="http://schemas.microsoft.com/office/drawing/2014/main" id="{1F98C083-4E1C-4126-8BC9-18399D8DF5FD}"/>
              </a:ext>
            </a:extLst>
          </p:cNvPr>
          <p:cNvGraphicFramePr>
            <a:graphicFrameLocks noGrp="1"/>
          </p:cNvGraphicFramePr>
          <p:nvPr>
            <p:ph type="tbl" sz="quarter" idx="13"/>
            <p:extLst>
              <p:ext uri="{D42A27DB-BD31-4B8C-83A1-F6EECF244321}">
                <p14:modId xmlns:p14="http://schemas.microsoft.com/office/powerpoint/2010/main" val="2304990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50282296"/>
                    </a:ext>
                  </a:extLst>
                </a:gridCol>
                <a:gridCol w="1481328">
                  <a:extLst>
                    <a:ext uri="{9D8B030D-6E8A-4147-A177-3AD203B41FA5}">
                      <a16:colId xmlns:a16="http://schemas.microsoft.com/office/drawing/2014/main" val="1646937353"/>
                    </a:ext>
                  </a:extLst>
                </a:gridCol>
                <a:gridCol w="740664">
                  <a:extLst>
                    <a:ext uri="{9D8B030D-6E8A-4147-A177-3AD203B41FA5}">
                      <a16:colId xmlns:a16="http://schemas.microsoft.com/office/drawing/2014/main" val="3107533329"/>
                    </a:ext>
                  </a:extLst>
                </a:gridCol>
                <a:gridCol w="740664">
                  <a:extLst>
                    <a:ext uri="{9D8B030D-6E8A-4147-A177-3AD203B41FA5}">
                      <a16:colId xmlns:a16="http://schemas.microsoft.com/office/drawing/2014/main" val="3474917840"/>
                    </a:ext>
                  </a:extLst>
                </a:gridCol>
                <a:gridCol w="740664">
                  <a:extLst>
                    <a:ext uri="{9D8B030D-6E8A-4147-A177-3AD203B41FA5}">
                      <a16:colId xmlns:a16="http://schemas.microsoft.com/office/drawing/2014/main" val="2103254452"/>
                    </a:ext>
                  </a:extLst>
                </a:gridCol>
                <a:gridCol w="740664">
                  <a:extLst>
                    <a:ext uri="{9D8B030D-6E8A-4147-A177-3AD203B41FA5}">
                      <a16:colId xmlns:a16="http://schemas.microsoft.com/office/drawing/2014/main" val="1139614486"/>
                    </a:ext>
                  </a:extLst>
                </a:gridCol>
                <a:gridCol w="740664">
                  <a:extLst>
                    <a:ext uri="{9D8B030D-6E8A-4147-A177-3AD203B41FA5}">
                      <a16:colId xmlns:a16="http://schemas.microsoft.com/office/drawing/2014/main" val="3982628938"/>
                    </a:ext>
                  </a:extLst>
                </a:gridCol>
                <a:gridCol w="740664">
                  <a:extLst>
                    <a:ext uri="{9D8B030D-6E8A-4147-A177-3AD203B41FA5}">
                      <a16:colId xmlns:a16="http://schemas.microsoft.com/office/drawing/2014/main" val="345818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6613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20044</a:t>
                      </a:r>
                    </a:p>
                  </a:txBody>
                  <a:tcPr/>
                </a:tc>
                <a:extLst>
                  <a:ext uri="{0D108BD9-81ED-4DB2-BD59-A6C34878D82A}">
                    <a16:rowId xmlns:a16="http://schemas.microsoft.com/office/drawing/2014/main" val="52897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12:15:29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7956</a:t>
                      </a:r>
                    </a:p>
                  </a:txBody>
                  <a:tcPr/>
                </a:tc>
                <a:extLst>
                  <a:ext uri="{0D108BD9-81ED-4DB2-BD59-A6C34878D82A}">
                    <a16:rowId xmlns:a16="http://schemas.microsoft.com/office/drawing/2014/main" val="193736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extLst>
                  <a:ext uri="{0D108BD9-81ED-4DB2-BD59-A6C34878D82A}">
                    <a16:rowId xmlns:a16="http://schemas.microsoft.com/office/drawing/2014/main" val="104553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18:15:29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6830</a:t>
                      </a:r>
                    </a:p>
                  </a:txBody>
                  <a:tcPr/>
                </a:tc>
                <a:extLst>
                  <a:ext uri="{0D108BD9-81ED-4DB2-BD59-A6C34878D82A}">
                    <a16:rowId xmlns:a16="http://schemas.microsoft.com/office/drawing/2014/main" val="377387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18:45:52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5955</a:t>
                      </a:r>
                    </a:p>
                  </a:txBody>
                  <a:tcPr/>
                </a:tc>
                <a:extLst>
                  <a:ext uri="{0D108BD9-81ED-4DB2-BD59-A6C34878D82A}">
                    <a16:rowId xmlns:a16="http://schemas.microsoft.com/office/drawing/2014/main" val="394162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09:00:56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09:00:56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a:t>
                      </a:r>
                    </a:p>
                  </a:txBody>
                  <a:tcPr/>
                </a:tc>
                <a:extLst>
                  <a:ext uri="{0D108BD9-81ED-4DB2-BD59-A6C34878D82A}">
                    <a16:rowId xmlns:a16="http://schemas.microsoft.com/office/drawing/2014/main" val="282683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06/07/2024 18:46:27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5574</a:t>
                      </a:r>
                    </a:p>
                  </a:txBody>
                  <a:tcPr/>
                </a:tc>
                <a:extLst>
                  <a:ext uri="{0D108BD9-81ED-4DB2-BD59-A6C34878D82A}">
                    <a16:rowId xmlns:a16="http://schemas.microsoft.com/office/drawing/2014/main" val="284389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15:46:10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15:46:10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7302</a:t>
                      </a:r>
                    </a:p>
                  </a:txBody>
                  <a:tcPr/>
                </a:tc>
                <a:extLst>
                  <a:ext uri="{0D108BD9-81ED-4DB2-BD59-A6C34878D82A}">
                    <a16:rowId xmlns:a16="http://schemas.microsoft.com/office/drawing/2014/main" val="126025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06/09/2024 11:30:32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06/09/2024 11:30:32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a:t>
                      </a:r>
                    </a:p>
                  </a:txBody>
                  <a:tcPr/>
                </a:tc>
                <a:extLst>
                  <a:ext uri="{0D108BD9-81ED-4DB2-BD59-A6C34878D82A}">
                    <a16:rowId xmlns:a16="http://schemas.microsoft.com/office/drawing/2014/main" val="21502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14:47:49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06/14/2024 14:47:49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6625</a:t>
                      </a:r>
                    </a:p>
                  </a:txBody>
                  <a:tcPr/>
                </a:tc>
                <a:extLst>
                  <a:ext uri="{0D108BD9-81ED-4DB2-BD59-A6C34878D82A}">
                    <a16:rowId xmlns:a16="http://schemas.microsoft.com/office/drawing/2014/main" val="844778872"/>
                  </a:ext>
                </a:extLst>
              </a:tr>
            </a:tbl>
          </a:graphicData>
        </a:graphic>
      </p:graphicFrame>
      <p:sp>
        <p:nvSpPr>
          <p:cNvPr id="4" name="Text Placeholder 3">
            <a:extLst>
              <a:ext uri="{FF2B5EF4-FFF2-40B4-BE49-F238E27FC236}">
                <a16:creationId xmlns:a16="http://schemas.microsoft.com/office/drawing/2014/main" id="{83D4BDAC-E358-494F-83E9-0900A0D765A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45421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296C-71C8-4B0A-9941-A98781AE290B}"/>
              </a:ext>
            </a:extLst>
          </p:cNvPr>
          <p:cNvSpPr>
            <a:spLocks noGrp="1"/>
          </p:cNvSpPr>
          <p:nvPr>
            <p:ph type="title"/>
          </p:nvPr>
        </p:nvSpPr>
        <p:spPr/>
        <p:txBody>
          <a:bodyPr/>
          <a:lstStyle/>
          <a:p>
            <a:r>
              <a:rPr lang="en-US"/>
              <a:t>Instagram Posts publiés | All profiles - 2 of 3</a:t>
            </a:r>
          </a:p>
        </p:txBody>
      </p:sp>
      <p:graphicFrame>
        <p:nvGraphicFramePr>
          <p:cNvPr id="5" name="Table Placeholder 4">
            <a:extLst>
              <a:ext uri="{FF2B5EF4-FFF2-40B4-BE49-F238E27FC236}">
                <a16:creationId xmlns:a16="http://schemas.microsoft.com/office/drawing/2014/main" id="{B8D1A064-3C22-42A1-A2AD-09139B8311A3}"/>
              </a:ext>
            </a:extLst>
          </p:cNvPr>
          <p:cNvGraphicFramePr>
            <a:graphicFrameLocks noGrp="1"/>
          </p:cNvGraphicFramePr>
          <p:nvPr>
            <p:ph type="tbl" sz="quarter" idx="13"/>
            <p:extLst>
              <p:ext uri="{D42A27DB-BD31-4B8C-83A1-F6EECF244321}">
                <p14:modId xmlns:p14="http://schemas.microsoft.com/office/powerpoint/2010/main" val="32986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9471621"/>
                    </a:ext>
                  </a:extLst>
                </a:gridCol>
                <a:gridCol w="1481328">
                  <a:extLst>
                    <a:ext uri="{9D8B030D-6E8A-4147-A177-3AD203B41FA5}">
                      <a16:colId xmlns:a16="http://schemas.microsoft.com/office/drawing/2014/main" val="1200916250"/>
                    </a:ext>
                  </a:extLst>
                </a:gridCol>
                <a:gridCol w="740664">
                  <a:extLst>
                    <a:ext uri="{9D8B030D-6E8A-4147-A177-3AD203B41FA5}">
                      <a16:colId xmlns:a16="http://schemas.microsoft.com/office/drawing/2014/main" val="1731291468"/>
                    </a:ext>
                  </a:extLst>
                </a:gridCol>
                <a:gridCol w="740664">
                  <a:extLst>
                    <a:ext uri="{9D8B030D-6E8A-4147-A177-3AD203B41FA5}">
                      <a16:colId xmlns:a16="http://schemas.microsoft.com/office/drawing/2014/main" val="157990528"/>
                    </a:ext>
                  </a:extLst>
                </a:gridCol>
                <a:gridCol w="740664">
                  <a:extLst>
                    <a:ext uri="{9D8B030D-6E8A-4147-A177-3AD203B41FA5}">
                      <a16:colId xmlns:a16="http://schemas.microsoft.com/office/drawing/2014/main" val="1605467340"/>
                    </a:ext>
                  </a:extLst>
                </a:gridCol>
                <a:gridCol w="740664">
                  <a:extLst>
                    <a:ext uri="{9D8B030D-6E8A-4147-A177-3AD203B41FA5}">
                      <a16:colId xmlns:a16="http://schemas.microsoft.com/office/drawing/2014/main" val="4183527942"/>
                    </a:ext>
                  </a:extLst>
                </a:gridCol>
                <a:gridCol w="740664">
                  <a:extLst>
                    <a:ext uri="{9D8B030D-6E8A-4147-A177-3AD203B41FA5}">
                      <a16:colId xmlns:a16="http://schemas.microsoft.com/office/drawing/2014/main" val="1217895075"/>
                    </a:ext>
                  </a:extLst>
                </a:gridCol>
                <a:gridCol w="740664">
                  <a:extLst>
                    <a:ext uri="{9D8B030D-6E8A-4147-A177-3AD203B41FA5}">
                      <a16:colId xmlns:a16="http://schemas.microsoft.com/office/drawing/2014/main" val="252807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4058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06/24/2024 18:00:38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06/24/2024 18:00:38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2780</a:t>
                      </a:r>
                    </a:p>
                  </a:txBody>
                  <a:tcPr/>
                </a:tc>
                <a:extLst>
                  <a:ext uri="{0D108BD9-81ED-4DB2-BD59-A6C34878D82A}">
                    <a16:rowId xmlns:a16="http://schemas.microsoft.com/office/drawing/2014/main" val="46847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06/06/2024 20:15:26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06/06/2024 20:15:26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extLst>
                  <a:ext uri="{0D108BD9-81ED-4DB2-BD59-A6C34878D82A}">
                    <a16:rowId xmlns:a16="http://schemas.microsoft.com/office/drawing/2014/main" val="384933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17:30:34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06/25/2024 17:30:34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3920</a:t>
                      </a:r>
                    </a:p>
                  </a:txBody>
                  <a:tcPr/>
                </a:tc>
                <a:extLst>
                  <a:ext uri="{0D108BD9-81ED-4DB2-BD59-A6C34878D82A}">
                    <a16:rowId xmlns:a16="http://schemas.microsoft.com/office/drawing/2014/main" val="2382189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14:08:54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06/21/2024 14:08:54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3690</a:t>
                      </a:r>
                    </a:p>
                  </a:txBody>
                  <a:tcPr/>
                </a:tc>
                <a:extLst>
                  <a:ext uri="{0D108BD9-81ED-4DB2-BD59-A6C34878D82A}">
                    <a16:rowId xmlns:a16="http://schemas.microsoft.com/office/drawing/2014/main" val="362649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06/02/2024 18:20:56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06/02/2024 18:20:56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2659</a:t>
                      </a:r>
                    </a:p>
                  </a:txBody>
                  <a:tcPr/>
                </a:tc>
                <a:extLst>
                  <a:ext uri="{0D108BD9-81ED-4DB2-BD59-A6C34878D82A}">
                    <a16:rowId xmlns:a16="http://schemas.microsoft.com/office/drawing/2014/main" val="117664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12:05:54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extLst>
                  <a:ext uri="{0D108BD9-81ED-4DB2-BD59-A6C34878D82A}">
                    <a16:rowId xmlns:a16="http://schemas.microsoft.com/office/drawing/2014/main" val="62496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06/24/2024 16:06:07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06/24/2024 16:06:07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a:t>
                      </a:r>
                    </a:p>
                  </a:txBody>
                  <a:tcPr/>
                </a:tc>
                <a:extLst>
                  <a:ext uri="{0D108BD9-81ED-4DB2-BD59-A6C34878D82A}">
                    <a16:rowId xmlns:a16="http://schemas.microsoft.com/office/drawing/2014/main" val="304857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18:17:28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extLst>
                  <a:ext uri="{0D108BD9-81ED-4DB2-BD59-A6C34878D82A}">
                    <a16:rowId xmlns:a16="http://schemas.microsoft.com/office/drawing/2014/main" val="22229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06/12/2024 18:15:52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06/12/2024 18:15:52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3072</a:t>
                      </a:r>
                    </a:p>
                  </a:txBody>
                  <a:tcPr/>
                </a:tc>
                <a:extLst>
                  <a:ext uri="{0D108BD9-81ED-4DB2-BD59-A6C34878D82A}">
                    <a16:rowId xmlns:a16="http://schemas.microsoft.com/office/drawing/2014/main" val="309610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06/27/2024 14:00:16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06/27/2024 14:00:16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extLst>
                  <a:ext uri="{0D108BD9-81ED-4DB2-BD59-A6C34878D82A}">
                    <a16:rowId xmlns:a16="http://schemas.microsoft.com/office/drawing/2014/main" val="329162891"/>
                  </a:ext>
                </a:extLst>
              </a:tr>
            </a:tbl>
          </a:graphicData>
        </a:graphic>
      </p:graphicFrame>
      <p:sp>
        <p:nvSpPr>
          <p:cNvPr id="4" name="Text Placeholder 3">
            <a:extLst>
              <a:ext uri="{FF2B5EF4-FFF2-40B4-BE49-F238E27FC236}">
                <a16:creationId xmlns:a16="http://schemas.microsoft.com/office/drawing/2014/main" id="{60A533C2-0D8A-405C-9B9D-EB32FECFCE8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32600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A415-5573-4434-B428-2C65764F82D1}"/>
              </a:ext>
            </a:extLst>
          </p:cNvPr>
          <p:cNvSpPr>
            <a:spLocks noGrp="1"/>
          </p:cNvSpPr>
          <p:nvPr>
            <p:ph type="title"/>
          </p:nvPr>
        </p:nvSpPr>
        <p:spPr/>
        <p:txBody>
          <a:bodyPr/>
          <a:lstStyle/>
          <a:p>
            <a:r>
              <a:rPr lang="en-US"/>
              <a:t>Instagram Posts publiés | All profiles - 3 of 3</a:t>
            </a:r>
          </a:p>
        </p:txBody>
      </p:sp>
      <p:graphicFrame>
        <p:nvGraphicFramePr>
          <p:cNvPr id="5" name="Table Placeholder 4">
            <a:extLst>
              <a:ext uri="{FF2B5EF4-FFF2-40B4-BE49-F238E27FC236}">
                <a16:creationId xmlns:a16="http://schemas.microsoft.com/office/drawing/2014/main" id="{39E33F35-AA62-4421-A97F-1F1E0DD86081}"/>
              </a:ext>
            </a:extLst>
          </p:cNvPr>
          <p:cNvGraphicFramePr>
            <a:graphicFrameLocks noGrp="1"/>
          </p:cNvGraphicFramePr>
          <p:nvPr>
            <p:ph type="tbl" sz="quarter" idx="13"/>
            <p:extLst>
              <p:ext uri="{D42A27DB-BD31-4B8C-83A1-F6EECF244321}">
                <p14:modId xmlns:p14="http://schemas.microsoft.com/office/powerpoint/2010/main" val="15516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8017270"/>
                    </a:ext>
                  </a:extLst>
                </a:gridCol>
                <a:gridCol w="1481328">
                  <a:extLst>
                    <a:ext uri="{9D8B030D-6E8A-4147-A177-3AD203B41FA5}">
                      <a16:colId xmlns:a16="http://schemas.microsoft.com/office/drawing/2014/main" val="541478587"/>
                    </a:ext>
                  </a:extLst>
                </a:gridCol>
                <a:gridCol w="740664">
                  <a:extLst>
                    <a:ext uri="{9D8B030D-6E8A-4147-A177-3AD203B41FA5}">
                      <a16:colId xmlns:a16="http://schemas.microsoft.com/office/drawing/2014/main" val="191193076"/>
                    </a:ext>
                  </a:extLst>
                </a:gridCol>
                <a:gridCol w="740664">
                  <a:extLst>
                    <a:ext uri="{9D8B030D-6E8A-4147-A177-3AD203B41FA5}">
                      <a16:colId xmlns:a16="http://schemas.microsoft.com/office/drawing/2014/main" val="900133702"/>
                    </a:ext>
                  </a:extLst>
                </a:gridCol>
                <a:gridCol w="740664">
                  <a:extLst>
                    <a:ext uri="{9D8B030D-6E8A-4147-A177-3AD203B41FA5}">
                      <a16:colId xmlns:a16="http://schemas.microsoft.com/office/drawing/2014/main" val="1817968624"/>
                    </a:ext>
                  </a:extLst>
                </a:gridCol>
                <a:gridCol w="740664">
                  <a:extLst>
                    <a:ext uri="{9D8B030D-6E8A-4147-A177-3AD203B41FA5}">
                      <a16:colId xmlns:a16="http://schemas.microsoft.com/office/drawing/2014/main" val="1031092823"/>
                    </a:ext>
                  </a:extLst>
                </a:gridCol>
                <a:gridCol w="740664">
                  <a:extLst>
                    <a:ext uri="{9D8B030D-6E8A-4147-A177-3AD203B41FA5}">
                      <a16:colId xmlns:a16="http://schemas.microsoft.com/office/drawing/2014/main" val="1791088368"/>
                    </a:ext>
                  </a:extLst>
                </a:gridCol>
                <a:gridCol w="740664">
                  <a:extLst>
                    <a:ext uri="{9D8B030D-6E8A-4147-A177-3AD203B41FA5}">
                      <a16:colId xmlns:a16="http://schemas.microsoft.com/office/drawing/2014/main" val="90446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0592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15:35:16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15:35:16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extLst>
                  <a:ext uri="{0D108BD9-81ED-4DB2-BD59-A6C34878D82A}">
                    <a16:rowId xmlns:a16="http://schemas.microsoft.com/office/drawing/2014/main" val="307738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extLst>
                  <a:ext uri="{0D108BD9-81ED-4DB2-BD59-A6C34878D82A}">
                    <a16:rowId xmlns:a16="http://schemas.microsoft.com/office/drawing/2014/main" val="27203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14:15:41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14:15:41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2421</a:t>
                      </a:r>
                    </a:p>
                  </a:txBody>
                  <a:tcPr/>
                </a:tc>
                <a:extLst>
                  <a:ext uri="{0D108BD9-81ED-4DB2-BD59-A6C34878D82A}">
                    <a16:rowId xmlns:a16="http://schemas.microsoft.com/office/drawing/2014/main" val="358512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17:06:14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06/04/2024 17:06:14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extLst>
                  <a:ext uri="{0D108BD9-81ED-4DB2-BD59-A6C34878D82A}">
                    <a16:rowId xmlns:a16="http://schemas.microsoft.com/office/drawing/2014/main" val="146475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13:03:02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13:03:02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extLst>
                  <a:ext uri="{0D108BD9-81ED-4DB2-BD59-A6C34878D82A}">
                    <a16:rowId xmlns:a16="http://schemas.microsoft.com/office/drawing/2014/main" val="2864203696"/>
                  </a:ext>
                </a:extLst>
              </a:tr>
            </a:tbl>
          </a:graphicData>
        </a:graphic>
      </p:graphicFrame>
      <p:sp>
        <p:nvSpPr>
          <p:cNvPr id="4" name="Text Placeholder 3">
            <a:extLst>
              <a:ext uri="{FF2B5EF4-FFF2-40B4-BE49-F238E27FC236}">
                <a16:creationId xmlns:a16="http://schemas.microsoft.com/office/drawing/2014/main" id="{BBE18F79-7AA2-4C26-9C2A-BEF7780B517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097884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8F52C-6D58-468B-BD39-7A3755A1049C}"/>
              </a:ext>
            </a:extLst>
          </p:cNvPr>
          <p:cNvSpPr>
            <a:spLocks noGrp="1"/>
          </p:cNvSpPr>
          <p:nvPr>
            <p:ph type="title"/>
          </p:nvPr>
        </p:nvSpPr>
        <p:spPr/>
        <p:txBody>
          <a:bodyPr/>
          <a:lstStyle/>
          <a:p>
            <a:r>
              <a:rPr lang="fr-FR"/>
              <a:t>Instagram Utilisation des hashtags | All profiles - 1 of 3</a:t>
            </a:r>
            <a:endParaRPr lang="en-US"/>
          </a:p>
        </p:txBody>
      </p:sp>
      <p:graphicFrame>
        <p:nvGraphicFramePr>
          <p:cNvPr id="5" name="Table Placeholder 4">
            <a:extLst>
              <a:ext uri="{FF2B5EF4-FFF2-40B4-BE49-F238E27FC236}">
                <a16:creationId xmlns:a16="http://schemas.microsoft.com/office/drawing/2014/main" id="{680EF50C-3C08-4E35-9C13-668C19D3CEDE}"/>
              </a:ext>
            </a:extLst>
          </p:cNvPr>
          <p:cNvGraphicFramePr>
            <a:graphicFrameLocks noGrp="1"/>
          </p:cNvGraphicFramePr>
          <p:nvPr>
            <p:ph type="tbl" sz="quarter" idx="13"/>
            <p:extLst>
              <p:ext uri="{D42A27DB-BD31-4B8C-83A1-F6EECF244321}">
                <p14:modId xmlns:p14="http://schemas.microsoft.com/office/powerpoint/2010/main" val="122483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9719297"/>
                    </a:ext>
                  </a:extLst>
                </a:gridCol>
                <a:gridCol w="1399032">
                  <a:extLst>
                    <a:ext uri="{9D8B030D-6E8A-4147-A177-3AD203B41FA5}">
                      <a16:colId xmlns:a16="http://schemas.microsoft.com/office/drawing/2014/main" val="3021652049"/>
                    </a:ext>
                  </a:extLst>
                </a:gridCol>
                <a:gridCol w="1399032">
                  <a:extLst>
                    <a:ext uri="{9D8B030D-6E8A-4147-A177-3AD203B41FA5}">
                      <a16:colId xmlns:a16="http://schemas.microsoft.com/office/drawing/2014/main" val="2768814431"/>
                    </a:ext>
                  </a:extLst>
                </a:gridCol>
                <a:gridCol w="1399032">
                  <a:extLst>
                    <a:ext uri="{9D8B030D-6E8A-4147-A177-3AD203B41FA5}">
                      <a16:colId xmlns:a16="http://schemas.microsoft.com/office/drawing/2014/main" val="1996325973"/>
                    </a:ext>
                  </a:extLst>
                </a:gridCol>
                <a:gridCol w="1399032">
                  <a:extLst>
                    <a:ext uri="{9D8B030D-6E8A-4147-A177-3AD203B41FA5}">
                      <a16:colId xmlns:a16="http://schemas.microsoft.com/office/drawing/2014/main" val="335923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48465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extLst>
                  <a:ext uri="{0D108BD9-81ED-4DB2-BD59-A6C34878D82A}">
                    <a16:rowId xmlns:a16="http://schemas.microsoft.com/office/drawing/2014/main" val="144315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89.166666666667</a:t>
                      </a:r>
                    </a:p>
                  </a:txBody>
                  <a:tcPr/>
                </a:tc>
                <a:extLst>
                  <a:ext uri="{0D108BD9-81ED-4DB2-BD59-A6C34878D82A}">
                    <a16:rowId xmlns:a16="http://schemas.microsoft.com/office/drawing/2014/main" val="221664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#histoire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27.545454545455</a:t>
                      </a:r>
                    </a:p>
                  </a:txBody>
                  <a:tcPr/>
                </a:tc>
                <a:extLst>
                  <a:ext uri="{0D108BD9-81ED-4DB2-BD59-A6C34878D82A}">
                    <a16:rowId xmlns:a16="http://schemas.microsoft.com/office/drawing/2014/main" val="237375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#mémoire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27.545454545455</a:t>
                      </a:r>
                    </a:p>
                  </a:txBody>
                  <a:tcPr/>
                </a:tc>
                <a:extLst>
                  <a:ext uri="{0D108BD9-81ED-4DB2-BD59-A6C34878D82A}">
                    <a16:rowId xmlns:a16="http://schemas.microsoft.com/office/drawing/2014/main" val="164791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extLst>
                  <a:ext uri="{0D108BD9-81ED-4DB2-BD59-A6C34878D82A}">
                    <a16:rowId xmlns:a16="http://schemas.microsoft.com/office/drawing/2014/main" val="58238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46.375</a:t>
                      </a:r>
                    </a:p>
                  </a:txBody>
                  <a:tcPr/>
                </a:tc>
                <a:extLst>
                  <a:ext uri="{0D108BD9-81ED-4DB2-BD59-A6C34878D82A}">
                    <a16:rowId xmlns:a16="http://schemas.microsoft.com/office/drawing/2014/main" val="1325665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#BordeauxMétropole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58.125</a:t>
                      </a:r>
                    </a:p>
                  </a:txBody>
                  <a:tcPr/>
                </a:tc>
                <a:extLst>
                  <a:ext uri="{0D108BD9-81ED-4DB2-BD59-A6C34878D82A}">
                    <a16:rowId xmlns:a16="http://schemas.microsoft.com/office/drawing/2014/main" val="153727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#patrimoine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27.75</a:t>
                      </a:r>
                    </a:p>
                  </a:txBody>
                  <a:tcPr/>
                </a:tc>
                <a:extLst>
                  <a:ext uri="{0D108BD9-81ED-4DB2-BD59-A6C34878D82A}">
                    <a16:rowId xmlns:a16="http://schemas.microsoft.com/office/drawing/2014/main" val="413920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41.428571428571</a:t>
                      </a:r>
                    </a:p>
                  </a:txBody>
                  <a:tcPr/>
                </a:tc>
                <a:extLst>
                  <a:ext uri="{0D108BD9-81ED-4DB2-BD59-A6C34878D82A}">
                    <a16:rowId xmlns:a16="http://schemas.microsoft.com/office/drawing/2014/main" val="326168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extLst>
                  <a:ext uri="{0D108BD9-81ED-4DB2-BD59-A6C34878D82A}">
                    <a16:rowId xmlns:a16="http://schemas.microsoft.com/office/drawing/2014/main" val="3364037208"/>
                  </a:ext>
                </a:extLst>
              </a:tr>
            </a:tbl>
          </a:graphicData>
        </a:graphic>
      </p:graphicFrame>
      <p:sp>
        <p:nvSpPr>
          <p:cNvPr id="4" name="Text Placeholder 3">
            <a:extLst>
              <a:ext uri="{FF2B5EF4-FFF2-40B4-BE49-F238E27FC236}">
                <a16:creationId xmlns:a16="http://schemas.microsoft.com/office/drawing/2014/main" id="{1B668CC1-16AB-493D-9CAC-44E2592C0CD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98622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2B2F-C3EF-4505-9ABF-FC08ED8D61C1}"/>
              </a:ext>
            </a:extLst>
          </p:cNvPr>
          <p:cNvSpPr>
            <a:spLocks noGrp="1"/>
          </p:cNvSpPr>
          <p:nvPr>
            <p:ph type="title"/>
          </p:nvPr>
        </p:nvSpPr>
        <p:spPr/>
        <p:txBody>
          <a:bodyPr/>
          <a:lstStyle/>
          <a:p>
            <a:r>
              <a:rPr lang="fr-FR"/>
              <a:t>Instagram Utilisation des hashtags | All profiles - 2 of 3</a:t>
            </a:r>
            <a:endParaRPr lang="en-US"/>
          </a:p>
        </p:txBody>
      </p:sp>
      <p:graphicFrame>
        <p:nvGraphicFramePr>
          <p:cNvPr id="5" name="Table Placeholder 4">
            <a:extLst>
              <a:ext uri="{FF2B5EF4-FFF2-40B4-BE49-F238E27FC236}">
                <a16:creationId xmlns:a16="http://schemas.microsoft.com/office/drawing/2014/main" id="{E991452F-3DCB-4890-89EC-7AD6B434CC9A}"/>
              </a:ext>
            </a:extLst>
          </p:cNvPr>
          <p:cNvGraphicFramePr>
            <a:graphicFrameLocks noGrp="1"/>
          </p:cNvGraphicFramePr>
          <p:nvPr>
            <p:ph type="tbl" sz="quarter" idx="13"/>
            <p:extLst>
              <p:ext uri="{D42A27DB-BD31-4B8C-83A1-F6EECF244321}">
                <p14:modId xmlns:p14="http://schemas.microsoft.com/office/powerpoint/2010/main" val="1907853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5336844"/>
                    </a:ext>
                  </a:extLst>
                </a:gridCol>
                <a:gridCol w="1399032">
                  <a:extLst>
                    <a:ext uri="{9D8B030D-6E8A-4147-A177-3AD203B41FA5}">
                      <a16:colId xmlns:a16="http://schemas.microsoft.com/office/drawing/2014/main" val="1911475260"/>
                    </a:ext>
                  </a:extLst>
                </a:gridCol>
                <a:gridCol w="1399032">
                  <a:extLst>
                    <a:ext uri="{9D8B030D-6E8A-4147-A177-3AD203B41FA5}">
                      <a16:colId xmlns:a16="http://schemas.microsoft.com/office/drawing/2014/main" val="4214538067"/>
                    </a:ext>
                  </a:extLst>
                </a:gridCol>
                <a:gridCol w="1399032">
                  <a:extLst>
                    <a:ext uri="{9D8B030D-6E8A-4147-A177-3AD203B41FA5}">
                      <a16:colId xmlns:a16="http://schemas.microsoft.com/office/drawing/2014/main" val="1018074153"/>
                    </a:ext>
                  </a:extLst>
                </a:gridCol>
                <a:gridCol w="1399032">
                  <a:extLst>
                    <a:ext uri="{9D8B030D-6E8A-4147-A177-3AD203B41FA5}">
                      <a16:colId xmlns:a16="http://schemas.microsoft.com/office/drawing/2014/main" val="3268410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05417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32.166666666667</a:t>
                      </a:r>
                    </a:p>
                  </a:txBody>
                  <a:tcPr/>
                </a:tc>
                <a:extLst>
                  <a:ext uri="{0D108BD9-81ED-4DB2-BD59-A6C34878D82A}">
                    <a16:rowId xmlns:a16="http://schemas.microsoft.com/office/drawing/2014/main" val="365044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#photoancienne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extLst>
                  <a:ext uri="{0D108BD9-81ED-4DB2-BD59-A6C34878D82A}">
                    <a16:rowId xmlns:a16="http://schemas.microsoft.com/office/drawing/2014/main" val="331086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#oldphoto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extLst>
                  <a:ext uri="{0D108BD9-81ED-4DB2-BD59-A6C34878D82A}">
                    <a16:rowId xmlns:a16="http://schemas.microsoft.com/office/drawing/2014/main" val="49693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#photographienoiretblanc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extLst>
                  <a:ext uri="{0D108BD9-81ED-4DB2-BD59-A6C34878D82A}">
                    <a16:rowId xmlns:a16="http://schemas.microsoft.com/office/drawing/2014/main" val="362422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extLst>
                  <a:ext uri="{0D108BD9-81ED-4DB2-BD59-A6C34878D82A}">
                    <a16:rowId xmlns:a16="http://schemas.microsoft.com/office/drawing/2014/main" val="369602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#MuseumWeek2024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35791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#conservation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149735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#classement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221576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#diffusion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96540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#bordeauxrivedroite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extLst>
                  <a:ext uri="{0D108BD9-81ED-4DB2-BD59-A6C34878D82A}">
                    <a16:rowId xmlns:a16="http://schemas.microsoft.com/office/drawing/2014/main" val="1427025797"/>
                  </a:ext>
                </a:extLst>
              </a:tr>
            </a:tbl>
          </a:graphicData>
        </a:graphic>
      </p:graphicFrame>
      <p:sp>
        <p:nvSpPr>
          <p:cNvPr id="4" name="Text Placeholder 3">
            <a:extLst>
              <a:ext uri="{FF2B5EF4-FFF2-40B4-BE49-F238E27FC236}">
                <a16:creationId xmlns:a16="http://schemas.microsoft.com/office/drawing/2014/main" id="{AC8B1001-51EF-4482-B75C-23A9F7997E2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36406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13F1A-B868-4CA0-A012-FE0C41FF8D9C}"/>
              </a:ext>
            </a:extLst>
          </p:cNvPr>
          <p:cNvSpPr>
            <a:spLocks noGrp="1"/>
          </p:cNvSpPr>
          <p:nvPr>
            <p:ph type="title"/>
          </p:nvPr>
        </p:nvSpPr>
        <p:spPr/>
        <p:txBody>
          <a:bodyPr/>
          <a:lstStyle/>
          <a:p>
            <a:r>
              <a:rPr lang="fr-FR"/>
              <a:t>Instagram Utilisation des hashtags | All profiles - 3 of 3</a:t>
            </a:r>
            <a:endParaRPr lang="en-US"/>
          </a:p>
        </p:txBody>
      </p:sp>
      <p:graphicFrame>
        <p:nvGraphicFramePr>
          <p:cNvPr id="5" name="Table Placeholder 4">
            <a:extLst>
              <a:ext uri="{FF2B5EF4-FFF2-40B4-BE49-F238E27FC236}">
                <a16:creationId xmlns:a16="http://schemas.microsoft.com/office/drawing/2014/main" id="{0F5036D7-4B35-4197-98A3-04BA71D8B908}"/>
              </a:ext>
            </a:extLst>
          </p:cNvPr>
          <p:cNvGraphicFramePr>
            <a:graphicFrameLocks noGrp="1"/>
          </p:cNvGraphicFramePr>
          <p:nvPr>
            <p:ph type="tbl" sz="quarter" idx="13"/>
            <p:extLst>
              <p:ext uri="{D42A27DB-BD31-4B8C-83A1-F6EECF244321}">
                <p14:modId xmlns:p14="http://schemas.microsoft.com/office/powerpoint/2010/main" val="3210121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927773"/>
                    </a:ext>
                  </a:extLst>
                </a:gridCol>
                <a:gridCol w="1399032">
                  <a:extLst>
                    <a:ext uri="{9D8B030D-6E8A-4147-A177-3AD203B41FA5}">
                      <a16:colId xmlns:a16="http://schemas.microsoft.com/office/drawing/2014/main" val="1349879920"/>
                    </a:ext>
                  </a:extLst>
                </a:gridCol>
                <a:gridCol w="1399032">
                  <a:extLst>
                    <a:ext uri="{9D8B030D-6E8A-4147-A177-3AD203B41FA5}">
                      <a16:colId xmlns:a16="http://schemas.microsoft.com/office/drawing/2014/main" val="2300568225"/>
                    </a:ext>
                  </a:extLst>
                </a:gridCol>
                <a:gridCol w="1399032">
                  <a:extLst>
                    <a:ext uri="{9D8B030D-6E8A-4147-A177-3AD203B41FA5}">
                      <a16:colId xmlns:a16="http://schemas.microsoft.com/office/drawing/2014/main" val="320885024"/>
                    </a:ext>
                  </a:extLst>
                </a:gridCol>
                <a:gridCol w="1399032">
                  <a:extLst>
                    <a:ext uri="{9D8B030D-6E8A-4147-A177-3AD203B41FA5}">
                      <a16:colId xmlns:a16="http://schemas.microsoft.com/office/drawing/2014/main" val="163537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66068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#rivedroitebordeaux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extLst>
                  <a:ext uri="{0D108BD9-81ED-4DB2-BD59-A6C34878D82A}">
                    <a16:rowId xmlns:a16="http://schemas.microsoft.com/office/drawing/2014/main" val="97694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87.666666666667</a:t>
                      </a:r>
                    </a:p>
                  </a:txBody>
                  <a:tcPr/>
                </a:tc>
                <a:extLst>
                  <a:ext uri="{0D108BD9-81ED-4DB2-BD59-A6C34878D82A}">
                    <a16:rowId xmlns:a16="http://schemas.microsoft.com/office/drawing/2014/main" val="130928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#jeudiphoto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extLst>
                  <a:ext uri="{0D108BD9-81ED-4DB2-BD59-A6C34878D82A}">
                    <a16:rowId xmlns:a16="http://schemas.microsoft.com/office/drawing/2014/main" val="84933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#jeudiarchives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extLst>
                  <a:ext uri="{0D108BD9-81ED-4DB2-BD59-A6C34878D82A}">
                    <a16:rowId xmlns:a16="http://schemas.microsoft.com/office/drawing/2014/main" val="143395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#photoargentique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28.333333333333</a:t>
                      </a:r>
                    </a:p>
                  </a:txBody>
                  <a:tcPr/>
                </a:tc>
                <a:extLst>
                  <a:ext uri="{0D108BD9-81ED-4DB2-BD59-A6C34878D82A}">
                    <a16:rowId xmlns:a16="http://schemas.microsoft.com/office/drawing/2014/main" val="990760902"/>
                  </a:ext>
                </a:extLst>
              </a:tr>
            </a:tbl>
          </a:graphicData>
        </a:graphic>
      </p:graphicFrame>
      <p:sp>
        <p:nvSpPr>
          <p:cNvPr id="4" name="Text Placeholder 3">
            <a:extLst>
              <a:ext uri="{FF2B5EF4-FFF2-40B4-BE49-F238E27FC236}">
                <a16:creationId xmlns:a16="http://schemas.microsoft.com/office/drawing/2014/main" id="{98C728F8-DEE2-4D0E-BA44-7309AE7BC9C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45174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B31C2-B119-42F8-8268-C2FC3CCF0D44}"/>
              </a:ext>
            </a:extLst>
          </p:cNvPr>
          <p:cNvSpPr>
            <a:spLocks noGrp="1"/>
          </p:cNvSpPr>
          <p:nvPr>
            <p:ph type="title"/>
          </p:nvPr>
        </p:nvSpPr>
        <p:spPr/>
        <p:txBody>
          <a:bodyPr/>
          <a:lstStyle/>
          <a:p>
            <a:r>
              <a:rPr lang="fr-FR"/>
              <a:t>Instagram Moyenne des engagements par format | All profiles</a:t>
            </a:r>
            <a:endParaRPr lang="en-US"/>
          </a:p>
        </p:txBody>
      </p:sp>
      <p:graphicFrame>
        <p:nvGraphicFramePr>
          <p:cNvPr id="6" name="Chart Placeholder 5">
            <a:extLst>
              <a:ext uri="{FF2B5EF4-FFF2-40B4-BE49-F238E27FC236}">
                <a16:creationId xmlns:a16="http://schemas.microsoft.com/office/drawing/2014/main" id="{31A2CF45-82CC-46DD-B1CD-387C57208A35}"/>
              </a:ext>
            </a:extLst>
          </p:cNvPr>
          <p:cNvGraphicFramePr>
            <a:graphicFrameLocks noGrp="1"/>
          </p:cNvGraphicFramePr>
          <p:nvPr>
            <p:ph type="chart" sz="quarter" idx="13"/>
            <p:extLst>
              <p:ext uri="{D42A27DB-BD31-4B8C-83A1-F6EECF244321}">
                <p14:modId xmlns:p14="http://schemas.microsoft.com/office/powerpoint/2010/main" val="3626406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C4F66C-305D-4102-BB33-4F6417289CEF}"/>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B9B529EC-B4BC-4535-B41B-2A782DEDFA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6441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1F764-0194-4A68-8169-501BB63A2E18}"/>
              </a:ext>
            </a:extLst>
          </p:cNvPr>
          <p:cNvSpPr>
            <a:spLocks noGrp="1"/>
          </p:cNvSpPr>
          <p:nvPr>
            <p:ph type="title"/>
          </p:nvPr>
        </p:nvSpPr>
        <p:spPr/>
        <p:txBody>
          <a:bodyPr/>
          <a:lstStyle/>
          <a:p>
            <a:r>
              <a:rPr lang="fr-FR"/>
              <a:t>Instagram Engagements par jour de la semaine | All profiles</a:t>
            </a:r>
            <a:endParaRPr lang="en-US"/>
          </a:p>
        </p:txBody>
      </p:sp>
      <p:graphicFrame>
        <p:nvGraphicFramePr>
          <p:cNvPr id="6" name="Chart Placeholder 5">
            <a:extLst>
              <a:ext uri="{FF2B5EF4-FFF2-40B4-BE49-F238E27FC236}">
                <a16:creationId xmlns:a16="http://schemas.microsoft.com/office/drawing/2014/main" id="{7DDD46DF-A423-4CF2-8B3F-F24BE4A4B562}"/>
              </a:ext>
            </a:extLst>
          </p:cNvPr>
          <p:cNvGraphicFramePr>
            <a:graphicFrameLocks noGrp="1"/>
          </p:cNvGraphicFramePr>
          <p:nvPr>
            <p:ph type="chart" sz="quarter" idx="13"/>
            <p:extLst>
              <p:ext uri="{D42A27DB-BD31-4B8C-83A1-F6EECF244321}">
                <p14:modId xmlns:p14="http://schemas.microsoft.com/office/powerpoint/2010/main" val="1219347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E3E7F4-7D1E-426A-9189-A72AA455AC20}"/>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C87725A7-C19A-4CB5-823B-98B9F1A8C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8639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3F40-C739-4F4C-9356-934AD7796169}"/>
              </a:ext>
            </a:extLst>
          </p:cNvPr>
          <p:cNvSpPr>
            <a:spLocks noGrp="1"/>
          </p:cNvSpPr>
          <p:nvPr>
            <p:ph type="title"/>
          </p:nvPr>
        </p:nvSpPr>
        <p:spPr/>
        <p:txBody>
          <a:bodyPr/>
          <a:lstStyle/>
          <a:p>
            <a:r>
              <a:rPr lang="fr-FR"/>
              <a:t>Instagram Portée par jour de la semaine | All profiles</a:t>
            </a:r>
            <a:endParaRPr lang="en-US"/>
          </a:p>
        </p:txBody>
      </p:sp>
      <p:graphicFrame>
        <p:nvGraphicFramePr>
          <p:cNvPr id="6" name="Chart Placeholder 5">
            <a:extLst>
              <a:ext uri="{FF2B5EF4-FFF2-40B4-BE49-F238E27FC236}">
                <a16:creationId xmlns:a16="http://schemas.microsoft.com/office/drawing/2014/main" id="{3F50DBDD-A36A-4D07-A40E-06309CD8BDBF}"/>
              </a:ext>
            </a:extLst>
          </p:cNvPr>
          <p:cNvGraphicFramePr>
            <a:graphicFrameLocks noGrp="1"/>
          </p:cNvGraphicFramePr>
          <p:nvPr>
            <p:ph type="chart" sz="quarter" idx="13"/>
            <p:extLst>
              <p:ext uri="{D42A27DB-BD31-4B8C-83A1-F6EECF244321}">
                <p14:modId xmlns:p14="http://schemas.microsoft.com/office/powerpoint/2010/main" val="463768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F6C05-94FE-4E53-A88C-740A8237D96D}"/>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00E79166-5AC4-4398-8E99-EA064A7115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717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D189-015E-4C11-9E8B-4EE5C6C24D8C}"/>
              </a:ext>
            </a:extLst>
          </p:cNvPr>
          <p:cNvSpPr>
            <a:spLocks noGrp="1"/>
          </p:cNvSpPr>
          <p:nvPr>
            <p:ph type="title"/>
          </p:nvPr>
        </p:nvSpPr>
        <p:spPr/>
        <p:txBody>
          <a:bodyPr/>
          <a:lstStyle/>
          <a:p>
            <a:r>
              <a:rPr lang="fr-FR"/>
              <a:t>Instagram Vidéos les plus populaires | All profiles - 1 of 7</a:t>
            </a:r>
            <a:endParaRPr lang="en-US"/>
          </a:p>
        </p:txBody>
      </p:sp>
      <p:graphicFrame>
        <p:nvGraphicFramePr>
          <p:cNvPr id="5" name="Table Placeholder 4">
            <a:extLst>
              <a:ext uri="{FF2B5EF4-FFF2-40B4-BE49-F238E27FC236}">
                <a16:creationId xmlns:a16="http://schemas.microsoft.com/office/drawing/2014/main" id="{909AC3FD-D941-45BC-A60B-AED1DF20D313}"/>
              </a:ext>
            </a:extLst>
          </p:cNvPr>
          <p:cNvGraphicFramePr>
            <a:graphicFrameLocks noGrp="1"/>
          </p:cNvGraphicFramePr>
          <p:nvPr>
            <p:ph type="tbl" sz="quarter" idx="13"/>
            <p:extLst>
              <p:ext uri="{D42A27DB-BD31-4B8C-83A1-F6EECF244321}">
                <p14:modId xmlns:p14="http://schemas.microsoft.com/office/powerpoint/2010/main" val="3895566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15073679"/>
                    </a:ext>
                  </a:extLst>
                </a:gridCol>
                <a:gridCol w="1645920">
                  <a:extLst>
                    <a:ext uri="{9D8B030D-6E8A-4147-A177-3AD203B41FA5}">
                      <a16:colId xmlns:a16="http://schemas.microsoft.com/office/drawing/2014/main" val="2669184984"/>
                    </a:ext>
                  </a:extLst>
                </a:gridCol>
                <a:gridCol w="658368">
                  <a:extLst>
                    <a:ext uri="{9D8B030D-6E8A-4147-A177-3AD203B41FA5}">
                      <a16:colId xmlns:a16="http://schemas.microsoft.com/office/drawing/2014/main" val="629054850"/>
                    </a:ext>
                  </a:extLst>
                </a:gridCol>
                <a:gridCol w="658368">
                  <a:extLst>
                    <a:ext uri="{9D8B030D-6E8A-4147-A177-3AD203B41FA5}">
                      <a16:colId xmlns:a16="http://schemas.microsoft.com/office/drawing/2014/main" val="1292614127"/>
                    </a:ext>
                  </a:extLst>
                </a:gridCol>
                <a:gridCol w="658368">
                  <a:extLst>
                    <a:ext uri="{9D8B030D-6E8A-4147-A177-3AD203B41FA5}">
                      <a16:colId xmlns:a16="http://schemas.microsoft.com/office/drawing/2014/main" val="3573083763"/>
                    </a:ext>
                  </a:extLst>
                </a:gridCol>
                <a:gridCol w="658368">
                  <a:extLst>
                    <a:ext uri="{9D8B030D-6E8A-4147-A177-3AD203B41FA5}">
                      <a16:colId xmlns:a16="http://schemas.microsoft.com/office/drawing/2014/main" val="294732894"/>
                    </a:ext>
                  </a:extLst>
                </a:gridCol>
                <a:gridCol w="658368">
                  <a:extLst>
                    <a:ext uri="{9D8B030D-6E8A-4147-A177-3AD203B41FA5}">
                      <a16:colId xmlns:a16="http://schemas.microsoft.com/office/drawing/2014/main" val="1879549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14075024"/>
                  </a:ext>
                </a:extLst>
              </a:tr>
            </a:tbl>
          </a:graphicData>
        </a:graphic>
      </p:graphicFrame>
      <p:sp>
        <p:nvSpPr>
          <p:cNvPr id="4" name="Text Placeholder 3">
            <a:extLst>
              <a:ext uri="{FF2B5EF4-FFF2-40B4-BE49-F238E27FC236}">
                <a16:creationId xmlns:a16="http://schemas.microsoft.com/office/drawing/2014/main" id="{A8883BBA-108F-4AE5-BB53-BF3986140FA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59818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D4C85-C975-4B65-B957-78A7615BA1E0}"/>
              </a:ext>
            </a:extLst>
          </p:cNvPr>
          <p:cNvSpPr>
            <a:spLocks noGrp="1"/>
          </p:cNvSpPr>
          <p:nvPr>
            <p:ph type="title"/>
          </p:nvPr>
        </p:nvSpPr>
        <p:spPr/>
        <p:txBody>
          <a:bodyPr/>
          <a:lstStyle/>
          <a:p>
            <a:r>
              <a:rPr lang="fr-FR"/>
              <a:t>Instagram Vidéos les plus populaires | All profiles - 2 of 7</a:t>
            </a:r>
            <a:endParaRPr lang="en-US"/>
          </a:p>
        </p:txBody>
      </p:sp>
      <p:graphicFrame>
        <p:nvGraphicFramePr>
          <p:cNvPr id="5" name="Table Placeholder 4">
            <a:extLst>
              <a:ext uri="{FF2B5EF4-FFF2-40B4-BE49-F238E27FC236}">
                <a16:creationId xmlns:a16="http://schemas.microsoft.com/office/drawing/2014/main" id="{32FF758C-3BAA-492A-ACB6-2CD7BE2E8CF1}"/>
              </a:ext>
            </a:extLst>
          </p:cNvPr>
          <p:cNvGraphicFramePr>
            <a:graphicFrameLocks noGrp="1"/>
          </p:cNvGraphicFramePr>
          <p:nvPr>
            <p:ph type="tbl" sz="quarter" idx="13"/>
            <p:extLst>
              <p:ext uri="{D42A27DB-BD31-4B8C-83A1-F6EECF244321}">
                <p14:modId xmlns:p14="http://schemas.microsoft.com/office/powerpoint/2010/main" val="3898938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6037138"/>
                    </a:ext>
                  </a:extLst>
                </a:gridCol>
                <a:gridCol w="1645920">
                  <a:extLst>
                    <a:ext uri="{9D8B030D-6E8A-4147-A177-3AD203B41FA5}">
                      <a16:colId xmlns:a16="http://schemas.microsoft.com/office/drawing/2014/main" val="998169516"/>
                    </a:ext>
                  </a:extLst>
                </a:gridCol>
                <a:gridCol w="658368">
                  <a:extLst>
                    <a:ext uri="{9D8B030D-6E8A-4147-A177-3AD203B41FA5}">
                      <a16:colId xmlns:a16="http://schemas.microsoft.com/office/drawing/2014/main" val="3943730347"/>
                    </a:ext>
                  </a:extLst>
                </a:gridCol>
                <a:gridCol w="658368">
                  <a:extLst>
                    <a:ext uri="{9D8B030D-6E8A-4147-A177-3AD203B41FA5}">
                      <a16:colId xmlns:a16="http://schemas.microsoft.com/office/drawing/2014/main" val="2006813683"/>
                    </a:ext>
                  </a:extLst>
                </a:gridCol>
                <a:gridCol w="658368">
                  <a:extLst>
                    <a:ext uri="{9D8B030D-6E8A-4147-A177-3AD203B41FA5}">
                      <a16:colId xmlns:a16="http://schemas.microsoft.com/office/drawing/2014/main" val="2981443911"/>
                    </a:ext>
                  </a:extLst>
                </a:gridCol>
                <a:gridCol w="658368">
                  <a:extLst>
                    <a:ext uri="{9D8B030D-6E8A-4147-A177-3AD203B41FA5}">
                      <a16:colId xmlns:a16="http://schemas.microsoft.com/office/drawing/2014/main" val="3571646744"/>
                    </a:ext>
                  </a:extLst>
                </a:gridCol>
                <a:gridCol w="658368">
                  <a:extLst>
                    <a:ext uri="{9D8B030D-6E8A-4147-A177-3AD203B41FA5}">
                      <a16:colId xmlns:a16="http://schemas.microsoft.com/office/drawing/2014/main" val="930096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5676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- 2024-06-07 18:46:27</a:t>
                      </a:r>
                      <a:r>
                        <a:rPr kumimoji="0" lang="fr-FR" sz="1000" b="0" i="0" u="none" strike="noStrike" kern="1200" cap="none" spc="0" normalizeH="0" baseline="0" noProof="0">
                          <a:ln>
                            <a:noFill/>
                          </a:ln>
                          <a:solidFill>
                            <a:prstClr val="black"/>
                          </a:solidFill>
                          <a:effectLst/>
                          <a:uLnTx/>
                          <a:uFillTx/>
                          <a:latin typeface="Calibri"/>
                          <a:ea typeface="+mn-ea"/>
                          <a:cs typeface="+mn-cs"/>
                        </a:rPr>
                        <a:t>
 🌉 Destination Pont Simone-Veil - Épisode 13 - La main verte du pont
🌿 Les rives de la Garonne se transforment avec de nouveaux aménagements verts qui changeront totalement les alentours du nouveau pont. 
Concrètement, quelles sont les nouveautés ? 
🌳 Rive droite, au niveau du carrefour :une esplanade végétalisée et plantée d’environ 600 arbres verra le jour. Elle sera rythmée par des « modules sculpturaux » tels que des labyrinthes, miroirs, pyramides ou cratères, offrant de multiples usages aux piétons.
🌳 Rive gauche, sur l’ancienne voie sur berge, une création d’une grande esplanade piétonne et cyclable prendra la place de la voie autoroutière existante
Et au niveau du carrefour, un vaste espace paysager avec pelouse et plantation de plus de 550 arbres changera.
Tous les éléments du pont Simone Veil sur : https://www.bordeaux-metropole.fr/metropole/projets-en-cours/deplacements-infrastructures/franchissements-garonne/pont-simone-veil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https://quintly-eu-image-storage.s3.amazonaws.com/525c472dc1e3070e304318bacbd2c88a/96334a66f9d4f744ef3a502acc3d231d.jpg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5574</a:t>
                      </a:r>
                    </a:p>
                  </a:txBody>
                  <a:tcPr/>
                </a:tc>
                <a:extLst>
                  <a:ext uri="{0D108BD9-81ED-4DB2-BD59-A6C34878D82A}">
                    <a16:rowId xmlns:a16="http://schemas.microsoft.com/office/drawing/2014/main" val="789423761"/>
                  </a:ext>
                </a:extLst>
              </a:tr>
            </a:tbl>
          </a:graphicData>
        </a:graphic>
      </p:graphicFrame>
      <p:sp>
        <p:nvSpPr>
          <p:cNvPr id="4" name="Text Placeholder 3">
            <a:extLst>
              <a:ext uri="{FF2B5EF4-FFF2-40B4-BE49-F238E27FC236}">
                <a16:creationId xmlns:a16="http://schemas.microsoft.com/office/drawing/2014/main" id="{5A78ECEB-1D0E-439E-B4B1-BEF584B6C0E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95554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CCF8-13A3-48F8-B635-AD983FAB48E5}"/>
              </a:ext>
            </a:extLst>
          </p:cNvPr>
          <p:cNvSpPr>
            <a:spLocks noGrp="1"/>
          </p:cNvSpPr>
          <p:nvPr>
            <p:ph type="title"/>
          </p:nvPr>
        </p:nvSpPr>
        <p:spPr/>
        <p:txBody>
          <a:bodyPr/>
          <a:lstStyle/>
          <a:p>
            <a:r>
              <a:rPr lang="fr-FR"/>
              <a:t>Instagram Vidéos les plus populaires | All profiles - 3 of 7</a:t>
            </a:r>
            <a:endParaRPr lang="en-US"/>
          </a:p>
        </p:txBody>
      </p:sp>
      <p:graphicFrame>
        <p:nvGraphicFramePr>
          <p:cNvPr id="5" name="Table Placeholder 4">
            <a:extLst>
              <a:ext uri="{FF2B5EF4-FFF2-40B4-BE49-F238E27FC236}">
                <a16:creationId xmlns:a16="http://schemas.microsoft.com/office/drawing/2014/main" id="{DA928FC1-F56B-40EC-BBDE-A7CB9E9F541A}"/>
              </a:ext>
            </a:extLst>
          </p:cNvPr>
          <p:cNvGraphicFramePr>
            <a:graphicFrameLocks noGrp="1"/>
          </p:cNvGraphicFramePr>
          <p:nvPr>
            <p:ph type="tbl" sz="quarter" idx="13"/>
            <p:extLst>
              <p:ext uri="{D42A27DB-BD31-4B8C-83A1-F6EECF244321}">
                <p14:modId xmlns:p14="http://schemas.microsoft.com/office/powerpoint/2010/main" val="2464821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0714833"/>
                    </a:ext>
                  </a:extLst>
                </a:gridCol>
                <a:gridCol w="1645920">
                  <a:extLst>
                    <a:ext uri="{9D8B030D-6E8A-4147-A177-3AD203B41FA5}">
                      <a16:colId xmlns:a16="http://schemas.microsoft.com/office/drawing/2014/main" val="3301748281"/>
                    </a:ext>
                  </a:extLst>
                </a:gridCol>
                <a:gridCol w="658368">
                  <a:extLst>
                    <a:ext uri="{9D8B030D-6E8A-4147-A177-3AD203B41FA5}">
                      <a16:colId xmlns:a16="http://schemas.microsoft.com/office/drawing/2014/main" val="2999386610"/>
                    </a:ext>
                  </a:extLst>
                </a:gridCol>
                <a:gridCol w="658368">
                  <a:extLst>
                    <a:ext uri="{9D8B030D-6E8A-4147-A177-3AD203B41FA5}">
                      <a16:colId xmlns:a16="http://schemas.microsoft.com/office/drawing/2014/main" val="2808939032"/>
                    </a:ext>
                  </a:extLst>
                </a:gridCol>
                <a:gridCol w="658368">
                  <a:extLst>
                    <a:ext uri="{9D8B030D-6E8A-4147-A177-3AD203B41FA5}">
                      <a16:colId xmlns:a16="http://schemas.microsoft.com/office/drawing/2014/main" val="2344012509"/>
                    </a:ext>
                  </a:extLst>
                </a:gridCol>
                <a:gridCol w="658368">
                  <a:extLst>
                    <a:ext uri="{9D8B030D-6E8A-4147-A177-3AD203B41FA5}">
                      <a16:colId xmlns:a16="http://schemas.microsoft.com/office/drawing/2014/main" val="2512166526"/>
                    </a:ext>
                  </a:extLst>
                </a:gridCol>
                <a:gridCol w="658368">
                  <a:extLst>
                    <a:ext uri="{9D8B030D-6E8A-4147-A177-3AD203B41FA5}">
                      <a16:colId xmlns:a16="http://schemas.microsoft.com/office/drawing/2014/main" val="3705208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6900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- 2024-06-14 14:47:49</a:t>
                      </a:r>
                      <a:r>
                        <a:rPr kumimoji="0" lang="fr-FR" sz="1000" b="0" i="0" u="none" strike="noStrike" kern="1200" cap="none" spc="0" normalizeH="0" baseline="0" noProof="0">
                          <a:ln>
                            <a:noFill/>
                          </a:ln>
                          <a:solidFill>
                            <a:prstClr val="black"/>
                          </a:solidFill>
                          <a:effectLst/>
                          <a:uLnTx/>
                          <a:uFillTx/>
                          <a:latin typeface="Calibri"/>
                          <a:ea typeface="+mn-ea"/>
                          <a:cs typeface="+mn-cs"/>
                        </a:rPr>
                        <a:t>
 🌞 PRÊTES ET PRÊTS À (RE)VIVRE L’ÉTÉ MÉTROPOLITAIN ?
Théâtre, danse, musique, cirque &amp; arts de la rue, gourmandise...
Plongez au cœur de l’effervescence estivale de la Métropole !
Deux mois de festivités, de convivialité et de découvertes culturelles vous attendent pour un été inoubliable.
Restez actifs et à l’écoute pour découvrir la programmation haute en couleur de cette 13ème édition, créée en étroite collaboration avec les compagnies et partenaires ! 😍
Partenaires : @bordeauxmetropole @pole_culturel_evasion @mairieambes @artiguespresbordeaux 
@ville_de_bassens @villedebegles @ville_de_blanquefort @ville_de_bouliac @villedebruges @ville_de_carbonblanc @ville_de_cenon @villedeysines @villedefloirac @villedegradignan @ville_du_bouscat @villeduhaillan @ville_du_taillan_medoc @villedelormont @villedemartignas @villedemerignac @ville_de_pessac @villesaintmedardenjalles @villedetalence @villenavedornon @archivesbxm @chudebordeaux.culture @universitedebordeaux @terresneuveslespoles @bdxculture @espace_culturel_treulon @eysines_culture @culturefloirac @mediatheque_lebouscat @ludomediatheque_taillanmedoc @merignacculture @culture.pessac  @lesparenthesesdesaintlouis @association_estran @culturevillenavedornon @fermedebauge @chu.bordeauxfeed @cultureunivbx @crous_bordeauxaquitaine 
Crédits photos : Biche, Z.Lux, Maia Taieb, C.Pascaud
#etemetropolitain #culture #bordeauxmetropole #girondetourisme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https://quintly-eu-image-storage.s3.amazonaws.com/9301b0c7c2dda4776a82e10c0e253ab5/5faba0e24399f73ea2419598ac8ed46c.jpg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6625</a:t>
                      </a:r>
                    </a:p>
                  </a:txBody>
                  <a:tcPr/>
                </a:tc>
                <a:extLst>
                  <a:ext uri="{0D108BD9-81ED-4DB2-BD59-A6C34878D82A}">
                    <a16:rowId xmlns:a16="http://schemas.microsoft.com/office/drawing/2014/main" val="4127311051"/>
                  </a:ext>
                </a:extLst>
              </a:tr>
            </a:tbl>
          </a:graphicData>
        </a:graphic>
      </p:graphicFrame>
      <p:sp>
        <p:nvSpPr>
          <p:cNvPr id="4" name="Text Placeholder 3">
            <a:extLst>
              <a:ext uri="{FF2B5EF4-FFF2-40B4-BE49-F238E27FC236}">
                <a16:creationId xmlns:a16="http://schemas.microsoft.com/office/drawing/2014/main" id="{A9A305BF-4EF3-4EBD-B9AD-962F3675AA9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24295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A72ED-B999-4965-9FD8-07D81298E636}"/>
              </a:ext>
            </a:extLst>
          </p:cNvPr>
          <p:cNvSpPr>
            <a:spLocks noGrp="1"/>
          </p:cNvSpPr>
          <p:nvPr>
            <p:ph type="title"/>
          </p:nvPr>
        </p:nvSpPr>
        <p:spPr/>
        <p:txBody>
          <a:bodyPr/>
          <a:lstStyle/>
          <a:p>
            <a:r>
              <a:rPr lang="fr-FR"/>
              <a:t>Instagram Vidéos les plus populaires | All profiles - 4 of 7</a:t>
            </a:r>
            <a:endParaRPr lang="en-US"/>
          </a:p>
        </p:txBody>
      </p:sp>
      <p:graphicFrame>
        <p:nvGraphicFramePr>
          <p:cNvPr id="5" name="Table Placeholder 4">
            <a:extLst>
              <a:ext uri="{FF2B5EF4-FFF2-40B4-BE49-F238E27FC236}">
                <a16:creationId xmlns:a16="http://schemas.microsoft.com/office/drawing/2014/main" id="{A5E858FA-00E1-4597-A6BE-D158E9F0EA92}"/>
              </a:ext>
            </a:extLst>
          </p:cNvPr>
          <p:cNvGraphicFramePr>
            <a:graphicFrameLocks noGrp="1"/>
          </p:cNvGraphicFramePr>
          <p:nvPr>
            <p:ph type="tbl" sz="quarter" idx="13"/>
            <p:extLst>
              <p:ext uri="{D42A27DB-BD31-4B8C-83A1-F6EECF244321}">
                <p14:modId xmlns:p14="http://schemas.microsoft.com/office/powerpoint/2010/main" val="4017682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78257763"/>
                    </a:ext>
                  </a:extLst>
                </a:gridCol>
                <a:gridCol w="1645920">
                  <a:extLst>
                    <a:ext uri="{9D8B030D-6E8A-4147-A177-3AD203B41FA5}">
                      <a16:colId xmlns:a16="http://schemas.microsoft.com/office/drawing/2014/main" val="4228662263"/>
                    </a:ext>
                  </a:extLst>
                </a:gridCol>
                <a:gridCol w="658368">
                  <a:extLst>
                    <a:ext uri="{9D8B030D-6E8A-4147-A177-3AD203B41FA5}">
                      <a16:colId xmlns:a16="http://schemas.microsoft.com/office/drawing/2014/main" val="4197029683"/>
                    </a:ext>
                  </a:extLst>
                </a:gridCol>
                <a:gridCol w="658368">
                  <a:extLst>
                    <a:ext uri="{9D8B030D-6E8A-4147-A177-3AD203B41FA5}">
                      <a16:colId xmlns:a16="http://schemas.microsoft.com/office/drawing/2014/main" val="4247363485"/>
                    </a:ext>
                  </a:extLst>
                </a:gridCol>
                <a:gridCol w="658368">
                  <a:extLst>
                    <a:ext uri="{9D8B030D-6E8A-4147-A177-3AD203B41FA5}">
                      <a16:colId xmlns:a16="http://schemas.microsoft.com/office/drawing/2014/main" val="2792600799"/>
                    </a:ext>
                  </a:extLst>
                </a:gridCol>
                <a:gridCol w="658368">
                  <a:extLst>
                    <a:ext uri="{9D8B030D-6E8A-4147-A177-3AD203B41FA5}">
                      <a16:colId xmlns:a16="http://schemas.microsoft.com/office/drawing/2014/main" val="357385232"/>
                    </a:ext>
                  </a:extLst>
                </a:gridCol>
                <a:gridCol w="658368">
                  <a:extLst>
                    <a:ext uri="{9D8B030D-6E8A-4147-A177-3AD203B41FA5}">
                      <a16:colId xmlns:a16="http://schemas.microsoft.com/office/drawing/2014/main" val="293484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8226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- 2024-06-25 17:30:34</a:t>
                      </a:r>
                      <a:r>
                        <a:rPr kumimoji="0" lang="fr-FR" sz="1000" b="0" i="0" u="none" strike="noStrike" kern="1200" cap="none" spc="0" normalizeH="0" baseline="0" noProof="0">
                          <a:ln>
                            <a:noFill/>
                          </a:ln>
                          <a:solidFill>
                            <a:prstClr val="black"/>
                          </a:solidFill>
                          <a:effectLst/>
                          <a:uLnTx/>
                          <a:uFillTx/>
                          <a:latin typeface="Calibri"/>
                          <a:ea typeface="+mn-ea"/>
                          <a:cs typeface="+mn-cs"/>
                        </a:rPr>
                        <a:t>
 🎉 Vivez l'esprit olympique avec Bordeaux Métropole !
Jusqu'au 14 juillet, découvrez un programme d’événements sportifs et culturels dans les 28 communes de la Métropole. Profitez d'expositions artistiques, de parcours d’orientation, de spectacles, et d'activités interactives pour toute la famille. 
À vocation artistique et culturelle, cette programmation a pour objectif de :
🔹 Valoriser la diversité des regards artistiques qui permettent de parler du sport ;
🔹 Créer une émulation de tout le territoire métropolitain ;
🔹 Favoriser les initiatives locales et les porter à l’attention du plus grand nombre. 
Découvrir le programme ➡️ https://fcld.ly/animations-ete224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https://quintly-eu-image-storage.s3.amazonaws.com/525c472dc1e3070e304318bacbd2c88a/af922cd2d571dec4e0a90f6db57058cf.jpg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3920</a:t>
                      </a:r>
                    </a:p>
                  </a:txBody>
                  <a:tcPr/>
                </a:tc>
                <a:extLst>
                  <a:ext uri="{0D108BD9-81ED-4DB2-BD59-A6C34878D82A}">
                    <a16:rowId xmlns:a16="http://schemas.microsoft.com/office/drawing/2014/main" val="880899673"/>
                  </a:ext>
                </a:extLst>
              </a:tr>
            </a:tbl>
          </a:graphicData>
        </a:graphic>
      </p:graphicFrame>
      <p:sp>
        <p:nvSpPr>
          <p:cNvPr id="4" name="Text Placeholder 3">
            <a:extLst>
              <a:ext uri="{FF2B5EF4-FFF2-40B4-BE49-F238E27FC236}">
                <a16:creationId xmlns:a16="http://schemas.microsoft.com/office/drawing/2014/main" id="{4CEE6163-D550-4A08-8F40-D6318B2EDFD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08894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D8ABA-280E-4472-91CC-D1C55C560CD6}"/>
              </a:ext>
            </a:extLst>
          </p:cNvPr>
          <p:cNvSpPr>
            <a:spLocks noGrp="1"/>
          </p:cNvSpPr>
          <p:nvPr>
            <p:ph type="title"/>
          </p:nvPr>
        </p:nvSpPr>
        <p:spPr/>
        <p:txBody>
          <a:bodyPr/>
          <a:lstStyle/>
          <a:p>
            <a:r>
              <a:rPr lang="fr-FR"/>
              <a:t>Instagram Vidéos les plus populaires | All profiles - 5 of 7</a:t>
            </a:r>
            <a:endParaRPr lang="en-US"/>
          </a:p>
        </p:txBody>
      </p:sp>
      <p:graphicFrame>
        <p:nvGraphicFramePr>
          <p:cNvPr id="5" name="Table Placeholder 4">
            <a:extLst>
              <a:ext uri="{FF2B5EF4-FFF2-40B4-BE49-F238E27FC236}">
                <a16:creationId xmlns:a16="http://schemas.microsoft.com/office/drawing/2014/main" id="{B1E9297B-2808-4149-9236-24C1EEE1DDD8}"/>
              </a:ext>
            </a:extLst>
          </p:cNvPr>
          <p:cNvGraphicFramePr>
            <a:graphicFrameLocks noGrp="1"/>
          </p:cNvGraphicFramePr>
          <p:nvPr>
            <p:ph type="tbl" sz="quarter" idx="13"/>
            <p:extLst>
              <p:ext uri="{D42A27DB-BD31-4B8C-83A1-F6EECF244321}">
                <p14:modId xmlns:p14="http://schemas.microsoft.com/office/powerpoint/2010/main" val="72618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21519940"/>
                    </a:ext>
                  </a:extLst>
                </a:gridCol>
                <a:gridCol w="1645920">
                  <a:extLst>
                    <a:ext uri="{9D8B030D-6E8A-4147-A177-3AD203B41FA5}">
                      <a16:colId xmlns:a16="http://schemas.microsoft.com/office/drawing/2014/main" val="2505273531"/>
                    </a:ext>
                  </a:extLst>
                </a:gridCol>
                <a:gridCol w="658368">
                  <a:extLst>
                    <a:ext uri="{9D8B030D-6E8A-4147-A177-3AD203B41FA5}">
                      <a16:colId xmlns:a16="http://schemas.microsoft.com/office/drawing/2014/main" val="3594464450"/>
                    </a:ext>
                  </a:extLst>
                </a:gridCol>
                <a:gridCol w="658368">
                  <a:extLst>
                    <a:ext uri="{9D8B030D-6E8A-4147-A177-3AD203B41FA5}">
                      <a16:colId xmlns:a16="http://schemas.microsoft.com/office/drawing/2014/main" val="1118531204"/>
                    </a:ext>
                  </a:extLst>
                </a:gridCol>
                <a:gridCol w="658368">
                  <a:extLst>
                    <a:ext uri="{9D8B030D-6E8A-4147-A177-3AD203B41FA5}">
                      <a16:colId xmlns:a16="http://schemas.microsoft.com/office/drawing/2014/main" val="1808526885"/>
                    </a:ext>
                  </a:extLst>
                </a:gridCol>
                <a:gridCol w="658368">
                  <a:extLst>
                    <a:ext uri="{9D8B030D-6E8A-4147-A177-3AD203B41FA5}">
                      <a16:colId xmlns:a16="http://schemas.microsoft.com/office/drawing/2014/main" val="3756746979"/>
                    </a:ext>
                  </a:extLst>
                </a:gridCol>
                <a:gridCol w="658368">
                  <a:extLst>
                    <a:ext uri="{9D8B030D-6E8A-4147-A177-3AD203B41FA5}">
                      <a16:colId xmlns:a16="http://schemas.microsoft.com/office/drawing/2014/main" val="1033253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1885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- 2024-06-21 14:08:54</a:t>
                      </a:r>
                      <a:r>
                        <a:rPr kumimoji="0" lang="fr-FR" sz="1000" b="0" i="0" u="none" strike="noStrike" kern="1200" cap="none" spc="0" normalizeH="0" baseline="0" noProof="0">
                          <a:ln>
                            <a:noFill/>
                          </a:ln>
                          <a:solidFill>
                            <a:prstClr val="black"/>
                          </a:solidFill>
                          <a:effectLst/>
                          <a:uLnTx/>
                          <a:uFillTx/>
                          <a:latin typeface="Calibri"/>
                          <a:ea typeface="+mn-ea"/>
                          <a:cs typeface="+mn-cs"/>
                        </a:rPr>
                        <a:t>
 LA PROGRAMMATION 2024 EN IMAGES 🎬
✨ Nous sommes heureux de vous présenter le teaser de l’Été métropolitain 2024 🤩
Plongez dans l’univers artistique de plus de 30 compagnies du 15 juillet au 29 août dans des lieux (extra)ordinaires de la Métropole !
👉 En attendant le programme papier, ne manquez pas toutes les dates à venir via le lien dans notre BIO.
Création teaser : Emma Délas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https://quintly-eu-image-storage.s3.amazonaws.com/9301b0c7c2dda4776a82e10c0e253ab5/099badc90e852523ee8009c946d5735c.jpg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3690</a:t>
                      </a:r>
                    </a:p>
                  </a:txBody>
                  <a:tcPr/>
                </a:tc>
                <a:extLst>
                  <a:ext uri="{0D108BD9-81ED-4DB2-BD59-A6C34878D82A}">
                    <a16:rowId xmlns:a16="http://schemas.microsoft.com/office/drawing/2014/main" val="1250098310"/>
                  </a:ext>
                </a:extLst>
              </a:tr>
            </a:tbl>
          </a:graphicData>
        </a:graphic>
      </p:graphicFrame>
      <p:sp>
        <p:nvSpPr>
          <p:cNvPr id="4" name="Text Placeholder 3">
            <a:extLst>
              <a:ext uri="{FF2B5EF4-FFF2-40B4-BE49-F238E27FC236}">
                <a16:creationId xmlns:a16="http://schemas.microsoft.com/office/drawing/2014/main" id="{090ED8DB-5F15-4E9C-B430-EBBC299862F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55876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81C4-41E4-4041-B87A-4518FD551817}"/>
              </a:ext>
            </a:extLst>
          </p:cNvPr>
          <p:cNvSpPr>
            <a:spLocks noGrp="1"/>
          </p:cNvSpPr>
          <p:nvPr>
            <p:ph type="title"/>
          </p:nvPr>
        </p:nvSpPr>
        <p:spPr/>
        <p:txBody>
          <a:bodyPr/>
          <a:lstStyle/>
          <a:p>
            <a:r>
              <a:rPr lang="fr-FR"/>
              <a:t>Instagram Vidéos les plus populaires | All profiles - 6 of 7</a:t>
            </a:r>
            <a:endParaRPr lang="en-US"/>
          </a:p>
        </p:txBody>
      </p:sp>
      <p:graphicFrame>
        <p:nvGraphicFramePr>
          <p:cNvPr id="5" name="Table Placeholder 4">
            <a:extLst>
              <a:ext uri="{FF2B5EF4-FFF2-40B4-BE49-F238E27FC236}">
                <a16:creationId xmlns:a16="http://schemas.microsoft.com/office/drawing/2014/main" id="{5179FE25-F2A2-473F-9A76-E7309A490DD0}"/>
              </a:ext>
            </a:extLst>
          </p:cNvPr>
          <p:cNvGraphicFramePr>
            <a:graphicFrameLocks noGrp="1"/>
          </p:cNvGraphicFramePr>
          <p:nvPr>
            <p:ph type="tbl" sz="quarter" idx="13"/>
            <p:extLst>
              <p:ext uri="{D42A27DB-BD31-4B8C-83A1-F6EECF244321}">
                <p14:modId xmlns:p14="http://schemas.microsoft.com/office/powerpoint/2010/main" val="69761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5530644"/>
                    </a:ext>
                  </a:extLst>
                </a:gridCol>
                <a:gridCol w="1645920">
                  <a:extLst>
                    <a:ext uri="{9D8B030D-6E8A-4147-A177-3AD203B41FA5}">
                      <a16:colId xmlns:a16="http://schemas.microsoft.com/office/drawing/2014/main" val="461425633"/>
                    </a:ext>
                  </a:extLst>
                </a:gridCol>
                <a:gridCol w="658368">
                  <a:extLst>
                    <a:ext uri="{9D8B030D-6E8A-4147-A177-3AD203B41FA5}">
                      <a16:colId xmlns:a16="http://schemas.microsoft.com/office/drawing/2014/main" val="137461035"/>
                    </a:ext>
                  </a:extLst>
                </a:gridCol>
                <a:gridCol w="658368">
                  <a:extLst>
                    <a:ext uri="{9D8B030D-6E8A-4147-A177-3AD203B41FA5}">
                      <a16:colId xmlns:a16="http://schemas.microsoft.com/office/drawing/2014/main" val="912757303"/>
                    </a:ext>
                  </a:extLst>
                </a:gridCol>
                <a:gridCol w="658368">
                  <a:extLst>
                    <a:ext uri="{9D8B030D-6E8A-4147-A177-3AD203B41FA5}">
                      <a16:colId xmlns:a16="http://schemas.microsoft.com/office/drawing/2014/main" val="3623019097"/>
                    </a:ext>
                  </a:extLst>
                </a:gridCol>
                <a:gridCol w="658368">
                  <a:extLst>
                    <a:ext uri="{9D8B030D-6E8A-4147-A177-3AD203B41FA5}">
                      <a16:colId xmlns:a16="http://schemas.microsoft.com/office/drawing/2014/main" val="3152177329"/>
                    </a:ext>
                  </a:extLst>
                </a:gridCol>
                <a:gridCol w="658368">
                  <a:extLst>
                    <a:ext uri="{9D8B030D-6E8A-4147-A177-3AD203B41FA5}">
                      <a16:colId xmlns:a16="http://schemas.microsoft.com/office/drawing/2014/main" val="405297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6860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bordeauxmetropole - 2024-06-03 18:17:28</a:t>
                      </a:r>
                      <a:r>
                        <a:rPr kumimoji="0" lang="fr-FR" sz="1000" b="0" i="0" u="none" strike="noStrike" kern="1200" cap="none" spc="0" normalizeH="0" baseline="0" noProof="0">
                          <a:ln>
                            <a:noFill/>
                          </a:ln>
                          <a:solidFill>
                            <a:prstClr val="black"/>
                          </a:solidFill>
                          <a:effectLst/>
                          <a:uLnTx/>
                          <a:uFillTx/>
                          <a:latin typeface="Calibri"/>
                          <a:ea typeface="+mn-ea"/>
                          <a:cs typeface="+mn-cs"/>
                        </a:rPr>
                        <a:t>
 🖼️ L'Art dans la ville ! 
Direction Saint-Louis de Montferrand pour une plongée dans l'œuvre d'art de Camille Benbournane ! 
Cette artiste propose de réfléchir à la nature et l'environnement avec son installation "143-145 Avenue de la Garonne".
Reportage en vidéo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https://quintly-eu-image-storage.s3.amazonaws.com/525c472dc1e3070e304318bacbd2c88a/e19d656e2f8300d352d6fa200751ab4b.jpg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extLst>
                  <a:ext uri="{0D108BD9-81ED-4DB2-BD59-A6C34878D82A}">
                    <a16:rowId xmlns:a16="http://schemas.microsoft.com/office/drawing/2014/main" val="2790622236"/>
                  </a:ext>
                </a:extLst>
              </a:tr>
            </a:tbl>
          </a:graphicData>
        </a:graphic>
      </p:graphicFrame>
      <p:sp>
        <p:nvSpPr>
          <p:cNvPr id="4" name="Text Placeholder 3">
            <a:extLst>
              <a:ext uri="{FF2B5EF4-FFF2-40B4-BE49-F238E27FC236}">
                <a16:creationId xmlns:a16="http://schemas.microsoft.com/office/drawing/2014/main" id="{00C3291E-5BD0-4FC8-83D1-9DEBF980541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39331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6161-7A6F-41DC-BC03-FCD0577A756E}"/>
              </a:ext>
            </a:extLst>
          </p:cNvPr>
          <p:cNvSpPr>
            <a:spLocks noGrp="1"/>
          </p:cNvSpPr>
          <p:nvPr>
            <p:ph type="title"/>
          </p:nvPr>
        </p:nvSpPr>
        <p:spPr/>
        <p:txBody>
          <a:bodyPr/>
          <a:lstStyle/>
          <a:p>
            <a:r>
              <a:rPr lang="fr-FR"/>
              <a:t>Instagram Vidéos les plus populaires | All profiles - 7 of 7</a:t>
            </a:r>
            <a:endParaRPr lang="en-US"/>
          </a:p>
        </p:txBody>
      </p:sp>
      <p:graphicFrame>
        <p:nvGraphicFramePr>
          <p:cNvPr id="5" name="Table Placeholder 4">
            <a:extLst>
              <a:ext uri="{FF2B5EF4-FFF2-40B4-BE49-F238E27FC236}">
                <a16:creationId xmlns:a16="http://schemas.microsoft.com/office/drawing/2014/main" id="{18AA8856-F46F-499B-9BF8-B45264F2B616}"/>
              </a:ext>
            </a:extLst>
          </p:cNvPr>
          <p:cNvGraphicFramePr>
            <a:graphicFrameLocks noGrp="1"/>
          </p:cNvGraphicFramePr>
          <p:nvPr>
            <p:ph type="tbl" sz="quarter" idx="13"/>
            <p:extLst>
              <p:ext uri="{D42A27DB-BD31-4B8C-83A1-F6EECF244321}">
                <p14:modId xmlns:p14="http://schemas.microsoft.com/office/powerpoint/2010/main" val="105981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76435503"/>
                    </a:ext>
                  </a:extLst>
                </a:gridCol>
                <a:gridCol w="1645920">
                  <a:extLst>
                    <a:ext uri="{9D8B030D-6E8A-4147-A177-3AD203B41FA5}">
                      <a16:colId xmlns:a16="http://schemas.microsoft.com/office/drawing/2014/main" val="3213566865"/>
                    </a:ext>
                  </a:extLst>
                </a:gridCol>
                <a:gridCol w="658368">
                  <a:extLst>
                    <a:ext uri="{9D8B030D-6E8A-4147-A177-3AD203B41FA5}">
                      <a16:colId xmlns:a16="http://schemas.microsoft.com/office/drawing/2014/main" val="1482864874"/>
                    </a:ext>
                  </a:extLst>
                </a:gridCol>
                <a:gridCol w="658368">
                  <a:extLst>
                    <a:ext uri="{9D8B030D-6E8A-4147-A177-3AD203B41FA5}">
                      <a16:colId xmlns:a16="http://schemas.microsoft.com/office/drawing/2014/main" val="582594992"/>
                    </a:ext>
                  </a:extLst>
                </a:gridCol>
                <a:gridCol w="658368">
                  <a:extLst>
                    <a:ext uri="{9D8B030D-6E8A-4147-A177-3AD203B41FA5}">
                      <a16:colId xmlns:a16="http://schemas.microsoft.com/office/drawing/2014/main" val="25828924"/>
                    </a:ext>
                  </a:extLst>
                </a:gridCol>
                <a:gridCol w="658368">
                  <a:extLst>
                    <a:ext uri="{9D8B030D-6E8A-4147-A177-3AD203B41FA5}">
                      <a16:colId xmlns:a16="http://schemas.microsoft.com/office/drawing/2014/main" val="2994705129"/>
                    </a:ext>
                  </a:extLst>
                </a:gridCol>
                <a:gridCol w="658368">
                  <a:extLst>
                    <a:ext uri="{9D8B030D-6E8A-4147-A177-3AD203B41FA5}">
                      <a16:colId xmlns:a16="http://schemas.microsoft.com/office/drawing/2014/main" val="137026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3333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etemetropolitain - 2024-06-30 14:15:41</a:t>
                      </a:r>
                      <a:r>
                        <a:rPr kumimoji="0" lang="fr-FR" sz="1000" b="0" i="0" u="none" strike="noStrike" kern="1200" cap="none" spc="0" normalizeH="0" baseline="0" noProof="0">
                          <a:ln>
                            <a:noFill/>
                          </a:ln>
                          <a:solidFill>
                            <a:prstClr val="black"/>
                          </a:solidFill>
                          <a:effectLst/>
                          <a:uLnTx/>
                          <a:uFillTx/>
                          <a:latin typeface="Calibri"/>
                          <a:ea typeface="+mn-ea"/>
                          <a:cs typeface="+mn-cs"/>
                        </a:rPr>
                        <a:t>
 [TEASER] Pour ceux qui l'auraient manqué… ✨découvrez le teaser de l’Été métropolitain 2024 🤩
Un festival de spectacles à ciel ouvert avec plus de 30 compagnies, du 15 juillet au 29 août, dans des lieux (extra)ordinaires de la Métropole !
👉 Faites votre programme ! Toutes les dates sont sur notre site web (lien en bio)
📹 Montage Emma Délas, à partir d’images fournies par les compagnies
#ÉtéMétropolitain #BordeauxMétropole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https://quintly-eu-image-storage.s3.amazonaws.com/9301b0c7c2dda4776a82e10c0e253ab5/96627ba0ea5308a037291b1e38211bc9.jpg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2421</a:t>
                      </a:r>
                    </a:p>
                  </a:txBody>
                  <a:tcPr/>
                </a:tc>
                <a:extLst>
                  <a:ext uri="{0D108BD9-81ED-4DB2-BD59-A6C34878D82A}">
                    <a16:rowId xmlns:a16="http://schemas.microsoft.com/office/drawing/2014/main" val="1245386818"/>
                  </a:ext>
                </a:extLst>
              </a:tr>
            </a:tbl>
          </a:graphicData>
        </a:graphic>
      </p:graphicFrame>
      <p:sp>
        <p:nvSpPr>
          <p:cNvPr id="4" name="Text Placeholder 3">
            <a:extLst>
              <a:ext uri="{FF2B5EF4-FFF2-40B4-BE49-F238E27FC236}">
                <a16:creationId xmlns:a16="http://schemas.microsoft.com/office/drawing/2014/main" id="{5347F5A1-19FA-412D-A991-A6399BD0822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53049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C376-41D6-40D4-8729-118E4D268922}"/>
              </a:ext>
            </a:extLst>
          </p:cNvPr>
          <p:cNvSpPr>
            <a:spLocks noGrp="1"/>
          </p:cNvSpPr>
          <p:nvPr>
            <p:ph type="title"/>
          </p:nvPr>
        </p:nvSpPr>
        <p:spPr/>
        <p:txBody>
          <a:bodyPr/>
          <a:lstStyle/>
          <a:p>
            <a:r>
              <a:rPr lang="fr-FR"/>
              <a:t>Instagram Chiffres clés des stories | All profiles</a:t>
            </a:r>
            <a:endParaRPr lang="en-US"/>
          </a:p>
        </p:txBody>
      </p:sp>
      <p:graphicFrame>
        <p:nvGraphicFramePr>
          <p:cNvPr id="5" name="Table Placeholder 4">
            <a:extLst>
              <a:ext uri="{FF2B5EF4-FFF2-40B4-BE49-F238E27FC236}">
                <a16:creationId xmlns:a16="http://schemas.microsoft.com/office/drawing/2014/main" id="{B690C84B-8A92-4473-8EB5-F37AFFA79806}"/>
              </a:ext>
            </a:extLst>
          </p:cNvPr>
          <p:cNvGraphicFramePr>
            <a:graphicFrameLocks noGrp="1"/>
          </p:cNvGraphicFramePr>
          <p:nvPr>
            <p:ph type="tbl" sz="quarter" idx="13"/>
            <p:extLst>
              <p:ext uri="{D42A27DB-BD31-4B8C-83A1-F6EECF244321}">
                <p14:modId xmlns:p14="http://schemas.microsoft.com/office/powerpoint/2010/main" val="264823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75877958"/>
                    </a:ext>
                  </a:extLst>
                </a:gridCol>
                <a:gridCol w="1399032">
                  <a:extLst>
                    <a:ext uri="{9D8B030D-6E8A-4147-A177-3AD203B41FA5}">
                      <a16:colId xmlns:a16="http://schemas.microsoft.com/office/drawing/2014/main" val="1173346431"/>
                    </a:ext>
                  </a:extLst>
                </a:gridCol>
                <a:gridCol w="1399032">
                  <a:extLst>
                    <a:ext uri="{9D8B030D-6E8A-4147-A177-3AD203B41FA5}">
                      <a16:colId xmlns:a16="http://schemas.microsoft.com/office/drawing/2014/main" val="4179858775"/>
                    </a:ext>
                  </a:extLst>
                </a:gridCol>
                <a:gridCol w="1399032">
                  <a:extLst>
                    <a:ext uri="{9D8B030D-6E8A-4147-A177-3AD203B41FA5}">
                      <a16:colId xmlns:a16="http://schemas.microsoft.com/office/drawing/2014/main" val="1087799794"/>
                    </a:ext>
                  </a:extLst>
                </a:gridCol>
                <a:gridCol w="1399032">
                  <a:extLst>
                    <a:ext uri="{9D8B030D-6E8A-4147-A177-3AD203B41FA5}">
                      <a16:colId xmlns:a16="http://schemas.microsoft.com/office/drawing/2014/main" val="10344034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27519513"/>
                  </a:ext>
                </a:extLst>
              </a:tr>
              <a:tr h="370840">
                <a:tc>
                  <a:txBody>
                    <a:bodyPr/>
                    <a:lstStyle/>
                    <a:p>
                      <a:r>
                        <a:rPr lang="en-US" sz="1000"/>
                        <a:t>bordeauxmetropole</a:t>
                      </a:r>
                    </a:p>
                  </a:txBody>
                  <a:tcPr/>
                </a:tc>
                <a:tc>
                  <a:txBody>
                    <a:bodyPr/>
                    <a:lstStyle/>
                    <a:p>
                      <a:r>
                        <a:rPr lang="en-US" sz="1000"/>
                        <a:t>48</a:t>
                      </a:r>
                    </a:p>
                  </a:txBody>
                  <a:tcPr/>
                </a:tc>
                <a:tc>
                  <a:txBody>
                    <a:bodyPr/>
                    <a:lstStyle/>
                    <a:p>
                      <a:r>
                        <a:rPr lang="en-US" sz="1000"/>
                        <a:t>79557</a:t>
                      </a:r>
                    </a:p>
                  </a:txBody>
                  <a:tcPr/>
                </a:tc>
                <a:tc>
                  <a:txBody>
                    <a:bodyPr/>
                    <a:lstStyle/>
                    <a:p>
                      <a:r>
                        <a:rPr lang="en-US" sz="1000"/>
                        <a:t>8741</a:t>
                      </a:r>
                    </a:p>
                  </a:txBody>
                  <a:tcPr/>
                </a:tc>
                <a:tc>
                  <a:txBody>
                    <a:bodyPr/>
                    <a:lstStyle/>
                    <a:p>
                      <a:r>
                        <a:rPr lang="en-US" sz="1000"/>
                        <a:t>76343</a:t>
                      </a:r>
                    </a:p>
                  </a:txBody>
                  <a:tcPr/>
                </a:tc>
                <a:extLst>
                  <a:ext uri="{0D108BD9-81ED-4DB2-BD59-A6C34878D82A}">
                    <a16:rowId xmlns:a16="http://schemas.microsoft.com/office/drawing/2014/main" val="3567347562"/>
                  </a:ext>
                </a:extLst>
              </a:tr>
              <a:tr h="370840">
                <a:tc>
                  <a:txBody>
                    <a:bodyPr/>
                    <a:lstStyle/>
                    <a:p>
                      <a:r>
                        <a:rPr lang="en-US" sz="1000"/>
                        <a:t>etemetropolitain</a:t>
                      </a:r>
                    </a:p>
                  </a:txBody>
                  <a:tcPr/>
                </a:tc>
                <a:tc>
                  <a:txBody>
                    <a:bodyPr/>
                    <a:lstStyle/>
                    <a:p>
                      <a:r>
                        <a:rPr lang="en-US" sz="1000"/>
                        <a:t>7</a:t>
                      </a:r>
                    </a:p>
                  </a:txBody>
                  <a:tcPr/>
                </a:tc>
                <a:tc>
                  <a:txBody>
                    <a:bodyPr/>
                    <a:lstStyle/>
                    <a:p>
                      <a:r>
                        <a:rPr lang="en-US" sz="1000"/>
                        <a:t>927</a:t>
                      </a:r>
                    </a:p>
                  </a:txBody>
                  <a:tcPr/>
                </a:tc>
                <a:tc>
                  <a:txBody>
                    <a:bodyPr/>
                    <a:lstStyle/>
                    <a:p>
                      <a:r>
                        <a:rPr lang="en-US" sz="1000"/>
                        <a:t>219</a:t>
                      </a:r>
                    </a:p>
                  </a:txBody>
                  <a:tcPr/>
                </a:tc>
                <a:tc>
                  <a:txBody>
                    <a:bodyPr/>
                    <a:lstStyle/>
                    <a:p>
                      <a:r>
                        <a:rPr lang="en-US" sz="1000"/>
                        <a:t>763</a:t>
                      </a:r>
                    </a:p>
                  </a:txBody>
                  <a:tcPr/>
                </a:tc>
                <a:extLst>
                  <a:ext uri="{0D108BD9-81ED-4DB2-BD59-A6C34878D82A}">
                    <a16:rowId xmlns:a16="http://schemas.microsoft.com/office/drawing/2014/main" val="1343665177"/>
                  </a:ext>
                </a:extLst>
              </a:tr>
            </a:tbl>
          </a:graphicData>
        </a:graphic>
      </p:graphicFrame>
      <p:sp>
        <p:nvSpPr>
          <p:cNvPr id="4" name="Text Placeholder 3">
            <a:extLst>
              <a:ext uri="{FF2B5EF4-FFF2-40B4-BE49-F238E27FC236}">
                <a16:creationId xmlns:a16="http://schemas.microsoft.com/office/drawing/2014/main" id="{5039B75B-0BC3-4F51-86F1-4A23EE25E9F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82218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DD0F0-1BFE-4AF4-A4A0-2765275C71F5}"/>
              </a:ext>
            </a:extLst>
          </p:cNvPr>
          <p:cNvSpPr>
            <a:spLocks noGrp="1"/>
          </p:cNvSpPr>
          <p:nvPr>
            <p:ph type="title"/>
          </p:nvPr>
        </p:nvSpPr>
        <p:spPr/>
        <p:txBody>
          <a:bodyPr/>
          <a:lstStyle/>
          <a:p>
            <a:r>
              <a:rPr lang="fr-FR"/>
              <a:t>Instagram Stories les plus vues | All profiles - 1 of 19</a:t>
            </a:r>
            <a:endParaRPr lang="en-US"/>
          </a:p>
        </p:txBody>
      </p:sp>
      <p:graphicFrame>
        <p:nvGraphicFramePr>
          <p:cNvPr id="5" name="Table Placeholder 4">
            <a:extLst>
              <a:ext uri="{FF2B5EF4-FFF2-40B4-BE49-F238E27FC236}">
                <a16:creationId xmlns:a16="http://schemas.microsoft.com/office/drawing/2014/main" id="{C7266457-C51C-4BEB-867D-2F846DA31FA2}"/>
              </a:ext>
            </a:extLst>
          </p:cNvPr>
          <p:cNvGraphicFramePr>
            <a:graphicFrameLocks noGrp="1"/>
          </p:cNvGraphicFramePr>
          <p:nvPr>
            <p:ph type="tbl" sz="quarter" idx="13"/>
            <p:extLst>
              <p:ext uri="{D42A27DB-BD31-4B8C-83A1-F6EECF244321}">
                <p14:modId xmlns:p14="http://schemas.microsoft.com/office/powerpoint/2010/main" val="384647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93520627"/>
                    </a:ext>
                  </a:extLst>
                </a:gridCol>
                <a:gridCol w="905256">
                  <a:extLst>
                    <a:ext uri="{9D8B030D-6E8A-4147-A177-3AD203B41FA5}">
                      <a16:colId xmlns:a16="http://schemas.microsoft.com/office/drawing/2014/main" val="1141302602"/>
                    </a:ext>
                  </a:extLst>
                </a:gridCol>
                <a:gridCol w="1152144">
                  <a:extLst>
                    <a:ext uri="{9D8B030D-6E8A-4147-A177-3AD203B41FA5}">
                      <a16:colId xmlns:a16="http://schemas.microsoft.com/office/drawing/2014/main" val="513594983"/>
                    </a:ext>
                  </a:extLst>
                </a:gridCol>
                <a:gridCol w="411480">
                  <a:extLst>
                    <a:ext uri="{9D8B030D-6E8A-4147-A177-3AD203B41FA5}">
                      <a16:colId xmlns:a16="http://schemas.microsoft.com/office/drawing/2014/main" val="2778432479"/>
                    </a:ext>
                  </a:extLst>
                </a:gridCol>
                <a:gridCol w="411480">
                  <a:extLst>
                    <a:ext uri="{9D8B030D-6E8A-4147-A177-3AD203B41FA5}">
                      <a16:colId xmlns:a16="http://schemas.microsoft.com/office/drawing/2014/main" val="1854550550"/>
                    </a:ext>
                  </a:extLst>
                </a:gridCol>
                <a:gridCol w="411480">
                  <a:extLst>
                    <a:ext uri="{9D8B030D-6E8A-4147-A177-3AD203B41FA5}">
                      <a16:colId xmlns:a16="http://schemas.microsoft.com/office/drawing/2014/main" val="2226951895"/>
                    </a:ext>
                  </a:extLst>
                </a:gridCol>
                <a:gridCol w="411480">
                  <a:extLst>
                    <a:ext uri="{9D8B030D-6E8A-4147-A177-3AD203B41FA5}">
                      <a16:colId xmlns:a16="http://schemas.microsoft.com/office/drawing/2014/main" val="730333045"/>
                    </a:ext>
                  </a:extLst>
                </a:gridCol>
                <a:gridCol w="411480">
                  <a:extLst>
                    <a:ext uri="{9D8B030D-6E8A-4147-A177-3AD203B41FA5}">
                      <a16:colId xmlns:a16="http://schemas.microsoft.com/office/drawing/2014/main" val="3837594499"/>
                    </a:ext>
                  </a:extLst>
                </a:gridCol>
                <a:gridCol w="411480">
                  <a:extLst>
                    <a:ext uri="{9D8B030D-6E8A-4147-A177-3AD203B41FA5}">
                      <a16:colId xmlns:a16="http://schemas.microsoft.com/office/drawing/2014/main" val="1768126363"/>
                    </a:ext>
                  </a:extLst>
                </a:gridCol>
                <a:gridCol w="411480">
                  <a:extLst>
                    <a:ext uri="{9D8B030D-6E8A-4147-A177-3AD203B41FA5}">
                      <a16:colId xmlns:a16="http://schemas.microsoft.com/office/drawing/2014/main" val="1779539203"/>
                    </a:ext>
                  </a:extLst>
                </a:gridCol>
                <a:gridCol w="411480">
                  <a:extLst>
                    <a:ext uri="{9D8B030D-6E8A-4147-A177-3AD203B41FA5}">
                      <a16:colId xmlns:a16="http://schemas.microsoft.com/office/drawing/2014/main" val="3670586103"/>
                    </a:ext>
                  </a:extLst>
                </a:gridCol>
                <a:gridCol w="411480">
                  <a:extLst>
                    <a:ext uri="{9D8B030D-6E8A-4147-A177-3AD203B41FA5}">
                      <a16:colId xmlns:a16="http://schemas.microsoft.com/office/drawing/2014/main" val="222493721"/>
                    </a:ext>
                  </a:extLst>
                </a:gridCol>
                <a:gridCol w="411480">
                  <a:extLst>
                    <a:ext uri="{9D8B030D-6E8A-4147-A177-3AD203B41FA5}">
                      <a16:colId xmlns:a16="http://schemas.microsoft.com/office/drawing/2014/main" val="4262382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43255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06/22/2024 19:32:43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06/22/2024 19:32:43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encompagniedurenard
Des vélos sont mis en place par le
@top14rugby @bordeauxmetropole et
@tissot_official pour aller au stade Matmut
Atlantique en partant de la place des
Quinconces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extLst>
                  <a:ext uri="{0D108BD9-81ED-4DB2-BD59-A6C34878D82A}">
                    <a16:rowId xmlns:a16="http://schemas.microsoft.com/office/drawing/2014/main" val="169127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ATINOIRE de
BORDEAUX
HOCKEY
ON A CROISÉ 3
HOCKEYEURS DES
BOXERS DE BORDEAUX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extLst>
                  <a:ext uri="{0D108BD9-81ED-4DB2-BD59-A6C34878D82A}">
                    <a16:rowId xmlns:a16="http://schemas.microsoft.com/office/drawing/2014/main" val="328488524"/>
                  </a:ext>
                </a:extLst>
              </a:tr>
            </a:tbl>
          </a:graphicData>
        </a:graphic>
      </p:graphicFrame>
      <p:sp>
        <p:nvSpPr>
          <p:cNvPr id="4" name="Text Placeholder 3">
            <a:extLst>
              <a:ext uri="{FF2B5EF4-FFF2-40B4-BE49-F238E27FC236}">
                <a16:creationId xmlns:a16="http://schemas.microsoft.com/office/drawing/2014/main" id="{263786DA-B767-4FF6-84DE-D8B738A0E1E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94997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87180-FA4F-4A55-B220-5EA36A4155E2}"/>
              </a:ext>
            </a:extLst>
          </p:cNvPr>
          <p:cNvSpPr>
            <a:spLocks noGrp="1"/>
          </p:cNvSpPr>
          <p:nvPr>
            <p:ph type="title"/>
          </p:nvPr>
        </p:nvSpPr>
        <p:spPr/>
        <p:txBody>
          <a:bodyPr/>
          <a:lstStyle/>
          <a:p>
            <a:r>
              <a:rPr lang="fr-FR"/>
              <a:t>Instagram Stories les plus vues | All profiles - 2 of 19</a:t>
            </a:r>
            <a:endParaRPr lang="en-US"/>
          </a:p>
        </p:txBody>
      </p:sp>
      <p:graphicFrame>
        <p:nvGraphicFramePr>
          <p:cNvPr id="5" name="Table Placeholder 4">
            <a:extLst>
              <a:ext uri="{FF2B5EF4-FFF2-40B4-BE49-F238E27FC236}">
                <a16:creationId xmlns:a16="http://schemas.microsoft.com/office/drawing/2014/main" id="{88E5A4CE-A106-4A0C-AED7-0963E1EEB681}"/>
              </a:ext>
            </a:extLst>
          </p:cNvPr>
          <p:cNvGraphicFramePr>
            <a:graphicFrameLocks noGrp="1"/>
          </p:cNvGraphicFramePr>
          <p:nvPr>
            <p:ph type="tbl" sz="quarter" idx="13"/>
            <p:extLst>
              <p:ext uri="{D42A27DB-BD31-4B8C-83A1-F6EECF244321}">
                <p14:modId xmlns:p14="http://schemas.microsoft.com/office/powerpoint/2010/main" val="916418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3647934"/>
                    </a:ext>
                  </a:extLst>
                </a:gridCol>
                <a:gridCol w="905256">
                  <a:extLst>
                    <a:ext uri="{9D8B030D-6E8A-4147-A177-3AD203B41FA5}">
                      <a16:colId xmlns:a16="http://schemas.microsoft.com/office/drawing/2014/main" val="2779546206"/>
                    </a:ext>
                  </a:extLst>
                </a:gridCol>
                <a:gridCol w="1152144">
                  <a:extLst>
                    <a:ext uri="{9D8B030D-6E8A-4147-A177-3AD203B41FA5}">
                      <a16:colId xmlns:a16="http://schemas.microsoft.com/office/drawing/2014/main" val="934806771"/>
                    </a:ext>
                  </a:extLst>
                </a:gridCol>
                <a:gridCol w="411480">
                  <a:extLst>
                    <a:ext uri="{9D8B030D-6E8A-4147-A177-3AD203B41FA5}">
                      <a16:colId xmlns:a16="http://schemas.microsoft.com/office/drawing/2014/main" val="2393371838"/>
                    </a:ext>
                  </a:extLst>
                </a:gridCol>
                <a:gridCol w="411480">
                  <a:extLst>
                    <a:ext uri="{9D8B030D-6E8A-4147-A177-3AD203B41FA5}">
                      <a16:colId xmlns:a16="http://schemas.microsoft.com/office/drawing/2014/main" val="1831063724"/>
                    </a:ext>
                  </a:extLst>
                </a:gridCol>
                <a:gridCol w="411480">
                  <a:extLst>
                    <a:ext uri="{9D8B030D-6E8A-4147-A177-3AD203B41FA5}">
                      <a16:colId xmlns:a16="http://schemas.microsoft.com/office/drawing/2014/main" val="689143230"/>
                    </a:ext>
                  </a:extLst>
                </a:gridCol>
                <a:gridCol w="411480">
                  <a:extLst>
                    <a:ext uri="{9D8B030D-6E8A-4147-A177-3AD203B41FA5}">
                      <a16:colId xmlns:a16="http://schemas.microsoft.com/office/drawing/2014/main" val="2104223048"/>
                    </a:ext>
                  </a:extLst>
                </a:gridCol>
                <a:gridCol w="411480">
                  <a:extLst>
                    <a:ext uri="{9D8B030D-6E8A-4147-A177-3AD203B41FA5}">
                      <a16:colId xmlns:a16="http://schemas.microsoft.com/office/drawing/2014/main" val="3488791327"/>
                    </a:ext>
                  </a:extLst>
                </a:gridCol>
                <a:gridCol w="411480">
                  <a:extLst>
                    <a:ext uri="{9D8B030D-6E8A-4147-A177-3AD203B41FA5}">
                      <a16:colId xmlns:a16="http://schemas.microsoft.com/office/drawing/2014/main" val="3786751837"/>
                    </a:ext>
                  </a:extLst>
                </a:gridCol>
                <a:gridCol w="411480">
                  <a:extLst>
                    <a:ext uri="{9D8B030D-6E8A-4147-A177-3AD203B41FA5}">
                      <a16:colId xmlns:a16="http://schemas.microsoft.com/office/drawing/2014/main" val="266689471"/>
                    </a:ext>
                  </a:extLst>
                </a:gridCol>
                <a:gridCol w="411480">
                  <a:extLst>
                    <a:ext uri="{9D8B030D-6E8A-4147-A177-3AD203B41FA5}">
                      <a16:colId xmlns:a16="http://schemas.microsoft.com/office/drawing/2014/main" val="1376627316"/>
                    </a:ext>
                  </a:extLst>
                </a:gridCol>
                <a:gridCol w="411480">
                  <a:extLst>
                    <a:ext uri="{9D8B030D-6E8A-4147-A177-3AD203B41FA5}">
                      <a16:colId xmlns:a16="http://schemas.microsoft.com/office/drawing/2014/main" val="2568549252"/>
                    </a:ext>
                  </a:extLst>
                </a:gridCol>
                <a:gridCol w="411480">
                  <a:extLst>
                    <a:ext uri="{9D8B030D-6E8A-4147-A177-3AD203B41FA5}">
                      <a16:colId xmlns:a16="http://schemas.microsoft.com/office/drawing/2014/main" val="1648976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19238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06/09/2024 14:31:25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06/09/2024 14:31:25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Préparez votre venue au
@matmut.atl
ALLEZ
LES INFOS
LES
BLEUS
DE EURO
FRANCE
5
FRA VS CAN
FRANCE CANADA
16
11
09 JUIN
MATMUT ATLANTIQUE - BORDEAUX
21H15
POUR PROFITER SEREINEMENT DE VOTRE SOIRÉE, ANTICIPEZ VOTRE ARRIVÉE AU MATMUT ATLANTIQUE.
17H00
19H00
21H15
Ouverture des portes
Ouverture Fan Zone
Coup d'envoi
EN RAISON DE LA FORTE AFFLUENCE ATTENDUE LE SOIR DU MATCH,
NOUS VOUS ENCOURAGEONS FORTEMENT A VENIR A VELO OU EN TRANSPORT EN COMMUN.
À VÉLO ET À TROTTINETTE
Depuis
15 min depuis la Place Ravezies
30 min depuis les Quinconces
45 min depuis la Care Saint-Jean
Depuis les villes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extLst>
                  <a:ext uri="{0D108BD9-81ED-4DB2-BD59-A6C34878D82A}">
                    <a16:rowId xmlns:a16="http://schemas.microsoft.com/office/drawing/2014/main" val="1686783496"/>
                  </a:ext>
                </a:extLst>
              </a:tr>
            </a:tbl>
          </a:graphicData>
        </a:graphic>
      </p:graphicFrame>
      <p:sp>
        <p:nvSpPr>
          <p:cNvPr id="4" name="Text Placeholder 3">
            <a:extLst>
              <a:ext uri="{FF2B5EF4-FFF2-40B4-BE49-F238E27FC236}">
                <a16:creationId xmlns:a16="http://schemas.microsoft.com/office/drawing/2014/main" id="{3F908AE5-A661-44CC-A784-E40C1F6FC75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177544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7B2CA-FB1F-41E8-BFAB-FF40450F4715}"/>
              </a:ext>
            </a:extLst>
          </p:cNvPr>
          <p:cNvSpPr>
            <a:spLocks noGrp="1"/>
          </p:cNvSpPr>
          <p:nvPr>
            <p:ph type="title"/>
          </p:nvPr>
        </p:nvSpPr>
        <p:spPr/>
        <p:txBody>
          <a:bodyPr/>
          <a:lstStyle/>
          <a:p>
            <a:r>
              <a:rPr lang="fr-FR"/>
              <a:t>Instagram Stories les plus vues | All profiles - 3 of 19</a:t>
            </a:r>
            <a:endParaRPr lang="en-US"/>
          </a:p>
        </p:txBody>
      </p:sp>
      <p:graphicFrame>
        <p:nvGraphicFramePr>
          <p:cNvPr id="5" name="Table Placeholder 4">
            <a:extLst>
              <a:ext uri="{FF2B5EF4-FFF2-40B4-BE49-F238E27FC236}">
                <a16:creationId xmlns:a16="http://schemas.microsoft.com/office/drawing/2014/main" id="{5118A605-DF30-40A5-8026-3CB1F1A10C5F}"/>
              </a:ext>
            </a:extLst>
          </p:cNvPr>
          <p:cNvGraphicFramePr>
            <a:graphicFrameLocks noGrp="1"/>
          </p:cNvGraphicFramePr>
          <p:nvPr>
            <p:ph type="tbl" sz="quarter" idx="13"/>
            <p:extLst>
              <p:ext uri="{D42A27DB-BD31-4B8C-83A1-F6EECF244321}">
                <p14:modId xmlns:p14="http://schemas.microsoft.com/office/powerpoint/2010/main" val="202594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35686098"/>
                    </a:ext>
                  </a:extLst>
                </a:gridCol>
                <a:gridCol w="905256">
                  <a:extLst>
                    <a:ext uri="{9D8B030D-6E8A-4147-A177-3AD203B41FA5}">
                      <a16:colId xmlns:a16="http://schemas.microsoft.com/office/drawing/2014/main" val="379115132"/>
                    </a:ext>
                  </a:extLst>
                </a:gridCol>
                <a:gridCol w="1152144">
                  <a:extLst>
                    <a:ext uri="{9D8B030D-6E8A-4147-A177-3AD203B41FA5}">
                      <a16:colId xmlns:a16="http://schemas.microsoft.com/office/drawing/2014/main" val="2049058407"/>
                    </a:ext>
                  </a:extLst>
                </a:gridCol>
                <a:gridCol w="411480">
                  <a:extLst>
                    <a:ext uri="{9D8B030D-6E8A-4147-A177-3AD203B41FA5}">
                      <a16:colId xmlns:a16="http://schemas.microsoft.com/office/drawing/2014/main" val="890493599"/>
                    </a:ext>
                  </a:extLst>
                </a:gridCol>
                <a:gridCol w="411480">
                  <a:extLst>
                    <a:ext uri="{9D8B030D-6E8A-4147-A177-3AD203B41FA5}">
                      <a16:colId xmlns:a16="http://schemas.microsoft.com/office/drawing/2014/main" val="140947155"/>
                    </a:ext>
                  </a:extLst>
                </a:gridCol>
                <a:gridCol w="411480">
                  <a:extLst>
                    <a:ext uri="{9D8B030D-6E8A-4147-A177-3AD203B41FA5}">
                      <a16:colId xmlns:a16="http://schemas.microsoft.com/office/drawing/2014/main" val="974794201"/>
                    </a:ext>
                  </a:extLst>
                </a:gridCol>
                <a:gridCol w="411480">
                  <a:extLst>
                    <a:ext uri="{9D8B030D-6E8A-4147-A177-3AD203B41FA5}">
                      <a16:colId xmlns:a16="http://schemas.microsoft.com/office/drawing/2014/main" val="3424118224"/>
                    </a:ext>
                  </a:extLst>
                </a:gridCol>
                <a:gridCol w="411480">
                  <a:extLst>
                    <a:ext uri="{9D8B030D-6E8A-4147-A177-3AD203B41FA5}">
                      <a16:colId xmlns:a16="http://schemas.microsoft.com/office/drawing/2014/main" val="3380147981"/>
                    </a:ext>
                  </a:extLst>
                </a:gridCol>
                <a:gridCol w="411480">
                  <a:extLst>
                    <a:ext uri="{9D8B030D-6E8A-4147-A177-3AD203B41FA5}">
                      <a16:colId xmlns:a16="http://schemas.microsoft.com/office/drawing/2014/main" val="480745151"/>
                    </a:ext>
                  </a:extLst>
                </a:gridCol>
                <a:gridCol w="411480">
                  <a:extLst>
                    <a:ext uri="{9D8B030D-6E8A-4147-A177-3AD203B41FA5}">
                      <a16:colId xmlns:a16="http://schemas.microsoft.com/office/drawing/2014/main" val="1197228314"/>
                    </a:ext>
                  </a:extLst>
                </a:gridCol>
                <a:gridCol w="411480">
                  <a:extLst>
                    <a:ext uri="{9D8B030D-6E8A-4147-A177-3AD203B41FA5}">
                      <a16:colId xmlns:a16="http://schemas.microsoft.com/office/drawing/2014/main" val="3079659445"/>
                    </a:ext>
                  </a:extLst>
                </a:gridCol>
                <a:gridCol w="411480">
                  <a:extLst>
                    <a:ext uri="{9D8B030D-6E8A-4147-A177-3AD203B41FA5}">
                      <a16:colId xmlns:a16="http://schemas.microsoft.com/office/drawing/2014/main" val="2556823969"/>
                    </a:ext>
                  </a:extLst>
                </a:gridCol>
                <a:gridCol w="411480">
                  <a:extLst>
                    <a:ext uri="{9D8B030D-6E8A-4147-A177-3AD203B41FA5}">
                      <a16:colId xmlns:a16="http://schemas.microsoft.com/office/drawing/2014/main" val="1718213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73028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ILS ÉTAIENT FILMÉS !
PA
SONY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extLst>
                  <a:ext uri="{0D108BD9-81ED-4DB2-BD59-A6C34878D82A}">
                    <a16:rowId xmlns:a16="http://schemas.microsoft.com/office/drawing/2014/main" val="278183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06/28/2024 11:01:30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06/28/2024 11:01:30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lenna.vivas
J'ai même pas eu le temps de vous le dire
mais... j'ai visité le FAMEUX, l'UNIQUE, le
TANT ATTENDU pont bordelais Simone Veil
(quelle fierté ce nom quand même !)
@bordeauxmetropole
Invitation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extLst>
                  <a:ext uri="{0D108BD9-81ED-4DB2-BD59-A6C34878D82A}">
                    <a16:rowId xmlns:a16="http://schemas.microsoft.com/office/drawing/2014/main" val="21261678"/>
                  </a:ext>
                </a:extLst>
              </a:tr>
            </a:tbl>
          </a:graphicData>
        </a:graphic>
      </p:graphicFrame>
      <p:sp>
        <p:nvSpPr>
          <p:cNvPr id="4" name="Text Placeholder 3">
            <a:extLst>
              <a:ext uri="{FF2B5EF4-FFF2-40B4-BE49-F238E27FC236}">
                <a16:creationId xmlns:a16="http://schemas.microsoft.com/office/drawing/2014/main" id="{CDFC66A0-8922-4FD1-A9DA-C6F55AE198A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26049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10BAC-DC14-43D2-BC5B-895B26561BF8}"/>
              </a:ext>
            </a:extLst>
          </p:cNvPr>
          <p:cNvSpPr>
            <a:spLocks noGrp="1"/>
          </p:cNvSpPr>
          <p:nvPr>
            <p:ph type="title"/>
          </p:nvPr>
        </p:nvSpPr>
        <p:spPr/>
        <p:txBody>
          <a:bodyPr/>
          <a:lstStyle/>
          <a:p>
            <a:r>
              <a:rPr lang="fr-FR"/>
              <a:t>Instagram Stories les plus vues | All profiles - 4 of 19</a:t>
            </a:r>
            <a:endParaRPr lang="en-US"/>
          </a:p>
        </p:txBody>
      </p:sp>
      <p:graphicFrame>
        <p:nvGraphicFramePr>
          <p:cNvPr id="5" name="Table Placeholder 4">
            <a:extLst>
              <a:ext uri="{FF2B5EF4-FFF2-40B4-BE49-F238E27FC236}">
                <a16:creationId xmlns:a16="http://schemas.microsoft.com/office/drawing/2014/main" id="{4143B864-AA52-425A-93EC-B7375406801A}"/>
              </a:ext>
            </a:extLst>
          </p:cNvPr>
          <p:cNvGraphicFramePr>
            <a:graphicFrameLocks noGrp="1"/>
          </p:cNvGraphicFramePr>
          <p:nvPr>
            <p:ph type="tbl" sz="quarter" idx="13"/>
            <p:extLst>
              <p:ext uri="{D42A27DB-BD31-4B8C-83A1-F6EECF244321}">
                <p14:modId xmlns:p14="http://schemas.microsoft.com/office/powerpoint/2010/main" val="124216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93485605"/>
                    </a:ext>
                  </a:extLst>
                </a:gridCol>
                <a:gridCol w="905256">
                  <a:extLst>
                    <a:ext uri="{9D8B030D-6E8A-4147-A177-3AD203B41FA5}">
                      <a16:colId xmlns:a16="http://schemas.microsoft.com/office/drawing/2014/main" val="302447274"/>
                    </a:ext>
                  </a:extLst>
                </a:gridCol>
                <a:gridCol w="1152144">
                  <a:extLst>
                    <a:ext uri="{9D8B030D-6E8A-4147-A177-3AD203B41FA5}">
                      <a16:colId xmlns:a16="http://schemas.microsoft.com/office/drawing/2014/main" val="1548778835"/>
                    </a:ext>
                  </a:extLst>
                </a:gridCol>
                <a:gridCol w="411480">
                  <a:extLst>
                    <a:ext uri="{9D8B030D-6E8A-4147-A177-3AD203B41FA5}">
                      <a16:colId xmlns:a16="http://schemas.microsoft.com/office/drawing/2014/main" val="4164441013"/>
                    </a:ext>
                  </a:extLst>
                </a:gridCol>
                <a:gridCol w="411480">
                  <a:extLst>
                    <a:ext uri="{9D8B030D-6E8A-4147-A177-3AD203B41FA5}">
                      <a16:colId xmlns:a16="http://schemas.microsoft.com/office/drawing/2014/main" val="168515902"/>
                    </a:ext>
                  </a:extLst>
                </a:gridCol>
                <a:gridCol w="411480">
                  <a:extLst>
                    <a:ext uri="{9D8B030D-6E8A-4147-A177-3AD203B41FA5}">
                      <a16:colId xmlns:a16="http://schemas.microsoft.com/office/drawing/2014/main" val="727891620"/>
                    </a:ext>
                  </a:extLst>
                </a:gridCol>
                <a:gridCol w="411480">
                  <a:extLst>
                    <a:ext uri="{9D8B030D-6E8A-4147-A177-3AD203B41FA5}">
                      <a16:colId xmlns:a16="http://schemas.microsoft.com/office/drawing/2014/main" val="307959624"/>
                    </a:ext>
                  </a:extLst>
                </a:gridCol>
                <a:gridCol w="411480">
                  <a:extLst>
                    <a:ext uri="{9D8B030D-6E8A-4147-A177-3AD203B41FA5}">
                      <a16:colId xmlns:a16="http://schemas.microsoft.com/office/drawing/2014/main" val="2577863250"/>
                    </a:ext>
                  </a:extLst>
                </a:gridCol>
                <a:gridCol w="411480">
                  <a:extLst>
                    <a:ext uri="{9D8B030D-6E8A-4147-A177-3AD203B41FA5}">
                      <a16:colId xmlns:a16="http://schemas.microsoft.com/office/drawing/2014/main" val="386514873"/>
                    </a:ext>
                  </a:extLst>
                </a:gridCol>
                <a:gridCol w="411480">
                  <a:extLst>
                    <a:ext uri="{9D8B030D-6E8A-4147-A177-3AD203B41FA5}">
                      <a16:colId xmlns:a16="http://schemas.microsoft.com/office/drawing/2014/main" val="3564029620"/>
                    </a:ext>
                  </a:extLst>
                </a:gridCol>
                <a:gridCol w="411480">
                  <a:extLst>
                    <a:ext uri="{9D8B030D-6E8A-4147-A177-3AD203B41FA5}">
                      <a16:colId xmlns:a16="http://schemas.microsoft.com/office/drawing/2014/main" val="2596254258"/>
                    </a:ext>
                  </a:extLst>
                </a:gridCol>
                <a:gridCol w="411480">
                  <a:extLst>
                    <a:ext uri="{9D8B030D-6E8A-4147-A177-3AD203B41FA5}">
                      <a16:colId xmlns:a16="http://schemas.microsoft.com/office/drawing/2014/main" val="2660534065"/>
                    </a:ext>
                  </a:extLst>
                </a:gridCol>
                <a:gridCol w="411480">
                  <a:extLst>
                    <a:ext uri="{9D8B030D-6E8A-4147-A177-3AD203B41FA5}">
                      <a16:colId xmlns:a16="http://schemas.microsoft.com/office/drawing/2014/main" val="201482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03346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ON LES A RECROISÉ A UNE
STATION DU BUS EXPRESS
DE LA LIGNE G...
G 1 1670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123948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MAIS QU'EST-CE QU'ILS
FONT ?
KEY
Poliaki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extLst>
                  <a:ext uri="{0D108BD9-81ED-4DB2-BD59-A6C34878D82A}">
                    <a16:rowId xmlns:a16="http://schemas.microsoft.com/office/drawing/2014/main" val="25263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06/30/2024 11:31:25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RÉPONSE BIÉNTÔT...
BORDEAUX
HOCKEY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extLst>
                  <a:ext uri="{0D108BD9-81ED-4DB2-BD59-A6C34878D82A}">
                    <a16:rowId xmlns:a16="http://schemas.microsoft.com/office/drawing/2014/main" val="3729001172"/>
                  </a:ext>
                </a:extLst>
              </a:tr>
            </a:tbl>
          </a:graphicData>
        </a:graphic>
      </p:graphicFrame>
      <p:sp>
        <p:nvSpPr>
          <p:cNvPr id="4" name="Text Placeholder 3">
            <a:extLst>
              <a:ext uri="{FF2B5EF4-FFF2-40B4-BE49-F238E27FC236}">
                <a16:creationId xmlns:a16="http://schemas.microsoft.com/office/drawing/2014/main" id="{2009F76D-CCF5-42DF-9DEE-C48654044F3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98586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FC4B-176D-4409-A026-984F6E63F3B1}"/>
              </a:ext>
            </a:extLst>
          </p:cNvPr>
          <p:cNvSpPr>
            <a:spLocks noGrp="1"/>
          </p:cNvSpPr>
          <p:nvPr>
            <p:ph type="title"/>
          </p:nvPr>
        </p:nvSpPr>
        <p:spPr/>
        <p:txBody>
          <a:bodyPr/>
          <a:lstStyle/>
          <a:p>
            <a:r>
              <a:rPr lang="fr-FR"/>
              <a:t>Instagram Stories les plus vues | All profiles - 5 of 19</a:t>
            </a:r>
            <a:endParaRPr lang="en-US"/>
          </a:p>
        </p:txBody>
      </p:sp>
      <p:graphicFrame>
        <p:nvGraphicFramePr>
          <p:cNvPr id="5" name="Table Placeholder 4">
            <a:extLst>
              <a:ext uri="{FF2B5EF4-FFF2-40B4-BE49-F238E27FC236}">
                <a16:creationId xmlns:a16="http://schemas.microsoft.com/office/drawing/2014/main" id="{41E4CBDE-9B11-4504-B107-53C0CEB8CD62}"/>
              </a:ext>
            </a:extLst>
          </p:cNvPr>
          <p:cNvGraphicFramePr>
            <a:graphicFrameLocks noGrp="1"/>
          </p:cNvGraphicFramePr>
          <p:nvPr>
            <p:ph type="tbl" sz="quarter" idx="13"/>
            <p:extLst>
              <p:ext uri="{D42A27DB-BD31-4B8C-83A1-F6EECF244321}">
                <p14:modId xmlns:p14="http://schemas.microsoft.com/office/powerpoint/2010/main" val="85573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88117156"/>
                    </a:ext>
                  </a:extLst>
                </a:gridCol>
                <a:gridCol w="905256">
                  <a:extLst>
                    <a:ext uri="{9D8B030D-6E8A-4147-A177-3AD203B41FA5}">
                      <a16:colId xmlns:a16="http://schemas.microsoft.com/office/drawing/2014/main" val="2095209904"/>
                    </a:ext>
                  </a:extLst>
                </a:gridCol>
                <a:gridCol w="1152144">
                  <a:extLst>
                    <a:ext uri="{9D8B030D-6E8A-4147-A177-3AD203B41FA5}">
                      <a16:colId xmlns:a16="http://schemas.microsoft.com/office/drawing/2014/main" val="3903759874"/>
                    </a:ext>
                  </a:extLst>
                </a:gridCol>
                <a:gridCol w="411480">
                  <a:extLst>
                    <a:ext uri="{9D8B030D-6E8A-4147-A177-3AD203B41FA5}">
                      <a16:colId xmlns:a16="http://schemas.microsoft.com/office/drawing/2014/main" val="3114532099"/>
                    </a:ext>
                  </a:extLst>
                </a:gridCol>
                <a:gridCol w="411480">
                  <a:extLst>
                    <a:ext uri="{9D8B030D-6E8A-4147-A177-3AD203B41FA5}">
                      <a16:colId xmlns:a16="http://schemas.microsoft.com/office/drawing/2014/main" val="3204855587"/>
                    </a:ext>
                  </a:extLst>
                </a:gridCol>
                <a:gridCol w="411480">
                  <a:extLst>
                    <a:ext uri="{9D8B030D-6E8A-4147-A177-3AD203B41FA5}">
                      <a16:colId xmlns:a16="http://schemas.microsoft.com/office/drawing/2014/main" val="3501294287"/>
                    </a:ext>
                  </a:extLst>
                </a:gridCol>
                <a:gridCol w="411480">
                  <a:extLst>
                    <a:ext uri="{9D8B030D-6E8A-4147-A177-3AD203B41FA5}">
                      <a16:colId xmlns:a16="http://schemas.microsoft.com/office/drawing/2014/main" val="412137450"/>
                    </a:ext>
                  </a:extLst>
                </a:gridCol>
                <a:gridCol w="411480">
                  <a:extLst>
                    <a:ext uri="{9D8B030D-6E8A-4147-A177-3AD203B41FA5}">
                      <a16:colId xmlns:a16="http://schemas.microsoft.com/office/drawing/2014/main" val="3015709557"/>
                    </a:ext>
                  </a:extLst>
                </a:gridCol>
                <a:gridCol w="411480">
                  <a:extLst>
                    <a:ext uri="{9D8B030D-6E8A-4147-A177-3AD203B41FA5}">
                      <a16:colId xmlns:a16="http://schemas.microsoft.com/office/drawing/2014/main" val="4247848568"/>
                    </a:ext>
                  </a:extLst>
                </a:gridCol>
                <a:gridCol w="411480">
                  <a:extLst>
                    <a:ext uri="{9D8B030D-6E8A-4147-A177-3AD203B41FA5}">
                      <a16:colId xmlns:a16="http://schemas.microsoft.com/office/drawing/2014/main" val="1594028098"/>
                    </a:ext>
                  </a:extLst>
                </a:gridCol>
                <a:gridCol w="411480">
                  <a:extLst>
                    <a:ext uri="{9D8B030D-6E8A-4147-A177-3AD203B41FA5}">
                      <a16:colId xmlns:a16="http://schemas.microsoft.com/office/drawing/2014/main" val="200107293"/>
                    </a:ext>
                  </a:extLst>
                </a:gridCol>
                <a:gridCol w="411480">
                  <a:extLst>
                    <a:ext uri="{9D8B030D-6E8A-4147-A177-3AD203B41FA5}">
                      <a16:colId xmlns:a16="http://schemas.microsoft.com/office/drawing/2014/main" val="3389504739"/>
                    </a:ext>
                  </a:extLst>
                </a:gridCol>
                <a:gridCol w="411480">
                  <a:extLst>
                    <a:ext uri="{9D8B030D-6E8A-4147-A177-3AD203B41FA5}">
                      <a16:colId xmlns:a16="http://schemas.microsoft.com/office/drawing/2014/main" val="198833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205007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18:04:44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18:04:44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nouvelles du
Pont Simone-Veil
Petit à petit, les derniers éléments
du Pont trouvent leur place.
Ici la pose de la (( lisse du garde
corps.
Une réglette d'éclairage par led sera
installée sous cette lisse !
PONT SIMONE-VEIL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extLst>
                  <a:ext uri="{0D108BD9-81ED-4DB2-BD59-A6C34878D82A}">
                    <a16:rowId xmlns:a16="http://schemas.microsoft.com/office/drawing/2014/main" val="1245007788"/>
                  </a:ext>
                </a:extLst>
              </a:tr>
            </a:tbl>
          </a:graphicData>
        </a:graphic>
      </p:graphicFrame>
      <p:sp>
        <p:nvSpPr>
          <p:cNvPr id="4" name="Text Placeholder 3">
            <a:extLst>
              <a:ext uri="{FF2B5EF4-FFF2-40B4-BE49-F238E27FC236}">
                <a16:creationId xmlns:a16="http://schemas.microsoft.com/office/drawing/2014/main" id="{DF7F6586-3986-47E2-83C9-130CC0CF2D8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2136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F7031-A2BC-43D3-BF6C-1E326FAB96EF}"/>
              </a:ext>
            </a:extLst>
          </p:cNvPr>
          <p:cNvSpPr>
            <a:spLocks noGrp="1"/>
          </p:cNvSpPr>
          <p:nvPr>
            <p:ph type="title"/>
          </p:nvPr>
        </p:nvSpPr>
        <p:spPr/>
        <p:txBody>
          <a:bodyPr/>
          <a:lstStyle/>
          <a:p>
            <a:r>
              <a:rPr lang="fr-FR"/>
              <a:t>Instagram Stories les plus vues | All profiles - 6 of 19</a:t>
            </a:r>
            <a:endParaRPr lang="en-US"/>
          </a:p>
        </p:txBody>
      </p:sp>
      <p:graphicFrame>
        <p:nvGraphicFramePr>
          <p:cNvPr id="5" name="Table Placeholder 4">
            <a:extLst>
              <a:ext uri="{FF2B5EF4-FFF2-40B4-BE49-F238E27FC236}">
                <a16:creationId xmlns:a16="http://schemas.microsoft.com/office/drawing/2014/main" id="{E4F182B1-3F16-407B-AA53-363DB220850C}"/>
              </a:ext>
            </a:extLst>
          </p:cNvPr>
          <p:cNvGraphicFramePr>
            <a:graphicFrameLocks noGrp="1"/>
          </p:cNvGraphicFramePr>
          <p:nvPr>
            <p:ph type="tbl" sz="quarter" idx="13"/>
            <p:extLst>
              <p:ext uri="{D42A27DB-BD31-4B8C-83A1-F6EECF244321}">
                <p14:modId xmlns:p14="http://schemas.microsoft.com/office/powerpoint/2010/main" val="114410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44463015"/>
                    </a:ext>
                  </a:extLst>
                </a:gridCol>
                <a:gridCol w="905256">
                  <a:extLst>
                    <a:ext uri="{9D8B030D-6E8A-4147-A177-3AD203B41FA5}">
                      <a16:colId xmlns:a16="http://schemas.microsoft.com/office/drawing/2014/main" val="1772431370"/>
                    </a:ext>
                  </a:extLst>
                </a:gridCol>
                <a:gridCol w="1152144">
                  <a:extLst>
                    <a:ext uri="{9D8B030D-6E8A-4147-A177-3AD203B41FA5}">
                      <a16:colId xmlns:a16="http://schemas.microsoft.com/office/drawing/2014/main" val="938701648"/>
                    </a:ext>
                  </a:extLst>
                </a:gridCol>
                <a:gridCol w="411480">
                  <a:extLst>
                    <a:ext uri="{9D8B030D-6E8A-4147-A177-3AD203B41FA5}">
                      <a16:colId xmlns:a16="http://schemas.microsoft.com/office/drawing/2014/main" val="3382167263"/>
                    </a:ext>
                  </a:extLst>
                </a:gridCol>
                <a:gridCol w="411480">
                  <a:extLst>
                    <a:ext uri="{9D8B030D-6E8A-4147-A177-3AD203B41FA5}">
                      <a16:colId xmlns:a16="http://schemas.microsoft.com/office/drawing/2014/main" val="1301803137"/>
                    </a:ext>
                  </a:extLst>
                </a:gridCol>
                <a:gridCol w="411480">
                  <a:extLst>
                    <a:ext uri="{9D8B030D-6E8A-4147-A177-3AD203B41FA5}">
                      <a16:colId xmlns:a16="http://schemas.microsoft.com/office/drawing/2014/main" val="3294918016"/>
                    </a:ext>
                  </a:extLst>
                </a:gridCol>
                <a:gridCol w="411480">
                  <a:extLst>
                    <a:ext uri="{9D8B030D-6E8A-4147-A177-3AD203B41FA5}">
                      <a16:colId xmlns:a16="http://schemas.microsoft.com/office/drawing/2014/main" val="1150041159"/>
                    </a:ext>
                  </a:extLst>
                </a:gridCol>
                <a:gridCol w="411480">
                  <a:extLst>
                    <a:ext uri="{9D8B030D-6E8A-4147-A177-3AD203B41FA5}">
                      <a16:colId xmlns:a16="http://schemas.microsoft.com/office/drawing/2014/main" val="240344130"/>
                    </a:ext>
                  </a:extLst>
                </a:gridCol>
                <a:gridCol w="411480">
                  <a:extLst>
                    <a:ext uri="{9D8B030D-6E8A-4147-A177-3AD203B41FA5}">
                      <a16:colId xmlns:a16="http://schemas.microsoft.com/office/drawing/2014/main" val="597256542"/>
                    </a:ext>
                  </a:extLst>
                </a:gridCol>
                <a:gridCol w="411480">
                  <a:extLst>
                    <a:ext uri="{9D8B030D-6E8A-4147-A177-3AD203B41FA5}">
                      <a16:colId xmlns:a16="http://schemas.microsoft.com/office/drawing/2014/main" val="229854525"/>
                    </a:ext>
                  </a:extLst>
                </a:gridCol>
                <a:gridCol w="411480">
                  <a:extLst>
                    <a:ext uri="{9D8B030D-6E8A-4147-A177-3AD203B41FA5}">
                      <a16:colId xmlns:a16="http://schemas.microsoft.com/office/drawing/2014/main" val="1768624689"/>
                    </a:ext>
                  </a:extLst>
                </a:gridCol>
                <a:gridCol w="411480">
                  <a:extLst>
                    <a:ext uri="{9D8B030D-6E8A-4147-A177-3AD203B41FA5}">
                      <a16:colId xmlns:a16="http://schemas.microsoft.com/office/drawing/2014/main" val="1079815789"/>
                    </a:ext>
                  </a:extLst>
                </a:gridCol>
                <a:gridCol w="411480">
                  <a:extLst>
                    <a:ext uri="{9D8B030D-6E8A-4147-A177-3AD203B41FA5}">
                      <a16:colId xmlns:a16="http://schemas.microsoft.com/office/drawing/2014/main" val="20764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05825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06/28/2024 11:13:06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06/28/2024 11:13:06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On sent que ça approche !!!
Rendez-vous le 6 juillet pour
faire la fête !
lenna.vivas
@LENNA.VIVAS
J'ai pu fouler le bitume en avant-première de ce
très beau pont et découvrir quelques secrets!
AU PROGRAMME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extLst>
                  <a:ext uri="{0D108BD9-81ED-4DB2-BD59-A6C34878D82A}">
                    <a16:rowId xmlns:a16="http://schemas.microsoft.com/office/drawing/2014/main" val="146669707"/>
                  </a:ext>
                </a:extLst>
              </a:tr>
            </a:tbl>
          </a:graphicData>
        </a:graphic>
      </p:graphicFrame>
      <p:sp>
        <p:nvSpPr>
          <p:cNvPr id="4" name="Text Placeholder 3">
            <a:extLst>
              <a:ext uri="{FF2B5EF4-FFF2-40B4-BE49-F238E27FC236}">
                <a16:creationId xmlns:a16="http://schemas.microsoft.com/office/drawing/2014/main" id="{2C1C878D-C560-4B28-8263-C06660DC0C6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38906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A631-3818-4C3E-B227-C32D4BD5DC75}"/>
              </a:ext>
            </a:extLst>
          </p:cNvPr>
          <p:cNvSpPr>
            <a:spLocks noGrp="1"/>
          </p:cNvSpPr>
          <p:nvPr>
            <p:ph type="title"/>
          </p:nvPr>
        </p:nvSpPr>
        <p:spPr/>
        <p:txBody>
          <a:bodyPr/>
          <a:lstStyle/>
          <a:p>
            <a:r>
              <a:rPr lang="fr-FR"/>
              <a:t>Instagram Stories les plus vues | All profiles - 7 of 19</a:t>
            </a:r>
            <a:endParaRPr lang="en-US"/>
          </a:p>
        </p:txBody>
      </p:sp>
      <p:graphicFrame>
        <p:nvGraphicFramePr>
          <p:cNvPr id="5" name="Table Placeholder 4">
            <a:extLst>
              <a:ext uri="{FF2B5EF4-FFF2-40B4-BE49-F238E27FC236}">
                <a16:creationId xmlns:a16="http://schemas.microsoft.com/office/drawing/2014/main" id="{73EBF14B-B51A-4E99-8C75-1AFD6991A705}"/>
              </a:ext>
            </a:extLst>
          </p:cNvPr>
          <p:cNvGraphicFramePr>
            <a:graphicFrameLocks noGrp="1"/>
          </p:cNvGraphicFramePr>
          <p:nvPr>
            <p:ph type="tbl" sz="quarter" idx="13"/>
            <p:extLst>
              <p:ext uri="{D42A27DB-BD31-4B8C-83A1-F6EECF244321}">
                <p14:modId xmlns:p14="http://schemas.microsoft.com/office/powerpoint/2010/main" val="2556905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87777441"/>
                    </a:ext>
                  </a:extLst>
                </a:gridCol>
                <a:gridCol w="905256">
                  <a:extLst>
                    <a:ext uri="{9D8B030D-6E8A-4147-A177-3AD203B41FA5}">
                      <a16:colId xmlns:a16="http://schemas.microsoft.com/office/drawing/2014/main" val="4145087787"/>
                    </a:ext>
                  </a:extLst>
                </a:gridCol>
                <a:gridCol w="1152144">
                  <a:extLst>
                    <a:ext uri="{9D8B030D-6E8A-4147-A177-3AD203B41FA5}">
                      <a16:colId xmlns:a16="http://schemas.microsoft.com/office/drawing/2014/main" val="785685597"/>
                    </a:ext>
                  </a:extLst>
                </a:gridCol>
                <a:gridCol w="411480">
                  <a:extLst>
                    <a:ext uri="{9D8B030D-6E8A-4147-A177-3AD203B41FA5}">
                      <a16:colId xmlns:a16="http://schemas.microsoft.com/office/drawing/2014/main" val="3685515490"/>
                    </a:ext>
                  </a:extLst>
                </a:gridCol>
                <a:gridCol w="411480">
                  <a:extLst>
                    <a:ext uri="{9D8B030D-6E8A-4147-A177-3AD203B41FA5}">
                      <a16:colId xmlns:a16="http://schemas.microsoft.com/office/drawing/2014/main" val="1576076118"/>
                    </a:ext>
                  </a:extLst>
                </a:gridCol>
                <a:gridCol w="411480">
                  <a:extLst>
                    <a:ext uri="{9D8B030D-6E8A-4147-A177-3AD203B41FA5}">
                      <a16:colId xmlns:a16="http://schemas.microsoft.com/office/drawing/2014/main" val="3752872159"/>
                    </a:ext>
                  </a:extLst>
                </a:gridCol>
                <a:gridCol w="411480">
                  <a:extLst>
                    <a:ext uri="{9D8B030D-6E8A-4147-A177-3AD203B41FA5}">
                      <a16:colId xmlns:a16="http://schemas.microsoft.com/office/drawing/2014/main" val="1140299212"/>
                    </a:ext>
                  </a:extLst>
                </a:gridCol>
                <a:gridCol w="411480">
                  <a:extLst>
                    <a:ext uri="{9D8B030D-6E8A-4147-A177-3AD203B41FA5}">
                      <a16:colId xmlns:a16="http://schemas.microsoft.com/office/drawing/2014/main" val="1385855610"/>
                    </a:ext>
                  </a:extLst>
                </a:gridCol>
                <a:gridCol w="411480">
                  <a:extLst>
                    <a:ext uri="{9D8B030D-6E8A-4147-A177-3AD203B41FA5}">
                      <a16:colId xmlns:a16="http://schemas.microsoft.com/office/drawing/2014/main" val="1913563260"/>
                    </a:ext>
                  </a:extLst>
                </a:gridCol>
                <a:gridCol w="411480">
                  <a:extLst>
                    <a:ext uri="{9D8B030D-6E8A-4147-A177-3AD203B41FA5}">
                      <a16:colId xmlns:a16="http://schemas.microsoft.com/office/drawing/2014/main" val="3348312375"/>
                    </a:ext>
                  </a:extLst>
                </a:gridCol>
                <a:gridCol w="411480">
                  <a:extLst>
                    <a:ext uri="{9D8B030D-6E8A-4147-A177-3AD203B41FA5}">
                      <a16:colId xmlns:a16="http://schemas.microsoft.com/office/drawing/2014/main" val="3937903092"/>
                    </a:ext>
                  </a:extLst>
                </a:gridCol>
                <a:gridCol w="411480">
                  <a:extLst>
                    <a:ext uri="{9D8B030D-6E8A-4147-A177-3AD203B41FA5}">
                      <a16:colId xmlns:a16="http://schemas.microsoft.com/office/drawing/2014/main" val="2987021471"/>
                    </a:ext>
                  </a:extLst>
                </a:gridCol>
                <a:gridCol w="411480">
                  <a:extLst>
                    <a:ext uri="{9D8B030D-6E8A-4147-A177-3AD203B41FA5}">
                      <a16:colId xmlns:a16="http://schemas.microsoft.com/office/drawing/2014/main" val="183777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83295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18:27:24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18:27:24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ARKEA ARENA
"La carte du ciel", œuvre de
Louidgi Beltrame prend aussi
forme devant @arkeaarena
@LOUIDGI_BELTRAME
@VILLEDEFLOIRAC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extLst>
                  <a:ext uri="{0D108BD9-81ED-4DB2-BD59-A6C34878D82A}">
                    <a16:rowId xmlns:a16="http://schemas.microsoft.com/office/drawing/2014/main" val="367865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18:30:31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06/11/2024 18:30:31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@JBMENGES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extLst>
                  <a:ext uri="{0D108BD9-81ED-4DB2-BD59-A6C34878D82A}">
                    <a16:rowId xmlns:a16="http://schemas.microsoft.com/office/drawing/2014/main" val="515564059"/>
                  </a:ext>
                </a:extLst>
              </a:tr>
            </a:tbl>
          </a:graphicData>
        </a:graphic>
      </p:graphicFrame>
      <p:sp>
        <p:nvSpPr>
          <p:cNvPr id="4" name="Text Placeholder 3">
            <a:extLst>
              <a:ext uri="{FF2B5EF4-FFF2-40B4-BE49-F238E27FC236}">
                <a16:creationId xmlns:a16="http://schemas.microsoft.com/office/drawing/2014/main" id="{C4ECF736-9513-446C-91A5-AF7DB20FB9E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21431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4C574-3D69-4A25-8580-DBCC55519120}"/>
              </a:ext>
            </a:extLst>
          </p:cNvPr>
          <p:cNvSpPr>
            <a:spLocks noGrp="1"/>
          </p:cNvSpPr>
          <p:nvPr>
            <p:ph type="title"/>
          </p:nvPr>
        </p:nvSpPr>
        <p:spPr/>
        <p:txBody>
          <a:bodyPr/>
          <a:lstStyle/>
          <a:p>
            <a:r>
              <a:rPr lang="fr-FR"/>
              <a:t>Instagram Stories les plus vues | All profiles - 8 of 19</a:t>
            </a:r>
            <a:endParaRPr lang="en-US"/>
          </a:p>
        </p:txBody>
      </p:sp>
      <p:graphicFrame>
        <p:nvGraphicFramePr>
          <p:cNvPr id="5" name="Table Placeholder 4">
            <a:extLst>
              <a:ext uri="{FF2B5EF4-FFF2-40B4-BE49-F238E27FC236}">
                <a16:creationId xmlns:a16="http://schemas.microsoft.com/office/drawing/2014/main" id="{2628C296-3C26-4249-B36E-E521797D3880}"/>
              </a:ext>
            </a:extLst>
          </p:cNvPr>
          <p:cNvGraphicFramePr>
            <a:graphicFrameLocks noGrp="1"/>
          </p:cNvGraphicFramePr>
          <p:nvPr>
            <p:ph type="tbl" sz="quarter" idx="13"/>
            <p:extLst>
              <p:ext uri="{D42A27DB-BD31-4B8C-83A1-F6EECF244321}">
                <p14:modId xmlns:p14="http://schemas.microsoft.com/office/powerpoint/2010/main" val="141263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66601346"/>
                    </a:ext>
                  </a:extLst>
                </a:gridCol>
                <a:gridCol w="905256">
                  <a:extLst>
                    <a:ext uri="{9D8B030D-6E8A-4147-A177-3AD203B41FA5}">
                      <a16:colId xmlns:a16="http://schemas.microsoft.com/office/drawing/2014/main" val="1100696803"/>
                    </a:ext>
                  </a:extLst>
                </a:gridCol>
                <a:gridCol w="1152144">
                  <a:extLst>
                    <a:ext uri="{9D8B030D-6E8A-4147-A177-3AD203B41FA5}">
                      <a16:colId xmlns:a16="http://schemas.microsoft.com/office/drawing/2014/main" val="2610489003"/>
                    </a:ext>
                  </a:extLst>
                </a:gridCol>
                <a:gridCol w="411480">
                  <a:extLst>
                    <a:ext uri="{9D8B030D-6E8A-4147-A177-3AD203B41FA5}">
                      <a16:colId xmlns:a16="http://schemas.microsoft.com/office/drawing/2014/main" val="2540969872"/>
                    </a:ext>
                  </a:extLst>
                </a:gridCol>
                <a:gridCol w="411480">
                  <a:extLst>
                    <a:ext uri="{9D8B030D-6E8A-4147-A177-3AD203B41FA5}">
                      <a16:colId xmlns:a16="http://schemas.microsoft.com/office/drawing/2014/main" val="996154341"/>
                    </a:ext>
                  </a:extLst>
                </a:gridCol>
                <a:gridCol w="411480">
                  <a:extLst>
                    <a:ext uri="{9D8B030D-6E8A-4147-A177-3AD203B41FA5}">
                      <a16:colId xmlns:a16="http://schemas.microsoft.com/office/drawing/2014/main" val="3840494721"/>
                    </a:ext>
                  </a:extLst>
                </a:gridCol>
                <a:gridCol w="411480">
                  <a:extLst>
                    <a:ext uri="{9D8B030D-6E8A-4147-A177-3AD203B41FA5}">
                      <a16:colId xmlns:a16="http://schemas.microsoft.com/office/drawing/2014/main" val="416370490"/>
                    </a:ext>
                  </a:extLst>
                </a:gridCol>
                <a:gridCol w="411480">
                  <a:extLst>
                    <a:ext uri="{9D8B030D-6E8A-4147-A177-3AD203B41FA5}">
                      <a16:colId xmlns:a16="http://schemas.microsoft.com/office/drawing/2014/main" val="3780507930"/>
                    </a:ext>
                  </a:extLst>
                </a:gridCol>
                <a:gridCol w="411480">
                  <a:extLst>
                    <a:ext uri="{9D8B030D-6E8A-4147-A177-3AD203B41FA5}">
                      <a16:colId xmlns:a16="http://schemas.microsoft.com/office/drawing/2014/main" val="3428307970"/>
                    </a:ext>
                  </a:extLst>
                </a:gridCol>
                <a:gridCol w="411480">
                  <a:extLst>
                    <a:ext uri="{9D8B030D-6E8A-4147-A177-3AD203B41FA5}">
                      <a16:colId xmlns:a16="http://schemas.microsoft.com/office/drawing/2014/main" val="504298734"/>
                    </a:ext>
                  </a:extLst>
                </a:gridCol>
                <a:gridCol w="411480">
                  <a:extLst>
                    <a:ext uri="{9D8B030D-6E8A-4147-A177-3AD203B41FA5}">
                      <a16:colId xmlns:a16="http://schemas.microsoft.com/office/drawing/2014/main" val="1767247072"/>
                    </a:ext>
                  </a:extLst>
                </a:gridCol>
                <a:gridCol w="411480">
                  <a:extLst>
                    <a:ext uri="{9D8B030D-6E8A-4147-A177-3AD203B41FA5}">
                      <a16:colId xmlns:a16="http://schemas.microsoft.com/office/drawing/2014/main" val="1479610657"/>
                    </a:ext>
                  </a:extLst>
                </a:gridCol>
                <a:gridCol w="411480">
                  <a:extLst>
                    <a:ext uri="{9D8B030D-6E8A-4147-A177-3AD203B41FA5}">
                      <a16:colId xmlns:a16="http://schemas.microsoft.com/office/drawing/2014/main" val="449241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289149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06/22/2024 10:22:50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06/22/2024 10:22:50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Un nouveau compte à suivre
Des conseils indispensables à suivre
pendant l'été sur les plages
L'information
sur le littoral
en Gironde
Périodes et
horaires de
surveillance
MES
PLAGES
OCÉANES
@mesplagesoceanes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extLst>
                  <a:ext uri="{0D108BD9-81ED-4DB2-BD59-A6C34878D82A}">
                    <a16:rowId xmlns:a16="http://schemas.microsoft.com/office/drawing/2014/main" val="649088740"/>
                  </a:ext>
                </a:extLst>
              </a:tr>
            </a:tbl>
          </a:graphicData>
        </a:graphic>
      </p:graphicFrame>
      <p:sp>
        <p:nvSpPr>
          <p:cNvPr id="4" name="Text Placeholder 3">
            <a:extLst>
              <a:ext uri="{FF2B5EF4-FFF2-40B4-BE49-F238E27FC236}">
                <a16:creationId xmlns:a16="http://schemas.microsoft.com/office/drawing/2014/main" id="{C1ECD21A-7442-4701-846B-B2AFD51789C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808180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1F4A7-569B-4197-9CB0-3ADF0A473D9F}"/>
              </a:ext>
            </a:extLst>
          </p:cNvPr>
          <p:cNvSpPr>
            <a:spLocks noGrp="1"/>
          </p:cNvSpPr>
          <p:nvPr>
            <p:ph type="title"/>
          </p:nvPr>
        </p:nvSpPr>
        <p:spPr/>
        <p:txBody>
          <a:bodyPr/>
          <a:lstStyle/>
          <a:p>
            <a:r>
              <a:rPr lang="fr-FR"/>
              <a:t>Instagram Stories les plus vues | All profiles - 9 of 19</a:t>
            </a:r>
            <a:endParaRPr lang="en-US"/>
          </a:p>
        </p:txBody>
      </p:sp>
      <p:graphicFrame>
        <p:nvGraphicFramePr>
          <p:cNvPr id="5" name="Table Placeholder 4">
            <a:extLst>
              <a:ext uri="{FF2B5EF4-FFF2-40B4-BE49-F238E27FC236}">
                <a16:creationId xmlns:a16="http://schemas.microsoft.com/office/drawing/2014/main" id="{D3F829F9-C0C3-49E4-AF37-507668E739BF}"/>
              </a:ext>
            </a:extLst>
          </p:cNvPr>
          <p:cNvGraphicFramePr>
            <a:graphicFrameLocks noGrp="1"/>
          </p:cNvGraphicFramePr>
          <p:nvPr>
            <p:ph type="tbl" sz="quarter" idx="13"/>
            <p:extLst>
              <p:ext uri="{D42A27DB-BD31-4B8C-83A1-F6EECF244321}">
                <p14:modId xmlns:p14="http://schemas.microsoft.com/office/powerpoint/2010/main" val="2242429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86627346"/>
                    </a:ext>
                  </a:extLst>
                </a:gridCol>
                <a:gridCol w="905256">
                  <a:extLst>
                    <a:ext uri="{9D8B030D-6E8A-4147-A177-3AD203B41FA5}">
                      <a16:colId xmlns:a16="http://schemas.microsoft.com/office/drawing/2014/main" val="2387981341"/>
                    </a:ext>
                  </a:extLst>
                </a:gridCol>
                <a:gridCol w="1152144">
                  <a:extLst>
                    <a:ext uri="{9D8B030D-6E8A-4147-A177-3AD203B41FA5}">
                      <a16:colId xmlns:a16="http://schemas.microsoft.com/office/drawing/2014/main" val="2854315036"/>
                    </a:ext>
                  </a:extLst>
                </a:gridCol>
                <a:gridCol w="411480">
                  <a:extLst>
                    <a:ext uri="{9D8B030D-6E8A-4147-A177-3AD203B41FA5}">
                      <a16:colId xmlns:a16="http://schemas.microsoft.com/office/drawing/2014/main" val="3114080268"/>
                    </a:ext>
                  </a:extLst>
                </a:gridCol>
                <a:gridCol w="411480">
                  <a:extLst>
                    <a:ext uri="{9D8B030D-6E8A-4147-A177-3AD203B41FA5}">
                      <a16:colId xmlns:a16="http://schemas.microsoft.com/office/drawing/2014/main" val="1136865281"/>
                    </a:ext>
                  </a:extLst>
                </a:gridCol>
                <a:gridCol w="411480">
                  <a:extLst>
                    <a:ext uri="{9D8B030D-6E8A-4147-A177-3AD203B41FA5}">
                      <a16:colId xmlns:a16="http://schemas.microsoft.com/office/drawing/2014/main" val="3229895009"/>
                    </a:ext>
                  </a:extLst>
                </a:gridCol>
                <a:gridCol w="411480">
                  <a:extLst>
                    <a:ext uri="{9D8B030D-6E8A-4147-A177-3AD203B41FA5}">
                      <a16:colId xmlns:a16="http://schemas.microsoft.com/office/drawing/2014/main" val="2315043511"/>
                    </a:ext>
                  </a:extLst>
                </a:gridCol>
                <a:gridCol w="411480">
                  <a:extLst>
                    <a:ext uri="{9D8B030D-6E8A-4147-A177-3AD203B41FA5}">
                      <a16:colId xmlns:a16="http://schemas.microsoft.com/office/drawing/2014/main" val="3736555917"/>
                    </a:ext>
                  </a:extLst>
                </a:gridCol>
                <a:gridCol w="411480">
                  <a:extLst>
                    <a:ext uri="{9D8B030D-6E8A-4147-A177-3AD203B41FA5}">
                      <a16:colId xmlns:a16="http://schemas.microsoft.com/office/drawing/2014/main" val="3753294408"/>
                    </a:ext>
                  </a:extLst>
                </a:gridCol>
                <a:gridCol w="411480">
                  <a:extLst>
                    <a:ext uri="{9D8B030D-6E8A-4147-A177-3AD203B41FA5}">
                      <a16:colId xmlns:a16="http://schemas.microsoft.com/office/drawing/2014/main" val="1844381116"/>
                    </a:ext>
                  </a:extLst>
                </a:gridCol>
                <a:gridCol w="411480">
                  <a:extLst>
                    <a:ext uri="{9D8B030D-6E8A-4147-A177-3AD203B41FA5}">
                      <a16:colId xmlns:a16="http://schemas.microsoft.com/office/drawing/2014/main" val="3724414605"/>
                    </a:ext>
                  </a:extLst>
                </a:gridCol>
                <a:gridCol w="411480">
                  <a:extLst>
                    <a:ext uri="{9D8B030D-6E8A-4147-A177-3AD203B41FA5}">
                      <a16:colId xmlns:a16="http://schemas.microsoft.com/office/drawing/2014/main" val="1759827761"/>
                    </a:ext>
                  </a:extLst>
                </a:gridCol>
                <a:gridCol w="411480">
                  <a:extLst>
                    <a:ext uri="{9D8B030D-6E8A-4147-A177-3AD203B41FA5}">
                      <a16:colId xmlns:a16="http://schemas.microsoft.com/office/drawing/2014/main" val="1139550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275453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12:31:20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12:31:20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DON DE SANG
Venez sans rendez-vous
BÉNÉVOLE
FFDSB
- PREDON
Hôtel de Bordeaux Métropole
Rue Jean Fleuret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extLst>
                  <a:ext uri="{0D108BD9-81ED-4DB2-BD59-A6C34878D82A}">
                    <a16:rowId xmlns:a16="http://schemas.microsoft.com/office/drawing/2014/main" val="3320970907"/>
                  </a:ext>
                </a:extLst>
              </a:tr>
            </a:tbl>
          </a:graphicData>
        </a:graphic>
      </p:graphicFrame>
      <p:sp>
        <p:nvSpPr>
          <p:cNvPr id="4" name="Text Placeholder 3">
            <a:extLst>
              <a:ext uri="{FF2B5EF4-FFF2-40B4-BE49-F238E27FC236}">
                <a16:creationId xmlns:a16="http://schemas.microsoft.com/office/drawing/2014/main" id="{9ED0D41E-B459-4533-AE7B-D978F306730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5449172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0ECAA-C5D6-46D5-985D-5FCD9599546D}"/>
              </a:ext>
            </a:extLst>
          </p:cNvPr>
          <p:cNvSpPr>
            <a:spLocks noGrp="1"/>
          </p:cNvSpPr>
          <p:nvPr>
            <p:ph type="title"/>
          </p:nvPr>
        </p:nvSpPr>
        <p:spPr/>
        <p:txBody>
          <a:bodyPr/>
          <a:lstStyle/>
          <a:p>
            <a:r>
              <a:rPr lang="fr-FR"/>
              <a:t>Instagram Stories les plus vues | All profiles - 10 of 19</a:t>
            </a:r>
            <a:endParaRPr lang="en-US"/>
          </a:p>
        </p:txBody>
      </p:sp>
      <p:graphicFrame>
        <p:nvGraphicFramePr>
          <p:cNvPr id="5" name="Table Placeholder 4">
            <a:extLst>
              <a:ext uri="{FF2B5EF4-FFF2-40B4-BE49-F238E27FC236}">
                <a16:creationId xmlns:a16="http://schemas.microsoft.com/office/drawing/2014/main" id="{6986DE56-F6D2-4631-99C0-EF1E9C6AFD97}"/>
              </a:ext>
            </a:extLst>
          </p:cNvPr>
          <p:cNvGraphicFramePr>
            <a:graphicFrameLocks noGrp="1"/>
          </p:cNvGraphicFramePr>
          <p:nvPr>
            <p:ph type="tbl" sz="quarter" idx="13"/>
            <p:extLst>
              <p:ext uri="{D42A27DB-BD31-4B8C-83A1-F6EECF244321}">
                <p14:modId xmlns:p14="http://schemas.microsoft.com/office/powerpoint/2010/main" val="58390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58191289"/>
                    </a:ext>
                  </a:extLst>
                </a:gridCol>
                <a:gridCol w="905256">
                  <a:extLst>
                    <a:ext uri="{9D8B030D-6E8A-4147-A177-3AD203B41FA5}">
                      <a16:colId xmlns:a16="http://schemas.microsoft.com/office/drawing/2014/main" val="4055666291"/>
                    </a:ext>
                  </a:extLst>
                </a:gridCol>
                <a:gridCol w="1152144">
                  <a:extLst>
                    <a:ext uri="{9D8B030D-6E8A-4147-A177-3AD203B41FA5}">
                      <a16:colId xmlns:a16="http://schemas.microsoft.com/office/drawing/2014/main" val="3032450557"/>
                    </a:ext>
                  </a:extLst>
                </a:gridCol>
                <a:gridCol w="411480">
                  <a:extLst>
                    <a:ext uri="{9D8B030D-6E8A-4147-A177-3AD203B41FA5}">
                      <a16:colId xmlns:a16="http://schemas.microsoft.com/office/drawing/2014/main" val="719536722"/>
                    </a:ext>
                  </a:extLst>
                </a:gridCol>
                <a:gridCol w="411480">
                  <a:extLst>
                    <a:ext uri="{9D8B030D-6E8A-4147-A177-3AD203B41FA5}">
                      <a16:colId xmlns:a16="http://schemas.microsoft.com/office/drawing/2014/main" val="523375826"/>
                    </a:ext>
                  </a:extLst>
                </a:gridCol>
                <a:gridCol w="411480">
                  <a:extLst>
                    <a:ext uri="{9D8B030D-6E8A-4147-A177-3AD203B41FA5}">
                      <a16:colId xmlns:a16="http://schemas.microsoft.com/office/drawing/2014/main" val="3368256761"/>
                    </a:ext>
                  </a:extLst>
                </a:gridCol>
                <a:gridCol w="411480">
                  <a:extLst>
                    <a:ext uri="{9D8B030D-6E8A-4147-A177-3AD203B41FA5}">
                      <a16:colId xmlns:a16="http://schemas.microsoft.com/office/drawing/2014/main" val="1529315080"/>
                    </a:ext>
                  </a:extLst>
                </a:gridCol>
                <a:gridCol w="411480">
                  <a:extLst>
                    <a:ext uri="{9D8B030D-6E8A-4147-A177-3AD203B41FA5}">
                      <a16:colId xmlns:a16="http://schemas.microsoft.com/office/drawing/2014/main" val="2932866589"/>
                    </a:ext>
                  </a:extLst>
                </a:gridCol>
                <a:gridCol w="411480">
                  <a:extLst>
                    <a:ext uri="{9D8B030D-6E8A-4147-A177-3AD203B41FA5}">
                      <a16:colId xmlns:a16="http://schemas.microsoft.com/office/drawing/2014/main" val="844626505"/>
                    </a:ext>
                  </a:extLst>
                </a:gridCol>
                <a:gridCol w="411480">
                  <a:extLst>
                    <a:ext uri="{9D8B030D-6E8A-4147-A177-3AD203B41FA5}">
                      <a16:colId xmlns:a16="http://schemas.microsoft.com/office/drawing/2014/main" val="723627347"/>
                    </a:ext>
                  </a:extLst>
                </a:gridCol>
                <a:gridCol w="411480">
                  <a:extLst>
                    <a:ext uri="{9D8B030D-6E8A-4147-A177-3AD203B41FA5}">
                      <a16:colId xmlns:a16="http://schemas.microsoft.com/office/drawing/2014/main" val="17150734"/>
                    </a:ext>
                  </a:extLst>
                </a:gridCol>
                <a:gridCol w="411480">
                  <a:extLst>
                    <a:ext uri="{9D8B030D-6E8A-4147-A177-3AD203B41FA5}">
                      <a16:colId xmlns:a16="http://schemas.microsoft.com/office/drawing/2014/main" val="1049277253"/>
                    </a:ext>
                  </a:extLst>
                </a:gridCol>
                <a:gridCol w="411480">
                  <a:extLst>
                    <a:ext uri="{9D8B030D-6E8A-4147-A177-3AD203B41FA5}">
                      <a16:colId xmlns:a16="http://schemas.microsoft.com/office/drawing/2014/main" val="1270481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43505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14:45:56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06/17/2024 14:45:56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Jeu concours
DEMI-FINALES
TOP
14
RUGBY
JEU-CONCOURS
5x2 places pour le 21 juin
5x2 places pour le 22 juin
BORDEAUX
MÉTROPOLE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extLst>
                  <a:ext uri="{0D108BD9-81ED-4DB2-BD59-A6C34878D82A}">
                    <a16:rowId xmlns:a16="http://schemas.microsoft.com/office/drawing/2014/main" val="4443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Ça S
NOS ACTUALITÉS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extLst>
                  <a:ext uri="{0D108BD9-81ED-4DB2-BD59-A6C34878D82A}">
                    <a16:rowId xmlns:a16="http://schemas.microsoft.com/office/drawing/2014/main" val="1983813965"/>
                  </a:ext>
                </a:extLst>
              </a:tr>
            </a:tbl>
          </a:graphicData>
        </a:graphic>
      </p:graphicFrame>
      <p:sp>
        <p:nvSpPr>
          <p:cNvPr id="4" name="Text Placeholder 3">
            <a:extLst>
              <a:ext uri="{FF2B5EF4-FFF2-40B4-BE49-F238E27FC236}">
                <a16:creationId xmlns:a16="http://schemas.microsoft.com/office/drawing/2014/main" id="{9686E37F-B92D-47B0-9759-613BBC84953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04467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7686-AFAF-43C7-93D4-CECD0EEC7588}"/>
              </a:ext>
            </a:extLst>
          </p:cNvPr>
          <p:cNvSpPr>
            <a:spLocks noGrp="1"/>
          </p:cNvSpPr>
          <p:nvPr>
            <p:ph type="title"/>
          </p:nvPr>
        </p:nvSpPr>
        <p:spPr/>
        <p:txBody>
          <a:bodyPr/>
          <a:lstStyle/>
          <a:p>
            <a:r>
              <a:rPr lang="fr-FR"/>
              <a:t>Instagram Stories les plus vues | All profiles - 11 of 19</a:t>
            </a:r>
            <a:endParaRPr lang="en-US"/>
          </a:p>
        </p:txBody>
      </p:sp>
      <p:graphicFrame>
        <p:nvGraphicFramePr>
          <p:cNvPr id="5" name="Table Placeholder 4">
            <a:extLst>
              <a:ext uri="{FF2B5EF4-FFF2-40B4-BE49-F238E27FC236}">
                <a16:creationId xmlns:a16="http://schemas.microsoft.com/office/drawing/2014/main" id="{6EFDFA83-4676-46E2-9B98-D9E2F7AC2F37}"/>
              </a:ext>
            </a:extLst>
          </p:cNvPr>
          <p:cNvGraphicFramePr>
            <a:graphicFrameLocks noGrp="1"/>
          </p:cNvGraphicFramePr>
          <p:nvPr>
            <p:ph type="tbl" sz="quarter" idx="13"/>
            <p:extLst>
              <p:ext uri="{D42A27DB-BD31-4B8C-83A1-F6EECF244321}">
                <p14:modId xmlns:p14="http://schemas.microsoft.com/office/powerpoint/2010/main" val="374915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61298581"/>
                    </a:ext>
                  </a:extLst>
                </a:gridCol>
                <a:gridCol w="905256">
                  <a:extLst>
                    <a:ext uri="{9D8B030D-6E8A-4147-A177-3AD203B41FA5}">
                      <a16:colId xmlns:a16="http://schemas.microsoft.com/office/drawing/2014/main" val="1890725224"/>
                    </a:ext>
                  </a:extLst>
                </a:gridCol>
                <a:gridCol w="1152144">
                  <a:extLst>
                    <a:ext uri="{9D8B030D-6E8A-4147-A177-3AD203B41FA5}">
                      <a16:colId xmlns:a16="http://schemas.microsoft.com/office/drawing/2014/main" val="3044175669"/>
                    </a:ext>
                  </a:extLst>
                </a:gridCol>
                <a:gridCol w="411480">
                  <a:extLst>
                    <a:ext uri="{9D8B030D-6E8A-4147-A177-3AD203B41FA5}">
                      <a16:colId xmlns:a16="http://schemas.microsoft.com/office/drawing/2014/main" val="3582567209"/>
                    </a:ext>
                  </a:extLst>
                </a:gridCol>
                <a:gridCol w="411480">
                  <a:extLst>
                    <a:ext uri="{9D8B030D-6E8A-4147-A177-3AD203B41FA5}">
                      <a16:colId xmlns:a16="http://schemas.microsoft.com/office/drawing/2014/main" val="2204252587"/>
                    </a:ext>
                  </a:extLst>
                </a:gridCol>
                <a:gridCol w="411480">
                  <a:extLst>
                    <a:ext uri="{9D8B030D-6E8A-4147-A177-3AD203B41FA5}">
                      <a16:colId xmlns:a16="http://schemas.microsoft.com/office/drawing/2014/main" val="250698776"/>
                    </a:ext>
                  </a:extLst>
                </a:gridCol>
                <a:gridCol w="411480">
                  <a:extLst>
                    <a:ext uri="{9D8B030D-6E8A-4147-A177-3AD203B41FA5}">
                      <a16:colId xmlns:a16="http://schemas.microsoft.com/office/drawing/2014/main" val="761471802"/>
                    </a:ext>
                  </a:extLst>
                </a:gridCol>
                <a:gridCol w="411480">
                  <a:extLst>
                    <a:ext uri="{9D8B030D-6E8A-4147-A177-3AD203B41FA5}">
                      <a16:colId xmlns:a16="http://schemas.microsoft.com/office/drawing/2014/main" val="4060484880"/>
                    </a:ext>
                  </a:extLst>
                </a:gridCol>
                <a:gridCol w="411480">
                  <a:extLst>
                    <a:ext uri="{9D8B030D-6E8A-4147-A177-3AD203B41FA5}">
                      <a16:colId xmlns:a16="http://schemas.microsoft.com/office/drawing/2014/main" val="1433008916"/>
                    </a:ext>
                  </a:extLst>
                </a:gridCol>
                <a:gridCol w="411480">
                  <a:extLst>
                    <a:ext uri="{9D8B030D-6E8A-4147-A177-3AD203B41FA5}">
                      <a16:colId xmlns:a16="http://schemas.microsoft.com/office/drawing/2014/main" val="1553665125"/>
                    </a:ext>
                  </a:extLst>
                </a:gridCol>
                <a:gridCol w="411480">
                  <a:extLst>
                    <a:ext uri="{9D8B030D-6E8A-4147-A177-3AD203B41FA5}">
                      <a16:colId xmlns:a16="http://schemas.microsoft.com/office/drawing/2014/main" val="238384461"/>
                    </a:ext>
                  </a:extLst>
                </a:gridCol>
                <a:gridCol w="411480">
                  <a:extLst>
                    <a:ext uri="{9D8B030D-6E8A-4147-A177-3AD203B41FA5}">
                      <a16:colId xmlns:a16="http://schemas.microsoft.com/office/drawing/2014/main" val="504753660"/>
                    </a:ext>
                  </a:extLst>
                </a:gridCol>
                <a:gridCol w="411480">
                  <a:extLst>
                    <a:ext uri="{9D8B030D-6E8A-4147-A177-3AD203B41FA5}">
                      <a16:colId xmlns:a16="http://schemas.microsoft.com/office/drawing/2014/main" val="409194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0319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16:44:47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VIGILANCE
ORANGE
Département de la Gironde en alerte ORANGE
pour des risques d'orages
violents accompagnés de vents forts,
pluies et risque de grêle.
SUIVEZ L'ÉVOLUTION SUR
VIGILANCE.METEOFRANCE.FR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extLst>
                  <a:ext uri="{0D108BD9-81ED-4DB2-BD59-A6C34878D82A}">
                    <a16:rowId xmlns:a16="http://schemas.microsoft.com/office/drawing/2014/main" val="3423505827"/>
                  </a:ext>
                </a:extLst>
              </a:tr>
            </a:tbl>
          </a:graphicData>
        </a:graphic>
      </p:graphicFrame>
      <p:sp>
        <p:nvSpPr>
          <p:cNvPr id="4" name="Text Placeholder 3">
            <a:extLst>
              <a:ext uri="{FF2B5EF4-FFF2-40B4-BE49-F238E27FC236}">
                <a16:creationId xmlns:a16="http://schemas.microsoft.com/office/drawing/2014/main" id="{AADC34EC-00F5-49C4-90C1-0CEE151C11F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855629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C2A3-35EC-4405-B258-AEB02499A373}"/>
              </a:ext>
            </a:extLst>
          </p:cNvPr>
          <p:cNvSpPr>
            <a:spLocks noGrp="1"/>
          </p:cNvSpPr>
          <p:nvPr>
            <p:ph type="title"/>
          </p:nvPr>
        </p:nvSpPr>
        <p:spPr/>
        <p:txBody>
          <a:bodyPr/>
          <a:lstStyle/>
          <a:p>
            <a:r>
              <a:rPr lang="fr-FR"/>
              <a:t>Instagram Stories les plus vues | All profiles - 12 of 19</a:t>
            </a:r>
            <a:endParaRPr lang="en-US"/>
          </a:p>
        </p:txBody>
      </p:sp>
      <p:graphicFrame>
        <p:nvGraphicFramePr>
          <p:cNvPr id="5" name="Table Placeholder 4">
            <a:extLst>
              <a:ext uri="{FF2B5EF4-FFF2-40B4-BE49-F238E27FC236}">
                <a16:creationId xmlns:a16="http://schemas.microsoft.com/office/drawing/2014/main" id="{C0B9BD54-5B95-4A0E-B7DA-C27CDE57D4F3}"/>
              </a:ext>
            </a:extLst>
          </p:cNvPr>
          <p:cNvGraphicFramePr>
            <a:graphicFrameLocks noGrp="1"/>
          </p:cNvGraphicFramePr>
          <p:nvPr>
            <p:ph type="tbl" sz="quarter" idx="13"/>
            <p:extLst>
              <p:ext uri="{D42A27DB-BD31-4B8C-83A1-F6EECF244321}">
                <p14:modId xmlns:p14="http://schemas.microsoft.com/office/powerpoint/2010/main" val="1324635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66057910"/>
                    </a:ext>
                  </a:extLst>
                </a:gridCol>
                <a:gridCol w="905256">
                  <a:extLst>
                    <a:ext uri="{9D8B030D-6E8A-4147-A177-3AD203B41FA5}">
                      <a16:colId xmlns:a16="http://schemas.microsoft.com/office/drawing/2014/main" val="2798109825"/>
                    </a:ext>
                  </a:extLst>
                </a:gridCol>
                <a:gridCol w="1152144">
                  <a:extLst>
                    <a:ext uri="{9D8B030D-6E8A-4147-A177-3AD203B41FA5}">
                      <a16:colId xmlns:a16="http://schemas.microsoft.com/office/drawing/2014/main" val="3000143683"/>
                    </a:ext>
                  </a:extLst>
                </a:gridCol>
                <a:gridCol w="411480">
                  <a:extLst>
                    <a:ext uri="{9D8B030D-6E8A-4147-A177-3AD203B41FA5}">
                      <a16:colId xmlns:a16="http://schemas.microsoft.com/office/drawing/2014/main" val="1837762604"/>
                    </a:ext>
                  </a:extLst>
                </a:gridCol>
                <a:gridCol w="411480">
                  <a:extLst>
                    <a:ext uri="{9D8B030D-6E8A-4147-A177-3AD203B41FA5}">
                      <a16:colId xmlns:a16="http://schemas.microsoft.com/office/drawing/2014/main" val="708291977"/>
                    </a:ext>
                  </a:extLst>
                </a:gridCol>
                <a:gridCol w="411480">
                  <a:extLst>
                    <a:ext uri="{9D8B030D-6E8A-4147-A177-3AD203B41FA5}">
                      <a16:colId xmlns:a16="http://schemas.microsoft.com/office/drawing/2014/main" val="64199245"/>
                    </a:ext>
                  </a:extLst>
                </a:gridCol>
                <a:gridCol w="411480">
                  <a:extLst>
                    <a:ext uri="{9D8B030D-6E8A-4147-A177-3AD203B41FA5}">
                      <a16:colId xmlns:a16="http://schemas.microsoft.com/office/drawing/2014/main" val="1487723393"/>
                    </a:ext>
                  </a:extLst>
                </a:gridCol>
                <a:gridCol w="411480">
                  <a:extLst>
                    <a:ext uri="{9D8B030D-6E8A-4147-A177-3AD203B41FA5}">
                      <a16:colId xmlns:a16="http://schemas.microsoft.com/office/drawing/2014/main" val="2694301553"/>
                    </a:ext>
                  </a:extLst>
                </a:gridCol>
                <a:gridCol w="411480">
                  <a:extLst>
                    <a:ext uri="{9D8B030D-6E8A-4147-A177-3AD203B41FA5}">
                      <a16:colId xmlns:a16="http://schemas.microsoft.com/office/drawing/2014/main" val="531211859"/>
                    </a:ext>
                  </a:extLst>
                </a:gridCol>
                <a:gridCol w="411480">
                  <a:extLst>
                    <a:ext uri="{9D8B030D-6E8A-4147-A177-3AD203B41FA5}">
                      <a16:colId xmlns:a16="http://schemas.microsoft.com/office/drawing/2014/main" val="3572784780"/>
                    </a:ext>
                  </a:extLst>
                </a:gridCol>
                <a:gridCol w="411480">
                  <a:extLst>
                    <a:ext uri="{9D8B030D-6E8A-4147-A177-3AD203B41FA5}">
                      <a16:colId xmlns:a16="http://schemas.microsoft.com/office/drawing/2014/main" val="3869264035"/>
                    </a:ext>
                  </a:extLst>
                </a:gridCol>
                <a:gridCol w="411480">
                  <a:extLst>
                    <a:ext uri="{9D8B030D-6E8A-4147-A177-3AD203B41FA5}">
                      <a16:colId xmlns:a16="http://schemas.microsoft.com/office/drawing/2014/main" val="2628050349"/>
                    </a:ext>
                  </a:extLst>
                </a:gridCol>
                <a:gridCol w="411480">
                  <a:extLst>
                    <a:ext uri="{9D8B030D-6E8A-4147-A177-3AD203B41FA5}">
                      <a16:colId xmlns:a16="http://schemas.microsoft.com/office/drawing/2014/main" val="273642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248334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14:11:49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06/19/2024 14:11:49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RATÉ
AVEZ
LE DE
SENSIBILISATION
À LA RÉDUCTION
DES DÉCHETS
DE @bordeauxmetropole
TROPOLE
CE MATIN ?!
DÉCHETS
OPÉRATION
RÉDUCTION
RENDEZ-VOUS
MARDI 25
17
SUR LE MARCHÉ DE LA
PLACE BUFFON
POUR LEUR RETOUR!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1714093110"/>
                  </a:ext>
                </a:extLst>
              </a:tr>
            </a:tbl>
          </a:graphicData>
        </a:graphic>
      </p:graphicFrame>
      <p:sp>
        <p:nvSpPr>
          <p:cNvPr id="4" name="Text Placeholder 3">
            <a:extLst>
              <a:ext uri="{FF2B5EF4-FFF2-40B4-BE49-F238E27FC236}">
                <a16:creationId xmlns:a16="http://schemas.microsoft.com/office/drawing/2014/main" id="{42944EEB-5A01-4202-B8F9-3039C09F8CF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42736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8861C-EAB7-4266-838D-4D185F65F064}"/>
              </a:ext>
            </a:extLst>
          </p:cNvPr>
          <p:cNvSpPr>
            <a:spLocks noGrp="1"/>
          </p:cNvSpPr>
          <p:nvPr>
            <p:ph type="title"/>
          </p:nvPr>
        </p:nvSpPr>
        <p:spPr/>
        <p:txBody>
          <a:bodyPr/>
          <a:lstStyle/>
          <a:p>
            <a:r>
              <a:rPr lang="fr-FR"/>
              <a:t>Instagram Stories les plus vues | All profiles - 13 of 19</a:t>
            </a:r>
            <a:endParaRPr lang="en-US"/>
          </a:p>
        </p:txBody>
      </p:sp>
      <p:graphicFrame>
        <p:nvGraphicFramePr>
          <p:cNvPr id="5" name="Table Placeholder 4">
            <a:extLst>
              <a:ext uri="{FF2B5EF4-FFF2-40B4-BE49-F238E27FC236}">
                <a16:creationId xmlns:a16="http://schemas.microsoft.com/office/drawing/2014/main" id="{C9F75BDF-5E07-4215-8F47-B8DD216A8B32}"/>
              </a:ext>
            </a:extLst>
          </p:cNvPr>
          <p:cNvGraphicFramePr>
            <a:graphicFrameLocks noGrp="1"/>
          </p:cNvGraphicFramePr>
          <p:nvPr>
            <p:ph type="tbl" sz="quarter" idx="13"/>
            <p:extLst>
              <p:ext uri="{D42A27DB-BD31-4B8C-83A1-F6EECF244321}">
                <p14:modId xmlns:p14="http://schemas.microsoft.com/office/powerpoint/2010/main" val="205842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74902680"/>
                    </a:ext>
                  </a:extLst>
                </a:gridCol>
                <a:gridCol w="905256">
                  <a:extLst>
                    <a:ext uri="{9D8B030D-6E8A-4147-A177-3AD203B41FA5}">
                      <a16:colId xmlns:a16="http://schemas.microsoft.com/office/drawing/2014/main" val="2751937777"/>
                    </a:ext>
                  </a:extLst>
                </a:gridCol>
                <a:gridCol w="1152144">
                  <a:extLst>
                    <a:ext uri="{9D8B030D-6E8A-4147-A177-3AD203B41FA5}">
                      <a16:colId xmlns:a16="http://schemas.microsoft.com/office/drawing/2014/main" val="542483680"/>
                    </a:ext>
                  </a:extLst>
                </a:gridCol>
                <a:gridCol w="411480">
                  <a:extLst>
                    <a:ext uri="{9D8B030D-6E8A-4147-A177-3AD203B41FA5}">
                      <a16:colId xmlns:a16="http://schemas.microsoft.com/office/drawing/2014/main" val="1587028494"/>
                    </a:ext>
                  </a:extLst>
                </a:gridCol>
                <a:gridCol w="411480">
                  <a:extLst>
                    <a:ext uri="{9D8B030D-6E8A-4147-A177-3AD203B41FA5}">
                      <a16:colId xmlns:a16="http://schemas.microsoft.com/office/drawing/2014/main" val="3650248770"/>
                    </a:ext>
                  </a:extLst>
                </a:gridCol>
                <a:gridCol w="411480">
                  <a:extLst>
                    <a:ext uri="{9D8B030D-6E8A-4147-A177-3AD203B41FA5}">
                      <a16:colId xmlns:a16="http://schemas.microsoft.com/office/drawing/2014/main" val="2967518207"/>
                    </a:ext>
                  </a:extLst>
                </a:gridCol>
                <a:gridCol w="411480">
                  <a:extLst>
                    <a:ext uri="{9D8B030D-6E8A-4147-A177-3AD203B41FA5}">
                      <a16:colId xmlns:a16="http://schemas.microsoft.com/office/drawing/2014/main" val="3636374963"/>
                    </a:ext>
                  </a:extLst>
                </a:gridCol>
                <a:gridCol w="411480">
                  <a:extLst>
                    <a:ext uri="{9D8B030D-6E8A-4147-A177-3AD203B41FA5}">
                      <a16:colId xmlns:a16="http://schemas.microsoft.com/office/drawing/2014/main" val="1107255722"/>
                    </a:ext>
                  </a:extLst>
                </a:gridCol>
                <a:gridCol w="411480">
                  <a:extLst>
                    <a:ext uri="{9D8B030D-6E8A-4147-A177-3AD203B41FA5}">
                      <a16:colId xmlns:a16="http://schemas.microsoft.com/office/drawing/2014/main" val="3387203957"/>
                    </a:ext>
                  </a:extLst>
                </a:gridCol>
                <a:gridCol w="411480">
                  <a:extLst>
                    <a:ext uri="{9D8B030D-6E8A-4147-A177-3AD203B41FA5}">
                      <a16:colId xmlns:a16="http://schemas.microsoft.com/office/drawing/2014/main" val="1098101804"/>
                    </a:ext>
                  </a:extLst>
                </a:gridCol>
                <a:gridCol w="411480">
                  <a:extLst>
                    <a:ext uri="{9D8B030D-6E8A-4147-A177-3AD203B41FA5}">
                      <a16:colId xmlns:a16="http://schemas.microsoft.com/office/drawing/2014/main" val="4101675420"/>
                    </a:ext>
                  </a:extLst>
                </a:gridCol>
                <a:gridCol w="411480">
                  <a:extLst>
                    <a:ext uri="{9D8B030D-6E8A-4147-A177-3AD203B41FA5}">
                      <a16:colId xmlns:a16="http://schemas.microsoft.com/office/drawing/2014/main" val="371489333"/>
                    </a:ext>
                  </a:extLst>
                </a:gridCol>
                <a:gridCol w="411480">
                  <a:extLst>
                    <a:ext uri="{9D8B030D-6E8A-4147-A177-3AD203B41FA5}">
                      <a16:colId xmlns:a16="http://schemas.microsoft.com/office/drawing/2014/main" val="326828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31837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15:14:20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15:14:20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UNION BORDEAUX BEGLES
ubbrugby
RUGBY
ADMIT
ONE
VOS BILLETS GRATUITS
BORDEAUX
BEGLES
FAN ZONE
UNION
RUGBY
UBB
RETRANSMISSION GRATUITE
Ville de
EN DIRECT SUR ÉCRAN GÉANT
BORDEAUX
PLACE DES QUINCONCES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extLst>
                  <a:ext uri="{0D108BD9-81ED-4DB2-BD59-A6C34878D82A}">
                    <a16:rowId xmlns:a16="http://schemas.microsoft.com/office/drawing/2014/main" val="18943554"/>
                  </a:ext>
                </a:extLst>
              </a:tr>
            </a:tbl>
          </a:graphicData>
        </a:graphic>
      </p:graphicFrame>
      <p:sp>
        <p:nvSpPr>
          <p:cNvPr id="4" name="Text Placeholder 3">
            <a:extLst>
              <a:ext uri="{FF2B5EF4-FFF2-40B4-BE49-F238E27FC236}">
                <a16:creationId xmlns:a16="http://schemas.microsoft.com/office/drawing/2014/main" id="{F4E5EE67-F1D6-44EE-8D83-EF9E394F643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7468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3115B-E777-4C27-94F3-4B9531B72CEE}"/>
              </a:ext>
            </a:extLst>
          </p:cNvPr>
          <p:cNvSpPr>
            <a:spLocks noGrp="1"/>
          </p:cNvSpPr>
          <p:nvPr>
            <p:ph type="title"/>
          </p:nvPr>
        </p:nvSpPr>
        <p:spPr/>
        <p:txBody>
          <a:bodyPr/>
          <a:lstStyle/>
          <a:p>
            <a:r>
              <a:rPr lang="fr-FR"/>
              <a:t>Instagram Stories les plus vues | All profiles - 14 of 19</a:t>
            </a:r>
            <a:endParaRPr lang="en-US"/>
          </a:p>
        </p:txBody>
      </p:sp>
      <p:graphicFrame>
        <p:nvGraphicFramePr>
          <p:cNvPr id="5" name="Table Placeholder 4">
            <a:extLst>
              <a:ext uri="{FF2B5EF4-FFF2-40B4-BE49-F238E27FC236}">
                <a16:creationId xmlns:a16="http://schemas.microsoft.com/office/drawing/2014/main" id="{5212A31D-7F84-4936-9469-14CA09E900D0}"/>
              </a:ext>
            </a:extLst>
          </p:cNvPr>
          <p:cNvGraphicFramePr>
            <a:graphicFrameLocks noGrp="1"/>
          </p:cNvGraphicFramePr>
          <p:nvPr>
            <p:ph type="tbl" sz="quarter" idx="13"/>
            <p:extLst>
              <p:ext uri="{D42A27DB-BD31-4B8C-83A1-F6EECF244321}">
                <p14:modId xmlns:p14="http://schemas.microsoft.com/office/powerpoint/2010/main" val="242907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74676332"/>
                    </a:ext>
                  </a:extLst>
                </a:gridCol>
                <a:gridCol w="905256">
                  <a:extLst>
                    <a:ext uri="{9D8B030D-6E8A-4147-A177-3AD203B41FA5}">
                      <a16:colId xmlns:a16="http://schemas.microsoft.com/office/drawing/2014/main" val="2702936455"/>
                    </a:ext>
                  </a:extLst>
                </a:gridCol>
                <a:gridCol w="1152144">
                  <a:extLst>
                    <a:ext uri="{9D8B030D-6E8A-4147-A177-3AD203B41FA5}">
                      <a16:colId xmlns:a16="http://schemas.microsoft.com/office/drawing/2014/main" val="3062128335"/>
                    </a:ext>
                  </a:extLst>
                </a:gridCol>
                <a:gridCol w="411480">
                  <a:extLst>
                    <a:ext uri="{9D8B030D-6E8A-4147-A177-3AD203B41FA5}">
                      <a16:colId xmlns:a16="http://schemas.microsoft.com/office/drawing/2014/main" val="527325933"/>
                    </a:ext>
                  </a:extLst>
                </a:gridCol>
                <a:gridCol w="411480">
                  <a:extLst>
                    <a:ext uri="{9D8B030D-6E8A-4147-A177-3AD203B41FA5}">
                      <a16:colId xmlns:a16="http://schemas.microsoft.com/office/drawing/2014/main" val="3630200563"/>
                    </a:ext>
                  </a:extLst>
                </a:gridCol>
                <a:gridCol w="411480">
                  <a:extLst>
                    <a:ext uri="{9D8B030D-6E8A-4147-A177-3AD203B41FA5}">
                      <a16:colId xmlns:a16="http://schemas.microsoft.com/office/drawing/2014/main" val="2926760893"/>
                    </a:ext>
                  </a:extLst>
                </a:gridCol>
                <a:gridCol w="411480">
                  <a:extLst>
                    <a:ext uri="{9D8B030D-6E8A-4147-A177-3AD203B41FA5}">
                      <a16:colId xmlns:a16="http://schemas.microsoft.com/office/drawing/2014/main" val="3899620410"/>
                    </a:ext>
                  </a:extLst>
                </a:gridCol>
                <a:gridCol w="411480">
                  <a:extLst>
                    <a:ext uri="{9D8B030D-6E8A-4147-A177-3AD203B41FA5}">
                      <a16:colId xmlns:a16="http://schemas.microsoft.com/office/drawing/2014/main" val="1553481910"/>
                    </a:ext>
                  </a:extLst>
                </a:gridCol>
                <a:gridCol w="411480">
                  <a:extLst>
                    <a:ext uri="{9D8B030D-6E8A-4147-A177-3AD203B41FA5}">
                      <a16:colId xmlns:a16="http://schemas.microsoft.com/office/drawing/2014/main" val="3301094603"/>
                    </a:ext>
                  </a:extLst>
                </a:gridCol>
                <a:gridCol w="411480">
                  <a:extLst>
                    <a:ext uri="{9D8B030D-6E8A-4147-A177-3AD203B41FA5}">
                      <a16:colId xmlns:a16="http://schemas.microsoft.com/office/drawing/2014/main" val="944763957"/>
                    </a:ext>
                  </a:extLst>
                </a:gridCol>
                <a:gridCol w="411480">
                  <a:extLst>
                    <a:ext uri="{9D8B030D-6E8A-4147-A177-3AD203B41FA5}">
                      <a16:colId xmlns:a16="http://schemas.microsoft.com/office/drawing/2014/main" val="626699176"/>
                    </a:ext>
                  </a:extLst>
                </a:gridCol>
                <a:gridCol w="411480">
                  <a:extLst>
                    <a:ext uri="{9D8B030D-6E8A-4147-A177-3AD203B41FA5}">
                      <a16:colId xmlns:a16="http://schemas.microsoft.com/office/drawing/2014/main" val="3920513823"/>
                    </a:ext>
                  </a:extLst>
                </a:gridCol>
                <a:gridCol w="411480">
                  <a:extLst>
                    <a:ext uri="{9D8B030D-6E8A-4147-A177-3AD203B41FA5}">
                      <a16:colId xmlns:a16="http://schemas.microsoft.com/office/drawing/2014/main" val="111445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52891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06/20/2024 15:15:36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Fête de
la musique
21 juin-2024
Pour la
@fetemusique
@infotbm roule
toute la nuit
+D'INFOS SUR LE SITE TBM
@villedebordeaux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extLst>
                  <a:ext uri="{0D108BD9-81ED-4DB2-BD59-A6C34878D82A}">
                    <a16:rowId xmlns:a16="http://schemas.microsoft.com/office/drawing/2014/main" val="3554341263"/>
                  </a:ext>
                </a:extLst>
              </a:tr>
            </a:tbl>
          </a:graphicData>
        </a:graphic>
      </p:graphicFrame>
      <p:sp>
        <p:nvSpPr>
          <p:cNvPr id="4" name="Text Placeholder 3">
            <a:extLst>
              <a:ext uri="{FF2B5EF4-FFF2-40B4-BE49-F238E27FC236}">
                <a16:creationId xmlns:a16="http://schemas.microsoft.com/office/drawing/2014/main" id="{E42553C4-0715-4541-8ACD-79761B8C01E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62796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8F35-5389-43DF-92F9-43915AE90494}"/>
              </a:ext>
            </a:extLst>
          </p:cNvPr>
          <p:cNvSpPr>
            <a:spLocks noGrp="1"/>
          </p:cNvSpPr>
          <p:nvPr>
            <p:ph type="title"/>
          </p:nvPr>
        </p:nvSpPr>
        <p:spPr/>
        <p:txBody>
          <a:bodyPr/>
          <a:lstStyle/>
          <a:p>
            <a:r>
              <a:rPr lang="fr-FR"/>
              <a:t>Instagram Stories les plus vues | All profiles - 15 of 19</a:t>
            </a:r>
            <a:endParaRPr lang="en-US"/>
          </a:p>
        </p:txBody>
      </p:sp>
      <p:graphicFrame>
        <p:nvGraphicFramePr>
          <p:cNvPr id="5" name="Table Placeholder 4">
            <a:extLst>
              <a:ext uri="{FF2B5EF4-FFF2-40B4-BE49-F238E27FC236}">
                <a16:creationId xmlns:a16="http://schemas.microsoft.com/office/drawing/2014/main" id="{48D505B5-33D8-4A75-8599-489D35BE985F}"/>
              </a:ext>
            </a:extLst>
          </p:cNvPr>
          <p:cNvGraphicFramePr>
            <a:graphicFrameLocks noGrp="1"/>
          </p:cNvGraphicFramePr>
          <p:nvPr>
            <p:ph type="tbl" sz="quarter" idx="13"/>
            <p:extLst>
              <p:ext uri="{D42A27DB-BD31-4B8C-83A1-F6EECF244321}">
                <p14:modId xmlns:p14="http://schemas.microsoft.com/office/powerpoint/2010/main" val="2773725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8306649"/>
                    </a:ext>
                  </a:extLst>
                </a:gridCol>
                <a:gridCol w="905256">
                  <a:extLst>
                    <a:ext uri="{9D8B030D-6E8A-4147-A177-3AD203B41FA5}">
                      <a16:colId xmlns:a16="http://schemas.microsoft.com/office/drawing/2014/main" val="4285077412"/>
                    </a:ext>
                  </a:extLst>
                </a:gridCol>
                <a:gridCol w="1152144">
                  <a:extLst>
                    <a:ext uri="{9D8B030D-6E8A-4147-A177-3AD203B41FA5}">
                      <a16:colId xmlns:a16="http://schemas.microsoft.com/office/drawing/2014/main" val="1661737761"/>
                    </a:ext>
                  </a:extLst>
                </a:gridCol>
                <a:gridCol w="411480">
                  <a:extLst>
                    <a:ext uri="{9D8B030D-6E8A-4147-A177-3AD203B41FA5}">
                      <a16:colId xmlns:a16="http://schemas.microsoft.com/office/drawing/2014/main" val="672822248"/>
                    </a:ext>
                  </a:extLst>
                </a:gridCol>
                <a:gridCol w="411480">
                  <a:extLst>
                    <a:ext uri="{9D8B030D-6E8A-4147-A177-3AD203B41FA5}">
                      <a16:colId xmlns:a16="http://schemas.microsoft.com/office/drawing/2014/main" val="502955473"/>
                    </a:ext>
                  </a:extLst>
                </a:gridCol>
                <a:gridCol w="411480">
                  <a:extLst>
                    <a:ext uri="{9D8B030D-6E8A-4147-A177-3AD203B41FA5}">
                      <a16:colId xmlns:a16="http://schemas.microsoft.com/office/drawing/2014/main" val="656563949"/>
                    </a:ext>
                  </a:extLst>
                </a:gridCol>
                <a:gridCol w="411480">
                  <a:extLst>
                    <a:ext uri="{9D8B030D-6E8A-4147-A177-3AD203B41FA5}">
                      <a16:colId xmlns:a16="http://schemas.microsoft.com/office/drawing/2014/main" val="1213099029"/>
                    </a:ext>
                  </a:extLst>
                </a:gridCol>
                <a:gridCol w="411480">
                  <a:extLst>
                    <a:ext uri="{9D8B030D-6E8A-4147-A177-3AD203B41FA5}">
                      <a16:colId xmlns:a16="http://schemas.microsoft.com/office/drawing/2014/main" val="3175691885"/>
                    </a:ext>
                  </a:extLst>
                </a:gridCol>
                <a:gridCol w="411480">
                  <a:extLst>
                    <a:ext uri="{9D8B030D-6E8A-4147-A177-3AD203B41FA5}">
                      <a16:colId xmlns:a16="http://schemas.microsoft.com/office/drawing/2014/main" val="3556777444"/>
                    </a:ext>
                  </a:extLst>
                </a:gridCol>
                <a:gridCol w="411480">
                  <a:extLst>
                    <a:ext uri="{9D8B030D-6E8A-4147-A177-3AD203B41FA5}">
                      <a16:colId xmlns:a16="http://schemas.microsoft.com/office/drawing/2014/main" val="3777176463"/>
                    </a:ext>
                  </a:extLst>
                </a:gridCol>
                <a:gridCol w="411480">
                  <a:extLst>
                    <a:ext uri="{9D8B030D-6E8A-4147-A177-3AD203B41FA5}">
                      <a16:colId xmlns:a16="http://schemas.microsoft.com/office/drawing/2014/main" val="991659380"/>
                    </a:ext>
                  </a:extLst>
                </a:gridCol>
                <a:gridCol w="411480">
                  <a:extLst>
                    <a:ext uri="{9D8B030D-6E8A-4147-A177-3AD203B41FA5}">
                      <a16:colId xmlns:a16="http://schemas.microsoft.com/office/drawing/2014/main" val="4260922954"/>
                    </a:ext>
                  </a:extLst>
                </a:gridCol>
                <a:gridCol w="411480">
                  <a:extLst>
                    <a:ext uri="{9D8B030D-6E8A-4147-A177-3AD203B41FA5}">
                      <a16:colId xmlns:a16="http://schemas.microsoft.com/office/drawing/2014/main" val="392372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93208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@CHRISTINE_BOST
SIGNATURE DE "L'ALLIANCE POUR
L'ÉNERGIE SOLAIRE" IMPULSÉE PAR LA
@VILLEDEBORDEAUX
ACCÉLÉRER LE
DÉVELOPPEMENT DU PHOTOVOLTAÏQUE.
NOS PROJETS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extLst>
                  <a:ext uri="{0D108BD9-81ED-4DB2-BD59-A6C34878D82A}">
                    <a16:rowId xmlns:a16="http://schemas.microsoft.com/office/drawing/2014/main" val="4220591729"/>
                  </a:ext>
                </a:extLst>
              </a:tr>
            </a:tbl>
          </a:graphicData>
        </a:graphic>
      </p:graphicFrame>
      <p:sp>
        <p:nvSpPr>
          <p:cNvPr id="4" name="Text Placeholder 3">
            <a:extLst>
              <a:ext uri="{FF2B5EF4-FFF2-40B4-BE49-F238E27FC236}">
                <a16:creationId xmlns:a16="http://schemas.microsoft.com/office/drawing/2014/main" id="{071AE32B-9059-46FE-BA3F-72FB96BF946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572713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A029-9859-4BFD-9EA4-4256063BDDFA}"/>
              </a:ext>
            </a:extLst>
          </p:cNvPr>
          <p:cNvSpPr>
            <a:spLocks noGrp="1"/>
          </p:cNvSpPr>
          <p:nvPr>
            <p:ph type="title"/>
          </p:nvPr>
        </p:nvSpPr>
        <p:spPr/>
        <p:txBody>
          <a:bodyPr/>
          <a:lstStyle/>
          <a:p>
            <a:r>
              <a:rPr lang="fr-FR"/>
              <a:t>Instagram Stories les plus vues | All profiles - 16 of 19</a:t>
            </a:r>
            <a:endParaRPr lang="en-US"/>
          </a:p>
        </p:txBody>
      </p:sp>
      <p:graphicFrame>
        <p:nvGraphicFramePr>
          <p:cNvPr id="5" name="Table Placeholder 4">
            <a:extLst>
              <a:ext uri="{FF2B5EF4-FFF2-40B4-BE49-F238E27FC236}">
                <a16:creationId xmlns:a16="http://schemas.microsoft.com/office/drawing/2014/main" id="{90517BC4-F8B0-49BE-9DAF-62D2834138A7}"/>
              </a:ext>
            </a:extLst>
          </p:cNvPr>
          <p:cNvGraphicFramePr>
            <a:graphicFrameLocks noGrp="1"/>
          </p:cNvGraphicFramePr>
          <p:nvPr>
            <p:ph type="tbl" sz="quarter" idx="13"/>
            <p:extLst>
              <p:ext uri="{D42A27DB-BD31-4B8C-83A1-F6EECF244321}">
                <p14:modId xmlns:p14="http://schemas.microsoft.com/office/powerpoint/2010/main" val="172681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20974473"/>
                    </a:ext>
                  </a:extLst>
                </a:gridCol>
                <a:gridCol w="905256">
                  <a:extLst>
                    <a:ext uri="{9D8B030D-6E8A-4147-A177-3AD203B41FA5}">
                      <a16:colId xmlns:a16="http://schemas.microsoft.com/office/drawing/2014/main" val="1064172033"/>
                    </a:ext>
                  </a:extLst>
                </a:gridCol>
                <a:gridCol w="1152144">
                  <a:extLst>
                    <a:ext uri="{9D8B030D-6E8A-4147-A177-3AD203B41FA5}">
                      <a16:colId xmlns:a16="http://schemas.microsoft.com/office/drawing/2014/main" val="3691239620"/>
                    </a:ext>
                  </a:extLst>
                </a:gridCol>
                <a:gridCol w="411480">
                  <a:extLst>
                    <a:ext uri="{9D8B030D-6E8A-4147-A177-3AD203B41FA5}">
                      <a16:colId xmlns:a16="http://schemas.microsoft.com/office/drawing/2014/main" val="3610174712"/>
                    </a:ext>
                  </a:extLst>
                </a:gridCol>
                <a:gridCol w="411480">
                  <a:extLst>
                    <a:ext uri="{9D8B030D-6E8A-4147-A177-3AD203B41FA5}">
                      <a16:colId xmlns:a16="http://schemas.microsoft.com/office/drawing/2014/main" val="3527523186"/>
                    </a:ext>
                  </a:extLst>
                </a:gridCol>
                <a:gridCol w="411480">
                  <a:extLst>
                    <a:ext uri="{9D8B030D-6E8A-4147-A177-3AD203B41FA5}">
                      <a16:colId xmlns:a16="http://schemas.microsoft.com/office/drawing/2014/main" val="1154741367"/>
                    </a:ext>
                  </a:extLst>
                </a:gridCol>
                <a:gridCol w="411480">
                  <a:extLst>
                    <a:ext uri="{9D8B030D-6E8A-4147-A177-3AD203B41FA5}">
                      <a16:colId xmlns:a16="http://schemas.microsoft.com/office/drawing/2014/main" val="3497034614"/>
                    </a:ext>
                  </a:extLst>
                </a:gridCol>
                <a:gridCol w="411480">
                  <a:extLst>
                    <a:ext uri="{9D8B030D-6E8A-4147-A177-3AD203B41FA5}">
                      <a16:colId xmlns:a16="http://schemas.microsoft.com/office/drawing/2014/main" val="1715100058"/>
                    </a:ext>
                  </a:extLst>
                </a:gridCol>
                <a:gridCol w="411480">
                  <a:extLst>
                    <a:ext uri="{9D8B030D-6E8A-4147-A177-3AD203B41FA5}">
                      <a16:colId xmlns:a16="http://schemas.microsoft.com/office/drawing/2014/main" val="1844090263"/>
                    </a:ext>
                  </a:extLst>
                </a:gridCol>
                <a:gridCol w="411480">
                  <a:extLst>
                    <a:ext uri="{9D8B030D-6E8A-4147-A177-3AD203B41FA5}">
                      <a16:colId xmlns:a16="http://schemas.microsoft.com/office/drawing/2014/main" val="3149846750"/>
                    </a:ext>
                  </a:extLst>
                </a:gridCol>
                <a:gridCol w="411480">
                  <a:extLst>
                    <a:ext uri="{9D8B030D-6E8A-4147-A177-3AD203B41FA5}">
                      <a16:colId xmlns:a16="http://schemas.microsoft.com/office/drawing/2014/main" val="4208078529"/>
                    </a:ext>
                  </a:extLst>
                </a:gridCol>
                <a:gridCol w="411480">
                  <a:extLst>
                    <a:ext uri="{9D8B030D-6E8A-4147-A177-3AD203B41FA5}">
                      <a16:colId xmlns:a16="http://schemas.microsoft.com/office/drawing/2014/main" val="1085822466"/>
                    </a:ext>
                  </a:extLst>
                </a:gridCol>
                <a:gridCol w="411480">
                  <a:extLst>
                    <a:ext uri="{9D8B030D-6E8A-4147-A177-3AD203B41FA5}">
                      <a16:colId xmlns:a16="http://schemas.microsoft.com/office/drawing/2014/main" val="406849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83312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19:26:09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INAUGURATION
PONT
SIMONE-VEIL
Samedi
06.07.2024
18h 00h
DJ SETS, JEUX
&amp;
GRATUIT
LE PROGRAMME
EN PARTENARIAT AVEC
VILLE
Ville de
BORDEAUX
B
DE
BORDEAUX
MÉTROPOLE
BEGLES
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extLst>
                  <a:ext uri="{0D108BD9-81ED-4DB2-BD59-A6C34878D82A}">
                    <a16:rowId xmlns:a16="http://schemas.microsoft.com/office/drawing/2014/main" val="3034844127"/>
                  </a:ext>
                </a:extLst>
              </a:tr>
            </a:tbl>
          </a:graphicData>
        </a:graphic>
      </p:graphicFrame>
      <p:sp>
        <p:nvSpPr>
          <p:cNvPr id="4" name="Text Placeholder 3">
            <a:extLst>
              <a:ext uri="{FF2B5EF4-FFF2-40B4-BE49-F238E27FC236}">
                <a16:creationId xmlns:a16="http://schemas.microsoft.com/office/drawing/2014/main" id="{DB70C674-81B2-46B3-9CF6-73A5FF9BDD7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295180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22D6A-AD2E-44D0-8736-5719DB5AC8A5}"/>
              </a:ext>
            </a:extLst>
          </p:cNvPr>
          <p:cNvSpPr>
            <a:spLocks noGrp="1"/>
          </p:cNvSpPr>
          <p:nvPr>
            <p:ph type="title"/>
          </p:nvPr>
        </p:nvSpPr>
        <p:spPr/>
        <p:txBody>
          <a:bodyPr/>
          <a:lstStyle/>
          <a:p>
            <a:r>
              <a:rPr lang="fr-FR"/>
              <a:t>Instagram Stories les plus vues | All profiles - 17 of 19</a:t>
            </a:r>
            <a:endParaRPr lang="en-US"/>
          </a:p>
        </p:txBody>
      </p:sp>
      <p:graphicFrame>
        <p:nvGraphicFramePr>
          <p:cNvPr id="5" name="Table Placeholder 4">
            <a:extLst>
              <a:ext uri="{FF2B5EF4-FFF2-40B4-BE49-F238E27FC236}">
                <a16:creationId xmlns:a16="http://schemas.microsoft.com/office/drawing/2014/main" id="{28D01100-28E1-4F59-BE6F-0DE1BAA9463F}"/>
              </a:ext>
            </a:extLst>
          </p:cNvPr>
          <p:cNvGraphicFramePr>
            <a:graphicFrameLocks noGrp="1"/>
          </p:cNvGraphicFramePr>
          <p:nvPr>
            <p:ph type="tbl" sz="quarter" idx="13"/>
            <p:extLst>
              <p:ext uri="{D42A27DB-BD31-4B8C-83A1-F6EECF244321}">
                <p14:modId xmlns:p14="http://schemas.microsoft.com/office/powerpoint/2010/main" val="384917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32726339"/>
                    </a:ext>
                  </a:extLst>
                </a:gridCol>
                <a:gridCol w="905256">
                  <a:extLst>
                    <a:ext uri="{9D8B030D-6E8A-4147-A177-3AD203B41FA5}">
                      <a16:colId xmlns:a16="http://schemas.microsoft.com/office/drawing/2014/main" val="1403600608"/>
                    </a:ext>
                  </a:extLst>
                </a:gridCol>
                <a:gridCol w="1152144">
                  <a:extLst>
                    <a:ext uri="{9D8B030D-6E8A-4147-A177-3AD203B41FA5}">
                      <a16:colId xmlns:a16="http://schemas.microsoft.com/office/drawing/2014/main" val="1866156404"/>
                    </a:ext>
                  </a:extLst>
                </a:gridCol>
                <a:gridCol w="411480">
                  <a:extLst>
                    <a:ext uri="{9D8B030D-6E8A-4147-A177-3AD203B41FA5}">
                      <a16:colId xmlns:a16="http://schemas.microsoft.com/office/drawing/2014/main" val="502358039"/>
                    </a:ext>
                  </a:extLst>
                </a:gridCol>
                <a:gridCol w="411480">
                  <a:extLst>
                    <a:ext uri="{9D8B030D-6E8A-4147-A177-3AD203B41FA5}">
                      <a16:colId xmlns:a16="http://schemas.microsoft.com/office/drawing/2014/main" val="3671020075"/>
                    </a:ext>
                  </a:extLst>
                </a:gridCol>
                <a:gridCol w="411480">
                  <a:extLst>
                    <a:ext uri="{9D8B030D-6E8A-4147-A177-3AD203B41FA5}">
                      <a16:colId xmlns:a16="http://schemas.microsoft.com/office/drawing/2014/main" val="603861596"/>
                    </a:ext>
                  </a:extLst>
                </a:gridCol>
                <a:gridCol w="411480">
                  <a:extLst>
                    <a:ext uri="{9D8B030D-6E8A-4147-A177-3AD203B41FA5}">
                      <a16:colId xmlns:a16="http://schemas.microsoft.com/office/drawing/2014/main" val="370222138"/>
                    </a:ext>
                  </a:extLst>
                </a:gridCol>
                <a:gridCol w="411480">
                  <a:extLst>
                    <a:ext uri="{9D8B030D-6E8A-4147-A177-3AD203B41FA5}">
                      <a16:colId xmlns:a16="http://schemas.microsoft.com/office/drawing/2014/main" val="3520195109"/>
                    </a:ext>
                  </a:extLst>
                </a:gridCol>
                <a:gridCol w="411480">
                  <a:extLst>
                    <a:ext uri="{9D8B030D-6E8A-4147-A177-3AD203B41FA5}">
                      <a16:colId xmlns:a16="http://schemas.microsoft.com/office/drawing/2014/main" val="4001921153"/>
                    </a:ext>
                  </a:extLst>
                </a:gridCol>
                <a:gridCol w="411480">
                  <a:extLst>
                    <a:ext uri="{9D8B030D-6E8A-4147-A177-3AD203B41FA5}">
                      <a16:colId xmlns:a16="http://schemas.microsoft.com/office/drawing/2014/main" val="2520988585"/>
                    </a:ext>
                  </a:extLst>
                </a:gridCol>
                <a:gridCol w="411480">
                  <a:extLst>
                    <a:ext uri="{9D8B030D-6E8A-4147-A177-3AD203B41FA5}">
                      <a16:colId xmlns:a16="http://schemas.microsoft.com/office/drawing/2014/main" val="2306609788"/>
                    </a:ext>
                  </a:extLst>
                </a:gridCol>
                <a:gridCol w="411480">
                  <a:extLst>
                    <a:ext uri="{9D8B030D-6E8A-4147-A177-3AD203B41FA5}">
                      <a16:colId xmlns:a16="http://schemas.microsoft.com/office/drawing/2014/main" val="1032785193"/>
                    </a:ext>
                  </a:extLst>
                </a:gridCol>
                <a:gridCol w="411480">
                  <a:extLst>
                    <a:ext uri="{9D8B030D-6E8A-4147-A177-3AD203B41FA5}">
                      <a16:colId xmlns:a16="http://schemas.microsoft.com/office/drawing/2014/main" val="2054313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144134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EXTRA
SYNERGIE
TE
TOUT LE PROGRAMME DES
ANIMATIONS ET LES CONSEILS
DÉPLACEMENT SUR NOTRE SITE
BORDEAUX-METROPOLE.FR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extLst>
                  <a:ext uri="{0D108BD9-81ED-4DB2-BD59-A6C34878D82A}">
                    <a16:rowId xmlns:a16="http://schemas.microsoft.com/office/drawing/2014/main" val="2902009866"/>
                  </a:ext>
                </a:extLst>
              </a:tr>
            </a:tbl>
          </a:graphicData>
        </a:graphic>
      </p:graphicFrame>
      <p:sp>
        <p:nvSpPr>
          <p:cNvPr id="4" name="Text Placeholder 3">
            <a:extLst>
              <a:ext uri="{FF2B5EF4-FFF2-40B4-BE49-F238E27FC236}">
                <a16:creationId xmlns:a16="http://schemas.microsoft.com/office/drawing/2014/main" id="{230010F2-CCDD-4293-A2B7-D8875F1ED5A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0560672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7954-3BB3-4070-B8BE-9A29A0FA3030}"/>
              </a:ext>
            </a:extLst>
          </p:cNvPr>
          <p:cNvSpPr>
            <a:spLocks noGrp="1"/>
          </p:cNvSpPr>
          <p:nvPr>
            <p:ph type="title"/>
          </p:nvPr>
        </p:nvSpPr>
        <p:spPr/>
        <p:txBody>
          <a:bodyPr/>
          <a:lstStyle/>
          <a:p>
            <a:r>
              <a:rPr lang="fr-FR"/>
              <a:t>Instagram Stories les plus vues | All profiles - 18 of 19</a:t>
            </a:r>
            <a:endParaRPr lang="en-US"/>
          </a:p>
        </p:txBody>
      </p:sp>
      <p:graphicFrame>
        <p:nvGraphicFramePr>
          <p:cNvPr id="5" name="Table Placeholder 4">
            <a:extLst>
              <a:ext uri="{FF2B5EF4-FFF2-40B4-BE49-F238E27FC236}">
                <a16:creationId xmlns:a16="http://schemas.microsoft.com/office/drawing/2014/main" id="{C8BAEEFE-6CEE-44BE-8842-43D7F156EE2A}"/>
              </a:ext>
            </a:extLst>
          </p:cNvPr>
          <p:cNvGraphicFramePr>
            <a:graphicFrameLocks noGrp="1"/>
          </p:cNvGraphicFramePr>
          <p:nvPr>
            <p:ph type="tbl" sz="quarter" idx="13"/>
            <p:extLst>
              <p:ext uri="{D42A27DB-BD31-4B8C-83A1-F6EECF244321}">
                <p14:modId xmlns:p14="http://schemas.microsoft.com/office/powerpoint/2010/main" val="2767080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22462086"/>
                    </a:ext>
                  </a:extLst>
                </a:gridCol>
                <a:gridCol w="905256">
                  <a:extLst>
                    <a:ext uri="{9D8B030D-6E8A-4147-A177-3AD203B41FA5}">
                      <a16:colId xmlns:a16="http://schemas.microsoft.com/office/drawing/2014/main" val="3757233819"/>
                    </a:ext>
                  </a:extLst>
                </a:gridCol>
                <a:gridCol w="1152144">
                  <a:extLst>
                    <a:ext uri="{9D8B030D-6E8A-4147-A177-3AD203B41FA5}">
                      <a16:colId xmlns:a16="http://schemas.microsoft.com/office/drawing/2014/main" val="1509680508"/>
                    </a:ext>
                  </a:extLst>
                </a:gridCol>
                <a:gridCol w="411480">
                  <a:extLst>
                    <a:ext uri="{9D8B030D-6E8A-4147-A177-3AD203B41FA5}">
                      <a16:colId xmlns:a16="http://schemas.microsoft.com/office/drawing/2014/main" val="4202941035"/>
                    </a:ext>
                  </a:extLst>
                </a:gridCol>
                <a:gridCol w="411480">
                  <a:extLst>
                    <a:ext uri="{9D8B030D-6E8A-4147-A177-3AD203B41FA5}">
                      <a16:colId xmlns:a16="http://schemas.microsoft.com/office/drawing/2014/main" val="4253415104"/>
                    </a:ext>
                  </a:extLst>
                </a:gridCol>
                <a:gridCol w="411480">
                  <a:extLst>
                    <a:ext uri="{9D8B030D-6E8A-4147-A177-3AD203B41FA5}">
                      <a16:colId xmlns:a16="http://schemas.microsoft.com/office/drawing/2014/main" val="1302137599"/>
                    </a:ext>
                  </a:extLst>
                </a:gridCol>
                <a:gridCol w="411480">
                  <a:extLst>
                    <a:ext uri="{9D8B030D-6E8A-4147-A177-3AD203B41FA5}">
                      <a16:colId xmlns:a16="http://schemas.microsoft.com/office/drawing/2014/main" val="2921587053"/>
                    </a:ext>
                  </a:extLst>
                </a:gridCol>
                <a:gridCol w="411480">
                  <a:extLst>
                    <a:ext uri="{9D8B030D-6E8A-4147-A177-3AD203B41FA5}">
                      <a16:colId xmlns:a16="http://schemas.microsoft.com/office/drawing/2014/main" val="3952558256"/>
                    </a:ext>
                  </a:extLst>
                </a:gridCol>
                <a:gridCol w="411480">
                  <a:extLst>
                    <a:ext uri="{9D8B030D-6E8A-4147-A177-3AD203B41FA5}">
                      <a16:colId xmlns:a16="http://schemas.microsoft.com/office/drawing/2014/main" val="1345229369"/>
                    </a:ext>
                  </a:extLst>
                </a:gridCol>
                <a:gridCol w="411480">
                  <a:extLst>
                    <a:ext uri="{9D8B030D-6E8A-4147-A177-3AD203B41FA5}">
                      <a16:colId xmlns:a16="http://schemas.microsoft.com/office/drawing/2014/main" val="535982636"/>
                    </a:ext>
                  </a:extLst>
                </a:gridCol>
                <a:gridCol w="411480">
                  <a:extLst>
                    <a:ext uri="{9D8B030D-6E8A-4147-A177-3AD203B41FA5}">
                      <a16:colId xmlns:a16="http://schemas.microsoft.com/office/drawing/2014/main" val="1256078277"/>
                    </a:ext>
                  </a:extLst>
                </a:gridCol>
                <a:gridCol w="411480">
                  <a:extLst>
                    <a:ext uri="{9D8B030D-6E8A-4147-A177-3AD203B41FA5}">
                      <a16:colId xmlns:a16="http://schemas.microsoft.com/office/drawing/2014/main" val="2090657793"/>
                    </a:ext>
                  </a:extLst>
                </a:gridCol>
                <a:gridCol w="411480">
                  <a:extLst>
                    <a:ext uri="{9D8B030D-6E8A-4147-A177-3AD203B41FA5}">
                      <a16:colId xmlns:a16="http://schemas.microsoft.com/office/drawing/2014/main" val="1351043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205627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16:39:49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06/26/2024 16:39:49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Une petite visite sur le pont
Simone-Veil
В
visitbordeaux
@bordeauxmetropole
HIER ON ÉTAIT LES PREMIERS
POUVOIR MONTER
SUR LE TOUT NOUVEAU
Pont Simone-Veil
@VISITBORDEAUX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extLst>
                  <a:ext uri="{0D108BD9-81ED-4DB2-BD59-A6C34878D82A}">
                    <a16:rowId xmlns:a16="http://schemas.microsoft.com/office/drawing/2014/main" val="1566225374"/>
                  </a:ext>
                </a:extLst>
              </a:tr>
            </a:tbl>
          </a:graphicData>
        </a:graphic>
      </p:graphicFrame>
      <p:sp>
        <p:nvSpPr>
          <p:cNvPr id="4" name="Text Placeholder 3">
            <a:extLst>
              <a:ext uri="{FF2B5EF4-FFF2-40B4-BE49-F238E27FC236}">
                <a16:creationId xmlns:a16="http://schemas.microsoft.com/office/drawing/2014/main" id="{17E7E632-9AA7-4924-853D-295CEE938E3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225821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3E4BD-66AF-4D9B-828E-1406A4EFB3A0}"/>
              </a:ext>
            </a:extLst>
          </p:cNvPr>
          <p:cNvSpPr>
            <a:spLocks noGrp="1"/>
          </p:cNvSpPr>
          <p:nvPr>
            <p:ph type="title"/>
          </p:nvPr>
        </p:nvSpPr>
        <p:spPr/>
        <p:txBody>
          <a:bodyPr/>
          <a:lstStyle/>
          <a:p>
            <a:r>
              <a:rPr lang="fr-FR"/>
              <a:t>Instagram Stories les plus vues | All profiles - 19 of 19</a:t>
            </a:r>
            <a:endParaRPr lang="en-US"/>
          </a:p>
        </p:txBody>
      </p:sp>
      <p:graphicFrame>
        <p:nvGraphicFramePr>
          <p:cNvPr id="5" name="Table Placeholder 4">
            <a:extLst>
              <a:ext uri="{FF2B5EF4-FFF2-40B4-BE49-F238E27FC236}">
                <a16:creationId xmlns:a16="http://schemas.microsoft.com/office/drawing/2014/main" id="{663FF3CD-069E-4197-8A72-DC433D69BF40}"/>
              </a:ext>
            </a:extLst>
          </p:cNvPr>
          <p:cNvGraphicFramePr>
            <a:graphicFrameLocks noGrp="1"/>
          </p:cNvGraphicFramePr>
          <p:nvPr>
            <p:ph type="tbl" sz="quarter" idx="13"/>
            <p:extLst>
              <p:ext uri="{D42A27DB-BD31-4B8C-83A1-F6EECF244321}">
                <p14:modId xmlns:p14="http://schemas.microsoft.com/office/powerpoint/2010/main" val="1649495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91326271"/>
                    </a:ext>
                  </a:extLst>
                </a:gridCol>
                <a:gridCol w="905256">
                  <a:extLst>
                    <a:ext uri="{9D8B030D-6E8A-4147-A177-3AD203B41FA5}">
                      <a16:colId xmlns:a16="http://schemas.microsoft.com/office/drawing/2014/main" val="194906251"/>
                    </a:ext>
                  </a:extLst>
                </a:gridCol>
                <a:gridCol w="1152144">
                  <a:extLst>
                    <a:ext uri="{9D8B030D-6E8A-4147-A177-3AD203B41FA5}">
                      <a16:colId xmlns:a16="http://schemas.microsoft.com/office/drawing/2014/main" val="2172187431"/>
                    </a:ext>
                  </a:extLst>
                </a:gridCol>
                <a:gridCol w="411480">
                  <a:extLst>
                    <a:ext uri="{9D8B030D-6E8A-4147-A177-3AD203B41FA5}">
                      <a16:colId xmlns:a16="http://schemas.microsoft.com/office/drawing/2014/main" val="3907762180"/>
                    </a:ext>
                  </a:extLst>
                </a:gridCol>
                <a:gridCol w="411480">
                  <a:extLst>
                    <a:ext uri="{9D8B030D-6E8A-4147-A177-3AD203B41FA5}">
                      <a16:colId xmlns:a16="http://schemas.microsoft.com/office/drawing/2014/main" val="123887809"/>
                    </a:ext>
                  </a:extLst>
                </a:gridCol>
                <a:gridCol w="411480">
                  <a:extLst>
                    <a:ext uri="{9D8B030D-6E8A-4147-A177-3AD203B41FA5}">
                      <a16:colId xmlns:a16="http://schemas.microsoft.com/office/drawing/2014/main" val="1335871434"/>
                    </a:ext>
                  </a:extLst>
                </a:gridCol>
                <a:gridCol w="411480">
                  <a:extLst>
                    <a:ext uri="{9D8B030D-6E8A-4147-A177-3AD203B41FA5}">
                      <a16:colId xmlns:a16="http://schemas.microsoft.com/office/drawing/2014/main" val="2143208286"/>
                    </a:ext>
                  </a:extLst>
                </a:gridCol>
                <a:gridCol w="411480">
                  <a:extLst>
                    <a:ext uri="{9D8B030D-6E8A-4147-A177-3AD203B41FA5}">
                      <a16:colId xmlns:a16="http://schemas.microsoft.com/office/drawing/2014/main" val="2558908571"/>
                    </a:ext>
                  </a:extLst>
                </a:gridCol>
                <a:gridCol w="411480">
                  <a:extLst>
                    <a:ext uri="{9D8B030D-6E8A-4147-A177-3AD203B41FA5}">
                      <a16:colId xmlns:a16="http://schemas.microsoft.com/office/drawing/2014/main" val="2505686778"/>
                    </a:ext>
                  </a:extLst>
                </a:gridCol>
                <a:gridCol w="411480">
                  <a:extLst>
                    <a:ext uri="{9D8B030D-6E8A-4147-A177-3AD203B41FA5}">
                      <a16:colId xmlns:a16="http://schemas.microsoft.com/office/drawing/2014/main" val="4205733929"/>
                    </a:ext>
                  </a:extLst>
                </a:gridCol>
                <a:gridCol w="411480">
                  <a:extLst>
                    <a:ext uri="{9D8B030D-6E8A-4147-A177-3AD203B41FA5}">
                      <a16:colId xmlns:a16="http://schemas.microsoft.com/office/drawing/2014/main" val="339607959"/>
                    </a:ext>
                  </a:extLst>
                </a:gridCol>
                <a:gridCol w="411480">
                  <a:extLst>
                    <a:ext uri="{9D8B030D-6E8A-4147-A177-3AD203B41FA5}">
                      <a16:colId xmlns:a16="http://schemas.microsoft.com/office/drawing/2014/main" val="3137480780"/>
                    </a:ext>
                  </a:extLst>
                </a:gridCol>
                <a:gridCol w="411480">
                  <a:extLst>
                    <a:ext uri="{9D8B030D-6E8A-4147-A177-3AD203B41FA5}">
                      <a16:colId xmlns:a16="http://schemas.microsoft.com/office/drawing/2014/main" val="4246334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extLst>
                  <a:ext uri="{0D108BD9-81ED-4DB2-BD59-A6C34878D82A}">
                    <a16:rowId xmlns:a16="http://schemas.microsoft.com/office/drawing/2014/main" val="382684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06/13/2024 17:52:50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JOURNÉES DE L'ARCHÉOLOGIE
J-2
SAVEZ-VOUS QUE L'ARCHÉOLOGIE
PRÉVENTIVE FAIT PARTIE DE MISSIONS
DE BORDEAUX MÉTROPOLE
LE PROGRAMME
@INRAP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extLst>
                  <a:ext uri="{0D108BD9-81ED-4DB2-BD59-A6C34878D82A}">
                    <a16:rowId xmlns:a16="http://schemas.microsoft.com/office/drawing/2014/main" val="376509601"/>
                  </a:ext>
                </a:extLst>
              </a:tr>
            </a:tbl>
          </a:graphicData>
        </a:graphic>
      </p:graphicFrame>
      <p:sp>
        <p:nvSpPr>
          <p:cNvPr id="4" name="Text Placeholder 3">
            <a:extLst>
              <a:ext uri="{FF2B5EF4-FFF2-40B4-BE49-F238E27FC236}">
                <a16:creationId xmlns:a16="http://schemas.microsoft.com/office/drawing/2014/main" id="{26C9BD72-49AD-4622-9784-89502832D93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1140026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D0533-4F62-450C-98E4-4BA92ADA9F27}"/>
              </a:ext>
            </a:extLst>
          </p:cNvPr>
          <p:cNvSpPr>
            <a:spLocks noGrp="1"/>
          </p:cNvSpPr>
          <p:nvPr>
            <p:ph type="title"/>
          </p:nvPr>
        </p:nvSpPr>
        <p:spPr/>
        <p:txBody>
          <a:bodyPr/>
          <a:lstStyle/>
          <a:p>
            <a:r>
              <a:rPr lang="en-US"/>
              <a:t>Instagram  Reels | All profiles</a:t>
            </a:r>
          </a:p>
        </p:txBody>
      </p:sp>
      <p:graphicFrame>
        <p:nvGraphicFramePr>
          <p:cNvPr id="5" name="Table Placeholder 4">
            <a:extLst>
              <a:ext uri="{FF2B5EF4-FFF2-40B4-BE49-F238E27FC236}">
                <a16:creationId xmlns:a16="http://schemas.microsoft.com/office/drawing/2014/main" id="{E4FC83C7-F751-4CF7-AF05-946D72E856B8}"/>
              </a:ext>
            </a:extLst>
          </p:cNvPr>
          <p:cNvGraphicFramePr>
            <a:graphicFrameLocks noGrp="1"/>
          </p:cNvGraphicFramePr>
          <p:nvPr>
            <p:ph type="tbl" sz="quarter" idx="13"/>
            <p:extLst>
              <p:ext uri="{D42A27DB-BD31-4B8C-83A1-F6EECF244321}">
                <p14:modId xmlns:p14="http://schemas.microsoft.com/office/powerpoint/2010/main" val="267748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596850159"/>
                    </a:ext>
                  </a:extLst>
                </a:gridCol>
                <a:gridCol w="740665">
                  <a:extLst>
                    <a:ext uri="{9D8B030D-6E8A-4147-A177-3AD203B41FA5}">
                      <a16:colId xmlns:a16="http://schemas.microsoft.com/office/drawing/2014/main" val="943401510"/>
                    </a:ext>
                  </a:extLst>
                </a:gridCol>
                <a:gridCol w="493776">
                  <a:extLst>
                    <a:ext uri="{9D8B030D-6E8A-4147-A177-3AD203B41FA5}">
                      <a16:colId xmlns:a16="http://schemas.microsoft.com/office/drawing/2014/main" val="52481837"/>
                    </a:ext>
                  </a:extLst>
                </a:gridCol>
                <a:gridCol w="493776">
                  <a:extLst>
                    <a:ext uri="{9D8B030D-6E8A-4147-A177-3AD203B41FA5}">
                      <a16:colId xmlns:a16="http://schemas.microsoft.com/office/drawing/2014/main" val="1716533673"/>
                    </a:ext>
                  </a:extLst>
                </a:gridCol>
                <a:gridCol w="493776">
                  <a:extLst>
                    <a:ext uri="{9D8B030D-6E8A-4147-A177-3AD203B41FA5}">
                      <a16:colId xmlns:a16="http://schemas.microsoft.com/office/drawing/2014/main" val="1036372017"/>
                    </a:ext>
                  </a:extLst>
                </a:gridCol>
                <a:gridCol w="493776">
                  <a:extLst>
                    <a:ext uri="{9D8B030D-6E8A-4147-A177-3AD203B41FA5}">
                      <a16:colId xmlns:a16="http://schemas.microsoft.com/office/drawing/2014/main" val="4023059705"/>
                    </a:ext>
                  </a:extLst>
                </a:gridCol>
                <a:gridCol w="493776">
                  <a:extLst>
                    <a:ext uri="{9D8B030D-6E8A-4147-A177-3AD203B41FA5}">
                      <a16:colId xmlns:a16="http://schemas.microsoft.com/office/drawing/2014/main" val="2932850467"/>
                    </a:ext>
                  </a:extLst>
                </a:gridCol>
                <a:gridCol w="493776">
                  <a:extLst>
                    <a:ext uri="{9D8B030D-6E8A-4147-A177-3AD203B41FA5}">
                      <a16:colId xmlns:a16="http://schemas.microsoft.com/office/drawing/2014/main" val="1982454380"/>
                    </a:ext>
                  </a:extLst>
                </a:gridCol>
                <a:gridCol w="493776">
                  <a:extLst>
                    <a:ext uri="{9D8B030D-6E8A-4147-A177-3AD203B41FA5}">
                      <a16:colId xmlns:a16="http://schemas.microsoft.com/office/drawing/2014/main" val="516564546"/>
                    </a:ext>
                  </a:extLst>
                </a:gridCol>
                <a:gridCol w="493776">
                  <a:extLst>
                    <a:ext uri="{9D8B030D-6E8A-4147-A177-3AD203B41FA5}">
                      <a16:colId xmlns:a16="http://schemas.microsoft.com/office/drawing/2014/main" val="4042525735"/>
                    </a:ext>
                  </a:extLst>
                </a:gridCol>
                <a:gridCol w="493776">
                  <a:extLst>
                    <a:ext uri="{9D8B030D-6E8A-4147-A177-3AD203B41FA5}">
                      <a16:colId xmlns:a16="http://schemas.microsoft.com/office/drawing/2014/main" val="2578406214"/>
                    </a:ext>
                  </a:extLst>
                </a:gridCol>
                <a:gridCol w="493776">
                  <a:extLst>
                    <a:ext uri="{9D8B030D-6E8A-4147-A177-3AD203B41FA5}">
                      <a16:colId xmlns:a16="http://schemas.microsoft.com/office/drawing/2014/main" val="2861345916"/>
                    </a:ext>
                  </a:extLst>
                </a:gridCol>
                <a:gridCol w="493776">
                  <a:extLst>
                    <a:ext uri="{9D8B030D-6E8A-4147-A177-3AD203B41FA5}">
                      <a16:colId xmlns:a16="http://schemas.microsoft.com/office/drawing/2014/main" val="902748772"/>
                    </a:ext>
                  </a:extLst>
                </a:gridCol>
                <a:gridCol w="493776">
                  <a:extLst>
                    <a:ext uri="{9D8B030D-6E8A-4147-A177-3AD203B41FA5}">
                      <a16:colId xmlns:a16="http://schemas.microsoft.com/office/drawing/2014/main" val="1765636867"/>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extLst>
                  <a:ext uri="{0D108BD9-81ED-4DB2-BD59-A6C34878D82A}">
                    <a16:rowId xmlns:a16="http://schemas.microsoft.com/office/drawing/2014/main" val="833698854"/>
                  </a:ext>
                </a:extLst>
              </a:tr>
              <a:tr h="370840">
                <a:tc>
                  <a:txBody>
                    <a:bodyPr/>
                    <a:lstStyle/>
                    <a:p>
                      <a:r>
                        <a:rPr lang="en-US" sz="1000"/>
                        <a:t>06/30/2024 14:15:41</a:t>
                      </a:r>
                    </a:p>
                  </a:txBody>
                  <a:tcPr/>
                </a:tc>
                <a:tc>
                  <a:txBody>
                    <a:bodyPr/>
                    <a:lstStyle/>
                    <a:p>
                      <a:r>
                        <a:rPr lang="en-US" sz="1000"/>
                        <a:t>06/30/2024 14:15:41</a:t>
                      </a:r>
                    </a:p>
                  </a:txBody>
                  <a:tcPr/>
                </a:tc>
                <a:tc>
                  <a:txBody>
                    <a:bodyPr/>
                    <a:lstStyle/>
                    <a:p>
                      <a:r>
                        <a:rPr lang="en-US" sz="1000"/>
                        <a:t>2421</a:t>
                      </a:r>
                    </a:p>
                  </a:txBody>
                  <a:tcPr/>
                </a:tc>
                <a:tc>
                  <a:txBody>
                    <a:bodyPr/>
                    <a:lstStyle/>
                    <a:p>
                      <a:r>
                        <a:rPr lang="en-US" sz="1000"/>
                        <a:t>52</a:t>
                      </a:r>
                    </a:p>
                  </a:txBody>
                  <a:tcPr/>
                </a:tc>
                <a:tc>
                  <a:txBody>
                    <a:bodyPr/>
                    <a:lstStyle/>
                    <a:p>
                      <a:r>
                        <a:rPr lang="en-US" sz="1000"/>
                        <a:t>34</a:t>
                      </a:r>
                    </a:p>
                  </a:txBody>
                  <a:tcPr/>
                </a:tc>
                <a:tc>
                  <a:txBody>
                    <a:bodyPr/>
                    <a:lstStyle/>
                    <a:p>
                      <a:r>
                        <a:rPr lang="en-US" sz="1000"/>
                        <a:t>8</a:t>
                      </a:r>
                    </a:p>
                  </a:txBody>
                  <a:tcPr/>
                </a:tc>
                <a:tc>
                  <a:txBody>
                    <a:bodyPr/>
                    <a:lstStyle/>
                    <a:p>
                      <a:r>
                        <a:rPr lang="en-US" sz="1000"/>
                        <a:t>9</a:t>
                      </a:r>
                    </a:p>
                  </a:txBody>
                  <a:tcPr/>
                </a:tc>
                <a:tc>
                  <a:txBody>
                    <a:bodyPr/>
                    <a:lstStyle/>
                    <a:p>
                      <a:r>
                        <a:rPr lang="en-US" sz="1000"/>
                        <a:t>1</a:t>
                      </a:r>
                    </a:p>
                  </a:txBody>
                  <a:tcPr/>
                </a:tc>
                <a:tc>
                  <a:txBody>
                    <a:bodyPr/>
                    <a:lstStyle/>
                    <a:p>
                      <a:r>
                        <a:rPr lang="en-US" sz="1000"/>
                        <a:t>2.15 %</a:t>
                      </a:r>
                    </a:p>
                  </a:txBody>
                  <a:tcPr/>
                </a:tc>
                <a:tc>
                  <a:txBody>
                    <a:bodyPr/>
                    <a:lstStyle/>
                    <a:p>
                      <a:r>
                        <a:rPr lang="en-US" sz="1000"/>
                        <a:t>3469</a:t>
                      </a:r>
                    </a:p>
                  </a:txBody>
                  <a:tcPr/>
                </a:tc>
                <a:tc>
                  <a:txBody>
                    <a:bodyPr/>
                    <a:lstStyle/>
                    <a:p>
                      <a:r>
                        <a:rPr lang="en-US" sz="1000"/>
                        <a:t>2913</a:t>
                      </a:r>
                    </a:p>
                  </a:txBody>
                  <a:tcPr/>
                </a:tc>
                <a:tc>
                  <a:txBody>
                    <a:bodyPr/>
                    <a:lstStyle/>
                    <a:p>
                      <a:r>
                        <a:rPr lang="en-US" sz="1000"/>
                        <a:t>556</a:t>
                      </a:r>
                    </a:p>
                  </a:txBody>
                  <a:tcPr/>
                </a:tc>
                <a:tc>
                  <a:txBody>
                    <a:bodyPr/>
                    <a:lstStyle/>
                    <a:p>
                      <a:r>
                        <a:rPr lang="en-US" sz="1000"/>
                        <a:t>3.311</a:t>
                      </a:r>
                    </a:p>
                  </a:txBody>
                  <a:tcPr/>
                </a:tc>
                <a:tc>
                  <a:txBody>
                    <a:bodyPr/>
                    <a:lstStyle/>
                    <a:p>
                      <a:r>
                        <a:rPr lang="en-US" sz="1000"/>
                        <a:t>161.82923333333</a:t>
                      </a:r>
                    </a:p>
                  </a:txBody>
                  <a:tcPr/>
                </a:tc>
                <a:extLst>
                  <a:ext uri="{0D108BD9-81ED-4DB2-BD59-A6C34878D82A}">
                    <a16:rowId xmlns:a16="http://schemas.microsoft.com/office/drawing/2014/main" val="2203553378"/>
                  </a:ext>
                </a:extLst>
              </a:tr>
              <a:tr h="370840">
                <a:tc>
                  <a:txBody>
                    <a:bodyPr/>
                    <a:lstStyle/>
                    <a:p>
                      <a:r>
                        <a:rPr lang="en-US" sz="1000"/>
                        <a:t>06/25/2024 17:30:34</a:t>
                      </a:r>
                    </a:p>
                  </a:txBody>
                  <a:tcPr/>
                </a:tc>
                <a:tc>
                  <a:txBody>
                    <a:bodyPr/>
                    <a:lstStyle/>
                    <a:p>
                      <a:r>
                        <a:rPr lang="en-US" sz="1000"/>
                        <a:t>06/25/2024 17:30:34</a:t>
                      </a:r>
                    </a:p>
                  </a:txBody>
                  <a:tcPr/>
                </a:tc>
                <a:tc>
                  <a:txBody>
                    <a:bodyPr/>
                    <a:lstStyle/>
                    <a:p>
                      <a:r>
                        <a:rPr lang="en-US" sz="1000"/>
                        <a:t>3920</a:t>
                      </a:r>
                    </a:p>
                  </a:txBody>
                  <a:tcPr/>
                </a:tc>
                <a:tc>
                  <a:txBody>
                    <a:bodyPr/>
                    <a:lstStyle/>
                    <a:p>
                      <a:r>
                        <a:rPr lang="en-US" sz="1000"/>
                        <a:t>99</a:t>
                      </a:r>
                    </a:p>
                  </a:txBody>
                  <a:tcPr/>
                </a:tc>
                <a:tc>
                  <a:txBody>
                    <a:bodyPr/>
                    <a:lstStyle/>
                    <a:p>
                      <a:r>
                        <a:rPr lang="en-US" sz="1000"/>
                        <a:t>94</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2.53 %</a:t>
                      </a:r>
                    </a:p>
                  </a:txBody>
                  <a:tcPr/>
                </a:tc>
                <a:tc>
                  <a:txBody>
                    <a:bodyPr/>
                    <a:lstStyle/>
                    <a:p>
                      <a:r>
                        <a:rPr lang="en-US" sz="1000"/>
                        <a:t>6398</a:t>
                      </a:r>
                    </a:p>
                  </a:txBody>
                  <a:tcPr/>
                </a:tc>
                <a:tc>
                  <a:txBody>
                    <a:bodyPr/>
                    <a:lstStyle/>
                    <a:p>
                      <a:r>
                        <a:rPr lang="en-US" sz="1000"/>
                        <a:t>4966</a:t>
                      </a:r>
                    </a:p>
                  </a:txBody>
                  <a:tcPr/>
                </a:tc>
                <a:tc>
                  <a:txBody>
                    <a:bodyPr/>
                    <a:lstStyle/>
                    <a:p>
                      <a:r>
                        <a:rPr lang="en-US" sz="1000"/>
                        <a:t>1432</a:t>
                      </a:r>
                    </a:p>
                  </a:txBody>
                  <a:tcPr/>
                </a:tc>
                <a:tc>
                  <a:txBody>
                    <a:bodyPr/>
                    <a:lstStyle/>
                    <a:p>
                      <a:r>
                        <a:rPr lang="en-US" sz="1000"/>
                        <a:t>3.835</a:t>
                      </a:r>
                    </a:p>
                  </a:txBody>
                  <a:tcPr/>
                </a:tc>
                <a:tc>
                  <a:txBody>
                    <a:bodyPr/>
                    <a:lstStyle/>
                    <a:p>
                      <a:r>
                        <a:rPr lang="en-US" sz="1000"/>
                        <a:t>317.81381666667</a:t>
                      </a:r>
                    </a:p>
                  </a:txBody>
                  <a:tcPr/>
                </a:tc>
                <a:extLst>
                  <a:ext uri="{0D108BD9-81ED-4DB2-BD59-A6C34878D82A}">
                    <a16:rowId xmlns:a16="http://schemas.microsoft.com/office/drawing/2014/main" val="2019984626"/>
                  </a:ext>
                </a:extLst>
              </a:tr>
              <a:tr h="370840">
                <a:tc>
                  <a:txBody>
                    <a:bodyPr/>
                    <a:lstStyle/>
                    <a:p>
                      <a:r>
                        <a:rPr lang="en-US" sz="1000"/>
                        <a:t>06/21/2024 14:08:54</a:t>
                      </a:r>
                    </a:p>
                  </a:txBody>
                  <a:tcPr/>
                </a:tc>
                <a:tc>
                  <a:txBody>
                    <a:bodyPr/>
                    <a:lstStyle/>
                    <a:p>
                      <a:r>
                        <a:rPr lang="en-US" sz="1000"/>
                        <a:t>06/21/2024 14:08:54</a:t>
                      </a:r>
                    </a:p>
                  </a:txBody>
                  <a:tcPr/>
                </a:tc>
                <a:tc>
                  <a:txBody>
                    <a:bodyPr/>
                    <a:lstStyle/>
                    <a:p>
                      <a:r>
                        <a:rPr lang="en-US" sz="1000"/>
                        <a:t>3690</a:t>
                      </a:r>
                    </a:p>
                  </a:txBody>
                  <a:tcPr/>
                </a:tc>
                <a:tc>
                  <a:txBody>
                    <a:bodyPr/>
                    <a:lstStyle/>
                    <a:p>
                      <a:r>
                        <a:rPr lang="en-US" sz="1000"/>
                        <a:t>122</a:t>
                      </a:r>
                    </a:p>
                  </a:txBody>
                  <a:tcPr/>
                </a:tc>
                <a:tc>
                  <a:txBody>
                    <a:bodyPr/>
                    <a:lstStyle/>
                    <a:p>
                      <a:r>
                        <a:rPr lang="en-US" sz="1000"/>
                        <a:t>94</a:t>
                      </a:r>
                    </a:p>
                  </a:txBody>
                  <a:tcPr/>
                </a:tc>
                <a:tc>
                  <a:txBody>
                    <a:bodyPr/>
                    <a:lstStyle/>
                    <a:p>
                      <a:r>
                        <a:rPr lang="en-US" sz="1000"/>
                        <a:t>12</a:t>
                      </a:r>
                    </a:p>
                  </a:txBody>
                  <a:tcPr/>
                </a:tc>
                <a:tc>
                  <a:txBody>
                    <a:bodyPr/>
                    <a:lstStyle/>
                    <a:p>
                      <a:r>
                        <a:rPr lang="en-US" sz="1000"/>
                        <a:t>9</a:t>
                      </a:r>
                    </a:p>
                  </a:txBody>
                  <a:tcPr/>
                </a:tc>
                <a:tc>
                  <a:txBody>
                    <a:bodyPr/>
                    <a:lstStyle/>
                    <a:p>
                      <a:r>
                        <a:rPr lang="en-US" sz="1000"/>
                        <a:t>7</a:t>
                      </a:r>
                    </a:p>
                  </a:txBody>
                  <a:tcPr/>
                </a:tc>
                <a:tc>
                  <a:txBody>
                    <a:bodyPr/>
                    <a:lstStyle/>
                    <a:p>
                      <a:r>
                        <a:rPr lang="en-US" sz="1000"/>
                        <a:t>3.31 %</a:t>
                      </a:r>
                    </a:p>
                  </a:txBody>
                  <a:tcPr/>
                </a:tc>
                <a:tc>
                  <a:txBody>
                    <a:bodyPr/>
                    <a:lstStyle/>
                    <a:p>
                      <a:r>
                        <a:rPr lang="en-US" sz="1000"/>
                        <a:t>6335</a:t>
                      </a:r>
                    </a:p>
                  </a:txBody>
                  <a:tcPr/>
                </a:tc>
                <a:tc>
                  <a:txBody>
                    <a:bodyPr/>
                    <a:lstStyle/>
                    <a:p>
                      <a:r>
                        <a:rPr lang="en-US" sz="1000"/>
                        <a:t>4622</a:t>
                      </a:r>
                    </a:p>
                  </a:txBody>
                  <a:tcPr/>
                </a:tc>
                <a:tc>
                  <a:txBody>
                    <a:bodyPr/>
                    <a:lstStyle/>
                    <a:p>
                      <a:r>
                        <a:rPr lang="en-US" sz="1000"/>
                        <a:t>1713</a:t>
                      </a:r>
                    </a:p>
                  </a:txBody>
                  <a:tcPr/>
                </a:tc>
                <a:tc>
                  <a:txBody>
                    <a:bodyPr/>
                    <a:lstStyle/>
                    <a:p>
                      <a:r>
                        <a:rPr lang="en-US" sz="1000"/>
                        <a:t>5.137</a:t>
                      </a:r>
                    </a:p>
                  </a:txBody>
                  <a:tcPr/>
                </a:tc>
                <a:tc>
                  <a:txBody>
                    <a:bodyPr/>
                    <a:lstStyle/>
                    <a:p>
                      <a:r>
                        <a:rPr lang="en-US" sz="1000"/>
                        <a:t>400.27818333333</a:t>
                      </a:r>
                    </a:p>
                  </a:txBody>
                  <a:tcPr/>
                </a:tc>
                <a:extLst>
                  <a:ext uri="{0D108BD9-81ED-4DB2-BD59-A6C34878D82A}">
                    <a16:rowId xmlns:a16="http://schemas.microsoft.com/office/drawing/2014/main" val="3589454202"/>
                  </a:ext>
                </a:extLst>
              </a:tr>
              <a:tr h="370840">
                <a:tc>
                  <a:txBody>
                    <a:bodyPr/>
                    <a:lstStyle/>
                    <a:p>
                      <a:r>
                        <a:rPr lang="en-US" sz="1000"/>
                        <a:t>06/14/2024 14:47:49</a:t>
                      </a:r>
                    </a:p>
                  </a:txBody>
                  <a:tcPr/>
                </a:tc>
                <a:tc>
                  <a:txBody>
                    <a:bodyPr/>
                    <a:lstStyle/>
                    <a:p>
                      <a:r>
                        <a:rPr lang="en-US" sz="1000"/>
                        <a:t>06/14/2024 14:47:49</a:t>
                      </a:r>
                    </a:p>
                  </a:txBody>
                  <a:tcPr/>
                </a:tc>
                <a:tc>
                  <a:txBody>
                    <a:bodyPr/>
                    <a:lstStyle/>
                    <a:p>
                      <a:r>
                        <a:rPr lang="en-US" sz="1000"/>
                        <a:t>6625</a:t>
                      </a:r>
                    </a:p>
                  </a:txBody>
                  <a:tcPr/>
                </a:tc>
                <a:tc>
                  <a:txBody>
                    <a:bodyPr/>
                    <a:lstStyle/>
                    <a:p>
                      <a:r>
                        <a:rPr lang="en-US" sz="1000"/>
                        <a:t>175</a:t>
                      </a:r>
                    </a:p>
                  </a:txBody>
                  <a:tcPr/>
                </a:tc>
                <a:tc>
                  <a:txBody>
                    <a:bodyPr/>
                    <a:lstStyle/>
                    <a:p>
                      <a:r>
                        <a:rPr lang="en-US" sz="1000"/>
                        <a:t>155</a:t>
                      </a:r>
                    </a:p>
                  </a:txBody>
                  <a:tcPr/>
                </a:tc>
                <a:tc>
                  <a:txBody>
                    <a:bodyPr/>
                    <a:lstStyle/>
                    <a:p>
                      <a:r>
                        <a:rPr lang="en-US" sz="1000"/>
                        <a:t>1</a:t>
                      </a:r>
                    </a:p>
                  </a:txBody>
                  <a:tcPr/>
                </a:tc>
                <a:tc>
                  <a:txBody>
                    <a:bodyPr/>
                    <a:lstStyle/>
                    <a:p>
                      <a:r>
                        <a:rPr lang="en-US" sz="1000"/>
                        <a:t>8</a:t>
                      </a:r>
                    </a:p>
                  </a:txBody>
                  <a:tcPr/>
                </a:tc>
                <a:tc>
                  <a:txBody>
                    <a:bodyPr/>
                    <a:lstStyle/>
                    <a:p>
                      <a:r>
                        <a:rPr lang="en-US" sz="1000"/>
                        <a:t>11</a:t>
                      </a:r>
                    </a:p>
                  </a:txBody>
                  <a:tcPr/>
                </a:tc>
                <a:tc>
                  <a:txBody>
                    <a:bodyPr/>
                    <a:lstStyle/>
                    <a:p>
                      <a:r>
                        <a:rPr lang="en-US" sz="1000"/>
                        <a:t>2.64 %</a:t>
                      </a:r>
                    </a:p>
                  </a:txBody>
                  <a:tcPr/>
                </a:tc>
                <a:tc>
                  <a:txBody>
                    <a:bodyPr/>
                    <a:lstStyle/>
                    <a:p>
                      <a:r>
                        <a:rPr lang="en-US" sz="1000"/>
                        <a:t>10692</a:t>
                      </a:r>
                    </a:p>
                  </a:txBody>
                  <a:tcPr/>
                </a:tc>
                <a:tc>
                  <a:txBody>
                    <a:bodyPr/>
                    <a:lstStyle/>
                    <a:p>
                      <a:r>
                        <a:rPr lang="en-US" sz="1000"/>
                        <a:t>7915</a:t>
                      </a:r>
                    </a:p>
                  </a:txBody>
                  <a:tcPr/>
                </a:tc>
                <a:tc>
                  <a:txBody>
                    <a:bodyPr/>
                    <a:lstStyle/>
                    <a:p>
                      <a:r>
                        <a:rPr lang="en-US" sz="1000"/>
                        <a:t>2777</a:t>
                      </a:r>
                    </a:p>
                  </a:txBody>
                  <a:tcPr/>
                </a:tc>
                <a:tc>
                  <a:txBody>
                    <a:bodyPr/>
                    <a:lstStyle/>
                    <a:p>
                      <a:r>
                        <a:rPr lang="en-US" sz="1000"/>
                        <a:t>3.979</a:t>
                      </a:r>
                    </a:p>
                  </a:txBody>
                  <a:tcPr/>
                </a:tc>
                <a:tc>
                  <a:txBody>
                    <a:bodyPr/>
                    <a:lstStyle/>
                    <a:p>
                      <a:r>
                        <a:rPr lang="en-US" sz="1000"/>
                        <a:t>526.34975</a:t>
                      </a:r>
                    </a:p>
                  </a:txBody>
                  <a:tcPr/>
                </a:tc>
                <a:extLst>
                  <a:ext uri="{0D108BD9-81ED-4DB2-BD59-A6C34878D82A}">
                    <a16:rowId xmlns:a16="http://schemas.microsoft.com/office/drawing/2014/main" val="2098035198"/>
                  </a:ext>
                </a:extLst>
              </a:tr>
              <a:tr h="370840">
                <a:tc>
                  <a:txBody>
                    <a:bodyPr/>
                    <a:lstStyle/>
                    <a:p>
                      <a:r>
                        <a:rPr lang="en-US" sz="1000"/>
                        <a:t>06/07/2024 18:46:27</a:t>
                      </a:r>
                    </a:p>
                  </a:txBody>
                  <a:tcPr/>
                </a:tc>
                <a:tc>
                  <a:txBody>
                    <a:bodyPr/>
                    <a:lstStyle/>
                    <a:p>
                      <a:r>
                        <a:rPr lang="en-US" sz="1000"/>
                        <a:t>06/07/2024 18:46:27</a:t>
                      </a:r>
                    </a:p>
                  </a:txBody>
                  <a:tcPr/>
                </a:tc>
                <a:tc>
                  <a:txBody>
                    <a:bodyPr/>
                    <a:lstStyle/>
                    <a:p>
                      <a:r>
                        <a:rPr lang="en-US" sz="1000"/>
                        <a:t>5574</a:t>
                      </a:r>
                    </a:p>
                  </a:txBody>
                  <a:tcPr/>
                </a:tc>
                <a:tc>
                  <a:txBody>
                    <a:bodyPr/>
                    <a:lstStyle/>
                    <a:p>
                      <a:r>
                        <a:rPr lang="en-US" sz="1000"/>
                        <a:t>180</a:t>
                      </a:r>
                    </a:p>
                  </a:txBody>
                  <a:tcPr/>
                </a:tc>
                <a:tc>
                  <a:txBody>
                    <a:bodyPr/>
                    <a:lstStyle/>
                    <a:p>
                      <a:r>
                        <a:rPr lang="en-US" sz="1000"/>
                        <a:t>169</a:t>
                      </a:r>
                    </a:p>
                  </a:txBody>
                  <a:tcPr/>
                </a:tc>
                <a:tc>
                  <a:txBody>
                    <a:bodyPr/>
                    <a:lstStyle/>
                    <a:p>
                      <a:r>
                        <a:rPr lang="en-US" sz="1000"/>
                        <a:t>3</a:t>
                      </a:r>
                    </a:p>
                  </a:txBody>
                  <a:tcPr/>
                </a:tc>
                <a:tc>
                  <a:txBody>
                    <a:bodyPr/>
                    <a:lstStyle/>
                    <a:p>
                      <a:r>
                        <a:rPr lang="en-US" sz="1000"/>
                        <a:t>3</a:t>
                      </a:r>
                    </a:p>
                  </a:txBody>
                  <a:tcPr/>
                </a:tc>
                <a:tc>
                  <a:txBody>
                    <a:bodyPr/>
                    <a:lstStyle/>
                    <a:p>
                      <a:r>
                        <a:rPr lang="en-US" sz="1000"/>
                        <a:t>5</a:t>
                      </a:r>
                    </a:p>
                  </a:txBody>
                  <a:tcPr/>
                </a:tc>
                <a:tc>
                  <a:txBody>
                    <a:bodyPr/>
                    <a:lstStyle/>
                    <a:p>
                      <a:r>
                        <a:rPr lang="en-US" sz="1000"/>
                        <a:t>3.23 %</a:t>
                      </a:r>
                    </a:p>
                  </a:txBody>
                  <a:tcPr/>
                </a:tc>
                <a:tc>
                  <a:txBody>
                    <a:bodyPr/>
                    <a:lstStyle/>
                    <a:p>
                      <a:r>
                        <a:rPr lang="en-US" sz="1000"/>
                        <a:t>9343</a:t>
                      </a:r>
                    </a:p>
                  </a:txBody>
                  <a:tcPr/>
                </a:tc>
                <a:tc>
                  <a:txBody>
                    <a:bodyPr/>
                    <a:lstStyle/>
                    <a:p>
                      <a:r>
                        <a:rPr lang="en-US" sz="1000"/>
                        <a:t>6372</a:t>
                      </a:r>
                    </a:p>
                  </a:txBody>
                  <a:tcPr/>
                </a:tc>
                <a:tc>
                  <a:txBody>
                    <a:bodyPr/>
                    <a:lstStyle/>
                    <a:p>
                      <a:r>
                        <a:rPr lang="en-US" sz="1000"/>
                        <a:t>2971</a:t>
                      </a:r>
                    </a:p>
                  </a:txBody>
                  <a:tcPr/>
                </a:tc>
                <a:tc>
                  <a:txBody>
                    <a:bodyPr/>
                    <a:lstStyle/>
                    <a:p>
                      <a:r>
                        <a:rPr lang="en-US" sz="1000"/>
                        <a:t>7.615</a:t>
                      </a:r>
                    </a:p>
                  </a:txBody>
                  <a:tcPr/>
                </a:tc>
                <a:tc>
                  <a:txBody>
                    <a:bodyPr/>
                    <a:lstStyle/>
                    <a:p>
                      <a:r>
                        <a:rPr lang="en-US" sz="1000"/>
                        <a:t>809.12886666667</a:t>
                      </a:r>
                    </a:p>
                  </a:txBody>
                  <a:tcPr/>
                </a:tc>
                <a:extLst>
                  <a:ext uri="{0D108BD9-81ED-4DB2-BD59-A6C34878D82A}">
                    <a16:rowId xmlns:a16="http://schemas.microsoft.com/office/drawing/2014/main" val="1006892567"/>
                  </a:ext>
                </a:extLst>
              </a:tr>
              <a:tr h="370840">
                <a:tc>
                  <a:txBody>
                    <a:bodyPr/>
                    <a:lstStyle/>
                    <a:p>
                      <a:r>
                        <a:rPr lang="en-US" sz="1000"/>
                        <a:t>06/03/2024 18:17:28</a:t>
                      </a:r>
                    </a:p>
                  </a:txBody>
                  <a:tcPr/>
                </a:tc>
                <a:tc>
                  <a:txBody>
                    <a:bodyPr/>
                    <a:lstStyle/>
                    <a:p>
                      <a:r>
                        <a:rPr lang="en-US" sz="1000"/>
                        <a:t>06/03/2024 18:17:28</a:t>
                      </a:r>
                    </a:p>
                  </a:txBody>
                  <a:tcPr/>
                </a:tc>
                <a:tc>
                  <a:txBody>
                    <a:bodyPr/>
                    <a:lstStyle/>
                    <a:p>
                      <a:r>
                        <a:rPr lang="en-US" sz="1000"/>
                        <a:t>2431</a:t>
                      </a:r>
                    </a:p>
                  </a:txBody>
                  <a:tcPr/>
                </a:tc>
                <a:tc>
                  <a:txBody>
                    <a:bodyPr/>
                    <a:lstStyle/>
                    <a:p>
                      <a:r>
                        <a:rPr lang="en-US" sz="1000"/>
                        <a:t>62</a:t>
                      </a:r>
                    </a:p>
                  </a:txBody>
                  <a:tcPr/>
                </a:tc>
                <a:tc>
                  <a:txBody>
                    <a:bodyPr/>
                    <a:lstStyle/>
                    <a:p>
                      <a:r>
                        <a:rPr lang="en-US" sz="1000"/>
                        <a:t>52</a:t>
                      </a:r>
                    </a:p>
                  </a:txBody>
                  <a:tcPr/>
                </a:tc>
                <a:tc>
                  <a:txBody>
                    <a:bodyPr/>
                    <a:lstStyle/>
                    <a:p>
                      <a:r>
                        <a:rPr lang="en-US" sz="1000"/>
                        <a:t>1</a:t>
                      </a:r>
                    </a:p>
                  </a:txBody>
                  <a:tcPr/>
                </a:tc>
                <a:tc>
                  <a:txBody>
                    <a:bodyPr/>
                    <a:lstStyle/>
                    <a:p>
                      <a:r>
                        <a:rPr lang="en-US" sz="1000"/>
                        <a:t>5</a:t>
                      </a:r>
                    </a:p>
                  </a:txBody>
                  <a:tcPr/>
                </a:tc>
                <a:tc>
                  <a:txBody>
                    <a:bodyPr/>
                    <a:lstStyle/>
                    <a:p>
                      <a:r>
                        <a:rPr lang="en-US" sz="1000"/>
                        <a:t>4</a:t>
                      </a:r>
                    </a:p>
                  </a:txBody>
                  <a:tcPr/>
                </a:tc>
                <a:tc>
                  <a:txBody>
                    <a:bodyPr/>
                    <a:lstStyle/>
                    <a:p>
                      <a:r>
                        <a:rPr lang="en-US" sz="1000"/>
                        <a:t>2.55 %</a:t>
                      </a:r>
                    </a:p>
                  </a:txBody>
                  <a:tcPr/>
                </a:tc>
                <a:tc>
                  <a:txBody>
                    <a:bodyPr/>
                    <a:lstStyle/>
                    <a:p>
                      <a:r>
                        <a:rPr lang="en-US" sz="1000"/>
                        <a:t>3920</a:t>
                      </a:r>
                    </a:p>
                  </a:txBody>
                  <a:tcPr/>
                </a:tc>
                <a:tc>
                  <a:txBody>
                    <a:bodyPr/>
                    <a:lstStyle/>
                    <a:p>
                      <a:r>
                        <a:rPr lang="en-US" sz="1000"/>
                        <a:t>2896</a:t>
                      </a:r>
                    </a:p>
                  </a:txBody>
                  <a:tcPr/>
                </a:tc>
                <a:tc>
                  <a:txBody>
                    <a:bodyPr/>
                    <a:lstStyle/>
                    <a:p>
                      <a:r>
                        <a:rPr lang="en-US" sz="1000"/>
                        <a:t>1024</a:t>
                      </a:r>
                    </a:p>
                  </a:txBody>
                  <a:tcPr/>
                </a:tc>
                <a:tc>
                  <a:txBody>
                    <a:bodyPr/>
                    <a:lstStyle/>
                    <a:p>
                      <a:r>
                        <a:rPr lang="en-US" sz="1000"/>
                        <a:t>5.809</a:t>
                      </a:r>
                    </a:p>
                  </a:txBody>
                  <a:tcPr/>
                </a:tc>
                <a:tc>
                  <a:txBody>
                    <a:bodyPr/>
                    <a:lstStyle/>
                    <a:p>
                      <a:r>
                        <a:rPr lang="en-US" sz="1000"/>
                        <a:t>280.51998333333</a:t>
                      </a:r>
                    </a:p>
                  </a:txBody>
                  <a:tcPr/>
                </a:tc>
                <a:extLst>
                  <a:ext uri="{0D108BD9-81ED-4DB2-BD59-A6C34878D82A}">
                    <a16:rowId xmlns:a16="http://schemas.microsoft.com/office/drawing/2014/main" val="2333356504"/>
                  </a:ext>
                </a:extLst>
              </a:tr>
            </a:tbl>
          </a:graphicData>
        </a:graphic>
      </p:graphicFrame>
      <p:sp>
        <p:nvSpPr>
          <p:cNvPr id="4" name="Text Placeholder 3">
            <a:extLst>
              <a:ext uri="{FF2B5EF4-FFF2-40B4-BE49-F238E27FC236}">
                <a16:creationId xmlns:a16="http://schemas.microsoft.com/office/drawing/2014/main" id="{0C97E23F-A405-45D9-AB51-161C1A923AE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25229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7FA99-9458-41B3-9E5A-2BC46378DB49}"/>
              </a:ext>
            </a:extLst>
          </p:cNvPr>
          <p:cNvSpPr>
            <a:spLocks noGrp="1"/>
          </p:cNvSpPr>
          <p:nvPr>
            <p:ph type="title"/>
          </p:nvPr>
        </p:nvSpPr>
        <p:spPr/>
        <p:txBody>
          <a:bodyPr/>
          <a:lstStyle/>
          <a:p>
            <a:r>
              <a:rPr lang="fr-FR"/>
              <a:t>Instagram Tranches d'âges des abonnés | All profiles</a:t>
            </a:r>
            <a:endParaRPr lang="en-US"/>
          </a:p>
        </p:txBody>
      </p:sp>
      <p:graphicFrame>
        <p:nvGraphicFramePr>
          <p:cNvPr id="6" name="Chart Placeholder 5">
            <a:extLst>
              <a:ext uri="{FF2B5EF4-FFF2-40B4-BE49-F238E27FC236}">
                <a16:creationId xmlns:a16="http://schemas.microsoft.com/office/drawing/2014/main" id="{145405D3-815F-4305-A5CD-9EDCE8DAEA4B}"/>
              </a:ext>
            </a:extLst>
          </p:cNvPr>
          <p:cNvGraphicFramePr>
            <a:graphicFrameLocks noGrp="1"/>
          </p:cNvGraphicFramePr>
          <p:nvPr>
            <p:ph type="chart" sz="quarter" idx="13"/>
            <p:extLst>
              <p:ext uri="{D42A27DB-BD31-4B8C-83A1-F6EECF244321}">
                <p14:modId xmlns:p14="http://schemas.microsoft.com/office/powerpoint/2010/main" val="1560479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462EE-BF91-4482-9C50-3F20A44DEC34}"/>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ED373731-2820-4F1E-9C2F-7D1374DA3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4876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920BA-5EB4-4168-9A00-A86E8E891B37}"/>
              </a:ext>
            </a:extLst>
          </p:cNvPr>
          <p:cNvSpPr>
            <a:spLocks noGrp="1"/>
          </p:cNvSpPr>
          <p:nvPr>
            <p:ph type="title"/>
          </p:nvPr>
        </p:nvSpPr>
        <p:spPr/>
        <p:txBody>
          <a:bodyPr/>
          <a:lstStyle/>
          <a:p>
            <a:r>
              <a:rPr lang="fr-FR"/>
              <a:t>Instagram Genre des abonnés | All profiles</a:t>
            </a:r>
            <a:endParaRPr lang="en-US"/>
          </a:p>
        </p:txBody>
      </p:sp>
      <p:graphicFrame>
        <p:nvGraphicFramePr>
          <p:cNvPr id="6" name="Chart Placeholder 5">
            <a:extLst>
              <a:ext uri="{FF2B5EF4-FFF2-40B4-BE49-F238E27FC236}">
                <a16:creationId xmlns:a16="http://schemas.microsoft.com/office/drawing/2014/main" id="{BA5FE7B4-F766-4EE3-933B-6007FBC2AABD}"/>
              </a:ext>
            </a:extLst>
          </p:cNvPr>
          <p:cNvGraphicFramePr>
            <a:graphicFrameLocks noGrp="1"/>
          </p:cNvGraphicFramePr>
          <p:nvPr>
            <p:ph type="chart" sz="quarter" idx="13"/>
            <p:extLst>
              <p:ext uri="{D42A27DB-BD31-4B8C-83A1-F6EECF244321}">
                <p14:modId xmlns:p14="http://schemas.microsoft.com/office/powerpoint/2010/main" val="3761826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1A842-C3FB-42AA-B535-D1A8A16CA7F2}"/>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2CE30B2F-7EC8-440A-B6AC-C425653AB0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724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5234-A04F-4678-BA0B-C9A20DD58F9D}"/>
              </a:ext>
            </a:extLst>
          </p:cNvPr>
          <p:cNvSpPr>
            <a:spLocks noGrp="1"/>
          </p:cNvSpPr>
          <p:nvPr>
            <p:ph type="title"/>
          </p:nvPr>
        </p:nvSpPr>
        <p:spPr/>
        <p:txBody>
          <a:bodyPr/>
          <a:lstStyle/>
          <a:p>
            <a:r>
              <a:rPr lang="fr-FR"/>
              <a:t>Instagram Engagement des audiences par âge et par genre | All profiles - 1 of 3</a:t>
            </a:r>
            <a:endParaRPr lang="en-US"/>
          </a:p>
        </p:txBody>
      </p:sp>
      <p:graphicFrame>
        <p:nvGraphicFramePr>
          <p:cNvPr id="5" name="Table Placeholder 4">
            <a:extLst>
              <a:ext uri="{FF2B5EF4-FFF2-40B4-BE49-F238E27FC236}">
                <a16:creationId xmlns:a16="http://schemas.microsoft.com/office/drawing/2014/main" id="{F0210F9B-B193-4A8C-99C2-93A5875D6BDC}"/>
              </a:ext>
            </a:extLst>
          </p:cNvPr>
          <p:cNvGraphicFramePr>
            <a:graphicFrameLocks noGrp="1"/>
          </p:cNvGraphicFramePr>
          <p:nvPr>
            <p:ph type="tbl" sz="quarter" idx="13"/>
            <p:extLst>
              <p:ext uri="{D42A27DB-BD31-4B8C-83A1-F6EECF244321}">
                <p14:modId xmlns:p14="http://schemas.microsoft.com/office/powerpoint/2010/main" val="1442323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23769203"/>
                    </a:ext>
                  </a:extLst>
                </a:gridCol>
                <a:gridCol w="2962656">
                  <a:extLst>
                    <a:ext uri="{9D8B030D-6E8A-4147-A177-3AD203B41FA5}">
                      <a16:colId xmlns:a16="http://schemas.microsoft.com/office/drawing/2014/main" val="3484780004"/>
                    </a:ext>
                  </a:extLst>
                </a:gridCol>
                <a:gridCol w="2221992">
                  <a:extLst>
                    <a:ext uri="{9D8B030D-6E8A-4147-A177-3AD203B41FA5}">
                      <a16:colId xmlns:a16="http://schemas.microsoft.com/office/drawing/2014/main" val="730767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338773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a:t>
                      </a:r>
                    </a:p>
                  </a:txBody>
                  <a:tcPr/>
                </a:tc>
                <a:extLst>
                  <a:ext uri="{0D108BD9-81ED-4DB2-BD59-A6C34878D82A}">
                    <a16:rowId xmlns:a16="http://schemas.microsoft.com/office/drawing/2014/main" val="1957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extLst>
                  <a:ext uri="{0D108BD9-81ED-4DB2-BD59-A6C34878D82A}">
                    <a16:rowId xmlns:a16="http://schemas.microsoft.com/office/drawing/2014/main" val="402686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extLst>
                  <a:ext uri="{0D108BD9-81ED-4DB2-BD59-A6C34878D82A}">
                    <a16:rowId xmlns:a16="http://schemas.microsoft.com/office/drawing/2014/main" val="62885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extLst>
                  <a:ext uri="{0D108BD9-81ED-4DB2-BD59-A6C34878D82A}">
                    <a16:rowId xmlns:a16="http://schemas.microsoft.com/office/drawing/2014/main" val="47468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extLst>
                  <a:ext uri="{0D108BD9-81ED-4DB2-BD59-A6C34878D82A}">
                    <a16:rowId xmlns:a16="http://schemas.microsoft.com/office/drawing/2014/main" val="123861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extLst>
                  <a:ext uri="{0D108BD9-81ED-4DB2-BD59-A6C34878D82A}">
                    <a16:rowId xmlns:a16="http://schemas.microsoft.com/office/drawing/2014/main" val="77844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extLst>
                  <a:ext uri="{0D108BD9-81ED-4DB2-BD59-A6C34878D82A}">
                    <a16:rowId xmlns:a16="http://schemas.microsoft.com/office/drawing/2014/main" val="336257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extLst>
                  <a:ext uri="{0D108BD9-81ED-4DB2-BD59-A6C34878D82A}">
                    <a16:rowId xmlns:a16="http://schemas.microsoft.com/office/drawing/2014/main" val="42897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extLst>
                  <a:ext uri="{0D108BD9-81ED-4DB2-BD59-A6C34878D82A}">
                    <a16:rowId xmlns:a16="http://schemas.microsoft.com/office/drawing/2014/main" val="18157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extLst>
                  <a:ext uri="{0D108BD9-81ED-4DB2-BD59-A6C34878D82A}">
                    <a16:rowId xmlns:a16="http://schemas.microsoft.com/office/drawing/2014/main" val="2665686306"/>
                  </a:ext>
                </a:extLst>
              </a:tr>
            </a:tbl>
          </a:graphicData>
        </a:graphic>
      </p:graphicFrame>
      <p:sp>
        <p:nvSpPr>
          <p:cNvPr id="4" name="Text Placeholder 3">
            <a:extLst>
              <a:ext uri="{FF2B5EF4-FFF2-40B4-BE49-F238E27FC236}">
                <a16:creationId xmlns:a16="http://schemas.microsoft.com/office/drawing/2014/main" id="{579E7C07-CBC9-4759-8616-1E30031DE57D}"/>
              </a:ext>
            </a:extLst>
          </p:cNvPr>
          <p:cNvSpPr>
            <a:spLocks noGrp="1"/>
          </p:cNvSpPr>
          <p:nvPr>
            <p:ph type="body" sz="quarter" idx="14"/>
          </p:nvPr>
        </p:nvSpPr>
        <p:spPr/>
        <p:txBody>
          <a:bodyPr/>
          <a:lstStyle/>
          <a:p>
            <a:r>
              <a:rPr lang="en-US"/>
              <a:t>05/31/2024 - 06/30/2024</a:t>
            </a:r>
          </a:p>
        </p:txBody>
      </p:sp>
    </p:spTree>
    <p:extLst>
      <p:ext uri="{BB962C8B-B14F-4D97-AF65-F5344CB8AC3E}">
        <p14:creationId xmlns:p14="http://schemas.microsoft.com/office/powerpoint/2010/main" val="647348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9095E-AB3C-46A9-8B75-07ACA4A3642E}"/>
              </a:ext>
            </a:extLst>
          </p:cNvPr>
          <p:cNvSpPr>
            <a:spLocks noGrp="1"/>
          </p:cNvSpPr>
          <p:nvPr>
            <p:ph type="title"/>
          </p:nvPr>
        </p:nvSpPr>
        <p:spPr/>
        <p:txBody>
          <a:bodyPr/>
          <a:lstStyle/>
          <a:p>
            <a:r>
              <a:rPr lang="fr-FR"/>
              <a:t>Instagram Engagement des audiences par âge et par genre | All profiles - 2 of 3</a:t>
            </a:r>
            <a:endParaRPr lang="en-US"/>
          </a:p>
        </p:txBody>
      </p:sp>
      <p:graphicFrame>
        <p:nvGraphicFramePr>
          <p:cNvPr id="5" name="Table Placeholder 4">
            <a:extLst>
              <a:ext uri="{FF2B5EF4-FFF2-40B4-BE49-F238E27FC236}">
                <a16:creationId xmlns:a16="http://schemas.microsoft.com/office/drawing/2014/main" id="{1416C101-01F7-4600-858D-3547CB1441EE}"/>
              </a:ext>
            </a:extLst>
          </p:cNvPr>
          <p:cNvGraphicFramePr>
            <a:graphicFrameLocks noGrp="1"/>
          </p:cNvGraphicFramePr>
          <p:nvPr>
            <p:ph type="tbl" sz="quarter" idx="13"/>
            <p:extLst>
              <p:ext uri="{D42A27DB-BD31-4B8C-83A1-F6EECF244321}">
                <p14:modId xmlns:p14="http://schemas.microsoft.com/office/powerpoint/2010/main" val="294511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86780134"/>
                    </a:ext>
                  </a:extLst>
                </a:gridCol>
                <a:gridCol w="2962656">
                  <a:extLst>
                    <a:ext uri="{9D8B030D-6E8A-4147-A177-3AD203B41FA5}">
                      <a16:colId xmlns:a16="http://schemas.microsoft.com/office/drawing/2014/main" val="1330502591"/>
                    </a:ext>
                  </a:extLst>
                </a:gridCol>
                <a:gridCol w="2221992">
                  <a:extLst>
                    <a:ext uri="{9D8B030D-6E8A-4147-A177-3AD203B41FA5}">
                      <a16:colId xmlns:a16="http://schemas.microsoft.com/office/drawing/2014/main" val="1664510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361426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extLst>
                  <a:ext uri="{0D108BD9-81ED-4DB2-BD59-A6C34878D82A}">
                    <a16:rowId xmlns:a16="http://schemas.microsoft.com/office/drawing/2014/main" val="233930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extLst>
                  <a:ext uri="{0D108BD9-81ED-4DB2-BD59-A6C34878D82A}">
                    <a16:rowId xmlns:a16="http://schemas.microsoft.com/office/drawing/2014/main" val="392528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extLst>
                  <a:ext uri="{0D108BD9-81ED-4DB2-BD59-A6C34878D82A}">
                    <a16:rowId xmlns:a16="http://schemas.microsoft.com/office/drawing/2014/main" val="96536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extLst>
                  <a:ext uri="{0D108BD9-81ED-4DB2-BD59-A6C34878D82A}">
                    <a16:rowId xmlns:a16="http://schemas.microsoft.com/office/drawing/2014/main" val="157451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extLst>
                  <a:ext uri="{0D108BD9-81ED-4DB2-BD59-A6C34878D82A}">
                    <a16:rowId xmlns:a16="http://schemas.microsoft.com/office/drawing/2014/main" val="422810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extLst>
                  <a:ext uri="{0D108BD9-81ED-4DB2-BD59-A6C34878D82A}">
                    <a16:rowId xmlns:a16="http://schemas.microsoft.com/office/drawing/2014/main" val="273621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extLst>
                  <a:ext uri="{0D108BD9-81ED-4DB2-BD59-A6C34878D82A}">
                    <a16:rowId xmlns:a16="http://schemas.microsoft.com/office/drawing/2014/main" val="322621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extLst>
                  <a:ext uri="{0D108BD9-81ED-4DB2-BD59-A6C34878D82A}">
                    <a16:rowId xmlns:a16="http://schemas.microsoft.com/office/drawing/2014/main" val="294716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341593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extLst>
                  <a:ext uri="{0D108BD9-81ED-4DB2-BD59-A6C34878D82A}">
                    <a16:rowId xmlns:a16="http://schemas.microsoft.com/office/drawing/2014/main" val="4029834495"/>
                  </a:ext>
                </a:extLst>
              </a:tr>
            </a:tbl>
          </a:graphicData>
        </a:graphic>
      </p:graphicFrame>
      <p:sp>
        <p:nvSpPr>
          <p:cNvPr id="4" name="Text Placeholder 3">
            <a:extLst>
              <a:ext uri="{FF2B5EF4-FFF2-40B4-BE49-F238E27FC236}">
                <a16:creationId xmlns:a16="http://schemas.microsoft.com/office/drawing/2014/main" id="{EE830670-4FD4-4DFD-8495-B0D2AF5113D9}"/>
              </a:ext>
            </a:extLst>
          </p:cNvPr>
          <p:cNvSpPr>
            <a:spLocks noGrp="1"/>
          </p:cNvSpPr>
          <p:nvPr>
            <p:ph type="body" sz="quarter" idx="14"/>
          </p:nvPr>
        </p:nvSpPr>
        <p:spPr/>
        <p:txBody>
          <a:bodyPr/>
          <a:lstStyle/>
          <a:p>
            <a:r>
              <a:rPr lang="en-US"/>
              <a:t>05/31/2024 - 06/30/2024</a:t>
            </a:r>
          </a:p>
        </p:txBody>
      </p:sp>
    </p:spTree>
    <p:extLst>
      <p:ext uri="{BB962C8B-B14F-4D97-AF65-F5344CB8AC3E}">
        <p14:creationId xmlns:p14="http://schemas.microsoft.com/office/powerpoint/2010/main" val="4271578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22B2-4BB1-40A3-9EF1-F24F0FCBF8B3}"/>
              </a:ext>
            </a:extLst>
          </p:cNvPr>
          <p:cNvSpPr>
            <a:spLocks noGrp="1"/>
          </p:cNvSpPr>
          <p:nvPr>
            <p:ph type="title"/>
          </p:nvPr>
        </p:nvSpPr>
        <p:spPr/>
        <p:txBody>
          <a:bodyPr/>
          <a:lstStyle/>
          <a:p>
            <a:r>
              <a:rPr lang="fr-FR"/>
              <a:t>Instagram Engagement des audiences par âge et par genre | All profiles - 3 of 3</a:t>
            </a:r>
            <a:endParaRPr lang="en-US"/>
          </a:p>
        </p:txBody>
      </p:sp>
      <p:graphicFrame>
        <p:nvGraphicFramePr>
          <p:cNvPr id="5" name="Table Placeholder 4">
            <a:extLst>
              <a:ext uri="{FF2B5EF4-FFF2-40B4-BE49-F238E27FC236}">
                <a16:creationId xmlns:a16="http://schemas.microsoft.com/office/drawing/2014/main" id="{1D8BA0CC-9F3D-44AF-97ED-7E339A50EEA3}"/>
              </a:ext>
            </a:extLst>
          </p:cNvPr>
          <p:cNvGraphicFramePr>
            <a:graphicFrameLocks noGrp="1"/>
          </p:cNvGraphicFramePr>
          <p:nvPr>
            <p:ph type="tbl" sz="quarter" idx="13"/>
            <p:extLst>
              <p:ext uri="{D42A27DB-BD31-4B8C-83A1-F6EECF244321}">
                <p14:modId xmlns:p14="http://schemas.microsoft.com/office/powerpoint/2010/main" val="722716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09506119"/>
                    </a:ext>
                  </a:extLst>
                </a:gridCol>
                <a:gridCol w="2962656">
                  <a:extLst>
                    <a:ext uri="{9D8B030D-6E8A-4147-A177-3AD203B41FA5}">
                      <a16:colId xmlns:a16="http://schemas.microsoft.com/office/drawing/2014/main" val="921744619"/>
                    </a:ext>
                  </a:extLst>
                </a:gridCol>
                <a:gridCol w="2221992">
                  <a:extLst>
                    <a:ext uri="{9D8B030D-6E8A-4147-A177-3AD203B41FA5}">
                      <a16:colId xmlns:a16="http://schemas.microsoft.com/office/drawing/2014/main" val="1333180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extLst>
                  <a:ext uri="{0D108BD9-81ED-4DB2-BD59-A6C34878D82A}">
                    <a16:rowId xmlns:a16="http://schemas.microsoft.com/office/drawing/2014/main" val="405435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extLst>
                  <a:ext uri="{0D108BD9-81ED-4DB2-BD59-A6C34878D82A}">
                    <a16:rowId xmlns:a16="http://schemas.microsoft.com/office/drawing/2014/main" val="200139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extLst>
                  <a:ext uri="{0D108BD9-81ED-4DB2-BD59-A6C34878D82A}">
                    <a16:rowId xmlns:a16="http://schemas.microsoft.com/office/drawing/2014/main" val="2912359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73690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extLst>
                  <a:ext uri="{0D108BD9-81ED-4DB2-BD59-A6C34878D82A}">
                    <a16:rowId xmlns:a16="http://schemas.microsoft.com/office/drawing/2014/main" val="38239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extLst>
                  <a:ext uri="{0D108BD9-81ED-4DB2-BD59-A6C34878D82A}">
                    <a16:rowId xmlns:a16="http://schemas.microsoft.com/office/drawing/2014/main" val="1039813530"/>
                  </a:ext>
                </a:extLst>
              </a:tr>
            </a:tbl>
          </a:graphicData>
        </a:graphic>
      </p:graphicFrame>
      <p:sp>
        <p:nvSpPr>
          <p:cNvPr id="4" name="Text Placeholder 3">
            <a:extLst>
              <a:ext uri="{FF2B5EF4-FFF2-40B4-BE49-F238E27FC236}">
                <a16:creationId xmlns:a16="http://schemas.microsoft.com/office/drawing/2014/main" id="{A0F7A0AB-6BF9-4849-9C58-1ADBFEAA7DF3}"/>
              </a:ext>
            </a:extLst>
          </p:cNvPr>
          <p:cNvSpPr>
            <a:spLocks noGrp="1"/>
          </p:cNvSpPr>
          <p:nvPr>
            <p:ph type="body" sz="quarter" idx="14"/>
          </p:nvPr>
        </p:nvSpPr>
        <p:spPr/>
        <p:txBody>
          <a:bodyPr/>
          <a:lstStyle/>
          <a:p>
            <a:r>
              <a:rPr lang="en-US"/>
              <a:t>05/31/2024 - 06/30/2024</a:t>
            </a:r>
          </a:p>
        </p:txBody>
      </p:sp>
    </p:spTree>
    <p:extLst>
      <p:ext uri="{BB962C8B-B14F-4D97-AF65-F5344CB8AC3E}">
        <p14:creationId xmlns:p14="http://schemas.microsoft.com/office/powerpoint/2010/main" val="5345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75012-6D1E-4727-963E-1FE29D92BB5A}"/>
              </a:ext>
            </a:extLst>
          </p:cNvPr>
          <p:cNvSpPr>
            <a:spLocks noGrp="1"/>
          </p:cNvSpPr>
          <p:nvPr>
            <p:ph type="title"/>
          </p:nvPr>
        </p:nvSpPr>
        <p:spPr/>
        <p:txBody>
          <a:bodyPr/>
          <a:lstStyle/>
          <a:p>
            <a:r>
              <a:rPr lang="en-US"/>
              <a:t>Instagram Abonnés par villes | All profiles - 1 of 3</a:t>
            </a:r>
          </a:p>
        </p:txBody>
      </p:sp>
      <p:graphicFrame>
        <p:nvGraphicFramePr>
          <p:cNvPr id="5" name="Table Placeholder 4">
            <a:extLst>
              <a:ext uri="{FF2B5EF4-FFF2-40B4-BE49-F238E27FC236}">
                <a16:creationId xmlns:a16="http://schemas.microsoft.com/office/drawing/2014/main" id="{21E797E2-5EE5-4B6A-B974-B8EC831B1193}"/>
              </a:ext>
            </a:extLst>
          </p:cNvPr>
          <p:cNvGraphicFramePr>
            <a:graphicFrameLocks noGrp="1"/>
          </p:cNvGraphicFramePr>
          <p:nvPr>
            <p:ph type="tbl" sz="quarter" idx="13"/>
            <p:extLst>
              <p:ext uri="{D42A27DB-BD31-4B8C-83A1-F6EECF244321}">
                <p14:modId xmlns:p14="http://schemas.microsoft.com/office/powerpoint/2010/main" val="423634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97077035"/>
                    </a:ext>
                  </a:extLst>
                </a:gridCol>
                <a:gridCol w="2962656">
                  <a:extLst>
                    <a:ext uri="{9D8B030D-6E8A-4147-A177-3AD203B41FA5}">
                      <a16:colId xmlns:a16="http://schemas.microsoft.com/office/drawing/2014/main" val="2186253450"/>
                    </a:ext>
                  </a:extLst>
                </a:gridCol>
                <a:gridCol w="2221992">
                  <a:extLst>
                    <a:ext uri="{9D8B030D-6E8A-4147-A177-3AD203B41FA5}">
                      <a16:colId xmlns:a16="http://schemas.microsoft.com/office/drawing/2014/main" val="3376762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19261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8171</a:t>
                      </a:r>
                    </a:p>
                  </a:txBody>
                  <a:tcPr/>
                </a:tc>
                <a:extLst>
                  <a:ext uri="{0D108BD9-81ED-4DB2-BD59-A6C34878D82A}">
                    <a16:rowId xmlns:a16="http://schemas.microsoft.com/office/drawing/2014/main" val="419731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a:t>
                      </a:r>
                    </a:p>
                  </a:txBody>
                  <a:tcPr/>
                </a:tc>
                <a:extLst>
                  <a:ext uri="{0D108BD9-81ED-4DB2-BD59-A6C34878D82A}">
                    <a16:rowId xmlns:a16="http://schemas.microsoft.com/office/drawing/2014/main" val="107825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 Île-de-France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extLst>
                  <a:ext uri="{0D108BD9-81ED-4DB2-BD59-A6C34878D82A}">
                    <a16:rowId xmlns:a16="http://schemas.microsoft.com/office/drawing/2014/main" val="387508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extLst>
                  <a:ext uri="{0D108BD9-81ED-4DB2-BD59-A6C34878D82A}">
                    <a16:rowId xmlns:a16="http://schemas.microsoft.com/office/drawing/2014/main" val="118311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a:t>
                      </a:r>
                    </a:p>
                  </a:txBody>
                  <a:tcPr/>
                </a:tc>
                <a:extLst>
                  <a:ext uri="{0D108BD9-81ED-4DB2-BD59-A6C34878D82A}">
                    <a16:rowId xmlns:a16="http://schemas.microsoft.com/office/drawing/2014/main" val="150425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Abidjan, Abidjan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extLst>
                  <a:ext uri="{0D108BD9-81ED-4DB2-BD59-A6C34878D82A}">
                    <a16:rowId xmlns:a16="http://schemas.microsoft.com/office/drawing/2014/main" val="170843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archivesbxm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extLst>
                  <a:ext uri="{0D108BD9-81ED-4DB2-BD59-A6C34878D82A}">
                    <a16:rowId xmlns:a16="http://schemas.microsoft.com/office/drawing/2014/main" val="334160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extLst>
                  <a:ext uri="{0D108BD9-81ED-4DB2-BD59-A6C34878D82A}">
                    <a16:rowId xmlns:a16="http://schemas.microsoft.com/office/drawing/2014/main" val="350800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extLst>
                  <a:ext uri="{0D108BD9-81ED-4DB2-BD59-A6C34878D82A}">
                    <a16:rowId xmlns:a16="http://schemas.microsoft.com/office/drawing/2014/main" val="315162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extLst>
                  <a:ext uri="{0D108BD9-81ED-4DB2-BD59-A6C34878D82A}">
                    <a16:rowId xmlns:a16="http://schemas.microsoft.com/office/drawing/2014/main" val="1719426823"/>
                  </a:ext>
                </a:extLst>
              </a:tr>
            </a:tbl>
          </a:graphicData>
        </a:graphic>
      </p:graphicFrame>
      <p:sp>
        <p:nvSpPr>
          <p:cNvPr id="4" name="Text Placeholder 3">
            <a:extLst>
              <a:ext uri="{FF2B5EF4-FFF2-40B4-BE49-F238E27FC236}">
                <a16:creationId xmlns:a16="http://schemas.microsoft.com/office/drawing/2014/main" id="{C83A5C3A-ED04-48A9-BF36-C22CD1D8557D}"/>
              </a:ext>
            </a:extLst>
          </p:cNvPr>
          <p:cNvSpPr>
            <a:spLocks noGrp="1"/>
          </p:cNvSpPr>
          <p:nvPr>
            <p:ph type="body" sz="quarter" idx="14"/>
          </p:nvPr>
        </p:nvSpPr>
        <p:spPr/>
        <p:txBody>
          <a:bodyPr/>
          <a:lstStyle/>
          <a:p>
            <a:r>
              <a:rPr lang="en-US"/>
              <a:t>05/31/2024 - 06/30/2024</a:t>
            </a:r>
          </a:p>
        </p:txBody>
      </p:sp>
    </p:spTree>
    <p:extLst>
      <p:ext uri="{BB962C8B-B14F-4D97-AF65-F5344CB8AC3E}">
        <p14:creationId xmlns:p14="http://schemas.microsoft.com/office/powerpoint/2010/main" val="1165150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F5DC-CEF8-4D11-A71B-3D5C0D6EF698}"/>
              </a:ext>
            </a:extLst>
          </p:cNvPr>
          <p:cNvSpPr>
            <a:spLocks noGrp="1"/>
          </p:cNvSpPr>
          <p:nvPr>
            <p:ph type="title"/>
          </p:nvPr>
        </p:nvSpPr>
        <p:spPr/>
        <p:txBody>
          <a:bodyPr/>
          <a:lstStyle/>
          <a:p>
            <a:r>
              <a:rPr lang="en-US"/>
              <a:t>Instagram Abonnés par villes | All profiles - 2 of 3</a:t>
            </a:r>
          </a:p>
        </p:txBody>
      </p:sp>
      <p:graphicFrame>
        <p:nvGraphicFramePr>
          <p:cNvPr id="5" name="Table Placeholder 4">
            <a:extLst>
              <a:ext uri="{FF2B5EF4-FFF2-40B4-BE49-F238E27FC236}">
                <a16:creationId xmlns:a16="http://schemas.microsoft.com/office/drawing/2014/main" id="{16CC47D3-4367-4D2A-B382-AA8B6CF19679}"/>
              </a:ext>
            </a:extLst>
          </p:cNvPr>
          <p:cNvGraphicFramePr>
            <a:graphicFrameLocks noGrp="1"/>
          </p:cNvGraphicFramePr>
          <p:nvPr>
            <p:ph type="tbl" sz="quarter" idx="13"/>
            <p:extLst>
              <p:ext uri="{D42A27DB-BD31-4B8C-83A1-F6EECF244321}">
                <p14:modId xmlns:p14="http://schemas.microsoft.com/office/powerpoint/2010/main" val="401061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11216588"/>
                    </a:ext>
                  </a:extLst>
                </a:gridCol>
                <a:gridCol w="2962656">
                  <a:extLst>
                    <a:ext uri="{9D8B030D-6E8A-4147-A177-3AD203B41FA5}">
                      <a16:colId xmlns:a16="http://schemas.microsoft.com/office/drawing/2014/main" val="1383070557"/>
                    </a:ext>
                  </a:extLst>
                </a:gridCol>
                <a:gridCol w="2221992">
                  <a:extLst>
                    <a:ext uri="{9D8B030D-6E8A-4147-A177-3AD203B41FA5}">
                      <a16:colId xmlns:a16="http://schemas.microsoft.com/office/drawing/2014/main" val="985477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22219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extLst>
                  <a:ext uri="{0D108BD9-81ED-4DB2-BD59-A6C34878D82A}">
                    <a16:rowId xmlns:a16="http://schemas.microsoft.com/office/drawing/2014/main" val="116286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la_maison_ecocitoyenne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extLst>
                  <a:ext uri="{0D108BD9-81ED-4DB2-BD59-A6C34878D82A}">
                    <a16:rowId xmlns:a16="http://schemas.microsoft.com/office/drawing/2014/main" val="123236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extLst>
                  <a:ext uri="{0D108BD9-81ED-4DB2-BD59-A6C34878D82A}">
                    <a16:rowId xmlns:a16="http://schemas.microsoft.com/office/drawing/2014/main" val="84770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extLst>
                  <a:ext uri="{0D108BD9-81ED-4DB2-BD59-A6C34878D82A}">
                    <a16:rowId xmlns:a16="http://schemas.microsoft.com/office/drawing/2014/main" val="416492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extLst>
                  <a:ext uri="{0D108BD9-81ED-4DB2-BD59-A6C34878D82A}">
                    <a16:rowId xmlns:a16="http://schemas.microsoft.com/office/drawing/2014/main" val="251331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extLst>
                  <a:ext uri="{0D108BD9-81ED-4DB2-BD59-A6C34878D82A}">
                    <a16:rowId xmlns:a16="http://schemas.microsoft.com/office/drawing/2014/main" val="336651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extLst>
                  <a:ext uri="{0D108BD9-81ED-4DB2-BD59-A6C34878D82A}">
                    <a16:rowId xmlns:a16="http://schemas.microsoft.com/office/drawing/2014/main" val="91081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extLst>
                  <a:ext uri="{0D108BD9-81ED-4DB2-BD59-A6C34878D82A}">
                    <a16:rowId xmlns:a16="http://schemas.microsoft.com/office/drawing/2014/main" val="138895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extLst>
                  <a:ext uri="{0D108BD9-81ED-4DB2-BD59-A6C34878D82A}">
                    <a16:rowId xmlns:a16="http://schemas.microsoft.com/office/drawing/2014/main" val="416367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extLst>
                  <a:ext uri="{0D108BD9-81ED-4DB2-BD59-A6C34878D82A}">
                    <a16:rowId xmlns:a16="http://schemas.microsoft.com/office/drawing/2014/main" val="1396672525"/>
                  </a:ext>
                </a:extLst>
              </a:tr>
            </a:tbl>
          </a:graphicData>
        </a:graphic>
      </p:graphicFrame>
      <p:sp>
        <p:nvSpPr>
          <p:cNvPr id="4" name="Text Placeholder 3">
            <a:extLst>
              <a:ext uri="{FF2B5EF4-FFF2-40B4-BE49-F238E27FC236}">
                <a16:creationId xmlns:a16="http://schemas.microsoft.com/office/drawing/2014/main" id="{97B1698A-5533-4519-BF95-D452CDDE0AC3}"/>
              </a:ext>
            </a:extLst>
          </p:cNvPr>
          <p:cNvSpPr>
            <a:spLocks noGrp="1"/>
          </p:cNvSpPr>
          <p:nvPr>
            <p:ph type="body" sz="quarter" idx="14"/>
          </p:nvPr>
        </p:nvSpPr>
        <p:spPr/>
        <p:txBody>
          <a:bodyPr/>
          <a:lstStyle/>
          <a:p>
            <a:r>
              <a:rPr lang="en-US"/>
              <a:t>05/31/2024 - 06/30/2024</a:t>
            </a:r>
          </a:p>
        </p:txBody>
      </p:sp>
    </p:spTree>
    <p:extLst>
      <p:ext uri="{BB962C8B-B14F-4D97-AF65-F5344CB8AC3E}">
        <p14:creationId xmlns:p14="http://schemas.microsoft.com/office/powerpoint/2010/main" val="7203259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3BEF9-3E35-46BB-990E-C8F0C0B064CE}"/>
              </a:ext>
            </a:extLst>
          </p:cNvPr>
          <p:cNvSpPr>
            <a:spLocks noGrp="1"/>
          </p:cNvSpPr>
          <p:nvPr>
            <p:ph type="title"/>
          </p:nvPr>
        </p:nvSpPr>
        <p:spPr/>
        <p:txBody>
          <a:bodyPr/>
          <a:lstStyle/>
          <a:p>
            <a:r>
              <a:rPr lang="en-US"/>
              <a:t>Instagram Abonnés par villes | All profiles - 3 of 3</a:t>
            </a:r>
          </a:p>
        </p:txBody>
      </p:sp>
      <p:graphicFrame>
        <p:nvGraphicFramePr>
          <p:cNvPr id="5" name="Table Placeholder 4">
            <a:extLst>
              <a:ext uri="{FF2B5EF4-FFF2-40B4-BE49-F238E27FC236}">
                <a16:creationId xmlns:a16="http://schemas.microsoft.com/office/drawing/2014/main" id="{E4C1DF51-ED74-46F5-965F-BCAF8FDC5141}"/>
              </a:ext>
            </a:extLst>
          </p:cNvPr>
          <p:cNvGraphicFramePr>
            <a:graphicFrameLocks noGrp="1"/>
          </p:cNvGraphicFramePr>
          <p:nvPr>
            <p:ph type="tbl" sz="quarter" idx="13"/>
            <p:extLst>
              <p:ext uri="{D42A27DB-BD31-4B8C-83A1-F6EECF244321}">
                <p14:modId xmlns:p14="http://schemas.microsoft.com/office/powerpoint/2010/main" val="3483430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54801904"/>
                    </a:ext>
                  </a:extLst>
                </a:gridCol>
                <a:gridCol w="2962656">
                  <a:extLst>
                    <a:ext uri="{9D8B030D-6E8A-4147-A177-3AD203B41FA5}">
                      <a16:colId xmlns:a16="http://schemas.microsoft.com/office/drawing/2014/main" val="1791810892"/>
                    </a:ext>
                  </a:extLst>
                </a:gridCol>
                <a:gridCol w="2221992">
                  <a:extLst>
                    <a:ext uri="{9D8B030D-6E8A-4147-A177-3AD203B41FA5}">
                      <a16:colId xmlns:a16="http://schemas.microsoft.com/office/drawing/2014/main" val="286549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53148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 Provence-Alpes-Côte d'Azur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extLst>
                  <a:ext uri="{0D108BD9-81ED-4DB2-BD59-A6C34878D82A}">
                    <a16:rowId xmlns:a16="http://schemas.microsoft.com/office/drawing/2014/main" val="363164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 Midi-Pyrénées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extLst>
                  <a:ext uri="{0D108BD9-81ED-4DB2-BD59-A6C34878D82A}">
                    <a16:rowId xmlns:a16="http://schemas.microsoft.com/office/drawing/2014/main" val="98843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Haillan,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extLst>
                  <a:ext uri="{0D108BD9-81ED-4DB2-BD59-A6C34878D82A}">
                    <a16:rowId xmlns:a16="http://schemas.microsoft.com/office/drawing/2014/main" val="3857088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extLst>
                  <a:ext uri="{0D108BD9-81ED-4DB2-BD59-A6C34878D82A}">
                    <a16:rowId xmlns:a16="http://schemas.microsoft.com/office/drawing/2014/main" val="264584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Libourne, 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extLst>
                  <a:ext uri="{0D108BD9-81ED-4DB2-BD59-A6C34878D82A}">
                    <a16:rowId xmlns:a16="http://schemas.microsoft.com/office/drawing/2014/main" val="2720302306"/>
                  </a:ext>
                </a:extLst>
              </a:tr>
            </a:tbl>
          </a:graphicData>
        </a:graphic>
      </p:graphicFrame>
      <p:sp>
        <p:nvSpPr>
          <p:cNvPr id="4" name="Text Placeholder 3">
            <a:extLst>
              <a:ext uri="{FF2B5EF4-FFF2-40B4-BE49-F238E27FC236}">
                <a16:creationId xmlns:a16="http://schemas.microsoft.com/office/drawing/2014/main" id="{45A1BBF3-45FA-4C06-925B-B9ADDCCF9CB2}"/>
              </a:ext>
            </a:extLst>
          </p:cNvPr>
          <p:cNvSpPr>
            <a:spLocks noGrp="1"/>
          </p:cNvSpPr>
          <p:nvPr>
            <p:ph type="body" sz="quarter" idx="14"/>
          </p:nvPr>
        </p:nvSpPr>
        <p:spPr/>
        <p:txBody>
          <a:bodyPr/>
          <a:lstStyle/>
          <a:p>
            <a:r>
              <a:rPr lang="en-US"/>
              <a:t>05/31/2024 - 06/30/2024</a:t>
            </a:r>
          </a:p>
        </p:txBody>
      </p:sp>
    </p:spTree>
    <p:extLst>
      <p:ext uri="{BB962C8B-B14F-4D97-AF65-F5344CB8AC3E}">
        <p14:creationId xmlns:p14="http://schemas.microsoft.com/office/powerpoint/2010/main" val="3218930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4673</Words>
  <Application>Microsoft Office PowerPoint</Application>
  <PresentationFormat>On-screen Show (4:3)</PresentationFormat>
  <Paragraphs>1478</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Ensemble des comptes Instagram de Bordeaux Métropole</vt:lpstr>
      <vt:lpstr>Instagram Nombre de posts par compte | All profiles</vt:lpstr>
      <vt:lpstr>Instagram Interactions par compte | All profiles</vt:lpstr>
      <vt:lpstr>Instagram Chiffres clés des comptes | All profiles</vt:lpstr>
      <vt:lpstr>Instagram Posts publiés | All profiles - 1 of 3</vt:lpstr>
      <vt:lpstr>Instagram Posts publiés | All profiles - 2 of 3</vt:lpstr>
      <vt:lpstr>Instagram Posts publiés | All profiles - 3 of 3</vt:lpstr>
      <vt:lpstr>Instagram Utilisation des hashtags | All profiles - 1 of 3</vt:lpstr>
      <vt:lpstr>Instagram Utilisation des hashtags | All profiles - 2 of 3</vt:lpstr>
      <vt:lpstr>Instagram Utilisation des hashtags | All profiles - 3 of 3</vt:lpstr>
      <vt:lpstr>Instagram Moyenne des engagements par format | All profiles</vt:lpstr>
      <vt:lpstr>Instagram Engagements par jour de la semaine | All profiles</vt:lpstr>
      <vt:lpstr>Instagram Portée par jour de la semaine | All profiles</vt:lpstr>
      <vt:lpstr>Instagram Vidéos les plus populaires | All profiles - 1 of 7</vt:lpstr>
      <vt:lpstr>Instagram Vidéos les plus populaires | All profiles - 2 of 7</vt:lpstr>
      <vt:lpstr>Instagram Vidéos les plus populaires | All profiles - 3 of 7</vt:lpstr>
      <vt:lpstr>Instagram Vidéos les plus populaires | All profiles - 4 of 7</vt:lpstr>
      <vt:lpstr>Instagram Vidéos les plus populaires | All profiles - 5 of 7</vt:lpstr>
      <vt:lpstr>Instagram Vidéos les plus populaires | All profiles - 6 of 7</vt:lpstr>
      <vt:lpstr>Instagram Vidéos les plus populaires | All profiles - 7 of 7</vt:lpstr>
      <vt:lpstr>Instagram Chiffres clés des stories | All profiles</vt:lpstr>
      <vt:lpstr>Instagram Stories les plus vues | All profiles - 1 of 19</vt:lpstr>
      <vt:lpstr>Instagram Stories les plus vues | All profiles - 2 of 19</vt:lpstr>
      <vt:lpstr>Instagram Stories les plus vues | All profiles - 3 of 19</vt:lpstr>
      <vt:lpstr>Instagram Stories les plus vues | All profiles - 4 of 19</vt:lpstr>
      <vt:lpstr>Instagram Stories les plus vues | All profiles - 5 of 19</vt:lpstr>
      <vt:lpstr>Instagram Stories les plus vues | All profiles - 6 of 19</vt:lpstr>
      <vt:lpstr>Instagram Stories les plus vues | All profiles - 7 of 19</vt:lpstr>
      <vt:lpstr>Instagram Stories les plus vues | All profiles - 8 of 19</vt:lpstr>
      <vt:lpstr>Instagram Stories les plus vues | All profiles - 9 of 19</vt:lpstr>
      <vt:lpstr>Instagram Stories les plus vues | All profiles - 10 of 19</vt:lpstr>
      <vt:lpstr>Instagram Stories les plus vues | All profiles - 11 of 19</vt:lpstr>
      <vt:lpstr>Instagram Stories les plus vues | All profiles - 12 of 19</vt:lpstr>
      <vt:lpstr>Instagram Stories les plus vues | All profiles - 13 of 19</vt:lpstr>
      <vt:lpstr>Instagram Stories les plus vues | All profiles - 14 of 19</vt:lpstr>
      <vt:lpstr>Instagram Stories les plus vues | All profiles - 15 of 19</vt:lpstr>
      <vt:lpstr>Instagram Stories les plus vues | All profiles - 16 of 19</vt:lpstr>
      <vt:lpstr>Instagram Stories les plus vues | All profiles - 17 of 19</vt:lpstr>
      <vt:lpstr>Instagram Stories les plus vues | All profiles - 18 of 19</vt:lpstr>
      <vt:lpstr>Instagram Stories les plus vues | All profiles - 19 of 19</vt:lpstr>
      <vt:lpstr>Instagram  Reels | All profiles</vt:lpstr>
      <vt:lpstr>Instagram Tranches d'âges des abonnés | All profiles</vt:lpstr>
      <vt:lpstr>Instagram Genre des abonnés | All profiles</vt:lpstr>
      <vt:lpstr>Instagram Engagement des audiences par âge et par genre | All profiles - 1 of 3</vt:lpstr>
      <vt:lpstr>Instagram Engagement des audiences par âge et par genre | All profiles - 2 of 3</vt:lpstr>
      <vt:lpstr>Instagram Engagement des audiences par âge et par genre | All profiles - 3 of 3</vt:lpstr>
      <vt:lpstr>Instagram Abonnés par villes | All profiles - 1 of 3</vt:lpstr>
      <vt:lpstr>Instagram Abonnés par villes | All profiles - 2 of 3</vt:lpstr>
      <vt:lpstr>Instagram Abonnés par villes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comptes Instagram de Bordeaux Métropole</dc:title>
  <dc:creator>Frederik Born</dc:creator>
  <cp:lastModifiedBy>Frederik Born</cp:lastModifiedBy>
  <cp:revision>1</cp:revision>
  <dcterms:created xsi:type="dcterms:W3CDTF">2024-08-29T10:06:01Z</dcterms:created>
  <dcterms:modified xsi:type="dcterms:W3CDTF">2024-08-29T10:08:25Z</dcterms:modified>
</cp:coreProperties>
</file>