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9" r:id="rId13"/>
    <p:sldId id="270" r:id="rId14"/>
    <p:sldId id="272" r:id="rId15"/>
    <p:sldId id="273" r:id="rId16"/>
    <p:sldId id="274" r:id="rId17"/>
    <p:sldId id="275" r:id="rId18"/>
    <p:sldId id="276" r:id="rId19"/>
    <p:sldId id="277" r:id="rId20"/>
    <p:sldId id="279" r:id="rId21"/>
    <p:sldId id="280" r:id="rId22"/>
    <p:sldId id="281" r:id="rId23"/>
    <p:sldId id="282" r:id="rId24"/>
    <p:sldId id="283" r:id="rId25"/>
    <p:sldId id="284" r:id="rId26"/>
    <p:sldId id="285" r:id="rId27"/>
    <p:sldId id="286" r:id="rId28"/>
    <p:sldId id="288" r:id="rId29"/>
    <p:sldId id="289" r:id="rId30"/>
    <p:sldId id="290" r:id="rId31"/>
    <p:sldId id="291" r:id="rId32"/>
    <p:sldId id="292" r:id="rId33"/>
    <p:sldId id="293"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Sheet1!$A$2:$A$3</c:f>
              <c:strCache>
                <c:ptCount val="2"/>
                <c:pt idx="0">
                  <c:v>@BxMetro</c:v>
                </c:pt>
                <c:pt idx="1">
                  <c:v>@CirculationBxM</c:v>
                </c:pt>
              </c:strCache>
            </c:strRef>
          </c:cat>
          <c:val>
            <c:numRef>
              <c:f>Sheet1!$B$2:$B$3</c:f>
              <c:numCache>
                <c:formatCode>General</c:formatCode>
                <c:ptCount val="2"/>
                <c:pt idx="0">
                  <c:v>2980</c:v>
                </c:pt>
                <c:pt idx="1">
                  <c:v>179</c:v>
                </c:pt>
              </c:numCache>
            </c:numRef>
          </c:val>
          <c:extLst>
            <c:ext xmlns:c16="http://schemas.microsoft.com/office/drawing/2014/chart" uri="{C3380CC4-5D6E-409C-BE32-E72D297353CC}">
              <c16:uniqueId val="{00000000-41D5-4866-B853-B0F1D48A0B0E}"/>
            </c:ext>
          </c:extLst>
        </c:ser>
        <c:dLbls>
          <c:showLegendKey val="0"/>
          <c:showVal val="0"/>
          <c:showCatName val="0"/>
          <c:showSerName val="0"/>
          <c:showPercent val="0"/>
          <c:showBubbleSize val="0"/>
        </c:dLbls>
        <c:gapWidth val="219"/>
        <c:overlap val="-27"/>
        <c:axId val="331043120"/>
        <c:axId val="331043448"/>
      </c:barChart>
      <c:catAx>
        <c:axId val="331043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43448"/>
        <c:crosses val="autoZero"/>
        <c:auto val="1"/>
        <c:lblAlgn val="ctr"/>
        <c:lblOffset val="100"/>
        <c:noMultiLvlLbl val="0"/>
      </c:catAx>
      <c:valAx>
        <c:axId val="331043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4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@BxMetro</c:v>
                </c:pt>
              </c:strCache>
            </c:strRef>
          </c:tx>
          <c:spPr>
            <a:ln w="28575" cap="rnd">
              <a:solidFill>
                <a:schemeClr val="accent1"/>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Sheet1!$B$2:$B$32</c:f>
              <c:numCache>
                <c:formatCode>General</c:formatCode>
                <c:ptCount val="31"/>
                <c:pt idx="0">
                  <c:v>0</c:v>
                </c:pt>
                <c:pt idx="1">
                  <c:v>0</c:v>
                </c:pt>
                <c:pt idx="2">
                  <c:v>0</c:v>
                </c:pt>
                <c:pt idx="3">
                  <c:v>1</c:v>
                </c:pt>
                <c:pt idx="4">
                  <c:v>10</c:v>
                </c:pt>
                <c:pt idx="5">
                  <c:v>0</c:v>
                </c:pt>
                <c:pt idx="6">
                  <c:v>0</c:v>
                </c:pt>
                <c:pt idx="7">
                  <c:v>1</c:v>
                </c:pt>
                <c:pt idx="8">
                  <c:v>0</c:v>
                </c:pt>
                <c:pt idx="9">
                  <c:v>1</c:v>
                </c:pt>
                <c:pt idx="10">
                  <c:v>1</c:v>
                </c:pt>
                <c:pt idx="11">
                  <c:v>0</c:v>
                </c:pt>
                <c:pt idx="12">
                  <c:v>0</c:v>
                </c:pt>
                <c:pt idx="13">
                  <c:v>0</c:v>
                </c:pt>
                <c:pt idx="14">
                  <c:v>0</c:v>
                </c:pt>
                <c:pt idx="15">
                  <c:v>9</c:v>
                </c:pt>
                <c:pt idx="16">
                  <c:v>1</c:v>
                </c:pt>
                <c:pt idx="17">
                  <c:v>1</c:v>
                </c:pt>
                <c:pt idx="18">
                  <c:v>0</c:v>
                </c:pt>
                <c:pt idx="19">
                  <c:v>0</c:v>
                </c:pt>
                <c:pt idx="20">
                  <c:v>0</c:v>
                </c:pt>
                <c:pt idx="21">
                  <c:v>0</c:v>
                </c:pt>
                <c:pt idx="22">
                  <c:v>0</c:v>
                </c:pt>
                <c:pt idx="23">
                  <c:v>4</c:v>
                </c:pt>
                <c:pt idx="24">
                  <c:v>0</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0-338B-4867-9042-BF4046C449D5}"/>
            </c:ext>
          </c:extLst>
        </c:ser>
        <c:ser>
          <c:idx val="1"/>
          <c:order val="1"/>
          <c:tx>
            <c:strRef>
              <c:f>Sheet1!$C$1</c:f>
              <c:strCache>
                <c:ptCount val="1"/>
                <c:pt idx="0">
                  <c:v>@CirculationBxM</c:v>
                </c:pt>
              </c:strCache>
            </c:strRef>
          </c:tx>
          <c:spPr>
            <a:ln w="28575" cap="rnd">
              <a:solidFill>
                <a:schemeClr val="accent2"/>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Sheet1!$C$2:$C$32</c:f>
              <c:numCache>
                <c:formatCode>General</c:formatCode>
                <c:ptCount val="31"/>
                <c:pt idx="0">
                  <c:v>0</c:v>
                </c:pt>
                <c:pt idx="1">
                  <c:v>0</c:v>
                </c:pt>
                <c:pt idx="2">
                  <c:v>1</c:v>
                </c:pt>
                <c:pt idx="3">
                  <c:v>7</c:v>
                </c:pt>
                <c:pt idx="4">
                  <c:v>0</c:v>
                </c:pt>
                <c:pt idx="5">
                  <c:v>0</c:v>
                </c:pt>
                <c:pt idx="6">
                  <c:v>0</c:v>
                </c:pt>
                <c:pt idx="7">
                  <c:v>0</c:v>
                </c:pt>
                <c:pt idx="8">
                  <c:v>0</c:v>
                </c:pt>
                <c:pt idx="9">
                  <c:v>7</c:v>
                </c:pt>
                <c:pt idx="10">
                  <c:v>4</c:v>
                </c:pt>
                <c:pt idx="11">
                  <c:v>0</c:v>
                </c:pt>
                <c:pt idx="12">
                  <c:v>0</c:v>
                </c:pt>
                <c:pt idx="13">
                  <c:v>0</c:v>
                </c:pt>
                <c:pt idx="14">
                  <c:v>0</c:v>
                </c:pt>
                <c:pt idx="15">
                  <c:v>0</c:v>
                </c:pt>
                <c:pt idx="16">
                  <c:v>6</c:v>
                </c:pt>
                <c:pt idx="17">
                  <c:v>8</c:v>
                </c:pt>
                <c:pt idx="18">
                  <c:v>0</c:v>
                </c:pt>
                <c:pt idx="19">
                  <c:v>0</c:v>
                </c:pt>
                <c:pt idx="20">
                  <c:v>0</c:v>
                </c:pt>
                <c:pt idx="21">
                  <c:v>1</c:v>
                </c:pt>
                <c:pt idx="22">
                  <c:v>1</c:v>
                </c:pt>
                <c:pt idx="23">
                  <c:v>1</c:v>
                </c:pt>
                <c:pt idx="24">
                  <c:v>0</c:v>
                </c:pt>
                <c:pt idx="25">
                  <c:v>0</c:v>
                </c:pt>
                <c:pt idx="26">
                  <c:v>0</c:v>
                </c:pt>
                <c:pt idx="27">
                  <c:v>0</c:v>
                </c:pt>
                <c:pt idx="28">
                  <c:v>1</c:v>
                </c:pt>
                <c:pt idx="29">
                  <c:v>2</c:v>
                </c:pt>
                <c:pt idx="30">
                  <c:v>0</c:v>
                </c:pt>
              </c:numCache>
            </c:numRef>
          </c:val>
          <c:smooth val="0"/>
          <c:extLst>
            <c:ext xmlns:c16="http://schemas.microsoft.com/office/drawing/2014/chart" uri="{C3380CC4-5D6E-409C-BE32-E72D297353CC}">
              <c16:uniqueId val="{00000001-338B-4867-9042-BF4046C449D5}"/>
            </c:ext>
          </c:extLst>
        </c:ser>
        <c:dLbls>
          <c:showLegendKey val="0"/>
          <c:showVal val="0"/>
          <c:showCatName val="0"/>
          <c:showSerName val="0"/>
          <c:showPercent val="0"/>
          <c:showBubbleSize val="0"/>
        </c:dLbls>
        <c:smooth val="0"/>
        <c:axId val="257285936"/>
        <c:axId val="257287248"/>
      </c:lineChart>
      <c:dateAx>
        <c:axId val="257285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287248"/>
        <c:crosses val="autoZero"/>
        <c:auto val="1"/>
        <c:lblOffset val="100"/>
        <c:baseTimeUnit val="days"/>
      </c:dateAx>
      <c:valAx>
        <c:axId val="257287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28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@BxMetro</c:v>
                </c:pt>
              </c:strCache>
            </c:strRef>
          </c:tx>
          <c:spPr>
            <a:ln w="28575" cap="rnd">
              <a:solidFill>
                <a:schemeClr val="accent1"/>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Sheet1!$B$2:$B$32</c:f>
              <c:numCache>
                <c:formatCode>General</c:formatCode>
                <c:ptCount val="31"/>
                <c:pt idx="0">
                  <c:v>17</c:v>
                </c:pt>
                <c:pt idx="1">
                  <c:v>5</c:v>
                </c:pt>
                <c:pt idx="2">
                  <c:v>26</c:v>
                </c:pt>
                <c:pt idx="3">
                  <c:v>8</c:v>
                </c:pt>
                <c:pt idx="4">
                  <c:v>20</c:v>
                </c:pt>
                <c:pt idx="5">
                  <c:v>5</c:v>
                </c:pt>
                <c:pt idx="6">
                  <c:v>12</c:v>
                </c:pt>
                <c:pt idx="7">
                  <c:v>18</c:v>
                </c:pt>
                <c:pt idx="8">
                  <c:v>12</c:v>
                </c:pt>
                <c:pt idx="9">
                  <c:v>10</c:v>
                </c:pt>
                <c:pt idx="10">
                  <c:v>8</c:v>
                </c:pt>
                <c:pt idx="11">
                  <c:v>8</c:v>
                </c:pt>
                <c:pt idx="12">
                  <c:v>2</c:v>
                </c:pt>
                <c:pt idx="13">
                  <c:v>5</c:v>
                </c:pt>
                <c:pt idx="14">
                  <c:v>6</c:v>
                </c:pt>
                <c:pt idx="15">
                  <c:v>26</c:v>
                </c:pt>
                <c:pt idx="16">
                  <c:v>20</c:v>
                </c:pt>
                <c:pt idx="17">
                  <c:v>45</c:v>
                </c:pt>
                <c:pt idx="18">
                  <c:v>23</c:v>
                </c:pt>
                <c:pt idx="19">
                  <c:v>27</c:v>
                </c:pt>
                <c:pt idx="20">
                  <c:v>15</c:v>
                </c:pt>
                <c:pt idx="21">
                  <c:v>127</c:v>
                </c:pt>
                <c:pt idx="22">
                  <c:v>67</c:v>
                </c:pt>
                <c:pt idx="23">
                  <c:v>27</c:v>
                </c:pt>
                <c:pt idx="24">
                  <c:v>52</c:v>
                </c:pt>
                <c:pt idx="25">
                  <c:v>25</c:v>
                </c:pt>
                <c:pt idx="26">
                  <c:v>16</c:v>
                </c:pt>
                <c:pt idx="27">
                  <c:v>4</c:v>
                </c:pt>
                <c:pt idx="28">
                  <c:v>5</c:v>
                </c:pt>
                <c:pt idx="29">
                  <c:v>33</c:v>
                </c:pt>
                <c:pt idx="30">
                  <c:v>27</c:v>
                </c:pt>
              </c:numCache>
            </c:numRef>
          </c:val>
          <c:smooth val="0"/>
          <c:extLst>
            <c:ext xmlns:c16="http://schemas.microsoft.com/office/drawing/2014/chart" uri="{C3380CC4-5D6E-409C-BE32-E72D297353CC}">
              <c16:uniqueId val="{00000000-2C96-4D39-B10A-F30B07CCB708}"/>
            </c:ext>
          </c:extLst>
        </c:ser>
        <c:ser>
          <c:idx val="1"/>
          <c:order val="1"/>
          <c:tx>
            <c:strRef>
              <c:f>Sheet1!$C$1</c:f>
              <c:strCache>
                <c:ptCount val="1"/>
                <c:pt idx="0">
                  <c:v>@CirculationBxM</c:v>
                </c:pt>
              </c:strCache>
            </c:strRef>
          </c:tx>
          <c:spPr>
            <a:ln w="28575" cap="rnd">
              <a:solidFill>
                <a:schemeClr val="accent2"/>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Sheet1!$C$2:$C$32</c:f>
              <c:numCache>
                <c:formatCode>General</c:formatCode>
                <c:ptCount val="31"/>
                <c:pt idx="0">
                  <c:v>2</c:v>
                </c:pt>
                <c:pt idx="1">
                  <c:v>3</c:v>
                </c:pt>
                <c:pt idx="2">
                  <c:v>6</c:v>
                </c:pt>
                <c:pt idx="3">
                  <c:v>12</c:v>
                </c:pt>
                <c:pt idx="4">
                  <c:v>9</c:v>
                </c:pt>
                <c:pt idx="5">
                  <c:v>0</c:v>
                </c:pt>
                <c:pt idx="6">
                  <c:v>0</c:v>
                </c:pt>
                <c:pt idx="7">
                  <c:v>3</c:v>
                </c:pt>
                <c:pt idx="8">
                  <c:v>2</c:v>
                </c:pt>
                <c:pt idx="9">
                  <c:v>8</c:v>
                </c:pt>
                <c:pt idx="10">
                  <c:v>1</c:v>
                </c:pt>
                <c:pt idx="11">
                  <c:v>0</c:v>
                </c:pt>
                <c:pt idx="12">
                  <c:v>5</c:v>
                </c:pt>
                <c:pt idx="13">
                  <c:v>2</c:v>
                </c:pt>
                <c:pt idx="14">
                  <c:v>2</c:v>
                </c:pt>
                <c:pt idx="15">
                  <c:v>4</c:v>
                </c:pt>
                <c:pt idx="16">
                  <c:v>3</c:v>
                </c:pt>
                <c:pt idx="17">
                  <c:v>7</c:v>
                </c:pt>
                <c:pt idx="18">
                  <c:v>2</c:v>
                </c:pt>
                <c:pt idx="19">
                  <c:v>1</c:v>
                </c:pt>
                <c:pt idx="20">
                  <c:v>0</c:v>
                </c:pt>
                <c:pt idx="21">
                  <c:v>3</c:v>
                </c:pt>
                <c:pt idx="22">
                  <c:v>0</c:v>
                </c:pt>
                <c:pt idx="23">
                  <c:v>0</c:v>
                </c:pt>
                <c:pt idx="24">
                  <c:v>3</c:v>
                </c:pt>
                <c:pt idx="25">
                  <c:v>0</c:v>
                </c:pt>
                <c:pt idx="26">
                  <c:v>0</c:v>
                </c:pt>
                <c:pt idx="27">
                  <c:v>1</c:v>
                </c:pt>
                <c:pt idx="28">
                  <c:v>2</c:v>
                </c:pt>
                <c:pt idx="29">
                  <c:v>2</c:v>
                </c:pt>
                <c:pt idx="30">
                  <c:v>0</c:v>
                </c:pt>
              </c:numCache>
            </c:numRef>
          </c:val>
          <c:smooth val="0"/>
          <c:extLst>
            <c:ext xmlns:c16="http://schemas.microsoft.com/office/drawing/2014/chart" uri="{C3380CC4-5D6E-409C-BE32-E72D297353CC}">
              <c16:uniqueId val="{00000001-2C96-4D39-B10A-F30B07CCB708}"/>
            </c:ext>
          </c:extLst>
        </c:ser>
        <c:dLbls>
          <c:showLegendKey val="0"/>
          <c:showVal val="0"/>
          <c:showCatName val="0"/>
          <c:showSerName val="0"/>
          <c:showPercent val="0"/>
          <c:showBubbleSize val="0"/>
        </c:dLbls>
        <c:smooth val="0"/>
        <c:axId val="257296104"/>
        <c:axId val="257292824"/>
      </c:lineChart>
      <c:dateAx>
        <c:axId val="257296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292824"/>
        <c:crosses val="autoZero"/>
        <c:auto val="1"/>
        <c:lblOffset val="100"/>
        <c:baseTimeUnit val="days"/>
      </c:dateAx>
      <c:valAx>
        <c:axId val="257292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29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@BxMetro</c:v>
                </c:pt>
              </c:strCache>
            </c:strRef>
          </c:tx>
          <c:spPr>
            <a:ln w="28575" cap="rnd">
              <a:solidFill>
                <a:schemeClr val="accent1"/>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Sheet1!$B$2:$B$32</c:f>
              <c:numCache>
                <c:formatCode>General</c:formatCode>
                <c:ptCount val="31"/>
                <c:pt idx="0">
                  <c:v>5</c:v>
                </c:pt>
                <c:pt idx="1">
                  <c:v>3</c:v>
                </c:pt>
                <c:pt idx="2">
                  <c:v>56</c:v>
                </c:pt>
                <c:pt idx="3">
                  <c:v>7</c:v>
                </c:pt>
                <c:pt idx="4">
                  <c:v>4</c:v>
                </c:pt>
                <c:pt idx="5">
                  <c:v>69</c:v>
                </c:pt>
                <c:pt idx="6">
                  <c:v>1</c:v>
                </c:pt>
                <c:pt idx="7">
                  <c:v>26</c:v>
                </c:pt>
                <c:pt idx="8">
                  <c:v>3</c:v>
                </c:pt>
                <c:pt idx="9">
                  <c:v>1</c:v>
                </c:pt>
                <c:pt idx="10">
                  <c:v>1</c:v>
                </c:pt>
                <c:pt idx="11">
                  <c:v>2</c:v>
                </c:pt>
                <c:pt idx="12">
                  <c:v>5</c:v>
                </c:pt>
                <c:pt idx="13">
                  <c:v>0</c:v>
                </c:pt>
                <c:pt idx="14">
                  <c:v>2</c:v>
                </c:pt>
                <c:pt idx="15">
                  <c:v>6</c:v>
                </c:pt>
                <c:pt idx="16">
                  <c:v>3</c:v>
                </c:pt>
                <c:pt idx="17">
                  <c:v>4</c:v>
                </c:pt>
                <c:pt idx="18">
                  <c:v>0</c:v>
                </c:pt>
                <c:pt idx="19">
                  <c:v>3</c:v>
                </c:pt>
                <c:pt idx="20">
                  <c:v>3</c:v>
                </c:pt>
                <c:pt idx="21">
                  <c:v>267</c:v>
                </c:pt>
                <c:pt idx="22">
                  <c:v>2</c:v>
                </c:pt>
                <c:pt idx="23">
                  <c:v>10</c:v>
                </c:pt>
                <c:pt idx="24">
                  <c:v>1</c:v>
                </c:pt>
                <c:pt idx="25">
                  <c:v>1</c:v>
                </c:pt>
                <c:pt idx="26">
                  <c:v>3</c:v>
                </c:pt>
                <c:pt idx="27">
                  <c:v>2</c:v>
                </c:pt>
                <c:pt idx="28">
                  <c:v>5</c:v>
                </c:pt>
                <c:pt idx="29">
                  <c:v>7</c:v>
                </c:pt>
                <c:pt idx="30">
                  <c:v>6</c:v>
                </c:pt>
              </c:numCache>
            </c:numRef>
          </c:val>
          <c:smooth val="0"/>
          <c:extLst>
            <c:ext xmlns:c16="http://schemas.microsoft.com/office/drawing/2014/chart" uri="{C3380CC4-5D6E-409C-BE32-E72D297353CC}">
              <c16:uniqueId val="{00000000-9F95-430C-A20A-67DB17A52B4A}"/>
            </c:ext>
          </c:extLst>
        </c:ser>
        <c:ser>
          <c:idx val="1"/>
          <c:order val="1"/>
          <c:tx>
            <c:strRef>
              <c:f>Sheet1!$C$1</c:f>
              <c:strCache>
                <c:ptCount val="1"/>
                <c:pt idx="0">
                  <c:v>@CirculationBxM</c:v>
                </c:pt>
              </c:strCache>
            </c:strRef>
          </c:tx>
          <c:spPr>
            <a:ln w="28575" cap="rnd">
              <a:solidFill>
                <a:schemeClr val="accent2"/>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Sheet1!$C$2:$C$32</c:f>
              <c:numCache>
                <c:formatCode>General</c:formatCode>
                <c:ptCount val="31"/>
                <c:pt idx="0">
                  <c:v>2</c:v>
                </c:pt>
                <c:pt idx="1">
                  <c:v>1</c:v>
                </c:pt>
                <c:pt idx="2">
                  <c:v>4</c:v>
                </c:pt>
                <c:pt idx="3">
                  <c:v>3</c:v>
                </c:pt>
                <c:pt idx="4">
                  <c:v>2</c:v>
                </c:pt>
                <c:pt idx="5">
                  <c:v>0</c:v>
                </c:pt>
                <c:pt idx="6">
                  <c:v>3</c:v>
                </c:pt>
                <c:pt idx="7">
                  <c:v>11</c:v>
                </c:pt>
                <c:pt idx="8">
                  <c:v>0</c:v>
                </c:pt>
                <c:pt idx="9">
                  <c:v>0</c:v>
                </c:pt>
                <c:pt idx="10">
                  <c:v>1</c:v>
                </c:pt>
                <c:pt idx="11">
                  <c:v>0</c:v>
                </c:pt>
                <c:pt idx="12">
                  <c:v>2</c:v>
                </c:pt>
                <c:pt idx="13">
                  <c:v>1</c:v>
                </c:pt>
                <c:pt idx="14">
                  <c:v>0</c:v>
                </c:pt>
                <c:pt idx="15">
                  <c:v>2</c:v>
                </c:pt>
                <c:pt idx="16">
                  <c:v>0</c:v>
                </c:pt>
                <c:pt idx="17">
                  <c:v>1</c:v>
                </c:pt>
                <c:pt idx="18">
                  <c:v>0</c:v>
                </c:pt>
                <c:pt idx="19">
                  <c:v>4</c:v>
                </c:pt>
                <c:pt idx="20">
                  <c:v>0</c:v>
                </c:pt>
                <c:pt idx="21">
                  <c:v>1</c:v>
                </c:pt>
                <c:pt idx="22">
                  <c:v>3</c:v>
                </c:pt>
                <c:pt idx="23">
                  <c:v>2</c:v>
                </c:pt>
                <c:pt idx="24">
                  <c:v>3</c:v>
                </c:pt>
                <c:pt idx="25">
                  <c:v>1</c:v>
                </c:pt>
                <c:pt idx="26">
                  <c:v>2</c:v>
                </c:pt>
                <c:pt idx="27">
                  <c:v>1</c:v>
                </c:pt>
                <c:pt idx="28">
                  <c:v>2</c:v>
                </c:pt>
                <c:pt idx="29">
                  <c:v>1</c:v>
                </c:pt>
                <c:pt idx="30">
                  <c:v>1</c:v>
                </c:pt>
              </c:numCache>
            </c:numRef>
          </c:val>
          <c:smooth val="0"/>
          <c:extLst>
            <c:ext xmlns:c16="http://schemas.microsoft.com/office/drawing/2014/chart" uri="{C3380CC4-5D6E-409C-BE32-E72D297353CC}">
              <c16:uniqueId val="{00000001-9F95-430C-A20A-67DB17A52B4A}"/>
            </c:ext>
          </c:extLst>
        </c:ser>
        <c:dLbls>
          <c:showLegendKey val="0"/>
          <c:showVal val="0"/>
          <c:showCatName val="0"/>
          <c:showSerName val="0"/>
          <c:showPercent val="0"/>
          <c:showBubbleSize val="0"/>
        </c:dLbls>
        <c:smooth val="0"/>
        <c:axId val="257292168"/>
        <c:axId val="257294792"/>
      </c:lineChart>
      <c:dateAx>
        <c:axId val="257292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294792"/>
        <c:crosses val="autoZero"/>
        <c:auto val="1"/>
        <c:lblOffset val="100"/>
        <c:baseTimeUnit val="days"/>
      </c:dateAx>
      <c:valAx>
        <c:axId val="257294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292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29622-2A10-41E5-8054-FD3AF43E46F7}"/>
              </a:ext>
            </a:extLst>
          </p:cNvPr>
          <p:cNvSpPr>
            <a:spLocks noGrp="1"/>
          </p:cNvSpPr>
          <p:nvPr>
            <p:ph type="ctrTitle"/>
          </p:nvPr>
        </p:nvSpPr>
        <p:spPr/>
        <p:txBody>
          <a:bodyPr/>
          <a:lstStyle/>
          <a:p>
            <a:r>
              <a:rPr lang="fr-FR"/>
              <a:t>Ensemble des comptes X de Bordeaux Métropole</a:t>
            </a:r>
            <a:endParaRPr lang="en-US"/>
          </a:p>
        </p:txBody>
      </p:sp>
      <p:sp>
        <p:nvSpPr>
          <p:cNvPr id="3" name="Subtitle 2">
            <a:extLst>
              <a:ext uri="{FF2B5EF4-FFF2-40B4-BE49-F238E27FC236}">
                <a16:creationId xmlns:a16="http://schemas.microsoft.com/office/drawing/2014/main" id="{DEFEBC25-324D-47B4-847D-E3F8AFA2C933}"/>
              </a:ext>
            </a:extLst>
          </p:cNvPr>
          <p:cNvSpPr>
            <a:spLocks noGrp="1"/>
          </p:cNvSpPr>
          <p:nvPr>
            <p:ph type="subTitle" idx="1"/>
          </p:nvPr>
        </p:nvSpPr>
        <p:spPr/>
        <p:txBody>
          <a:bodyPr/>
          <a:lstStyle/>
          <a:p>
            <a:r>
              <a:rPr lang="en-US"/>
              <a:t>Bordeaux Métropole</a:t>
            </a:r>
          </a:p>
        </p:txBody>
      </p:sp>
    </p:spTree>
    <p:extLst>
      <p:ext uri="{BB962C8B-B14F-4D97-AF65-F5344CB8AC3E}">
        <p14:creationId xmlns:p14="http://schemas.microsoft.com/office/powerpoint/2010/main" val="1603897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710E7-FFB4-445C-8A40-EA50F5F02C5D}"/>
              </a:ext>
            </a:extLst>
          </p:cNvPr>
          <p:cNvSpPr>
            <a:spLocks noGrp="1"/>
          </p:cNvSpPr>
          <p:nvPr>
            <p:ph type="title"/>
          </p:nvPr>
        </p:nvSpPr>
        <p:spPr/>
        <p:txBody>
          <a:bodyPr/>
          <a:lstStyle/>
          <a:p>
            <a:r>
              <a:rPr lang="fr-FR"/>
              <a:t>Twitter Interactions avec chaque compte | 2 profiles</a:t>
            </a:r>
            <a:endParaRPr lang="en-US"/>
          </a:p>
        </p:txBody>
      </p:sp>
      <p:graphicFrame>
        <p:nvGraphicFramePr>
          <p:cNvPr id="6" name="Chart Placeholder 5">
            <a:extLst>
              <a:ext uri="{FF2B5EF4-FFF2-40B4-BE49-F238E27FC236}">
                <a16:creationId xmlns:a16="http://schemas.microsoft.com/office/drawing/2014/main" id="{6541F8DE-BB1D-4942-89E1-47CD7D3F0EFE}"/>
              </a:ext>
            </a:extLst>
          </p:cNvPr>
          <p:cNvGraphicFramePr>
            <a:graphicFrameLocks noGrp="1"/>
          </p:cNvGraphicFramePr>
          <p:nvPr>
            <p:ph type="chart" sz="quarter" idx="13"/>
            <p:extLst>
              <p:ext uri="{D42A27DB-BD31-4B8C-83A1-F6EECF244321}">
                <p14:modId xmlns:p14="http://schemas.microsoft.com/office/powerpoint/2010/main" val="3356933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52F1E9-9293-4010-A8E5-4F3AA5706430}"/>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0178ACAC-2B95-407F-B402-054BF27484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3498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65DFB-2727-4DF6-AC10-33E5B3375B88}"/>
              </a:ext>
            </a:extLst>
          </p:cNvPr>
          <p:cNvSpPr>
            <a:spLocks noGrp="1"/>
          </p:cNvSpPr>
          <p:nvPr>
            <p:ph type="title"/>
          </p:nvPr>
        </p:nvSpPr>
        <p:spPr/>
        <p:txBody>
          <a:bodyPr/>
          <a:lstStyle/>
          <a:p>
            <a:r>
              <a:rPr lang="fr-FR"/>
              <a:t>Twitter Tweets les plus "likés" | 2 profiles - 1 of 8</a:t>
            </a:r>
            <a:endParaRPr lang="en-US"/>
          </a:p>
        </p:txBody>
      </p:sp>
      <p:graphicFrame>
        <p:nvGraphicFramePr>
          <p:cNvPr id="5" name="Table Placeholder 4">
            <a:extLst>
              <a:ext uri="{FF2B5EF4-FFF2-40B4-BE49-F238E27FC236}">
                <a16:creationId xmlns:a16="http://schemas.microsoft.com/office/drawing/2014/main" id="{90E352D7-CC9B-4E1D-B7F2-061684F32C80}"/>
              </a:ext>
            </a:extLst>
          </p:cNvPr>
          <p:cNvGraphicFramePr>
            <a:graphicFrameLocks noGrp="1"/>
          </p:cNvGraphicFramePr>
          <p:nvPr>
            <p:ph type="tbl" sz="quarter" idx="13"/>
            <p:extLst>
              <p:ext uri="{D42A27DB-BD31-4B8C-83A1-F6EECF244321}">
                <p14:modId xmlns:p14="http://schemas.microsoft.com/office/powerpoint/2010/main" val="2057754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09630598"/>
                    </a:ext>
                  </a:extLst>
                </a:gridCol>
                <a:gridCol w="1645920">
                  <a:extLst>
                    <a:ext uri="{9D8B030D-6E8A-4147-A177-3AD203B41FA5}">
                      <a16:colId xmlns:a16="http://schemas.microsoft.com/office/drawing/2014/main" val="1335964153"/>
                    </a:ext>
                  </a:extLst>
                </a:gridCol>
                <a:gridCol w="822960">
                  <a:extLst>
                    <a:ext uri="{9D8B030D-6E8A-4147-A177-3AD203B41FA5}">
                      <a16:colId xmlns:a16="http://schemas.microsoft.com/office/drawing/2014/main" val="237967579"/>
                    </a:ext>
                  </a:extLst>
                </a:gridCol>
                <a:gridCol w="822960">
                  <a:extLst>
                    <a:ext uri="{9D8B030D-6E8A-4147-A177-3AD203B41FA5}">
                      <a16:colId xmlns:a16="http://schemas.microsoft.com/office/drawing/2014/main" val="2257977167"/>
                    </a:ext>
                  </a:extLst>
                </a:gridCol>
                <a:gridCol w="822960">
                  <a:extLst>
                    <a:ext uri="{9D8B030D-6E8A-4147-A177-3AD203B41FA5}">
                      <a16:colId xmlns:a16="http://schemas.microsoft.com/office/drawing/2014/main" val="1352627153"/>
                    </a:ext>
                  </a:extLst>
                </a:gridCol>
                <a:gridCol w="822960">
                  <a:extLst>
                    <a:ext uri="{9D8B030D-6E8A-4147-A177-3AD203B41FA5}">
                      <a16:colId xmlns:a16="http://schemas.microsoft.com/office/drawing/2014/main" val="344119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669300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- 2024-07-22 19:37:17</a:t>
                      </a:r>
                      <a:r>
                        <a:rPr kumimoji="0" lang="fr-FR" sz="1000" b="0" i="0" u="none" strike="noStrike" kern="1200" cap="none" spc="0" normalizeH="0" baseline="0" noProof="0">
                          <a:ln>
                            <a:noFill/>
                          </a:ln>
                          <a:solidFill>
                            <a:prstClr val="black"/>
                          </a:solidFill>
                          <a:effectLst/>
                          <a:uLnTx/>
                          <a:uFillTx/>
                          <a:latin typeface="Calibri"/>
                          <a:ea typeface="+mn-ea"/>
                          <a:cs typeface="+mn-cs"/>
                        </a:rPr>
                        <a:t>
 Communiqué sur les @girondins de Bordeaux. 
"Bordeaux Métropole assume sa responsabilité pour faire vivre le club" 🔵⚪ https://t.co/F6OVpDQflT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https://pbs.twimg.com/media/GTG993nXgAAueJC.jpg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a:t>
                      </a:r>
                    </a:p>
                  </a:txBody>
                  <a:tcPr/>
                </a:tc>
                <a:extLst>
                  <a:ext uri="{0D108BD9-81ED-4DB2-BD59-A6C34878D82A}">
                    <a16:rowId xmlns:a16="http://schemas.microsoft.com/office/drawing/2014/main" val="3471812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- 2024-07-24 18:40:47</a:t>
                      </a:r>
                      <a:r>
                        <a:rPr kumimoji="0" lang="fr-FR" sz="1000" b="0" i="0" u="none" strike="noStrike" kern="1200" cap="none" spc="0" normalizeH="0" baseline="0" noProof="0">
                          <a:ln>
                            <a:noFill/>
                          </a:ln>
                          <a:solidFill>
                            <a:prstClr val="black"/>
                          </a:solidFill>
                          <a:effectLst/>
                          <a:uLnTx/>
                          <a:uFillTx/>
                          <a:latin typeface="Calibri"/>
                          <a:ea typeface="+mn-ea"/>
                          <a:cs typeface="+mn-cs"/>
                        </a:rPr>
                        <a:t>
 RT @Paris2024: D'ici quelques minutes, le Stade de Bordeaux sera sous les feux des projecteurs pour son entrée en scène aux Jeux Olympiques de Paris 2024 ! 🏟️ #Paris2024 
📸 Paris 2024 https://t.co/hL0DIRSBqc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extLst>
                  <a:ext uri="{0D108BD9-81ED-4DB2-BD59-A6C34878D82A}">
                    <a16:rowId xmlns:a16="http://schemas.microsoft.com/office/drawing/2014/main" val="321349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- 2024-07-27 19:41:38</a:t>
                      </a:r>
                      <a:r>
                        <a:rPr kumimoji="0" lang="fr-FR" sz="1000" b="0" i="0" u="none" strike="noStrike" kern="1200" cap="none" spc="0" normalizeH="0" baseline="0" noProof="0">
                          <a:ln>
                            <a:noFill/>
                          </a:ln>
                          <a:solidFill>
                            <a:prstClr val="black"/>
                          </a:solidFill>
                          <a:effectLst/>
                          <a:uLnTx/>
                          <a:uFillTx/>
                          <a:latin typeface="Calibri"/>
                          <a:ea typeface="+mn-ea"/>
                          <a:cs typeface="+mn-cs"/>
                        </a:rPr>
                        <a:t>
 RT @meteofrance: 🌡️Première vague de chaleur de l'année
Une masse d’air très chaud en provenance d’Espagne gagne le sud du pays à partir de dimanche et progresse vers le nord jusqu’à mercredi. 
🟠13 départements sont en #VigilanceOrange #canicule 
Le point complet 👉https://t.co/2yBV4MJijj https://t.co/sLNewZbsSq</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extLst>
                  <a:ext uri="{0D108BD9-81ED-4DB2-BD59-A6C34878D82A}">
                    <a16:rowId xmlns:a16="http://schemas.microsoft.com/office/drawing/2014/main" val="533355896"/>
                  </a:ext>
                </a:extLst>
              </a:tr>
            </a:tbl>
          </a:graphicData>
        </a:graphic>
      </p:graphicFrame>
      <p:sp>
        <p:nvSpPr>
          <p:cNvPr id="4" name="Text Placeholder 3">
            <a:extLst>
              <a:ext uri="{FF2B5EF4-FFF2-40B4-BE49-F238E27FC236}">
                <a16:creationId xmlns:a16="http://schemas.microsoft.com/office/drawing/2014/main" id="{BDD4105B-A49D-4B40-9A2D-482AC885448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394223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AF16B-CCD7-498C-9850-4C5EAF72C74A}"/>
              </a:ext>
            </a:extLst>
          </p:cNvPr>
          <p:cNvSpPr>
            <a:spLocks noGrp="1"/>
          </p:cNvSpPr>
          <p:nvPr>
            <p:ph type="title"/>
          </p:nvPr>
        </p:nvSpPr>
        <p:spPr/>
        <p:txBody>
          <a:bodyPr/>
          <a:lstStyle/>
          <a:p>
            <a:r>
              <a:rPr lang="fr-FR"/>
              <a:t>Twitter Tweets les plus "likés" | 2 profiles - 2 of 8</a:t>
            </a:r>
            <a:endParaRPr lang="en-US"/>
          </a:p>
        </p:txBody>
      </p:sp>
      <p:graphicFrame>
        <p:nvGraphicFramePr>
          <p:cNvPr id="5" name="Table Placeholder 4">
            <a:extLst>
              <a:ext uri="{FF2B5EF4-FFF2-40B4-BE49-F238E27FC236}">
                <a16:creationId xmlns:a16="http://schemas.microsoft.com/office/drawing/2014/main" id="{A2C43C88-7881-4989-9250-FBC0149D6664}"/>
              </a:ext>
            </a:extLst>
          </p:cNvPr>
          <p:cNvGraphicFramePr>
            <a:graphicFrameLocks noGrp="1"/>
          </p:cNvGraphicFramePr>
          <p:nvPr>
            <p:ph type="tbl" sz="quarter" idx="13"/>
            <p:extLst>
              <p:ext uri="{D42A27DB-BD31-4B8C-83A1-F6EECF244321}">
                <p14:modId xmlns:p14="http://schemas.microsoft.com/office/powerpoint/2010/main" val="3720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75941746"/>
                    </a:ext>
                  </a:extLst>
                </a:gridCol>
                <a:gridCol w="1645920">
                  <a:extLst>
                    <a:ext uri="{9D8B030D-6E8A-4147-A177-3AD203B41FA5}">
                      <a16:colId xmlns:a16="http://schemas.microsoft.com/office/drawing/2014/main" val="673141466"/>
                    </a:ext>
                  </a:extLst>
                </a:gridCol>
                <a:gridCol w="822960">
                  <a:extLst>
                    <a:ext uri="{9D8B030D-6E8A-4147-A177-3AD203B41FA5}">
                      <a16:colId xmlns:a16="http://schemas.microsoft.com/office/drawing/2014/main" val="2183110153"/>
                    </a:ext>
                  </a:extLst>
                </a:gridCol>
                <a:gridCol w="822960">
                  <a:extLst>
                    <a:ext uri="{9D8B030D-6E8A-4147-A177-3AD203B41FA5}">
                      <a16:colId xmlns:a16="http://schemas.microsoft.com/office/drawing/2014/main" val="768706321"/>
                    </a:ext>
                  </a:extLst>
                </a:gridCol>
                <a:gridCol w="822960">
                  <a:extLst>
                    <a:ext uri="{9D8B030D-6E8A-4147-A177-3AD203B41FA5}">
                      <a16:colId xmlns:a16="http://schemas.microsoft.com/office/drawing/2014/main" val="48510363"/>
                    </a:ext>
                  </a:extLst>
                </a:gridCol>
                <a:gridCol w="822960">
                  <a:extLst>
                    <a:ext uri="{9D8B030D-6E8A-4147-A177-3AD203B41FA5}">
                      <a16:colId xmlns:a16="http://schemas.microsoft.com/office/drawing/2014/main" val="3991365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1839182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- 2024-07-06 16:41:09</a:t>
                      </a:r>
                      <a:r>
                        <a:rPr kumimoji="0" lang="fr-FR" sz="1000" b="0" i="0" u="none" strike="noStrike" kern="1200" cap="none" spc="0" normalizeH="0" baseline="0" noProof="0">
                          <a:ln>
                            <a:noFill/>
                          </a:ln>
                          <a:solidFill>
                            <a:prstClr val="black"/>
                          </a:solidFill>
                          <a:effectLst/>
                          <a:uLnTx/>
                          <a:uFillTx/>
                          <a:latin typeface="Calibri"/>
                          <a:ea typeface="+mn-ea"/>
                          <a:cs typeface="+mn-cs"/>
                        </a:rPr>
                        <a:t>
 🌉 C'est officiel 🎉
Le pont Simone-Veil est inauguré. Une bâche à l’effigie de Simone Veil est dévoilée sur l'ouvrage. https://t.co/KIdgo2FOOI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https://pbs.twimg.com/media/GRz8NGvXwAA6iBq.jpg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 Simone 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extLst>
                  <a:ext uri="{0D108BD9-81ED-4DB2-BD59-A6C34878D82A}">
                    <a16:rowId xmlns:a16="http://schemas.microsoft.com/office/drawing/2014/main" val="406976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- 2024-07-03 09:42:52</a:t>
                      </a:r>
                      <a:r>
                        <a:rPr kumimoji="0" lang="fr-FR" sz="1000" b="0" i="0" u="none" strike="noStrike" kern="1200" cap="none" spc="0" normalizeH="0" baseline="0" noProof="0">
                          <a:ln>
                            <a:noFill/>
                          </a:ln>
                          <a:solidFill>
                            <a:prstClr val="black"/>
                          </a:solidFill>
                          <a:effectLst/>
                          <a:uLnTx/>
                          <a:uFillTx/>
                          <a:latin typeface="Calibri"/>
                          <a:ea typeface="+mn-ea"/>
                          <a:cs typeface="+mn-cs"/>
                        </a:rPr>
                        <a:t>
 🚶🚲 Le nouveau pont Simone-Veil est ouvert depuis 9h aux piétons et aux cyclistes ! Un nouveau franchissement sur la Garonne pour relier @bordeaux @villesdebegles #Floirac https://t.co/qg4Yo94wfn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 Simone 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extLst>
                  <a:ext uri="{0D108BD9-81ED-4DB2-BD59-A6C34878D82A}">
                    <a16:rowId xmlns:a16="http://schemas.microsoft.com/office/drawing/2014/main" val="4029968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- 2024-07-08 09:00:13</a:t>
                      </a:r>
                      <a:r>
                        <a:rPr kumimoji="0" lang="fr-FR" sz="1000" b="0" i="0" u="none" strike="noStrike" kern="1200" cap="none" spc="0" normalizeH="0" baseline="0" noProof="0">
                          <a:ln>
                            <a:noFill/>
                          </a:ln>
                          <a:solidFill>
                            <a:prstClr val="black"/>
                          </a:solidFill>
                          <a:effectLst/>
                          <a:uLnTx/>
                          <a:uFillTx/>
                          <a:latin typeface="Calibri"/>
                          <a:ea typeface="+mn-ea"/>
                          <a:cs typeface="+mn-cs"/>
                        </a:rPr>
                        <a:t>
 🌉Ce matin, à l'aube, le pont Simone-Veil a accueilli ses premiers véhicules dont le premier bus de la nouvelle liane n°6.
Le pont est désormais totalement en service 🎀 https://t.co/0mzZu9T2n5</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https://pbs.twimg.com/media/GR8ltlAaUAA-JMb.jpg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 Simone Veil, TBM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extLst>
                  <a:ext uri="{0D108BD9-81ED-4DB2-BD59-A6C34878D82A}">
                    <a16:rowId xmlns:a16="http://schemas.microsoft.com/office/drawing/2014/main" val="2595056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@CirculationBxM - 2024-07-08 10:15:16</a:t>
                      </a:r>
                      <a:r>
                        <a:rPr kumimoji="0" lang="fr-FR" sz="1000" b="0" i="0" u="none" strike="noStrike" kern="1200" cap="none" spc="0" normalizeH="0" baseline="0" noProof="0">
                          <a:ln>
                            <a:noFill/>
                          </a:ln>
                          <a:solidFill>
                            <a:prstClr val="black"/>
                          </a:solidFill>
                          <a:effectLst/>
                          <a:uLnTx/>
                          <a:uFillTx/>
                          <a:latin typeface="Calibri"/>
                          <a:ea typeface="+mn-ea"/>
                          <a:cs typeface="+mn-cs"/>
                        </a:rPr>
                        <a:t>
 RT @BxMetro: 🌉Ce matin, à l'aube, le pont Simone-Veil a accueilli ses premiers véhicules dont le premier bus de la nouvelle liane n°6.
Le pont est désormais totalement en service 🎀 https://t.co/0mzZu9T2n5</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 Simone Veil, TBM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extLst>
                  <a:ext uri="{0D108BD9-81ED-4DB2-BD59-A6C34878D82A}">
                    <a16:rowId xmlns:a16="http://schemas.microsoft.com/office/drawing/2014/main" val="992393685"/>
                  </a:ext>
                </a:extLst>
              </a:tr>
            </a:tbl>
          </a:graphicData>
        </a:graphic>
      </p:graphicFrame>
      <p:sp>
        <p:nvSpPr>
          <p:cNvPr id="4" name="Text Placeholder 3">
            <a:extLst>
              <a:ext uri="{FF2B5EF4-FFF2-40B4-BE49-F238E27FC236}">
                <a16:creationId xmlns:a16="http://schemas.microsoft.com/office/drawing/2014/main" id="{4F67C5FA-1B3D-4365-BDE2-F8E2FBD074FC}"/>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67797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4D3F-F67D-447A-AD1C-7A2CC7FCB9A6}"/>
              </a:ext>
            </a:extLst>
          </p:cNvPr>
          <p:cNvSpPr>
            <a:spLocks noGrp="1"/>
          </p:cNvSpPr>
          <p:nvPr>
            <p:ph type="title"/>
          </p:nvPr>
        </p:nvSpPr>
        <p:spPr/>
        <p:txBody>
          <a:bodyPr/>
          <a:lstStyle/>
          <a:p>
            <a:r>
              <a:rPr lang="fr-FR"/>
              <a:t>Twitter Tweets les plus "likés" | 2 profiles - 3 of 8</a:t>
            </a:r>
            <a:endParaRPr lang="en-US"/>
          </a:p>
        </p:txBody>
      </p:sp>
      <p:graphicFrame>
        <p:nvGraphicFramePr>
          <p:cNvPr id="5" name="Table Placeholder 4">
            <a:extLst>
              <a:ext uri="{FF2B5EF4-FFF2-40B4-BE49-F238E27FC236}">
                <a16:creationId xmlns:a16="http://schemas.microsoft.com/office/drawing/2014/main" id="{A6F8F6FF-358A-43E0-9D4A-35D7683D15FF}"/>
              </a:ext>
            </a:extLst>
          </p:cNvPr>
          <p:cNvGraphicFramePr>
            <a:graphicFrameLocks noGrp="1"/>
          </p:cNvGraphicFramePr>
          <p:nvPr>
            <p:ph type="tbl" sz="quarter" idx="13"/>
            <p:extLst>
              <p:ext uri="{D42A27DB-BD31-4B8C-83A1-F6EECF244321}">
                <p14:modId xmlns:p14="http://schemas.microsoft.com/office/powerpoint/2010/main" val="1751390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3441783"/>
                    </a:ext>
                  </a:extLst>
                </a:gridCol>
                <a:gridCol w="1645920">
                  <a:extLst>
                    <a:ext uri="{9D8B030D-6E8A-4147-A177-3AD203B41FA5}">
                      <a16:colId xmlns:a16="http://schemas.microsoft.com/office/drawing/2014/main" val="2953674783"/>
                    </a:ext>
                  </a:extLst>
                </a:gridCol>
                <a:gridCol w="822960">
                  <a:extLst>
                    <a:ext uri="{9D8B030D-6E8A-4147-A177-3AD203B41FA5}">
                      <a16:colId xmlns:a16="http://schemas.microsoft.com/office/drawing/2014/main" val="1947370603"/>
                    </a:ext>
                  </a:extLst>
                </a:gridCol>
                <a:gridCol w="822960">
                  <a:extLst>
                    <a:ext uri="{9D8B030D-6E8A-4147-A177-3AD203B41FA5}">
                      <a16:colId xmlns:a16="http://schemas.microsoft.com/office/drawing/2014/main" val="1331511687"/>
                    </a:ext>
                  </a:extLst>
                </a:gridCol>
                <a:gridCol w="822960">
                  <a:extLst>
                    <a:ext uri="{9D8B030D-6E8A-4147-A177-3AD203B41FA5}">
                      <a16:colId xmlns:a16="http://schemas.microsoft.com/office/drawing/2014/main" val="1563008913"/>
                    </a:ext>
                  </a:extLst>
                </a:gridCol>
                <a:gridCol w="822960">
                  <a:extLst>
                    <a:ext uri="{9D8B030D-6E8A-4147-A177-3AD203B41FA5}">
                      <a16:colId xmlns:a16="http://schemas.microsoft.com/office/drawing/2014/main" val="2741025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3106275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- 2024-07-29 10:20:37</a:t>
                      </a:r>
                      <a:r>
                        <a:rPr kumimoji="0" lang="fr-FR" sz="1000" b="0" i="0" u="none" strike="noStrike" kern="1200" cap="none" spc="0" normalizeH="0" baseline="0" noProof="0">
                          <a:ln>
                            <a:noFill/>
                          </a:ln>
                          <a:solidFill>
                            <a:prstClr val="black"/>
                          </a:solidFill>
                          <a:effectLst/>
                          <a:uLnTx/>
                          <a:uFillTx/>
                          <a:latin typeface="Calibri"/>
                          <a:ea typeface="+mn-ea"/>
                          <a:cs typeface="+mn-cs"/>
                        </a:rPr>
                        <a:t>
 RT @Sante_Gouv: 🌡 Une #VagueDeChaleur s'installe sur le territoire.
Rappel des précautions à prendre ⤵
📲 :  https://t.co/HBN5pXJ8O4 https://t.co/Z58n66xelt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extLst>
                  <a:ext uri="{0D108BD9-81ED-4DB2-BD59-A6C34878D82A}">
                    <a16:rowId xmlns:a16="http://schemas.microsoft.com/office/drawing/2014/main" val="2543189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- 2024-07-27 19:42:11</a:t>
                      </a:r>
                      <a:r>
                        <a:rPr kumimoji="0" lang="fr-FR" sz="1000" b="0" i="0" u="none" strike="noStrike" kern="1200" cap="none" spc="0" normalizeH="0" baseline="0" noProof="0">
                          <a:ln>
                            <a:noFill/>
                          </a:ln>
                          <a:solidFill>
                            <a:prstClr val="black"/>
                          </a:solidFill>
                          <a:effectLst/>
                          <a:uLnTx/>
                          <a:uFillTx/>
                          <a:latin typeface="Calibri"/>
                          <a:ea typeface="+mn-ea"/>
                          <a:cs typeface="+mn-cs"/>
                        </a:rPr>
                        <a:t>
 RT @VigiMeteoFrance: @VigiMeteofrance 27 juillet
Pour samedi 27 juillet 2024 :
Pour dimanche 28 juillet 2024 :
🔶 13 départements en Vigilance orange
Restez prudents et informés :
https://t.co/JGz4rTUvHP https://t.co/eZnxSKbOpk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extLst>
                  <a:ext uri="{0D108BD9-81ED-4DB2-BD59-A6C34878D82A}">
                    <a16:rowId xmlns:a16="http://schemas.microsoft.com/office/drawing/2014/main" val="2406655380"/>
                  </a:ext>
                </a:extLst>
              </a:tr>
            </a:tbl>
          </a:graphicData>
        </a:graphic>
      </p:graphicFrame>
      <p:sp>
        <p:nvSpPr>
          <p:cNvPr id="4" name="Text Placeholder 3">
            <a:extLst>
              <a:ext uri="{FF2B5EF4-FFF2-40B4-BE49-F238E27FC236}">
                <a16:creationId xmlns:a16="http://schemas.microsoft.com/office/drawing/2014/main" id="{99E9AB34-D25C-4075-99E7-8F179E8EB11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52159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E44B1-3138-4E68-9E73-1C523A0D0560}"/>
              </a:ext>
            </a:extLst>
          </p:cNvPr>
          <p:cNvSpPr>
            <a:spLocks noGrp="1"/>
          </p:cNvSpPr>
          <p:nvPr>
            <p:ph type="title"/>
          </p:nvPr>
        </p:nvSpPr>
        <p:spPr/>
        <p:txBody>
          <a:bodyPr/>
          <a:lstStyle/>
          <a:p>
            <a:r>
              <a:rPr lang="fr-FR"/>
              <a:t>Twitter Tweets les plus "likés" | 2 profiles - 4 of 8</a:t>
            </a:r>
            <a:endParaRPr lang="en-US"/>
          </a:p>
        </p:txBody>
      </p:sp>
      <p:graphicFrame>
        <p:nvGraphicFramePr>
          <p:cNvPr id="5" name="Table Placeholder 4">
            <a:extLst>
              <a:ext uri="{FF2B5EF4-FFF2-40B4-BE49-F238E27FC236}">
                <a16:creationId xmlns:a16="http://schemas.microsoft.com/office/drawing/2014/main" id="{C2D9D521-9513-40F4-A9A9-24376B898FB3}"/>
              </a:ext>
            </a:extLst>
          </p:cNvPr>
          <p:cNvGraphicFramePr>
            <a:graphicFrameLocks noGrp="1"/>
          </p:cNvGraphicFramePr>
          <p:nvPr>
            <p:ph type="tbl" sz="quarter" idx="13"/>
            <p:extLst>
              <p:ext uri="{D42A27DB-BD31-4B8C-83A1-F6EECF244321}">
                <p14:modId xmlns:p14="http://schemas.microsoft.com/office/powerpoint/2010/main" val="641994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53717759"/>
                    </a:ext>
                  </a:extLst>
                </a:gridCol>
                <a:gridCol w="1645920">
                  <a:extLst>
                    <a:ext uri="{9D8B030D-6E8A-4147-A177-3AD203B41FA5}">
                      <a16:colId xmlns:a16="http://schemas.microsoft.com/office/drawing/2014/main" val="1486297301"/>
                    </a:ext>
                  </a:extLst>
                </a:gridCol>
                <a:gridCol w="822960">
                  <a:extLst>
                    <a:ext uri="{9D8B030D-6E8A-4147-A177-3AD203B41FA5}">
                      <a16:colId xmlns:a16="http://schemas.microsoft.com/office/drawing/2014/main" val="3762659704"/>
                    </a:ext>
                  </a:extLst>
                </a:gridCol>
                <a:gridCol w="822960">
                  <a:extLst>
                    <a:ext uri="{9D8B030D-6E8A-4147-A177-3AD203B41FA5}">
                      <a16:colId xmlns:a16="http://schemas.microsoft.com/office/drawing/2014/main" val="2800334103"/>
                    </a:ext>
                  </a:extLst>
                </a:gridCol>
                <a:gridCol w="822960">
                  <a:extLst>
                    <a:ext uri="{9D8B030D-6E8A-4147-A177-3AD203B41FA5}">
                      <a16:colId xmlns:a16="http://schemas.microsoft.com/office/drawing/2014/main" val="892795866"/>
                    </a:ext>
                  </a:extLst>
                </a:gridCol>
                <a:gridCol w="822960">
                  <a:extLst>
                    <a:ext uri="{9D8B030D-6E8A-4147-A177-3AD203B41FA5}">
                      <a16:colId xmlns:a16="http://schemas.microsoft.com/office/drawing/2014/main" val="1707343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611175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- 2024-07-28 11:08:57</a:t>
                      </a:r>
                      <a:r>
                        <a:rPr kumimoji="0" lang="fr-FR" sz="1000" b="0" i="0" u="none" strike="noStrike" kern="1200" cap="none" spc="0" normalizeH="0" baseline="0" noProof="0">
                          <a:ln>
                            <a:noFill/>
                          </a:ln>
                          <a:solidFill>
                            <a:prstClr val="black"/>
                          </a:solidFill>
                          <a:effectLst/>
                          <a:uLnTx/>
                          <a:uFillTx/>
                          <a:latin typeface="Calibri"/>
                          <a:ea typeface="+mn-ea"/>
                          <a:cs typeface="+mn-cs"/>
                        </a:rPr>
                        <a:t>
 RT @VigiMeteoFrance: @VigiMeteofrance 28 juillet
Pour dimanche 28 juillet 2024 :
🔶 13 départements en Vigilance orange
Pour lundi 29 juillet 2024 :
🔶 13 départements en Vigilance orange
Restez prudents et informés :
https://t.co/JGz4rTUvHP https://t.co/0z3vazmBln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extLst>
                  <a:ext uri="{0D108BD9-81ED-4DB2-BD59-A6C34878D82A}">
                    <a16:rowId xmlns:a16="http://schemas.microsoft.com/office/drawing/2014/main" val="468119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- 2024-07-06 17:04:14</a:t>
                      </a:r>
                      <a:r>
                        <a:rPr kumimoji="0" lang="fr-FR" sz="1000" b="0" i="0" u="none" strike="noStrike" kern="1200" cap="none" spc="0" normalizeH="0" baseline="0" noProof="0">
                          <a:ln>
                            <a:noFill/>
                          </a:ln>
                          <a:solidFill>
                            <a:prstClr val="black"/>
                          </a:solidFill>
                          <a:effectLst/>
                          <a:uLnTx/>
                          <a:uFillTx/>
                          <a:latin typeface="Calibri"/>
                          <a:ea typeface="+mn-ea"/>
                          <a:cs typeface="+mn-cs"/>
                        </a:rPr>
                        <a:t>
 Les mots de Simone Veil résonnent par la voix de son petit-fils, Aurelien : « La mémoire est ce qui nous permet de tirer des leçons du passé pour construire un avenir meilleur » 
#PontSimoneVeil https://t.co/hzPAOrZb0I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https://pbs.twimg.com/media/GR0BfO0acAAyXes.jpg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 Simone 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extLst>
                  <a:ext uri="{0D108BD9-81ED-4DB2-BD59-A6C34878D82A}">
                    <a16:rowId xmlns:a16="http://schemas.microsoft.com/office/drawing/2014/main" val="241010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- 2024-07-06 21:39:39</a:t>
                      </a:r>
                      <a:r>
                        <a:rPr kumimoji="0" lang="fr-FR" sz="1000" b="0" i="0" u="none" strike="noStrike" kern="1200" cap="none" spc="0" normalizeH="0" baseline="0" noProof="0">
                          <a:ln>
                            <a:noFill/>
                          </a:ln>
                          <a:solidFill>
                            <a:prstClr val="black"/>
                          </a:solidFill>
                          <a:effectLst/>
                          <a:uLnTx/>
                          <a:uFillTx/>
                          <a:latin typeface="Calibri"/>
                          <a:ea typeface="+mn-ea"/>
                          <a:cs typeface="+mn-cs"/>
                        </a:rPr>
                        <a:t>
 La fête bat son plein ! Vous êtes nombreuses et nombreux venus célébrer le pont Simone-Veil 🌉 https://t.co/wikqc8x5JN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https://pbs.twimg.com/media/GR1Ah_6XgAASX1v.jpg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 Simone 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extLst>
                  <a:ext uri="{0D108BD9-81ED-4DB2-BD59-A6C34878D82A}">
                    <a16:rowId xmlns:a16="http://schemas.microsoft.com/office/drawing/2014/main" val="945047563"/>
                  </a:ext>
                </a:extLst>
              </a:tr>
            </a:tbl>
          </a:graphicData>
        </a:graphic>
      </p:graphicFrame>
      <p:sp>
        <p:nvSpPr>
          <p:cNvPr id="4" name="Text Placeholder 3">
            <a:extLst>
              <a:ext uri="{FF2B5EF4-FFF2-40B4-BE49-F238E27FC236}">
                <a16:creationId xmlns:a16="http://schemas.microsoft.com/office/drawing/2014/main" id="{1D334FED-8E49-4288-A82C-E2BB184B4CB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908968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63FE9-244B-49A4-B4E5-B7B78D31D98F}"/>
              </a:ext>
            </a:extLst>
          </p:cNvPr>
          <p:cNvSpPr>
            <a:spLocks noGrp="1"/>
          </p:cNvSpPr>
          <p:nvPr>
            <p:ph type="title"/>
          </p:nvPr>
        </p:nvSpPr>
        <p:spPr/>
        <p:txBody>
          <a:bodyPr/>
          <a:lstStyle/>
          <a:p>
            <a:r>
              <a:rPr lang="fr-FR"/>
              <a:t>Twitter Tweets les plus "likés" | 2 profiles - 5 of 8</a:t>
            </a:r>
            <a:endParaRPr lang="en-US"/>
          </a:p>
        </p:txBody>
      </p:sp>
      <p:graphicFrame>
        <p:nvGraphicFramePr>
          <p:cNvPr id="5" name="Table Placeholder 4">
            <a:extLst>
              <a:ext uri="{FF2B5EF4-FFF2-40B4-BE49-F238E27FC236}">
                <a16:creationId xmlns:a16="http://schemas.microsoft.com/office/drawing/2014/main" id="{F8FEAC93-F588-4DAE-994B-996549F64C12}"/>
              </a:ext>
            </a:extLst>
          </p:cNvPr>
          <p:cNvGraphicFramePr>
            <a:graphicFrameLocks noGrp="1"/>
          </p:cNvGraphicFramePr>
          <p:nvPr>
            <p:ph type="tbl" sz="quarter" idx="13"/>
            <p:extLst>
              <p:ext uri="{D42A27DB-BD31-4B8C-83A1-F6EECF244321}">
                <p14:modId xmlns:p14="http://schemas.microsoft.com/office/powerpoint/2010/main" val="598189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48294626"/>
                    </a:ext>
                  </a:extLst>
                </a:gridCol>
                <a:gridCol w="1645920">
                  <a:extLst>
                    <a:ext uri="{9D8B030D-6E8A-4147-A177-3AD203B41FA5}">
                      <a16:colId xmlns:a16="http://schemas.microsoft.com/office/drawing/2014/main" val="734159255"/>
                    </a:ext>
                  </a:extLst>
                </a:gridCol>
                <a:gridCol w="822960">
                  <a:extLst>
                    <a:ext uri="{9D8B030D-6E8A-4147-A177-3AD203B41FA5}">
                      <a16:colId xmlns:a16="http://schemas.microsoft.com/office/drawing/2014/main" val="1090891697"/>
                    </a:ext>
                  </a:extLst>
                </a:gridCol>
                <a:gridCol w="822960">
                  <a:extLst>
                    <a:ext uri="{9D8B030D-6E8A-4147-A177-3AD203B41FA5}">
                      <a16:colId xmlns:a16="http://schemas.microsoft.com/office/drawing/2014/main" val="660551055"/>
                    </a:ext>
                  </a:extLst>
                </a:gridCol>
                <a:gridCol w="822960">
                  <a:extLst>
                    <a:ext uri="{9D8B030D-6E8A-4147-A177-3AD203B41FA5}">
                      <a16:colId xmlns:a16="http://schemas.microsoft.com/office/drawing/2014/main" val="3619439970"/>
                    </a:ext>
                  </a:extLst>
                </a:gridCol>
                <a:gridCol w="822960">
                  <a:extLst>
                    <a:ext uri="{9D8B030D-6E8A-4147-A177-3AD203B41FA5}">
                      <a16:colId xmlns:a16="http://schemas.microsoft.com/office/drawing/2014/main" val="4263935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4229599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- 2024-07-28 11:08:38</a:t>
                      </a:r>
                      <a:r>
                        <a:rPr kumimoji="0" lang="fr-FR" sz="1000" b="0" i="0" u="none" strike="noStrike" kern="1200" cap="none" spc="0" normalizeH="0" baseline="0" noProof="0">
                          <a:ln>
                            <a:noFill/>
                          </a:ln>
                          <a:solidFill>
                            <a:prstClr val="black"/>
                          </a:solidFill>
                          <a:effectLst/>
                          <a:uLnTx/>
                          <a:uFillTx/>
                          <a:latin typeface="Calibri"/>
                          <a:ea typeface="+mn-ea"/>
                          <a:cs typeface="+mn-cs"/>
                        </a:rPr>
                        <a:t>
 RT @meteofrance: 🟠13 départements en #VigilanceOrange #canicule pour un début d'évènement ce dimanche à 12h.
Épisode caniculaire sur le sud-ouest, la Savoie, la Haute-Savoie et la Haute-Corse.
Épisode de fortes chaleurs sur une large partie de la moitié sud du pays.
⚠️https://t.co/w5OGXbEEhP https://t.co/3kPRmdLMME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extLst>
                  <a:ext uri="{0D108BD9-81ED-4DB2-BD59-A6C34878D82A}">
                    <a16:rowId xmlns:a16="http://schemas.microsoft.com/office/drawing/2014/main" val="4197156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- 2024-07-03 12:20:18</a:t>
                      </a:r>
                      <a:r>
                        <a:rPr kumimoji="0" lang="fr-FR" sz="1000" b="0" i="0" u="none" strike="noStrike" kern="1200" cap="none" spc="0" normalizeH="0" baseline="0" noProof="0">
                          <a:ln>
                            <a:noFill/>
                          </a:ln>
                          <a:solidFill>
                            <a:prstClr val="black"/>
                          </a:solidFill>
                          <a:effectLst/>
                          <a:uLnTx/>
                          <a:uFillTx/>
                          <a:latin typeface="Calibri"/>
                          <a:ea typeface="+mn-ea"/>
                          <a:cs typeface="+mn-cs"/>
                        </a:rPr>
                        <a:t>
 🌉"Un engouement au rendez-vous pour l'ouverture du pont Simone-Veil qui offre aujourd'hui aux habitants un nouveau passage entre les 2 rives" 
Retrouvez la prise de parole de @christinebost présidente de Bordeaux Métropole. https://t.co/OMegS3yS8P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 Simone 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extLst>
                  <a:ext uri="{0D108BD9-81ED-4DB2-BD59-A6C34878D82A}">
                    <a16:rowId xmlns:a16="http://schemas.microsoft.com/office/drawing/2014/main" val="2358566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- 2024-07-24 15:47:44</a:t>
                      </a:r>
                      <a:r>
                        <a:rPr kumimoji="0" lang="fr-FR" sz="1000" b="0" i="0" u="none" strike="noStrike" kern="1200" cap="none" spc="0" normalizeH="0" baseline="0" noProof="0">
                          <a:ln>
                            <a:noFill/>
                          </a:ln>
                          <a:solidFill>
                            <a:prstClr val="black"/>
                          </a:solidFill>
                          <a:effectLst/>
                          <a:uLnTx/>
                          <a:uFillTx/>
                          <a:latin typeface="Calibri"/>
                          <a:ea typeface="+mn-ea"/>
                          <a:cs typeface="+mn-cs"/>
                        </a:rPr>
                        <a:t>
 🇯🇵 Les supporters japonais sont présents dans les rues de @Bordeaux déjà prêts à encourager leur équipe au Stade de Bordeaux ce soir ! 
#Paris2024 @Paris2024 https://t.co/cjXJb5RbYk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https://pbs.twimg.com/media/GTQcD-uXwAAJ4SA.jpg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extLst>
                  <a:ext uri="{0D108BD9-81ED-4DB2-BD59-A6C34878D82A}">
                    <a16:rowId xmlns:a16="http://schemas.microsoft.com/office/drawing/2014/main" val="3160525823"/>
                  </a:ext>
                </a:extLst>
              </a:tr>
            </a:tbl>
          </a:graphicData>
        </a:graphic>
      </p:graphicFrame>
      <p:sp>
        <p:nvSpPr>
          <p:cNvPr id="4" name="Text Placeholder 3">
            <a:extLst>
              <a:ext uri="{FF2B5EF4-FFF2-40B4-BE49-F238E27FC236}">
                <a16:creationId xmlns:a16="http://schemas.microsoft.com/office/drawing/2014/main" id="{0D07050D-AC6E-40EE-9A65-BF04BE6BD5F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501424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3E4C6-4255-41FD-A529-BF184DF43CF0}"/>
              </a:ext>
            </a:extLst>
          </p:cNvPr>
          <p:cNvSpPr>
            <a:spLocks noGrp="1"/>
          </p:cNvSpPr>
          <p:nvPr>
            <p:ph type="title"/>
          </p:nvPr>
        </p:nvSpPr>
        <p:spPr/>
        <p:txBody>
          <a:bodyPr/>
          <a:lstStyle/>
          <a:p>
            <a:r>
              <a:rPr lang="fr-FR"/>
              <a:t>Twitter Tweets les plus "likés" | 2 profiles - 6 of 8</a:t>
            </a:r>
            <a:endParaRPr lang="en-US"/>
          </a:p>
        </p:txBody>
      </p:sp>
      <p:graphicFrame>
        <p:nvGraphicFramePr>
          <p:cNvPr id="5" name="Table Placeholder 4">
            <a:extLst>
              <a:ext uri="{FF2B5EF4-FFF2-40B4-BE49-F238E27FC236}">
                <a16:creationId xmlns:a16="http://schemas.microsoft.com/office/drawing/2014/main" id="{67ECE849-BF5E-4DA1-950A-03831839E3FC}"/>
              </a:ext>
            </a:extLst>
          </p:cNvPr>
          <p:cNvGraphicFramePr>
            <a:graphicFrameLocks noGrp="1"/>
          </p:cNvGraphicFramePr>
          <p:nvPr>
            <p:ph type="tbl" sz="quarter" idx="13"/>
            <p:extLst>
              <p:ext uri="{D42A27DB-BD31-4B8C-83A1-F6EECF244321}">
                <p14:modId xmlns:p14="http://schemas.microsoft.com/office/powerpoint/2010/main" val="3415384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21079959"/>
                    </a:ext>
                  </a:extLst>
                </a:gridCol>
                <a:gridCol w="1645920">
                  <a:extLst>
                    <a:ext uri="{9D8B030D-6E8A-4147-A177-3AD203B41FA5}">
                      <a16:colId xmlns:a16="http://schemas.microsoft.com/office/drawing/2014/main" val="3638796760"/>
                    </a:ext>
                  </a:extLst>
                </a:gridCol>
                <a:gridCol w="822960">
                  <a:extLst>
                    <a:ext uri="{9D8B030D-6E8A-4147-A177-3AD203B41FA5}">
                      <a16:colId xmlns:a16="http://schemas.microsoft.com/office/drawing/2014/main" val="1381403325"/>
                    </a:ext>
                  </a:extLst>
                </a:gridCol>
                <a:gridCol w="822960">
                  <a:extLst>
                    <a:ext uri="{9D8B030D-6E8A-4147-A177-3AD203B41FA5}">
                      <a16:colId xmlns:a16="http://schemas.microsoft.com/office/drawing/2014/main" val="817853700"/>
                    </a:ext>
                  </a:extLst>
                </a:gridCol>
                <a:gridCol w="822960">
                  <a:extLst>
                    <a:ext uri="{9D8B030D-6E8A-4147-A177-3AD203B41FA5}">
                      <a16:colId xmlns:a16="http://schemas.microsoft.com/office/drawing/2014/main" val="3049724447"/>
                    </a:ext>
                  </a:extLst>
                </a:gridCol>
                <a:gridCol w="822960">
                  <a:extLst>
                    <a:ext uri="{9D8B030D-6E8A-4147-A177-3AD203B41FA5}">
                      <a16:colId xmlns:a16="http://schemas.microsoft.com/office/drawing/2014/main" val="849073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2727830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- 2024-07-03 07:22:52</a:t>
                      </a:r>
                      <a:r>
                        <a:rPr kumimoji="0" lang="fr-FR" sz="1000" b="0" i="0" u="none" strike="noStrike" kern="1200" cap="none" spc="0" normalizeH="0" baseline="0" noProof="0">
                          <a:ln>
                            <a:noFill/>
                          </a:ln>
                          <a:solidFill>
                            <a:prstClr val="black"/>
                          </a:solidFill>
                          <a:effectLst/>
                          <a:uLnTx/>
                          <a:uFillTx/>
                          <a:latin typeface="Calibri"/>
                          <a:ea typeface="+mn-ea"/>
                          <a:cs typeface="+mn-cs"/>
                        </a:rPr>
                        <a:t>
 RT @SO_Bordeaux: 🌉Pont Simone-Veil à Bordeaux : une première ouverture ce mercredi, tout ce qu’il faut savoir sur le nouvel ouvrage
https://t.co/penlGIPXNn https://t.co/aWNzTBUJuT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 Simone 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extLst>
                  <a:ext uri="{0D108BD9-81ED-4DB2-BD59-A6C34878D82A}">
                    <a16:rowId xmlns:a16="http://schemas.microsoft.com/office/drawing/2014/main" val="2942617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- 2024-07-03 15:00:11</a:t>
                      </a:r>
                      <a:r>
                        <a:rPr kumimoji="0" lang="fr-FR" sz="1000" b="0" i="0" u="none" strike="noStrike" kern="1200" cap="none" spc="0" normalizeH="0" baseline="0" noProof="0">
                          <a:ln>
                            <a:noFill/>
                          </a:ln>
                          <a:solidFill>
                            <a:prstClr val="black"/>
                          </a:solidFill>
                          <a:effectLst/>
                          <a:uLnTx/>
                          <a:uFillTx/>
                          <a:latin typeface="Calibri"/>
                          <a:ea typeface="+mn-ea"/>
                          <a:cs typeface="+mn-cs"/>
                        </a:rPr>
                        <a:t>
 🏘️Le 6 juillet, avant de faire la fête pour inaugurer le pont, profitez d'une visite privilégiée du quartier @BxEuratlantique qui se terminera devant les festivités !
Réservation sur informations@bordeaux-euratlantique.fr https://t.co/pAEMJTNLyW</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https://pbs.twimg.com/media/GRkIVVRWYAADZhU.jpg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 Simone Veil, aménagement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extLst>
                  <a:ext uri="{0D108BD9-81ED-4DB2-BD59-A6C34878D82A}">
                    <a16:rowId xmlns:a16="http://schemas.microsoft.com/office/drawing/2014/main" val="729740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- 2024-07-06 23:15:52</a:t>
                      </a:r>
                      <a:r>
                        <a:rPr kumimoji="0" lang="fr-FR" sz="1000" b="0" i="0" u="none" strike="noStrike" kern="1200" cap="none" spc="0" normalizeH="0" baseline="0" noProof="0">
                          <a:ln>
                            <a:noFill/>
                          </a:ln>
                          <a:solidFill>
                            <a:prstClr val="black"/>
                          </a:solidFill>
                          <a:effectLst/>
                          <a:uLnTx/>
                          <a:uFillTx/>
                          <a:latin typeface="Calibri"/>
                          <a:ea typeface="+mn-ea"/>
                          <a:cs typeface="+mn-cs"/>
                        </a:rPr>
                        <a:t>
 Début du spectacle Galileo par la compagnie Deus Ex Machina. 
Une danse aérienne et astrale poétique en résonance avec le pont Simone-Veil. https://t.co/tXNsA243fv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https://pbs.twimg.com/media/GR1WfRwW8AA6E4m.jpg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 Simone 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extLst>
                  <a:ext uri="{0D108BD9-81ED-4DB2-BD59-A6C34878D82A}">
                    <a16:rowId xmlns:a16="http://schemas.microsoft.com/office/drawing/2014/main" val="2559737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- 2024-07-24 10:14:37</a:t>
                      </a:r>
                      <a:r>
                        <a:rPr kumimoji="0" lang="fr-FR" sz="1000" b="0" i="0" u="none" strike="noStrike" kern="1200" cap="none" spc="0" normalizeH="0" baseline="0" noProof="0">
                          <a:ln>
                            <a:noFill/>
                          </a:ln>
                          <a:solidFill>
                            <a:prstClr val="black"/>
                          </a:solidFill>
                          <a:effectLst/>
                          <a:uLnTx/>
                          <a:uFillTx/>
                          <a:latin typeface="Calibri"/>
                          <a:ea typeface="+mn-ea"/>
                          <a:cs typeface="+mn-cs"/>
                        </a:rPr>
                        <a:t>
 Prenez-vous aux Jeux ! 
Top départ pour le parcours "Reflet des Jeux" officiellement ouvert sur les quais de @Bordeaux ! 
On vous fait découvrir 🧵
#Paris2024 
https://t.co/jrX2zd9Zrw https://t.co/D1ZdLQ4n6K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https://pbs.twimg.com/media/GTPQWk1WEAABH8B.jpg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extLst>
                  <a:ext uri="{0D108BD9-81ED-4DB2-BD59-A6C34878D82A}">
                    <a16:rowId xmlns:a16="http://schemas.microsoft.com/office/drawing/2014/main" val="2399257106"/>
                  </a:ext>
                </a:extLst>
              </a:tr>
            </a:tbl>
          </a:graphicData>
        </a:graphic>
      </p:graphicFrame>
      <p:sp>
        <p:nvSpPr>
          <p:cNvPr id="4" name="Text Placeholder 3">
            <a:extLst>
              <a:ext uri="{FF2B5EF4-FFF2-40B4-BE49-F238E27FC236}">
                <a16:creationId xmlns:a16="http://schemas.microsoft.com/office/drawing/2014/main" id="{4F41CFF8-7EC0-4060-815B-D1330457FC4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971857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44326-46CC-4823-AFF6-3713BF386E5C}"/>
              </a:ext>
            </a:extLst>
          </p:cNvPr>
          <p:cNvSpPr>
            <a:spLocks noGrp="1"/>
          </p:cNvSpPr>
          <p:nvPr>
            <p:ph type="title"/>
          </p:nvPr>
        </p:nvSpPr>
        <p:spPr/>
        <p:txBody>
          <a:bodyPr/>
          <a:lstStyle/>
          <a:p>
            <a:r>
              <a:rPr lang="fr-FR"/>
              <a:t>Twitter Tweets les plus "likés" | 2 profiles - 7 of 8</a:t>
            </a:r>
            <a:endParaRPr lang="en-US"/>
          </a:p>
        </p:txBody>
      </p:sp>
      <p:graphicFrame>
        <p:nvGraphicFramePr>
          <p:cNvPr id="5" name="Table Placeholder 4">
            <a:extLst>
              <a:ext uri="{FF2B5EF4-FFF2-40B4-BE49-F238E27FC236}">
                <a16:creationId xmlns:a16="http://schemas.microsoft.com/office/drawing/2014/main" id="{44F9175C-A6F1-4754-B377-B38832F50A7F}"/>
              </a:ext>
            </a:extLst>
          </p:cNvPr>
          <p:cNvGraphicFramePr>
            <a:graphicFrameLocks noGrp="1"/>
          </p:cNvGraphicFramePr>
          <p:nvPr>
            <p:ph type="tbl" sz="quarter" idx="13"/>
            <p:extLst>
              <p:ext uri="{D42A27DB-BD31-4B8C-83A1-F6EECF244321}">
                <p14:modId xmlns:p14="http://schemas.microsoft.com/office/powerpoint/2010/main" val="3824221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09129114"/>
                    </a:ext>
                  </a:extLst>
                </a:gridCol>
                <a:gridCol w="1645920">
                  <a:extLst>
                    <a:ext uri="{9D8B030D-6E8A-4147-A177-3AD203B41FA5}">
                      <a16:colId xmlns:a16="http://schemas.microsoft.com/office/drawing/2014/main" val="1240426979"/>
                    </a:ext>
                  </a:extLst>
                </a:gridCol>
                <a:gridCol w="822960">
                  <a:extLst>
                    <a:ext uri="{9D8B030D-6E8A-4147-A177-3AD203B41FA5}">
                      <a16:colId xmlns:a16="http://schemas.microsoft.com/office/drawing/2014/main" val="542955913"/>
                    </a:ext>
                  </a:extLst>
                </a:gridCol>
                <a:gridCol w="822960">
                  <a:extLst>
                    <a:ext uri="{9D8B030D-6E8A-4147-A177-3AD203B41FA5}">
                      <a16:colId xmlns:a16="http://schemas.microsoft.com/office/drawing/2014/main" val="793026466"/>
                    </a:ext>
                  </a:extLst>
                </a:gridCol>
                <a:gridCol w="822960">
                  <a:extLst>
                    <a:ext uri="{9D8B030D-6E8A-4147-A177-3AD203B41FA5}">
                      <a16:colId xmlns:a16="http://schemas.microsoft.com/office/drawing/2014/main" val="3631996507"/>
                    </a:ext>
                  </a:extLst>
                </a:gridCol>
                <a:gridCol w="822960">
                  <a:extLst>
                    <a:ext uri="{9D8B030D-6E8A-4147-A177-3AD203B41FA5}">
                      <a16:colId xmlns:a16="http://schemas.microsoft.com/office/drawing/2014/main" val="602174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3290628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- 2024-07-06 19:04:02</a:t>
                      </a:r>
                      <a:r>
                        <a:rPr kumimoji="0" lang="fr-FR" sz="1000" b="0" i="0" u="none" strike="noStrike" kern="1200" cap="none" spc="0" normalizeH="0" baseline="0" noProof="0">
                          <a:ln>
                            <a:noFill/>
                          </a:ln>
                          <a:solidFill>
                            <a:prstClr val="black"/>
                          </a:solidFill>
                          <a:effectLst/>
                          <a:uLnTx/>
                          <a:uFillTx/>
                          <a:latin typeface="Calibri"/>
                          <a:ea typeface="+mn-ea"/>
                          <a:cs typeface="+mn-cs"/>
                        </a:rPr>
                        <a:t>
 Déjà beaucoup de monde dans le village du pont Simone-Veil pour célébrer l'inauguration !
Ça dure jusqu'à minuit !
https://t.co/OZju3FUshj https://t.co/IwWYFF97ok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 Simone 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extLst>
                  <a:ext uri="{0D108BD9-81ED-4DB2-BD59-A6C34878D82A}">
                    <a16:rowId xmlns:a16="http://schemas.microsoft.com/office/drawing/2014/main" val="617554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- 2024-07-06 23:45:31</a:t>
                      </a:r>
                      <a:r>
                        <a:rPr kumimoji="0" lang="fr-FR" sz="1000" b="0" i="0" u="none" strike="noStrike" kern="1200" cap="none" spc="0" normalizeH="0" baseline="0" noProof="0">
                          <a:ln>
                            <a:noFill/>
                          </a:ln>
                          <a:solidFill>
                            <a:prstClr val="black"/>
                          </a:solidFill>
                          <a:effectLst/>
                          <a:uLnTx/>
                          <a:uFillTx/>
                          <a:latin typeface="Calibri"/>
                          <a:ea typeface="+mn-ea"/>
                          <a:cs typeface="+mn-cs"/>
                        </a:rPr>
                        <a:t>
 ✨️Dernier moment de cette grande fête.
 L'illumination musicale du pont Simone-Veil 🌉 
Merci à toutes et tous d'êtres venus si nombreux. https://t.co/r2Zp37MLcI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https://pbs.twimg.com/media/GR1dSxgagAARaRD.jpg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 Simone 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extLst>
                  <a:ext uri="{0D108BD9-81ED-4DB2-BD59-A6C34878D82A}">
                    <a16:rowId xmlns:a16="http://schemas.microsoft.com/office/drawing/2014/main" val="4007480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- 2024-07-13 18:30:08</a:t>
                      </a:r>
                      <a:r>
                        <a:rPr kumimoji="0" lang="fr-FR" sz="1000" b="0" i="0" u="none" strike="noStrike" kern="1200" cap="none" spc="0" normalizeH="0" baseline="0" noProof="0">
                          <a:ln>
                            <a:noFill/>
                          </a:ln>
                          <a:solidFill>
                            <a:prstClr val="black"/>
                          </a:solidFill>
                          <a:effectLst/>
                          <a:uLnTx/>
                          <a:uFillTx/>
                          <a:latin typeface="Calibri"/>
                          <a:ea typeface="+mn-ea"/>
                          <a:cs typeface="+mn-cs"/>
                        </a:rPr>
                        <a:t>
 😱 Pas trop peur du vide ? 
On vous emmène sur la flèche Saint-Michel avec les ouvriers qui débutent la dépose de l'échafaudage au sommet de la basilique. 
📷️ @jbmenges
@bordeaux https://t.co/2RBCglix8N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https://pbs.twimg.com/media/GSYYR6EW8AAQNWd.jpg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extLst>
                  <a:ext uri="{0D108BD9-81ED-4DB2-BD59-A6C34878D82A}">
                    <a16:rowId xmlns:a16="http://schemas.microsoft.com/office/drawing/2014/main" val="503158219"/>
                  </a:ext>
                </a:extLst>
              </a:tr>
            </a:tbl>
          </a:graphicData>
        </a:graphic>
      </p:graphicFrame>
      <p:sp>
        <p:nvSpPr>
          <p:cNvPr id="4" name="Text Placeholder 3">
            <a:extLst>
              <a:ext uri="{FF2B5EF4-FFF2-40B4-BE49-F238E27FC236}">
                <a16:creationId xmlns:a16="http://schemas.microsoft.com/office/drawing/2014/main" id="{B31953E9-A818-4CC0-8DE4-1A9D198E7C4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01299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1DD60-488B-49AF-96AF-F527896E6BAD}"/>
              </a:ext>
            </a:extLst>
          </p:cNvPr>
          <p:cNvSpPr>
            <a:spLocks noGrp="1"/>
          </p:cNvSpPr>
          <p:nvPr>
            <p:ph type="title"/>
          </p:nvPr>
        </p:nvSpPr>
        <p:spPr/>
        <p:txBody>
          <a:bodyPr/>
          <a:lstStyle/>
          <a:p>
            <a:r>
              <a:rPr lang="fr-FR"/>
              <a:t>Twitter Tweets les plus "likés" | 2 profiles - 8 of 8</a:t>
            </a:r>
            <a:endParaRPr lang="en-US"/>
          </a:p>
        </p:txBody>
      </p:sp>
      <p:graphicFrame>
        <p:nvGraphicFramePr>
          <p:cNvPr id="5" name="Table Placeholder 4">
            <a:extLst>
              <a:ext uri="{FF2B5EF4-FFF2-40B4-BE49-F238E27FC236}">
                <a16:creationId xmlns:a16="http://schemas.microsoft.com/office/drawing/2014/main" id="{8CF70785-CD2F-42C6-8D8E-CEFBE0C4D609}"/>
              </a:ext>
            </a:extLst>
          </p:cNvPr>
          <p:cNvGraphicFramePr>
            <a:graphicFrameLocks noGrp="1"/>
          </p:cNvGraphicFramePr>
          <p:nvPr>
            <p:ph type="tbl" sz="quarter" idx="13"/>
            <p:extLst>
              <p:ext uri="{D42A27DB-BD31-4B8C-83A1-F6EECF244321}">
                <p14:modId xmlns:p14="http://schemas.microsoft.com/office/powerpoint/2010/main" val="927394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40887629"/>
                    </a:ext>
                  </a:extLst>
                </a:gridCol>
                <a:gridCol w="1645920">
                  <a:extLst>
                    <a:ext uri="{9D8B030D-6E8A-4147-A177-3AD203B41FA5}">
                      <a16:colId xmlns:a16="http://schemas.microsoft.com/office/drawing/2014/main" val="1006147118"/>
                    </a:ext>
                  </a:extLst>
                </a:gridCol>
                <a:gridCol w="822960">
                  <a:extLst>
                    <a:ext uri="{9D8B030D-6E8A-4147-A177-3AD203B41FA5}">
                      <a16:colId xmlns:a16="http://schemas.microsoft.com/office/drawing/2014/main" val="4927415"/>
                    </a:ext>
                  </a:extLst>
                </a:gridCol>
                <a:gridCol w="822960">
                  <a:extLst>
                    <a:ext uri="{9D8B030D-6E8A-4147-A177-3AD203B41FA5}">
                      <a16:colId xmlns:a16="http://schemas.microsoft.com/office/drawing/2014/main" val="3760206753"/>
                    </a:ext>
                  </a:extLst>
                </a:gridCol>
                <a:gridCol w="822960">
                  <a:extLst>
                    <a:ext uri="{9D8B030D-6E8A-4147-A177-3AD203B41FA5}">
                      <a16:colId xmlns:a16="http://schemas.microsoft.com/office/drawing/2014/main" val="3980820652"/>
                    </a:ext>
                  </a:extLst>
                </a:gridCol>
                <a:gridCol w="822960">
                  <a:extLst>
                    <a:ext uri="{9D8B030D-6E8A-4147-A177-3AD203B41FA5}">
                      <a16:colId xmlns:a16="http://schemas.microsoft.com/office/drawing/2014/main" val="1043682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2428759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- 2024-07-05 15:06:50</a:t>
                      </a:r>
                      <a:r>
                        <a:rPr kumimoji="0" lang="fr-FR" sz="1000" b="0" i="0" u="none" strike="noStrike" kern="1200" cap="none" spc="0" normalizeH="0" baseline="0" noProof="0">
                          <a:ln>
                            <a:noFill/>
                          </a:ln>
                          <a:solidFill>
                            <a:prstClr val="black"/>
                          </a:solidFill>
                          <a:effectLst/>
                          <a:uLnTx/>
                          <a:uFillTx/>
                          <a:latin typeface="Calibri"/>
                          <a:ea typeface="+mn-ea"/>
                          <a:cs typeface="+mn-cs"/>
                        </a:rPr>
                        <a:t>
 RT @F3Aquitaine: 📺Page spéciale ouverture du pont Simone Veil  
📷Ce vendredi 5 juillet en direct sur place dans ICI 19/20 sur @F3Aquitaine &amp;amp; replay @FranceTV
Avec @christinebost présidente @BxMetro
et @PierreHurmic maire de #Bordeaux en invités
@CirculationBxM @Bordeaux @F3Regions @gironde https://t.co/9KgeByLeqt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 Simone 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extLst>
                  <a:ext uri="{0D108BD9-81ED-4DB2-BD59-A6C34878D82A}">
                    <a16:rowId xmlns:a16="http://schemas.microsoft.com/office/drawing/2014/main" val="1862615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@CirculationBxM - 2024-07-08 12:10:11</a:t>
                      </a:r>
                      <a:r>
                        <a:rPr kumimoji="0" lang="fr-FR" sz="1000" b="0" i="0" u="none" strike="noStrike" kern="1200" cap="none" spc="0" normalizeH="0" baseline="0" noProof="0">
                          <a:ln>
                            <a:noFill/>
                          </a:ln>
                          <a:solidFill>
                            <a:prstClr val="black"/>
                          </a:solidFill>
                          <a:effectLst/>
                          <a:uLnTx/>
                          <a:uFillTx/>
                          <a:latin typeface="Calibri"/>
                          <a:ea typeface="+mn-ea"/>
                          <a:cs typeface="+mn-cs"/>
                        </a:rPr>
                        <a:t>
 🎉🌉 Le #PontSimoneVeil est ouvert à la circulation générale !
📌 @BxMetro @Bordeaux @Villedebegles #Floirac
👉🚶🚴🚘 Depuis 5h ce matin, tous les véhicules peuvent emprunter le #PontSimoneVeil !
🆕🚍 2 dessertes @info_tbm : #Lianes6 et #Directe54
🌐 https://t.co/j2h23xtnRm https://t.co/SXUdbJE1aL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https://pbs.twimg.com/media/GR9RXHfWcAAVNNe.jpg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 Simone 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extLst>
                  <a:ext uri="{0D108BD9-81ED-4DB2-BD59-A6C34878D82A}">
                    <a16:rowId xmlns:a16="http://schemas.microsoft.com/office/drawing/2014/main" val="2920660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 - 2024-07-06 20:28:13</a:t>
                      </a:r>
                      <a:r>
                        <a:rPr kumimoji="0" lang="fr-FR" sz="1000" b="0" i="0" u="none" strike="noStrike" kern="1200" cap="none" spc="0" normalizeH="0" baseline="0" noProof="0">
                          <a:ln>
                            <a:noFill/>
                          </a:ln>
                          <a:solidFill>
                            <a:prstClr val="black"/>
                          </a:solidFill>
                          <a:effectLst/>
                          <a:uLnTx/>
                          <a:uFillTx/>
                          <a:latin typeface="Calibri"/>
                          <a:ea typeface="+mn-ea"/>
                          <a:cs typeface="+mn-cs"/>
                        </a:rPr>
                        <a:t>
 "Viens, il y a gavé de monde au pont Simone-Veil"
Enzo, 12 ans https://t.co/Mj0T0lGhqG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https://pbs.twimg.com/media/GR0sN_vXwAAejMK.jpg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 Simone 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extLst>
                  <a:ext uri="{0D108BD9-81ED-4DB2-BD59-A6C34878D82A}">
                    <a16:rowId xmlns:a16="http://schemas.microsoft.com/office/drawing/2014/main" val="2251415067"/>
                  </a:ext>
                </a:extLst>
              </a:tr>
            </a:tbl>
          </a:graphicData>
        </a:graphic>
      </p:graphicFrame>
      <p:sp>
        <p:nvSpPr>
          <p:cNvPr id="4" name="Text Placeholder 3">
            <a:extLst>
              <a:ext uri="{FF2B5EF4-FFF2-40B4-BE49-F238E27FC236}">
                <a16:creationId xmlns:a16="http://schemas.microsoft.com/office/drawing/2014/main" id="{F625E69D-74D1-4E51-97FD-BEE1898F095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177014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C6561-A4A5-46DA-B596-3C72DDD58DDA}"/>
              </a:ext>
            </a:extLst>
          </p:cNvPr>
          <p:cNvSpPr>
            <a:spLocks noGrp="1"/>
          </p:cNvSpPr>
          <p:nvPr>
            <p:ph type="title"/>
          </p:nvPr>
        </p:nvSpPr>
        <p:spPr/>
        <p:txBody>
          <a:bodyPr/>
          <a:lstStyle/>
          <a:p>
            <a:r>
              <a:rPr lang="fr-FR"/>
              <a:t>Twitter Chiffres clés des comptes | 2 profiles</a:t>
            </a:r>
            <a:endParaRPr lang="en-US"/>
          </a:p>
        </p:txBody>
      </p:sp>
      <p:graphicFrame>
        <p:nvGraphicFramePr>
          <p:cNvPr id="5" name="Table Placeholder 4">
            <a:extLst>
              <a:ext uri="{FF2B5EF4-FFF2-40B4-BE49-F238E27FC236}">
                <a16:creationId xmlns:a16="http://schemas.microsoft.com/office/drawing/2014/main" id="{439BC674-F66B-450A-B3E6-E1381D580E6A}"/>
              </a:ext>
            </a:extLst>
          </p:cNvPr>
          <p:cNvGraphicFramePr>
            <a:graphicFrameLocks noGrp="1"/>
          </p:cNvGraphicFramePr>
          <p:nvPr>
            <p:ph type="tbl" sz="quarter" idx="13"/>
            <p:extLst>
              <p:ext uri="{D42A27DB-BD31-4B8C-83A1-F6EECF244321}">
                <p14:modId xmlns:p14="http://schemas.microsoft.com/office/powerpoint/2010/main" val="2684505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8208240"/>
                    </a:ext>
                  </a:extLst>
                </a:gridCol>
                <a:gridCol w="576072">
                  <a:extLst>
                    <a:ext uri="{9D8B030D-6E8A-4147-A177-3AD203B41FA5}">
                      <a16:colId xmlns:a16="http://schemas.microsoft.com/office/drawing/2014/main" val="3107257700"/>
                    </a:ext>
                  </a:extLst>
                </a:gridCol>
                <a:gridCol w="576072">
                  <a:extLst>
                    <a:ext uri="{9D8B030D-6E8A-4147-A177-3AD203B41FA5}">
                      <a16:colId xmlns:a16="http://schemas.microsoft.com/office/drawing/2014/main" val="1735001537"/>
                    </a:ext>
                  </a:extLst>
                </a:gridCol>
                <a:gridCol w="576072">
                  <a:extLst>
                    <a:ext uri="{9D8B030D-6E8A-4147-A177-3AD203B41FA5}">
                      <a16:colId xmlns:a16="http://schemas.microsoft.com/office/drawing/2014/main" val="4224128348"/>
                    </a:ext>
                  </a:extLst>
                </a:gridCol>
                <a:gridCol w="576072">
                  <a:extLst>
                    <a:ext uri="{9D8B030D-6E8A-4147-A177-3AD203B41FA5}">
                      <a16:colId xmlns:a16="http://schemas.microsoft.com/office/drawing/2014/main" val="2699910163"/>
                    </a:ext>
                  </a:extLst>
                </a:gridCol>
                <a:gridCol w="576072">
                  <a:extLst>
                    <a:ext uri="{9D8B030D-6E8A-4147-A177-3AD203B41FA5}">
                      <a16:colId xmlns:a16="http://schemas.microsoft.com/office/drawing/2014/main" val="2269174099"/>
                    </a:ext>
                  </a:extLst>
                </a:gridCol>
                <a:gridCol w="576072">
                  <a:extLst>
                    <a:ext uri="{9D8B030D-6E8A-4147-A177-3AD203B41FA5}">
                      <a16:colId xmlns:a16="http://schemas.microsoft.com/office/drawing/2014/main" val="1380139708"/>
                    </a:ext>
                  </a:extLst>
                </a:gridCol>
                <a:gridCol w="576072">
                  <a:extLst>
                    <a:ext uri="{9D8B030D-6E8A-4147-A177-3AD203B41FA5}">
                      <a16:colId xmlns:a16="http://schemas.microsoft.com/office/drawing/2014/main" val="3144549884"/>
                    </a:ext>
                  </a:extLst>
                </a:gridCol>
                <a:gridCol w="576072">
                  <a:extLst>
                    <a:ext uri="{9D8B030D-6E8A-4147-A177-3AD203B41FA5}">
                      <a16:colId xmlns:a16="http://schemas.microsoft.com/office/drawing/2014/main" val="3532552863"/>
                    </a:ext>
                  </a:extLst>
                </a:gridCol>
                <a:gridCol w="576072">
                  <a:extLst>
                    <a:ext uri="{9D8B030D-6E8A-4147-A177-3AD203B41FA5}">
                      <a16:colId xmlns:a16="http://schemas.microsoft.com/office/drawing/2014/main" val="422034666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Likes on Own Tweets</a:t>
                      </a:r>
                    </a:p>
                  </a:txBody>
                  <a:tcPr/>
                </a:tc>
                <a:tc>
                  <a:txBody>
                    <a:bodyPr/>
                    <a:lstStyle/>
                    <a:p>
                      <a:r>
                        <a:rPr lang="en-US" sz="1000"/>
                        <a:t>Mentions</a:t>
                      </a:r>
                    </a:p>
                  </a:txBody>
                  <a:tcPr/>
                </a:tc>
                <a:extLst>
                  <a:ext uri="{0D108BD9-81ED-4DB2-BD59-A6C34878D82A}">
                    <a16:rowId xmlns:a16="http://schemas.microsoft.com/office/drawing/2014/main" val="2671622840"/>
                  </a:ext>
                </a:extLst>
              </a:tr>
              <a:tr h="370840">
                <a:tc>
                  <a:txBody>
                    <a:bodyPr/>
                    <a:lstStyle/>
                    <a:p>
                      <a:r>
                        <a:rPr lang="en-US" sz="1000"/>
                        <a:t>@BxMetro</a:t>
                      </a:r>
                    </a:p>
                  </a:txBody>
                  <a:tcPr/>
                </a:tc>
                <a:tc>
                  <a:txBody>
                    <a:bodyPr/>
                    <a:lstStyle/>
                    <a:p>
                      <a:r>
                        <a:rPr lang="en-US" sz="1000"/>
                        <a:t>106209</a:t>
                      </a:r>
                    </a:p>
                  </a:txBody>
                  <a:tcPr/>
                </a:tc>
                <a:tc>
                  <a:txBody>
                    <a:bodyPr/>
                    <a:lstStyle/>
                    <a:p>
                      <a:r>
                        <a:rPr lang="en-US" sz="1000"/>
                        <a:t>286</a:t>
                      </a:r>
                    </a:p>
                  </a:txBody>
                  <a:tcPr/>
                </a:tc>
                <a:tc>
                  <a:txBody>
                    <a:bodyPr/>
                    <a:lstStyle/>
                    <a:p>
                      <a:r>
                        <a:rPr lang="en-US" sz="1000"/>
                        <a:t>160</a:t>
                      </a:r>
                    </a:p>
                  </a:txBody>
                  <a:tcPr/>
                </a:tc>
                <a:tc>
                  <a:txBody>
                    <a:bodyPr/>
                    <a:lstStyle/>
                    <a:p>
                      <a:r>
                        <a:rPr lang="en-US" sz="1000"/>
                        <a:t>108</a:t>
                      </a:r>
                    </a:p>
                  </a:txBody>
                  <a:tcPr/>
                </a:tc>
                <a:tc>
                  <a:txBody>
                    <a:bodyPr/>
                    <a:lstStyle/>
                    <a:p>
                      <a:r>
                        <a:rPr lang="en-US" sz="1000"/>
                        <a:t>22</a:t>
                      </a:r>
                    </a:p>
                  </a:txBody>
                  <a:tcPr/>
                </a:tc>
                <a:tc>
                  <a:txBody>
                    <a:bodyPr/>
                    <a:lstStyle/>
                    <a:p>
                      <a:r>
                        <a:rPr lang="en-US" sz="1000"/>
                        <a:t>30</a:t>
                      </a:r>
                    </a:p>
                  </a:txBody>
                  <a:tcPr/>
                </a:tc>
                <a:tc>
                  <a:txBody>
                    <a:bodyPr/>
                    <a:lstStyle/>
                    <a:p>
                      <a:r>
                        <a:rPr lang="en-US" sz="1000"/>
                        <a:t>508</a:t>
                      </a:r>
                    </a:p>
                  </a:txBody>
                  <a:tcPr/>
                </a:tc>
                <a:tc>
                  <a:txBody>
                    <a:bodyPr/>
                    <a:lstStyle/>
                    <a:p>
                      <a:r>
                        <a:rPr lang="en-US" sz="1000"/>
                        <a:t>2286</a:t>
                      </a:r>
                    </a:p>
                  </a:txBody>
                  <a:tcPr/>
                </a:tc>
                <a:tc>
                  <a:txBody>
                    <a:bodyPr/>
                    <a:lstStyle/>
                    <a:p>
                      <a:r>
                        <a:rPr lang="en-US" sz="1000"/>
                        <a:t>701</a:t>
                      </a:r>
                    </a:p>
                  </a:txBody>
                  <a:tcPr/>
                </a:tc>
                <a:extLst>
                  <a:ext uri="{0D108BD9-81ED-4DB2-BD59-A6C34878D82A}">
                    <a16:rowId xmlns:a16="http://schemas.microsoft.com/office/drawing/2014/main" val="2535534302"/>
                  </a:ext>
                </a:extLst>
              </a:tr>
              <a:tr h="370840">
                <a:tc>
                  <a:txBody>
                    <a:bodyPr/>
                    <a:lstStyle/>
                    <a:p>
                      <a:r>
                        <a:rPr lang="en-US" sz="1000"/>
                        <a:t>@CirculationBxM</a:t>
                      </a:r>
                    </a:p>
                  </a:txBody>
                  <a:tcPr/>
                </a:tc>
                <a:tc>
                  <a:txBody>
                    <a:bodyPr/>
                    <a:lstStyle/>
                    <a:p>
                      <a:r>
                        <a:rPr lang="en-US" sz="1000"/>
                        <a:t>8052</a:t>
                      </a:r>
                    </a:p>
                  </a:txBody>
                  <a:tcPr/>
                </a:tc>
                <a:tc>
                  <a:txBody>
                    <a:bodyPr/>
                    <a:lstStyle/>
                    <a:p>
                      <a:r>
                        <a:rPr lang="en-US" sz="1000"/>
                        <a:t>-3</a:t>
                      </a:r>
                    </a:p>
                  </a:txBody>
                  <a:tcPr/>
                </a:tc>
                <a:tc>
                  <a:txBody>
                    <a:bodyPr/>
                    <a:lstStyle/>
                    <a:p>
                      <a:r>
                        <a:rPr lang="en-US" sz="1000"/>
                        <a:t>175</a:t>
                      </a:r>
                    </a:p>
                  </a:txBody>
                  <a:tcPr/>
                </a:tc>
                <a:tc>
                  <a:txBody>
                    <a:bodyPr/>
                    <a:lstStyle/>
                    <a:p>
                      <a:r>
                        <a:rPr lang="en-US" sz="1000"/>
                        <a:t>111</a:t>
                      </a:r>
                    </a:p>
                  </a:txBody>
                  <a:tcPr/>
                </a:tc>
                <a:tc>
                  <a:txBody>
                    <a:bodyPr/>
                    <a:lstStyle/>
                    <a:p>
                      <a:r>
                        <a:rPr lang="en-US" sz="1000"/>
                        <a:t>25</a:t>
                      </a:r>
                    </a:p>
                  </a:txBody>
                  <a:tcPr/>
                </a:tc>
                <a:tc>
                  <a:txBody>
                    <a:bodyPr/>
                    <a:lstStyle/>
                    <a:p>
                      <a:r>
                        <a:rPr lang="en-US" sz="1000"/>
                        <a:t>39</a:t>
                      </a:r>
                    </a:p>
                  </a:txBody>
                  <a:tcPr/>
                </a:tc>
                <a:tc>
                  <a:txBody>
                    <a:bodyPr/>
                    <a:lstStyle/>
                    <a:p>
                      <a:r>
                        <a:rPr lang="en-US" sz="1000"/>
                        <a:t>54</a:t>
                      </a:r>
                    </a:p>
                  </a:txBody>
                  <a:tcPr/>
                </a:tc>
                <a:tc>
                  <a:txBody>
                    <a:bodyPr/>
                    <a:lstStyle/>
                    <a:p>
                      <a:r>
                        <a:rPr lang="en-US" sz="1000"/>
                        <a:t>106</a:t>
                      </a:r>
                    </a:p>
                  </a:txBody>
                  <a:tcPr/>
                </a:tc>
                <a:tc>
                  <a:txBody>
                    <a:bodyPr/>
                    <a:lstStyle/>
                    <a:p>
                      <a:r>
                        <a:rPr lang="en-US" sz="1000"/>
                        <a:t>83</a:t>
                      </a:r>
                    </a:p>
                  </a:txBody>
                  <a:tcPr/>
                </a:tc>
                <a:extLst>
                  <a:ext uri="{0D108BD9-81ED-4DB2-BD59-A6C34878D82A}">
                    <a16:rowId xmlns:a16="http://schemas.microsoft.com/office/drawing/2014/main" val="1355827154"/>
                  </a:ext>
                </a:extLst>
              </a:tr>
            </a:tbl>
          </a:graphicData>
        </a:graphic>
      </p:graphicFrame>
      <p:sp>
        <p:nvSpPr>
          <p:cNvPr id="4" name="Text Placeholder 3">
            <a:extLst>
              <a:ext uri="{FF2B5EF4-FFF2-40B4-BE49-F238E27FC236}">
                <a16:creationId xmlns:a16="http://schemas.microsoft.com/office/drawing/2014/main" id="{15515AC0-471C-421E-AE66-55389DB51F9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527674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78362-A87C-4B3A-87C9-98EDD9921D5E}"/>
              </a:ext>
            </a:extLst>
          </p:cNvPr>
          <p:cNvSpPr>
            <a:spLocks noGrp="1"/>
          </p:cNvSpPr>
          <p:nvPr>
            <p:ph type="title"/>
          </p:nvPr>
        </p:nvSpPr>
        <p:spPr/>
        <p:txBody>
          <a:bodyPr/>
          <a:lstStyle/>
          <a:p>
            <a:r>
              <a:rPr lang="fr-FR"/>
              <a:t>Twitter Utilisation des hashtags | 2 profiles - 1 of 2</a:t>
            </a:r>
            <a:endParaRPr lang="en-US"/>
          </a:p>
        </p:txBody>
      </p:sp>
      <p:graphicFrame>
        <p:nvGraphicFramePr>
          <p:cNvPr id="5" name="Table Placeholder 4">
            <a:extLst>
              <a:ext uri="{FF2B5EF4-FFF2-40B4-BE49-F238E27FC236}">
                <a16:creationId xmlns:a16="http://schemas.microsoft.com/office/drawing/2014/main" id="{FED07B63-C1C2-41B6-A483-1D375DB12ED9}"/>
              </a:ext>
            </a:extLst>
          </p:cNvPr>
          <p:cNvGraphicFramePr>
            <a:graphicFrameLocks noGrp="1"/>
          </p:cNvGraphicFramePr>
          <p:nvPr>
            <p:ph type="tbl" sz="quarter" idx="13"/>
            <p:extLst>
              <p:ext uri="{D42A27DB-BD31-4B8C-83A1-F6EECF244321}">
                <p14:modId xmlns:p14="http://schemas.microsoft.com/office/powerpoint/2010/main" val="1657263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01543557"/>
                    </a:ext>
                  </a:extLst>
                </a:gridCol>
                <a:gridCol w="1645920">
                  <a:extLst>
                    <a:ext uri="{9D8B030D-6E8A-4147-A177-3AD203B41FA5}">
                      <a16:colId xmlns:a16="http://schemas.microsoft.com/office/drawing/2014/main" val="3712087167"/>
                    </a:ext>
                  </a:extLst>
                </a:gridCol>
                <a:gridCol w="1645920">
                  <a:extLst>
                    <a:ext uri="{9D8B030D-6E8A-4147-A177-3AD203B41FA5}">
                      <a16:colId xmlns:a16="http://schemas.microsoft.com/office/drawing/2014/main" val="3877276692"/>
                    </a:ext>
                  </a:extLst>
                </a:gridCol>
                <a:gridCol w="1645920">
                  <a:extLst>
                    <a:ext uri="{9D8B030D-6E8A-4147-A177-3AD203B41FA5}">
                      <a16:colId xmlns:a16="http://schemas.microsoft.com/office/drawing/2014/main" val="799862552"/>
                    </a:ext>
                  </a:extLst>
                </a:gridCol>
                <a:gridCol w="1645920">
                  <a:extLst>
                    <a:ext uri="{9D8B030D-6E8A-4147-A177-3AD203B41FA5}">
                      <a16:colId xmlns:a16="http://schemas.microsoft.com/office/drawing/2014/main" val="4262614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Tweet</a:t>
                      </a:r>
                    </a:p>
                  </a:txBody>
                  <a:tcPr/>
                </a:tc>
                <a:extLst>
                  <a:ext uri="{0D108BD9-81ED-4DB2-BD59-A6C34878D82A}">
                    <a16:rowId xmlns:a16="http://schemas.microsoft.com/office/drawing/2014/main" val="4046542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#Floirac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extLst>
                  <a:ext uri="{0D108BD9-81ED-4DB2-BD59-A6C34878D82A}">
                    <a16:rowId xmlns:a16="http://schemas.microsoft.com/office/drawing/2014/main" val="1174595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extLst>
                  <a:ext uri="{0D108BD9-81ED-4DB2-BD59-A6C34878D82A}">
                    <a16:rowId xmlns:a16="http://schemas.microsoft.com/office/drawing/2014/main" val="1669303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extLst>
                  <a:ext uri="{0D108BD9-81ED-4DB2-BD59-A6C34878D82A}">
                    <a16:rowId xmlns:a16="http://schemas.microsoft.com/office/drawing/2014/main" val="3734761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#pontsimonveil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extLst>
                  <a:ext uri="{0D108BD9-81ED-4DB2-BD59-A6C34878D82A}">
                    <a16:rowId xmlns:a16="http://schemas.microsoft.com/office/drawing/2014/main" val="3039690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#Paris2024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98.4</a:t>
                      </a:r>
                    </a:p>
                  </a:txBody>
                  <a:tcPr/>
                </a:tc>
                <a:extLst>
                  <a:ext uri="{0D108BD9-81ED-4DB2-BD59-A6C34878D82A}">
                    <a16:rowId xmlns:a16="http://schemas.microsoft.com/office/drawing/2014/main" val="2223320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#ConseilBxMetro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extLst>
                  <a:ext uri="{0D108BD9-81ED-4DB2-BD59-A6C34878D82A}">
                    <a16:rowId xmlns:a16="http://schemas.microsoft.com/office/drawing/2014/main" val="3418518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#PontSimoneVeil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extLst>
                  <a:ext uri="{0D108BD9-81ED-4DB2-BD59-A6C34878D82A}">
                    <a16:rowId xmlns:a16="http://schemas.microsoft.com/office/drawing/2014/main" val="3955978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#LeSaviezVous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extLst>
                  <a:ext uri="{0D108BD9-81ED-4DB2-BD59-A6C34878D82A}">
                    <a16:rowId xmlns:a16="http://schemas.microsoft.com/office/drawing/2014/main" val="3738204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#Biodiversité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extLst>
                  <a:ext uri="{0D108BD9-81ED-4DB2-BD59-A6C34878D82A}">
                    <a16:rowId xmlns:a16="http://schemas.microsoft.com/office/drawing/2014/main" val="2576770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#MatmutAtlantique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23195658"/>
                  </a:ext>
                </a:extLst>
              </a:tr>
            </a:tbl>
          </a:graphicData>
        </a:graphic>
      </p:graphicFrame>
      <p:sp>
        <p:nvSpPr>
          <p:cNvPr id="4" name="Text Placeholder 3">
            <a:extLst>
              <a:ext uri="{FF2B5EF4-FFF2-40B4-BE49-F238E27FC236}">
                <a16:creationId xmlns:a16="http://schemas.microsoft.com/office/drawing/2014/main" id="{42DFF5F9-F93F-49FB-B1E9-59C0BB0789DF}"/>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513199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96419-6BD6-44FB-AF98-28D8BCABAAF8}"/>
              </a:ext>
            </a:extLst>
          </p:cNvPr>
          <p:cNvSpPr>
            <a:spLocks noGrp="1"/>
          </p:cNvSpPr>
          <p:nvPr>
            <p:ph type="title"/>
          </p:nvPr>
        </p:nvSpPr>
        <p:spPr/>
        <p:txBody>
          <a:bodyPr/>
          <a:lstStyle/>
          <a:p>
            <a:r>
              <a:rPr lang="fr-FR"/>
              <a:t>Twitter Utilisation des hashtags | 2 profiles - 2 of 2</a:t>
            </a:r>
            <a:endParaRPr lang="en-US"/>
          </a:p>
        </p:txBody>
      </p:sp>
      <p:graphicFrame>
        <p:nvGraphicFramePr>
          <p:cNvPr id="5" name="Table Placeholder 4">
            <a:extLst>
              <a:ext uri="{FF2B5EF4-FFF2-40B4-BE49-F238E27FC236}">
                <a16:creationId xmlns:a16="http://schemas.microsoft.com/office/drawing/2014/main" id="{80C4B774-8BC1-4521-AD69-535D4FE0BCBC}"/>
              </a:ext>
            </a:extLst>
          </p:cNvPr>
          <p:cNvGraphicFramePr>
            <a:graphicFrameLocks noGrp="1"/>
          </p:cNvGraphicFramePr>
          <p:nvPr>
            <p:ph type="tbl" sz="quarter" idx="13"/>
            <p:extLst>
              <p:ext uri="{D42A27DB-BD31-4B8C-83A1-F6EECF244321}">
                <p14:modId xmlns:p14="http://schemas.microsoft.com/office/powerpoint/2010/main" val="2116983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62108229"/>
                    </a:ext>
                  </a:extLst>
                </a:gridCol>
                <a:gridCol w="1645920">
                  <a:extLst>
                    <a:ext uri="{9D8B030D-6E8A-4147-A177-3AD203B41FA5}">
                      <a16:colId xmlns:a16="http://schemas.microsoft.com/office/drawing/2014/main" val="3271496941"/>
                    </a:ext>
                  </a:extLst>
                </a:gridCol>
                <a:gridCol w="1645920">
                  <a:extLst>
                    <a:ext uri="{9D8B030D-6E8A-4147-A177-3AD203B41FA5}">
                      <a16:colId xmlns:a16="http://schemas.microsoft.com/office/drawing/2014/main" val="1612891696"/>
                    </a:ext>
                  </a:extLst>
                </a:gridCol>
                <a:gridCol w="1645920">
                  <a:extLst>
                    <a:ext uri="{9D8B030D-6E8A-4147-A177-3AD203B41FA5}">
                      <a16:colId xmlns:a16="http://schemas.microsoft.com/office/drawing/2014/main" val="990974317"/>
                    </a:ext>
                  </a:extLst>
                </a:gridCol>
                <a:gridCol w="1645920">
                  <a:extLst>
                    <a:ext uri="{9D8B030D-6E8A-4147-A177-3AD203B41FA5}">
                      <a16:colId xmlns:a16="http://schemas.microsoft.com/office/drawing/2014/main" val="2340809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Tweet</a:t>
                      </a:r>
                    </a:p>
                  </a:txBody>
                  <a:tcPr/>
                </a:tc>
                <a:extLst>
                  <a:ext uri="{0D108BD9-81ED-4DB2-BD59-A6C34878D82A}">
                    <a16:rowId xmlns:a16="http://schemas.microsoft.com/office/drawing/2014/main" val="4085369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63885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28763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#VigilanceOrange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80171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#Gironde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58956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#canicule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25391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#VagueDeChaleur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44757180"/>
                  </a:ext>
                </a:extLst>
              </a:tr>
            </a:tbl>
          </a:graphicData>
        </a:graphic>
      </p:graphicFrame>
      <p:sp>
        <p:nvSpPr>
          <p:cNvPr id="4" name="Text Placeholder 3">
            <a:extLst>
              <a:ext uri="{FF2B5EF4-FFF2-40B4-BE49-F238E27FC236}">
                <a16:creationId xmlns:a16="http://schemas.microsoft.com/office/drawing/2014/main" id="{EE2D3BF0-4204-4CC3-91E8-0DCDF411E3C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850075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0427-1791-4EAC-9829-2FB51ECE34BD}"/>
              </a:ext>
            </a:extLst>
          </p:cNvPr>
          <p:cNvSpPr>
            <a:spLocks noGrp="1"/>
          </p:cNvSpPr>
          <p:nvPr>
            <p:ph type="title"/>
          </p:nvPr>
        </p:nvSpPr>
        <p:spPr/>
        <p:txBody>
          <a:bodyPr/>
          <a:lstStyle/>
          <a:p>
            <a:r>
              <a:rPr lang="fr-FR"/>
              <a:t>Twitter Interactions entre comptes | 2 profiles - 1 of 3</a:t>
            </a:r>
            <a:endParaRPr lang="en-US"/>
          </a:p>
        </p:txBody>
      </p:sp>
      <p:graphicFrame>
        <p:nvGraphicFramePr>
          <p:cNvPr id="5" name="Table Placeholder 4">
            <a:extLst>
              <a:ext uri="{FF2B5EF4-FFF2-40B4-BE49-F238E27FC236}">
                <a16:creationId xmlns:a16="http://schemas.microsoft.com/office/drawing/2014/main" id="{F5D9D0FD-43F7-4B43-B48A-FB810591AA89}"/>
              </a:ext>
            </a:extLst>
          </p:cNvPr>
          <p:cNvGraphicFramePr>
            <a:graphicFrameLocks noGrp="1"/>
          </p:cNvGraphicFramePr>
          <p:nvPr>
            <p:ph type="tbl" sz="quarter" idx="13"/>
            <p:extLst>
              <p:ext uri="{D42A27DB-BD31-4B8C-83A1-F6EECF244321}">
                <p14:modId xmlns:p14="http://schemas.microsoft.com/office/powerpoint/2010/main" val="891248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993717662"/>
                    </a:ext>
                  </a:extLst>
                </a:gridCol>
                <a:gridCol w="2468880">
                  <a:extLst>
                    <a:ext uri="{9D8B030D-6E8A-4147-A177-3AD203B41FA5}">
                      <a16:colId xmlns:a16="http://schemas.microsoft.com/office/drawing/2014/main" val="3102644894"/>
                    </a:ext>
                  </a:extLst>
                </a:gridCol>
                <a:gridCol w="2468880">
                  <a:extLst>
                    <a:ext uri="{9D8B030D-6E8A-4147-A177-3AD203B41FA5}">
                      <a16:colId xmlns:a16="http://schemas.microsoft.com/office/drawing/2014/main" val="3213616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Mentions</a:t>
                      </a:r>
                    </a:p>
                  </a:txBody>
                  <a:tcPr/>
                </a:tc>
                <a:extLst>
                  <a:ext uri="{0D108BD9-81ED-4DB2-BD59-A6C34878D82A}">
                    <a16:rowId xmlns:a16="http://schemas.microsoft.com/office/drawing/2014/main" val="283642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@RenouveauFCGB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extLst>
                  <a:ext uri="{0D108BD9-81ED-4DB2-BD59-A6C34878D82A}">
                    <a16:rowId xmlns:a16="http://schemas.microsoft.com/office/drawing/2014/main" val="3192880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@EricGhaffar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extLst>
                  <a:ext uri="{0D108BD9-81ED-4DB2-BD59-A6C34878D82A}">
                    <a16:rowId xmlns:a16="http://schemas.microsoft.com/office/drawing/2014/main" val="3003739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@info_tbm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(20), @CirculationBxM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extLst>
                  <a:ext uri="{0D108BD9-81ED-4DB2-BD59-A6C34878D82A}">
                    <a16:rowId xmlns:a16="http://schemas.microsoft.com/office/drawing/2014/main" val="2623856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@EteMetro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extLst>
                  <a:ext uri="{0D108BD9-81ED-4DB2-BD59-A6C34878D82A}">
                    <a16:rowId xmlns:a16="http://schemas.microsoft.com/office/drawing/2014/main" val="1213792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@DonFcgb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extLst>
                  <a:ext uri="{0D108BD9-81ED-4DB2-BD59-A6C34878D82A}">
                    <a16:rowId xmlns:a16="http://schemas.microsoft.com/office/drawing/2014/main" val="1543752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@EnGazelle_off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@CirculationBxM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extLst>
                  <a:ext uri="{0D108BD9-81ED-4DB2-BD59-A6C34878D82A}">
                    <a16:rowId xmlns:a16="http://schemas.microsoft.com/office/drawing/2014/main" val="707730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@SbastienCa80337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extLst>
                  <a:ext uri="{0D108BD9-81ED-4DB2-BD59-A6C34878D82A}">
                    <a16:rowId xmlns:a16="http://schemas.microsoft.com/office/drawing/2014/main" val="563080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@OlivierLameaux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1189252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@dehorslesvendus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1374589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@jiefsourd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extLst>
                  <a:ext uri="{0D108BD9-81ED-4DB2-BD59-A6C34878D82A}">
                    <a16:rowId xmlns:a16="http://schemas.microsoft.com/office/drawing/2014/main" val="2464308116"/>
                  </a:ext>
                </a:extLst>
              </a:tr>
            </a:tbl>
          </a:graphicData>
        </a:graphic>
      </p:graphicFrame>
      <p:sp>
        <p:nvSpPr>
          <p:cNvPr id="4" name="Text Placeholder 3">
            <a:extLst>
              <a:ext uri="{FF2B5EF4-FFF2-40B4-BE49-F238E27FC236}">
                <a16:creationId xmlns:a16="http://schemas.microsoft.com/office/drawing/2014/main" id="{EAB0F4C9-C0F9-49CD-907B-9BAF990AFA8C}"/>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040425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3538D-66D2-4217-8D3C-B231353D5AC1}"/>
              </a:ext>
            </a:extLst>
          </p:cNvPr>
          <p:cNvSpPr>
            <a:spLocks noGrp="1"/>
          </p:cNvSpPr>
          <p:nvPr>
            <p:ph type="title"/>
          </p:nvPr>
        </p:nvSpPr>
        <p:spPr/>
        <p:txBody>
          <a:bodyPr/>
          <a:lstStyle/>
          <a:p>
            <a:r>
              <a:rPr lang="fr-FR"/>
              <a:t>Twitter Interactions entre comptes | 2 profiles - 2 of 3</a:t>
            </a:r>
            <a:endParaRPr lang="en-US"/>
          </a:p>
        </p:txBody>
      </p:sp>
      <p:graphicFrame>
        <p:nvGraphicFramePr>
          <p:cNvPr id="5" name="Table Placeholder 4">
            <a:extLst>
              <a:ext uri="{FF2B5EF4-FFF2-40B4-BE49-F238E27FC236}">
                <a16:creationId xmlns:a16="http://schemas.microsoft.com/office/drawing/2014/main" id="{500530F9-C013-4ABC-A7C1-995139020F25}"/>
              </a:ext>
            </a:extLst>
          </p:cNvPr>
          <p:cNvGraphicFramePr>
            <a:graphicFrameLocks noGrp="1"/>
          </p:cNvGraphicFramePr>
          <p:nvPr>
            <p:ph type="tbl" sz="quarter" idx="13"/>
            <p:extLst>
              <p:ext uri="{D42A27DB-BD31-4B8C-83A1-F6EECF244321}">
                <p14:modId xmlns:p14="http://schemas.microsoft.com/office/powerpoint/2010/main" val="1513572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3961096389"/>
                    </a:ext>
                  </a:extLst>
                </a:gridCol>
                <a:gridCol w="2468880">
                  <a:extLst>
                    <a:ext uri="{9D8B030D-6E8A-4147-A177-3AD203B41FA5}">
                      <a16:colId xmlns:a16="http://schemas.microsoft.com/office/drawing/2014/main" val="1735067961"/>
                    </a:ext>
                  </a:extLst>
                </a:gridCol>
                <a:gridCol w="2468880">
                  <a:extLst>
                    <a:ext uri="{9D8B030D-6E8A-4147-A177-3AD203B41FA5}">
                      <a16:colId xmlns:a16="http://schemas.microsoft.com/office/drawing/2014/main" val="753807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Mentions</a:t>
                      </a:r>
                    </a:p>
                  </a:txBody>
                  <a:tcPr/>
                </a:tc>
                <a:extLst>
                  <a:ext uri="{0D108BD9-81ED-4DB2-BD59-A6C34878D82A}">
                    <a16:rowId xmlns:a16="http://schemas.microsoft.com/office/drawing/2014/main" val="2961807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@Expat241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@CirculationBxM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3583865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@BxEuratlantique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@CirculationBxM (5), @BxMetro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3317107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@saperce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@CirculationBxM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1819053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@Olive_Free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4047895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@Martins33Joseph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3987122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@DanielAudet33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2592467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@Nando_Cavenaghi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3087148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@MickaelBaubonne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3531276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@Derours33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1140825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@parclescure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3955137316"/>
                  </a:ext>
                </a:extLst>
              </a:tr>
            </a:tbl>
          </a:graphicData>
        </a:graphic>
      </p:graphicFrame>
      <p:sp>
        <p:nvSpPr>
          <p:cNvPr id="4" name="Text Placeholder 3">
            <a:extLst>
              <a:ext uri="{FF2B5EF4-FFF2-40B4-BE49-F238E27FC236}">
                <a16:creationId xmlns:a16="http://schemas.microsoft.com/office/drawing/2014/main" id="{07D55A21-827D-4819-91AE-2684FE435B6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947370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258A5-B2DD-4DC4-9C59-30D7D6FEDC94}"/>
              </a:ext>
            </a:extLst>
          </p:cNvPr>
          <p:cNvSpPr>
            <a:spLocks noGrp="1"/>
          </p:cNvSpPr>
          <p:nvPr>
            <p:ph type="title"/>
          </p:nvPr>
        </p:nvSpPr>
        <p:spPr/>
        <p:txBody>
          <a:bodyPr/>
          <a:lstStyle/>
          <a:p>
            <a:r>
              <a:rPr lang="fr-FR"/>
              <a:t>Twitter Interactions entre comptes | 2 profiles - 3 of 3</a:t>
            </a:r>
            <a:endParaRPr lang="en-US"/>
          </a:p>
        </p:txBody>
      </p:sp>
      <p:graphicFrame>
        <p:nvGraphicFramePr>
          <p:cNvPr id="5" name="Table Placeholder 4">
            <a:extLst>
              <a:ext uri="{FF2B5EF4-FFF2-40B4-BE49-F238E27FC236}">
                <a16:creationId xmlns:a16="http://schemas.microsoft.com/office/drawing/2014/main" id="{4306F0A0-9CBC-43D6-A03A-2AF06F1961D3}"/>
              </a:ext>
            </a:extLst>
          </p:cNvPr>
          <p:cNvGraphicFramePr>
            <a:graphicFrameLocks noGrp="1"/>
          </p:cNvGraphicFramePr>
          <p:nvPr>
            <p:ph type="tbl" sz="quarter" idx="13"/>
            <p:extLst>
              <p:ext uri="{D42A27DB-BD31-4B8C-83A1-F6EECF244321}">
                <p14:modId xmlns:p14="http://schemas.microsoft.com/office/powerpoint/2010/main" val="1810262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989993319"/>
                    </a:ext>
                  </a:extLst>
                </a:gridCol>
                <a:gridCol w="2468880">
                  <a:extLst>
                    <a:ext uri="{9D8B030D-6E8A-4147-A177-3AD203B41FA5}">
                      <a16:colId xmlns:a16="http://schemas.microsoft.com/office/drawing/2014/main" val="1893063406"/>
                    </a:ext>
                  </a:extLst>
                </a:gridCol>
                <a:gridCol w="2468880">
                  <a:extLst>
                    <a:ext uri="{9D8B030D-6E8A-4147-A177-3AD203B41FA5}">
                      <a16:colId xmlns:a16="http://schemas.microsoft.com/office/drawing/2014/main" val="783544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Mentions</a:t>
                      </a:r>
                    </a:p>
                  </a:txBody>
                  <a:tcPr/>
                </a:tc>
                <a:extLst>
                  <a:ext uri="{0D108BD9-81ED-4DB2-BD59-A6C34878D82A}">
                    <a16:rowId xmlns:a16="http://schemas.microsoft.com/office/drawing/2014/main" val="2416141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@MemoireBdx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(4), @CirculationBxM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759128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@Bdx_Technowest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2387522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@kakashi337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(3), @CirculationBxM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677607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@EusebeSteRose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@CirculationBxM (2), @BxMetro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530022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@DieuCestVous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@BxMetro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944263692"/>
                  </a:ext>
                </a:extLst>
              </a:tr>
            </a:tbl>
          </a:graphicData>
        </a:graphic>
      </p:graphicFrame>
      <p:sp>
        <p:nvSpPr>
          <p:cNvPr id="4" name="Text Placeholder 3">
            <a:extLst>
              <a:ext uri="{FF2B5EF4-FFF2-40B4-BE49-F238E27FC236}">
                <a16:creationId xmlns:a16="http://schemas.microsoft.com/office/drawing/2014/main" id="{2F61FF35-76C6-4135-9D9F-71B5A23A4B2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0825612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EE461-64D1-4DD3-9D64-2956391D68D0}"/>
              </a:ext>
            </a:extLst>
          </p:cNvPr>
          <p:cNvSpPr>
            <a:spLocks noGrp="1"/>
          </p:cNvSpPr>
          <p:nvPr>
            <p:ph type="title"/>
          </p:nvPr>
        </p:nvSpPr>
        <p:spPr/>
        <p:txBody>
          <a:bodyPr/>
          <a:lstStyle/>
          <a:p>
            <a:r>
              <a:rPr lang="fr-FR"/>
              <a:t>Twitter Réponses aux tweets | 2 profiles</a:t>
            </a:r>
            <a:endParaRPr lang="en-US"/>
          </a:p>
        </p:txBody>
      </p:sp>
      <p:graphicFrame>
        <p:nvGraphicFramePr>
          <p:cNvPr id="6" name="Chart Placeholder 5">
            <a:extLst>
              <a:ext uri="{FF2B5EF4-FFF2-40B4-BE49-F238E27FC236}">
                <a16:creationId xmlns:a16="http://schemas.microsoft.com/office/drawing/2014/main" id="{60A7B8A0-C135-4EB3-BEE9-501225B8290C}"/>
              </a:ext>
            </a:extLst>
          </p:cNvPr>
          <p:cNvGraphicFramePr>
            <a:graphicFrameLocks noGrp="1"/>
          </p:cNvGraphicFramePr>
          <p:nvPr>
            <p:ph type="chart" sz="quarter" idx="13"/>
            <p:extLst>
              <p:ext uri="{D42A27DB-BD31-4B8C-83A1-F6EECF244321}">
                <p14:modId xmlns:p14="http://schemas.microsoft.com/office/powerpoint/2010/main" val="1065821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A99525-4A3F-4923-85DD-EABC8F8671D4}"/>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CFE5740B-671D-4519-859C-8EEC7A7497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1635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9980-B600-44F9-9C79-9CD89FF96D30}"/>
              </a:ext>
            </a:extLst>
          </p:cNvPr>
          <p:cNvSpPr>
            <a:spLocks noGrp="1"/>
          </p:cNvSpPr>
          <p:nvPr>
            <p:ph type="title"/>
          </p:nvPr>
        </p:nvSpPr>
        <p:spPr/>
        <p:txBody>
          <a:bodyPr/>
          <a:lstStyle/>
          <a:p>
            <a:r>
              <a:rPr lang="en-US"/>
              <a:t>Twitter Mentions | 2 profiles</a:t>
            </a:r>
          </a:p>
        </p:txBody>
      </p:sp>
      <p:graphicFrame>
        <p:nvGraphicFramePr>
          <p:cNvPr id="6" name="Chart Placeholder 5">
            <a:extLst>
              <a:ext uri="{FF2B5EF4-FFF2-40B4-BE49-F238E27FC236}">
                <a16:creationId xmlns:a16="http://schemas.microsoft.com/office/drawing/2014/main" id="{36309981-9606-4BC2-AD9B-95804377E584}"/>
              </a:ext>
            </a:extLst>
          </p:cNvPr>
          <p:cNvGraphicFramePr>
            <a:graphicFrameLocks noGrp="1"/>
          </p:cNvGraphicFramePr>
          <p:nvPr>
            <p:ph type="chart" sz="quarter" idx="13"/>
            <p:extLst>
              <p:ext uri="{D42A27DB-BD31-4B8C-83A1-F6EECF244321}">
                <p14:modId xmlns:p14="http://schemas.microsoft.com/office/powerpoint/2010/main" val="3716012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418BD7-78F9-4685-B946-3C42C3099F1B}"/>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A6A3D66D-5640-4E98-8266-2F3D190FDD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46730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3D3CD-2A1E-4AE9-98EC-A03F34C434B3}"/>
              </a:ext>
            </a:extLst>
          </p:cNvPr>
          <p:cNvSpPr>
            <a:spLocks noGrp="1"/>
          </p:cNvSpPr>
          <p:nvPr>
            <p:ph type="title"/>
          </p:nvPr>
        </p:nvSpPr>
        <p:spPr/>
        <p:txBody>
          <a:bodyPr/>
          <a:lstStyle/>
          <a:p>
            <a:r>
              <a:rPr lang="en-US"/>
              <a:t>Twitter Retweets | 2 profiles</a:t>
            </a:r>
          </a:p>
        </p:txBody>
      </p:sp>
      <p:graphicFrame>
        <p:nvGraphicFramePr>
          <p:cNvPr id="6" name="Chart Placeholder 5">
            <a:extLst>
              <a:ext uri="{FF2B5EF4-FFF2-40B4-BE49-F238E27FC236}">
                <a16:creationId xmlns:a16="http://schemas.microsoft.com/office/drawing/2014/main" id="{7C5E3354-F56A-4BDD-AC0B-6B5D18A3F84E}"/>
              </a:ext>
            </a:extLst>
          </p:cNvPr>
          <p:cNvGraphicFramePr>
            <a:graphicFrameLocks noGrp="1"/>
          </p:cNvGraphicFramePr>
          <p:nvPr>
            <p:ph type="chart" sz="quarter" idx="13"/>
            <p:extLst>
              <p:ext uri="{D42A27DB-BD31-4B8C-83A1-F6EECF244321}">
                <p14:modId xmlns:p14="http://schemas.microsoft.com/office/powerpoint/2010/main" val="1674991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9EFEBD-355B-43A6-BE23-08B22631D46E}"/>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EEF64F04-147D-437A-ACF6-4C764A9E65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9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50F1F-4300-4D85-8B85-C704A36B10EC}"/>
              </a:ext>
            </a:extLst>
          </p:cNvPr>
          <p:cNvSpPr>
            <a:spLocks noGrp="1"/>
          </p:cNvSpPr>
          <p:nvPr>
            <p:ph type="title"/>
          </p:nvPr>
        </p:nvSpPr>
        <p:spPr/>
        <p:txBody>
          <a:bodyPr/>
          <a:lstStyle/>
          <a:p>
            <a:r>
              <a:rPr lang="fr-FR"/>
              <a:t>Twitter Mentions de BxMetro et CirculationBxM | 2 profiles - 1 of 8</a:t>
            </a:r>
            <a:endParaRPr lang="en-US"/>
          </a:p>
        </p:txBody>
      </p:sp>
      <p:graphicFrame>
        <p:nvGraphicFramePr>
          <p:cNvPr id="5" name="Table Placeholder 4">
            <a:extLst>
              <a:ext uri="{FF2B5EF4-FFF2-40B4-BE49-F238E27FC236}">
                <a16:creationId xmlns:a16="http://schemas.microsoft.com/office/drawing/2014/main" id="{99C478C0-2727-4A68-8852-0B936FED3794}"/>
              </a:ext>
            </a:extLst>
          </p:cNvPr>
          <p:cNvGraphicFramePr>
            <a:graphicFrameLocks noGrp="1"/>
          </p:cNvGraphicFramePr>
          <p:nvPr>
            <p:ph type="tbl" sz="quarter" idx="13"/>
            <p:extLst>
              <p:ext uri="{D42A27DB-BD31-4B8C-83A1-F6EECF244321}">
                <p14:modId xmlns:p14="http://schemas.microsoft.com/office/powerpoint/2010/main" val="1226744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90756413"/>
                    </a:ext>
                  </a:extLst>
                </a:gridCol>
                <a:gridCol w="1563624">
                  <a:extLst>
                    <a:ext uri="{9D8B030D-6E8A-4147-A177-3AD203B41FA5}">
                      <a16:colId xmlns:a16="http://schemas.microsoft.com/office/drawing/2014/main" val="3793398"/>
                    </a:ext>
                  </a:extLst>
                </a:gridCol>
                <a:gridCol w="1563624">
                  <a:extLst>
                    <a:ext uri="{9D8B030D-6E8A-4147-A177-3AD203B41FA5}">
                      <a16:colId xmlns:a16="http://schemas.microsoft.com/office/drawing/2014/main" val="2161852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925061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@jerome_tex - 2024-07-31 21:06:16</a:t>
                      </a:r>
                      <a:r>
                        <a:rPr kumimoji="0" lang="fr-FR" sz="1000" b="0" i="0" u="none" strike="noStrike" kern="1200" cap="none" spc="0" normalizeH="0" baseline="0" noProof="0">
                          <a:ln>
                            <a:noFill/>
                          </a:ln>
                          <a:solidFill>
                            <a:prstClr val="black"/>
                          </a:solidFill>
                          <a:effectLst/>
                          <a:uLnTx/>
                          <a:uFillTx/>
                          <a:latin typeface="Calibri"/>
                          <a:ea typeface="+mn-ea"/>
                          <a:cs typeface="+mn-cs"/>
                        </a:rPr>
                        <a:t>
 @BdxMegapole @BxMetro @christinebost Exact ! D ailleurs on en fait quoi du stade maintenant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29099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@RenouveauFCGB - 2024-07-31 20:48:47</a:t>
                      </a:r>
                      <a:r>
                        <a:rPr kumimoji="0" lang="fr-FR" sz="1000" b="0" i="0" u="none" strike="noStrike" kern="1200" cap="none" spc="0" normalizeH="0" baseline="0" noProof="0">
                          <a:ln>
                            <a:noFill/>
                          </a:ln>
                          <a:solidFill>
                            <a:prstClr val="black"/>
                          </a:solidFill>
                          <a:effectLst/>
                          <a:uLnTx/>
                          <a:uFillTx/>
                          <a:latin typeface="Calibri"/>
                          <a:ea typeface="+mn-ea"/>
                          <a:cs typeface="+mn-cs"/>
                        </a:rPr>
                        <a:t>
 @JeanPaulBr74771 @nico_petit7 @girondins @PierreHurmic @Bordeaux @BxMetro @FenwaySportsGrp Un groupe sérieux, d'expérience, qui apportera de la compétence, du professionnalisme, de l'ambition.
Beaucoup d'éléments constitutifs indispensables d'un club de haut niveau (qui entend le rester) et qui nous manquent depuis de trop longues années.
Si ça pouvait se faire...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677205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@BdxMegapole - 2024-07-31 19:58:25</a:t>
                      </a:r>
                      <a:r>
                        <a:rPr kumimoji="0" lang="fr-FR" sz="1000" b="0" i="0" u="none" strike="noStrike" kern="1200" cap="none" spc="0" normalizeH="0" baseline="0" noProof="0">
                          <a:ln>
                            <a:noFill/>
                          </a:ln>
                          <a:solidFill>
                            <a:prstClr val="black"/>
                          </a:solidFill>
                          <a:effectLst/>
                          <a:uLnTx/>
                          <a:uFillTx/>
                          <a:latin typeface="Calibri"/>
                          <a:ea typeface="+mn-ea"/>
                          <a:cs typeface="+mn-cs"/>
                        </a:rPr>
                        <a:t>
 Oula, doucement doucement !
Excellente idée mais on a d'abord un stade sur les bras à payer et promis, on voit juste après entre deux tramway pour cette excellente idée.
@BxMetro @christinebost #Bordeaux https://t.co/bpZCOvcEZl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818306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@RenouveauFCGB - 2024-07-31 19:48:46</a:t>
                      </a:r>
                      <a:r>
                        <a:rPr kumimoji="0" lang="fr-FR" sz="1000" b="0" i="0" u="none" strike="noStrike" kern="1200" cap="none" spc="0" normalizeH="0" baseline="0" noProof="0">
                          <a:ln>
                            <a:noFill/>
                          </a:ln>
                          <a:solidFill>
                            <a:prstClr val="black"/>
                          </a:solidFill>
                          <a:effectLst/>
                          <a:uLnTx/>
                          <a:uFillTx/>
                          <a:latin typeface="Calibri"/>
                          <a:ea typeface="+mn-ea"/>
                          <a:cs typeface="+mn-cs"/>
                        </a:rPr>
                        <a:t>
 @JeanPaulBr74771 @nico_petit7 @girondins @PierreHurmic @Bordeaux @BxMetro @FenwaySportsGrp J'en suis convaincu également.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48994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@RenouveauFCGB - 2024-07-31 17:06:57</a:t>
                      </a:r>
                      <a:r>
                        <a:rPr kumimoji="0" lang="en-US" sz="1000" b="0" i="0" u="none" strike="noStrike" kern="1200" cap="none" spc="0" normalizeH="0" baseline="0" noProof="0">
                          <a:ln>
                            <a:noFill/>
                          </a:ln>
                          <a:solidFill>
                            <a:prstClr val="black"/>
                          </a:solidFill>
                          <a:effectLst/>
                          <a:uLnTx/>
                          <a:uFillTx/>
                          <a:latin typeface="Calibri"/>
                          <a:ea typeface="+mn-ea"/>
                          <a:cs typeface="+mn-cs"/>
                        </a:rPr>
                        <a:t>
 @JeanPaulBr74771 @girondins @PierreHurmic @Bordeaux @BxMetro @FenwaySportsGrp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40000319"/>
                  </a:ext>
                </a:extLst>
              </a:tr>
            </a:tbl>
          </a:graphicData>
        </a:graphic>
      </p:graphicFrame>
      <p:sp>
        <p:nvSpPr>
          <p:cNvPr id="4" name="Text Placeholder 3">
            <a:extLst>
              <a:ext uri="{FF2B5EF4-FFF2-40B4-BE49-F238E27FC236}">
                <a16:creationId xmlns:a16="http://schemas.microsoft.com/office/drawing/2014/main" id="{BBE2B714-11FE-4767-8A6E-90AAD169586D}"/>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523501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3A3A0-CB12-42B1-9A57-41536C174E04}"/>
              </a:ext>
            </a:extLst>
          </p:cNvPr>
          <p:cNvSpPr>
            <a:spLocks noGrp="1"/>
          </p:cNvSpPr>
          <p:nvPr>
            <p:ph type="title"/>
          </p:nvPr>
        </p:nvSpPr>
        <p:spPr/>
        <p:txBody>
          <a:bodyPr/>
          <a:lstStyle/>
          <a:p>
            <a:r>
              <a:rPr lang="fr-FR"/>
              <a:t>Twitter Mentions de BxMetro et CirculationBxM | 2 profiles - 2 of 8</a:t>
            </a:r>
            <a:endParaRPr lang="en-US"/>
          </a:p>
        </p:txBody>
      </p:sp>
      <p:graphicFrame>
        <p:nvGraphicFramePr>
          <p:cNvPr id="5" name="Table Placeholder 4">
            <a:extLst>
              <a:ext uri="{FF2B5EF4-FFF2-40B4-BE49-F238E27FC236}">
                <a16:creationId xmlns:a16="http://schemas.microsoft.com/office/drawing/2014/main" id="{9EED6414-7439-4EBE-986F-A95F61E60F4A}"/>
              </a:ext>
            </a:extLst>
          </p:cNvPr>
          <p:cNvGraphicFramePr>
            <a:graphicFrameLocks noGrp="1"/>
          </p:cNvGraphicFramePr>
          <p:nvPr>
            <p:ph type="tbl" sz="quarter" idx="13"/>
            <p:extLst>
              <p:ext uri="{D42A27DB-BD31-4B8C-83A1-F6EECF244321}">
                <p14:modId xmlns:p14="http://schemas.microsoft.com/office/powerpoint/2010/main" val="1416933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81430178"/>
                    </a:ext>
                  </a:extLst>
                </a:gridCol>
                <a:gridCol w="1563624">
                  <a:extLst>
                    <a:ext uri="{9D8B030D-6E8A-4147-A177-3AD203B41FA5}">
                      <a16:colId xmlns:a16="http://schemas.microsoft.com/office/drawing/2014/main" val="3718407182"/>
                    </a:ext>
                  </a:extLst>
                </a:gridCol>
                <a:gridCol w="1563624">
                  <a:extLst>
                    <a:ext uri="{9D8B030D-6E8A-4147-A177-3AD203B41FA5}">
                      <a16:colId xmlns:a16="http://schemas.microsoft.com/office/drawing/2014/main" val="4177866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95887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@RenouveauFCGB - 2024-07-31 16:59:45</a:t>
                      </a:r>
                      <a:r>
                        <a:rPr kumimoji="0" lang="fr-FR" sz="1000" b="0" i="0" u="none" strike="noStrike" kern="1200" cap="none" spc="0" normalizeH="0" baseline="0" noProof="0">
                          <a:ln>
                            <a:noFill/>
                          </a:ln>
                          <a:solidFill>
                            <a:prstClr val="black"/>
                          </a:solidFill>
                          <a:effectLst/>
                          <a:uLnTx/>
                          <a:uFillTx/>
                          <a:latin typeface="Calibri"/>
                          <a:ea typeface="+mn-ea"/>
                          <a:cs typeface="+mn-cs"/>
                        </a:rPr>
                        <a:t>
 @JeanPaulBr74771 @girondins @PierreHurmic @Bordeaux @BxMetro @FenwaySportsGrp Je ne peux pas être davantage en accord.
C'est juste, c'est la philosophie qui doit guider la reconstruction du club, depuis les plus jeunes.
Avec une identifié de jeu spécifique, très forte.
Puisque nous repartons d'une page blanche, profitons-en pour écrire un nouveau chapitre.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34189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@cylex33 - 2024-07-31 16:44:29</a:t>
                      </a:r>
                      <a:r>
                        <a:rPr kumimoji="0" lang="fr-FR" sz="1000" b="0" i="0" u="none" strike="noStrike" kern="1200" cap="none" spc="0" normalizeH="0" baseline="0" noProof="0">
                          <a:ln>
                            <a:noFill/>
                          </a:ln>
                          <a:solidFill>
                            <a:prstClr val="black"/>
                          </a:solidFill>
                          <a:effectLst/>
                          <a:uLnTx/>
                          <a:uFillTx/>
                          <a:latin typeface="Calibri"/>
                          <a:ea typeface="+mn-ea"/>
                          <a:cs typeface="+mn-cs"/>
                        </a:rPr>
                        <a:t>
 @BxMetro @Bordeaux Faudrait déjà que les éboueurs passent les jours prévus aux différents ramassage,  ce qui n'est pas toujours le cas notamment sur Eysines. Merci de bien vouloir faire un rappel car lorsque il y a un manquement cela ne réduit d'autant ma TEOM.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41954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@CirculationBxM - 2024-07-31 16:30:14</a:t>
                      </a:r>
                      <a:r>
                        <a:rPr kumimoji="0" lang="fr-FR" sz="1000" b="0" i="0" u="none" strike="noStrike" kern="1200" cap="none" spc="0" normalizeH="0" baseline="0" noProof="0">
                          <a:ln>
                            <a:noFill/>
                          </a:ln>
                          <a:solidFill>
                            <a:prstClr val="black"/>
                          </a:solidFill>
                          <a:effectLst/>
                          <a:uLnTx/>
                          <a:uFillTx/>
                          <a:latin typeface="Calibri"/>
                          <a:ea typeface="+mn-ea"/>
                          <a:cs typeface="+mn-cs"/>
                        </a:rPr>
                        <a:t>
 👨‍👩‍👧‍👦🛴🚲️🛹Rappel | Deviens Ambassadeur des Mobilités !
@uniscite @BxMetro
👉️ Tu souhaites t'engager dans des actions citoyennes au service de tous et agir en équipe avec d'autres volontaires ? 
🌐Unis-Cité propose des missions faites pour toi !👇️
  https://t.co/rJpsY2fM1b https://t.co/VR3O4OPxva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930047"/>
                  </a:ext>
                </a:extLst>
              </a:tr>
            </a:tbl>
          </a:graphicData>
        </a:graphic>
      </p:graphicFrame>
      <p:sp>
        <p:nvSpPr>
          <p:cNvPr id="4" name="Text Placeholder 3">
            <a:extLst>
              <a:ext uri="{FF2B5EF4-FFF2-40B4-BE49-F238E27FC236}">
                <a16:creationId xmlns:a16="http://schemas.microsoft.com/office/drawing/2014/main" id="{0A8BA5CE-0853-46EA-B642-B8911B82D3C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6554022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48E50-BDCD-4CDB-B904-DF9FAEFCFC59}"/>
              </a:ext>
            </a:extLst>
          </p:cNvPr>
          <p:cNvSpPr>
            <a:spLocks noGrp="1"/>
          </p:cNvSpPr>
          <p:nvPr>
            <p:ph type="title"/>
          </p:nvPr>
        </p:nvSpPr>
        <p:spPr/>
        <p:txBody>
          <a:bodyPr/>
          <a:lstStyle/>
          <a:p>
            <a:r>
              <a:rPr lang="fr-FR"/>
              <a:t>Twitter Mentions de BxMetro et CirculationBxM | 2 profiles - 3 of 8</a:t>
            </a:r>
            <a:endParaRPr lang="en-US"/>
          </a:p>
        </p:txBody>
      </p:sp>
      <p:graphicFrame>
        <p:nvGraphicFramePr>
          <p:cNvPr id="5" name="Table Placeholder 4">
            <a:extLst>
              <a:ext uri="{FF2B5EF4-FFF2-40B4-BE49-F238E27FC236}">
                <a16:creationId xmlns:a16="http://schemas.microsoft.com/office/drawing/2014/main" id="{C772F1C2-BB8C-47D3-AB8D-9B050CC34560}"/>
              </a:ext>
            </a:extLst>
          </p:cNvPr>
          <p:cNvGraphicFramePr>
            <a:graphicFrameLocks noGrp="1"/>
          </p:cNvGraphicFramePr>
          <p:nvPr>
            <p:ph type="tbl" sz="quarter" idx="13"/>
            <p:extLst>
              <p:ext uri="{D42A27DB-BD31-4B8C-83A1-F6EECF244321}">
                <p14:modId xmlns:p14="http://schemas.microsoft.com/office/powerpoint/2010/main" val="1186195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03658909"/>
                    </a:ext>
                  </a:extLst>
                </a:gridCol>
                <a:gridCol w="1563624">
                  <a:extLst>
                    <a:ext uri="{9D8B030D-6E8A-4147-A177-3AD203B41FA5}">
                      <a16:colId xmlns:a16="http://schemas.microsoft.com/office/drawing/2014/main" val="838062661"/>
                    </a:ext>
                  </a:extLst>
                </a:gridCol>
                <a:gridCol w="1563624">
                  <a:extLst>
                    <a:ext uri="{9D8B030D-6E8A-4147-A177-3AD203B41FA5}">
                      <a16:colId xmlns:a16="http://schemas.microsoft.com/office/drawing/2014/main" val="2916915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375758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@RenouveauFCGB - 2024-07-31 16:26:59</a:t>
                      </a:r>
                      <a:r>
                        <a:rPr kumimoji="0" lang="fr-FR" sz="1000" b="0" i="0" u="none" strike="noStrike" kern="1200" cap="none" spc="0" normalizeH="0" baseline="0" noProof="0">
                          <a:ln>
                            <a:noFill/>
                          </a:ln>
                          <a:solidFill>
                            <a:prstClr val="black"/>
                          </a:solidFill>
                          <a:effectLst/>
                          <a:uLnTx/>
                          <a:uFillTx/>
                          <a:latin typeface="Calibri"/>
                          <a:ea typeface="+mn-ea"/>
                          <a:cs typeface="+mn-cs"/>
                        </a:rPr>
                        <a:t>
 @JeanPaulBr74771 @girondins @PierreHurmic @Bordeaux @BxMetro @FenwaySportsGrp C'est drôle 😉
On peut faire de l'humour mais respecter des valeurs de bonne éducation en plus, c'est encore mieux.
Les grands clubs sont très attachés à leur image institutionnelle et j'estime qu'un retour aux valeurs est une excellente manière de redevenir ce que ce club a été.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4123748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@CirculationBxM - 2024-07-31 16:00:20</a:t>
                      </a:r>
                      <a:r>
                        <a:rPr kumimoji="0" lang="en-US" sz="1000" b="0" i="0" u="none" strike="noStrike" kern="1200" cap="none" spc="0" normalizeH="0" baseline="0" noProof="0">
                          <a:ln>
                            <a:noFill/>
                          </a:ln>
                          <a:solidFill>
                            <a:prstClr val="black"/>
                          </a:solidFill>
                          <a:effectLst/>
                          <a:uLnTx/>
                          <a:uFillTx/>
                          <a:latin typeface="Calibri"/>
                          <a:ea typeface="+mn-ea"/>
                          <a:cs typeface="+mn-cs"/>
                        </a:rPr>
                        <a:t>
 ⚠⚽ Rappel Match Brésil / Espagne | #JOP 2024
📌 @Bordeaux @BxMetro - @MatmutAtlantique
📆 Coup d'envoi 17h
🌐Les solutions mobilité 👇
https://t.co/EhF3ysqOr8 https://t.co/EovyW1c5St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06621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@RenouveauFCGB - 2024-07-31 15:58:37</a:t>
                      </a:r>
                      <a:r>
                        <a:rPr kumimoji="0" lang="fr-FR" sz="1000" b="0" i="0" u="none" strike="noStrike" kern="1200" cap="none" spc="0" normalizeH="0" baseline="0" noProof="0">
                          <a:ln>
                            <a:noFill/>
                          </a:ln>
                          <a:solidFill>
                            <a:prstClr val="black"/>
                          </a:solidFill>
                          <a:effectLst/>
                          <a:uLnTx/>
                          <a:uFillTx/>
                          <a:latin typeface="Calibri"/>
                          <a:ea typeface="+mn-ea"/>
                          <a:cs typeface="+mn-cs"/>
                        </a:rPr>
                        <a:t>
 @JeanPaulBr74771 @girondins @PierreHurmic @Bordeaux @BxMetro @FenwaySportsGrp C'est une remarque très pertinente.
Je souhaite que les @girondins retrouvent le niveau de "standing" qu'ils on perdu depuis l'époque C.Bez
Des costumes, cravates, écusson du club sur le cœur : c'est une question de positionnement, de respect de soi, des autres, de l'Institution.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699682813"/>
                  </a:ext>
                </a:extLst>
              </a:tr>
            </a:tbl>
          </a:graphicData>
        </a:graphic>
      </p:graphicFrame>
      <p:sp>
        <p:nvSpPr>
          <p:cNvPr id="4" name="Text Placeholder 3">
            <a:extLst>
              <a:ext uri="{FF2B5EF4-FFF2-40B4-BE49-F238E27FC236}">
                <a16:creationId xmlns:a16="http://schemas.microsoft.com/office/drawing/2014/main" id="{AF7E9B3B-34AA-4ECA-BE0D-B9FF080D52F9}"/>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935129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2A993-2AE6-4B71-8B34-56F7C3C89FA2}"/>
              </a:ext>
            </a:extLst>
          </p:cNvPr>
          <p:cNvSpPr>
            <a:spLocks noGrp="1"/>
          </p:cNvSpPr>
          <p:nvPr>
            <p:ph type="title"/>
          </p:nvPr>
        </p:nvSpPr>
        <p:spPr/>
        <p:txBody>
          <a:bodyPr/>
          <a:lstStyle/>
          <a:p>
            <a:r>
              <a:rPr lang="fr-FR"/>
              <a:t>Twitter Mentions de BxMetro et CirculationBxM | 2 profiles - 4 of 8</a:t>
            </a:r>
            <a:endParaRPr lang="en-US"/>
          </a:p>
        </p:txBody>
      </p:sp>
      <p:graphicFrame>
        <p:nvGraphicFramePr>
          <p:cNvPr id="5" name="Table Placeholder 4">
            <a:extLst>
              <a:ext uri="{FF2B5EF4-FFF2-40B4-BE49-F238E27FC236}">
                <a16:creationId xmlns:a16="http://schemas.microsoft.com/office/drawing/2014/main" id="{0B0FD9F9-82A3-4FC4-AFC1-8BFE4D945139}"/>
              </a:ext>
            </a:extLst>
          </p:cNvPr>
          <p:cNvGraphicFramePr>
            <a:graphicFrameLocks noGrp="1"/>
          </p:cNvGraphicFramePr>
          <p:nvPr>
            <p:ph type="tbl" sz="quarter" idx="13"/>
            <p:extLst>
              <p:ext uri="{D42A27DB-BD31-4B8C-83A1-F6EECF244321}">
                <p14:modId xmlns:p14="http://schemas.microsoft.com/office/powerpoint/2010/main" val="3690300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65339313"/>
                    </a:ext>
                  </a:extLst>
                </a:gridCol>
                <a:gridCol w="1563624">
                  <a:extLst>
                    <a:ext uri="{9D8B030D-6E8A-4147-A177-3AD203B41FA5}">
                      <a16:colId xmlns:a16="http://schemas.microsoft.com/office/drawing/2014/main" val="1914020632"/>
                    </a:ext>
                  </a:extLst>
                </a:gridCol>
                <a:gridCol w="1563624">
                  <a:extLst>
                    <a:ext uri="{9D8B030D-6E8A-4147-A177-3AD203B41FA5}">
                      <a16:colId xmlns:a16="http://schemas.microsoft.com/office/drawing/2014/main" val="3197765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793574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@RenouveauFCGB - 2024-07-31 15:32:03</a:t>
                      </a:r>
                      <a:r>
                        <a:rPr kumimoji="0" lang="fr-FR" sz="1000" b="0" i="0" u="none" strike="noStrike" kern="1200" cap="none" spc="0" normalizeH="0" baseline="0" noProof="0">
                          <a:ln>
                            <a:noFill/>
                          </a:ln>
                          <a:solidFill>
                            <a:prstClr val="black"/>
                          </a:solidFill>
                          <a:effectLst/>
                          <a:uLnTx/>
                          <a:uFillTx/>
                          <a:latin typeface="Calibri"/>
                          <a:ea typeface="+mn-ea"/>
                          <a:cs typeface="+mn-cs"/>
                        </a:rPr>
                        <a:t>
 @JeanPaulBr74771 @girondins @PierreHurmic @Bordeaux @BxMetro @FenwaySportsGrp Selon moi, la pérennité du renouveau des @girondins repose sur 3 piliers :
1️⃣ La capacité financière d'investissements du repreneur. 
2️⃣ La stratégie sportive appuyée sur la compétence et le professionnalisme.
3️⃣ La reconnaissance du grand public des supporters comme partenaire. https://t.co/XR7PKnEWL8</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42665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@RenouveauFCGB - 2024-07-31 15:18:36</a:t>
                      </a:r>
                      <a:r>
                        <a:rPr kumimoji="0" lang="fr-FR" sz="1000" b="0" i="0" u="none" strike="noStrike" kern="1200" cap="none" spc="0" normalizeH="0" baseline="0" noProof="0">
                          <a:ln>
                            <a:noFill/>
                          </a:ln>
                          <a:solidFill>
                            <a:prstClr val="black"/>
                          </a:solidFill>
                          <a:effectLst/>
                          <a:uLnTx/>
                          <a:uFillTx/>
                          <a:latin typeface="Calibri"/>
                          <a:ea typeface="+mn-ea"/>
                          <a:cs typeface="+mn-cs"/>
                        </a:rPr>
                        <a:t>
 @JeanPaulBr74771 @girondins @PierreHurmic @Bordeaux @BxMetro @FenwaySportsGrp Pour les Socios, considérez que le projet que je défends inclus les supporters de France, bien sûr,  mais aussi de l'étranger.
Cela démultiplie la puissance du projet‼️
Une association de Socios telle que je la conçois fait "tomber" les murs du stade.
Le potentiel est immense. 🤗 https://t.co/lTlWxQhwvY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936735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@RenouveauFCGB - 2024-07-31 15:12:24</a:t>
                      </a:r>
                      <a:r>
                        <a:rPr kumimoji="0" lang="fr-FR" sz="1000" b="0" i="0" u="none" strike="noStrike" kern="1200" cap="none" spc="0" normalizeH="0" baseline="0" noProof="0">
                          <a:ln>
                            <a:noFill/>
                          </a:ln>
                          <a:solidFill>
                            <a:prstClr val="black"/>
                          </a:solidFill>
                          <a:effectLst/>
                          <a:uLnTx/>
                          <a:uFillTx/>
                          <a:latin typeface="Calibri"/>
                          <a:ea typeface="+mn-ea"/>
                          <a:cs typeface="+mn-cs"/>
                        </a:rPr>
                        <a:t>
 @JeanPaulBr74771 @girondins @PierreHurmic @Bordeaux @BxMetro @FenwaySportsGrp C'est d'ailleurs l'une des raisons pour lesquelles je souhaite un rachat des @girondins par @FenwaySportsGrp plutôt que des investisseurs locaux. Qui ne disposent pas de capacités financières suffisantes pour acquérir ce bien public onéreux, et qui ne pourraient pas le valoriser.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551516755"/>
                  </a:ext>
                </a:extLst>
              </a:tr>
            </a:tbl>
          </a:graphicData>
        </a:graphic>
      </p:graphicFrame>
      <p:sp>
        <p:nvSpPr>
          <p:cNvPr id="4" name="Text Placeholder 3">
            <a:extLst>
              <a:ext uri="{FF2B5EF4-FFF2-40B4-BE49-F238E27FC236}">
                <a16:creationId xmlns:a16="http://schemas.microsoft.com/office/drawing/2014/main" id="{23638FF0-E33B-42B2-9E6F-849DF379FBA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8973814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5F669-D560-4306-8B59-34884B04AF3F}"/>
              </a:ext>
            </a:extLst>
          </p:cNvPr>
          <p:cNvSpPr>
            <a:spLocks noGrp="1"/>
          </p:cNvSpPr>
          <p:nvPr>
            <p:ph type="title"/>
          </p:nvPr>
        </p:nvSpPr>
        <p:spPr/>
        <p:txBody>
          <a:bodyPr/>
          <a:lstStyle/>
          <a:p>
            <a:r>
              <a:rPr lang="fr-FR"/>
              <a:t>Twitter Mentions de BxMetro et CirculationBxM | 2 profiles - 5 of 8</a:t>
            </a:r>
            <a:endParaRPr lang="en-US"/>
          </a:p>
        </p:txBody>
      </p:sp>
      <p:graphicFrame>
        <p:nvGraphicFramePr>
          <p:cNvPr id="5" name="Table Placeholder 4">
            <a:extLst>
              <a:ext uri="{FF2B5EF4-FFF2-40B4-BE49-F238E27FC236}">
                <a16:creationId xmlns:a16="http://schemas.microsoft.com/office/drawing/2014/main" id="{C85772EF-9EB1-471F-BBEB-5E6E9EAB2765}"/>
              </a:ext>
            </a:extLst>
          </p:cNvPr>
          <p:cNvGraphicFramePr>
            <a:graphicFrameLocks noGrp="1"/>
          </p:cNvGraphicFramePr>
          <p:nvPr>
            <p:ph type="tbl" sz="quarter" idx="13"/>
            <p:extLst>
              <p:ext uri="{D42A27DB-BD31-4B8C-83A1-F6EECF244321}">
                <p14:modId xmlns:p14="http://schemas.microsoft.com/office/powerpoint/2010/main" val="1683272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07206032"/>
                    </a:ext>
                  </a:extLst>
                </a:gridCol>
                <a:gridCol w="1563624">
                  <a:extLst>
                    <a:ext uri="{9D8B030D-6E8A-4147-A177-3AD203B41FA5}">
                      <a16:colId xmlns:a16="http://schemas.microsoft.com/office/drawing/2014/main" val="3524489477"/>
                    </a:ext>
                  </a:extLst>
                </a:gridCol>
                <a:gridCol w="1563624">
                  <a:extLst>
                    <a:ext uri="{9D8B030D-6E8A-4147-A177-3AD203B41FA5}">
                      <a16:colId xmlns:a16="http://schemas.microsoft.com/office/drawing/2014/main" val="937435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645930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@RenouveauFCGB - 2024-07-31 15:06:48</a:t>
                      </a:r>
                      <a:r>
                        <a:rPr kumimoji="0" lang="fr-FR" sz="1000" b="0" i="0" u="none" strike="noStrike" kern="1200" cap="none" spc="0" normalizeH="0" baseline="0" noProof="0">
                          <a:ln>
                            <a:noFill/>
                          </a:ln>
                          <a:solidFill>
                            <a:prstClr val="black"/>
                          </a:solidFill>
                          <a:effectLst/>
                          <a:uLnTx/>
                          <a:uFillTx/>
                          <a:latin typeface="Calibri"/>
                          <a:ea typeface="+mn-ea"/>
                          <a:cs typeface="+mn-cs"/>
                        </a:rPr>
                        <a:t>
 @JeanPaulBr74771 @girondins @PierreHurmic @Bordeaux @BxMetro @FenwaySportsGrp Je pense que cet investissement doit être supporté par un investisseur privé tel le repreneur des @girondins.
Ce stade en PPP pèse bien trop à la charge des Bordelais.
De plus un privé puissant comme @FenwaySportsGrp peut développer l'écosystème du stade et la ville en profitera.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39209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@Bdx_Technowest - 2024-07-31 14:37:41</a:t>
                      </a:r>
                      <a:r>
                        <a:rPr kumimoji="0" lang="fr-FR" sz="1000" b="0" i="0" u="none" strike="noStrike" kern="1200" cap="none" spc="0" normalizeH="0" baseline="0" noProof="0">
                          <a:ln>
                            <a:noFill/>
                          </a:ln>
                          <a:solidFill>
                            <a:prstClr val="black"/>
                          </a:solidFill>
                          <a:effectLst/>
                          <a:uLnTx/>
                          <a:uFillTx/>
                          <a:latin typeface="Calibri"/>
                          <a:ea typeface="+mn-ea"/>
                          <a:cs typeface="+mn-cs"/>
                        </a:rPr>
                        <a:t>
 🎯 Participer au développement et à l'innovation des filières de l'#EconomieCirculaire, de la #décarbonation et de la #ChimieVerte ?
OUI ! mais "comment" nous direz-vous ?!
👉 En répondant à l'AAP conjointement porté par @Bdx_Technowest, @BxMetro et la Ville de Bassens 👇 https://t.co/EZ8YHals4S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41472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@RenouveauFCGB - 2024-07-31 14:30:01</a:t>
                      </a:r>
                      <a:r>
                        <a:rPr kumimoji="0" lang="fr-FR" sz="1000" b="0" i="0" u="none" strike="noStrike" kern="1200" cap="none" spc="0" normalizeH="0" baseline="0" noProof="0">
                          <a:ln>
                            <a:noFill/>
                          </a:ln>
                          <a:solidFill>
                            <a:prstClr val="black"/>
                          </a:solidFill>
                          <a:effectLst/>
                          <a:uLnTx/>
                          <a:uFillTx/>
                          <a:latin typeface="Calibri"/>
                          <a:ea typeface="+mn-ea"/>
                          <a:cs typeface="+mn-cs"/>
                        </a:rPr>
                        <a:t>
 @LambrotRenaud @girondins @PierreHurmic @Bordeaux @BxMetro @FenwaySportsGrp Oui absolument.
D'autant plus que nous serons à même de discuter avec eux en étant réunis en association d'actionnaires potentiels.
En capacité de tenir notre rôle de partenaire, guidant la nouvelle direction, valorisant le respect de l'Institution et la soutenant financièrement. https://t.co/uNuuWActZ2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560038211"/>
                  </a:ext>
                </a:extLst>
              </a:tr>
            </a:tbl>
          </a:graphicData>
        </a:graphic>
      </p:graphicFrame>
      <p:sp>
        <p:nvSpPr>
          <p:cNvPr id="4" name="Text Placeholder 3">
            <a:extLst>
              <a:ext uri="{FF2B5EF4-FFF2-40B4-BE49-F238E27FC236}">
                <a16:creationId xmlns:a16="http://schemas.microsoft.com/office/drawing/2014/main" id="{D3ED184F-3777-4C4F-A74F-69BCBCFA239F}"/>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471313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DC454-3B64-4671-9CCB-376B248FCC44}"/>
              </a:ext>
            </a:extLst>
          </p:cNvPr>
          <p:cNvSpPr>
            <a:spLocks noGrp="1"/>
          </p:cNvSpPr>
          <p:nvPr>
            <p:ph type="title"/>
          </p:nvPr>
        </p:nvSpPr>
        <p:spPr/>
        <p:txBody>
          <a:bodyPr/>
          <a:lstStyle/>
          <a:p>
            <a:r>
              <a:rPr lang="fr-FR"/>
              <a:t>Twitter Mentions de BxMetro et CirculationBxM | 2 profiles - 6 of 8</a:t>
            </a:r>
            <a:endParaRPr lang="en-US"/>
          </a:p>
        </p:txBody>
      </p:sp>
      <p:graphicFrame>
        <p:nvGraphicFramePr>
          <p:cNvPr id="5" name="Table Placeholder 4">
            <a:extLst>
              <a:ext uri="{FF2B5EF4-FFF2-40B4-BE49-F238E27FC236}">
                <a16:creationId xmlns:a16="http://schemas.microsoft.com/office/drawing/2014/main" id="{81FCD93B-3DA7-42F7-92B1-39418D64EC37}"/>
              </a:ext>
            </a:extLst>
          </p:cNvPr>
          <p:cNvGraphicFramePr>
            <a:graphicFrameLocks noGrp="1"/>
          </p:cNvGraphicFramePr>
          <p:nvPr>
            <p:ph type="tbl" sz="quarter" idx="13"/>
            <p:extLst>
              <p:ext uri="{D42A27DB-BD31-4B8C-83A1-F6EECF244321}">
                <p14:modId xmlns:p14="http://schemas.microsoft.com/office/powerpoint/2010/main" val="3530135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08768897"/>
                    </a:ext>
                  </a:extLst>
                </a:gridCol>
                <a:gridCol w="1563624">
                  <a:extLst>
                    <a:ext uri="{9D8B030D-6E8A-4147-A177-3AD203B41FA5}">
                      <a16:colId xmlns:a16="http://schemas.microsoft.com/office/drawing/2014/main" val="227676292"/>
                    </a:ext>
                  </a:extLst>
                </a:gridCol>
                <a:gridCol w="1563624">
                  <a:extLst>
                    <a:ext uri="{9D8B030D-6E8A-4147-A177-3AD203B41FA5}">
                      <a16:colId xmlns:a16="http://schemas.microsoft.com/office/drawing/2014/main" val="225860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4174883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@CirculationBxM - 2024-07-31 14:00:15</a:t>
                      </a:r>
                      <a:r>
                        <a:rPr kumimoji="0" lang="en-US" sz="1000" b="0" i="0" u="none" strike="noStrike" kern="1200" cap="none" spc="0" normalizeH="0" baseline="0" noProof="0">
                          <a:ln>
                            <a:noFill/>
                          </a:ln>
                          <a:solidFill>
                            <a:prstClr val="black"/>
                          </a:solidFill>
                          <a:effectLst/>
                          <a:uLnTx/>
                          <a:uFillTx/>
                          <a:latin typeface="Calibri"/>
                          <a:ea typeface="+mn-ea"/>
                          <a:cs typeface="+mn-cs"/>
                        </a:rPr>
                        <a:t>
 ⚠⚽ Rappel Match Brésil / Espagne | #JOP 2024
📌 @Bordeaux @BxMetro - @MatmutAtlantique
📆 Mercredi 31 juillet 2024 - Coup d'envoi 17h
👉🚲🚊🚍 Privilégiez les #mobilitésdouces et @info_tbm pour aller au stade.
🌐Les solutions mobilité 👇
https://t.co/EhF3ysqOr8 https://t.co/hKtwnaxESl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1546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@guillon_maeva1 - 2024-07-31 13:17:41</a:t>
                      </a:r>
                      <a:r>
                        <a:rPr kumimoji="0" lang="fr-FR" sz="1000" b="0" i="0" u="none" strike="noStrike" kern="1200" cap="none" spc="0" normalizeH="0" baseline="0" noProof="0">
                          <a:ln>
                            <a:noFill/>
                          </a:ln>
                          <a:solidFill>
                            <a:prstClr val="black"/>
                          </a:solidFill>
                          <a:effectLst/>
                          <a:uLnTx/>
                          <a:uFillTx/>
                          <a:latin typeface="Calibri"/>
                          <a:ea typeface="+mn-ea"/>
                          <a:cs typeface="+mn-cs"/>
                        </a:rPr>
                        <a:t>
 @GjrLskskddk @DonFcgb @BxMetro @girondins @MatmutAtl @Bleu_Gironde Est ce que j’ai dit que j’étais fier qu’on soit en National ? Non! Par contre oui c’est une fierté d’avoir un stade bien rempli quelques soit la division!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42022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@RenouveauFCGB - 2024-07-31 12:29:59</a:t>
                      </a:r>
                      <a:r>
                        <a:rPr kumimoji="0" lang="fr-FR" sz="1000" b="0" i="0" u="none" strike="noStrike" kern="1200" cap="none" spc="0" normalizeH="0" baseline="0" noProof="0">
                          <a:ln>
                            <a:noFill/>
                          </a:ln>
                          <a:solidFill>
                            <a:prstClr val="black"/>
                          </a:solidFill>
                          <a:effectLst/>
                          <a:uLnTx/>
                          <a:uFillTx/>
                          <a:latin typeface="Calibri"/>
                          <a:ea typeface="+mn-ea"/>
                          <a:cs typeface="+mn-cs"/>
                        </a:rPr>
                        <a:t>
 Beaucoup se bousculent pour racheter @girondins.
Je mets en garde contre un excès de précipitation.
@PierreHurmic @Bordeaux @BxMetro j'estime que @FenwaySportsGrp doit racheter le club. Ce groupe nous offre la pérennité
Le soutien à un projet Socios est profilé pour les autres... https://t.co/W1hdCBWWjU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extLst>
                  <a:ext uri="{0D108BD9-81ED-4DB2-BD59-A6C34878D82A}">
                    <a16:rowId xmlns:a16="http://schemas.microsoft.com/office/drawing/2014/main" val="1704447028"/>
                  </a:ext>
                </a:extLst>
              </a:tr>
            </a:tbl>
          </a:graphicData>
        </a:graphic>
      </p:graphicFrame>
      <p:sp>
        <p:nvSpPr>
          <p:cNvPr id="4" name="Text Placeholder 3">
            <a:extLst>
              <a:ext uri="{FF2B5EF4-FFF2-40B4-BE49-F238E27FC236}">
                <a16:creationId xmlns:a16="http://schemas.microsoft.com/office/drawing/2014/main" id="{348D5446-B95D-40EF-96FA-90E91ED80E1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7948000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8C805-EEE5-4441-9BA0-7AF15B475F1A}"/>
              </a:ext>
            </a:extLst>
          </p:cNvPr>
          <p:cNvSpPr>
            <a:spLocks noGrp="1"/>
          </p:cNvSpPr>
          <p:nvPr>
            <p:ph type="title"/>
          </p:nvPr>
        </p:nvSpPr>
        <p:spPr/>
        <p:txBody>
          <a:bodyPr/>
          <a:lstStyle/>
          <a:p>
            <a:r>
              <a:rPr lang="fr-FR"/>
              <a:t>Twitter Mentions de BxMetro et CirculationBxM | 2 profiles - 7 of 8</a:t>
            </a:r>
            <a:endParaRPr lang="en-US"/>
          </a:p>
        </p:txBody>
      </p:sp>
      <p:graphicFrame>
        <p:nvGraphicFramePr>
          <p:cNvPr id="5" name="Table Placeholder 4">
            <a:extLst>
              <a:ext uri="{FF2B5EF4-FFF2-40B4-BE49-F238E27FC236}">
                <a16:creationId xmlns:a16="http://schemas.microsoft.com/office/drawing/2014/main" id="{77F4E4A6-BB90-4C8C-B0CA-45F59579F3A2}"/>
              </a:ext>
            </a:extLst>
          </p:cNvPr>
          <p:cNvGraphicFramePr>
            <a:graphicFrameLocks noGrp="1"/>
          </p:cNvGraphicFramePr>
          <p:nvPr>
            <p:ph type="tbl" sz="quarter" idx="13"/>
            <p:extLst>
              <p:ext uri="{D42A27DB-BD31-4B8C-83A1-F6EECF244321}">
                <p14:modId xmlns:p14="http://schemas.microsoft.com/office/powerpoint/2010/main" val="3593322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83456073"/>
                    </a:ext>
                  </a:extLst>
                </a:gridCol>
                <a:gridCol w="1563624">
                  <a:extLst>
                    <a:ext uri="{9D8B030D-6E8A-4147-A177-3AD203B41FA5}">
                      <a16:colId xmlns:a16="http://schemas.microsoft.com/office/drawing/2014/main" val="1914741020"/>
                    </a:ext>
                  </a:extLst>
                </a:gridCol>
                <a:gridCol w="1563624">
                  <a:extLst>
                    <a:ext uri="{9D8B030D-6E8A-4147-A177-3AD203B41FA5}">
                      <a16:colId xmlns:a16="http://schemas.microsoft.com/office/drawing/2014/main" val="4209155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222690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@EteMetro - 2024-07-31 11:35:24</a:t>
                      </a:r>
                      <a:r>
                        <a:rPr kumimoji="0" lang="fr-FR" sz="1000" b="0" i="0" u="none" strike="noStrike" kern="1200" cap="none" spc="0" normalizeH="0" baseline="0" noProof="0">
                          <a:ln>
                            <a:noFill/>
                          </a:ln>
                          <a:solidFill>
                            <a:prstClr val="black"/>
                          </a:solidFill>
                          <a:effectLst/>
                          <a:uLnTx/>
                          <a:uFillTx/>
                          <a:latin typeface="Calibri"/>
                          <a:ea typeface="+mn-ea"/>
                          <a:cs typeface="+mn-cs"/>
                        </a:rPr>
                        <a:t>
 🎦 Montage Emma Délas, à partir d’images fournies par la production
@BxMetro @Bordeaux @lerocherdepalmer @villenavedornon
#Étémétropolitain #culture #festival #spectacles #concert #musique #bordeauxmetropole #QuartierNansoutySaintGenesBordeaux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45693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@CirculationBxM - 2024-07-31 10:30:13</a:t>
                      </a:r>
                      <a:r>
                        <a:rPr kumimoji="0" lang="en-US" sz="1000" b="0" i="0" u="none" strike="noStrike" kern="1200" cap="none" spc="0" normalizeH="0" baseline="0" noProof="0">
                          <a:ln>
                            <a:noFill/>
                          </a:ln>
                          <a:solidFill>
                            <a:prstClr val="black"/>
                          </a:solidFill>
                          <a:effectLst/>
                          <a:uLnTx/>
                          <a:uFillTx/>
                          <a:latin typeface="Calibri"/>
                          <a:ea typeface="+mn-ea"/>
                          <a:cs typeface="+mn-cs"/>
                        </a:rPr>
                        <a:t>
 ⚠️👷 Rappel Chantier | Démolition passerelle
📌 @VilledeCenon @BxMetro - #BdEntreDeuxMers
📆 Jusqu'au vendredi 2 août 2024
⛔Fermeture du #BdEntreDeuxMers
⚠️Restez vigilants, d'autres travaux sont en cours #AvJeanJaurès !
🌐Consultez l'actualité 👇
https://t.co/tXZioNwgqT https://t.co/mdOD0o74eU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92102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@DanielAudet33 - 2024-07-31 09:48:41</a:t>
                      </a:r>
                      <a:r>
                        <a:rPr kumimoji="0" lang="fr-FR" sz="1000" b="0" i="0" u="none" strike="noStrike" kern="1200" cap="none" spc="0" normalizeH="0" baseline="0" noProof="0">
                          <a:ln>
                            <a:noFill/>
                          </a:ln>
                          <a:solidFill>
                            <a:prstClr val="black"/>
                          </a:solidFill>
                          <a:effectLst/>
                          <a:uLnTx/>
                          <a:uFillTx/>
                          <a:latin typeface="Calibri"/>
                          <a:ea typeface="+mn-ea"/>
                          <a:cs typeface="+mn-cs"/>
                        </a:rPr>
                        <a:t>
 @DonFcgb @PierreHurmic @BxMetro Je ne crois pas q’une telle réunion ne puisse se faire autrement que dans la  plus grande discrétion.  
Encore une fois monsieur @PierreHurmic est dans l’erreur, est hors sujet.
Mais on a l’habitude à #Bordeaux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18199425"/>
                  </a:ext>
                </a:extLst>
              </a:tr>
            </a:tbl>
          </a:graphicData>
        </a:graphic>
      </p:graphicFrame>
      <p:sp>
        <p:nvSpPr>
          <p:cNvPr id="4" name="Text Placeholder 3">
            <a:extLst>
              <a:ext uri="{FF2B5EF4-FFF2-40B4-BE49-F238E27FC236}">
                <a16:creationId xmlns:a16="http://schemas.microsoft.com/office/drawing/2014/main" id="{2BBC35D4-51EF-443D-BC98-55B5A8B285B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9836332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BAD06-2117-4DFA-A307-668F2C2AC7E8}"/>
              </a:ext>
            </a:extLst>
          </p:cNvPr>
          <p:cNvSpPr>
            <a:spLocks noGrp="1"/>
          </p:cNvSpPr>
          <p:nvPr>
            <p:ph type="title"/>
          </p:nvPr>
        </p:nvSpPr>
        <p:spPr/>
        <p:txBody>
          <a:bodyPr/>
          <a:lstStyle/>
          <a:p>
            <a:r>
              <a:rPr lang="fr-FR"/>
              <a:t>Twitter Mentions de BxMetro et CirculationBxM | 2 profiles - 8 of 8</a:t>
            </a:r>
            <a:endParaRPr lang="en-US"/>
          </a:p>
        </p:txBody>
      </p:sp>
      <p:graphicFrame>
        <p:nvGraphicFramePr>
          <p:cNvPr id="5" name="Table Placeholder 4">
            <a:extLst>
              <a:ext uri="{FF2B5EF4-FFF2-40B4-BE49-F238E27FC236}">
                <a16:creationId xmlns:a16="http://schemas.microsoft.com/office/drawing/2014/main" id="{6EFCE1F1-4AA9-45C1-BFA9-2C41DD7F8CFF}"/>
              </a:ext>
            </a:extLst>
          </p:cNvPr>
          <p:cNvGraphicFramePr>
            <a:graphicFrameLocks noGrp="1"/>
          </p:cNvGraphicFramePr>
          <p:nvPr>
            <p:ph type="tbl" sz="quarter" idx="13"/>
            <p:extLst>
              <p:ext uri="{D42A27DB-BD31-4B8C-83A1-F6EECF244321}">
                <p14:modId xmlns:p14="http://schemas.microsoft.com/office/powerpoint/2010/main" val="1408007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21405835"/>
                    </a:ext>
                  </a:extLst>
                </a:gridCol>
                <a:gridCol w="1563624">
                  <a:extLst>
                    <a:ext uri="{9D8B030D-6E8A-4147-A177-3AD203B41FA5}">
                      <a16:colId xmlns:a16="http://schemas.microsoft.com/office/drawing/2014/main" val="1064481407"/>
                    </a:ext>
                  </a:extLst>
                </a:gridCol>
                <a:gridCol w="1563624">
                  <a:extLst>
                    <a:ext uri="{9D8B030D-6E8A-4147-A177-3AD203B41FA5}">
                      <a16:colId xmlns:a16="http://schemas.microsoft.com/office/drawing/2014/main" val="3120251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635180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@JehCallaghan - 2024-07-31 07:25:39</a:t>
                      </a:r>
                      <a:r>
                        <a:rPr kumimoji="0" lang="fr-FR" sz="1000" b="0" i="0" u="none" strike="noStrike" kern="1200" cap="none" spc="0" normalizeH="0" baseline="0" noProof="0">
                          <a:ln>
                            <a:noFill/>
                          </a:ln>
                          <a:solidFill>
                            <a:prstClr val="black"/>
                          </a:solidFill>
                          <a:effectLst/>
                          <a:uLnTx/>
                          <a:uFillTx/>
                          <a:latin typeface="Calibri"/>
                          <a:ea typeface="+mn-ea"/>
                          <a:cs typeface="+mn-cs"/>
                        </a:rPr>
                        <a:t>
 @doudou_l_unique @DonFcgb @PierreHurmic @BxMetro H et BM jouent gros dans cette affaire.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96698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fr-FR" sz="1000" b="1" i="0" u="none" strike="noStrike" kern="1200" cap="none" spc="0" normalizeH="0" baseline="0" noProof="0">
                          <a:ln>
                            <a:noFill/>
                          </a:ln>
                          <a:solidFill>
                            <a:prstClr val="black"/>
                          </a:solidFill>
                          <a:effectLst/>
                          <a:uLnTx/>
                          <a:uFillTx/>
                          <a:latin typeface="Calibri"/>
                          <a:ea typeface="+mn-ea"/>
                          <a:cs typeface="+mn-cs"/>
                        </a:rPr>
                        <a:t>@PVolimte - 2024-07-31 01:33:35</a:t>
                      </a:r>
                      <a:r>
                        <a:rPr kumimoji="0" lang="fr-FR" sz="1000" b="0" i="0" u="none" strike="noStrike" kern="1200" cap="none" spc="0" normalizeH="0" baseline="0" noProof="0">
                          <a:ln>
                            <a:noFill/>
                          </a:ln>
                          <a:solidFill>
                            <a:prstClr val="black"/>
                          </a:solidFill>
                          <a:effectLst/>
                          <a:uLnTx/>
                          <a:uFillTx/>
                          <a:latin typeface="Calibri"/>
                          <a:ea typeface="+mn-ea"/>
                          <a:cs typeface="+mn-cs"/>
                        </a:rPr>
                        <a:t>
 @DonFcgb @BxMetro @girondins @MatmutAtl @Bleu_Gironde Ils savent bien que même à 100000 € ils sauvent les meubles .. sinon ce stade seras ravagé par les
Hautes herbes à l image de l’immeuble du GAN à bdx lac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94406178"/>
                  </a:ext>
                </a:extLst>
              </a:tr>
            </a:tbl>
          </a:graphicData>
        </a:graphic>
      </p:graphicFrame>
      <p:sp>
        <p:nvSpPr>
          <p:cNvPr id="4" name="Text Placeholder 3">
            <a:extLst>
              <a:ext uri="{FF2B5EF4-FFF2-40B4-BE49-F238E27FC236}">
                <a16:creationId xmlns:a16="http://schemas.microsoft.com/office/drawing/2014/main" id="{410E5357-7091-487B-8C59-45E70B67903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8030077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3C123-DD4B-471A-BDDA-391223D3AAC7}"/>
              </a:ext>
            </a:extLst>
          </p:cNvPr>
          <p:cNvSpPr>
            <a:spLocks noGrp="1"/>
          </p:cNvSpPr>
          <p:nvPr>
            <p:ph type="title"/>
          </p:nvPr>
        </p:nvSpPr>
        <p:spPr/>
        <p:txBody>
          <a:bodyPr/>
          <a:lstStyle/>
          <a:p>
            <a:r>
              <a:rPr lang="en-US"/>
              <a:t>Twitter Questions | 2 profiles - 1 of 6</a:t>
            </a:r>
          </a:p>
        </p:txBody>
      </p:sp>
      <p:graphicFrame>
        <p:nvGraphicFramePr>
          <p:cNvPr id="5" name="Table Placeholder 4">
            <a:extLst>
              <a:ext uri="{FF2B5EF4-FFF2-40B4-BE49-F238E27FC236}">
                <a16:creationId xmlns:a16="http://schemas.microsoft.com/office/drawing/2014/main" id="{41ED63A1-A8DC-420E-A4F5-75D2E48FF4D9}"/>
              </a:ext>
            </a:extLst>
          </p:cNvPr>
          <p:cNvGraphicFramePr>
            <a:graphicFrameLocks noGrp="1"/>
          </p:cNvGraphicFramePr>
          <p:nvPr>
            <p:ph type="tbl" sz="quarter" idx="13"/>
            <p:extLst>
              <p:ext uri="{D42A27DB-BD31-4B8C-83A1-F6EECF244321}">
                <p14:modId xmlns:p14="http://schemas.microsoft.com/office/powerpoint/2010/main" val="1093525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2364300566"/>
                    </a:ext>
                  </a:extLst>
                </a:gridCol>
                <a:gridCol w="1316736">
                  <a:extLst>
                    <a:ext uri="{9D8B030D-6E8A-4147-A177-3AD203B41FA5}">
                      <a16:colId xmlns:a16="http://schemas.microsoft.com/office/drawing/2014/main" val="1774953655"/>
                    </a:ext>
                  </a:extLst>
                </a:gridCol>
                <a:gridCol w="1316736">
                  <a:extLst>
                    <a:ext uri="{9D8B030D-6E8A-4147-A177-3AD203B41FA5}">
                      <a16:colId xmlns:a16="http://schemas.microsoft.com/office/drawing/2014/main" val="1811005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618351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@jerome_tex - 2024-07-31 21:06:16</a:t>
                      </a:r>
                      <a:r>
                        <a:rPr kumimoji="0" lang="fr-FR" sz="1000" b="0" i="0" u="none" strike="noStrike" kern="1200" cap="none" spc="0" normalizeH="0" baseline="0" noProof="0">
                          <a:ln>
                            <a:noFill/>
                          </a:ln>
                          <a:solidFill>
                            <a:prstClr val="black"/>
                          </a:solidFill>
                          <a:effectLst/>
                          <a:uLnTx/>
                          <a:uFillTx/>
                          <a:latin typeface="Calibri"/>
                          <a:ea typeface="+mn-ea"/>
                          <a:cs typeface="+mn-cs"/>
                        </a:rPr>
                        <a:t>
 @BdxMegapole @BxMetro @christinebost Exact ! D ailleurs on en fait quoi du stade maintenant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73641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@CirculationBxM - 2024-07-31 16:30:14</a:t>
                      </a:r>
                      <a:r>
                        <a:rPr kumimoji="0" lang="fr-FR" sz="1000" b="0" i="0" u="none" strike="noStrike" kern="1200" cap="none" spc="0" normalizeH="0" baseline="0" noProof="0">
                          <a:ln>
                            <a:noFill/>
                          </a:ln>
                          <a:solidFill>
                            <a:prstClr val="black"/>
                          </a:solidFill>
                          <a:effectLst/>
                          <a:uLnTx/>
                          <a:uFillTx/>
                          <a:latin typeface="Calibri"/>
                          <a:ea typeface="+mn-ea"/>
                          <a:cs typeface="+mn-cs"/>
                        </a:rPr>
                        <a:t>
 👨‍👩‍👧‍👦🛴🚲️🛹Rappel | Deviens Ambassadeur des Mobilités !
@uniscite @BxMetro
👉️ Tu souhaites t'engager dans des actions citoyennes au service de tous et agir en équipe avec d'autres volontaires ? 
🌐Unis-Cité propose des missions faites pour toi !👇️
  https://t.co/rJpsY2fM1b https://t.co/VR3O4OPxva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86286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@Bdx_Technowest - 2024-07-31 14:37:41</a:t>
                      </a:r>
                      <a:r>
                        <a:rPr kumimoji="0" lang="fr-FR" sz="1000" b="0" i="0" u="none" strike="noStrike" kern="1200" cap="none" spc="0" normalizeH="0" baseline="0" noProof="0">
                          <a:ln>
                            <a:noFill/>
                          </a:ln>
                          <a:solidFill>
                            <a:prstClr val="black"/>
                          </a:solidFill>
                          <a:effectLst/>
                          <a:uLnTx/>
                          <a:uFillTx/>
                          <a:latin typeface="Calibri"/>
                          <a:ea typeface="+mn-ea"/>
                          <a:cs typeface="+mn-cs"/>
                        </a:rPr>
                        <a:t>
 🎯 Participer au développement et à l'innovation des filières de l'#EconomieCirculaire, de la #décarbonation et de la #ChimieVerte ?
OUI ! mais "comment" nous direz-vous ?!
👉 En répondant à l'AAP conjointement porté par @Bdx_Technowest, @BxMetro et la Ville de Bassens 👇 https://t.co/EZ8YHals4S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60142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@guillon_maeva1 - 2024-07-31 13:17:41</a:t>
                      </a:r>
                      <a:r>
                        <a:rPr kumimoji="0" lang="fr-FR" sz="1000" b="0" i="0" u="none" strike="noStrike" kern="1200" cap="none" spc="0" normalizeH="0" baseline="0" noProof="0">
                          <a:ln>
                            <a:noFill/>
                          </a:ln>
                          <a:solidFill>
                            <a:prstClr val="black"/>
                          </a:solidFill>
                          <a:effectLst/>
                          <a:uLnTx/>
                          <a:uFillTx/>
                          <a:latin typeface="Calibri"/>
                          <a:ea typeface="+mn-ea"/>
                          <a:cs typeface="+mn-cs"/>
                        </a:rPr>
                        <a:t>
 @GjrLskskddk @DonFcgb @BxMetro @girondins @MatmutAtl @Bleu_Gironde Est ce que j’ai dit que j’étais fier qu’on soit en National ? Non! Par contre oui c’est une fierté d’avoir un stade bien rempli quelques soit la division!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52553947"/>
                  </a:ext>
                </a:extLst>
              </a:tr>
            </a:tbl>
          </a:graphicData>
        </a:graphic>
      </p:graphicFrame>
      <p:sp>
        <p:nvSpPr>
          <p:cNvPr id="4" name="Text Placeholder 3">
            <a:extLst>
              <a:ext uri="{FF2B5EF4-FFF2-40B4-BE49-F238E27FC236}">
                <a16:creationId xmlns:a16="http://schemas.microsoft.com/office/drawing/2014/main" id="{EC6D88D1-4D05-415A-AC23-AA59354EF5C9}"/>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325658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956D9-9062-49CA-B48E-7E204C9AD931}"/>
              </a:ext>
            </a:extLst>
          </p:cNvPr>
          <p:cNvSpPr>
            <a:spLocks noGrp="1"/>
          </p:cNvSpPr>
          <p:nvPr>
            <p:ph type="title"/>
          </p:nvPr>
        </p:nvSpPr>
        <p:spPr/>
        <p:txBody>
          <a:bodyPr/>
          <a:lstStyle/>
          <a:p>
            <a:r>
              <a:rPr lang="en-US"/>
              <a:t>Twitter Questions | 2 profiles - 2 of 6</a:t>
            </a:r>
          </a:p>
        </p:txBody>
      </p:sp>
      <p:graphicFrame>
        <p:nvGraphicFramePr>
          <p:cNvPr id="5" name="Table Placeholder 4">
            <a:extLst>
              <a:ext uri="{FF2B5EF4-FFF2-40B4-BE49-F238E27FC236}">
                <a16:creationId xmlns:a16="http://schemas.microsoft.com/office/drawing/2014/main" id="{D9343AB7-7068-45EE-B3DB-CF51F38AF05E}"/>
              </a:ext>
            </a:extLst>
          </p:cNvPr>
          <p:cNvGraphicFramePr>
            <a:graphicFrameLocks noGrp="1"/>
          </p:cNvGraphicFramePr>
          <p:nvPr>
            <p:ph type="tbl" sz="quarter" idx="13"/>
            <p:extLst>
              <p:ext uri="{D42A27DB-BD31-4B8C-83A1-F6EECF244321}">
                <p14:modId xmlns:p14="http://schemas.microsoft.com/office/powerpoint/2010/main" val="3105394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1675205088"/>
                    </a:ext>
                  </a:extLst>
                </a:gridCol>
                <a:gridCol w="1316736">
                  <a:extLst>
                    <a:ext uri="{9D8B030D-6E8A-4147-A177-3AD203B41FA5}">
                      <a16:colId xmlns:a16="http://schemas.microsoft.com/office/drawing/2014/main" val="4228196463"/>
                    </a:ext>
                  </a:extLst>
                </a:gridCol>
                <a:gridCol w="1316736">
                  <a:extLst>
                    <a:ext uri="{9D8B030D-6E8A-4147-A177-3AD203B41FA5}">
                      <a16:colId xmlns:a16="http://schemas.microsoft.com/office/drawing/2014/main" val="1321218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362546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@LoicWeishaar - 2024-07-31 01:11:29</a:t>
                      </a:r>
                      <a:r>
                        <a:rPr kumimoji="0" lang="fr-FR" sz="1000" b="0" i="0" u="none" strike="noStrike" kern="1200" cap="none" spc="0" normalizeH="0" baseline="0" noProof="0">
                          <a:ln>
                            <a:noFill/>
                          </a:ln>
                          <a:solidFill>
                            <a:prstClr val="black"/>
                          </a:solidFill>
                          <a:effectLst/>
                          <a:uLnTx/>
                          <a:uFillTx/>
                          <a:latin typeface="Calibri"/>
                          <a:ea typeface="+mn-ea"/>
                          <a:cs typeface="+mn-cs"/>
                        </a:rPr>
                        <a:t>
 @DonFcgb @PierreHurmic @BxMetro Et l’absence du Casper Floridian s’explique probablement par le danger que représente le tueur du Palais Rohan aka Pierrot le fou aka Hurmic le désosseur basque ??? Lui aussi il a menacé de mort  Gege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297161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@Thadam33 - 2024-07-31 01:01:04</a:t>
                      </a:r>
                      <a:r>
                        <a:rPr kumimoji="0" lang="fr-FR" sz="1000" b="0" i="0" u="none" strike="noStrike" kern="1200" cap="none" spc="0" normalizeH="0" baseline="0" noProof="0">
                          <a:ln>
                            <a:noFill/>
                          </a:ln>
                          <a:solidFill>
                            <a:prstClr val="black"/>
                          </a:solidFill>
                          <a:effectLst/>
                          <a:uLnTx/>
                          <a:uFillTx/>
                          <a:latin typeface="Calibri"/>
                          <a:ea typeface="+mn-ea"/>
                          <a:cs typeface="+mn-cs"/>
                        </a:rPr>
                        <a:t>
 @DonFcgb @PierreHurmic @BxMetro Aujourd'hui (31 juillet) ou celui hier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72669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@RedjRedg - 2024-07-30 22:11:31</a:t>
                      </a:r>
                      <a:r>
                        <a:rPr kumimoji="0" lang="fr-FR" sz="1000" b="0" i="0" u="none" strike="noStrike" kern="1200" cap="none" spc="0" normalizeH="0" baseline="0" noProof="0">
                          <a:ln>
                            <a:noFill/>
                          </a:ln>
                          <a:solidFill>
                            <a:prstClr val="black"/>
                          </a:solidFill>
                          <a:effectLst/>
                          <a:uLnTx/>
                          <a:uFillTx/>
                          <a:latin typeface="Calibri"/>
                          <a:ea typeface="+mn-ea"/>
                          <a:cs typeface="+mn-cs"/>
                        </a:rPr>
                        <a:t>
 @DonFcgb @BxMetro @girondins @MatmutAtl @Bleu_Gironde L'abonnement sera-t-il 15 à 20 fois moins cher également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997658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@Martins33Joseph - 2024-07-30 20:49:17</a:t>
                      </a:r>
                      <a:r>
                        <a:rPr kumimoji="0" lang="fr-FR" sz="1000" b="0" i="0" u="none" strike="noStrike" kern="1200" cap="none" spc="0" normalizeH="0" baseline="0" noProof="0">
                          <a:ln>
                            <a:noFill/>
                          </a:ln>
                          <a:solidFill>
                            <a:prstClr val="black"/>
                          </a:solidFill>
                          <a:effectLst/>
                          <a:uLnTx/>
                          <a:uFillTx/>
                          <a:latin typeface="Calibri"/>
                          <a:ea typeface="+mn-ea"/>
                          <a:cs typeface="+mn-cs"/>
                        </a:rPr>
                        <a:t>
 @EricGhaffar @BxMetro Merci pour vos réponses. Serait-il possible de vous contacter en mp pour éventuellement un autre sujet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15717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@Dianapmtcrn - 2024-07-29 09:24:13</a:t>
                      </a:r>
                      <a:r>
                        <a:rPr kumimoji="0" lang="fr-FR" sz="1000" b="0" i="0" u="none" strike="noStrike" kern="1200" cap="none" spc="0" normalizeH="0" baseline="0" noProof="0">
                          <a:ln>
                            <a:noFill/>
                          </a:ln>
                          <a:solidFill>
                            <a:prstClr val="black"/>
                          </a:solidFill>
                          <a:effectLst/>
                          <a:uLnTx/>
                          <a:uFillTx/>
                          <a:latin typeface="Calibri"/>
                          <a:ea typeface="+mn-ea"/>
                          <a:cs typeface="+mn-cs"/>
                        </a:rPr>
                        <a:t>
 A quand une police et de la sécurité sur la commune d'#Eysines ?
Des braquages, des cambriolages, du vol de voiture en tout genre. Police inexistante!
Si le cumul des mandats n'est pas gérable merci de céder votre place.
Que fait @christinebost ?
@BxMetro
@PierreHurmic 
@gironde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623633950"/>
                  </a:ext>
                </a:extLst>
              </a:tr>
            </a:tbl>
          </a:graphicData>
        </a:graphic>
      </p:graphicFrame>
      <p:sp>
        <p:nvSpPr>
          <p:cNvPr id="4" name="Text Placeholder 3">
            <a:extLst>
              <a:ext uri="{FF2B5EF4-FFF2-40B4-BE49-F238E27FC236}">
                <a16:creationId xmlns:a16="http://schemas.microsoft.com/office/drawing/2014/main" id="{B31D436F-25B6-4C15-B5A3-0798D72F3F22}"/>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1601630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3EE08-DBF2-486C-A69A-2C8C65108BB1}"/>
              </a:ext>
            </a:extLst>
          </p:cNvPr>
          <p:cNvSpPr>
            <a:spLocks noGrp="1"/>
          </p:cNvSpPr>
          <p:nvPr>
            <p:ph type="title"/>
          </p:nvPr>
        </p:nvSpPr>
        <p:spPr/>
        <p:txBody>
          <a:bodyPr/>
          <a:lstStyle/>
          <a:p>
            <a:r>
              <a:rPr lang="en-US"/>
              <a:t>Twitter Questions | 2 profiles - 3 of 6</a:t>
            </a:r>
          </a:p>
        </p:txBody>
      </p:sp>
      <p:graphicFrame>
        <p:nvGraphicFramePr>
          <p:cNvPr id="5" name="Table Placeholder 4">
            <a:extLst>
              <a:ext uri="{FF2B5EF4-FFF2-40B4-BE49-F238E27FC236}">
                <a16:creationId xmlns:a16="http://schemas.microsoft.com/office/drawing/2014/main" id="{0D354A47-F8EA-4B99-A0D4-B8386AB41BD5}"/>
              </a:ext>
            </a:extLst>
          </p:cNvPr>
          <p:cNvGraphicFramePr>
            <a:graphicFrameLocks noGrp="1"/>
          </p:cNvGraphicFramePr>
          <p:nvPr>
            <p:ph type="tbl" sz="quarter" idx="13"/>
            <p:extLst>
              <p:ext uri="{D42A27DB-BD31-4B8C-83A1-F6EECF244321}">
                <p14:modId xmlns:p14="http://schemas.microsoft.com/office/powerpoint/2010/main" val="2244965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2835504927"/>
                    </a:ext>
                  </a:extLst>
                </a:gridCol>
                <a:gridCol w="1316736">
                  <a:extLst>
                    <a:ext uri="{9D8B030D-6E8A-4147-A177-3AD203B41FA5}">
                      <a16:colId xmlns:a16="http://schemas.microsoft.com/office/drawing/2014/main" val="981424558"/>
                    </a:ext>
                  </a:extLst>
                </a:gridCol>
                <a:gridCol w="1316736">
                  <a:extLst>
                    <a:ext uri="{9D8B030D-6E8A-4147-A177-3AD203B41FA5}">
                      <a16:colId xmlns:a16="http://schemas.microsoft.com/office/drawing/2014/main" val="2061706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971043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@ReckDrogeek - 2024-07-26 12:07:05</a:t>
                      </a:r>
                      <a:r>
                        <a:rPr kumimoji="0" lang="fr-FR" sz="1000" b="0" i="0" u="none" strike="noStrike" kern="1200" cap="none" spc="0" normalizeH="0" baseline="0" noProof="0">
                          <a:ln>
                            <a:noFill/>
                          </a:ln>
                          <a:solidFill>
                            <a:prstClr val="black"/>
                          </a:solidFill>
                          <a:effectLst/>
                          <a:uLnTx/>
                          <a:uFillTx/>
                          <a:latin typeface="Calibri"/>
                          <a:ea typeface="+mn-ea"/>
                          <a:cs typeface="+mn-cs"/>
                        </a:rPr>
                        <a:t>
 @BxMetro Donc pas de tarif pour les handicapés, OKAY. 
Et quand le QF est de 1157€, vous faîtes quoi ? https://t.co/4Nq7gyGTlK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918108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@David_1404_ - 2024-07-25 22:04:00</a:t>
                      </a:r>
                      <a:r>
                        <a:rPr kumimoji="0" lang="fr-FR" sz="1000" b="0" i="0" u="none" strike="noStrike" kern="1200" cap="none" spc="0" normalizeH="0" baseline="0" noProof="0">
                          <a:ln>
                            <a:noFill/>
                          </a:ln>
                          <a:solidFill>
                            <a:prstClr val="black"/>
                          </a:solidFill>
                          <a:effectLst/>
                          <a:uLnTx/>
                          <a:uFillTx/>
                          <a:latin typeface="Calibri"/>
                          <a:ea typeface="+mn-ea"/>
                          <a:cs typeface="+mn-cs"/>
                        </a:rPr>
                        <a:t>
 @DonFcgb @PierreHurmic @christinebost @NicolasFlorian_ @EmmanuelMacron @AOC1978 @E_DupondM @LFPfr @UNFP @FFF @BxMetro Tu as raison très cher.
Dans une boîte, un Conseil d’Administration peut destituer un Président avec une AGE.
Un mec comme Steve Jobs, fondateur d’Apple, s’était fait virer par son CA, il avait atterri chez Pixar avant de revenir.
Mais à Bordeaux, Lopez est full power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354617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@Bordelais1998 - 2024-07-25 21:06:37</a:t>
                      </a:r>
                      <a:r>
                        <a:rPr kumimoji="0" lang="fr-FR" sz="1000" b="0" i="0" u="none" strike="noStrike" kern="1200" cap="none" spc="0" normalizeH="0" baseline="0" noProof="0">
                          <a:ln>
                            <a:noFill/>
                          </a:ln>
                          <a:solidFill>
                            <a:prstClr val="black"/>
                          </a:solidFill>
                          <a:effectLst/>
                          <a:uLnTx/>
                          <a:uFillTx/>
                          <a:latin typeface="Calibri"/>
                          <a:ea typeface="+mn-ea"/>
                          <a:cs typeface="+mn-cs"/>
                        </a:rPr>
                        <a:t>
 @DonFcgb @PierreHurmic @christinebost @NicolasFlorian_ @EmmanuelMacron @AOC1978 @E_DupondM @LFPfr @UNFP @FFF @BxMetro Sérieusement, venez on fait une dinguerie. Comment ça ? On est ses salopes ? Faut lui faire comprendre que ce club c’est nous, c’est pas lui.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59387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@dehorslesvendus - 2024-07-25 20:03:40</a:t>
                      </a:r>
                      <a:r>
                        <a:rPr kumimoji="0" lang="en-US" sz="1000" b="0" i="0" u="none" strike="noStrike" kern="1200" cap="none" spc="0" normalizeH="0" baseline="0" noProof="0">
                          <a:ln>
                            <a:noFill/>
                          </a:ln>
                          <a:solidFill>
                            <a:prstClr val="black"/>
                          </a:solidFill>
                          <a:effectLst/>
                          <a:uLnTx/>
                          <a:uFillTx/>
                          <a:latin typeface="Calibri"/>
                          <a:ea typeface="+mn-ea"/>
                          <a:cs typeface="+mn-cs"/>
                        </a:rPr>
                        <a:t>
 @tjlionoff @DonFcgb @PierreHurmic @christinebost @NicolasFlorian_ @EmmanuelMacron @AOC1978 @E_DupondM @LFPfr @UNFP @FFF @BxMetro Oui et donc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85840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@Djo_M33150 - 2024-07-25 20:02:42</a:t>
                      </a:r>
                      <a:r>
                        <a:rPr kumimoji="0" lang="fr-FR" sz="1000" b="0" i="0" u="none" strike="noStrike" kern="1200" cap="none" spc="0" normalizeH="0" baseline="0" noProof="0">
                          <a:ln>
                            <a:noFill/>
                          </a:ln>
                          <a:solidFill>
                            <a:prstClr val="black"/>
                          </a:solidFill>
                          <a:effectLst/>
                          <a:uLnTx/>
                          <a:uFillTx/>
                          <a:latin typeface="Calibri"/>
                          <a:ea typeface="+mn-ea"/>
                          <a:cs typeface="+mn-cs"/>
                        </a:rPr>
                        <a:t>
 @parclescure @glennth19956608 @FFF @PierreHurmic @BxMetro @ub87officiel @northgateoff @BixeLizarazu @riomavuba @pierreDUCASSE8 @girondins @gerard_lopez_ Je m'inquiète Diabaté est vivant au moins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98119189"/>
                  </a:ext>
                </a:extLst>
              </a:tr>
            </a:tbl>
          </a:graphicData>
        </a:graphic>
      </p:graphicFrame>
      <p:sp>
        <p:nvSpPr>
          <p:cNvPr id="4" name="Text Placeholder 3">
            <a:extLst>
              <a:ext uri="{FF2B5EF4-FFF2-40B4-BE49-F238E27FC236}">
                <a16:creationId xmlns:a16="http://schemas.microsoft.com/office/drawing/2014/main" id="{A3957DD3-EED0-4D54-8840-11DF8240151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7821262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7F72A-FC02-4D02-AB9A-F84EF34AF461}"/>
              </a:ext>
            </a:extLst>
          </p:cNvPr>
          <p:cNvSpPr>
            <a:spLocks noGrp="1"/>
          </p:cNvSpPr>
          <p:nvPr>
            <p:ph type="title"/>
          </p:nvPr>
        </p:nvSpPr>
        <p:spPr/>
        <p:txBody>
          <a:bodyPr/>
          <a:lstStyle/>
          <a:p>
            <a:r>
              <a:rPr lang="en-US"/>
              <a:t>Twitter Questions | 2 profiles - 4 of 6</a:t>
            </a:r>
          </a:p>
        </p:txBody>
      </p:sp>
      <p:graphicFrame>
        <p:nvGraphicFramePr>
          <p:cNvPr id="5" name="Table Placeholder 4">
            <a:extLst>
              <a:ext uri="{FF2B5EF4-FFF2-40B4-BE49-F238E27FC236}">
                <a16:creationId xmlns:a16="http://schemas.microsoft.com/office/drawing/2014/main" id="{501B778C-AD8E-4B55-89F6-A37672D5D3F7}"/>
              </a:ext>
            </a:extLst>
          </p:cNvPr>
          <p:cNvGraphicFramePr>
            <a:graphicFrameLocks noGrp="1"/>
          </p:cNvGraphicFramePr>
          <p:nvPr>
            <p:ph type="tbl" sz="quarter" idx="13"/>
            <p:extLst>
              <p:ext uri="{D42A27DB-BD31-4B8C-83A1-F6EECF244321}">
                <p14:modId xmlns:p14="http://schemas.microsoft.com/office/powerpoint/2010/main" val="1053327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2796917084"/>
                    </a:ext>
                  </a:extLst>
                </a:gridCol>
                <a:gridCol w="1316736">
                  <a:extLst>
                    <a:ext uri="{9D8B030D-6E8A-4147-A177-3AD203B41FA5}">
                      <a16:colId xmlns:a16="http://schemas.microsoft.com/office/drawing/2014/main" val="1029623927"/>
                    </a:ext>
                  </a:extLst>
                </a:gridCol>
                <a:gridCol w="1316736">
                  <a:extLst>
                    <a:ext uri="{9D8B030D-6E8A-4147-A177-3AD203B41FA5}">
                      <a16:colId xmlns:a16="http://schemas.microsoft.com/office/drawing/2014/main" val="559680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280205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@parclescure - 2024-07-25 19:58:57</a:t>
                      </a:r>
                      <a:r>
                        <a:rPr kumimoji="0" lang="fr-FR" sz="1000" b="0" i="0" u="none" strike="noStrike" kern="1200" cap="none" spc="0" normalizeH="0" baseline="0" noProof="0">
                          <a:ln>
                            <a:noFill/>
                          </a:ln>
                          <a:solidFill>
                            <a:prstClr val="black"/>
                          </a:solidFill>
                          <a:effectLst/>
                          <a:uLnTx/>
                          <a:uFillTx/>
                          <a:latin typeface="Calibri"/>
                          <a:ea typeface="+mn-ea"/>
                          <a:cs typeface="+mn-cs"/>
                        </a:rPr>
                        <a:t>
 @glennth19956608 @FFF @PierreHurmic @BxMetro @ub87officiel @northgateoff @BixeLizarazu @riomavuba @pierreDUCASSE8 @girondins @gerard_lopez_ Tu en appel aux ub87 ??? Ils sont les principaux fautifs avec l’autre bouffon de diabate33 .Ont attend avec impatience leurs réactions d’ailleurs histoire de rire un peut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941337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@BxMetro</a:t>
                      </a:r>
                      <a:r>
                        <a:rPr kumimoji="0" lang="en-US" sz="1000" b="0" i="0" u="none" strike="noStrike" kern="1200" cap="none" spc="0" normalizeH="0" baseline="0" noProof="0">
                          <a:ln>
                            <a:noFill/>
                          </a:ln>
                          <a:solidFill>
                            <a:prstClr val="black"/>
                          </a:solidFill>
                          <a:effectLst/>
                          <a:uLnTx/>
                          <a:uFillTx/>
                          <a:latin typeface="Calibri"/>
                          <a:ea typeface="+mn-ea"/>
                          <a:cs typeface="+mn-cs"/>
                        </a:rPr>
                        <a:t> was asked by </a:t>
                      </a:r>
                      <a:r>
                        <a:rPr kumimoji="0" lang="en-US" sz="1000" b="1" i="0" u="none" strike="noStrike" kern="1200" cap="none" spc="0" normalizeH="0" baseline="0" noProof="0">
                          <a:ln>
                            <a:noFill/>
                          </a:ln>
                          <a:solidFill>
                            <a:prstClr val="black"/>
                          </a:solidFill>
                          <a:effectLst/>
                          <a:uLnTx/>
                          <a:uFillTx/>
                          <a:latin typeface="Calibri"/>
                          <a:ea typeface="+mn-ea"/>
                          <a:cs typeface="+mn-cs"/>
                        </a:rPr>
                        <a:t>@CirculationBxM - 2024-07-25 11:48:15</a:t>
                      </a:r>
                      <a:r>
                        <a:rPr kumimoji="0" lang="en-US" sz="1000" b="0" i="0" u="none" strike="noStrike" kern="1200" cap="none" spc="0" normalizeH="0" baseline="0" noProof="0">
                          <a:ln>
                            <a:noFill/>
                          </a:ln>
                          <a:solidFill>
                            <a:prstClr val="black"/>
                          </a:solidFill>
                          <a:effectLst/>
                          <a:uLnTx/>
                          <a:uFillTx/>
                          <a:latin typeface="Calibri"/>
                          <a:ea typeface="+mn-ea"/>
                          <a:cs typeface="+mn-cs"/>
                        </a:rPr>
                        <a:t>
 ⚠⚽ Match Nigeria / Brésil | Jeux Olympiques de Paris 2024 
📌 @Bordeaux  @BxMetro  - Stade @MatmutAtl  
📆 Jeudi 25 juillet 2024 - 19h  
👉🚲🚊🚍 Comment vous y rendre ?
https://t.co/EhF3ysqOr8 https://t.co/HodCiMXhdp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842399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@FrenchTechBdx - 2024-07-23 14:08:44</a:t>
                      </a:r>
                      <a:r>
                        <a:rPr kumimoji="0" lang="fr-FR" sz="1000" b="0" i="0" u="none" strike="noStrike" kern="1200" cap="none" spc="0" normalizeH="0" baseline="0" noProof="0">
                          <a:ln>
                            <a:noFill/>
                          </a:ln>
                          <a:solidFill>
                            <a:prstClr val="black"/>
                          </a:solidFill>
                          <a:effectLst/>
                          <a:uLnTx/>
                          <a:uFillTx/>
                          <a:latin typeface="Calibri"/>
                          <a:ea typeface="+mn-ea"/>
                          <a:cs typeface="+mn-cs"/>
                        </a:rPr>
                        <a:t>
 📢 Vous portez un projet dans les thématiques de la Décarbonation, de l'économie circulaire, ou de la Chimie Verte ? ♻️
Répondez à l'AAP Innogaronne lancé conjointement par @BxMetro, @Bdx_Technowest et la Ville de Bassens !🌱🤝
📆 27 sept
Infos 👉 https://t.co/TtYs6qPMsH https://t.co/2yTqP97XSu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82785325"/>
                  </a:ext>
                </a:extLst>
              </a:tr>
            </a:tbl>
          </a:graphicData>
        </a:graphic>
      </p:graphicFrame>
      <p:sp>
        <p:nvSpPr>
          <p:cNvPr id="4" name="Text Placeholder 3">
            <a:extLst>
              <a:ext uri="{FF2B5EF4-FFF2-40B4-BE49-F238E27FC236}">
                <a16:creationId xmlns:a16="http://schemas.microsoft.com/office/drawing/2014/main" id="{FD1EEA64-C97E-4D12-8773-8FEBD7B0E0D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7496708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2513D-E11D-44BA-AA7F-91CDB5280072}"/>
              </a:ext>
            </a:extLst>
          </p:cNvPr>
          <p:cNvSpPr>
            <a:spLocks noGrp="1"/>
          </p:cNvSpPr>
          <p:nvPr>
            <p:ph type="title"/>
          </p:nvPr>
        </p:nvSpPr>
        <p:spPr/>
        <p:txBody>
          <a:bodyPr/>
          <a:lstStyle/>
          <a:p>
            <a:r>
              <a:rPr lang="en-US"/>
              <a:t>Twitter Questions | 2 profiles - 5 of 6</a:t>
            </a:r>
          </a:p>
        </p:txBody>
      </p:sp>
      <p:graphicFrame>
        <p:nvGraphicFramePr>
          <p:cNvPr id="5" name="Table Placeholder 4">
            <a:extLst>
              <a:ext uri="{FF2B5EF4-FFF2-40B4-BE49-F238E27FC236}">
                <a16:creationId xmlns:a16="http://schemas.microsoft.com/office/drawing/2014/main" id="{8FA54DDB-29A8-471B-9D1E-C11B20A5BFA2}"/>
              </a:ext>
            </a:extLst>
          </p:cNvPr>
          <p:cNvGraphicFramePr>
            <a:graphicFrameLocks noGrp="1"/>
          </p:cNvGraphicFramePr>
          <p:nvPr>
            <p:ph type="tbl" sz="quarter" idx="13"/>
            <p:extLst>
              <p:ext uri="{D42A27DB-BD31-4B8C-83A1-F6EECF244321}">
                <p14:modId xmlns:p14="http://schemas.microsoft.com/office/powerpoint/2010/main" val="2830453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803470775"/>
                    </a:ext>
                  </a:extLst>
                </a:gridCol>
                <a:gridCol w="1316736">
                  <a:extLst>
                    <a:ext uri="{9D8B030D-6E8A-4147-A177-3AD203B41FA5}">
                      <a16:colId xmlns:a16="http://schemas.microsoft.com/office/drawing/2014/main" val="3168810797"/>
                    </a:ext>
                  </a:extLst>
                </a:gridCol>
                <a:gridCol w="1316736">
                  <a:extLst>
                    <a:ext uri="{9D8B030D-6E8A-4147-A177-3AD203B41FA5}">
                      <a16:colId xmlns:a16="http://schemas.microsoft.com/office/drawing/2014/main" val="2683656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810700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@OlivierLameaux - 2024-07-23 07:59:19</a:t>
                      </a:r>
                      <a:r>
                        <a:rPr kumimoji="0" lang="fr-FR" sz="1000" b="0" i="0" u="none" strike="noStrike" kern="1200" cap="none" spc="0" normalizeH="0" baseline="0" noProof="0">
                          <a:ln>
                            <a:noFill/>
                          </a:ln>
                          <a:solidFill>
                            <a:prstClr val="black"/>
                          </a:solidFill>
                          <a:effectLst/>
                          <a:uLnTx/>
                          <a:uFillTx/>
                          <a:latin typeface="Calibri"/>
                          <a:ea typeface="+mn-ea"/>
                          <a:cs typeface="+mn-cs"/>
                        </a:rPr>
                        <a:t>
 Mon fils porte fièrement le maillot @girondins ou @ub87officiel 7 jours sur 7 ! 
Je lui ai transmis ma passion et mon amour pour le club Marine et Blanc ... mais dans 5 ans ? 
@gerard_lopez_ 
@christinebost 
@PierreHurmic 
@BxMetro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425844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@tou_fikh - 2024-07-22 22:11:36</a:t>
                      </a:r>
                      <a:r>
                        <a:rPr kumimoji="0" lang="fr-FR" sz="1000" b="0" i="0" u="none" strike="noStrike" kern="1200" cap="none" spc="0" normalizeH="0" baseline="0" noProof="0">
                          <a:ln>
                            <a:noFill/>
                          </a:ln>
                          <a:solidFill>
                            <a:prstClr val="black"/>
                          </a:solidFill>
                          <a:effectLst/>
                          <a:uLnTx/>
                          <a:uFillTx/>
                          <a:latin typeface="Calibri"/>
                          <a:ea typeface="+mn-ea"/>
                          <a:cs typeface="+mn-cs"/>
                        </a:rPr>
                        <a:t>
 @SO_Girondins Pourquoi @gerard_lopez_ n'avance pas les fonds via JogoBonito quand on sait que ce vote n'est qu'une formalité et que @BxMetro ne se defaussera pas??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04569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@Nando_Cavenaghi - 2024-07-22 22:05:35</a:t>
                      </a:r>
                      <a:r>
                        <a:rPr kumimoji="0" lang="fr-FR" sz="1000" b="0" i="0" u="none" strike="noStrike" kern="1200" cap="none" spc="0" normalizeH="0" baseline="0" noProof="0">
                          <a:ln>
                            <a:noFill/>
                          </a:ln>
                          <a:solidFill>
                            <a:prstClr val="black"/>
                          </a:solidFill>
                          <a:effectLst/>
                          <a:uLnTx/>
                          <a:uFillTx/>
                          <a:latin typeface="Calibri"/>
                          <a:ea typeface="+mn-ea"/>
                          <a:cs typeface="+mn-cs"/>
                        </a:rPr>
                        <a:t>
 @SO_Girondins Donc @FenwaySportsGrp ne connaît pas le droit français et ne sait pas comment fonctionne une métropole comme @BxMetro ?!?!?
Y'en a un qui se moque de nous...
Je continue de le dire :
🚨🚨 BNEWS : Havas a lancé cette info et les médias l'ont relayée sans vérifier la véracité...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35502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@alex_Bayoux - 2024-07-22 21:46:08</a:t>
                      </a:r>
                      <a:r>
                        <a:rPr kumimoji="0" lang="fr-FR" sz="1000" b="0" i="0" u="none" strike="noStrike" kern="1200" cap="none" spc="0" normalizeH="0" baseline="0" noProof="0">
                          <a:ln>
                            <a:noFill/>
                          </a:ln>
                          <a:solidFill>
                            <a:prstClr val="black"/>
                          </a:solidFill>
                          <a:effectLst/>
                          <a:uLnTx/>
                          <a:uFillTx/>
                          <a:latin typeface="Calibri"/>
                          <a:ea typeface="+mn-ea"/>
                          <a:cs typeface="+mn-cs"/>
                        </a:rPr>
                        <a:t>
 @BxMetro @girondins @christinebost @sudouest @Bleu_Gironde Et du coup, c’est quoi cette info?? Info et contre info, pourquoi faire ??? https://t.co/zu7S2xMC19</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361833663"/>
                  </a:ext>
                </a:extLst>
              </a:tr>
            </a:tbl>
          </a:graphicData>
        </a:graphic>
      </p:graphicFrame>
      <p:sp>
        <p:nvSpPr>
          <p:cNvPr id="4" name="Text Placeholder 3">
            <a:extLst>
              <a:ext uri="{FF2B5EF4-FFF2-40B4-BE49-F238E27FC236}">
                <a16:creationId xmlns:a16="http://schemas.microsoft.com/office/drawing/2014/main" id="{E068F768-3971-477F-8DDF-15FFE50F7932}"/>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8881111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C5DA1-3B92-4CED-BE8F-9AFF30AC211D}"/>
              </a:ext>
            </a:extLst>
          </p:cNvPr>
          <p:cNvSpPr>
            <a:spLocks noGrp="1"/>
          </p:cNvSpPr>
          <p:nvPr>
            <p:ph type="title"/>
          </p:nvPr>
        </p:nvSpPr>
        <p:spPr/>
        <p:txBody>
          <a:bodyPr/>
          <a:lstStyle/>
          <a:p>
            <a:r>
              <a:rPr lang="en-US"/>
              <a:t>Twitter Questions | 2 profiles - 6 of 6</a:t>
            </a:r>
          </a:p>
        </p:txBody>
      </p:sp>
      <p:graphicFrame>
        <p:nvGraphicFramePr>
          <p:cNvPr id="5" name="Table Placeholder 4">
            <a:extLst>
              <a:ext uri="{FF2B5EF4-FFF2-40B4-BE49-F238E27FC236}">
                <a16:creationId xmlns:a16="http://schemas.microsoft.com/office/drawing/2014/main" id="{6F0BB427-ACAA-428D-A635-666782F13774}"/>
              </a:ext>
            </a:extLst>
          </p:cNvPr>
          <p:cNvGraphicFramePr>
            <a:graphicFrameLocks noGrp="1"/>
          </p:cNvGraphicFramePr>
          <p:nvPr>
            <p:ph type="tbl" sz="quarter" idx="13"/>
            <p:extLst>
              <p:ext uri="{D42A27DB-BD31-4B8C-83A1-F6EECF244321}">
                <p14:modId xmlns:p14="http://schemas.microsoft.com/office/powerpoint/2010/main" val="179228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306281371"/>
                    </a:ext>
                  </a:extLst>
                </a:gridCol>
                <a:gridCol w="1316736">
                  <a:extLst>
                    <a:ext uri="{9D8B030D-6E8A-4147-A177-3AD203B41FA5}">
                      <a16:colId xmlns:a16="http://schemas.microsoft.com/office/drawing/2014/main" val="3947942529"/>
                    </a:ext>
                  </a:extLst>
                </a:gridCol>
                <a:gridCol w="1316736">
                  <a:extLst>
                    <a:ext uri="{9D8B030D-6E8A-4147-A177-3AD203B41FA5}">
                      <a16:colId xmlns:a16="http://schemas.microsoft.com/office/drawing/2014/main" val="926751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427415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@HiitchyPharaon - 2024-07-22 21:37:04</a:t>
                      </a:r>
                      <a:r>
                        <a:rPr kumimoji="0" lang="fr-FR" sz="1000" b="0" i="0" u="none" strike="noStrike" kern="1200" cap="none" spc="0" normalizeH="0" baseline="0" noProof="0">
                          <a:ln>
                            <a:noFill/>
                          </a:ln>
                          <a:solidFill>
                            <a:prstClr val="black"/>
                          </a:solidFill>
                          <a:effectLst/>
                          <a:uLnTx/>
                          <a:uFillTx/>
                          <a:latin typeface="Calibri"/>
                          <a:ea typeface="+mn-ea"/>
                          <a:cs typeface="+mn-cs"/>
                        </a:rPr>
                        <a:t>
 Coup de pression dans les ultimes minutes d’arrêt de jeu. 
Une partie de poker menteur commence pour forcer @BxMetro à plier et donner un montant de loyer acceptable.
Quand est ce qu’on va pouvoir enfin avoir l’esprit tranquille dans cette histoire ? Jamais je crois 🥵😪 https://t.co/9l5JijwayZ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extLst>
                  <a:ext uri="{0D108BD9-81ED-4DB2-BD59-A6C34878D82A}">
                    <a16:rowId xmlns:a16="http://schemas.microsoft.com/office/drawing/2014/main" val="2269818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@Mitch_Sirosport - 2024-07-22 21:07:36</a:t>
                      </a:r>
                      <a:r>
                        <a:rPr kumimoji="0" lang="fr-FR" sz="1000" b="0" i="0" u="none" strike="noStrike" kern="1200" cap="none" spc="0" normalizeH="0" baseline="0" noProof="0">
                          <a:ln>
                            <a:noFill/>
                          </a:ln>
                          <a:solidFill>
                            <a:prstClr val="black"/>
                          </a:solidFill>
                          <a:effectLst/>
                          <a:uLnTx/>
                          <a:uFillTx/>
                          <a:latin typeface="Calibri"/>
                          <a:ea typeface="+mn-ea"/>
                          <a:cs typeface="+mn-cs"/>
                        </a:rPr>
                        <a:t>
 @BxMetro @girondins @christinebost @sudouest @Bleu_Gironde Les joueurs sont mauvais et le club va être relégué en ligue 2!? Et par conséquent on efface les dettes de loyer?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16385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@ThomasDB33 - 2024-07-22 21:04:02</a:t>
                      </a:r>
                      <a:r>
                        <a:rPr kumimoji="0" lang="fr-FR" sz="1000" b="0" i="0" u="none" strike="noStrike" kern="1200" cap="none" spc="0" normalizeH="0" baseline="0" noProof="0">
                          <a:ln>
                            <a:noFill/>
                          </a:ln>
                          <a:solidFill>
                            <a:prstClr val="black"/>
                          </a:solidFill>
                          <a:effectLst/>
                          <a:uLnTx/>
                          <a:uFillTx/>
                          <a:latin typeface="Calibri"/>
                          <a:ea typeface="+mn-ea"/>
                          <a:cs typeface="+mn-cs"/>
                        </a:rPr>
                        <a:t>
 @cedricbrun @clementcarpet @christinebost @BxMetro Si la métropole revoit à la baisse le loyer c'est pas magique il faudra bien récupérer ce manque à gagner ailleurs. 
Dans nos impôts ? Banco enfin qqchose de concret et d'utile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004683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@BxMetro</a:t>
                      </a:r>
                      <a:r>
                        <a:rPr kumimoji="0" lang="fr-FR" sz="1000" b="0" i="0" u="none" strike="noStrike" kern="1200" cap="none" spc="0" normalizeH="0" baseline="0" noProof="0">
                          <a:ln>
                            <a:noFill/>
                          </a:ln>
                          <a:solidFill>
                            <a:prstClr val="black"/>
                          </a:solidFill>
                          <a:effectLst/>
                          <a:uLnTx/>
                          <a:uFillTx/>
                          <a:latin typeface="Calibri"/>
                          <a:ea typeface="+mn-ea"/>
                          <a:cs typeface="+mn-cs"/>
                        </a:rPr>
                        <a:t> was asked by </a:t>
                      </a:r>
                      <a:r>
                        <a:rPr kumimoji="0" lang="fr-FR" sz="1000" b="1" i="0" u="none" strike="noStrike" kern="1200" cap="none" spc="0" normalizeH="0" baseline="0" noProof="0">
                          <a:ln>
                            <a:noFill/>
                          </a:ln>
                          <a:solidFill>
                            <a:prstClr val="black"/>
                          </a:solidFill>
                          <a:effectLst/>
                          <a:uLnTx/>
                          <a:uFillTx/>
                          <a:latin typeface="Calibri"/>
                          <a:ea typeface="+mn-ea"/>
                          <a:cs typeface="+mn-cs"/>
                        </a:rPr>
                        <a:t>@B3ret - 2024-07-22 19:44:49</a:t>
                      </a:r>
                      <a:r>
                        <a:rPr kumimoji="0" lang="fr-FR" sz="1000" b="0" i="0" u="none" strike="noStrike" kern="1200" cap="none" spc="0" normalizeH="0" baseline="0" noProof="0">
                          <a:ln>
                            <a:noFill/>
                          </a:ln>
                          <a:solidFill>
                            <a:prstClr val="black"/>
                          </a:solidFill>
                          <a:effectLst/>
                          <a:uLnTx/>
                          <a:uFillTx/>
                          <a:latin typeface="Calibri"/>
                          <a:ea typeface="+mn-ea"/>
                          <a:cs typeface="+mn-cs"/>
                        </a:rPr>
                        <a:t>
 @BxMetro @girondins @christinebost @sudouest @Bleu_Gironde Chouette pour les girondins, mais curieux de savoir comment cette annulation pure et simple de la dette impactera la vie des bordelais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3848736667"/>
                  </a:ext>
                </a:extLst>
              </a:tr>
            </a:tbl>
          </a:graphicData>
        </a:graphic>
      </p:graphicFrame>
      <p:sp>
        <p:nvSpPr>
          <p:cNvPr id="4" name="Text Placeholder 3">
            <a:extLst>
              <a:ext uri="{FF2B5EF4-FFF2-40B4-BE49-F238E27FC236}">
                <a16:creationId xmlns:a16="http://schemas.microsoft.com/office/drawing/2014/main" id="{9B253E3E-7561-4372-90DF-7908189306F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7351100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5816</Words>
  <Application>Microsoft Office PowerPoint</Application>
  <PresentationFormat>On-screen Show (4:3)</PresentationFormat>
  <Paragraphs>657</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Ensemble des comptes X de Bordeaux Métropole</vt:lpstr>
      <vt:lpstr>Twitter Interactions avec chaque compte | 2 profiles</vt:lpstr>
      <vt:lpstr>Twitter Tweets les plus "likés" | 2 profiles - 1 of 8</vt:lpstr>
      <vt:lpstr>Twitter Tweets les plus "likés" | 2 profiles - 2 of 8</vt:lpstr>
      <vt:lpstr>Twitter Tweets les plus "likés" | 2 profiles - 3 of 8</vt:lpstr>
      <vt:lpstr>Twitter Tweets les plus "likés" | 2 profiles - 4 of 8</vt:lpstr>
      <vt:lpstr>Twitter Tweets les plus "likés" | 2 profiles - 5 of 8</vt:lpstr>
      <vt:lpstr>Twitter Tweets les plus "likés" | 2 profiles - 6 of 8</vt:lpstr>
      <vt:lpstr>Twitter Tweets les plus "likés" | 2 profiles - 7 of 8</vt:lpstr>
      <vt:lpstr>Twitter Tweets les plus "likés" | 2 profiles - 8 of 8</vt:lpstr>
      <vt:lpstr>Twitter Chiffres clés des comptes | 2 profiles</vt:lpstr>
      <vt:lpstr>Twitter Utilisation des hashtags | 2 profiles - 1 of 2</vt:lpstr>
      <vt:lpstr>Twitter Utilisation des hashtags | 2 profiles - 2 of 2</vt:lpstr>
      <vt:lpstr>Twitter Interactions entre comptes | 2 profiles - 1 of 3</vt:lpstr>
      <vt:lpstr>Twitter Interactions entre comptes | 2 profiles - 2 of 3</vt:lpstr>
      <vt:lpstr>Twitter Interactions entre comptes | 2 profiles - 3 of 3</vt:lpstr>
      <vt:lpstr>Twitter Réponses aux tweets | 2 profiles</vt:lpstr>
      <vt:lpstr>Twitter Mentions | 2 profiles</vt:lpstr>
      <vt:lpstr>Twitter Retweets | 2 profiles</vt:lpstr>
      <vt:lpstr>Twitter Mentions de BxMetro et CirculationBxM | 2 profiles - 1 of 8</vt:lpstr>
      <vt:lpstr>Twitter Mentions de BxMetro et CirculationBxM | 2 profiles - 2 of 8</vt:lpstr>
      <vt:lpstr>Twitter Mentions de BxMetro et CirculationBxM | 2 profiles - 3 of 8</vt:lpstr>
      <vt:lpstr>Twitter Mentions de BxMetro et CirculationBxM | 2 profiles - 4 of 8</vt:lpstr>
      <vt:lpstr>Twitter Mentions de BxMetro et CirculationBxM | 2 profiles - 5 of 8</vt:lpstr>
      <vt:lpstr>Twitter Mentions de BxMetro et CirculationBxM | 2 profiles - 6 of 8</vt:lpstr>
      <vt:lpstr>Twitter Mentions de BxMetro et CirculationBxM | 2 profiles - 7 of 8</vt:lpstr>
      <vt:lpstr>Twitter Mentions de BxMetro et CirculationBxM | 2 profiles - 8 of 8</vt:lpstr>
      <vt:lpstr>Twitter Questions | 2 profiles - 1 of 6</vt:lpstr>
      <vt:lpstr>Twitter Questions | 2 profiles - 2 of 6</vt:lpstr>
      <vt:lpstr>Twitter Questions | 2 profiles - 3 of 6</vt:lpstr>
      <vt:lpstr>Twitter Questions | 2 profiles - 4 of 6</vt:lpstr>
      <vt:lpstr>Twitter Questions | 2 profiles - 5 of 6</vt:lpstr>
      <vt:lpstr>Twitter Questions | 2 profiles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Ensemble des comptes X de Bordeaux Métropole</dc:title>
  <dc:creator>Frederik Born</dc:creator>
  <cp:lastModifiedBy>Frederik Born</cp:lastModifiedBy>
  <cp:revision>1</cp:revision>
  <dcterms:created xsi:type="dcterms:W3CDTF">2024-08-28T14:42:32Z</dcterms:created>
  <dcterms:modified xsi:type="dcterms:W3CDTF">2024-08-28T14:44:08Z</dcterms:modified>
</cp:coreProperties>
</file>