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70" r:id="rId14"/>
    <p:sldId id="271" r:id="rId15"/>
    <p:sldId id="272" r:id="rId16"/>
    <p:sldId id="274" r:id="rId17"/>
    <p:sldId id="275" r:id="rId18"/>
    <p:sldId id="276" r:id="rId19"/>
    <p:sldId id="277" r:id="rId20"/>
    <p:sldId id="278" r:id="rId21"/>
    <p:sldId id="279" r:id="rId22"/>
    <p:sldId id="281" r:id="rId23"/>
    <p:sldId id="282" r:id="rId24"/>
    <p:sldId id="283" r:id="rId25"/>
    <p:sldId id="284" r:id="rId26"/>
    <p:sldId id="285" r:id="rId27"/>
    <p:sldId id="286" r:id="rId28"/>
    <p:sldId id="287" r:id="rId29"/>
    <p:sldId id="288" r:id="rId30"/>
    <p:sldId id="290" r:id="rId31"/>
    <p:sldId id="291" r:id="rId32"/>
    <p:sldId id="292" r:id="rId33"/>
    <p:sldId id="293" r:id="rId34"/>
    <p:sldId id="294"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Sheet1!$A$2:$A$3</c:f>
              <c:strCache>
                <c:ptCount val="2"/>
                <c:pt idx="0">
                  <c:v>@BxMetro</c:v>
                </c:pt>
                <c:pt idx="1">
                  <c:v>@CirculationBxM</c:v>
                </c:pt>
              </c:strCache>
            </c:strRef>
          </c:cat>
          <c:val>
            <c:numRef>
              <c:f>Sheet1!$B$2:$B$3</c:f>
              <c:numCache>
                <c:formatCode>General</c:formatCode>
                <c:ptCount val="2"/>
                <c:pt idx="0">
                  <c:v>581</c:v>
                </c:pt>
                <c:pt idx="1">
                  <c:v>170</c:v>
                </c:pt>
              </c:numCache>
            </c:numRef>
          </c:val>
          <c:extLst>
            <c:ext xmlns:c16="http://schemas.microsoft.com/office/drawing/2014/chart" uri="{C3380CC4-5D6E-409C-BE32-E72D297353CC}">
              <c16:uniqueId val="{00000000-0F0F-4FA9-ADD6-D22DBD1029C9}"/>
            </c:ext>
          </c:extLst>
        </c:ser>
        <c:dLbls>
          <c:showLegendKey val="0"/>
          <c:showVal val="0"/>
          <c:showCatName val="0"/>
          <c:showSerName val="0"/>
          <c:showPercent val="0"/>
          <c:showBubbleSize val="0"/>
        </c:dLbls>
        <c:gapWidth val="219"/>
        <c:overlap val="-27"/>
        <c:axId val="377177552"/>
        <c:axId val="377177880"/>
      </c:barChart>
      <c:catAx>
        <c:axId val="377177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177880"/>
        <c:crosses val="autoZero"/>
        <c:auto val="1"/>
        <c:lblAlgn val="ctr"/>
        <c:lblOffset val="100"/>
        <c:noMultiLvlLbl val="0"/>
      </c:catAx>
      <c:valAx>
        <c:axId val="377177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177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@BxMetro</c:v>
                </c:pt>
              </c:strCache>
            </c:strRef>
          </c:tx>
          <c:spPr>
            <a:ln w="28575" cap="rnd">
              <a:solidFill>
                <a:schemeClr val="accent1"/>
              </a:solidFill>
              <a:round/>
            </a:ln>
            <a:effectLst/>
          </c:spPr>
          <c:marker>
            <c:symbol val="none"/>
          </c:marker>
          <c:cat>
            <c:numRef>
              <c:f>Sheet1!$A$2:$A$31</c:f>
              <c:numCache>
                <c:formatCode>m/d/yyyy</c:formatCode>
                <c:ptCount val="30"/>
                <c:pt idx="0">
                  <c:v>45444</c:v>
                </c:pt>
                <c:pt idx="1">
                  <c:v>45445</c:v>
                </c:pt>
                <c:pt idx="2">
                  <c:v>45446</c:v>
                </c:pt>
                <c:pt idx="3">
                  <c:v>45447</c:v>
                </c:pt>
                <c:pt idx="4">
                  <c:v>45448</c:v>
                </c:pt>
                <c:pt idx="5">
                  <c:v>45449</c:v>
                </c:pt>
                <c:pt idx="6">
                  <c:v>45450</c:v>
                </c:pt>
                <c:pt idx="7">
                  <c:v>45451</c:v>
                </c:pt>
                <c:pt idx="8">
                  <c:v>45452</c:v>
                </c:pt>
                <c:pt idx="9">
                  <c:v>45453</c:v>
                </c:pt>
                <c:pt idx="10">
                  <c:v>45454</c:v>
                </c:pt>
                <c:pt idx="11">
                  <c:v>45455</c:v>
                </c:pt>
                <c:pt idx="12">
                  <c:v>45456</c:v>
                </c:pt>
                <c:pt idx="13">
                  <c:v>45457</c:v>
                </c:pt>
                <c:pt idx="14">
                  <c:v>45458</c:v>
                </c:pt>
                <c:pt idx="15">
                  <c:v>45459</c:v>
                </c:pt>
                <c:pt idx="16">
                  <c:v>45460</c:v>
                </c:pt>
                <c:pt idx="17">
                  <c:v>45461</c:v>
                </c:pt>
                <c:pt idx="18">
                  <c:v>45462</c:v>
                </c:pt>
                <c:pt idx="19">
                  <c:v>45463</c:v>
                </c:pt>
                <c:pt idx="20">
                  <c:v>45464</c:v>
                </c:pt>
                <c:pt idx="21">
                  <c:v>45465</c:v>
                </c:pt>
                <c:pt idx="22">
                  <c:v>45466</c:v>
                </c:pt>
                <c:pt idx="23">
                  <c:v>45467</c:v>
                </c:pt>
                <c:pt idx="24">
                  <c:v>45468</c:v>
                </c:pt>
                <c:pt idx="25">
                  <c:v>45469</c:v>
                </c:pt>
                <c:pt idx="26">
                  <c:v>45470</c:v>
                </c:pt>
                <c:pt idx="27">
                  <c:v>45471</c:v>
                </c:pt>
                <c:pt idx="28">
                  <c:v>45472</c:v>
                </c:pt>
                <c:pt idx="29">
                  <c:v>45473</c:v>
                </c:pt>
              </c:numCache>
            </c:numRef>
          </c:cat>
          <c:val>
            <c:numRef>
              <c:f>Sheet1!$B$2:$B$31</c:f>
              <c:numCache>
                <c:formatCode>General</c:formatCode>
                <c:ptCount val="30"/>
                <c:pt idx="0">
                  <c:v>1</c:v>
                </c:pt>
                <c:pt idx="1">
                  <c:v>0</c:v>
                </c:pt>
                <c:pt idx="2">
                  <c:v>1</c:v>
                </c:pt>
                <c:pt idx="3">
                  <c:v>1</c:v>
                </c:pt>
                <c:pt idx="4">
                  <c:v>0</c:v>
                </c:pt>
                <c:pt idx="5">
                  <c:v>1</c:v>
                </c:pt>
                <c:pt idx="6">
                  <c:v>19</c:v>
                </c:pt>
                <c:pt idx="7">
                  <c:v>0</c:v>
                </c:pt>
                <c:pt idx="8">
                  <c:v>0</c:v>
                </c:pt>
                <c:pt idx="9">
                  <c:v>0</c:v>
                </c:pt>
                <c:pt idx="10">
                  <c:v>1</c:v>
                </c:pt>
                <c:pt idx="11">
                  <c:v>2</c:v>
                </c:pt>
                <c:pt idx="12">
                  <c:v>0</c:v>
                </c:pt>
                <c:pt idx="13">
                  <c:v>1</c:v>
                </c:pt>
                <c:pt idx="14">
                  <c:v>0</c:v>
                </c:pt>
                <c:pt idx="15">
                  <c:v>0</c:v>
                </c:pt>
                <c:pt idx="16">
                  <c:v>0</c:v>
                </c:pt>
                <c:pt idx="17">
                  <c:v>0</c:v>
                </c:pt>
                <c:pt idx="18">
                  <c:v>0</c:v>
                </c:pt>
                <c:pt idx="19">
                  <c:v>0</c:v>
                </c:pt>
                <c:pt idx="20">
                  <c:v>0</c:v>
                </c:pt>
                <c:pt idx="21">
                  <c:v>0</c:v>
                </c:pt>
                <c:pt idx="22">
                  <c:v>0</c:v>
                </c:pt>
                <c:pt idx="23">
                  <c:v>1</c:v>
                </c:pt>
                <c:pt idx="24">
                  <c:v>0</c:v>
                </c:pt>
                <c:pt idx="25">
                  <c:v>1</c:v>
                </c:pt>
                <c:pt idx="26">
                  <c:v>1</c:v>
                </c:pt>
                <c:pt idx="27">
                  <c:v>0</c:v>
                </c:pt>
                <c:pt idx="28">
                  <c:v>0</c:v>
                </c:pt>
                <c:pt idx="29">
                  <c:v>0</c:v>
                </c:pt>
              </c:numCache>
            </c:numRef>
          </c:val>
          <c:smooth val="0"/>
          <c:extLst>
            <c:ext xmlns:c16="http://schemas.microsoft.com/office/drawing/2014/chart" uri="{C3380CC4-5D6E-409C-BE32-E72D297353CC}">
              <c16:uniqueId val="{00000000-E4A3-4446-89AB-85258123B374}"/>
            </c:ext>
          </c:extLst>
        </c:ser>
        <c:ser>
          <c:idx val="1"/>
          <c:order val="1"/>
          <c:tx>
            <c:strRef>
              <c:f>Sheet1!$C$1</c:f>
              <c:strCache>
                <c:ptCount val="1"/>
                <c:pt idx="0">
                  <c:v>@CirculationBxM</c:v>
                </c:pt>
              </c:strCache>
            </c:strRef>
          </c:tx>
          <c:spPr>
            <a:ln w="28575" cap="rnd">
              <a:solidFill>
                <a:schemeClr val="accent2"/>
              </a:solidFill>
              <a:round/>
            </a:ln>
            <a:effectLst/>
          </c:spPr>
          <c:marker>
            <c:symbol val="none"/>
          </c:marker>
          <c:cat>
            <c:numRef>
              <c:f>Sheet1!$A$2:$A$31</c:f>
              <c:numCache>
                <c:formatCode>m/d/yyyy</c:formatCode>
                <c:ptCount val="30"/>
                <c:pt idx="0">
                  <c:v>45444</c:v>
                </c:pt>
                <c:pt idx="1">
                  <c:v>45445</c:v>
                </c:pt>
                <c:pt idx="2">
                  <c:v>45446</c:v>
                </c:pt>
                <c:pt idx="3">
                  <c:v>45447</c:v>
                </c:pt>
                <c:pt idx="4">
                  <c:v>45448</c:v>
                </c:pt>
                <c:pt idx="5">
                  <c:v>45449</c:v>
                </c:pt>
                <c:pt idx="6">
                  <c:v>45450</c:v>
                </c:pt>
                <c:pt idx="7">
                  <c:v>45451</c:v>
                </c:pt>
                <c:pt idx="8">
                  <c:v>45452</c:v>
                </c:pt>
                <c:pt idx="9">
                  <c:v>45453</c:v>
                </c:pt>
                <c:pt idx="10">
                  <c:v>45454</c:v>
                </c:pt>
                <c:pt idx="11">
                  <c:v>45455</c:v>
                </c:pt>
                <c:pt idx="12">
                  <c:v>45456</c:v>
                </c:pt>
                <c:pt idx="13">
                  <c:v>45457</c:v>
                </c:pt>
                <c:pt idx="14">
                  <c:v>45458</c:v>
                </c:pt>
                <c:pt idx="15">
                  <c:v>45459</c:v>
                </c:pt>
                <c:pt idx="16">
                  <c:v>45460</c:v>
                </c:pt>
                <c:pt idx="17">
                  <c:v>45461</c:v>
                </c:pt>
                <c:pt idx="18">
                  <c:v>45462</c:v>
                </c:pt>
                <c:pt idx="19">
                  <c:v>45463</c:v>
                </c:pt>
                <c:pt idx="20">
                  <c:v>45464</c:v>
                </c:pt>
                <c:pt idx="21">
                  <c:v>45465</c:v>
                </c:pt>
                <c:pt idx="22">
                  <c:v>45466</c:v>
                </c:pt>
                <c:pt idx="23">
                  <c:v>45467</c:v>
                </c:pt>
                <c:pt idx="24">
                  <c:v>45468</c:v>
                </c:pt>
                <c:pt idx="25">
                  <c:v>45469</c:v>
                </c:pt>
                <c:pt idx="26">
                  <c:v>45470</c:v>
                </c:pt>
                <c:pt idx="27">
                  <c:v>45471</c:v>
                </c:pt>
                <c:pt idx="28">
                  <c:v>45472</c:v>
                </c:pt>
                <c:pt idx="29">
                  <c:v>45473</c:v>
                </c:pt>
              </c:numCache>
            </c:numRef>
          </c:cat>
          <c:val>
            <c:numRef>
              <c:f>Sheet1!$C$2:$C$31</c:f>
              <c:numCache>
                <c:formatCode>General</c:formatCode>
                <c:ptCount val="30"/>
                <c:pt idx="0">
                  <c:v>0</c:v>
                </c:pt>
                <c:pt idx="1">
                  <c:v>0</c:v>
                </c:pt>
                <c:pt idx="2">
                  <c:v>1</c:v>
                </c:pt>
                <c:pt idx="3">
                  <c:v>0</c:v>
                </c:pt>
                <c:pt idx="4">
                  <c:v>3</c:v>
                </c:pt>
                <c:pt idx="5">
                  <c:v>0</c:v>
                </c:pt>
                <c:pt idx="6">
                  <c:v>0</c:v>
                </c:pt>
                <c:pt idx="7">
                  <c:v>0</c:v>
                </c:pt>
                <c:pt idx="8">
                  <c:v>0</c:v>
                </c:pt>
                <c:pt idx="9">
                  <c:v>0</c:v>
                </c:pt>
                <c:pt idx="10">
                  <c:v>0</c:v>
                </c:pt>
                <c:pt idx="11">
                  <c:v>3</c:v>
                </c:pt>
                <c:pt idx="12">
                  <c:v>2</c:v>
                </c:pt>
                <c:pt idx="13">
                  <c:v>0</c:v>
                </c:pt>
                <c:pt idx="14">
                  <c:v>0</c:v>
                </c:pt>
                <c:pt idx="15">
                  <c:v>0</c:v>
                </c:pt>
                <c:pt idx="16">
                  <c:v>0</c:v>
                </c:pt>
                <c:pt idx="17">
                  <c:v>0</c:v>
                </c:pt>
                <c:pt idx="18">
                  <c:v>1</c:v>
                </c:pt>
                <c:pt idx="19">
                  <c:v>1</c:v>
                </c:pt>
                <c:pt idx="20">
                  <c:v>0</c:v>
                </c:pt>
                <c:pt idx="21">
                  <c:v>0</c:v>
                </c:pt>
                <c:pt idx="22">
                  <c:v>0</c:v>
                </c:pt>
                <c:pt idx="23">
                  <c:v>0</c:v>
                </c:pt>
                <c:pt idx="24">
                  <c:v>0</c:v>
                </c:pt>
                <c:pt idx="25">
                  <c:v>0</c:v>
                </c:pt>
                <c:pt idx="26">
                  <c:v>3</c:v>
                </c:pt>
                <c:pt idx="27">
                  <c:v>0</c:v>
                </c:pt>
                <c:pt idx="28">
                  <c:v>0</c:v>
                </c:pt>
                <c:pt idx="29">
                  <c:v>0</c:v>
                </c:pt>
              </c:numCache>
            </c:numRef>
          </c:val>
          <c:smooth val="0"/>
          <c:extLst>
            <c:ext xmlns:c16="http://schemas.microsoft.com/office/drawing/2014/chart" uri="{C3380CC4-5D6E-409C-BE32-E72D297353CC}">
              <c16:uniqueId val="{00000001-E4A3-4446-89AB-85258123B374}"/>
            </c:ext>
          </c:extLst>
        </c:ser>
        <c:dLbls>
          <c:showLegendKey val="0"/>
          <c:showVal val="0"/>
          <c:showCatName val="0"/>
          <c:showSerName val="0"/>
          <c:showPercent val="0"/>
          <c:showBubbleSize val="0"/>
        </c:dLbls>
        <c:smooth val="0"/>
        <c:axId val="262885800"/>
        <c:axId val="262890064"/>
      </c:lineChart>
      <c:dateAx>
        <c:axId val="262885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890064"/>
        <c:crosses val="autoZero"/>
        <c:auto val="1"/>
        <c:lblOffset val="100"/>
        <c:baseTimeUnit val="days"/>
      </c:dateAx>
      <c:valAx>
        <c:axId val="262890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885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@BxMetro</c:v>
                </c:pt>
              </c:strCache>
            </c:strRef>
          </c:tx>
          <c:spPr>
            <a:ln w="28575" cap="rnd">
              <a:solidFill>
                <a:schemeClr val="accent1"/>
              </a:solidFill>
              <a:round/>
            </a:ln>
            <a:effectLst/>
          </c:spPr>
          <c:marker>
            <c:symbol val="none"/>
          </c:marker>
          <c:cat>
            <c:numRef>
              <c:f>Sheet1!$A$2:$A$31</c:f>
              <c:numCache>
                <c:formatCode>m/d/yyyy</c:formatCode>
                <c:ptCount val="30"/>
                <c:pt idx="0">
                  <c:v>45444</c:v>
                </c:pt>
                <c:pt idx="1">
                  <c:v>45445</c:v>
                </c:pt>
                <c:pt idx="2">
                  <c:v>45446</c:v>
                </c:pt>
                <c:pt idx="3">
                  <c:v>45447</c:v>
                </c:pt>
                <c:pt idx="4">
                  <c:v>45448</c:v>
                </c:pt>
                <c:pt idx="5">
                  <c:v>45449</c:v>
                </c:pt>
                <c:pt idx="6">
                  <c:v>45450</c:v>
                </c:pt>
                <c:pt idx="7">
                  <c:v>45451</c:v>
                </c:pt>
                <c:pt idx="8">
                  <c:v>45452</c:v>
                </c:pt>
                <c:pt idx="9">
                  <c:v>45453</c:v>
                </c:pt>
                <c:pt idx="10">
                  <c:v>45454</c:v>
                </c:pt>
                <c:pt idx="11">
                  <c:v>45455</c:v>
                </c:pt>
                <c:pt idx="12">
                  <c:v>45456</c:v>
                </c:pt>
                <c:pt idx="13">
                  <c:v>45457</c:v>
                </c:pt>
                <c:pt idx="14">
                  <c:v>45458</c:v>
                </c:pt>
                <c:pt idx="15">
                  <c:v>45459</c:v>
                </c:pt>
                <c:pt idx="16">
                  <c:v>45460</c:v>
                </c:pt>
                <c:pt idx="17">
                  <c:v>45461</c:v>
                </c:pt>
                <c:pt idx="18">
                  <c:v>45462</c:v>
                </c:pt>
                <c:pt idx="19">
                  <c:v>45463</c:v>
                </c:pt>
                <c:pt idx="20">
                  <c:v>45464</c:v>
                </c:pt>
                <c:pt idx="21">
                  <c:v>45465</c:v>
                </c:pt>
                <c:pt idx="22">
                  <c:v>45466</c:v>
                </c:pt>
                <c:pt idx="23">
                  <c:v>45467</c:v>
                </c:pt>
                <c:pt idx="24">
                  <c:v>45468</c:v>
                </c:pt>
                <c:pt idx="25">
                  <c:v>45469</c:v>
                </c:pt>
                <c:pt idx="26">
                  <c:v>45470</c:v>
                </c:pt>
                <c:pt idx="27">
                  <c:v>45471</c:v>
                </c:pt>
                <c:pt idx="28">
                  <c:v>45472</c:v>
                </c:pt>
                <c:pt idx="29">
                  <c:v>45473</c:v>
                </c:pt>
              </c:numCache>
            </c:numRef>
          </c:cat>
          <c:val>
            <c:numRef>
              <c:f>Sheet1!$B$2:$B$31</c:f>
              <c:numCache>
                <c:formatCode>General</c:formatCode>
                <c:ptCount val="30"/>
                <c:pt idx="0">
                  <c:v>27</c:v>
                </c:pt>
                <c:pt idx="1">
                  <c:v>7</c:v>
                </c:pt>
                <c:pt idx="2">
                  <c:v>17</c:v>
                </c:pt>
                <c:pt idx="3">
                  <c:v>11</c:v>
                </c:pt>
                <c:pt idx="4">
                  <c:v>17</c:v>
                </c:pt>
                <c:pt idx="5">
                  <c:v>12</c:v>
                </c:pt>
                <c:pt idx="6">
                  <c:v>21</c:v>
                </c:pt>
                <c:pt idx="7">
                  <c:v>9</c:v>
                </c:pt>
                <c:pt idx="8">
                  <c:v>11</c:v>
                </c:pt>
                <c:pt idx="9">
                  <c:v>8</c:v>
                </c:pt>
                <c:pt idx="10">
                  <c:v>17</c:v>
                </c:pt>
                <c:pt idx="11">
                  <c:v>6</c:v>
                </c:pt>
                <c:pt idx="12">
                  <c:v>7</c:v>
                </c:pt>
                <c:pt idx="13">
                  <c:v>8</c:v>
                </c:pt>
                <c:pt idx="14">
                  <c:v>2</c:v>
                </c:pt>
                <c:pt idx="15">
                  <c:v>1</c:v>
                </c:pt>
                <c:pt idx="16">
                  <c:v>6</c:v>
                </c:pt>
                <c:pt idx="17">
                  <c:v>10</c:v>
                </c:pt>
                <c:pt idx="18">
                  <c:v>13</c:v>
                </c:pt>
                <c:pt idx="19">
                  <c:v>14</c:v>
                </c:pt>
                <c:pt idx="20">
                  <c:v>14</c:v>
                </c:pt>
                <c:pt idx="21">
                  <c:v>6</c:v>
                </c:pt>
                <c:pt idx="22">
                  <c:v>7</c:v>
                </c:pt>
                <c:pt idx="23">
                  <c:v>15</c:v>
                </c:pt>
                <c:pt idx="24">
                  <c:v>8</c:v>
                </c:pt>
                <c:pt idx="25">
                  <c:v>14</c:v>
                </c:pt>
                <c:pt idx="26">
                  <c:v>31</c:v>
                </c:pt>
                <c:pt idx="27">
                  <c:v>20</c:v>
                </c:pt>
                <c:pt idx="28">
                  <c:v>9</c:v>
                </c:pt>
                <c:pt idx="29">
                  <c:v>11</c:v>
                </c:pt>
              </c:numCache>
            </c:numRef>
          </c:val>
          <c:smooth val="0"/>
          <c:extLst>
            <c:ext xmlns:c16="http://schemas.microsoft.com/office/drawing/2014/chart" uri="{C3380CC4-5D6E-409C-BE32-E72D297353CC}">
              <c16:uniqueId val="{00000000-2FAA-45CF-BBB7-F791B97491FE}"/>
            </c:ext>
          </c:extLst>
        </c:ser>
        <c:ser>
          <c:idx val="1"/>
          <c:order val="1"/>
          <c:tx>
            <c:strRef>
              <c:f>Sheet1!$C$1</c:f>
              <c:strCache>
                <c:ptCount val="1"/>
                <c:pt idx="0">
                  <c:v>@CirculationBxM</c:v>
                </c:pt>
              </c:strCache>
            </c:strRef>
          </c:tx>
          <c:spPr>
            <a:ln w="28575" cap="rnd">
              <a:solidFill>
                <a:schemeClr val="accent2"/>
              </a:solidFill>
              <a:round/>
            </a:ln>
            <a:effectLst/>
          </c:spPr>
          <c:marker>
            <c:symbol val="none"/>
          </c:marker>
          <c:cat>
            <c:numRef>
              <c:f>Sheet1!$A$2:$A$31</c:f>
              <c:numCache>
                <c:formatCode>m/d/yyyy</c:formatCode>
                <c:ptCount val="30"/>
                <c:pt idx="0">
                  <c:v>45444</c:v>
                </c:pt>
                <c:pt idx="1">
                  <c:v>45445</c:v>
                </c:pt>
                <c:pt idx="2">
                  <c:v>45446</c:v>
                </c:pt>
                <c:pt idx="3">
                  <c:v>45447</c:v>
                </c:pt>
                <c:pt idx="4">
                  <c:v>45448</c:v>
                </c:pt>
                <c:pt idx="5">
                  <c:v>45449</c:v>
                </c:pt>
                <c:pt idx="6">
                  <c:v>45450</c:v>
                </c:pt>
                <c:pt idx="7">
                  <c:v>45451</c:v>
                </c:pt>
                <c:pt idx="8">
                  <c:v>45452</c:v>
                </c:pt>
                <c:pt idx="9">
                  <c:v>45453</c:v>
                </c:pt>
                <c:pt idx="10">
                  <c:v>45454</c:v>
                </c:pt>
                <c:pt idx="11">
                  <c:v>45455</c:v>
                </c:pt>
                <c:pt idx="12">
                  <c:v>45456</c:v>
                </c:pt>
                <c:pt idx="13">
                  <c:v>45457</c:v>
                </c:pt>
                <c:pt idx="14">
                  <c:v>45458</c:v>
                </c:pt>
                <c:pt idx="15">
                  <c:v>45459</c:v>
                </c:pt>
                <c:pt idx="16">
                  <c:v>45460</c:v>
                </c:pt>
                <c:pt idx="17">
                  <c:v>45461</c:v>
                </c:pt>
                <c:pt idx="18">
                  <c:v>45462</c:v>
                </c:pt>
                <c:pt idx="19">
                  <c:v>45463</c:v>
                </c:pt>
                <c:pt idx="20">
                  <c:v>45464</c:v>
                </c:pt>
                <c:pt idx="21">
                  <c:v>45465</c:v>
                </c:pt>
                <c:pt idx="22">
                  <c:v>45466</c:v>
                </c:pt>
                <c:pt idx="23">
                  <c:v>45467</c:v>
                </c:pt>
                <c:pt idx="24">
                  <c:v>45468</c:v>
                </c:pt>
                <c:pt idx="25">
                  <c:v>45469</c:v>
                </c:pt>
                <c:pt idx="26">
                  <c:v>45470</c:v>
                </c:pt>
                <c:pt idx="27">
                  <c:v>45471</c:v>
                </c:pt>
                <c:pt idx="28">
                  <c:v>45472</c:v>
                </c:pt>
                <c:pt idx="29">
                  <c:v>45473</c:v>
                </c:pt>
              </c:numCache>
            </c:numRef>
          </c:cat>
          <c:val>
            <c:numRef>
              <c:f>Sheet1!$C$2:$C$31</c:f>
              <c:numCache>
                <c:formatCode>General</c:formatCode>
                <c:ptCount val="30"/>
                <c:pt idx="0">
                  <c:v>0</c:v>
                </c:pt>
                <c:pt idx="1">
                  <c:v>2</c:v>
                </c:pt>
                <c:pt idx="2">
                  <c:v>2</c:v>
                </c:pt>
                <c:pt idx="3">
                  <c:v>3</c:v>
                </c:pt>
                <c:pt idx="4">
                  <c:v>1</c:v>
                </c:pt>
                <c:pt idx="5">
                  <c:v>1</c:v>
                </c:pt>
                <c:pt idx="6">
                  <c:v>2</c:v>
                </c:pt>
                <c:pt idx="7">
                  <c:v>4</c:v>
                </c:pt>
                <c:pt idx="8">
                  <c:v>5</c:v>
                </c:pt>
                <c:pt idx="9">
                  <c:v>6</c:v>
                </c:pt>
                <c:pt idx="10">
                  <c:v>7</c:v>
                </c:pt>
                <c:pt idx="11">
                  <c:v>7</c:v>
                </c:pt>
                <c:pt idx="12">
                  <c:v>8</c:v>
                </c:pt>
                <c:pt idx="13">
                  <c:v>0</c:v>
                </c:pt>
                <c:pt idx="14">
                  <c:v>0</c:v>
                </c:pt>
                <c:pt idx="15">
                  <c:v>0</c:v>
                </c:pt>
                <c:pt idx="16">
                  <c:v>2</c:v>
                </c:pt>
                <c:pt idx="17">
                  <c:v>0</c:v>
                </c:pt>
                <c:pt idx="18">
                  <c:v>1</c:v>
                </c:pt>
                <c:pt idx="19">
                  <c:v>4</c:v>
                </c:pt>
                <c:pt idx="20">
                  <c:v>3</c:v>
                </c:pt>
                <c:pt idx="21">
                  <c:v>0</c:v>
                </c:pt>
                <c:pt idx="22">
                  <c:v>0</c:v>
                </c:pt>
                <c:pt idx="23">
                  <c:v>0</c:v>
                </c:pt>
                <c:pt idx="24">
                  <c:v>1</c:v>
                </c:pt>
                <c:pt idx="25">
                  <c:v>1</c:v>
                </c:pt>
                <c:pt idx="26">
                  <c:v>2</c:v>
                </c:pt>
                <c:pt idx="27">
                  <c:v>0</c:v>
                </c:pt>
                <c:pt idx="28">
                  <c:v>0</c:v>
                </c:pt>
                <c:pt idx="29">
                  <c:v>0</c:v>
                </c:pt>
              </c:numCache>
            </c:numRef>
          </c:val>
          <c:smooth val="0"/>
          <c:extLst>
            <c:ext xmlns:c16="http://schemas.microsoft.com/office/drawing/2014/chart" uri="{C3380CC4-5D6E-409C-BE32-E72D297353CC}">
              <c16:uniqueId val="{00000001-2FAA-45CF-BBB7-F791B97491FE}"/>
            </c:ext>
          </c:extLst>
        </c:ser>
        <c:dLbls>
          <c:showLegendKey val="0"/>
          <c:showVal val="0"/>
          <c:showCatName val="0"/>
          <c:showSerName val="0"/>
          <c:showPercent val="0"/>
          <c:showBubbleSize val="0"/>
        </c:dLbls>
        <c:smooth val="0"/>
        <c:axId val="262894984"/>
        <c:axId val="262890392"/>
      </c:lineChart>
      <c:dateAx>
        <c:axId val="262894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890392"/>
        <c:crosses val="autoZero"/>
        <c:auto val="1"/>
        <c:lblOffset val="100"/>
        <c:baseTimeUnit val="days"/>
      </c:dateAx>
      <c:valAx>
        <c:axId val="262890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894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@BxMetro</c:v>
                </c:pt>
              </c:strCache>
            </c:strRef>
          </c:tx>
          <c:spPr>
            <a:ln w="28575" cap="rnd">
              <a:solidFill>
                <a:schemeClr val="accent1"/>
              </a:solidFill>
              <a:round/>
            </a:ln>
            <a:effectLst/>
          </c:spPr>
          <c:marker>
            <c:symbol val="none"/>
          </c:marker>
          <c:cat>
            <c:numRef>
              <c:f>Sheet1!$A$2:$A$31</c:f>
              <c:numCache>
                <c:formatCode>m/d/yyyy</c:formatCode>
                <c:ptCount val="30"/>
                <c:pt idx="0">
                  <c:v>45444</c:v>
                </c:pt>
                <c:pt idx="1">
                  <c:v>45445</c:v>
                </c:pt>
                <c:pt idx="2">
                  <c:v>45446</c:v>
                </c:pt>
                <c:pt idx="3">
                  <c:v>45447</c:v>
                </c:pt>
                <c:pt idx="4">
                  <c:v>45448</c:v>
                </c:pt>
                <c:pt idx="5">
                  <c:v>45449</c:v>
                </c:pt>
                <c:pt idx="6">
                  <c:v>45450</c:v>
                </c:pt>
                <c:pt idx="7">
                  <c:v>45451</c:v>
                </c:pt>
                <c:pt idx="8">
                  <c:v>45452</c:v>
                </c:pt>
                <c:pt idx="9">
                  <c:v>45453</c:v>
                </c:pt>
                <c:pt idx="10">
                  <c:v>45454</c:v>
                </c:pt>
                <c:pt idx="11">
                  <c:v>45455</c:v>
                </c:pt>
                <c:pt idx="12">
                  <c:v>45456</c:v>
                </c:pt>
                <c:pt idx="13">
                  <c:v>45457</c:v>
                </c:pt>
                <c:pt idx="14">
                  <c:v>45458</c:v>
                </c:pt>
                <c:pt idx="15">
                  <c:v>45459</c:v>
                </c:pt>
                <c:pt idx="16">
                  <c:v>45460</c:v>
                </c:pt>
                <c:pt idx="17">
                  <c:v>45461</c:v>
                </c:pt>
                <c:pt idx="18">
                  <c:v>45462</c:v>
                </c:pt>
                <c:pt idx="19">
                  <c:v>45463</c:v>
                </c:pt>
                <c:pt idx="20">
                  <c:v>45464</c:v>
                </c:pt>
                <c:pt idx="21">
                  <c:v>45465</c:v>
                </c:pt>
                <c:pt idx="22">
                  <c:v>45466</c:v>
                </c:pt>
                <c:pt idx="23">
                  <c:v>45467</c:v>
                </c:pt>
                <c:pt idx="24">
                  <c:v>45468</c:v>
                </c:pt>
                <c:pt idx="25">
                  <c:v>45469</c:v>
                </c:pt>
                <c:pt idx="26">
                  <c:v>45470</c:v>
                </c:pt>
                <c:pt idx="27">
                  <c:v>45471</c:v>
                </c:pt>
                <c:pt idx="28">
                  <c:v>45472</c:v>
                </c:pt>
                <c:pt idx="29">
                  <c:v>45473</c:v>
                </c:pt>
              </c:numCache>
            </c:numRef>
          </c:cat>
          <c:val>
            <c:numRef>
              <c:f>Sheet1!$B$2:$B$31</c:f>
              <c:numCache>
                <c:formatCode>General</c:formatCode>
                <c:ptCount val="30"/>
                <c:pt idx="0">
                  <c:v>25</c:v>
                </c:pt>
                <c:pt idx="1">
                  <c:v>0</c:v>
                </c:pt>
                <c:pt idx="2">
                  <c:v>0</c:v>
                </c:pt>
                <c:pt idx="3">
                  <c:v>5</c:v>
                </c:pt>
                <c:pt idx="4">
                  <c:v>16</c:v>
                </c:pt>
                <c:pt idx="5">
                  <c:v>3</c:v>
                </c:pt>
                <c:pt idx="6">
                  <c:v>6</c:v>
                </c:pt>
                <c:pt idx="7">
                  <c:v>0</c:v>
                </c:pt>
                <c:pt idx="8">
                  <c:v>1</c:v>
                </c:pt>
                <c:pt idx="9">
                  <c:v>5</c:v>
                </c:pt>
                <c:pt idx="10">
                  <c:v>3</c:v>
                </c:pt>
                <c:pt idx="11">
                  <c:v>0</c:v>
                </c:pt>
                <c:pt idx="12">
                  <c:v>5</c:v>
                </c:pt>
                <c:pt idx="13">
                  <c:v>6</c:v>
                </c:pt>
                <c:pt idx="14">
                  <c:v>1</c:v>
                </c:pt>
                <c:pt idx="15">
                  <c:v>1</c:v>
                </c:pt>
                <c:pt idx="16">
                  <c:v>4</c:v>
                </c:pt>
                <c:pt idx="17">
                  <c:v>12</c:v>
                </c:pt>
                <c:pt idx="18">
                  <c:v>5</c:v>
                </c:pt>
                <c:pt idx="19">
                  <c:v>0</c:v>
                </c:pt>
                <c:pt idx="20">
                  <c:v>3</c:v>
                </c:pt>
                <c:pt idx="21">
                  <c:v>1</c:v>
                </c:pt>
                <c:pt idx="22">
                  <c:v>0</c:v>
                </c:pt>
                <c:pt idx="23">
                  <c:v>1</c:v>
                </c:pt>
                <c:pt idx="24">
                  <c:v>4</c:v>
                </c:pt>
                <c:pt idx="25">
                  <c:v>2</c:v>
                </c:pt>
                <c:pt idx="26">
                  <c:v>1</c:v>
                </c:pt>
                <c:pt idx="27">
                  <c:v>3</c:v>
                </c:pt>
                <c:pt idx="28">
                  <c:v>4</c:v>
                </c:pt>
                <c:pt idx="29">
                  <c:v>3</c:v>
                </c:pt>
              </c:numCache>
            </c:numRef>
          </c:val>
          <c:smooth val="0"/>
          <c:extLst>
            <c:ext xmlns:c16="http://schemas.microsoft.com/office/drawing/2014/chart" uri="{C3380CC4-5D6E-409C-BE32-E72D297353CC}">
              <c16:uniqueId val="{00000000-8549-4A34-9BAD-61ACB3DA652D}"/>
            </c:ext>
          </c:extLst>
        </c:ser>
        <c:ser>
          <c:idx val="1"/>
          <c:order val="1"/>
          <c:tx>
            <c:strRef>
              <c:f>Sheet1!$C$1</c:f>
              <c:strCache>
                <c:ptCount val="1"/>
                <c:pt idx="0">
                  <c:v>@CirculationBxM</c:v>
                </c:pt>
              </c:strCache>
            </c:strRef>
          </c:tx>
          <c:spPr>
            <a:ln w="28575" cap="rnd">
              <a:solidFill>
                <a:schemeClr val="accent2"/>
              </a:solidFill>
              <a:round/>
            </a:ln>
            <a:effectLst/>
          </c:spPr>
          <c:marker>
            <c:symbol val="none"/>
          </c:marker>
          <c:cat>
            <c:numRef>
              <c:f>Sheet1!$A$2:$A$31</c:f>
              <c:numCache>
                <c:formatCode>m/d/yyyy</c:formatCode>
                <c:ptCount val="30"/>
                <c:pt idx="0">
                  <c:v>45444</c:v>
                </c:pt>
                <c:pt idx="1">
                  <c:v>45445</c:v>
                </c:pt>
                <c:pt idx="2">
                  <c:v>45446</c:v>
                </c:pt>
                <c:pt idx="3">
                  <c:v>45447</c:v>
                </c:pt>
                <c:pt idx="4">
                  <c:v>45448</c:v>
                </c:pt>
                <c:pt idx="5">
                  <c:v>45449</c:v>
                </c:pt>
                <c:pt idx="6">
                  <c:v>45450</c:v>
                </c:pt>
                <c:pt idx="7">
                  <c:v>45451</c:v>
                </c:pt>
                <c:pt idx="8">
                  <c:v>45452</c:v>
                </c:pt>
                <c:pt idx="9">
                  <c:v>45453</c:v>
                </c:pt>
                <c:pt idx="10">
                  <c:v>45454</c:v>
                </c:pt>
                <c:pt idx="11">
                  <c:v>45455</c:v>
                </c:pt>
                <c:pt idx="12">
                  <c:v>45456</c:v>
                </c:pt>
                <c:pt idx="13">
                  <c:v>45457</c:v>
                </c:pt>
                <c:pt idx="14">
                  <c:v>45458</c:v>
                </c:pt>
                <c:pt idx="15">
                  <c:v>45459</c:v>
                </c:pt>
                <c:pt idx="16">
                  <c:v>45460</c:v>
                </c:pt>
                <c:pt idx="17">
                  <c:v>45461</c:v>
                </c:pt>
                <c:pt idx="18">
                  <c:v>45462</c:v>
                </c:pt>
                <c:pt idx="19">
                  <c:v>45463</c:v>
                </c:pt>
                <c:pt idx="20">
                  <c:v>45464</c:v>
                </c:pt>
                <c:pt idx="21">
                  <c:v>45465</c:v>
                </c:pt>
                <c:pt idx="22">
                  <c:v>45466</c:v>
                </c:pt>
                <c:pt idx="23">
                  <c:v>45467</c:v>
                </c:pt>
                <c:pt idx="24">
                  <c:v>45468</c:v>
                </c:pt>
                <c:pt idx="25">
                  <c:v>45469</c:v>
                </c:pt>
                <c:pt idx="26">
                  <c:v>45470</c:v>
                </c:pt>
                <c:pt idx="27">
                  <c:v>45471</c:v>
                </c:pt>
                <c:pt idx="28">
                  <c:v>45472</c:v>
                </c:pt>
                <c:pt idx="29">
                  <c:v>45473</c:v>
                </c:pt>
              </c:numCache>
            </c:numRef>
          </c:cat>
          <c:val>
            <c:numRef>
              <c:f>Sheet1!$C$2:$C$31</c:f>
              <c:numCache>
                <c:formatCode>General</c:formatCode>
                <c:ptCount val="30"/>
                <c:pt idx="0">
                  <c:v>0</c:v>
                </c:pt>
                <c:pt idx="1">
                  <c:v>1</c:v>
                </c:pt>
                <c:pt idx="2">
                  <c:v>2</c:v>
                </c:pt>
                <c:pt idx="3">
                  <c:v>1</c:v>
                </c:pt>
                <c:pt idx="4">
                  <c:v>1</c:v>
                </c:pt>
                <c:pt idx="5">
                  <c:v>2</c:v>
                </c:pt>
                <c:pt idx="6">
                  <c:v>4</c:v>
                </c:pt>
                <c:pt idx="7">
                  <c:v>3</c:v>
                </c:pt>
                <c:pt idx="8">
                  <c:v>1</c:v>
                </c:pt>
                <c:pt idx="9">
                  <c:v>0</c:v>
                </c:pt>
                <c:pt idx="10">
                  <c:v>0</c:v>
                </c:pt>
                <c:pt idx="11">
                  <c:v>3</c:v>
                </c:pt>
                <c:pt idx="12">
                  <c:v>0</c:v>
                </c:pt>
                <c:pt idx="13">
                  <c:v>0</c:v>
                </c:pt>
                <c:pt idx="14">
                  <c:v>0</c:v>
                </c:pt>
                <c:pt idx="15">
                  <c:v>1</c:v>
                </c:pt>
                <c:pt idx="16">
                  <c:v>1</c:v>
                </c:pt>
                <c:pt idx="17">
                  <c:v>2</c:v>
                </c:pt>
                <c:pt idx="18">
                  <c:v>2</c:v>
                </c:pt>
                <c:pt idx="19">
                  <c:v>5</c:v>
                </c:pt>
                <c:pt idx="20">
                  <c:v>2</c:v>
                </c:pt>
                <c:pt idx="21">
                  <c:v>0</c:v>
                </c:pt>
                <c:pt idx="22">
                  <c:v>2</c:v>
                </c:pt>
                <c:pt idx="23">
                  <c:v>1</c:v>
                </c:pt>
                <c:pt idx="24">
                  <c:v>2</c:v>
                </c:pt>
                <c:pt idx="25">
                  <c:v>3</c:v>
                </c:pt>
                <c:pt idx="26">
                  <c:v>5</c:v>
                </c:pt>
                <c:pt idx="27">
                  <c:v>6</c:v>
                </c:pt>
                <c:pt idx="28">
                  <c:v>1</c:v>
                </c:pt>
                <c:pt idx="29">
                  <c:v>0</c:v>
                </c:pt>
              </c:numCache>
            </c:numRef>
          </c:val>
          <c:smooth val="0"/>
          <c:extLst>
            <c:ext xmlns:c16="http://schemas.microsoft.com/office/drawing/2014/chart" uri="{C3380CC4-5D6E-409C-BE32-E72D297353CC}">
              <c16:uniqueId val="{00000001-8549-4A34-9BAD-61ACB3DA652D}"/>
            </c:ext>
          </c:extLst>
        </c:ser>
        <c:dLbls>
          <c:showLegendKey val="0"/>
          <c:showVal val="0"/>
          <c:showCatName val="0"/>
          <c:showSerName val="0"/>
          <c:showPercent val="0"/>
          <c:showBubbleSize val="0"/>
        </c:dLbls>
        <c:smooth val="0"/>
        <c:axId val="262898592"/>
        <c:axId val="262902528"/>
      </c:lineChart>
      <c:dateAx>
        <c:axId val="262898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902528"/>
        <c:crosses val="autoZero"/>
        <c:auto val="1"/>
        <c:lblOffset val="100"/>
        <c:baseTimeUnit val="days"/>
      </c:dateAx>
      <c:valAx>
        <c:axId val="262902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898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45F87-C5CD-48AF-8B3A-946699A21C75}"/>
              </a:ext>
            </a:extLst>
          </p:cNvPr>
          <p:cNvSpPr>
            <a:spLocks noGrp="1"/>
          </p:cNvSpPr>
          <p:nvPr>
            <p:ph type="ctrTitle"/>
          </p:nvPr>
        </p:nvSpPr>
        <p:spPr/>
        <p:txBody>
          <a:bodyPr/>
          <a:lstStyle/>
          <a:p>
            <a:r>
              <a:rPr lang="fr-FR"/>
              <a:t>Ensemble des comptes X de Bordeaux Métropole</a:t>
            </a:r>
            <a:endParaRPr lang="en-US"/>
          </a:p>
        </p:txBody>
      </p:sp>
      <p:sp>
        <p:nvSpPr>
          <p:cNvPr id="3" name="Subtitle 2">
            <a:extLst>
              <a:ext uri="{FF2B5EF4-FFF2-40B4-BE49-F238E27FC236}">
                <a16:creationId xmlns:a16="http://schemas.microsoft.com/office/drawing/2014/main" id="{AF12B795-059F-4DB3-80DD-1C35616DE659}"/>
              </a:ext>
            </a:extLst>
          </p:cNvPr>
          <p:cNvSpPr>
            <a:spLocks noGrp="1"/>
          </p:cNvSpPr>
          <p:nvPr>
            <p:ph type="subTitle" idx="1"/>
          </p:nvPr>
        </p:nvSpPr>
        <p:spPr/>
        <p:txBody>
          <a:bodyPr/>
          <a:lstStyle/>
          <a:p>
            <a:r>
              <a:rPr lang="en-US"/>
              <a:t>Bordeaux Métropole</a:t>
            </a:r>
          </a:p>
        </p:txBody>
      </p:sp>
    </p:spTree>
    <p:extLst>
      <p:ext uri="{BB962C8B-B14F-4D97-AF65-F5344CB8AC3E}">
        <p14:creationId xmlns:p14="http://schemas.microsoft.com/office/powerpoint/2010/main" val="3562383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B984E-7B28-4CC3-A288-0DFEF0CF959C}"/>
              </a:ext>
            </a:extLst>
          </p:cNvPr>
          <p:cNvSpPr>
            <a:spLocks noGrp="1"/>
          </p:cNvSpPr>
          <p:nvPr>
            <p:ph type="title"/>
          </p:nvPr>
        </p:nvSpPr>
        <p:spPr/>
        <p:txBody>
          <a:bodyPr/>
          <a:lstStyle/>
          <a:p>
            <a:r>
              <a:rPr lang="fr-FR"/>
              <a:t>Twitter Interactions avec chaque compte | 2 profiles</a:t>
            </a:r>
            <a:endParaRPr lang="en-US"/>
          </a:p>
        </p:txBody>
      </p:sp>
      <p:graphicFrame>
        <p:nvGraphicFramePr>
          <p:cNvPr id="6" name="Chart Placeholder 5">
            <a:extLst>
              <a:ext uri="{FF2B5EF4-FFF2-40B4-BE49-F238E27FC236}">
                <a16:creationId xmlns:a16="http://schemas.microsoft.com/office/drawing/2014/main" id="{B00A60D5-EB2C-4D7C-A434-0B3ECBD0893B}"/>
              </a:ext>
            </a:extLst>
          </p:cNvPr>
          <p:cNvGraphicFramePr>
            <a:graphicFrameLocks noGrp="1"/>
          </p:cNvGraphicFramePr>
          <p:nvPr>
            <p:ph type="chart" sz="quarter" idx="13"/>
            <p:extLst>
              <p:ext uri="{D42A27DB-BD31-4B8C-83A1-F6EECF244321}">
                <p14:modId xmlns:p14="http://schemas.microsoft.com/office/powerpoint/2010/main" val="12710817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E225A7-8874-4708-A144-4ADDF839B382}"/>
              </a:ext>
            </a:extLst>
          </p:cNvPr>
          <p:cNvSpPr>
            <a:spLocks noGrp="1"/>
          </p:cNvSpPr>
          <p:nvPr>
            <p:ph type="body" sz="quarter" idx="14"/>
          </p:nvPr>
        </p:nvSpPr>
        <p:spPr/>
        <p:txBody>
          <a:bodyPr/>
          <a:lstStyle/>
          <a:p>
            <a:r>
              <a:rPr lang="en-US"/>
              <a:t>06/01/2024 - 06/30/2024</a:t>
            </a:r>
          </a:p>
        </p:txBody>
      </p:sp>
      <p:sp>
        <p:nvSpPr>
          <p:cNvPr id="5" name="Footer Placeholder 4">
            <a:extLst>
              <a:ext uri="{FF2B5EF4-FFF2-40B4-BE49-F238E27FC236}">
                <a16:creationId xmlns:a16="http://schemas.microsoft.com/office/drawing/2014/main" id="{F0A9CB5E-2397-490A-B48D-CC3CBFCF6F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38969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C7865-01BE-412C-921C-AEE3D32BC3FA}"/>
              </a:ext>
            </a:extLst>
          </p:cNvPr>
          <p:cNvSpPr>
            <a:spLocks noGrp="1"/>
          </p:cNvSpPr>
          <p:nvPr>
            <p:ph type="title"/>
          </p:nvPr>
        </p:nvSpPr>
        <p:spPr/>
        <p:txBody>
          <a:bodyPr/>
          <a:lstStyle/>
          <a:p>
            <a:r>
              <a:rPr lang="fr-FR"/>
              <a:t>Twitter Tweets les plus "likés" | 2 profiles - 1 of 9</a:t>
            </a:r>
            <a:endParaRPr lang="en-US"/>
          </a:p>
        </p:txBody>
      </p:sp>
      <p:graphicFrame>
        <p:nvGraphicFramePr>
          <p:cNvPr id="5" name="Table Placeholder 4">
            <a:extLst>
              <a:ext uri="{FF2B5EF4-FFF2-40B4-BE49-F238E27FC236}">
                <a16:creationId xmlns:a16="http://schemas.microsoft.com/office/drawing/2014/main" id="{ED09FC45-2507-49A1-B2B4-03CBA51C1B9F}"/>
              </a:ext>
            </a:extLst>
          </p:cNvPr>
          <p:cNvGraphicFramePr>
            <a:graphicFrameLocks noGrp="1"/>
          </p:cNvGraphicFramePr>
          <p:nvPr>
            <p:ph type="tbl" sz="quarter" idx="13"/>
            <p:extLst>
              <p:ext uri="{D42A27DB-BD31-4B8C-83A1-F6EECF244321}">
                <p14:modId xmlns:p14="http://schemas.microsoft.com/office/powerpoint/2010/main" val="4090248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02866846"/>
                    </a:ext>
                  </a:extLst>
                </a:gridCol>
                <a:gridCol w="1645920">
                  <a:extLst>
                    <a:ext uri="{9D8B030D-6E8A-4147-A177-3AD203B41FA5}">
                      <a16:colId xmlns:a16="http://schemas.microsoft.com/office/drawing/2014/main" val="1923115405"/>
                    </a:ext>
                  </a:extLst>
                </a:gridCol>
                <a:gridCol w="822960">
                  <a:extLst>
                    <a:ext uri="{9D8B030D-6E8A-4147-A177-3AD203B41FA5}">
                      <a16:colId xmlns:a16="http://schemas.microsoft.com/office/drawing/2014/main" val="395803352"/>
                    </a:ext>
                  </a:extLst>
                </a:gridCol>
                <a:gridCol w="822960">
                  <a:extLst>
                    <a:ext uri="{9D8B030D-6E8A-4147-A177-3AD203B41FA5}">
                      <a16:colId xmlns:a16="http://schemas.microsoft.com/office/drawing/2014/main" val="2549635569"/>
                    </a:ext>
                  </a:extLst>
                </a:gridCol>
                <a:gridCol w="822960">
                  <a:extLst>
                    <a:ext uri="{9D8B030D-6E8A-4147-A177-3AD203B41FA5}">
                      <a16:colId xmlns:a16="http://schemas.microsoft.com/office/drawing/2014/main" val="3496519216"/>
                    </a:ext>
                  </a:extLst>
                </a:gridCol>
                <a:gridCol w="822960">
                  <a:extLst>
                    <a:ext uri="{9D8B030D-6E8A-4147-A177-3AD203B41FA5}">
                      <a16:colId xmlns:a16="http://schemas.microsoft.com/office/drawing/2014/main" val="2935114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extLst>
                  <a:ext uri="{0D108BD9-81ED-4DB2-BD59-A6C34878D82A}">
                    <a16:rowId xmlns:a16="http://schemas.microsoft.com/office/drawing/2014/main" val="1951660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 - 2024-06-05 09:15:19</a:t>
                      </a:r>
                      <a:r>
                        <a:rPr kumimoji="0" lang="fr-FR" sz="1000" b="0" i="0" u="none" strike="noStrike" kern="1200" cap="none" spc="0" normalizeH="0" baseline="0" noProof="0">
                          <a:ln>
                            <a:noFill/>
                          </a:ln>
                          <a:solidFill>
                            <a:prstClr val="black"/>
                          </a:solidFill>
                          <a:effectLst/>
                          <a:uLnTx/>
                          <a:uFillTx/>
                          <a:latin typeface="Calibri"/>
                          <a:ea typeface="+mn-ea"/>
                          <a:cs typeface="+mn-cs"/>
                        </a:rPr>
                        <a:t>
 🚴‍♂️🚶‍♀️ Nouvelle passerelle piétonne et cycliste reliant @Villedepessac à Gradignan 
🏗️ Cette performance architecturale permettra ainsi aux piétons et cyclistes de gagner en sérénité de trajet. https://t.co/pihtZyyCzi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extLst>
                  <a:ext uri="{0D108BD9-81ED-4DB2-BD59-A6C34878D82A}">
                    <a16:rowId xmlns:a16="http://schemas.microsoft.com/office/drawing/2014/main" val="3497419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@CirculationBxM - 2024-06-26 16:54:01</a:t>
                      </a:r>
                      <a:r>
                        <a:rPr kumimoji="0" lang="fr-FR" sz="1000" b="0" i="0" u="none" strike="noStrike" kern="1200" cap="none" spc="0" normalizeH="0" baseline="0" noProof="0">
                          <a:ln>
                            <a:noFill/>
                          </a:ln>
                          <a:solidFill>
                            <a:prstClr val="black"/>
                          </a:solidFill>
                          <a:effectLst/>
                          <a:uLnTx/>
                          <a:uFillTx/>
                          <a:latin typeface="Calibri"/>
                          <a:ea typeface="+mn-ea"/>
                          <a:cs typeface="+mn-cs"/>
                        </a:rPr>
                        <a:t>
 RT @Bordeaux: 🏉🎟 Billetterie gratuite de la #FanZone finale @top14rugby : réservez votre billet dès maintenant sur la billetterie en ligne de l'@ubbrugby
Ouverture de la fan zone de 18h30 à 00h avec une capacité d'accueil de 20 000 personnes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extLst>
                  <a:ext uri="{0D108BD9-81ED-4DB2-BD59-A6C34878D82A}">
                    <a16:rowId xmlns:a16="http://schemas.microsoft.com/office/drawing/2014/main" val="2425260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@CirculationBxM - 2024-06-17 16:13:35</a:t>
                      </a:r>
                      <a:r>
                        <a:rPr kumimoji="0" lang="fr-FR" sz="1000" b="0" i="0" u="none" strike="noStrike" kern="1200" cap="none" spc="0" normalizeH="0" baseline="0" noProof="0">
                          <a:ln>
                            <a:noFill/>
                          </a:ln>
                          <a:solidFill>
                            <a:prstClr val="black"/>
                          </a:solidFill>
                          <a:effectLst/>
                          <a:uLnTx/>
                          <a:uFillTx/>
                          <a:latin typeface="Calibri"/>
                          <a:ea typeface="+mn-ea"/>
                          <a:cs typeface="+mn-cs"/>
                        </a:rPr>
                        <a:t>
 RT @info_tbm: Ça y est !
Après plusieurs mois pendant lesquels nous avons tout mis en œuvre pour récupérer les données permettant de vous donner accès à vos tickets présents sur l'app Witick au 31/12/2023 :
🚀 Nous sommes actuellement en plein envoi de codes permettant à chaque personne… https://t.co/16V950bjd5 https://t.co/q9frne4kqa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extLst>
                  <a:ext uri="{0D108BD9-81ED-4DB2-BD59-A6C34878D82A}">
                    <a16:rowId xmlns:a16="http://schemas.microsoft.com/office/drawing/2014/main" val="1330328129"/>
                  </a:ext>
                </a:extLst>
              </a:tr>
            </a:tbl>
          </a:graphicData>
        </a:graphic>
      </p:graphicFrame>
      <p:sp>
        <p:nvSpPr>
          <p:cNvPr id="4" name="Text Placeholder 3">
            <a:extLst>
              <a:ext uri="{FF2B5EF4-FFF2-40B4-BE49-F238E27FC236}">
                <a16:creationId xmlns:a16="http://schemas.microsoft.com/office/drawing/2014/main" id="{6AAF577E-1687-4952-BCC4-E07460245789}"/>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7308284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DFE7A1-347C-4A35-B6B1-3B5869AD1069}"/>
              </a:ext>
            </a:extLst>
          </p:cNvPr>
          <p:cNvSpPr>
            <a:spLocks noGrp="1"/>
          </p:cNvSpPr>
          <p:nvPr>
            <p:ph type="title"/>
          </p:nvPr>
        </p:nvSpPr>
        <p:spPr/>
        <p:txBody>
          <a:bodyPr/>
          <a:lstStyle/>
          <a:p>
            <a:r>
              <a:rPr lang="fr-FR"/>
              <a:t>Twitter Tweets les plus "likés" | 2 profiles - 2 of 9</a:t>
            </a:r>
            <a:endParaRPr lang="en-US"/>
          </a:p>
        </p:txBody>
      </p:sp>
      <p:graphicFrame>
        <p:nvGraphicFramePr>
          <p:cNvPr id="5" name="Table Placeholder 4">
            <a:extLst>
              <a:ext uri="{FF2B5EF4-FFF2-40B4-BE49-F238E27FC236}">
                <a16:creationId xmlns:a16="http://schemas.microsoft.com/office/drawing/2014/main" id="{45B4F875-A4DB-4C0C-9C33-125F2375198F}"/>
              </a:ext>
            </a:extLst>
          </p:cNvPr>
          <p:cNvGraphicFramePr>
            <a:graphicFrameLocks noGrp="1"/>
          </p:cNvGraphicFramePr>
          <p:nvPr>
            <p:ph type="tbl" sz="quarter" idx="13"/>
            <p:extLst>
              <p:ext uri="{D42A27DB-BD31-4B8C-83A1-F6EECF244321}">
                <p14:modId xmlns:p14="http://schemas.microsoft.com/office/powerpoint/2010/main" val="21934962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53373848"/>
                    </a:ext>
                  </a:extLst>
                </a:gridCol>
                <a:gridCol w="1645920">
                  <a:extLst>
                    <a:ext uri="{9D8B030D-6E8A-4147-A177-3AD203B41FA5}">
                      <a16:colId xmlns:a16="http://schemas.microsoft.com/office/drawing/2014/main" val="3036421026"/>
                    </a:ext>
                  </a:extLst>
                </a:gridCol>
                <a:gridCol w="822960">
                  <a:extLst>
                    <a:ext uri="{9D8B030D-6E8A-4147-A177-3AD203B41FA5}">
                      <a16:colId xmlns:a16="http://schemas.microsoft.com/office/drawing/2014/main" val="706336782"/>
                    </a:ext>
                  </a:extLst>
                </a:gridCol>
                <a:gridCol w="822960">
                  <a:extLst>
                    <a:ext uri="{9D8B030D-6E8A-4147-A177-3AD203B41FA5}">
                      <a16:colId xmlns:a16="http://schemas.microsoft.com/office/drawing/2014/main" val="2674303767"/>
                    </a:ext>
                  </a:extLst>
                </a:gridCol>
                <a:gridCol w="822960">
                  <a:extLst>
                    <a:ext uri="{9D8B030D-6E8A-4147-A177-3AD203B41FA5}">
                      <a16:colId xmlns:a16="http://schemas.microsoft.com/office/drawing/2014/main" val="4158797897"/>
                    </a:ext>
                  </a:extLst>
                </a:gridCol>
                <a:gridCol w="822960">
                  <a:extLst>
                    <a:ext uri="{9D8B030D-6E8A-4147-A177-3AD203B41FA5}">
                      <a16:colId xmlns:a16="http://schemas.microsoft.com/office/drawing/2014/main" val="12897789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extLst>
                  <a:ext uri="{0D108BD9-81ED-4DB2-BD59-A6C34878D82A}">
                    <a16:rowId xmlns:a16="http://schemas.microsoft.com/office/drawing/2014/main" val="2108472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 - 2024-06-01 13:45:10</a:t>
                      </a:r>
                      <a:r>
                        <a:rPr kumimoji="0" lang="fr-FR" sz="1000" b="0" i="0" u="none" strike="noStrike" kern="1200" cap="none" spc="0" normalizeH="0" baseline="0" noProof="0">
                          <a:ln>
                            <a:noFill/>
                          </a:ln>
                          <a:solidFill>
                            <a:prstClr val="black"/>
                          </a:solidFill>
                          <a:effectLst/>
                          <a:uLnTx/>
                          <a:uFillTx/>
                          <a:latin typeface="Calibri"/>
                          <a:ea typeface="+mn-ea"/>
                          <a:cs typeface="+mn-cs"/>
                        </a:rPr>
                        <a:t>
 🚴Autour du nouveau Bus Express, vous pourrez profiter d'une de nouveaux marquages au sol du réseau ReVE sur 4,9 km. https://t.co/1EIPylJ0pe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https://pbs.twimg.com/media/GO_ER6oWUAAQEGA.jpg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TBM, Bus Express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extLst>
                  <a:ext uri="{0D108BD9-81ED-4DB2-BD59-A6C34878D82A}">
                    <a16:rowId xmlns:a16="http://schemas.microsoft.com/office/drawing/2014/main" val="2904528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 - 2024-06-10 18:01:14</a:t>
                      </a:r>
                      <a:r>
                        <a:rPr kumimoji="0" lang="fr-FR" sz="1000" b="0" i="0" u="none" strike="noStrike" kern="1200" cap="none" spc="0" normalizeH="0" baseline="0" noProof="0">
                          <a:ln>
                            <a:noFill/>
                          </a:ln>
                          <a:solidFill>
                            <a:prstClr val="black"/>
                          </a:solidFill>
                          <a:effectLst/>
                          <a:uLnTx/>
                          <a:uFillTx/>
                          <a:latin typeface="Calibri"/>
                          <a:ea typeface="+mn-ea"/>
                          <a:cs typeface="+mn-cs"/>
                        </a:rPr>
                        <a:t>
 La ligne G est en service ! 🚌Depuis le 1er juin, la première ligne de Bus Express circule sur Bordeaux Métropole. Rapides, fiables et dotées de nouveaux aménagements, tels sont les avantages de ces nouvelles lignes à haut niveau de service !
@CirculationBxM https://t.co/3VL0byx1jD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TBM, Bus Express, aménagement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extLst>
                  <a:ext uri="{0D108BD9-81ED-4DB2-BD59-A6C34878D82A}">
                    <a16:rowId xmlns:a16="http://schemas.microsoft.com/office/drawing/2014/main" val="4217637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@CirculationBxM - 2024-06-20 11:32:31</a:t>
                      </a:r>
                      <a:r>
                        <a:rPr kumimoji="0" lang="fr-FR" sz="1000" b="0" i="0" u="none" strike="noStrike" kern="1200" cap="none" spc="0" normalizeH="0" baseline="0" noProof="0">
                          <a:ln>
                            <a:noFill/>
                          </a:ln>
                          <a:solidFill>
                            <a:prstClr val="black"/>
                          </a:solidFill>
                          <a:effectLst/>
                          <a:uLnTx/>
                          <a:uFillTx/>
                          <a:latin typeface="Calibri"/>
                          <a:ea typeface="+mn-ea"/>
                          <a:cs typeface="+mn-cs"/>
                        </a:rPr>
                        <a:t>
 RT @SO_Bordeaux: Transports à Bordeaux : les conducteurs du réseau TBM seront en grève ce samedi 22 juin https://t.co/XlSKfe4Vzx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extLst>
                  <a:ext uri="{0D108BD9-81ED-4DB2-BD59-A6C34878D82A}">
                    <a16:rowId xmlns:a16="http://schemas.microsoft.com/office/drawing/2014/main" val="2395152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 - 2024-06-01 18:45:18</a:t>
                      </a:r>
                      <a:r>
                        <a:rPr kumimoji="0" lang="fr-FR" sz="1000" b="0" i="0" u="none" strike="noStrike" kern="1200" cap="none" spc="0" normalizeH="0" baseline="0" noProof="0">
                          <a:ln>
                            <a:noFill/>
                          </a:ln>
                          <a:solidFill>
                            <a:prstClr val="black"/>
                          </a:solidFill>
                          <a:effectLst/>
                          <a:uLnTx/>
                          <a:uFillTx/>
                          <a:latin typeface="Calibri"/>
                          <a:ea typeface="+mn-ea"/>
                          <a:cs typeface="+mn-cs"/>
                        </a:rPr>
                        <a:t>
 🎉 Lancement réussi pour le nouveau Bus Express ! 
🚌 Ce matin, la nouvelle ligne G du Bus Express a effectué son premier trajet entre Saint-Aubin de Médoc et la gare Saint-Jean @bordeaux en seulement 1 heure. @Info_tbm 
📸 Retour en photos sur cette grande première ! https://t.co/LhDxx7Lm0N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https://pbs.twimg.com/media/GPAI9tHXYAAXpXW.jpg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TBM, Bus Express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extLst>
                  <a:ext uri="{0D108BD9-81ED-4DB2-BD59-A6C34878D82A}">
                    <a16:rowId xmlns:a16="http://schemas.microsoft.com/office/drawing/2014/main" val="3665110093"/>
                  </a:ext>
                </a:extLst>
              </a:tr>
            </a:tbl>
          </a:graphicData>
        </a:graphic>
      </p:graphicFrame>
      <p:sp>
        <p:nvSpPr>
          <p:cNvPr id="4" name="Text Placeholder 3">
            <a:extLst>
              <a:ext uri="{FF2B5EF4-FFF2-40B4-BE49-F238E27FC236}">
                <a16:creationId xmlns:a16="http://schemas.microsoft.com/office/drawing/2014/main" id="{549BA561-7346-477A-8E44-EE1A20A80733}"/>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7942932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4B334-CEFD-4143-B9B6-CC52A2C8D7A7}"/>
              </a:ext>
            </a:extLst>
          </p:cNvPr>
          <p:cNvSpPr>
            <a:spLocks noGrp="1"/>
          </p:cNvSpPr>
          <p:nvPr>
            <p:ph type="title"/>
          </p:nvPr>
        </p:nvSpPr>
        <p:spPr/>
        <p:txBody>
          <a:bodyPr/>
          <a:lstStyle/>
          <a:p>
            <a:r>
              <a:rPr lang="fr-FR"/>
              <a:t>Twitter Tweets les plus "likés" | 2 profiles - 3 of 9</a:t>
            </a:r>
            <a:endParaRPr lang="en-US"/>
          </a:p>
        </p:txBody>
      </p:sp>
      <p:graphicFrame>
        <p:nvGraphicFramePr>
          <p:cNvPr id="5" name="Table Placeholder 4">
            <a:extLst>
              <a:ext uri="{FF2B5EF4-FFF2-40B4-BE49-F238E27FC236}">
                <a16:creationId xmlns:a16="http://schemas.microsoft.com/office/drawing/2014/main" id="{3B9D97F4-B540-4091-878C-B685C0C98A56}"/>
              </a:ext>
            </a:extLst>
          </p:cNvPr>
          <p:cNvGraphicFramePr>
            <a:graphicFrameLocks noGrp="1"/>
          </p:cNvGraphicFramePr>
          <p:nvPr>
            <p:ph type="tbl" sz="quarter" idx="13"/>
            <p:extLst>
              <p:ext uri="{D42A27DB-BD31-4B8C-83A1-F6EECF244321}">
                <p14:modId xmlns:p14="http://schemas.microsoft.com/office/powerpoint/2010/main" val="26827036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88465326"/>
                    </a:ext>
                  </a:extLst>
                </a:gridCol>
                <a:gridCol w="1645920">
                  <a:extLst>
                    <a:ext uri="{9D8B030D-6E8A-4147-A177-3AD203B41FA5}">
                      <a16:colId xmlns:a16="http://schemas.microsoft.com/office/drawing/2014/main" val="3931625882"/>
                    </a:ext>
                  </a:extLst>
                </a:gridCol>
                <a:gridCol w="822960">
                  <a:extLst>
                    <a:ext uri="{9D8B030D-6E8A-4147-A177-3AD203B41FA5}">
                      <a16:colId xmlns:a16="http://schemas.microsoft.com/office/drawing/2014/main" val="538452310"/>
                    </a:ext>
                  </a:extLst>
                </a:gridCol>
                <a:gridCol w="822960">
                  <a:extLst>
                    <a:ext uri="{9D8B030D-6E8A-4147-A177-3AD203B41FA5}">
                      <a16:colId xmlns:a16="http://schemas.microsoft.com/office/drawing/2014/main" val="476096835"/>
                    </a:ext>
                  </a:extLst>
                </a:gridCol>
                <a:gridCol w="822960">
                  <a:extLst>
                    <a:ext uri="{9D8B030D-6E8A-4147-A177-3AD203B41FA5}">
                      <a16:colId xmlns:a16="http://schemas.microsoft.com/office/drawing/2014/main" val="791070928"/>
                    </a:ext>
                  </a:extLst>
                </a:gridCol>
                <a:gridCol w="822960">
                  <a:extLst>
                    <a:ext uri="{9D8B030D-6E8A-4147-A177-3AD203B41FA5}">
                      <a16:colId xmlns:a16="http://schemas.microsoft.com/office/drawing/2014/main" val="9104734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extLst>
                  <a:ext uri="{0D108BD9-81ED-4DB2-BD59-A6C34878D82A}">
                    <a16:rowId xmlns:a16="http://schemas.microsoft.com/office/drawing/2014/main" val="666392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 - 2024-06-18 19:15:05</a:t>
                      </a:r>
                      <a:r>
                        <a:rPr kumimoji="0" lang="fr-FR" sz="1000" b="0" i="0" u="none" strike="noStrike" kern="1200" cap="none" spc="0" normalizeH="0" baseline="0" noProof="0">
                          <a:ln>
                            <a:noFill/>
                          </a:ln>
                          <a:solidFill>
                            <a:prstClr val="black"/>
                          </a:solidFill>
                          <a:effectLst/>
                          <a:uLnTx/>
                          <a:uFillTx/>
                          <a:latin typeface="Calibri"/>
                          <a:ea typeface="+mn-ea"/>
                          <a:cs typeface="+mn-cs"/>
                        </a:rPr>
                        <a:t>
 🥳 Inauguration du Pont Simone-Veil ! Demandez le programme :
📅 Le 3 juillet à 10h, l'ouverture aux piétons et cyclistes 🚴‍♀️
📅 Le 6 juillet de 18h à minuit la grande fête 🎉
📅 Le 8 juillet l'ouverture à la circulation automobile  🚌
Programme ➡️
https://t.co/C4zBh3H6zd https://t.co/Jz1RbPr6YK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https://pbs.twimg.com/media/GQXy1BNXEAASxt_.jpg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Pont Simone Veil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extLst>
                  <a:ext uri="{0D108BD9-81ED-4DB2-BD59-A6C34878D82A}">
                    <a16:rowId xmlns:a16="http://schemas.microsoft.com/office/drawing/2014/main" val="2171577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@CirculationBxM - 2024-06-27 10:28:05</a:t>
                      </a:r>
                      <a:r>
                        <a:rPr kumimoji="0" lang="fr-FR" sz="1000" b="0" i="0" u="none" strike="noStrike" kern="1200" cap="none" spc="0" normalizeH="0" baseline="0" noProof="0">
                          <a:ln>
                            <a:noFill/>
                          </a:ln>
                          <a:solidFill>
                            <a:prstClr val="black"/>
                          </a:solidFill>
                          <a:effectLst/>
                          <a:uLnTx/>
                          <a:uFillTx/>
                          <a:latin typeface="Calibri"/>
                          <a:ea typeface="+mn-ea"/>
                          <a:cs typeface="+mn-cs"/>
                        </a:rPr>
                        <a:t>
 RT @info_tbm: Ce 8 juillet prochain, ouverture du pont Simone Veil 🌉 !
Grâce à cela, de nouvelles dessertes sont possibles entre les deux rives !
- Découvrez votre nouvelle ligne 6 reliant la gare Saint-Jean à Dravemont
- Votre nouvelle ligne 54 circulant entre Brulatour et La Gardette
-… https://t.co/l8ZA3HMaBq https://t.co/hwoyr6vXtW</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Pont Simone Veil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extLst>
                  <a:ext uri="{0D108BD9-81ED-4DB2-BD59-A6C34878D82A}">
                    <a16:rowId xmlns:a16="http://schemas.microsoft.com/office/drawing/2014/main" val="2684325491"/>
                  </a:ext>
                </a:extLst>
              </a:tr>
            </a:tbl>
          </a:graphicData>
        </a:graphic>
      </p:graphicFrame>
      <p:sp>
        <p:nvSpPr>
          <p:cNvPr id="4" name="Text Placeholder 3">
            <a:extLst>
              <a:ext uri="{FF2B5EF4-FFF2-40B4-BE49-F238E27FC236}">
                <a16:creationId xmlns:a16="http://schemas.microsoft.com/office/drawing/2014/main" id="{7B70DC97-3948-4233-9867-779A83C6E82E}"/>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4096352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F44EA-0849-4305-80E7-2130C6298764}"/>
              </a:ext>
            </a:extLst>
          </p:cNvPr>
          <p:cNvSpPr>
            <a:spLocks noGrp="1"/>
          </p:cNvSpPr>
          <p:nvPr>
            <p:ph type="title"/>
          </p:nvPr>
        </p:nvSpPr>
        <p:spPr/>
        <p:txBody>
          <a:bodyPr/>
          <a:lstStyle/>
          <a:p>
            <a:r>
              <a:rPr lang="fr-FR"/>
              <a:t>Twitter Tweets les plus "likés" | 2 profiles - 4 of 9</a:t>
            </a:r>
            <a:endParaRPr lang="en-US"/>
          </a:p>
        </p:txBody>
      </p:sp>
      <p:graphicFrame>
        <p:nvGraphicFramePr>
          <p:cNvPr id="5" name="Table Placeholder 4">
            <a:extLst>
              <a:ext uri="{FF2B5EF4-FFF2-40B4-BE49-F238E27FC236}">
                <a16:creationId xmlns:a16="http://schemas.microsoft.com/office/drawing/2014/main" id="{64CC5C72-0CEC-4E43-8B9E-C15B0424D826}"/>
              </a:ext>
            </a:extLst>
          </p:cNvPr>
          <p:cNvGraphicFramePr>
            <a:graphicFrameLocks noGrp="1"/>
          </p:cNvGraphicFramePr>
          <p:nvPr>
            <p:ph type="tbl" sz="quarter" idx="13"/>
            <p:extLst>
              <p:ext uri="{D42A27DB-BD31-4B8C-83A1-F6EECF244321}">
                <p14:modId xmlns:p14="http://schemas.microsoft.com/office/powerpoint/2010/main" val="4054618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48716240"/>
                    </a:ext>
                  </a:extLst>
                </a:gridCol>
                <a:gridCol w="1645920">
                  <a:extLst>
                    <a:ext uri="{9D8B030D-6E8A-4147-A177-3AD203B41FA5}">
                      <a16:colId xmlns:a16="http://schemas.microsoft.com/office/drawing/2014/main" val="2202734057"/>
                    </a:ext>
                  </a:extLst>
                </a:gridCol>
                <a:gridCol w="822960">
                  <a:extLst>
                    <a:ext uri="{9D8B030D-6E8A-4147-A177-3AD203B41FA5}">
                      <a16:colId xmlns:a16="http://schemas.microsoft.com/office/drawing/2014/main" val="3737951424"/>
                    </a:ext>
                  </a:extLst>
                </a:gridCol>
                <a:gridCol w="822960">
                  <a:extLst>
                    <a:ext uri="{9D8B030D-6E8A-4147-A177-3AD203B41FA5}">
                      <a16:colId xmlns:a16="http://schemas.microsoft.com/office/drawing/2014/main" val="2396695701"/>
                    </a:ext>
                  </a:extLst>
                </a:gridCol>
                <a:gridCol w="822960">
                  <a:extLst>
                    <a:ext uri="{9D8B030D-6E8A-4147-A177-3AD203B41FA5}">
                      <a16:colId xmlns:a16="http://schemas.microsoft.com/office/drawing/2014/main" val="3952082116"/>
                    </a:ext>
                  </a:extLst>
                </a:gridCol>
                <a:gridCol w="822960">
                  <a:extLst>
                    <a:ext uri="{9D8B030D-6E8A-4147-A177-3AD203B41FA5}">
                      <a16:colId xmlns:a16="http://schemas.microsoft.com/office/drawing/2014/main" val="22838616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extLst>
                  <a:ext uri="{0D108BD9-81ED-4DB2-BD59-A6C34878D82A}">
                    <a16:rowId xmlns:a16="http://schemas.microsoft.com/office/drawing/2014/main" val="1207893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 - 2024-06-01 14:45:20</a:t>
                      </a:r>
                      <a:r>
                        <a:rPr kumimoji="0" lang="fr-FR" sz="1000" b="0" i="0" u="none" strike="noStrike" kern="1200" cap="none" spc="0" normalizeH="0" baseline="0" noProof="0">
                          <a:ln>
                            <a:noFill/>
                          </a:ln>
                          <a:solidFill>
                            <a:prstClr val="black"/>
                          </a:solidFill>
                          <a:effectLst/>
                          <a:uLnTx/>
                          <a:uFillTx/>
                          <a:latin typeface="Calibri"/>
                          <a:ea typeface="+mn-ea"/>
                          <a:cs typeface="+mn-cs"/>
                        </a:rPr>
                        <a:t>
 🎉 Lancement réussi pour le nouveau Bus Express ! 
🚌 Ce matin, la nouvelle ligne G du Bus Express a effectué son premier trajet entre Saint-Aubin de Médoc et la gare Saint-Jean @bordeaux en seulement 1 heure. @Info_tbm 
📸 Retour en photos sur cette grande première ! https://t.co/OlhXJ4oy89</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https://pbs.twimg.com/media/GO_SCiDXUAAY76B.jpg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TBM, Bus Express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extLst>
                  <a:ext uri="{0D108BD9-81ED-4DB2-BD59-A6C34878D82A}">
                    <a16:rowId xmlns:a16="http://schemas.microsoft.com/office/drawing/2014/main" val="1354281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 - 2024-06-01 12:29:05</a:t>
                      </a:r>
                      <a:r>
                        <a:rPr kumimoji="0" lang="fr-FR" sz="1000" b="0" i="0" u="none" strike="noStrike" kern="1200" cap="none" spc="0" normalizeH="0" baseline="0" noProof="0">
                          <a:ln>
                            <a:noFill/>
                          </a:ln>
                          <a:solidFill>
                            <a:prstClr val="black"/>
                          </a:solidFill>
                          <a:effectLst/>
                          <a:uLnTx/>
                          <a:uFillTx/>
                          <a:latin typeface="Calibri"/>
                          <a:ea typeface="+mn-ea"/>
                          <a:cs typeface="+mn-cs"/>
                        </a:rPr>
                        <a:t>
 🚍L'inauguration de la ligne du Bus Express en images ! 
Empruntez dès aujourd'hui la Ligne G @info_tbm entre Saint Aubin de Médoc et la Gare Saint-Jean 🚌
https://t.co/tnpyZPeaXv https://t.co/2Xwc0OEbnf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https://pbs.twimg.com/media/GO-y38cWQAARLZI.jpg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TBM, JO, Bus Express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extLst>
                  <a:ext uri="{0D108BD9-81ED-4DB2-BD59-A6C34878D82A}">
                    <a16:rowId xmlns:a16="http://schemas.microsoft.com/office/drawing/2014/main" val="124105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 - 2024-06-04 12:15:10</a:t>
                      </a:r>
                      <a:r>
                        <a:rPr kumimoji="0" lang="fr-FR" sz="1000" b="0" i="0" u="none" strike="noStrike" kern="1200" cap="none" spc="0" normalizeH="0" baseline="0" noProof="0">
                          <a:ln>
                            <a:noFill/>
                          </a:ln>
                          <a:solidFill>
                            <a:prstClr val="black"/>
                          </a:solidFill>
                          <a:effectLst/>
                          <a:uLnTx/>
                          <a:uFillTx/>
                          <a:latin typeface="Calibri"/>
                          <a:ea typeface="+mn-ea"/>
                          <a:cs typeface="+mn-cs"/>
                        </a:rPr>
                        <a:t>
 La Ligne G du Bus Express, première du nom, a été lancée ce samedi !
Faites-vous partie de ses premiers voyageurs ? 
https://t.co/engvdFbynj https://t.co/CWG8CwkYTH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https://pbs.twimg.com/media/GPOMc8qXoAAWQhm.jpg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TBM, Bus Express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extLst>
                  <a:ext uri="{0D108BD9-81ED-4DB2-BD59-A6C34878D82A}">
                    <a16:rowId xmlns:a16="http://schemas.microsoft.com/office/drawing/2014/main" val="1758855072"/>
                  </a:ext>
                </a:extLst>
              </a:tr>
            </a:tbl>
          </a:graphicData>
        </a:graphic>
      </p:graphicFrame>
      <p:sp>
        <p:nvSpPr>
          <p:cNvPr id="4" name="Text Placeholder 3">
            <a:extLst>
              <a:ext uri="{FF2B5EF4-FFF2-40B4-BE49-F238E27FC236}">
                <a16:creationId xmlns:a16="http://schemas.microsoft.com/office/drawing/2014/main" id="{0DDF1A29-5F54-4567-96C8-385400CCBAAB}"/>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2895668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E6C85-C3B1-4146-8DE9-CAADDF47F52E}"/>
              </a:ext>
            </a:extLst>
          </p:cNvPr>
          <p:cNvSpPr>
            <a:spLocks noGrp="1"/>
          </p:cNvSpPr>
          <p:nvPr>
            <p:ph type="title"/>
          </p:nvPr>
        </p:nvSpPr>
        <p:spPr/>
        <p:txBody>
          <a:bodyPr/>
          <a:lstStyle/>
          <a:p>
            <a:r>
              <a:rPr lang="fr-FR"/>
              <a:t>Twitter Tweets les plus "likés" | 2 profiles - 5 of 9</a:t>
            </a:r>
            <a:endParaRPr lang="en-US"/>
          </a:p>
        </p:txBody>
      </p:sp>
      <p:graphicFrame>
        <p:nvGraphicFramePr>
          <p:cNvPr id="5" name="Table Placeholder 4">
            <a:extLst>
              <a:ext uri="{FF2B5EF4-FFF2-40B4-BE49-F238E27FC236}">
                <a16:creationId xmlns:a16="http://schemas.microsoft.com/office/drawing/2014/main" id="{9EBC4414-76E5-4306-BDEB-620FF2AA0EE3}"/>
              </a:ext>
            </a:extLst>
          </p:cNvPr>
          <p:cNvGraphicFramePr>
            <a:graphicFrameLocks noGrp="1"/>
          </p:cNvGraphicFramePr>
          <p:nvPr>
            <p:ph type="tbl" sz="quarter" idx="13"/>
            <p:extLst>
              <p:ext uri="{D42A27DB-BD31-4B8C-83A1-F6EECF244321}">
                <p14:modId xmlns:p14="http://schemas.microsoft.com/office/powerpoint/2010/main" val="13118547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59034739"/>
                    </a:ext>
                  </a:extLst>
                </a:gridCol>
                <a:gridCol w="1645920">
                  <a:extLst>
                    <a:ext uri="{9D8B030D-6E8A-4147-A177-3AD203B41FA5}">
                      <a16:colId xmlns:a16="http://schemas.microsoft.com/office/drawing/2014/main" val="3239218068"/>
                    </a:ext>
                  </a:extLst>
                </a:gridCol>
                <a:gridCol w="822960">
                  <a:extLst>
                    <a:ext uri="{9D8B030D-6E8A-4147-A177-3AD203B41FA5}">
                      <a16:colId xmlns:a16="http://schemas.microsoft.com/office/drawing/2014/main" val="696293564"/>
                    </a:ext>
                  </a:extLst>
                </a:gridCol>
                <a:gridCol w="822960">
                  <a:extLst>
                    <a:ext uri="{9D8B030D-6E8A-4147-A177-3AD203B41FA5}">
                      <a16:colId xmlns:a16="http://schemas.microsoft.com/office/drawing/2014/main" val="1400804693"/>
                    </a:ext>
                  </a:extLst>
                </a:gridCol>
                <a:gridCol w="822960">
                  <a:extLst>
                    <a:ext uri="{9D8B030D-6E8A-4147-A177-3AD203B41FA5}">
                      <a16:colId xmlns:a16="http://schemas.microsoft.com/office/drawing/2014/main" val="3688716639"/>
                    </a:ext>
                  </a:extLst>
                </a:gridCol>
                <a:gridCol w="822960">
                  <a:extLst>
                    <a:ext uri="{9D8B030D-6E8A-4147-A177-3AD203B41FA5}">
                      <a16:colId xmlns:a16="http://schemas.microsoft.com/office/drawing/2014/main" val="994838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extLst>
                  <a:ext uri="{0D108BD9-81ED-4DB2-BD59-A6C34878D82A}">
                    <a16:rowId xmlns:a16="http://schemas.microsoft.com/office/drawing/2014/main" val="2705793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 - 2024-06-14 08:45:11</a:t>
                      </a:r>
                      <a:r>
                        <a:rPr kumimoji="0" lang="fr-FR" sz="1000" b="0" i="0" u="none" strike="noStrike" kern="1200" cap="none" spc="0" normalizeH="0" baseline="0" noProof="0">
                          <a:ln>
                            <a:noFill/>
                          </a:ln>
                          <a:solidFill>
                            <a:prstClr val="black"/>
                          </a:solidFill>
                          <a:effectLst/>
                          <a:uLnTx/>
                          <a:uFillTx/>
                          <a:latin typeface="Calibri"/>
                          <a:ea typeface="+mn-ea"/>
                          <a:cs typeface="+mn-cs"/>
                        </a:rPr>
                        <a:t>
 🏰 Découverte : forteresse de Blanquefort 
Venez découvrir ce site historique exceptionnel niché en plein milieu des marais de la Jalle. 
📆 Samedi 15 juin
🕕 À 14h
🎟️ Gratuit
En savoir plus ➡️ https://t.co/sq4bPVO1Vv https://t.co/oKnIweqXt4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https://pbs.twimg.com/media/GQA8S7MWcAA3W2Z.jpg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extLst>
                  <a:ext uri="{0D108BD9-81ED-4DB2-BD59-A6C34878D82A}">
                    <a16:rowId xmlns:a16="http://schemas.microsoft.com/office/drawing/2014/main" val="3765287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 - 2024-06-09 15:00:12</a:t>
                      </a:r>
                      <a:r>
                        <a:rPr kumimoji="0" lang="fr-FR" sz="1000" b="0" i="0" u="none" strike="noStrike" kern="1200" cap="none" spc="0" normalizeH="0" baseline="0" noProof="0">
                          <a:ln>
                            <a:noFill/>
                          </a:ln>
                          <a:solidFill>
                            <a:prstClr val="black"/>
                          </a:solidFill>
                          <a:effectLst/>
                          <a:uLnTx/>
                          <a:uFillTx/>
                          <a:latin typeface="Calibri"/>
                          <a:ea typeface="+mn-ea"/>
                          <a:cs typeface="+mn-cs"/>
                        </a:rPr>
                        <a:t>
 Levez les yeux et découvrez les oiseaux de la Métropole ! 
Le journal de Bordeaux Métropole vous propose d'aller à la rencontre de ses oiseaux, ouvrez grand vos oreilles, ça roucoule…🐤🌻 https://t.co/Houy9bd4gE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https://pbs.twimg.com/media/GPoiLTzWsAAHcfS.jpg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extLst>
                  <a:ext uri="{0D108BD9-81ED-4DB2-BD59-A6C34878D82A}">
                    <a16:rowId xmlns:a16="http://schemas.microsoft.com/office/drawing/2014/main" val="695515645"/>
                  </a:ext>
                </a:extLst>
              </a:tr>
            </a:tbl>
          </a:graphicData>
        </a:graphic>
      </p:graphicFrame>
      <p:sp>
        <p:nvSpPr>
          <p:cNvPr id="4" name="Text Placeholder 3">
            <a:extLst>
              <a:ext uri="{FF2B5EF4-FFF2-40B4-BE49-F238E27FC236}">
                <a16:creationId xmlns:a16="http://schemas.microsoft.com/office/drawing/2014/main" id="{EA4A8FC2-ACD0-4F2E-9D23-DF9018EDAEBB}"/>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9131010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E3E2C-624D-430D-BADB-4C0A470033C4}"/>
              </a:ext>
            </a:extLst>
          </p:cNvPr>
          <p:cNvSpPr>
            <a:spLocks noGrp="1"/>
          </p:cNvSpPr>
          <p:nvPr>
            <p:ph type="title"/>
          </p:nvPr>
        </p:nvSpPr>
        <p:spPr/>
        <p:txBody>
          <a:bodyPr/>
          <a:lstStyle/>
          <a:p>
            <a:r>
              <a:rPr lang="fr-FR"/>
              <a:t>Twitter Tweets les plus "likés" | 2 profiles - 6 of 9</a:t>
            </a:r>
            <a:endParaRPr lang="en-US"/>
          </a:p>
        </p:txBody>
      </p:sp>
      <p:graphicFrame>
        <p:nvGraphicFramePr>
          <p:cNvPr id="5" name="Table Placeholder 4">
            <a:extLst>
              <a:ext uri="{FF2B5EF4-FFF2-40B4-BE49-F238E27FC236}">
                <a16:creationId xmlns:a16="http://schemas.microsoft.com/office/drawing/2014/main" id="{0628A705-B6E9-4E0F-AEF4-EF475010343B}"/>
              </a:ext>
            </a:extLst>
          </p:cNvPr>
          <p:cNvGraphicFramePr>
            <a:graphicFrameLocks noGrp="1"/>
          </p:cNvGraphicFramePr>
          <p:nvPr>
            <p:ph type="tbl" sz="quarter" idx="13"/>
            <p:extLst>
              <p:ext uri="{D42A27DB-BD31-4B8C-83A1-F6EECF244321}">
                <p14:modId xmlns:p14="http://schemas.microsoft.com/office/powerpoint/2010/main" val="21485949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16361993"/>
                    </a:ext>
                  </a:extLst>
                </a:gridCol>
                <a:gridCol w="1645920">
                  <a:extLst>
                    <a:ext uri="{9D8B030D-6E8A-4147-A177-3AD203B41FA5}">
                      <a16:colId xmlns:a16="http://schemas.microsoft.com/office/drawing/2014/main" val="1062327728"/>
                    </a:ext>
                  </a:extLst>
                </a:gridCol>
                <a:gridCol w="822960">
                  <a:extLst>
                    <a:ext uri="{9D8B030D-6E8A-4147-A177-3AD203B41FA5}">
                      <a16:colId xmlns:a16="http://schemas.microsoft.com/office/drawing/2014/main" val="3969875506"/>
                    </a:ext>
                  </a:extLst>
                </a:gridCol>
                <a:gridCol w="822960">
                  <a:extLst>
                    <a:ext uri="{9D8B030D-6E8A-4147-A177-3AD203B41FA5}">
                      <a16:colId xmlns:a16="http://schemas.microsoft.com/office/drawing/2014/main" val="2143141569"/>
                    </a:ext>
                  </a:extLst>
                </a:gridCol>
                <a:gridCol w="822960">
                  <a:extLst>
                    <a:ext uri="{9D8B030D-6E8A-4147-A177-3AD203B41FA5}">
                      <a16:colId xmlns:a16="http://schemas.microsoft.com/office/drawing/2014/main" val="273586348"/>
                    </a:ext>
                  </a:extLst>
                </a:gridCol>
                <a:gridCol w="822960">
                  <a:extLst>
                    <a:ext uri="{9D8B030D-6E8A-4147-A177-3AD203B41FA5}">
                      <a16:colId xmlns:a16="http://schemas.microsoft.com/office/drawing/2014/main" val="15900906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extLst>
                  <a:ext uri="{0D108BD9-81ED-4DB2-BD59-A6C34878D82A}">
                    <a16:rowId xmlns:a16="http://schemas.microsoft.com/office/drawing/2014/main" val="1201625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@CirculationBxM - 2024-06-25 17:03:18</a:t>
                      </a:r>
                      <a:r>
                        <a:rPr kumimoji="0" lang="fr-FR" sz="1000" b="0" i="0" u="none" strike="noStrike" kern="1200" cap="none" spc="0" normalizeH="0" baseline="0" noProof="0">
                          <a:ln>
                            <a:noFill/>
                          </a:ln>
                          <a:solidFill>
                            <a:prstClr val="black"/>
                          </a:solidFill>
                          <a:effectLst/>
                          <a:uLnTx/>
                          <a:uFillTx/>
                          <a:latin typeface="Calibri"/>
                          <a:ea typeface="+mn-ea"/>
                          <a:cs typeface="+mn-cs"/>
                        </a:rPr>
                        <a:t>
 RT @info_tbm: 🚧Du 8 au 23 juillet : Travaux sur vos lignes #TBMTramC et #TBMTramD.
 Interruption entre Quinconces et Pyrénées / Carle Vernet. 
🚍Des bus relais sont à disposition (fréquence 5min jusqu'à Terres Neuves en journée puis 10min jusqu'à Pyrénées).
ℹ️ Ces travaux offriront de… https://t.co/sPAXwlrPMN https://t.co/nR9aIIVand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TBM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extLst>
                  <a:ext uri="{0D108BD9-81ED-4DB2-BD59-A6C34878D82A}">
                    <a16:rowId xmlns:a16="http://schemas.microsoft.com/office/drawing/2014/main" val="2997637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 - 2024-06-18 09:31:40</a:t>
                      </a:r>
                      <a:r>
                        <a:rPr kumimoji="0" lang="fr-FR" sz="1000" b="0" i="0" u="none" strike="noStrike" kern="1200" cap="none" spc="0" normalizeH="0" baseline="0" noProof="0">
                          <a:ln>
                            <a:noFill/>
                          </a:ln>
                          <a:solidFill>
                            <a:prstClr val="black"/>
                          </a:solidFill>
                          <a:effectLst/>
                          <a:uLnTx/>
                          <a:uFillTx/>
                          <a:latin typeface="Calibri"/>
                          <a:ea typeface="+mn-ea"/>
                          <a:cs typeface="+mn-cs"/>
                        </a:rPr>
                        <a:t>
 RT @Bordeaux: Rassembler le plus grand nombre autour du vélo, c'est le pari de "Tous à vélo ! La grande convergence" Vélo-Cité qui a rassemblé de nombreux cyclistes venus de plusieurs villes de la métropole, samedi dernier.
Photos : Olivier Michaud et TS-mairie de Bordeaux https://t.co/QF7MBSTW5n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extLst>
                  <a:ext uri="{0D108BD9-81ED-4DB2-BD59-A6C34878D82A}">
                    <a16:rowId xmlns:a16="http://schemas.microsoft.com/office/drawing/2014/main" val="3879509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 - 2024-06-21 18:16:06</a:t>
                      </a:r>
                      <a:r>
                        <a:rPr kumimoji="0" lang="fr-FR" sz="1000" b="0" i="0" u="none" strike="noStrike" kern="1200" cap="none" spc="0" normalizeH="0" baseline="0" noProof="0">
                          <a:ln>
                            <a:noFill/>
                          </a:ln>
                          <a:solidFill>
                            <a:prstClr val="black"/>
                          </a:solidFill>
                          <a:effectLst/>
                          <a:uLnTx/>
                          <a:uFillTx/>
                          <a:latin typeface="Calibri"/>
                          <a:ea typeface="+mn-ea"/>
                          <a:cs typeface="+mn-cs"/>
                        </a:rPr>
                        <a:t>
 🌉 Destination Pont Simone-Veil - Ép. 15 - Ils ont fait le pont
Jusqu'à 300 agents de la métropole ont travaillé sur le pont Simone-Veil ! 
👷 Portrait des 3 principaux acteurs de cette grande aventure qui s'achèvera le 8 juillet avec l'ouverture à la circulation automobile. https://t.co/3pJDzEhTbf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Pont Simone Veil, marque employeur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extLst>
                  <a:ext uri="{0D108BD9-81ED-4DB2-BD59-A6C34878D82A}">
                    <a16:rowId xmlns:a16="http://schemas.microsoft.com/office/drawing/2014/main" val="2170682838"/>
                  </a:ext>
                </a:extLst>
              </a:tr>
            </a:tbl>
          </a:graphicData>
        </a:graphic>
      </p:graphicFrame>
      <p:sp>
        <p:nvSpPr>
          <p:cNvPr id="4" name="Text Placeholder 3">
            <a:extLst>
              <a:ext uri="{FF2B5EF4-FFF2-40B4-BE49-F238E27FC236}">
                <a16:creationId xmlns:a16="http://schemas.microsoft.com/office/drawing/2014/main" id="{6E4D800D-947C-48B5-8E58-AADDF5F13B65}"/>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42471590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2F96E-F6AE-4162-8645-11B3392A4FAE}"/>
              </a:ext>
            </a:extLst>
          </p:cNvPr>
          <p:cNvSpPr>
            <a:spLocks noGrp="1"/>
          </p:cNvSpPr>
          <p:nvPr>
            <p:ph type="title"/>
          </p:nvPr>
        </p:nvSpPr>
        <p:spPr/>
        <p:txBody>
          <a:bodyPr/>
          <a:lstStyle/>
          <a:p>
            <a:r>
              <a:rPr lang="fr-FR"/>
              <a:t>Twitter Tweets les plus "likés" | 2 profiles - 7 of 9</a:t>
            </a:r>
            <a:endParaRPr lang="en-US"/>
          </a:p>
        </p:txBody>
      </p:sp>
      <p:graphicFrame>
        <p:nvGraphicFramePr>
          <p:cNvPr id="5" name="Table Placeholder 4">
            <a:extLst>
              <a:ext uri="{FF2B5EF4-FFF2-40B4-BE49-F238E27FC236}">
                <a16:creationId xmlns:a16="http://schemas.microsoft.com/office/drawing/2014/main" id="{2BA0DA60-721B-4E91-8B48-472155DF2567}"/>
              </a:ext>
            </a:extLst>
          </p:cNvPr>
          <p:cNvGraphicFramePr>
            <a:graphicFrameLocks noGrp="1"/>
          </p:cNvGraphicFramePr>
          <p:nvPr>
            <p:ph type="tbl" sz="quarter" idx="13"/>
            <p:extLst>
              <p:ext uri="{D42A27DB-BD31-4B8C-83A1-F6EECF244321}">
                <p14:modId xmlns:p14="http://schemas.microsoft.com/office/powerpoint/2010/main" val="1186400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20174919"/>
                    </a:ext>
                  </a:extLst>
                </a:gridCol>
                <a:gridCol w="1645920">
                  <a:extLst>
                    <a:ext uri="{9D8B030D-6E8A-4147-A177-3AD203B41FA5}">
                      <a16:colId xmlns:a16="http://schemas.microsoft.com/office/drawing/2014/main" val="2117454165"/>
                    </a:ext>
                  </a:extLst>
                </a:gridCol>
                <a:gridCol w="822960">
                  <a:extLst>
                    <a:ext uri="{9D8B030D-6E8A-4147-A177-3AD203B41FA5}">
                      <a16:colId xmlns:a16="http://schemas.microsoft.com/office/drawing/2014/main" val="3837804473"/>
                    </a:ext>
                  </a:extLst>
                </a:gridCol>
                <a:gridCol w="822960">
                  <a:extLst>
                    <a:ext uri="{9D8B030D-6E8A-4147-A177-3AD203B41FA5}">
                      <a16:colId xmlns:a16="http://schemas.microsoft.com/office/drawing/2014/main" val="119946582"/>
                    </a:ext>
                  </a:extLst>
                </a:gridCol>
                <a:gridCol w="822960">
                  <a:extLst>
                    <a:ext uri="{9D8B030D-6E8A-4147-A177-3AD203B41FA5}">
                      <a16:colId xmlns:a16="http://schemas.microsoft.com/office/drawing/2014/main" val="3624227573"/>
                    </a:ext>
                  </a:extLst>
                </a:gridCol>
                <a:gridCol w="822960">
                  <a:extLst>
                    <a:ext uri="{9D8B030D-6E8A-4147-A177-3AD203B41FA5}">
                      <a16:colId xmlns:a16="http://schemas.microsoft.com/office/drawing/2014/main" val="4154369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extLst>
                  <a:ext uri="{0D108BD9-81ED-4DB2-BD59-A6C34878D82A}">
                    <a16:rowId xmlns:a16="http://schemas.microsoft.com/office/drawing/2014/main" val="3919715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 - 2024-06-24 15:00:52</a:t>
                      </a:r>
                      <a:r>
                        <a:rPr kumimoji="0" lang="fr-FR" sz="1000" b="0" i="0" u="none" strike="noStrike" kern="1200" cap="none" spc="0" normalizeH="0" baseline="0" noProof="0">
                          <a:ln>
                            <a:noFill/>
                          </a:ln>
                          <a:solidFill>
                            <a:prstClr val="black"/>
                          </a:solidFill>
                          <a:effectLst/>
                          <a:uLnTx/>
                          <a:uFillTx/>
                          <a:latin typeface="Calibri"/>
                          <a:ea typeface="+mn-ea"/>
                          <a:cs typeface="+mn-cs"/>
                        </a:rPr>
                        <a:t>
 RT @ArchivesBxM: Clin d’œil à la fête du vin annoncée pour cette fin de semaine ! Ça s’est passé les 25, 26 et 27 juin 1971 les fêtes du vin de Bordeaux. Trois jours entre gastronomie, folklore et spectacles.
Illustrations des festivités parus dans le journal "La vie de Bordeaux", 3 juillet 1971. https://t.co/tAtmEQuwOv</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extLst>
                  <a:ext uri="{0D108BD9-81ED-4DB2-BD59-A6C34878D82A}">
                    <a16:rowId xmlns:a16="http://schemas.microsoft.com/office/drawing/2014/main" val="2516455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 - 2024-06-11 19:17:10</a:t>
                      </a:r>
                      <a:r>
                        <a:rPr kumimoji="0" lang="fr-FR" sz="1000" b="0" i="0" u="none" strike="noStrike" kern="1200" cap="none" spc="0" normalizeH="0" baseline="0" noProof="0">
                          <a:ln>
                            <a:noFill/>
                          </a:ln>
                          <a:solidFill>
                            <a:prstClr val="black"/>
                          </a:solidFill>
                          <a:effectLst/>
                          <a:uLnTx/>
                          <a:uFillTx/>
                          <a:latin typeface="Calibri"/>
                          <a:ea typeface="+mn-ea"/>
                          <a:cs typeface="+mn-cs"/>
                        </a:rPr>
                        <a:t>
 La Torche Olympique arrive aux @ArchivesBxM 🔥
Et pour fêter ça, on vous donne rendez-vous pour une cérémonie artistique et culinaire jeudi 13 juin à 19h.
https://t.co/JHHa9E9zJa https://t.co/m0GRrFgvo1</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https://pbs.twimg.com/media/GPzwKReWIAEcnL3.jpg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extLst>
                  <a:ext uri="{0D108BD9-81ED-4DB2-BD59-A6C34878D82A}">
                    <a16:rowId xmlns:a16="http://schemas.microsoft.com/office/drawing/2014/main" val="2958111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 - 2024-06-17 16:46:56</a:t>
                      </a:r>
                      <a:r>
                        <a:rPr kumimoji="0" lang="fr-FR" sz="1000" b="0" i="0" u="none" strike="noStrike" kern="1200" cap="none" spc="0" normalizeH="0" baseline="0" noProof="0">
                          <a:ln>
                            <a:noFill/>
                          </a:ln>
                          <a:solidFill>
                            <a:prstClr val="black"/>
                          </a:solidFill>
                          <a:effectLst/>
                          <a:uLnTx/>
                          <a:uFillTx/>
                          <a:latin typeface="Calibri"/>
                          <a:ea typeface="+mn-ea"/>
                          <a:cs typeface="+mn-cs"/>
                        </a:rPr>
                        <a:t>
 RT @PrefAquitaine33: ⚠️⚡️| Le département de la #Gironde est placé en vigilance JAUNE pour le risque d'orages à partir de 22h.  Soyez vigilants lors de vos activités en extérieur et suivez l'évolution de la situation sur : https://t.co/5GTcSlkxGO https://t.co/MqgbTwnfg9</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extLst>
                  <a:ext uri="{0D108BD9-81ED-4DB2-BD59-A6C34878D82A}">
                    <a16:rowId xmlns:a16="http://schemas.microsoft.com/office/drawing/2014/main" val="576053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 - 2024-06-27 14:04:12</a:t>
                      </a:r>
                      <a:r>
                        <a:rPr kumimoji="0" lang="fr-FR" sz="1000" b="0" i="0" u="none" strike="noStrike" kern="1200" cap="none" spc="0" normalizeH="0" baseline="0" noProof="0">
                          <a:ln>
                            <a:noFill/>
                          </a:ln>
                          <a:solidFill>
                            <a:prstClr val="black"/>
                          </a:solidFill>
                          <a:effectLst/>
                          <a:uLnTx/>
                          <a:uFillTx/>
                          <a:latin typeface="Calibri"/>
                          <a:ea typeface="+mn-ea"/>
                          <a:cs typeface="+mn-cs"/>
                        </a:rPr>
                        <a:t>
 RT @BordeauxTourism: Top départ de @BordeauxFeteVin  🥳  C’est parti pour 4 jours de festivités ! Vous êtes déjà nombreux à nous rejoindre sur les quais. Quel plaisir de vous revoir 🍷🥰 #Bordeaux #BFV2024 https://t.co/WNeDLbxB4f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extLst>
                  <a:ext uri="{0D108BD9-81ED-4DB2-BD59-A6C34878D82A}">
                    <a16:rowId xmlns:a16="http://schemas.microsoft.com/office/drawing/2014/main" val="3354492124"/>
                  </a:ext>
                </a:extLst>
              </a:tr>
            </a:tbl>
          </a:graphicData>
        </a:graphic>
      </p:graphicFrame>
      <p:sp>
        <p:nvSpPr>
          <p:cNvPr id="4" name="Text Placeholder 3">
            <a:extLst>
              <a:ext uri="{FF2B5EF4-FFF2-40B4-BE49-F238E27FC236}">
                <a16:creationId xmlns:a16="http://schemas.microsoft.com/office/drawing/2014/main" id="{E27FE0AA-C534-4CC4-993B-330103E7044A}"/>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6515519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625A9-09C4-460E-9321-43264026B5B9}"/>
              </a:ext>
            </a:extLst>
          </p:cNvPr>
          <p:cNvSpPr>
            <a:spLocks noGrp="1"/>
          </p:cNvSpPr>
          <p:nvPr>
            <p:ph type="title"/>
          </p:nvPr>
        </p:nvSpPr>
        <p:spPr/>
        <p:txBody>
          <a:bodyPr/>
          <a:lstStyle/>
          <a:p>
            <a:r>
              <a:rPr lang="fr-FR"/>
              <a:t>Twitter Tweets les plus "likés" | 2 profiles - 8 of 9</a:t>
            </a:r>
            <a:endParaRPr lang="en-US"/>
          </a:p>
        </p:txBody>
      </p:sp>
      <p:graphicFrame>
        <p:nvGraphicFramePr>
          <p:cNvPr id="5" name="Table Placeholder 4">
            <a:extLst>
              <a:ext uri="{FF2B5EF4-FFF2-40B4-BE49-F238E27FC236}">
                <a16:creationId xmlns:a16="http://schemas.microsoft.com/office/drawing/2014/main" id="{F616E510-5A2E-4B4A-9853-C2CF72D23C2E}"/>
              </a:ext>
            </a:extLst>
          </p:cNvPr>
          <p:cNvGraphicFramePr>
            <a:graphicFrameLocks noGrp="1"/>
          </p:cNvGraphicFramePr>
          <p:nvPr>
            <p:ph type="tbl" sz="quarter" idx="13"/>
            <p:extLst>
              <p:ext uri="{D42A27DB-BD31-4B8C-83A1-F6EECF244321}">
                <p14:modId xmlns:p14="http://schemas.microsoft.com/office/powerpoint/2010/main" val="9397709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9077775"/>
                    </a:ext>
                  </a:extLst>
                </a:gridCol>
                <a:gridCol w="1645920">
                  <a:extLst>
                    <a:ext uri="{9D8B030D-6E8A-4147-A177-3AD203B41FA5}">
                      <a16:colId xmlns:a16="http://schemas.microsoft.com/office/drawing/2014/main" val="1005357823"/>
                    </a:ext>
                  </a:extLst>
                </a:gridCol>
                <a:gridCol w="822960">
                  <a:extLst>
                    <a:ext uri="{9D8B030D-6E8A-4147-A177-3AD203B41FA5}">
                      <a16:colId xmlns:a16="http://schemas.microsoft.com/office/drawing/2014/main" val="1749641709"/>
                    </a:ext>
                  </a:extLst>
                </a:gridCol>
                <a:gridCol w="822960">
                  <a:extLst>
                    <a:ext uri="{9D8B030D-6E8A-4147-A177-3AD203B41FA5}">
                      <a16:colId xmlns:a16="http://schemas.microsoft.com/office/drawing/2014/main" val="382849674"/>
                    </a:ext>
                  </a:extLst>
                </a:gridCol>
                <a:gridCol w="822960">
                  <a:extLst>
                    <a:ext uri="{9D8B030D-6E8A-4147-A177-3AD203B41FA5}">
                      <a16:colId xmlns:a16="http://schemas.microsoft.com/office/drawing/2014/main" val="1052201903"/>
                    </a:ext>
                  </a:extLst>
                </a:gridCol>
                <a:gridCol w="822960">
                  <a:extLst>
                    <a:ext uri="{9D8B030D-6E8A-4147-A177-3AD203B41FA5}">
                      <a16:colId xmlns:a16="http://schemas.microsoft.com/office/drawing/2014/main" val="38887715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extLst>
                  <a:ext uri="{0D108BD9-81ED-4DB2-BD59-A6C34878D82A}">
                    <a16:rowId xmlns:a16="http://schemas.microsoft.com/office/drawing/2014/main" val="2910234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@CirculationBxM - 2024-06-07 18:00:15</a:t>
                      </a:r>
                      <a:r>
                        <a:rPr kumimoji="0" lang="en-US" sz="1000" b="0" i="0" u="none" strike="noStrike" kern="1200" cap="none" spc="0" normalizeH="0" baseline="0" noProof="0">
                          <a:ln>
                            <a:noFill/>
                          </a:ln>
                          <a:solidFill>
                            <a:prstClr val="black"/>
                          </a:solidFill>
                          <a:effectLst/>
                          <a:uLnTx/>
                          <a:uFillTx/>
                          <a:latin typeface="Calibri"/>
                          <a:ea typeface="+mn-ea"/>
                          <a:cs typeface="+mn-cs"/>
                        </a:rPr>
                        <a:t>
 ⚠⚽ Match préparatoire Euro 2024 - France/Canada
📌 @Bordeaux @BxMetro - #MatmutAtlantique
📅 Dimanche 9 juin 2024 - 21h15
👉Forte affluence attendue =&amp;gt; privilégiez le 🚲 ou les 🚊🚍 pour éviter les difficultés de circulation.
🌐Plan de mobilité 👇
https://t.co/ageQe8KYCa https://t.co/2VyT9FHHa7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https://pbs.twimg.com/media/GPe4Nk8X0AAGiq3.jpg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mobilité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extLst>
                  <a:ext uri="{0D108BD9-81ED-4DB2-BD59-A6C34878D82A}">
                    <a16:rowId xmlns:a16="http://schemas.microsoft.com/office/drawing/2014/main" val="1463566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 - 2024-06-11 16:36:30</a:t>
                      </a:r>
                      <a:r>
                        <a:rPr kumimoji="0" lang="fr-FR" sz="1000" b="0" i="0" u="none" strike="noStrike" kern="1200" cap="none" spc="0" normalizeH="0" baseline="0" noProof="0">
                          <a:ln>
                            <a:noFill/>
                          </a:ln>
                          <a:solidFill>
                            <a:prstClr val="black"/>
                          </a:solidFill>
                          <a:effectLst/>
                          <a:uLnTx/>
                          <a:uFillTx/>
                          <a:latin typeface="Calibri"/>
                          <a:ea typeface="+mn-ea"/>
                          <a:cs typeface="+mn-cs"/>
                        </a:rPr>
                        <a:t>
 💡Bordeaux Métropole a signé "l'Alliance pour l'énergie solaire" impulsée par la ville de @Bordeaux. 
🤝Cette initiative rassemble plus de 100 dirigeants publics et privés pour accélérer le développement du photovoltaïque.
➡️Nos projets sur https://t.co/nOlw91KNLa https://t.co/xOfRC7Z0QD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https://pbs.twimg.com/media/GPzFxgkW0AAxKfF.jpg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extLst>
                  <a:ext uri="{0D108BD9-81ED-4DB2-BD59-A6C34878D82A}">
                    <a16:rowId xmlns:a16="http://schemas.microsoft.com/office/drawing/2014/main" val="1326566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 - 2024-06-17 18:01:09</a:t>
                      </a:r>
                      <a:r>
                        <a:rPr kumimoji="0" lang="fr-FR" sz="1000" b="0" i="0" u="none" strike="noStrike" kern="1200" cap="none" spc="0" normalizeH="0" baseline="0" noProof="0">
                          <a:ln>
                            <a:noFill/>
                          </a:ln>
                          <a:solidFill>
                            <a:prstClr val="black"/>
                          </a:solidFill>
                          <a:effectLst/>
                          <a:uLnTx/>
                          <a:uFillTx/>
                          <a:latin typeface="Calibri"/>
                          <a:ea typeface="+mn-ea"/>
                          <a:cs typeface="+mn-cs"/>
                        </a:rPr>
                        <a:t>
 🛥️ Un nouveau sur l'eau de la Métropole ! Bato, la nouvelle navette fluviale 💦
Conçu dans les ateliers de la société Ocea, le BATO s'inscrit dans le cadre du développement d'un nouveau réseau fluvial à Bordeaux Métropole. https://t.co/yyTq3OKj74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mobilité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extLst>
                  <a:ext uri="{0D108BD9-81ED-4DB2-BD59-A6C34878D82A}">
                    <a16:rowId xmlns:a16="http://schemas.microsoft.com/office/drawing/2014/main" val="2124408460"/>
                  </a:ext>
                </a:extLst>
              </a:tr>
            </a:tbl>
          </a:graphicData>
        </a:graphic>
      </p:graphicFrame>
      <p:sp>
        <p:nvSpPr>
          <p:cNvPr id="4" name="Text Placeholder 3">
            <a:extLst>
              <a:ext uri="{FF2B5EF4-FFF2-40B4-BE49-F238E27FC236}">
                <a16:creationId xmlns:a16="http://schemas.microsoft.com/office/drawing/2014/main" id="{F884ABE0-4EDF-4537-A1AD-3BB391B960F6}"/>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2788994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9F9B3-4EE6-4D4E-966D-F29E19C4A1A9}"/>
              </a:ext>
            </a:extLst>
          </p:cNvPr>
          <p:cNvSpPr>
            <a:spLocks noGrp="1"/>
          </p:cNvSpPr>
          <p:nvPr>
            <p:ph type="title"/>
          </p:nvPr>
        </p:nvSpPr>
        <p:spPr/>
        <p:txBody>
          <a:bodyPr/>
          <a:lstStyle/>
          <a:p>
            <a:r>
              <a:rPr lang="fr-FR"/>
              <a:t>Twitter Tweets les plus "likés" | 2 profiles - 9 of 9</a:t>
            </a:r>
            <a:endParaRPr lang="en-US"/>
          </a:p>
        </p:txBody>
      </p:sp>
      <p:graphicFrame>
        <p:nvGraphicFramePr>
          <p:cNvPr id="5" name="Table Placeholder 4">
            <a:extLst>
              <a:ext uri="{FF2B5EF4-FFF2-40B4-BE49-F238E27FC236}">
                <a16:creationId xmlns:a16="http://schemas.microsoft.com/office/drawing/2014/main" id="{DD072323-E603-46C7-A7BB-02001B35788B}"/>
              </a:ext>
            </a:extLst>
          </p:cNvPr>
          <p:cNvGraphicFramePr>
            <a:graphicFrameLocks noGrp="1"/>
          </p:cNvGraphicFramePr>
          <p:nvPr>
            <p:ph type="tbl" sz="quarter" idx="13"/>
            <p:extLst>
              <p:ext uri="{D42A27DB-BD31-4B8C-83A1-F6EECF244321}">
                <p14:modId xmlns:p14="http://schemas.microsoft.com/office/powerpoint/2010/main" val="543303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55306488"/>
                    </a:ext>
                  </a:extLst>
                </a:gridCol>
                <a:gridCol w="1645920">
                  <a:extLst>
                    <a:ext uri="{9D8B030D-6E8A-4147-A177-3AD203B41FA5}">
                      <a16:colId xmlns:a16="http://schemas.microsoft.com/office/drawing/2014/main" val="875685392"/>
                    </a:ext>
                  </a:extLst>
                </a:gridCol>
                <a:gridCol w="822960">
                  <a:extLst>
                    <a:ext uri="{9D8B030D-6E8A-4147-A177-3AD203B41FA5}">
                      <a16:colId xmlns:a16="http://schemas.microsoft.com/office/drawing/2014/main" val="576320297"/>
                    </a:ext>
                  </a:extLst>
                </a:gridCol>
                <a:gridCol w="822960">
                  <a:extLst>
                    <a:ext uri="{9D8B030D-6E8A-4147-A177-3AD203B41FA5}">
                      <a16:colId xmlns:a16="http://schemas.microsoft.com/office/drawing/2014/main" val="1002114853"/>
                    </a:ext>
                  </a:extLst>
                </a:gridCol>
                <a:gridCol w="822960">
                  <a:extLst>
                    <a:ext uri="{9D8B030D-6E8A-4147-A177-3AD203B41FA5}">
                      <a16:colId xmlns:a16="http://schemas.microsoft.com/office/drawing/2014/main" val="1160574363"/>
                    </a:ext>
                  </a:extLst>
                </a:gridCol>
                <a:gridCol w="822960">
                  <a:extLst>
                    <a:ext uri="{9D8B030D-6E8A-4147-A177-3AD203B41FA5}">
                      <a16:colId xmlns:a16="http://schemas.microsoft.com/office/drawing/2014/main" val="20649539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extLst>
                  <a:ext uri="{0D108BD9-81ED-4DB2-BD59-A6C34878D82A}">
                    <a16:rowId xmlns:a16="http://schemas.microsoft.com/office/drawing/2014/main" val="3137894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 - 2024-06-28 10:40:17</a:t>
                      </a:r>
                      <a:r>
                        <a:rPr kumimoji="0" lang="fr-FR" sz="1000" b="0" i="0" u="none" strike="noStrike" kern="1200" cap="none" spc="0" normalizeH="0" baseline="0" noProof="0">
                          <a:ln>
                            <a:noFill/>
                          </a:ln>
                          <a:solidFill>
                            <a:prstClr val="black"/>
                          </a:solidFill>
                          <a:effectLst/>
                          <a:uLnTx/>
                          <a:uFillTx/>
                          <a:latin typeface="Calibri"/>
                          <a:ea typeface="+mn-ea"/>
                          <a:cs typeface="+mn-cs"/>
                        </a:rPr>
                        <a:t>
 RT @CirculationBxM: 🎉📺🏉Retransmission #Top14 / 🍷 #BFLV2024  | Comment se déplacer sur @Bordeaux ?
📌 @BxMetro
📅 Vendredi 28 juin 2024
👉 Quelles sont les mesures de circulation prises ? Le réseau @info_tbm 🚊🚍🚤🚲 s'adapte !
🌐Les solutions #Mobilité 👇
https://t.co/C7jazDnT20 https://t.co/pj39UsIj4Q</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mobilité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extLst>
                  <a:ext uri="{0D108BD9-81ED-4DB2-BD59-A6C34878D82A}">
                    <a16:rowId xmlns:a16="http://schemas.microsoft.com/office/drawing/2014/main" val="1817381204"/>
                  </a:ext>
                </a:extLst>
              </a:tr>
            </a:tbl>
          </a:graphicData>
        </a:graphic>
      </p:graphicFrame>
      <p:sp>
        <p:nvSpPr>
          <p:cNvPr id="4" name="Text Placeholder 3">
            <a:extLst>
              <a:ext uri="{FF2B5EF4-FFF2-40B4-BE49-F238E27FC236}">
                <a16:creationId xmlns:a16="http://schemas.microsoft.com/office/drawing/2014/main" id="{BE452CBF-F001-4433-9A51-3728B6CB944F}"/>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8138822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4C4B0-FA85-46B4-B0AF-2F6967D2BA83}"/>
              </a:ext>
            </a:extLst>
          </p:cNvPr>
          <p:cNvSpPr>
            <a:spLocks noGrp="1"/>
          </p:cNvSpPr>
          <p:nvPr>
            <p:ph type="title"/>
          </p:nvPr>
        </p:nvSpPr>
        <p:spPr/>
        <p:txBody>
          <a:bodyPr/>
          <a:lstStyle/>
          <a:p>
            <a:r>
              <a:rPr lang="fr-FR"/>
              <a:t>Twitter Chiffres clés des comptes | 2 profiles</a:t>
            </a:r>
            <a:endParaRPr lang="en-US"/>
          </a:p>
        </p:txBody>
      </p:sp>
      <p:graphicFrame>
        <p:nvGraphicFramePr>
          <p:cNvPr id="5" name="Table Placeholder 4">
            <a:extLst>
              <a:ext uri="{FF2B5EF4-FFF2-40B4-BE49-F238E27FC236}">
                <a16:creationId xmlns:a16="http://schemas.microsoft.com/office/drawing/2014/main" id="{CFE5F6C0-763A-4DAA-B4C7-301DE4B0F4F1}"/>
              </a:ext>
            </a:extLst>
          </p:cNvPr>
          <p:cNvGraphicFramePr>
            <a:graphicFrameLocks noGrp="1"/>
          </p:cNvGraphicFramePr>
          <p:nvPr>
            <p:ph type="tbl" sz="quarter" idx="13"/>
            <p:extLst>
              <p:ext uri="{D42A27DB-BD31-4B8C-83A1-F6EECF244321}">
                <p14:modId xmlns:p14="http://schemas.microsoft.com/office/powerpoint/2010/main" val="4200385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507780972"/>
                    </a:ext>
                  </a:extLst>
                </a:gridCol>
                <a:gridCol w="576072">
                  <a:extLst>
                    <a:ext uri="{9D8B030D-6E8A-4147-A177-3AD203B41FA5}">
                      <a16:colId xmlns:a16="http://schemas.microsoft.com/office/drawing/2014/main" val="4169573674"/>
                    </a:ext>
                  </a:extLst>
                </a:gridCol>
                <a:gridCol w="576072">
                  <a:extLst>
                    <a:ext uri="{9D8B030D-6E8A-4147-A177-3AD203B41FA5}">
                      <a16:colId xmlns:a16="http://schemas.microsoft.com/office/drawing/2014/main" val="1283815217"/>
                    </a:ext>
                  </a:extLst>
                </a:gridCol>
                <a:gridCol w="576072">
                  <a:extLst>
                    <a:ext uri="{9D8B030D-6E8A-4147-A177-3AD203B41FA5}">
                      <a16:colId xmlns:a16="http://schemas.microsoft.com/office/drawing/2014/main" val="330183018"/>
                    </a:ext>
                  </a:extLst>
                </a:gridCol>
                <a:gridCol w="576072">
                  <a:extLst>
                    <a:ext uri="{9D8B030D-6E8A-4147-A177-3AD203B41FA5}">
                      <a16:colId xmlns:a16="http://schemas.microsoft.com/office/drawing/2014/main" val="3290181087"/>
                    </a:ext>
                  </a:extLst>
                </a:gridCol>
                <a:gridCol w="576072">
                  <a:extLst>
                    <a:ext uri="{9D8B030D-6E8A-4147-A177-3AD203B41FA5}">
                      <a16:colId xmlns:a16="http://schemas.microsoft.com/office/drawing/2014/main" val="3298368122"/>
                    </a:ext>
                  </a:extLst>
                </a:gridCol>
                <a:gridCol w="576072">
                  <a:extLst>
                    <a:ext uri="{9D8B030D-6E8A-4147-A177-3AD203B41FA5}">
                      <a16:colId xmlns:a16="http://schemas.microsoft.com/office/drawing/2014/main" val="1856405961"/>
                    </a:ext>
                  </a:extLst>
                </a:gridCol>
                <a:gridCol w="576072">
                  <a:extLst>
                    <a:ext uri="{9D8B030D-6E8A-4147-A177-3AD203B41FA5}">
                      <a16:colId xmlns:a16="http://schemas.microsoft.com/office/drawing/2014/main" val="2052431382"/>
                    </a:ext>
                  </a:extLst>
                </a:gridCol>
                <a:gridCol w="576072">
                  <a:extLst>
                    <a:ext uri="{9D8B030D-6E8A-4147-A177-3AD203B41FA5}">
                      <a16:colId xmlns:a16="http://schemas.microsoft.com/office/drawing/2014/main" val="3174727013"/>
                    </a:ext>
                  </a:extLst>
                </a:gridCol>
                <a:gridCol w="576072">
                  <a:extLst>
                    <a:ext uri="{9D8B030D-6E8A-4147-A177-3AD203B41FA5}">
                      <a16:colId xmlns:a16="http://schemas.microsoft.com/office/drawing/2014/main" val="300886163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Likes on Own Tweets</a:t>
                      </a:r>
                    </a:p>
                  </a:txBody>
                  <a:tcPr/>
                </a:tc>
                <a:tc>
                  <a:txBody>
                    <a:bodyPr/>
                    <a:lstStyle/>
                    <a:p>
                      <a:r>
                        <a:rPr lang="en-US" sz="1000"/>
                        <a:t>Mentions</a:t>
                      </a:r>
                    </a:p>
                  </a:txBody>
                  <a:tcPr/>
                </a:tc>
                <a:extLst>
                  <a:ext uri="{0D108BD9-81ED-4DB2-BD59-A6C34878D82A}">
                    <a16:rowId xmlns:a16="http://schemas.microsoft.com/office/drawing/2014/main" val="721536526"/>
                  </a:ext>
                </a:extLst>
              </a:tr>
              <a:tr h="370840">
                <a:tc>
                  <a:txBody>
                    <a:bodyPr/>
                    <a:lstStyle/>
                    <a:p>
                      <a:r>
                        <a:rPr lang="en-US" sz="1000"/>
                        <a:t>@BxMetro</a:t>
                      </a:r>
                    </a:p>
                  </a:txBody>
                  <a:tcPr/>
                </a:tc>
                <a:tc>
                  <a:txBody>
                    <a:bodyPr/>
                    <a:lstStyle/>
                    <a:p>
                      <a:r>
                        <a:rPr lang="en-US" sz="1000"/>
                        <a:t>105923</a:t>
                      </a:r>
                    </a:p>
                  </a:txBody>
                  <a:tcPr/>
                </a:tc>
                <a:tc>
                  <a:txBody>
                    <a:bodyPr/>
                    <a:lstStyle/>
                    <a:p>
                      <a:r>
                        <a:rPr lang="en-US" sz="1000"/>
                        <a:t>141</a:t>
                      </a:r>
                    </a:p>
                  </a:txBody>
                  <a:tcPr/>
                </a:tc>
                <a:tc>
                  <a:txBody>
                    <a:bodyPr/>
                    <a:lstStyle/>
                    <a:p>
                      <a:r>
                        <a:rPr lang="en-US" sz="1000"/>
                        <a:t>143</a:t>
                      </a:r>
                    </a:p>
                  </a:txBody>
                  <a:tcPr/>
                </a:tc>
                <a:tc>
                  <a:txBody>
                    <a:bodyPr/>
                    <a:lstStyle/>
                    <a:p>
                      <a:r>
                        <a:rPr lang="en-US" sz="1000"/>
                        <a:t>95</a:t>
                      </a:r>
                    </a:p>
                  </a:txBody>
                  <a:tcPr/>
                </a:tc>
                <a:tc>
                  <a:txBody>
                    <a:bodyPr/>
                    <a:lstStyle/>
                    <a:p>
                      <a:r>
                        <a:rPr lang="en-US" sz="1000"/>
                        <a:t>18</a:t>
                      </a:r>
                    </a:p>
                  </a:txBody>
                  <a:tcPr/>
                </a:tc>
                <a:tc>
                  <a:txBody>
                    <a:bodyPr/>
                    <a:lstStyle/>
                    <a:p>
                      <a:r>
                        <a:rPr lang="en-US" sz="1000"/>
                        <a:t>30</a:t>
                      </a:r>
                    </a:p>
                  </a:txBody>
                  <a:tcPr/>
                </a:tc>
                <a:tc>
                  <a:txBody>
                    <a:bodyPr/>
                    <a:lstStyle/>
                    <a:p>
                      <a:r>
                        <a:rPr lang="en-US" sz="1000"/>
                        <a:t>120</a:t>
                      </a:r>
                    </a:p>
                  </a:txBody>
                  <a:tcPr/>
                </a:tc>
                <a:tc>
                  <a:txBody>
                    <a:bodyPr/>
                    <a:lstStyle/>
                    <a:p>
                      <a:r>
                        <a:rPr lang="en-US" sz="1000"/>
                        <a:t>407</a:t>
                      </a:r>
                    </a:p>
                  </a:txBody>
                  <a:tcPr/>
                </a:tc>
                <a:tc>
                  <a:txBody>
                    <a:bodyPr/>
                    <a:lstStyle/>
                    <a:p>
                      <a:r>
                        <a:rPr lang="en-US" sz="1000"/>
                        <a:t>359</a:t>
                      </a:r>
                    </a:p>
                  </a:txBody>
                  <a:tcPr/>
                </a:tc>
                <a:extLst>
                  <a:ext uri="{0D108BD9-81ED-4DB2-BD59-A6C34878D82A}">
                    <a16:rowId xmlns:a16="http://schemas.microsoft.com/office/drawing/2014/main" val="1922566846"/>
                  </a:ext>
                </a:extLst>
              </a:tr>
              <a:tr h="370840">
                <a:tc>
                  <a:txBody>
                    <a:bodyPr/>
                    <a:lstStyle/>
                    <a:p>
                      <a:r>
                        <a:rPr lang="en-US" sz="1000"/>
                        <a:t>@CirculationBxM</a:t>
                      </a:r>
                    </a:p>
                  </a:txBody>
                  <a:tcPr/>
                </a:tc>
                <a:tc>
                  <a:txBody>
                    <a:bodyPr/>
                    <a:lstStyle/>
                    <a:p>
                      <a:r>
                        <a:rPr lang="en-US" sz="1000"/>
                        <a:t>8055</a:t>
                      </a:r>
                    </a:p>
                  </a:txBody>
                  <a:tcPr/>
                </a:tc>
                <a:tc>
                  <a:txBody>
                    <a:bodyPr/>
                    <a:lstStyle/>
                    <a:p>
                      <a:r>
                        <a:rPr lang="en-US" sz="1000"/>
                        <a:t>34</a:t>
                      </a:r>
                    </a:p>
                  </a:txBody>
                  <a:tcPr/>
                </a:tc>
                <a:tc>
                  <a:txBody>
                    <a:bodyPr/>
                    <a:lstStyle/>
                    <a:p>
                      <a:r>
                        <a:rPr lang="en-US" sz="1000"/>
                        <a:t>182</a:t>
                      </a:r>
                    </a:p>
                  </a:txBody>
                  <a:tcPr/>
                </a:tc>
                <a:tc>
                  <a:txBody>
                    <a:bodyPr/>
                    <a:lstStyle/>
                    <a:p>
                      <a:r>
                        <a:rPr lang="en-US" sz="1000"/>
                        <a:t>151</a:t>
                      </a:r>
                    </a:p>
                  </a:txBody>
                  <a:tcPr/>
                </a:tc>
                <a:tc>
                  <a:txBody>
                    <a:bodyPr/>
                    <a:lstStyle/>
                    <a:p>
                      <a:r>
                        <a:rPr lang="en-US" sz="1000"/>
                        <a:t>17</a:t>
                      </a:r>
                    </a:p>
                  </a:txBody>
                  <a:tcPr/>
                </a:tc>
                <a:tc>
                  <a:txBody>
                    <a:bodyPr/>
                    <a:lstStyle/>
                    <a:p>
                      <a:r>
                        <a:rPr lang="en-US" sz="1000"/>
                        <a:t>14</a:t>
                      </a:r>
                    </a:p>
                  </a:txBody>
                  <a:tcPr/>
                </a:tc>
                <a:tc>
                  <a:txBody>
                    <a:bodyPr/>
                    <a:lstStyle/>
                    <a:p>
                      <a:r>
                        <a:rPr lang="en-US" sz="1000"/>
                        <a:t>51</a:t>
                      </a:r>
                    </a:p>
                  </a:txBody>
                  <a:tcPr/>
                </a:tc>
                <a:tc>
                  <a:txBody>
                    <a:bodyPr/>
                    <a:lstStyle/>
                    <a:p>
                      <a:r>
                        <a:rPr lang="en-US" sz="1000"/>
                        <a:t>104</a:t>
                      </a:r>
                    </a:p>
                  </a:txBody>
                  <a:tcPr/>
                </a:tc>
                <a:tc>
                  <a:txBody>
                    <a:bodyPr/>
                    <a:lstStyle/>
                    <a:p>
                      <a:r>
                        <a:rPr lang="en-US" sz="1000"/>
                        <a:t>62</a:t>
                      </a:r>
                    </a:p>
                  </a:txBody>
                  <a:tcPr/>
                </a:tc>
                <a:extLst>
                  <a:ext uri="{0D108BD9-81ED-4DB2-BD59-A6C34878D82A}">
                    <a16:rowId xmlns:a16="http://schemas.microsoft.com/office/drawing/2014/main" val="448227872"/>
                  </a:ext>
                </a:extLst>
              </a:tr>
            </a:tbl>
          </a:graphicData>
        </a:graphic>
      </p:graphicFrame>
      <p:sp>
        <p:nvSpPr>
          <p:cNvPr id="4" name="Text Placeholder 3">
            <a:extLst>
              <a:ext uri="{FF2B5EF4-FFF2-40B4-BE49-F238E27FC236}">
                <a16:creationId xmlns:a16="http://schemas.microsoft.com/office/drawing/2014/main" id="{C778B1BC-6556-4195-A42C-A8CDA058C2FF}"/>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2161123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16EB0-C8AF-4C94-8912-451BA4C5BBB8}"/>
              </a:ext>
            </a:extLst>
          </p:cNvPr>
          <p:cNvSpPr>
            <a:spLocks noGrp="1"/>
          </p:cNvSpPr>
          <p:nvPr>
            <p:ph type="title"/>
          </p:nvPr>
        </p:nvSpPr>
        <p:spPr/>
        <p:txBody>
          <a:bodyPr/>
          <a:lstStyle/>
          <a:p>
            <a:r>
              <a:rPr lang="fr-FR"/>
              <a:t>Twitter Utilisation des hashtags | 2 profiles - 1 of 3</a:t>
            </a:r>
            <a:endParaRPr lang="en-US"/>
          </a:p>
        </p:txBody>
      </p:sp>
      <p:graphicFrame>
        <p:nvGraphicFramePr>
          <p:cNvPr id="5" name="Table Placeholder 4">
            <a:extLst>
              <a:ext uri="{FF2B5EF4-FFF2-40B4-BE49-F238E27FC236}">
                <a16:creationId xmlns:a16="http://schemas.microsoft.com/office/drawing/2014/main" id="{AF017BD2-ADFA-4AB4-8C04-C37B65C5388B}"/>
              </a:ext>
            </a:extLst>
          </p:cNvPr>
          <p:cNvGraphicFramePr>
            <a:graphicFrameLocks noGrp="1"/>
          </p:cNvGraphicFramePr>
          <p:nvPr>
            <p:ph type="tbl" sz="quarter" idx="13"/>
            <p:extLst>
              <p:ext uri="{D42A27DB-BD31-4B8C-83A1-F6EECF244321}">
                <p14:modId xmlns:p14="http://schemas.microsoft.com/office/powerpoint/2010/main" val="1794150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402805830"/>
                    </a:ext>
                  </a:extLst>
                </a:gridCol>
                <a:gridCol w="1645920">
                  <a:extLst>
                    <a:ext uri="{9D8B030D-6E8A-4147-A177-3AD203B41FA5}">
                      <a16:colId xmlns:a16="http://schemas.microsoft.com/office/drawing/2014/main" val="3251240347"/>
                    </a:ext>
                  </a:extLst>
                </a:gridCol>
                <a:gridCol w="1645920">
                  <a:extLst>
                    <a:ext uri="{9D8B030D-6E8A-4147-A177-3AD203B41FA5}">
                      <a16:colId xmlns:a16="http://schemas.microsoft.com/office/drawing/2014/main" val="1431844860"/>
                    </a:ext>
                  </a:extLst>
                </a:gridCol>
                <a:gridCol w="1645920">
                  <a:extLst>
                    <a:ext uri="{9D8B030D-6E8A-4147-A177-3AD203B41FA5}">
                      <a16:colId xmlns:a16="http://schemas.microsoft.com/office/drawing/2014/main" val="930121246"/>
                    </a:ext>
                  </a:extLst>
                </a:gridCol>
                <a:gridCol w="1645920">
                  <a:extLst>
                    <a:ext uri="{9D8B030D-6E8A-4147-A177-3AD203B41FA5}">
                      <a16:colId xmlns:a16="http://schemas.microsoft.com/office/drawing/2014/main" val="10838069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Impressions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Engagements per Tweet</a:t>
                      </a:r>
                    </a:p>
                  </a:txBody>
                  <a:tcPr/>
                </a:tc>
                <a:extLst>
                  <a:ext uri="{0D108BD9-81ED-4DB2-BD59-A6C34878D82A}">
                    <a16:rowId xmlns:a16="http://schemas.microsoft.com/office/drawing/2014/main" val="2525266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#PontSimoneVeil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extLst>
                  <a:ext uri="{0D108BD9-81ED-4DB2-BD59-A6C34878D82A}">
                    <a16:rowId xmlns:a16="http://schemas.microsoft.com/office/drawing/2014/main" val="3039848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#Blanquefort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extLst>
                  <a:ext uri="{0D108BD9-81ED-4DB2-BD59-A6C34878D82A}">
                    <a16:rowId xmlns:a16="http://schemas.microsoft.com/office/drawing/2014/main" val="2379707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#ConseilBxMetro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1153.6666666667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27.666666666667</a:t>
                      </a:r>
                    </a:p>
                  </a:txBody>
                  <a:tcPr/>
                </a:tc>
                <a:extLst>
                  <a:ext uri="{0D108BD9-81ED-4DB2-BD59-A6C34878D82A}">
                    <a16:rowId xmlns:a16="http://schemas.microsoft.com/office/drawing/2014/main" val="3635392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#LeSaviezVous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extLst>
                  <a:ext uri="{0D108BD9-81ED-4DB2-BD59-A6C34878D82A}">
                    <a16:rowId xmlns:a16="http://schemas.microsoft.com/office/drawing/2014/main" val="2316718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extLst>
                  <a:ext uri="{0D108BD9-81ED-4DB2-BD59-A6C34878D82A}">
                    <a16:rowId xmlns:a16="http://schemas.microsoft.com/office/drawing/2014/main" val="1236636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#Actualités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extLst>
                  <a:ext uri="{0D108BD9-81ED-4DB2-BD59-A6C34878D82A}">
                    <a16:rowId xmlns:a16="http://schemas.microsoft.com/office/drawing/2014/main" val="949512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#Journal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extLst>
                  <a:ext uri="{0D108BD9-81ED-4DB2-BD59-A6C34878D82A}">
                    <a16:rowId xmlns:a16="http://schemas.microsoft.com/office/drawing/2014/main" val="329444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#BordeauxMétropole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extLst>
                  <a:ext uri="{0D108BD9-81ED-4DB2-BD59-A6C34878D82A}">
                    <a16:rowId xmlns:a16="http://schemas.microsoft.com/office/drawing/2014/main" val="2848990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#Durabilité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extLst>
                  <a:ext uri="{0D108BD9-81ED-4DB2-BD59-A6C34878D82A}">
                    <a16:rowId xmlns:a16="http://schemas.microsoft.com/office/drawing/2014/main" val="3033812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#Innovation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extLst>
                  <a:ext uri="{0D108BD9-81ED-4DB2-BD59-A6C34878D82A}">
                    <a16:rowId xmlns:a16="http://schemas.microsoft.com/office/drawing/2014/main" val="208549981"/>
                  </a:ext>
                </a:extLst>
              </a:tr>
            </a:tbl>
          </a:graphicData>
        </a:graphic>
      </p:graphicFrame>
      <p:sp>
        <p:nvSpPr>
          <p:cNvPr id="4" name="Text Placeholder 3">
            <a:extLst>
              <a:ext uri="{FF2B5EF4-FFF2-40B4-BE49-F238E27FC236}">
                <a16:creationId xmlns:a16="http://schemas.microsoft.com/office/drawing/2014/main" id="{894320CB-55BC-411B-A956-45766B63BD11}"/>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4483649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47704-2CF9-4452-8D95-AFB52C541EFD}"/>
              </a:ext>
            </a:extLst>
          </p:cNvPr>
          <p:cNvSpPr>
            <a:spLocks noGrp="1"/>
          </p:cNvSpPr>
          <p:nvPr>
            <p:ph type="title"/>
          </p:nvPr>
        </p:nvSpPr>
        <p:spPr/>
        <p:txBody>
          <a:bodyPr/>
          <a:lstStyle/>
          <a:p>
            <a:r>
              <a:rPr lang="fr-FR"/>
              <a:t>Twitter Utilisation des hashtags | 2 profiles - 2 of 3</a:t>
            </a:r>
            <a:endParaRPr lang="en-US"/>
          </a:p>
        </p:txBody>
      </p:sp>
      <p:graphicFrame>
        <p:nvGraphicFramePr>
          <p:cNvPr id="5" name="Table Placeholder 4">
            <a:extLst>
              <a:ext uri="{FF2B5EF4-FFF2-40B4-BE49-F238E27FC236}">
                <a16:creationId xmlns:a16="http://schemas.microsoft.com/office/drawing/2014/main" id="{F02F1B61-F079-4A2E-B9EC-A728002055A1}"/>
              </a:ext>
            </a:extLst>
          </p:cNvPr>
          <p:cNvGraphicFramePr>
            <a:graphicFrameLocks noGrp="1"/>
          </p:cNvGraphicFramePr>
          <p:nvPr>
            <p:ph type="tbl" sz="quarter" idx="13"/>
            <p:extLst>
              <p:ext uri="{D42A27DB-BD31-4B8C-83A1-F6EECF244321}">
                <p14:modId xmlns:p14="http://schemas.microsoft.com/office/powerpoint/2010/main" val="3266557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762245792"/>
                    </a:ext>
                  </a:extLst>
                </a:gridCol>
                <a:gridCol w="1645920">
                  <a:extLst>
                    <a:ext uri="{9D8B030D-6E8A-4147-A177-3AD203B41FA5}">
                      <a16:colId xmlns:a16="http://schemas.microsoft.com/office/drawing/2014/main" val="3962870279"/>
                    </a:ext>
                  </a:extLst>
                </a:gridCol>
                <a:gridCol w="1645920">
                  <a:extLst>
                    <a:ext uri="{9D8B030D-6E8A-4147-A177-3AD203B41FA5}">
                      <a16:colId xmlns:a16="http://schemas.microsoft.com/office/drawing/2014/main" val="1937976289"/>
                    </a:ext>
                  </a:extLst>
                </a:gridCol>
                <a:gridCol w="1645920">
                  <a:extLst>
                    <a:ext uri="{9D8B030D-6E8A-4147-A177-3AD203B41FA5}">
                      <a16:colId xmlns:a16="http://schemas.microsoft.com/office/drawing/2014/main" val="96525253"/>
                    </a:ext>
                  </a:extLst>
                </a:gridCol>
                <a:gridCol w="1645920">
                  <a:extLst>
                    <a:ext uri="{9D8B030D-6E8A-4147-A177-3AD203B41FA5}">
                      <a16:colId xmlns:a16="http://schemas.microsoft.com/office/drawing/2014/main" val="22063214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Impressions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Engagements per Tweet</a:t>
                      </a:r>
                    </a:p>
                  </a:txBody>
                  <a:tcPr/>
                </a:tc>
                <a:extLst>
                  <a:ext uri="{0D108BD9-81ED-4DB2-BD59-A6C34878D82A}">
                    <a16:rowId xmlns:a16="http://schemas.microsoft.com/office/drawing/2014/main" val="4245090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#JourneeMondialeDonduSang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extLst>
                  <a:ext uri="{0D108BD9-81ED-4DB2-BD59-A6C34878D82A}">
                    <a16:rowId xmlns:a16="http://schemas.microsoft.com/office/drawing/2014/main" val="3944232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#dondusang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extLst>
                  <a:ext uri="{0D108BD9-81ED-4DB2-BD59-A6C34878D82A}">
                    <a16:rowId xmlns:a16="http://schemas.microsoft.com/office/drawing/2014/main" val="3120671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#EFS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extLst>
                  <a:ext uri="{0D108BD9-81ED-4DB2-BD59-A6C34878D82A}">
                    <a16:rowId xmlns:a16="http://schemas.microsoft.com/office/drawing/2014/main" val="2856764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#FFDSB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extLst>
                  <a:ext uri="{0D108BD9-81ED-4DB2-BD59-A6C34878D82A}">
                    <a16:rowId xmlns:a16="http://schemas.microsoft.com/office/drawing/2014/main" val="1495140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#JMDS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extLst>
                  <a:ext uri="{0D108BD9-81ED-4DB2-BD59-A6C34878D82A}">
                    <a16:rowId xmlns:a16="http://schemas.microsoft.com/office/drawing/2014/main" val="1891589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#ÉtéMétropolitain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3872828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#biodiversité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1229025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#MatmutAtlantique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892179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#Gironde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101485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#JobConnect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158808046"/>
                  </a:ext>
                </a:extLst>
              </a:tr>
            </a:tbl>
          </a:graphicData>
        </a:graphic>
      </p:graphicFrame>
      <p:sp>
        <p:nvSpPr>
          <p:cNvPr id="4" name="Text Placeholder 3">
            <a:extLst>
              <a:ext uri="{FF2B5EF4-FFF2-40B4-BE49-F238E27FC236}">
                <a16:creationId xmlns:a16="http://schemas.microsoft.com/office/drawing/2014/main" id="{7FDE969E-EE30-4AE7-AD53-9011A011DB61}"/>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6562194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4730A-8024-45F4-BDB3-A2EA89EC6B2A}"/>
              </a:ext>
            </a:extLst>
          </p:cNvPr>
          <p:cNvSpPr>
            <a:spLocks noGrp="1"/>
          </p:cNvSpPr>
          <p:nvPr>
            <p:ph type="title"/>
          </p:nvPr>
        </p:nvSpPr>
        <p:spPr/>
        <p:txBody>
          <a:bodyPr/>
          <a:lstStyle/>
          <a:p>
            <a:r>
              <a:rPr lang="fr-FR"/>
              <a:t>Twitter Utilisation des hashtags | 2 profiles - 3 of 3</a:t>
            </a:r>
            <a:endParaRPr lang="en-US"/>
          </a:p>
        </p:txBody>
      </p:sp>
      <p:graphicFrame>
        <p:nvGraphicFramePr>
          <p:cNvPr id="5" name="Table Placeholder 4">
            <a:extLst>
              <a:ext uri="{FF2B5EF4-FFF2-40B4-BE49-F238E27FC236}">
                <a16:creationId xmlns:a16="http://schemas.microsoft.com/office/drawing/2014/main" id="{B32C4433-62B5-442C-A3C3-48E719C4C214}"/>
              </a:ext>
            </a:extLst>
          </p:cNvPr>
          <p:cNvGraphicFramePr>
            <a:graphicFrameLocks noGrp="1"/>
          </p:cNvGraphicFramePr>
          <p:nvPr>
            <p:ph type="tbl" sz="quarter" idx="13"/>
            <p:extLst>
              <p:ext uri="{D42A27DB-BD31-4B8C-83A1-F6EECF244321}">
                <p14:modId xmlns:p14="http://schemas.microsoft.com/office/powerpoint/2010/main" val="39623539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323758648"/>
                    </a:ext>
                  </a:extLst>
                </a:gridCol>
                <a:gridCol w="1645920">
                  <a:extLst>
                    <a:ext uri="{9D8B030D-6E8A-4147-A177-3AD203B41FA5}">
                      <a16:colId xmlns:a16="http://schemas.microsoft.com/office/drawing/2014/main" val="2112020506"/>
                    </a:ext>
                  </a:extLst>
                </a:gridCol>
                <a:gridCol w="1645920">
                  <a:extLst>
                    <a:ext uri="{9D8B030D-6E8A-4147-A177-3AD203B41FA5}">
                      <a16:colId xmlns:a16="http://schemas.microsoft.com/office/drawing/2014/main" val="593071876"/>
                    </a:ext>
                  </a:extLst>
                </a:gridCol>
                <a:gridCol w="1645920">
                  <a:extLst>
                    <a:ext uri="{9D8B030D-6E8A-4147-A177-3AD203B41FA5}">
                      <a16:colId xmlns:a16="http://schemas.microsoft.com/office/drawing/2014/main" val="4225250285"/>
                    </a:ext>
                  </a:extLst>
                </a:gridCol>
                <a:gridCol w="1645920">
                  <a:extLst>
                    <a:ext uri="{9D8B030D-6E8A-4147-A177-3AD203B41FA5}">
                      <a16:colId xmlns:a16="http://schemas.microsoft.com/office/drawing/2014/main" val="27907535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Impressions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Engagements per Tweet</a:t>
                      </a:r>
                    </a:p>
                  </a:txBody>
                  <a:tcPr/>
                </a:tc>
                <a:extLst>
                  <a:ext uri="{0D108BD9-81ED-4DB2-BD59-A6C34878D82A}">
                    <a16:rowId xmlns:a16="http://schemas.microsoft.com/office/drawing/2014/main" val="1299416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#SchoolConnect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385231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325948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#BordeauxTechday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870227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#Top14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357707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#BFLV2024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551457451"/>
                  </a:ext>
                </a:extLst>
              </a:tr>
            </a:tbl>
          </a:graphicData>
        </a:graphic>
      </p:graphicFrame>
      <p:sp>
        <p:nvSpPr>
          <p:cNvPr id="4" name="Text Placeholder 3">
            <a:extLst>
              <a:ext uri="{FF2B5EF4-FFF2-40B4-BE49-F238E27FC236}">
                <a16:creationId xmlns:a16="http://schemas.microsoft.com/office/drawing/2014/main" id="{1E2D63D1-407C-4F5A-960F-A35FFAB783CE}"/>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41748779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62FE5-C1AC-428D-8BBF-A0430B2D5AB2}"/>
              </a:ext>
            </a:extLst>
          </p:cNvPr>
          <p:cNvSpPr>
            <a:spLocks noGrp="1"/>
          </p:cNvSpPr>
          <p:nvPr>
            <p:ph type="title"/>
          </p:nvPr>
        </p:nvSpPr>
        <p:spPr/>
        <p:txBody>
          <a:bodyPr/>
          <a:lstStyle/>
          <a:p>
            <a:r>
              <a:rPr lang="fr-FR"/>
              <a:t>Twitter Interactions entre comptes | 2 profiles - 1 of 3</a:t>
            </a:r>
            <a:endParaRPr lang="en-US"/>
          </a:p>
        </p:txBody>
      </p:sp>
      <p:graphicFrame>
        <p:nvGraphicFramePr>
          <p:cNvPr id="5" name="Table Placeholder 4">
            <a:extLst>
              <a:ext uri="{FF2B5EF4-FFF2-40B4-BE49-F238E27FC236}">
                <a16:creationId xmlns:a16="http://schemas.microsoft.com/office/drawing/2014/main" id="{ACF1A35A-0E20-4DC1-A4E6-273ADF1A0679}"/>
              </a:ext>
            </a:extLst>
          </p:cNvPr>
          <p:cNvGraphicFramePr>
            <a:graphicFrameLocks noGrp="1"/>
          </p:cNvGraphicFramePr>
          <p:nvPr>
            <p:ph type="tbl" sz="quarter" idx="13"/>
            <p:extLst>
              <p:ext uri="{D42A27DB-BD31-4B8C-83A1-F6EECF244321}">
                <p14:modId xmlns:p14="http://schemas.microsoft.com/office/powerpoint/2010/main" val="25288172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773663272"/>
                    </a:ext>
                  </a:extLst>
                </a:gridCol>
                <a:gridCol w="2468880">
                  <a:extLst>
                    <a:ext uri="{9D8B030D-6E8A-4147-A177-3AD203B41FA5}">
                      <a16:colId xmlns:a16="http://schemas.microsoft.com/office/drawing/2014/main" val="3065797954"/>
                    </a:ext>
                  </a:extLst>
                </a:gridCol>
                <a:gridCol w="2468880">
                  <a:extLst>
                    <a:ext uri="{9D8B030D-6E8A-4147-A177-3AD203B41FA5}">
                      <a16:colId xmlns:a16="http://schemas.microsoft.com/office/drawing/2014/main" val="2747635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On Profiles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Mentions</a:t>
                      </a:r>
                    </a:p>
                  </a:txBody>
                  <a:tcPr/>
                </a:tc>
                <a:extLst>
                  <a:ext uri="{0D108BD9-81ED-4DB2-BD59-A6C34878D82A}">
                    <a16:rowId xmlns:a16="http://schemas.microsoft.com/office/drawing/2014/main" val="3722281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@info_tbm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@BxMetro (21)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extLst>
                  <a:ext uri="{0D108BD9-81ED-4DB2-BD59-A6C34878D82A}">
                    <a16:rowId xmlns:a16="http://schemas.microsoft.com/office/drawing/2014/main" val="3723944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@ugap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@BxMetro (13)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extLst>
                  <a:ext uri="{0D108BD9-81ED-4DB2-BD59-A6C34878D82A}">
                    <a16:rowId xmlns:a16="http://schemas.microsoft.com/office/drawing/2014/main" val="3867188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@EteMetro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@BxMetro (13)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extLst>
                  <a:ext uri="{0D108BD9-81ED-4DB2-BD59-A6C34878D82A}">
                    <a16:rowId xmlns:a16="http://schemas.microsoft.com/office/drawing/2014/main" val="1147764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@VincentRzd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@CirculationBxM (9), @BxMetro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extLst>
                  <a:ext uri="{0D108BD9-81ED-4DB2-BD59-A6C34878D82A}">
                    <a16:rowId xmlns:a16="http://schemas.microsoft.com/office/drawing/2014/main" val="510185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@AlloNansouty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@BxMetro (10)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extLst>
                  <a:ext uri="{0D108BD9-81ED-4DB2-BD59-A6C34878D82A}">
                    <a16:rowId xmlns:a16="http://schemas.microsoft.com/office/drawing/2014/main" val="4218029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@EnGazelle_off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@CirculationBxM (8)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extLst>
                  <a:ext uri="{0D108BD9-81ED-4DB2-BD59-A6C34878D82A}">
                    <a16:rowId xmlns:a16="http://schemas.microsoft.com/office/drawing/2014/main" val="1598624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@Bordeaux_a_velo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@CirculationBxM (4), @BxMetro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extLst>
                  <a:ext uri="{0D108BD9-81ED-4DB2-BD59-A6C34878D82A}">
                    <a16:rowId xmlns:a16="http://schemas.microsoft.com/office/drawing/2014/main" val="1743683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@MCouque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@BxMetro (5), @CirculationBxM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extLst>
                  <a:ext uri="{0D108BD9-81ED-4DB2-BD59-A6C34878D82A}">
                    <a16:rowId xmlns:a16="http://schemas.microsoft.com/office/drawing/2014/main" val="3607962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@FrenchTechBdx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@BxMetro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extLst>
                  <a:ext uri="{0D108BD9-81ED-4DB2-BD59-A6C34878D82A}">
                    <a16:rowId xmlns:a16="http://schemas.microsoft.com/office/drawing/2014/main" val="889981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@diplay3311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@BxMetro (5), @CirculationBxM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extLst>
                  <a:ext uri="{0D108BD9-81ED-4DB2-BD59-A6C34878D82A}">
                    <a16:rowId xmlns:a16="http://schemas.microsoft.com/office/drawing/2014/main" val="2278230748"/>
                  </a:ext>
                </a:extLst>
              </a:tr>
            </a:tbl>
          </a:graphicData>
        </a:graphic>
      </p:graphicFrame>
      <p:sp>
        <p:nvSpPr>
          <p:cNvPr id="4" name="Text Placeholder 3">
            <a:extLst>
              <a:ext uri="{FF2B5EF4-FFF2-40B4-BE49-F238E27FC236}">
                <a16:creationId xmlns:a16="http://schemas.microsoft.com/office/drawing/2014/main" id="{92115E84-1056-4611-94E0-87DAA8E829D3}"/>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6499820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CA0B9-3CD9-4C41-827B-762B5EFF1802}"/>
              </a:ext>
            </a:extLst>
          </p:cNvPr>
          <p:cNvSpPr>
            <a:spLocks noGrp="1"/>
          </p:cNvSpPr>
          <p:nvPr>
            <p:ph type="title"/>
          </p:nvPr>
        </p:nvSpPr>
        <p:spPr/>
        <p:txBody>
          <a:bodyPr/>
          <a:lstStyle/>
          <a:p>
            <a:r>
              <a:rPr lang="fr-FR"/>
              <a:t>Twitter Interactions entre comptes | 2 profiles - 2 of 3</a:t>
            </a:r>
            <a:endParaRPr lang="en-US"/>
          </a:p>
        </p:txBody>
      </p:sp>
      <p:graphicFrame>
        <p:nvGraphicFramePr>
          <p:cNvPr id="5" name="Table Placeholder 4">
            <a:extLst>
              <a:ext uri="{FF2B5EF4-FFF2-40B4-BE49-F238E27FC236}">
                <a16:creationId xmlns:a16="http://schemas.microsoft.com/office/drawing/2014/main" id="{1CC38C61-A7D4-4806-9E30-13C5F1C035CD}"/>
              </a:ext>
            </a:extLst>
          </p:cNvPr>
          <p:cNvGraphicFramePr>
            <a:graphicFrameLocks noGrp="1"/>
          </p:cNvGraphicFramePr>
          <p:nvPr>
            <p:ph type="tbl" sz="quarter" idx="13"/>
            <p:extLst>
              <p:ext uri="{D42A27DB-BD31-4B8C-83A1-F6EECF244321}">
                <p14:modId xmlns:p14="http://schemas.microsoft.com/office/powerpoint/2010/main" val="1552521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3812016266"/>
                    </a:ext>
                  </a:extLst>
                </a:gridCol>
                <a:gridCol w="2468880">
                  <a:extLst>
                    <a:ext uri="{9D8B030D-6E8A-4147-A177-3AD203B41FA5}">
                      <a16:colId xmlns:a16="http://schemas.microsoft.com/office/drawing/2014/main" val="3068029210"/>
                    </a:ext>
                  </a:extLst>
                </a:gridCol>
                <a:gridCol w="2468880">
                  <a:extLst>
                    <a:ext uri="{9D8B030D-6E8A-4147-A177-3AD203B41FA5}">
                      <a16:colId xmlns:a16="http://schemas.microsoft.com/office/drawing/2014/main" val="28807006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On Profiles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Mentions</a:t>
                      </a:r>
                    </a:p>
                  </a:txBody>
                  <a:tcPr/>
                </a:tc>
                <a:extLst>
                  <a:ext uri="{0D108BD9-81ED-4DB2-BD59-A6C34878D82A}">
                    <a16:rowId xmlns:a16="http://schemas.microsoft.com/office/drawing/2014/main" val="1308625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@NeillyNoobkid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@BxMetro (5), @CirculationBxM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extLst>
                  <a:ext uri="{0D108BD9-81ED-4DB2-BD59-A6C34878D82A}">
                    <a16:rowId xmlns:a16="http://schemas.microsoft.com/office/drawing/2014/main" val="3688045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@ArthurBouriaud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@BxMetro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extLst>
                  <a:ext uri="{0D108BD9-81ED-4DB2-BD59-A6C34878D82A}">
                    <a16:rowId xmlns:a16="http://schemas.microsoft.com/office/drawing/2014/main" val="893369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@Bordeaux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@BxMetro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extLst>
                  <a:ext uri="{0D108BD9-81ED-4DB2-BD59-A6C34878D82A}">
                    <a16:rowId xmlns:a16="http://schemas.microsoft.com/office/drawing/2014/main" val="664959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@KatiaVilarasau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@BxMetro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extLst>
                  <a:ext uri="{0D108BD9-81ED-4DB2-BD59-A6C34878D82A}">
                    <a16:rowId xmlns:a16="http://schemas.microsoft.com/office/drawing/2014/main" val="2227147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@TAudoly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@BxMetro (3), @CirculationBxM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1456259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@Visual_By_Jo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@BxMetro (4), @CirculationBxM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133507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@Villedepessac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@BxMetro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1463248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@FnautNouvelle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@BxMetro (3), @CirculationBxM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135670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@Edjinchi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@CirculationBxM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3556059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@BxEuratlantique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@CirculationBxM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3459791465"/>
                  </a:ext>
                </a:extLst>
              </a:tr>
            </a:tbl>
          </a:graphicData>
        </a:graphic>
      </p:graphicFrame>
      <p:sp>
        <p:nvSpPr>
          <p:cNvPr id="4" name="Text Placeholder 3">
            <a:extLst>
              <a:ext uri="{FF2B5EF4-FFF2-40B4-BE49-F238E27FC236}">
                <a16:creationId xmlns:a16="http://schemas.microsoft.com/office/drawing/2014/main" id="{968A7503-EF50-407E-8A65-EAE4A7C97DDA}"/>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40374254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BACD0-0B94-4FF3-BE56-EC9202231A23}"/>
              </a:ext>
            </a:extLst>
          </p:cNvPr>
          <p:cNvSpPr>
            <a:spLocks noGrp="1"/>
          </p:cNvSpPr>
          <p:nvPr>
            <p:ph type="title"/>
          </p:nvPr>
        </p:nvSpPr>
        <p:spPr/>
        <p:txBody>
          <a:bodyPr/>
          <a:lstStyle/>
          <a:p>
            <a:r>
              <a:rPr lang="fr-FR"/>
              <a:t>Twitter Interactions entre comptes | 2 profiles - 3 of 3</a:t>
            </a:r>
            <a:endParaRPr lang="en-US"/>
          </a:p>
        </p:txBody>
      </p:sp>
      <p:graphicFrame>
        <p:nvGraphicFramePr>
          <p:cNvPr id="5" name="Table Placeholder 4">
            <a:extLst>
              <a:ext uri="{FF2B5EF4-FFF2-40B4-BE49-F238E27FC236}">
                <a16:creationId xmlns:a16="http://schemas.microsoft.com/office/drawing/2014/main" id="{A05B0AA7-E659-4863-A3BB-3C090EF4E187}"/>
              </a:ext>
            </a:extLst>
          </p:cNvPr>
          <p:cNvGraphicFramePr>
            <a:graphicFrameLocks noGrp="1"/>
          </p:cNvGraphicFramePr>
          <p:nvPr>
            <p:ph type="tbl" sz="quarter" idx="13"/>
            <p:extLst>
              <p:ext uri="{D42A27DB-BD31-4B8C-83A1-F6EECF244321}">
                <p14:modId xmlns:p14="http://schemas.microsoft.com/office/powerpoint/2010/main" val="3677520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1721112718"/>
                    </a:ext>
                  </a:extLst>
                </a:gridCol>
                <a:gridCol w="2468880">
                  <a:extLst>
                    <a:ext uri="{9D8B030D-6E8A-4147-A177-3AD203B41FA5}">
                      <a16:colId xmlns:a16="http://schemas.microsoft.com/office/drawing/2014/main" val="246123716"/>
                    </a:ext>
                  </a:extLst>
                </a:gridCol>
                <a:gridCol w="2468880">
                  <a:extLst>
                    <a:ext uri="{9D8B030D-6E8A-4147-A177-3AD203B41FA5}">
                      <a16:colId xmlns:a16="http://schemas.microsoft.com/office/drawing/2014/main" val="40254935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On Profiles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Mentions</a:t>
                      </a:r>
                    </a:p>
                  </a:txBody>
                  <a:tcPr/>
                </a:tc>
                <a:extLst>
                  <a:ext uri="{0D108BD9-81ED-4DB2-BD59-A6C34878D82A}">
                    <a16:rowId xmlns:a16="http://schemas.microsoft.com/office/drawing/2014/main" val="880608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@ecom_news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@BxMetro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2382573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@Olive_Free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@BxMetro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2562807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@olivierinnocent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@BxMetro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2292064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@MickaelBaubonne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@BxMetro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2656415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@RaynalPessac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@BxMetro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3479339333"/>
                  </a:ext>
                </a:extLst>
              </a:tr>
            </a:tbl>
          </a:graphicData>
        </a:graphic>
      </p:graphicFrame>
      <p:sp>
        <p:nvSpPr>
          <p:cNvPr id="4" name="Text Placeholder 3">
            <a:extLst>
              <a:ext uri="{FF2B5EF4-FFF2-40B4-BE49-F238E27FC236}">
                <a16:creationId xmlns:a16="http://schemas.microsoft.com/office/drawing/2014/main" id="{D71FE2F4-7A24-4781-8966-CA3844F3A24A}"/>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9550449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73694-B137-4A9A-BC33-1331D9ACE1A0}"/>
              </a:ext>
            </a:extLst>
          </p:cNvPr>
          <p:cNvSpPr>
            <a:spLocks noGrp="1"/>
          </p:cNvSpPr>
          <p:nvPr>
            <p:ph type="title"/>
          </p:nvPr>
        </p:nvSpPr>
        <p:spPr/>
        <p:txBody>
          <a:bodyPr/>
          <a:lstStyle/>
          <a:p>
            <a:r>
              <a:rPr lang="fr-FR"/>
              <a:t>Twitter Réponses aux tweets | 2 profiles</a:t>
            </a:r>
            <a:endParaRPr lang="en-US"/>
          </a:p>
        </p:txBody>
      </p:sp>
      <p:graphicFrame>
        <p:nvGraphicFramePr>
          <p:cNvPr id="6" name="Chart Placeholder 5">
            <a:extLst>
              <a:ext uri="{FF2B5EF4-FFF2-40B4-BE49-F238E27FC236}">
                <a16:creationId xmlns:a16="http://schemas.microsoft.com/office/drawing/2014/main" id="{365D1AEB-F135-4AFB-B4B6-52D46DC78624}"/>
              </a:ext>
            </a:extLst>
          </p:cNvPr>
          <p:cNvGraphicFramePr>
            <a:graphicFrameLocks noGrp="1"/>
          </p:cNvGraphicFramePr>
          <p:nvPr>
            <p:ph type="chart" sz="quarter" idx="13"/>
            <p:extLst>
              <p:ext uri="{D42A27DB-BD31-4B8C-83A1-F6EECF244321}">
                <p14:modId xmlns:p14="http://schemas.microsoft.com/office/powerpoint/2010/main" val="19247177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798B14-4FFC-458F-B101-337B9A59D905}"/>
              </a:ext>
            </a:extLst>
          </p:cNvPr>
          <p:cNvSpPr>
            <a:spLocks noGrp="1"/>
          </p:cNvSpPr>
          <p:nvPr>
            <p:ph type="body" sz="quarter" idx="14"/>
          </p:nvPr>
        </p:nvSpPr>
        <p:spPr/>
        <p:txBody>
          <a:bodyPr/>
          <a:lstStyle/>
          <a:p>
            <a:r>
              <a:rPr lang="en-US"/>
              <a:t>06/01/2024 - 06/30/2024</a:t>
            </a:r>
          </a:p>
        </p:txBody>
      </p:sp>
      <p:sp>
        <p:nvSpPr>
          <p:cNvPr id="5" name="Footer Placeholder 4">
            <a:extLst>
              <a:ext uri="{FF2B5EF4-FFF2-40B4-BE49-F238E27FC236}">
                <a16:creationId xmlns:a16="http://schemas.microsoft.com/office/drawing/2014/main" id="{539F1FC1-CD5F-46B9-B2DB-76A46E1A94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88849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3029E-120D-454C-94DB-97486DEA4867}"/>
              </a:ext>
            </a:extLst>
          </p:cNvPr>
          <p:cNvSpPr>
            <a:spLocks noGrp="1"/>
          </p:cNvSpPr>
          <p:nvPr>
            <p:ph type="title"/>
          </p:nvPr>
        </p:nvSpPr>
        <p:spPr/>
        <p:txBody>
          <a:bodyPr/>
          <a:lstStyle/>
          <a:p>
            <a:r>
              <a:rPr lang="en-US"/>
              <a:t>Twitter Mentions | 2 profiles</a:t>
            </a:r>
          </a:p>
        </p:txBody>
      </p:sp>
      <p:graphicFrame>
        <p:nvGraphicFramePr>
          <p:cNvPr id="6" name="Chart Placeholder 5">
            <a:extLst>
              <a:ext uri="{FF2B5EF4-FFF2-40B4-BE49-F238E27FC236}">
                <a16:creationId xmlns:a16="http://schemas.microsoft.com/office/drawing/2014/main" id="{530DCE3A-0A02-496F-9BDA-8EA3040E4A61}"/>
              </a:ext>
            </a:extLst>
          </p:cNvPr>
          <p:cNvGraphicFramePr>
            <a:graphicFrameLocks noGrp="1"/>
          </p:cNvGraphicFramePr>
          <p:nvPr>
            <p:ph type="chart" sz="quarter" idx="13"/>
            <p:extLst>
              <p:ext uri="{D42A27DB-BD31-4B8C-83A1-F6EECF244321}">
                <p14:modId xmlns:p14="http://schemas.microsoft.com/office/powerpoint/2010/main" val="24416271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29989E-D3DD-4BB1-B9DE-49AE418080C9}"/>
              </a:ext>
            </a:extLst>
          </p:cNvPr>
          <p:cNvSpPr>
            <a:spLocks noGrp="1"/>
          </p:cNvSpPr>
          <p:nvPr>
            <p:ph type="body" sz="quarter" idx="14"/>
          </p:nvPr>
        </p:nvSpPr>
        <p:spPr/>
        <p:txBody>
          <a:bodyPr/>
          <a:lstStyle/>
          <a:p>
            <a:r>
              <a:rPr lang="en-US"/>
              <a:t>06/01/2024 - 06/30/2024</a:t>
            </a:r>
          </a:p>
        </p:txBody>
      </p:sp>
      <p:sp>
        <p:nvSpPr>
          <p:cNvPr id="5" name="Footer Placeholder 4">
            <a:extLst>
              <a:ext uri="{FF2B5EF4-FFF2-40B4-BE49-F238E27FC236}">
                <a16:creationId xmlns:a16="http://schemas.microsoft.com/office/drawing/2014/main" id="{112DC348-32D3-43DE-B574-6143CF2DDB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209185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3B179-5A9A-432B-A224-4BAC3231B351}"/>
              </a:ext>
            </a:extLst>
          </p:cNvPr>
          <p:cNvSpPr>
            <a:spLocks noGrp="1"/>
          </p:cNvSpPr>
          <p:nvPr>
            <p:ph type="title"/>
          </p:nvPr>
        </p:nvSpPr>
        <p:spPr/>
        <p:txBody>
          <a:bodyPr/>
          <a:lstStyle/>
          <a:p>
            <a:r>
              <a:rPr lang="en-US"/>
              <a:t>Twitter Retweets | 2 profiles</a:t>
            </a:r>
          </a:p>
        </p:txBody>
      </p:sp>
      <p:graphicFrame>
        <p:nvGraphicFramePr>
          <p:cNvPr id="6" name="Chart Placeholder 5">
            <a:extLst>
              <a:ext uri="{FF2B5EF4-FFF2-40B4-BE49-F238E27FC236}">
                <a16:creationId xmlns:a16="http://schemas.microsoft.com/office/drawing/2014/main" id="{C7AB2FE7-617B-4528-A13B-8B3E969BB595}"/>
              </a:ext>
            </a:extLst>
          </p:cNvPr>
          <p:cNvGraphicFramePr>
            <a:graphicFrameLocks noGrp="1"/>
          </p:cNvGraphicFramePr>
          <p:nvPr>
            <p:ph type="chart" sz="quarter" idx="13"/>
            <p:extLst>
              <p:ext uri="{D42A27DB-BD31-4B8C-83A1-F6EECF244321}">
                <p14:modId xmlns:p14="http://schemas.microsoft.com/office/powerpoint/2010/main" val="2678643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DCE49A-712F-4747-A5F2-85EF9A7F8799}"/>
              </a:ext>
            </a:extLst>
          </p:cNvPr>
          <p:cNvSpPr>
            <a:spLocks noGrp="1"/>
          </p:cNvSpPr>
          <p:nvPr>
            <p:ph type="body" sz="quarter" idx="14"/>
          </p:nvPr>
        </p:nvSpPr>
        <p:spPr/>
        <p:txBody>
          <a:bodyPr/>
          <a:lstStyle/>
          <a:p>
            <a:r>
              <a:rPr lang="en-US"/>
              <a:t>06/01/2024 - 06/30/2024</a:t>
            </a:r>
          </a:p>
        </p:txBody>
      </p:sp>
      <p:sp>
        <p:nvSpPr>
          <p:cNvPr id="5" name="Footer Placeholder 4">
            <a:extLst>
              <a:ext uri="{FF2B5EF4-FFF2-40B4-BE49-F238E27FC236}">
                <a16:creationId xmlns:a16="http://schemas.microsoft.com/office/drawing/2014/main" id="{C739BF46-9400-44BB-9130-50229C2E1C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498210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E2999-1AD3-4D67-AAC0-19CBBF5C2B14}"/>
              </a:ext>
            </a:extLst>
          </p:cNvPr>
          <p:cNvSpPr>
            <a:spLocks noGrp="1"/>
          </p:cNvSpPr>
          <p:nvPr>
            <p:ph type="title"/>
          </p:nvPr>
        </p:nvSpPr>
        <p:spPr/>
        <p:txBody>
          <a:bodyPr/>
          <a:lstStyle/>
          <a:p>
            <a:r>
              <a:rPr lang="fr-FR"/>
              <a:t>Twitter Mentions de BxMetro et CirculationBxM | 2 profiles - 1 of 8</a:t>
            </a:r>
            <a:endParaRPr lang="en-US"/>
          </a:p>
        </p:txBody>
      </p:sp>
      <p:graphicFrame>
        <p:nvGraphicFramePr>
          <p:cNvPr id="5" name="Table Placeholder 4">
            <a:extLst>
              <a:ext uri="{FF2B5EF4-FFF2-40B4-BE49-F238E27FC236}">
                <a16:creationId xmlns:a16="http://schemas.microsoft.com/office/drawing/2014/main" id="{140ED17B-9E5B-4FD4-8712-FA62E476A066}"/>
              </a:ext>
            </a:extLst>
          </p:cNvPr>
          <p:cNvGraphicFramePr>
            <a:graphicFrameLocks noGrp="1"/>
          </p:cNvGraphicFramePr>
          <p:nvPr>
            <p:ph type="tbl" sz="quarter" idx="13"/>
            <p:extLst>
              <p:ext uri="{D42A27DB-BD31-4B8C-83A1-F6EECF244321}">
                <p14:modId xmlns:p14="http://schemas.microsoft.com/office/powerpoint/2010/main" val="3570006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393552339"/>
                    </a:ext>
                  </a:extLst>
                </a:gridCol>
                <a:gridCol w="1563624">
                  <a:extLst>
                    <a:ext uri="{9D8B030D-6E8A-4147-A177-3AD203B41FA5}">
                      <a16:colId xmlns:a16="http://schemas.microsoft.com/office/drawing/2014/main" val="605526517"/>
                    </a:ext>
                  </a:extLst>
                </a:gridCol>
                <a:gridCol w="1563624">
                  <a:extLst>
                    <a:ext uri="{9D8B030D-6E8A-4147-A177-3AD203B41FA5}">
                      <a16:colId xmlns:a16="http://schemas.microsoft.com/office/drawing/2014/main" val="3444238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2378000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a:t>
                      </a:r>
                      <a:r>
                        <a:rPr kumimoji="0" lang="fr-FR"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fr-FR" sz="1000" b="1" i="0" u="none" strike="noStrike" kern="1200" cap="none" spc="0" normalizeH="0" baseline="0" noProof="0">
                          <a:ln>
                            <a:noFill/>
                          </a:ln>
                          <a:solidFill>
                            <a:prstClr val="black"/>
                          </a:solidFill>
                          <a:effectLst/>
                          <a:uLnTx/>
                          <a:uFillTx/>
                          <a:latin typeface="Calibri"/>
                          <a:ea typeface="+mn-ea"/>
                          <a:cs typeface="+mn-cs"/>
                        </a:rPr>
                        <a:t>@tv7_sudouest - 2024-06-30 22:45:00</a:t>
                      </a:r>
                      <a:r>
                        <a:rPr kumimoji="0" lang="fr-FR" sz="1000" b="0" i="0" u="none" strike="noStrike" kern="1200" cap="none" spc="0" normalizeH="0" baseline="0" noProof="0">
                          <a:ln>
                            <a:noFill/>
                          </a:ln>
                          <a:solidFill>
                            <a:prstClr val="black"/>
                          </a:solidFill>
                          <a:effectLst/>
                          <a:uLnTx/>
                          <a:uFillTx/>
                          <a:latin typeface="Calibri"/>
                          <a:ea typeface="+mn-ea"/>
                          <a:cs typeface="+mn-cs"/>
                        </a:rPr>
                        <a:t>
 📩 ÉMISSION SPÉCIALE I Législatives 2024 : "Il n'est pas question que demain, nous présentions ce visage à l'Europe et au monde, le Front Républicain doit opérer" affirme la présidente de @BxMetro,
@christinebost 
👉 A suivre en direct sur https://t.co/Fc8FNmr46u https://t.co/XsDZcm9WMU</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553650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a:t>
                      </a:r>
                      <a:r>
                        <a:rPr kumimoji="0" lang="fr-FR"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fr-FR" sz="1000" b="1" i="0" u="none" strike="noStrike" kern="1200" cap="none" spc="0" normalizeH="0" baseline="0" noProof="0">
                          <a:ln>
                            <a:noFill/>
                          </a:ln>
                          <a:solidFill>
                            <a:prstClr val="black"/>
                          </a:solidFill>
                          <a:effectLst/>
                          <a:uLnTx/>
                          <a:uFillTx/>
                          <a:latin typeface="Calibri"/>
                          <a:ea typeface="+mn-ea"/>
                          <a:cs typeface="+mn-cs"/>
                        </a:rPr>
                        <a:t>@Arrobas33 - 2024-06-30 20:08:40</a:t>
                      </a:r>
                      <a:r>
                        <a:rPr kumimoji="0" lang="fr-FR" sz="1000" b="0" i="0" u="none" strike="noStrike" kern="1200" cap="none" spc="0" normalizeH="0" baseline="0" noProof="0">
                          <a:ln>
                            <a:noFill/>
                          </a:ln>
                          <a:solidFill>
                            <a:prstClr val="black"/>
                          </a:solidFill>
                          <a:effectLst/>
                          <a:uLnTx/>
                          <a:uFillTx/>
                          <a:latin typeface="Calibri"/>
                          <a:ea typeface="+mn-ea"/>
                          <a:cs typeface="+mn-cs"/>
                        </a:rPr>
                        <a:t>
 @Ennaej33 @BxMetro Le quartier d'où étaient venus les révoltes il y a 1 an.
C'était juste une présence de voitures de police stationnées aux intersections.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167332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@BxMetro</a:t>
                      </a:r>
                      <a:r>
                        <a:rPr kumimoji="0" lang="en-US"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en-US" sz="1000" b="1" i="0" u="none" strike="noStrike" kern="1200" cap="none" spc="0" normalizeH="0" baseline="0" noProof="0">
                          <a:ln>
                            <a:noFill/>
                          </a:ln>
                          <a:solidFill>
                            <a:prstClr val="black"/>
                          </a:solidFill>
                          <a:effectLst/>
                          <a:uLnTx/>
                          <a:uFillTx/>
                          <a:latin typeface="Calibri"/>
                          <a:ea typeface="+mn-ea"/>
                          <a:cs typeface="+mn-cs"/>
                        </a:rPr>
                        <a:t>@Ennaej33 - 2024-06-30 20:06:02</a:t>
                      </a:r>
                      <a:r>
                        <a:rPr kumimoji="0" lang="en-US" sz="1000" b="0" i="0" u="none" strike="noStrike" kern="1200" cap="none" spc="0" normalizeH="0" baseline="0" noProof="0">
                          <a:ln>
                            <a:noFill/>
                          </a:ln>
                          <a:solidFill>
                            <a:prstClr val="black"/>
                          </a:solidFill>
                          <a:effectLst/>
                          <a:uLnTx/>
                          <a:uFillTx/>
                          <a:latin typeface="Calibri"/>
                          <a:ea typeface="+mn-ea"/>
                          <a:cs typeface="+mn-cs"/>
                        </a:rPr>
                        <a:t>
 @Arrobas33 @BxMetro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147639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a:t>
                      </a:r>
                      <a:r>
                        <a:rPr kumimoji="0" lang="fr-FR"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fr-FR" sz="1000" b="1" i="0" u="none" strike="noStrike" kern="1200" cap="none" spc="0" normalizeH="0" baseline="0" noProof="0">
                          <a:ln>
                            <a:noFill/>
                          </a:ln>
                          <a:solidFill>
                            <a:prstClr val="black"/>
                          </a:solidFill>
                          <a:effectLst/>
                          <a:uLnTx/>
                          <a:uFillTx/>
                          <a:latin typeface="Calibri"/>
                          <a:ea typeface="+mn-ea"/>
                          <a:cs typeface="+mn-cs"/>
                        </a:rPr>
                        <a:t>@Arrobas33 - 2024-06-30 19:57:26</a:t>
                      </a:r>
                      <a:r>
                        <a:rPr kumimoji="0" lang="fr-FR" sz="1000" b="0" i="0" u="none" strike="noStrike" kern="1200" cap="none" spc="0" normalizeH="0" baseline="0" noProof="0">
                          <a:ln>
                            <a:noFill/>
                          </a:ln>
                          <a:solidFill>
                            <a:prstClr val="black"/>
                          </a:solidFill>
                          <a:effectLst/>
                          <a:uLnTx/>
                          <a:uFillTx/>
                          <a:latin typeface="Calibri"/>
                          <a:ea typeface="+mn-ea"/>
                          <a:cs typeface="+mn-cs"/>
                        </a:rPr>
                        <a:t>
 Je ne sais pas si c'est un mauvais signe mais la police nationale s'est positionnée dès cet après-midi aux intersections menant au quartier un peu "chaud" de ma commune.
Et pas la plus chaude de @BxMetro.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1379455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@BxMetro</a:t>
                      </a:r>
                      <a:r>
                        <a:rPr kumimoji="0" lang="en-US"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en-US" sz="1000" b="1" i="0" u="none" strike="noStrike" kern="1200" cap="none" spc="0" normalizeH="0" baseline="0" noProof="0">
                          <a:ln>
                            <a:noFill/>
                          </a:ln>
                          <a:solidFill>
                            <a:prstClr val="black"/>
                          </a:solidFill>
                          <a:effectLst/>
                          <a:uLnTx/>
                          <a:uFillTx/>
                          <a:latin typeface="Calibri"/>
                          <a:ea typeface="+mn-ea"/>
                          <a:cs typeface="+mn-cs"/>
                        </a:rPr>
                        <a:t>@Ennaej33 - 2024-06-30 18:19:42</a:t>
                      </a:r>
                      <a:r>
                        <a:rPr kumimoji="0" lang="en-US" sz="1000" b="0" i="0" u="none" strike="noStrike" kern="1200" cap="none" spc="0" normalizeH="0" baseline="0" noProof="0">
                          <a:ln>
                            <a:noFill/>
                          </a:ln>
                          <a:solidFill>
                            <a:prstClr val="black"/>
                          </a:solidFill>
                          <a:effectLst/>
                          <a:uLnTx/>
                          <a:uFillTx/>
                          <a:latin typeface="Calibri"/>
                          <a:ea typeface="+mn-ea"/>
                          <a:cs typeface="+mn-cs"/>
                        </a:rPr>
                        <a:t>
 @BxMetro 12 avril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2479682677"/>
                  </a:ext>
                </a:extLst>
              </a:tr>
            </a:tbl>
          </a:graphicData>
        </a:graphic>
      </p:graphicFrame>
      <p:sp>
        <p:nvSpPr>
          <p:cNvPr id="4" name="Text Placeholder 3">
            <a:extLst>
              <a:ext uri="{FF2B5EF4-FFF2-40B4-BE49-F238E27FC236}">
                <a16:creationId xmlns:a16="http://schemas.microsoft.com/office/drawing/2014/main" id="{D002FA15-2B13-4B73-8D97-B72F5C19404D}"/>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7857598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52043-010F-4C73-8CC9-151E59BAD8A7}"/>
              </a:ext>
            </a:extLst>
          </p:cNvPr>
          <p:cNvSpPr>
            <a:spLocks noGrp="1"/>
          </p:cNvSpPr>
          <p:nvPr>
            <p:ph type="title"/>
          </p:nvPr>
        </p:nvSpPr>
        <p:spPr/>
        <p:txBody>
          <a:bodyPr/>
          <a:lstStyle/>
          <a:p>
            <a:r>
              <a:rPr lang="fr-FR"/>
              <a:t>Twitter Mentions de BxMetro et CirculationBxM | 2 profiles - 2 of 8</a:t>
            </a:r>
            <a:endParaRPr lang="en-US"/>
          </a:p>
        </p:txBody>
      </p:sp>
      <p:graphicFrame>
        <p:nvGraphicFramePr>
          <p:cNvPr id="5" name="Table Placeholder 4">
            <a:extLst>
              <a:ext uri="{FF2B5EF4-FFF2-40B4-BE49-F238E27FC236}">
                <a16:creationId xmlns:a16="http://schemas.microsoft.com/office/drawing/2014/main" id="{C4F8FDA7-6521-484E-BAEB-56B0D204AC59}"/>
              </a:ext>
            </a:extLst>
          </p:cNvPr>
          <p:cNvGraphicFramePr>
            <a:graphicFrameLocks noGrp="1"/>
          </p:cNvGraphicFramePr>
          <p:nvPr>
            <p:ph type="tbl" sz="quarter" idx="13"/>
            <p:extLst>
              <p:ext uri="{D42A27DB-BD31-4B8C-83A1-F6EECF244321}">
                <p14:modId xmlns:p14="http://schemas.microsoft.com/office/powerpoint/2010/main" val="3295593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325109163"/>
                    </a:ext>
                  </a:extLst>
                </a:gridCol>
                <a:gridCol w="1563624">
                  <a:extLst>
                    <a:ext uri="{9D8B030D-6E8A-4147-A177-3AD203B41FA5}">
                      <a16:colId xmlns:a16="http://schemas.microsoft.com/office/drawing/2014/main" val="2142274495"/>
                    </a:ext>
                  </a:extLst>
                </a:gridCol>
                <a:gridCol w="1563624">
                  <a:extLst>
                    <a:ext uri="{9D8B030D-6E8A-4147-A177-3AD203B41FA5}">
                      <a16:colId xmlns:a16="http://schemas.microsoft.com/office/drawing/2014/main" val="36946730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1351509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@BxMetro</a:t>
                      </a:r>
                      <a:r>
                        <a:rPr kumimoji="0" lang="en-US"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en-US" sz="1000" b="1" i="0" u="none" strike="noStrike" kern="1200" cap="none" spc="0" normalizeH="0" baseline="0" noProof="0">
                          <a:ln>
                            <a:noFill/>
                          </a:ln>
                          <a:solidFill>
                            <a:prstClr val="black"/>
                          </a:solidFill>
                          <a:effectLst/>
                          <a:uLnTx/>
                          <a:uFillTx/>
                          <a:latin typeface="Calibri"/>
                          <a:ea typeface="+mn-ea"/>
                          <a:cs typeface="+mn-cs"/>
                        </a:rPr>
                        <a:t>@CirculationBxM - 2024-06-30 18:00:12</a:t>
                      </a:r>
                      <a:r>
                        <a:rPr kumimoji="0" lang="en-US" sz="1000" b="0" i="0" u="none" strike="noStrike" kern="1200" cap="none" spc="0" normalizeH="0" baseline="0" noProof="0">
                          <a:ln>
                            <a:noFill/>
                          </a:ln>
                          <a:solidFill>
                            <a:prstClr val="black"/>
                          </a:solidFill>
                          <a:effectLst/>
                          <a:uLnTx/>
                          <a:uFillTx/>
                          <a:latin typeface="Calibri"/>
                          <a:ea typeface="+mn-ea"/>
                          <a:cs typeface="+mn-cs"/>
                        </a:rPr>
                        <a:t>
 ⚠️🌉 Fermeture | #PontChabanDelmas
📌 @Bordeaux @BxMetro
📅 Semaine du lundi 1er au vendredi 5 juillet 2024
⛔🛳️ Consultez les prochaines fermetures du #PontChabanDelmas et anticipez vos déplacements !
🌐Retrouvez les horaires en temps réel 👇
https://t.co/oqgTtfYjYz https://t.co/447avb0JQT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556804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@BxMetro</a:t>
                      </a:r>
                      <a:r>
                        <a:rPr kumimoji="0" lang="en-US"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en-US" sz="1000" b="1" i="0" u="none" strike="noStrike" kern="1200" cap="none" spc="0" normalizeH="0" baseline="0" noProof="0">
                          <a:ln>
                            <a:noFill/>
                          </a:ln>
                          <a:solidFill>
                            <a:prstClr val="black"/>
                          </a:solidFill>
                          <a:effectLst/>
                          <a:uLnTx/>
                          <a:uFillTx/>
                          <a:latin typeface="Calibri"/>
                          <a:ea typeface="+mn-ea"/>
                          <a:cs typeface="+mn-cs"/>
                        </a:rPr>
                        <a:t>@EteMetro - 2024-06-30 14:02:14</a:t>
                      </a:r>
                      <a:r>
                        <a:rPr kumimoji="0" lang="en-US" sz="1000" b="0" i="0" u="none" strike="noStrike" kern="1200" cap="none" spc="0" normalizeH="0" baseline="0" noProof="0">
                          <a:ln>
                            <a:noFill/>
                          </a:ln>
                          <a:solidFill>
                            <a:prstClr val="black"/>
                          </a:solidFill>
                          <a:effectLst/>
                          <a:uLnTx/>
                          <a:uFillTx/>
                          <a:latin typeface="Calibri"/>
                          <a:ea typeface="+mn-ea"/>
                          <a:cs typeface="+mn-cs"/>
                        </a:rPr>
                        <a:t>
 @le_meta_cdn @BxMetro @VDambes @artiguespresbdx @Villedebegles @blanquefort @Bordeaux @VilleBouliac @carbon_blanc @VilledeCenon @VilleduBouscat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950077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@BxMetro</a:t>
                      </a:r>
                      <a:r>
                        <a:rPr kumimoji="0" lang="en-US"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en-US" sz="1000" b="1" i="0" u="none" strike="noStrike" kern="1200" cap="none" spc="0" normalizeH="0" baseline="0" noProof="0">
                          <a:ln>
                            <a:noFill/>
                          </a:ln>
                          <a:solidFill>
                            <a:prstClr val="black"/>
                          </a:solidFill>
                          <a:effectLst/>
                          <a:uLnTx/>
                          <a:uFillTx/>
                          <a:latin typeface="Calibri"/>
                          <a:ea typeface="+mn-ea"/>
                          <a:cs typeface="+mn-cs"/>
                        </a:rPr>
                        <a:t>@StrikMarc - 2024-06-30 12:16:34</a:t>
                      </a:r>
                      <a:r>
                        <a:rPr kumimoji="0" lang="en-US" sz="1000" b="0" i="0" u="none" strike="noStrike" kern="1200" cap="none" spc="0" normalizeH="0" baseline="0" noProof="0">
                          <a:ln>
                            <a:noFill/>
                          </a:ln>
                          <a:solidFill>
                            <a:prstClr val="black"/>
                          </a:solidFill>
                          <a:effectLst/>
                          <a:uLnTx/>
                          <a:uFillTx/>
                          <a:latin typeface="Calibri"/>
                          <a:ea typeface="+mn-ea"/>
                          <a:cs typeface="+mn-cs"/>
                        </a:rPr>
                        <a:t>
 ECG smartwatches are really helpful for patients with paroxysmal palpitations. Not only to find arrythmias but also to reassure patients. @ihu_liryc @CHUBordeaux @BordacharPierre @BxMetro https://t.co/z4uwsY4GgF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extLst>
                  <a:ext uri="{0D108BD9-81ED-4DB2-BD59-A6C34878D82A}">
                    <a16:rowId xmlns:a16="http://schemas.microsoft.com/office/drawing/2014/main" val="2095532491"/>
                  </a:ext>
                </a:extLst>
              </a:tr>
            </a:tbl>
          </a:graphicData>
        </a:graphic>
      </p:graphicFrame>
      <p:sp>
        <p:nvSpPr>
          <p:cNvPr id="4" name="Text Placeholder 3">
            <a:extLst>
              <a:ext uri="{FF2B5EF4-FFF2-40B4-BE49-F238E27FC236}">
                <a16:creationId xmlns:a16="http://schemas.microsoft.com/office/drawing/2014/main" id="{423CC587-BF0C-4395-97B2-A39BCB4271CF}"/>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815981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C7E1D-9444-4061-BE85-34B723D297FE}"/>
              </a:ext>
            </a:extLst>
          </p:cNvPr>
          <p:cNvSpPr>
            <a:spLocks noGrp="1"/>
          </p:cNvSpPr>
          <p:nvPr>
            <p:ph type="title"/>
          </p:nvPr>
        </p:nvSpPr>
        <p:spPr/>
        <p:txBody>
          <a:bodyPr/>
          <a:lstStyle/>
          <a:p>
            <a:r>
              <a:rPr lang="fr-FR"/>
              <a:t>Twitter Mentions de BxMetro et CirculationBxM | 2 profiles - 3 of 8</a:t>
            </a:r>
            <a:endParaRPr lang="en-US"/>
          </a:p>
        </p:txBody>
      </p:sp>
      <p:graphicFrame>
        <p:nvGraphicFramePr>
          <p:cNvPr id="5" name="Table Placeholder 4">
            <a:extLst>
              <a:ext uri="{FF2B5EF4-FFF2-40B4-BE49-F238E27FC236}">
                <a16:creationId xmlns:a16="http://schemas.microsoft.com/office/drawing/2014/main" id="{42177198-ABA5-4E81-833C-11460DE59BF7}"/>
              </a:ext>
            </a:extLst>
          </p:cNvPr>
          <p:cNvGraphicFramePr>
            <a:graphicFrameLocks noGrp="1"/>
          </p:cNvGraphicFramePr>
          <p:nvPr>
            <p:ph type="tbl" sz="quarter" idx="13"/>
            <p:extLst>
              <p:ext uri="{D42A27DB-BD31-4B8C-83A1-F6EECF244321}">
                <p14:modId xmlns:p14="http://schemas.microsoft.com/office/powerpoint/2010/main" val="3912756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492389728"/>
                    </a:ext>
                  </a:extLst>
                </a:gridCol>
                <a:gridCol w="1563624">
                  <a:extLst>
                    <a:ext uri="{9D8B030D-6E8A-4147-A177-3AD203B41FA5}">
                      <a16:colId xmlns:a16="http://schemas.microsoft.com/office/drawing/2014/main" val="3596775835"/>
                    </a:ext>
                  </a:extLst>
                </a:gridCol>
                <a:gridCol w="1563624">
                  <a:extLst>
                    <a:ext uri="{9D8B030D-6E8A-4147-A177-3AD203B41FA5}">
                      <a16:colId xmlns:a16="http://schemas.microsoft.com/office/drawing/2014/main" val="26121456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1193914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@BxMetro</a:t>
                      </a:r>
                      <a:r>
                        <a:rPr kumimoji="0" lang="en-US"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en-US" sz="1000" b="1" i="0" u="none" strike="noStrike" kern="1200" cap="none" spc="0" normalizeH="0" baseline="0" noProof="0">
                          <a:ln>
                            <a:noFill/>
                          </a:ln>
                          <a:solidFill>
                            <a:prstClr val="black"/>
                          </a:solidFill>
                          <a:effectLst/>
                          <a:uLnTx/>
                          <a:uFillTx/>
                          <a:latin typeface="Calibri"/>
                          <a:ea typeface="+mn-ea"/>
                          <a:cs typeface="+mn-cs"/>
                        </a:rPr>
                        <a:t>@CirculationBxM - 2024-06-30 11:00:06</a:t>
                      </a:r>
                      <a:r>
                        <a:rPr kumimoji="0" lang="en-US" sz="1000" b="0" i="0" u="none" strike="noStrike" kern="1200" cap="none" spc="0" normalizeH="0" baseline="0" noProof="0">
                          <a:ln>
                            <a:noFill/>
                          </a:ln>
                          <a:solidFill>
                            <a:prstClr val="black"/>
                          </a:solidFill>
                          <a:effectLst/>
                          <a:uLnTx/>
                          <a:uFillTx/>
                          <a:latin typeface="Calibri"/>
                          <a:ea typeface="+mn-ea"/>
                          <a:cs typeface="+mn-cs"/>
                        </a:rPr>
                        <a:t>
 🎽🏃 Triathlon de Bordeaux 2024 
📌 @BxMetro | Parc des Expositions
📅 Aujourd'hui - 13h30/16h
⛔️ Fermeture #AvPortduRoy #AlléePortduRoy #BdChabanDelmas #BretelleEch4a
🚊 Privilégiez #TramC / Arrêt #ParcExpositions
🌐 https://t.co/8BhZlnjMqw https://t.co/3KP6t3mhJw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2345689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@BxMetro</a:t>
                      </a:r>
                      <a:r>
                        <a:rPr kumimoji="0" lang="en-US"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en-US" sz="1000" b="1" i="0" u="none" strike="noStrike" kern="1200" cap="none" spc="0" normalizeH="0" baseline="0" noProof="0">
                          <a:ln>
                            <a:noFill/>
                          </a:ln>
                          <a:solidFill>
                            <a:prstClr val="black"/>
                          </a:solidFill>
                          <a:effectLst/>
                          <a:uLnTx/>
                          <a:uFillTx/>
                          <a:latin typeface="Calibri"/>
                          <a:ea typeface="+mn-ea"/>
                          <a:cs typeface="+mn-cs"/>
                        </a:rPr>
                        <a:t>@CirculationBxM - 2024-06-30 09:00:06</a:t>
                      </a:r>
                      <a:r>
                        <a:rPr kumimoji="0" lang="en-US" sz="1000" b="0" i="0" u="none" strike="noStrike" kern="1200" cap="none" spc="0" normalizeH="0" baseline="0" noProof="0">
                          <a:ln>
                            <a:noFill/>
                          </a:ln>
                          <a:solidFill>
                            <a:prstClr val="black"/>
                          </a:solidFill>
                          <a:effectLst/>
                          <a:uLnTx/>
                          <a:uFillTx/>
                          <a:latin typeface="Calibri"/>
                          <a:ea typeface="+mn-ea"/>
                          <a:cs typeface="+mn-cs"/>
                        </a:rPr>
                        <a:t>
 ⚠️👷🌉 Rappel Chantier | Maintenance
📌 @Bordeaux @BxMetro - #PontAquitaine
📆 Dimanche 30 juin 2024 - 6h/18h
⛔🚘 Fermeture #PontAquitaine dans les 2 sens - Ech 2 à 4
⛔🚴 Maintien des pistes cyclables - 2 sens
🌐En savoir +  https://t.co/qJS0fTAxwW https://t.co/zhQjUahxL5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480622400"/>
                  </a:ext>
                </a:extLst>
              </a:tr>
            </a:tbl>
          </a:graphicData>
        </a:graphic>
      </p:graphicFrame>
      <p:sp>
        <p:nvSpPr>
          <p:cNvPr id="4" name="Text Placeholder 3">
            <a:extLst>
              <a:ext uri="{FF2B5EF4-FFF2-40B4-BE49-F238E27FC236}">
                <a16:creationId xmlns:a16="http://schemas.microsoft.com/office/drawing/2014/main" id="{4C499733-F2D2-4215-A883-E60091676A20}"/>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40352070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41F8A-DE95-437F-93DA-DD94F6CF40BA}"/>
              </a:ext>
            </a:extLst>
          </p:cNvPr>
          <p:cNvSpPr>
            <a:spLocks noGrp="1"/>
          </p:cNvSpPr>
          <p:nvPr>
            <p:ph type="title"/>
          </p:nvPr>
        </p:nvSpPr>
        <p:spPr/>
        <p:txBody>
          <a:bodyPr/>
          <a:lstStyle/>
          <a:p>
            <a:r>
              <a:rPr lang="fr-FR"/>
              <a:t>Twitter Mentions de BxMetro et CirculationBxM | 2 profiles - 4 of 8</a:t>
            </a:r>
            <a:endParaRPr lang="en-US"/>
          </a:p>
        </p:txBody>
      </p:sp>
      <p:graphicFrame>
        <p:nvGraphicFramePr>
          <p:cNvPr id="5" name="Table Placeholder 4">
            <a:extLst>
              <a:ext uri="{FF2B5EF4-FFF2-40B4-BE49-F238E27FC236}">
                <a16:creationId xmlns:a16="http://schemas.microsoft.com/office/drawing/2014/main" id="{048669CC-B63E-4AF8-952A-52AEE1CABDC0}"/>
              </a:ext>
            </a:extLst>
          </p:cNvPr>
          <p:cNvGraphicFramePr>
            <a:graphicFrameLocks noGrp="1"/>
          </p:cNvGraphicFramePr>
          <p:nvPr>
            <p:ph type="tbl" sz="quarter" idx="13"/>
            <p:extLst>
              <p:ext uri="{D42A27DB-BD31-4B8C-83A1-F6EECF244321}">
                <p14:modId xmlns:p14="http://schemas.microsoft.com/office/powerpoint/2010/main" val="186515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289789497"/>
                    </a:ext>
                  </a:extLst>
                </a:gridCol>
                <a:gridCol w="1563624">
                  <a:extLst>
                    <a:ext uri="{9D8B030D-6E8A-4147-A177-3AD203B41FA5}">
                      <a16:colId xmlns:a16="http://schemas.microsoft.com/office/drawing/2014/main" val="4278175482"/>
                    </a:ext>
                  </a:extLst>
                </a:gridCol>
                <a:gridCol w="1563624">
                  <a:extLst>
                    <a:ext uri="{9D8B030D-6E8A-4147-A177-3AD203B41FA5}">
                      <a16:colId xmlns:a16="http://schemas.microsoft.com/office/drawing/2014/main" val="9775877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1061373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@BxMetro</a:t>
                      </a:r>
                      <a:r>
                        <a:rPr kumimoji="0" lang="en-US"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en-US" sz="1000" b="1" i="0" u="none" strike="noStrike" kern="1200" cap="none" spc="0" normalizeH="0" baseline="0" noProof="0">
                          <a:ln>
                            <a:noFill/>
                          </a:ln>
                          <a:solidFill>
                            <a:prstClr val="black"/>
                          </a:solidFill>
                          <a:effectLst/>
                          <a:uLnTx/>
                          <a:uFillTx/>
                          <a:latin typeface="Calibri"/>
                          <a:ea typeface="+mn-ea"/>
                          <a:cs typeface="+mn-cs"/>
                        </a:rPr>
                        <a:t>@CirculationBxM - 2024-06-30 08:45:05</a:t>
                      </a:r>
                      <a:r>
                        <a:rPr kumimoji="0" lang="en-US" sz="1000" b="0" i="0" u="none" strike="noStrike" kern="1200" cap="none" spc="0" normalizeH="0" baseline="0" noProof="0">
                          <a:ln>
                            <a:noFill/>
                          </a:ln>
                          <a:solidFill>
                            <a:prstClr val="black"/>
                          </a:solidFill>
                          <a:effectLst/>
                          <a:uLnTx/>
                          <a:uFillTx/>
                          <a:latin typeface="Calibri"/>
                          <a:ea typeface="+mn-ea"/>
                          <a:cs typeface="+mn-cs"/>
                        </a:rPr>
                        <a:t>
 🎽🏃 Triathlon de Bordeaux 2024 
📌 @Bordeaux @BxMetro - Parc des Expositions Bx Lac
📅 Dimanche 30 juin 2024
⚠️⛔️ Fermeture #PontAquitaine de 6h à 18h - 2 sens !!
🚘️ Privilégiez Sortie 4a =&amp;gt; Camping/Matmut
🚊 Depuis Bordeaux = Tram C / Arrêt Parc des Expositions https://t.co/gqG629uKEC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6497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@BxMetro</a:t>
                      </a:r>
                      <a:r>
                        <a:rPr kumimoji="0" lang="en-US"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en-US" sz="1000" b="1" i="0" u="none" strike="noStrike" kern="1200" cap="none" spc="0" normalizeH="0" baseline="0" noProof="0">
                          <a:ln>
                            <a:noFill/>
                          </a:ln>
                          <a:solidFill>
                            <a:prstClr val="black"/>
                          </a:solidFill>
                          <a:effectLst/>
                          <a:uLnTx/>
                          <a:uFillTx/>
                          <a:latin typeface="Calibri"/>
                          <a:ea typeface="+mn-ea"/>
                          <a:cs typeface="+mn-cs"/>
                        </a:rPr>
                        <a:t>@CirculationBxM - 2024-06-29 19:30:03</a:t>
                      </a:r>
                      <a:r>
                        <a:rPr kumimoji="0" lang="en-US" sz="1000" b="0" i="0" u="none" strike="noStrike" kern="1200" cap="none" spc="0" normalizeH="0" baseline="0" noProof="0">
                          <a:ln>
                            <a:noFill/>
                          </a:ln>
                          <a:solidFill>
                            <a:prstClr val="black"/>
                          </a:solidFill>
                          <a:effectLst/>
                          <a:uLnTx/>
                          <a:uFillTx/>
                          <a:latin typeface="Calibri"/>
                          <a:ea typeface="+mn-ea"/>
                          <a:cs typeface="+mn-cs"/>
                        </a:rPr>
                        <a:t>
 ⚠️👷🌉 Rappel Chantier | Maintenance
📌 @Bordeaux @BxMetro - #PontAquitaine
📆 Dimanche 30 juin 2024 - 6h/18h
⛔🚘 Fermeture #PontAquitaine dans les 2 sens - Ech 2 à 4
⛔🚴 Maintien des pistes cyclables - 2 sens
🌐En savoir +  https://t.co/qJS0fTAxwW https://t.co/Ny3bUcJiWz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2447200344"/>
                  </a:ext>
                </a:extLst>
              </a:tr>
            </a:tbl>
          </a:graphicData>
        </a:graphic>
      </p:graphicFrame>
      <p:sp>
        <p:nvSpPr>
          <p:cNvPr id="4" name="Text Placeholder 3">
            <a:extLst>
              <a:ext uri="{FF2B5EF4-FFF2-40B4-BE49-F238E27FC236}">
                <a16:creationId xmlns:a16="http://schemas.microsoft.com/office/drawing/2014/main" id="{E996064F-E6DD-4104-B8F3-75D2529D56F9}"/>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6856116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F9C16-AB52-4607-B04D-E1FA4ABE6762}"/>
              </a:ext>
            </a:extLst>
          </p:cNvPr>
          <p:cNvSpPr>
            <a:spLocks noGrp="1"/>
          </p:cNvSpPr>
          <p:nvPr>
            <p:ph type="title"/>
          </p:nvPr>
        </p:nvSpPr>
        <p:spPr/>
        <p:txBody>
          <a:bodyPr/>
          <a:lstStyle/>
          <a:p>
            <a:r>
              <a:rPr lang="fr-FR"/>
              <a:t>Twitter Mentions de BxMetro et CirculationBxM | 2 profiles - 5 of 8</a:t>
            </a:r>
            <a:endParaRPr lang="en-US"/>
          </a:p>
        </p:txBody>
      </p:sp>
      <p:graphicFrame>
        <p:nvGraphicFramePr>
          <p:cNvPr id="5" name="Table Placeholder 4">
            <a:extLst>
              <a:ext uri="{FF2B5EF4-FFF2-40B4-BE49-F238E27FC236}">
                <a16:creationId xmlns:a16="http://schemas.microsoft.com/office/drawing/2014/main" id="{7FDC59BD-7A00-4551-B0D7-D27E2681F8AC}"/>
              </a:ext>
            </a:extLst>
          </p:cNvPr>
          <p:cNvGraphicFramePr>
            <a:graphicFrameLocks noGrp="1"/>
          </p:cNvGraphicFramePr>
          <p:nvPr>
            <p:ph type="tbl" sz="quarter" idx="13"/>
            <p:extLst>
              <p:ext uri="{D42A27DB-BD31-4B8C-83A1-F6EECF244321}">
                <p14:modId xmlns:p14="http://schemas.microsoft.com/office/powerpoint/2010/main" val="30672438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604677403"/>
                    </a:ext>
                  </a:extLst>
                </a:gridCol>
                <a:gridCol w="1563624">
                  <a:extLst>
                    <a:ext uri="{9D8B030D-6E8A-4147-A177-3AD203B41FA5}">
                      <a16:colId xmlns:a16="http://schemas.microsoft.com/office/drawing/2014/main" val="1745226923"/>
                    </a:ext>
                  </a:extLst>
                </a:gridCol>
                <a:gridCol w="1563624">
                  <a:extLst>
                    <a:ext uri="{9D8B030D-6E8A-4147-A177-3AD203B41FA5}">
                      <a16:colId xmlns:a16="http://schemas.microsoft.com/office/drawing/2014/main" val="33549496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881372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@BxMetro</a:t>
                      </a:r>
                      <a:r>
                        <a:rPr kumimoji="0" lang="en-US"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en-US" sz="1000" b="1" i="0" u="none" strike="noStrike" kern="1200" cap="none" spc="0" normalizeH="0" baseline="0" noProof="0">
                          <a:ln>
                            <a:noFill/>
                          </a:ln>
                          <a:solidFill>
                            <a:prstClr val="black"/>
                          </a:solidFill>
                          <a:effectLst/>
                          <a:uLnTx/>
                          <a:uFillTx/>
                          <a:latin typeface="Calibri"/>
                          <a:ea typeface="+mn-ea"/>
                          <a:cs typeface="+mn-cs"/>
                        </a:rPr>
                        <a:t>@CirculationBxM - 2024-06-29 17:30:07</a:t>
                      </a:r>
                      <a:r>
                        <a:rPr kumimoji="0" lang="en-US" sz="1000" b="0" i="0" u="none" strike="noStrike" kern="1200" cap="none" spc="0" normalizeH="0" baseline="0" noProof="0">
                          <a:ln>
                            <a:noFill/>
                          </a:ln>
                          <a:solidFill>
                            <a:prstClr val="black"/>
                          </a:solidFill>
                          <a:effectLst/>
                          <a:uLnTx/>
                          <a:uFillTx/>
                          <a:latin typeface="Calibri"/>
                          <a:ea typeface="+mn-ea"/>
                          <a:cs typeface="+mn-cs"/>
                        </a:rPr>
                        <a:t>
 🎽🏃 Triathlon de Bordeaux 2024 
📌 @BxMetro | Parc des Expositions
📅 Dimanche 30 juin 2024 - 13h30/16h
⛔️ Fermeture #AvPortduRoy #AlléePortduRoy #BdChabanDelmas #BretelleEch4a
🚊 Privilégiez #TramC / Arrêt #ParcExpositions
🌐 https://t.co/8BhZlnjMqw https://t.co/JSwEpfxXrV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867321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@BxMetro</a:t>
                      </a:r>
                      <a:r>
                        <a:rPr kumimoji="0" lang="en-US"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en-US" sz="1000" b="1" i="0" u="none" strike="noStrike" kern="1200" cap="none" spc="0" normalizeH="0" baseline="0" noProof="0">
                          <a:ln>
                            <a:noFill/>
                          </a:ln>
                          <a:solidFill>
                            <a:prstClr val="black"/>
                          </a:solidFill>
                          <a:effectLst/>
                          <a:uLnTx/>
                          <a:uFillTx/>
                          <a:latin typeface="Calibri"/>
                          <a:ea typeface="+mn-ea"/>
                          <a:cs typeface="+mn-cs"/>
                        </a:rPr>
                        <a:t>@CirculationBxM - 2024-06-29 16:00:06</a:t>
                      </a:r>
                      <a:r>
                        <a:rPr kumimoji="0" lang="en-US" sz="1000" b="0" i="0" u="none" strike="noStrike" kern="1200" cap="none" spc="0" normalizeH="0" baseline="0" noProof="0">
                          <a:ln>
                            <a:noFill/>
                          </a:ln>
                          <a:solidFill>
                            <a:prstClr val="black"/>
                          </a:solidFill>
                          <a:effectLst/>
                          <a:uLnTx/>
                          <a:uFillTx/>
                          <a:latin typeface="Calibri"/>
                          <a:ea typeface="+mn-ea"/>
                          <a:cs typeface="+mn-cs"/>
                        </a:rPr>
                        <a:t>
 🎉🍷 Fête du Vin 2024 / 🏉📺 Retransmission Finale Top 14 | #Circulation
📌 @BxMetro @Bordeaux
📅 Samedi 29 juin 2024
⛔🚶🚲🚊 Fermeture #PontPierre 22h30-23h30
⛔ Circulation 🚘 modifiée 22h-00h 
🚊🚍 Interruption trams et bus
🌐Plan de circulation 👇 
https://t.co/UaNinC5HZl https://t.co/2sodr44jli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3209762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@BxMetro</a:t>
                      </a:r>
                      <a:r>
                        <a:rPr kumimoji="0" lang="en-US"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en-US" sz="1000" b="1" i="0" u="none" strike="noStrike" kern="1200" cap="none" spc="0" normalizeH="0" baseline="0" noProof="0">
                          <a:ln>
                            <a:noFill/>
                          </a:ln>
                          <a:solidFill>
                            <a:prstClr val="black"/>
                          </a:solidFill>
                          <a:effectLst/>
                          <a:uLnTx/>
                          <a:uFillTx/>
                          <a:latin typeface="Calibri"/>
                          <a:ea typeface="+mn-ea"/>
                          <a:cs typeface="+mn-cs"/>
                        </a:rPr>
                        <a:t>@EteMetro - 2024-06-29 14:28:19</a:t>
                      </a:r>
                      <a:r>
                        <a:rPr kumimoji="0" lang="en-US" sz="1000" b="0" i="0" u="none" strike="noStrike" kern="1200" cap="none" spc="0" normalizeH="0" baseline="0" noProof="0">
                          <a:ln>
                            <a:noFill/>
                          </a:ln>
                          <a:solidFill>
                            <a:prstClr val="black"/>
                          </a:solidFill>
                          <a:effectLst/>
                          <a:uLnTx/>
                          <a:uFillTx/>
                          <a:latin typeface="Calibri"/>
                          <a:ea typeface="+mn-ea"/>
                          <a:cs typeface="+mn-cs"/>
                        </a:rPr>
                        <a:t>
 @BxMetro @VDambes @Villedebegles @blanquefort @Bordeaux @carbon_blanc @VilledeCenon @VilledeLormont @Villedepessac @stmedard33160 @VilledeTalence @villenavedornon @ArchivesBxM @CHUBordeaux @univbordeaux @CultureUnivBx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233908996"/>
                  </a:ext>
                </a:extLst>
              </a:tr>
            </a:tbl>
          </a:graphicData>
        </a:graphic>
      </p:graphicFrame>
      <p:sp>
        <p:nvSpPr>
          <p:cNvPr id="4" name="Text Placeholder 3">
            <a:extLst>
              <a:ext uri="{FF2B5EF4-FFF2-40B4-BE49-F238E27FC236}">
                <a16:creationId xmlns:a16="http://schemas.microsoft.com/office/drawing/2014/main" id="{437C4D89-7569-4052-94F9-BF29BA5A5D85}"/>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6175524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F6A6D-5777-4C28-9D07-A6B0A9565784}"/>
              </a:ext>
            </a:extLst>
          </p:cNvPr>
          <p:cNvSpPr>
            <a:spLocks noGrp="1"/>
          </p:cNvSpPr>
          <p:nvPr>
            <p:ph type="title"/>
          </p:nvPr>
        </p:nvSpPr>
        <p:spPr/>
        <p:txBody>
          <a:bodyPr/>
          <a:lstStyle/>
          <a:p>
            <a:r>
              <a:rPr lang="fr-FR"/>
              <a:t>Twitter Mentions de BxMetro et CirculationBxM | 2 profiles - 6 of 8</a:t>
            </a:r>
            <a:endParaRPr lang="en-US"/>
          </a:p>
        </p:txBody>
      </p:sp>
      <p:graphicFrame>
        <p:nvGraphicFramePr>
          <p:cNvPr id="5" name="Table Placeholder 4">
            <a:extLst>
              <a:ext uri="{FF2B5EF4-FFF2-40B4-BE49-F238E27FC236}">
                <a16:creationId xmlns:a16="http://schemas.microsoft.com/office/drawing/2014/main" id="{511CEBC3-5E23-4DDC-A155-BEC2ACA0D30C}"/>
              </a:ext>
            </a:extLst>
          </p:cNvPr>
          <p:cNvGraphicFramePr>
            <a:graphicFrameLocks noGrp="1"/>
          </p:cNvGraphicFramePr>
          <p:nvPr>
            <p:ph type="tbl" sz="quarter" idx="13"/>
            <p:extLst>
              <p:ext uri="{D42A27DB-BD31-4B8C-83A1-F6EECF244321}">
                <p14:modId xmlns:p14="http://schemas.microsoft.com/office/powerpoint/2010/main" val="2108618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81233847"/>
                    </a:ext>
                  </a:extLst>
                </a:gridCol>
                <a:gridCol w="1563624">
                  <a:extLst>
                    <a:ext uri="{9D8B030D-6E8A-4147-A177-3AD203B41FA5}">
                      <a16:colId xmlns:a16="http://schemas.microsoft.com/office/drawing/2014/main" val="114360070"/>
                    </a:ext>
                  </a:extLst>
                </a:gridCol>
                <a:gridCol w="1563624">
                  <a:extLst>
                    <a:ext uri="{9D8B030D-6E8A-4147-A177-3AD203B41FA5}">
                      <a16:colId xmlns:a16="http://schemas.microsoft.com/office/drawing/2014/main" val="37942390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3227239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@BxMetro</a:t>
                      </a:r>
                      <a:r>
                        <a:rPr kumimoji="0" lang="en-US"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en-US" sz="1000" b="1" i="0" u="none" strike="noStrike" kern="1200" cap="none" spc="0" normalizeH="0" baseline="0" noProof="0">
                          <a:ln>
                            <a:noFill/>
                          </a:ln>
                          <a:solidFill>
                            <a:prstClr val="black"/>
                          </a:solidFill>
                          <a:effectLst/>
                          <a:uLnTx/>
                          <a:uFillTx/>
                          <a:latin typeface="Calibri"/>
                          <a:ea typeface="+mn-ea"/>
                          <a:cs typeface="+mn-cs"/>
                        </a:rPr>
                        <a:t>@CirculationBxM - 2024-06-29 14:00:09</a:t>
                      </a:r>
                      <a:r>
                        <a:rPr kumimoji="0" lang="en-US" sz="1000" b="0" i="0" u="none" strike="noStrike" kern="1200" cap="none" spc="0" normalizeH="0" baseline="0" noProof="0">
                          <a:ln>
                            <a:noFill/>
                          </a:ln>
                          <a:solidFill>
                            <a:prstClr val="black"/>
                          </a:solidFill>
                          <a:effectLst/>
                          <a:uLnTx/>
                          <a:uFillTx/>
                          <a:latin typeface="Calibri"/>
                          <a:ea typeface="+mn-ea"/>
                          <a:cs typeface="+mn-cs"/>
                        </a:rPr>
                        <a:t>
 ⚠️👷🌉 Info Chantier - Maintenance week-end
📌 @Bordeaux - #PontAquitaine
📆 Dimanche 30 juin 2024 - 6h/18h
⛔🚘 Fermeture #PontAquitaine 2 sens - Ech 2 &amp;lt;&amp;gt; Ech 4
🚴 Pistes cyclables ouvertes dans les 2 sens
🌐En savoir + : https://t.co/d11bIXQZsY
@BxMetro https://t.co/9J86P7CUqd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423755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a:t>
                      </a:r>
                      <a:r>
                        <a:rPr kumimoji="0" lang="fr-FR"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fr-FR" sz="1000" b="1" i="0" u="none" strike="noStrike" kern="1200" cap="none" spc="0" normalizeH="0" baseline="0" noProof="0">
                          <a:ln>
                            <a:noFill/>
                          </a:ln>
                          <a:solidFill>
                            <a:prstClr val="black"/>
                          </a:solidFill>
                          <a:effectLst/>
                          <a:uLnTx/>
                          <a:uFillTx/>
                          <a:latin typeface="Calibri"/>
                          <a:ea typeface="+mn-ea"/>
                          <a:cs typeface="+mn-cs"/>
                        </a:rPr>
                        <a:t>@bimbo_de_oro_33 - 2024-06-29 13:04:18</a:t>
                      </a:r>
                      <a:r>
                        <a:rPr kumimoji="0" lang="fr-FR" sz="1000" b="0" i="0" u="none" strike="noStrike" kern="1200" cap="none" spc="0" normalizeH="0" baseline="0" noProof="0">
                          <a:ln>
                            <a:noFill/>
                          </a:ln>
                          <a:solidFill>
                            <a:prstClr val="black"/>
                          </a:solidFill>
                          <a:effectLst/>
                          <a:uLnTx/>
                          <a:uFillTx/>
                          <a:latin typeface="Calibri"/>
                          <a:ea typeface="+mn-ea"/>
                          <a:cs typeface="+mn-cs"/>
                        </a:rPr>
                        <a:t>
 @Le_Figaro Venez voir les quais à Bordeaux...il y a deux pistes et au milieu des piétons les types roulent à 2000 en cabrant comme des anes ....@PierreHurmic  @BxMetro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4250294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a:t>
                      </a:r>
                      <a:r>
                        <a:rPr kumimoji="0" lang="fr-FR"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fr-FR" sz="1000" b="1" i="0" u="none" strike="noStrike" kern="1200" cap="none" spc="0" normalizeH="0" baseline="0" noProof="0">
                          <a:ln>
                            <a:noFill/>
                          </a:ln>
                          <a:solidFill>
                            <a:prstClr val="black"/>
                          </a:solidFill>
                          <a:effectLst/>
                          <a:uLnTx/>
                          <a:uFillTx/>
                          <a:latin typeface="Calibri"/>
                          <a:ea typeface="+mn-ea"/>
                          <a:cs typeface="+mn-cs"/>
                        </a:rPr>
                        <a:t>@CirculationBxM - 2024-06-29 13:00:05</a:t>
                      </a:r>
                      <a:r>
                        <a:rPr kumimoji="0" lang="fr-FR" sz="1000" b="0" i="0" u="none" strike="noStrike" kern="1200" cap="none" spc="0" normalizeH="0" baseline="0" noProof="0">
                          <a:ln>
                            <a:noFill/>
                          </a:ln>
                          <a:solidFill>
                            <a:prstClr val="black"/>
                          </a:solidFill>
                          <a:effectLst/>
                          <a:uLnTx/>
                          <a:uFillTx/>
                          <a:latin typeface="Calibri"/>
                          <a:ea typeface="+mn-ea"/>
                          <a:cs typeface="+mn-cs"/>
                        </a:rPr>
                        <a:t>
 🎉🍷 #BFLV2024 | Comment se déplacer sur @Bordeaux ?
📌 @BxMetro
📅 Vendredi 28 juin 2024
🌐 Quelles sont les mesures de #circulation et les solutions #Mobilité pour éviter les difficultés de trafic ? 👇
https://t.co/C7jazDnT20 https://t.co/GYephiGsNv</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772968618"/>
                  </a:ext>
                </a:extLst>
              </a:tr>
            </a:tbl>
          </a:graphicData>
        </a:graphic>
      </p:graphicFrame>
      <p:sp>
        <p:nvSpPr>
          <p:cNvPr id="4" name="Text Placeholder 3">
            <a:extLst>
              <a:ext uri="{FF2B5EF4-FFF2-40B4-BE49-F238E27FC236}">
                <a16:creationId xmlns:a16="http://schemas.microsoft.com/office/drawing/2014/main" id="{B3DF8A19-0056-4F36-B534-4662C32C339B}"/>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9502553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C7304-5917-49FD-8C97-B274DE7E66E2}"/>
              </a:ext>
            </a:extLst>
          </p:cNvPr>
          <p:cNvSpPr>
            <a:spLocks noGrp="1"/>
          </p:cNvSpPr>
          <p:nvPr>
            <p:ph type="title"/>
          </p:nvPr>
        </p:nvSpPr>
        <p:spPr/>
        <p:txBody>
          <a:bodyPr/>
          <a:lstStyle/>
          <a:p>
            <a:r>
              <a:rPr lang="fr-FR"/>
              <a:t>Twitter Mentions de BxMetro et CirculationBxM | 2 profiles - 7 of 8</a:t>
            </a:r>
            <a:endParaRPr lang="en-US"/>
          </a:p>
        </p:txBody>
      </p:sp>
      <p:graphicFrame>
        <p:nvGraphicFramePr>
          <p:cNvPr id="5" name="Table Placeholder 4">
            <a:extLst>
              <a:ext uri="{FF2B5EF4-FFF2-40B4-BE49-F238E27FC236}">
                <a16:creationId xmlns:a16="http://schemas.microsoft.com/office/drawing/2014/main" id="{4BF21702-59F1-4D6E-89E0-A85DE6133283}"/>
              </a:ext>
            </a:extLst>
          </p:cNvPr>
          <p:cNvGraphicFramePr>
            <a:graphicFrameLocks noGrp="1"/>
          </p:cNvGraphicFramePr>
          <p:nvPr>
            <p:ph type="tbl" sz="quarter" idx="13"/>
            <p:extLst>
              <p:ext uri="{D42A27DB-BD31-4B8C-83A1-F6EECF244321}">
                <p14:modId xmlns:p14="http://schemas.microsoft.com/office/powerpoint/2010/main" val="19251654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113981479"/>
                    </a:ext>
                  </a:extLst>
                </a:gridCol>
                <a:gridCol w="1563624">
                  <a:extLst>
                    <a:ext uri="{9D8B030D-6E8A-4147-A177-3AD203B41FA5}">
                      <a16:colId xmlns:a16="http://schemas.microsoft.com/office/drawing/2014/main" val="4259231980"/>
                    </a:ext>
                  </a:extLst>
                </a:gridCol>
                <a:gridCol w="1563624">
                  <a:extLst>
                    <a:ext uri="{9D8B030D-6E8A-4147-A177-3AD203B41FA5}">
                      <a16:colId xmlns:a16="http://schemas.microsoft.com/office/drawing/2014/main" val="22291702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3011787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@BxMetro</a:t>
                      </a:r>
                      <a:r>
                        <a:rPr kumimoji="0" lang="en-US"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en-US" sz="1000" b="1" i="0" u="none" strike="noStrike" kern="1200" cap="none" spc="0" normalizeH="0" baseline="0" noProof="0">
                          <a:ln>
                            <a:noFill/>
                          </a:ln>
                          <a:solidFill>
                            <a:prstClr val="black"/>
                          </a:solidFill>
                          <a:effectLst/>
                          <a:uLnTx/>
                          <a:uFillTx/>
                          <a:latin typeface="Calibri"/>
                          <a:ea typeface="+mn-ea"/>
                          <a:cs typeface="+mn-cs"/>
                        </a:rPr>
                        <a:t>@CirculationBxM - 2024-06-29 08:30:05</a:t>
                      </a:r>
                      <a:r>
                        <a:rPr kumimoji="0" lang="en-US" sz="1000" b="0" i="0" u="none" strike="noStrike" kern="1200" cap="none" spc="0" normalizeH="0" baseline="0" noProof="0">
                          <a:ln>
                            <a:noFill/>
                          </a:ln>
                          <a:solidFill>
                            <a:prstClr val="black"/>
                          </a:solidFill>
                          <a:effectLst/>
                          <a:uLnTx/>
                          <a:uFillTx/>
                          <a:latin typeface="Calibri"/>
                          <a:ea typeface="+mn-ea"/>
                          <a:cs typeface="+mn-cs"/>
                        </a:rPr>
                        <a:t>
 🎽🏃 Triathlon de Bordeaux 2024 
📌 @BxMetro | Parc des Expositions
📅 Sam 29 et dim 30 juin 2024
👉Accès Sud 🚘 = Sortie 4a =&amp;gt; Camping 
👉Accès Nord 🚘 = Sortie 4 =&amp;gt; Matmut
🚊 Tram C =&amp;gt; #ParcExpositions
🌐 https://t.co/8BhZlnjMqw https://t.co/6dfqEdeqNj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75975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@BxMetro</a:t>
                      </a:r>
                      <a:r>
                        <a:rPr kumimoji="0" lang="en-US"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en-US" sz="1000" b="1" i="0" u="none" strike="noStrike" kern="1200" cap="none" spc="0" normalizeH="0" baseline="0" noProof="0">
                          <a:ln>
                            <a:noFill/>
                          </a:ln>
                          <a:solidFill>
                            <a:prstClr val="black"/>
                          </a:solidFill>
                          <a:effectLst/>
                          <a:uLnTx/>
                          <a:uFillTx/>
                          <a:latin typeface="Calibri"/>
                          <a:ea typeface="+mn-ea"/>
                          <a:cs typeface="+mn-cs"/>
                        </a:rPr>
                        <a:t>@sevelaure - 2024-06-29 02:25:59</a:t>
                      </a:r>
                      <a:r>
                        <a:rPr kumimoji="0" lang="en-US" sz="1000" b="0" i="0" u="none" strike="noStrike" kern="1200" cap="none" spc="0" normalizeH="0" baseline="0" noProof="0">
                          <a:ln>
                            <a:noFill/>
                          </a:ln>
                          <a:solidFill>
                            <a:prstClr val="black"/>
                          </a:solidFill>
                          <a:effectLst/>
                          <a:uLnTx/>
                          <a:uFillTx/>
                          <a:latin typeface="Calibri"/>
                          <a:ea typeface="+mn-ea"/>
                          <a:cs typeface="+mn-cs"/>
                        </a:rPr>
                        <a:t>
 @info_tbm @BxMetro A quand les remboursements VITIK ?
Merci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916057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a:t>
                      </a:r>
                      <a:r>
                        <a:rPr kumimoji="0" lang="fr-FR"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fr-FR" sz="1000" b="1" i="0" u="none" strike="noStrike" kern="1200" cap="none" spc="0" normalizeH="0" baseline="0" noProof="0">
                          <a:ln>
                            <a:noFill/>
                          </a:ln>
                          <a:solidFill>
                            <a:prstClr val="black"/>
                          </a:solidFill>
                          <a:effectLst/>
                          <a:uLnTx/>
                          <a:uFillTx/>
                          <a:latin typeface="Calibri"/>
                          <a:ea typeface="+mn-ea"/>
                          <a:cs typeface="+mn-cs"/>
                        </a:rPr>
                        <a:t>@cyr1an - 2024-06-28 23:53:37</a:t>
                      </a:r>
                      <a:r>
                        <a:rPr kumimoji="0" lang="fr-FR" sz="1000" b="0" i="0" u="none" strike="noStrike" kern="1200" cap="none" spc="0" normalizeH="0" baseline="0" noProof="0">
                          <a:ln>
                            <a:noFill/>
                          </a:ln>
                          <a:solidFill>
                            <a:prstClr val="black"/>
                          </a:solidFill>
                          <a:effectLst/>
                          <a:uLnTx/>
                          <a:uFillTx/>
                          <a:latin typeface="Calibri"/>
                          <a:ea typeface="+mn-ea"/>
                          <a:cs typeface="+mn-cs"/>
                        </a:rPr>
                        <a:t>
 @info_tbm @BxMetro quand vous parlez d’apple pay, vous parlez d’une intégration comme en IDF ou juste du paiement des titres avec Apple Pay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088716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a:t>
                      </a:r>
                      <a:r>
                        <a:rPr kumimoji="0" lang="fr-FR"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fr-FR" sz="1000" b="1" i="0" u="none" strike="noStrike" kern="1200" cap="none" spc="0" normalizeH="0" baseline="0" noProof="0">
                          <a:ln>
                            <a:noFill/>
                          </a:ln>
                          <a:solidFill>
                            <a:prstClr val="black"/>
                          </a:solidFill>
                          <a:effectLst/>
                          <a:uLnTx/>
                          <a:uFillTx/>
                          <a:latin typeface="Calibri"/>
                          <a:ea typeface="+mn-ea"/>
                          <a:cs typeface="+mn-cs"/>
                        </a:rPr>
                        <a:t>@cyr1an - 2024-06-28 23:53:01</a:t>
                      </a:r>
                      <a:r>
                        <a:rPr kumimoji="0" lang="fr-FR" sz="1000" b="0" i="0" u="none" strike="noStrike" kern="1200" cap="none" spc="0" normalizeH="0" baseline="0" noProof="0">
                          <a:ln>
                            <a:noFill/>
                          </a:ln>
                          <a:solidFill>
                            <a:prstClr val="black"/>
                          </a:solidFill>
                          <a:effectLst/>
                          <a:uLnTx/>
                          <a:uFillTx/>
                          <a:latin typeface="Calibri"/>
                          <a:ea typeface="+mn-ea"/>
                          <a:cs typeface="+mn-cs"/>
                        </a:rPr>
                        <a:t>
 @info_tbm @BxMetro Je viens d’arriver sur bordeaux, ça vaux le coup d’attendre le 3 juillet avant de me prendre un abonnement ? si je peux l’avoir sur le téléphone ça m’arrange, je m’adapterais au conditions et en attendant je fais avec les 10 trajets à tarif réduit.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013383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a:t>
                      </a:r>
                      <a:r>
                        <a:rPr kumimoji="0" lang="fr-FR"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fr-FR" sz="1000" b="1" i="0" u="none" strike="noStrike" kern="1200" cap="none" spc="0" normalizeH="0" baseline="0" noProof="0">
                          <a:ln>
                            <a:noFill/>
                          </a:ln>
                          <a:solidFill>
                            <a:prstClr val="black"/>
                          </a:solidFill>
                          <a:effectLst/>
                          <a:uLnTx/>
                          <a:uFillTx/>
                          <a:latin typeface="Calibri"/>
                          <a:ea typeface="+mn-ea"/>
                          <a:cs typeface="+mn-cs"/>
                        </a:rPr>
                        <a:t>@diplay3311 - 2024-06-28 21:54:33</a:t>
                      </a:r>
                      <a:r>
                        <a:rPr kumimoji="0" lang="fr-FR" sz="1000" b="0" i="0" u="none" strike="noStrike" kern="1200" cap="none" spc="0" normalizeH="0" baseline="0" noProof="0">
                          <a:ln>
                            <a:noFill/>
                          </a:ln>
                          <a:solidFill>
                            <a:prstClr val="black"/>
                          </a:solidFill>
                          <a:effectLst/>
                          <a:uLnTx/>
                          <a:uFillTx/>
                          <a:latin typeface="Calibri"/>
                          <a:ea typeface="+mn-ea"/>
                          <a:cs typeface="+mn-cs"/>
                        </a:rPr>
                        <a:t>
 @info_tbm @BxMetro Haaa, bon si c’est quand même dans les bagages, ça va alors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3445288012"/>
                  </a:ext>
                </a:extLst>
              </a:tr>
            </a:tbl>
          </a:graphicData>
        </a:graphic>
      </p:graphicFrame>
      <p:sp>
        <p:nvSpPr>
          <p:cNvPr id="4" name="Text Placeholder 3">
            <a:extLst>
              <a:ext uri="{FF2B5EF4-FFF2-40B4-BE49-F238E27FC236}">
                <a16:creationId xmlns:a16="http://schemas.microsoft.com/office/drawing/2014/main" id="{E15728F7-9699-4B6E-BC56-AE6065CCA3EE}"/>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5769037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4B552-705D-4BCD-A24E-B33D14611EE9}"/>
              </a:ext>
            </a:extLst>
          </p:cNvPr>
          <p:cNvSpPr>
            <a:spLocks noGrp="1"/>
          </p:cNvSpPr>
          <p:nvPr>
            <p:ph type="title"/>
          </p:nvPr>
        </p:nvSpPr>
        <p:spPr/>
        <p:txBody>
          <a:bodyPr/>
          <a:lstStyle/>
          <a:p>
            <a:r>
              <a:rPr lang="fr-FR"/>
              <a:t>Twitter Mentions de BxMetro et CirculationBxM | 2 profiles - 8 of 8</a:t>
            </a:r>
            <a:endParaRPr lang="en-US"/>
          </a:p>
        </p:txBody>
      </p:sp>
      <p:graphicFrame>
        <p:nvGraphicFramePr>
          <p:cNvPr id="5" name="Table Placeholder 4">
            <a:extLst>
              <a:ext uri="{FF2B5EF4-FFF2-40B4-BE49-F238E27FC236}">
                <a16:creationId xmlns:a16="http://schemas.microsoft.com/office/drawing/2014/main" id="{000DF499-6AD1-4821-9B7A-9F36A3D5EE0E}"/>
              </a:ext>
            </a:extLst>
          </p:cNvPr>
          <p:cNvGraphicFramePr>
            <a:graphicFrameLocks noGrp="1"/>
          </p:cNvGraphicFramePr>
          <p:nvPr>
            <p:ph type="tbl" sz="quarter" idx="13"/>
            <p:extLst>
              <p:ext uri="{D42A27DB-BD31-4B8C-83A1-F6EECF244321}">
                <p14:modId xmlns:p14="http://schemas.microsoft.com/office/powerpoint/2010/main" val="3438173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90640745"/>
                    </a:ext>
                  </a:extLst>
                </a:gridCol>
                <a:gridCol w="1563624">
                  <a:extLst>
                    <a:ext uri="{9D8B030D-6E8A-4147-A177-3AD203B41FA5}">
                      <a16:colId xmlns:a16="http://schemas.microsoft.com/office/drawing/2014/main" val="1910130136"/>
                    </a:ext>
                  </a:extLst>
                </a:gridCol>
                <a:gridCol w="1563624">
                  <a:extLst>
                    <a:ext uri="{9D8B030D-6E8A-4147-A177-3AD203B41FA5}">
                      <a16:colId xmlns:a16="http://schemas.microsoft.com/office/drawing/2014/main" val="20291946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1511902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a:t>
                      </a:r>
                      <a:r>
                        <a:rPr kumimoji="0" lang="fr-FR"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fr-FR" sz="1000" b="1" i="0" u="none" strike="noStrike" kern="1200" cap="none" spc="0" normalizeH="0" baseline="0" noProof="0">
                          <a:ln>
                            <a:noFill/>
                          </a:ln>
                          <a:solidFill>
                            <a:prstClr val="black"/>
                          </a:solidFill>
                          <a:effectLst/>
                          <a:uLnTx/>
                          <a:uFillTx/>
                          <a:latin typeface="Calibri"/>
                          <a:ea typeface="+mn-ea"/>
                          <a:cs typeface="+mn-cs"/>
                        </a:rPr>
                        <a:t>@info_tbm - 2024-06-28 18:33:26</a:t>
                      </a:r>
                      <a:r>
                        <a:rPr kumimoji="0" lang="fr-FR" sz="1000" b="0" i="0" u="none" strike="noStrike" kern="1200" cap="none" spc="0" normalizeH="0" baseline="0" noProof="0">
                          <a:ln>
                            <a:noFill/>
                          </a:ln>
                          <a:solidFill>
                            <a:prstClr val="black"/>
                          </a:solidFill>
                          <a:effectLst/>
                          <a:uLnTx/>
                          <a:uFillTx/>
                          <a:latin typeface="Calibri"/>
                          <a:ea typeface="+mn-ea"/>
                          <a:cs typeface="+mn-cs"/>
                        </a:rPr>
                        <a:t>
 @Medelguer @BxMetro Bonjour. j'espère qu'elle vous plaira :) Personnellement je la teste depuis plusieurs semaines et j'en suis super content !
Pour le logo ça sera uniquement celui de l'application. Manu.</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3819201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a:t>
                      </a:r>
                      <a:r>
                        <a:rPr kumimoji="0" lang="fr-FR"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fr-FR" sz="1000" b="1" i="0" u="none" strike="noStrike" kern="1200" cap="none" spc="0" normalizeH="0" baseline="0" noProof="0">
                          <a:ln>
                            <a:noFill/>
                          </a:ln>
                          <a:solidFill>
                            <a:prstClr val="black"/>
                          </a:solidFill>
                          <a:effectLst/>
                          <a:uLnTx/>
                          <a:uFillTx/>
                          <a:latin typeface="Calibri"/>
                          <a:ea typeface="+mn-ea"/>
                          <a:cs typeface="+mn-cs"/>
                        </a:rPr>
                        <a:t>@info_tbm - 2024-06-28 18:32:06</a:t>
                      </a:r>
                      <a:r>
                        <a:rPr kumimoji="0" lang="fr-FR" sz="1000" b="0" i="0" u="none" strike="noStrike" kern="1200" cap="none" spc="0" normalizeH="0" baseline="0" noProof="0">
                          <a:ln>
                            <a:noFill/>
                          </a:ln>
                          <a:solidFill>
                            <a:prstClr val="black"/>
                          </a:solidFill>
                          <a:effectLst/>
                          <a:uLnTx/>
                          <a:uFillTx/>
                          <a:latin typeface="Calibri"/>
                          <a:ea typeface="+mn-ea"/>
                          <a:cs typeface="+mn-cs"/>
                        </a:rPr>
                        <a:t>
 @diplay3311 @BxMetro Avec plaisir, pas dans l'immédiat. d'abord nos équipes se concentrent sur le fait de permettre à tout le monde d'avoir son abonnement dans l'app TBM.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3314261668"/>
                  </a:ext>
                </a:extLst>
              </a:tr>
            </a:tbl>
          </a:graphicData>
        </a:graphic>
      </p:graphicFrame>
      <p:sp>
        <p:nvSpPr>
          <p:cNvPr id="4" name="Text Placeholder 3">
            <a:extLst>
              <a:ext uri="{FF2B5EF4-FFF2-40B4-BE49-F238E27FC236}">
                <a16:creationId xmlns:a16="http://schemas.microsoft.com/office/drawing/2014/main" id="{A50BD706-F7EB-4557-B36F-3EB72BC98B55}"/>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5373527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A371B-5EB0-424C-A74F-A4B585AC6F9B}"/>
              </a:ext>
            </a:extLst>
          </p:cNvPr>
          <p:cNvSpPr>
            <a:spLocks noGrp="1"/>
          </p:cNvSpPr>
          <p:nvPr>
            <p:ph type="title"/>
          </p:nvPr>
        </p:nvSpPr>
        <p:spPr/>
        <p:txBody>
          <a:bodyPr/>
          <a:lstStyle/>
          <a:p>
            <a:r>
              <a:rPr lang="en-US"/>
              <a:t>Twitter Questions | 2 profiles - 1 of 5</a:t>
            </a:r>
          </a:p>
        </p:txBody>
      </p:sp>
      <p:graphicFrame>
        <p:nvGraphicFramePr>
          <p:cNvPr id="5" name="Table Placeholder 4">
            <a:extLst>
              <a:ext uri="{FF2B5EF4-FFF2-40B4-BE49-F238E27FC236}">
                <a16:creationId xmlns:a16="http://schemas.microsoft.com/office/drawing/2014/main" id="{3F59D7F6-9F9D-4ADD-96C1-EC03D7F46E83}"/>
              </a:ext>
            </a:extLst>
          </p:cNvPr>
          <p:cNvGraphicFramePr>
            <a:graphicFrameLocks noGrp="1"/>
          </p:cNvGraphicFramePr>
          <p:nvPr>
            <p:ph type="tbl" sz="quarter" idx="13"/>
            <p:extLst>
              <p:ext uri="{D42A27DB-BD31-4B8C-83A1-F6EECF244321}">
                <p14:modId xmlns:p14="http://schemas.microsoft.com/office/powerpoint/2010/main" val="1375969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431537">
                  <a:extLst>
                    <a:ext uri="{9D8B030D-6E8A-4147-A177-3AD203B41FA5}">
                      <a16:colId xmlns:a16="http://schemas.microsoft.com/office/drawing/2014/main" val="3110908011"/>
                    </a:ext>
                  </a:extLst>
                </a:gridCol>
                <a:gridCol w="1316736">
                  <a:extLst>
                    <a:ext uri="{9D8B030D-6E8A-4147-A177-3AD203B41FA5}">
                      <a16:colId xmlns:a16="http://schemas.microsoft.com/office/drawing/2014/main" val="1147437333"/>
                    </a:ext>
                  </a:extLst>
                </a:gridCol>
                <a:gridCol w="1316736">
                  <a:extLst>
                    <a:ext uri="{9D8B030D-6E8A-4147-A177-3AD203B41FA5}">
                      <a16:colId xmlns:a16="http://schemas.microsoft.com/office/drawing/2014/main" val="18359812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1585247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@BxMetro</a:t>
                      </a:r>
                      <a:r>
                        <a:rPr kumimoji="0" lang="en-US" sz="1000" b="0" i="0" u="none" strike="noStrike" kern="1200" cap="none" spc="0" normalizeH="0" baseline="0" noProof="0">
                          <a:ln>
                            <a:noFill/>
                          </a:ln>
                          <a:solidFill>
                            <a:prstClr val="black"/>
                          </a:solidFill>
                          <a:effectLst/>
                          <a:uLnTx/>
                          <a:uFillTx/>
                          <a:latin typeface="Calibri"/>
                          <a:ea typeface="+mn-ea"/>
                          <a:cs typeface="+mn-cs"/>
                        </a:rPr>
                        <a:t> was asked by </a:t>
                      </a:r>
                      <a:r>
                        <a:rPr kumimoji="0" lang="en-US" sz="1000" b="1" i="0" u="none" strike="noStrike" kern="1200" cap="none" spc="0" normalizeH="0" baseline="0" noProof="0">
                          <a:ln>
                            <a:noFill/>
                          </a:ln>
                          <a:solidFill>
                            <a:prstClr val="black"/>
                          </a:solidFill>
                          <a:effectLst/>
                          <a:uLnTx/>
                          <a:uFillTx/>
                          <a:latin typeface="Calibri"/>
                          <a:ea typeface="+mn-ea"/>
                          <a:cs typeface="+mn-cs"/>
                        </a:rPr>
                        <a:t>@Ennaej33 - 2024-06-30 20:06:02</a:t>
                      </a:r>
                      <a:r>
                        <a:rPr kumimoji="0" lang="en-US" sz="1000" b="0" i="0" u="none" strike="noStrike" kern="1200" cap="none" spc="0" normalizeH="0" baseline="0" noProof="0">
                          <a:ln>
                            <a:noFill/>
                          </a:ln>
                          <a:solidFill>
                            <a:prstClr val="black"/>
                          </a:solidFill>
                          <a:effectLst/>
                          <a:uLnTx/>
                          <a:uFillTx/>
                          <a:latin typeface="Calibri"/>
                          <a:ea typeface="+mn-ea"/>
                          <a:cs typeface="+mn-cs"/>
                        </a:rPr>
                        <a:t>
 @Arrobas33 @BxMetro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587593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@BxMetro</a:t>
                      </a:r>
                      <a:r>
                        <a:rPr kumimoji="0" lang="en-US" sz="1000" b="0" i="0" u="none" strike="noStrike" kern="1200" cap="none" spc="0" normalizeH="0" baseline="0" noProof="0">
                          <a:ln>
                            <a:noFill/>
                          </a:ln>
                          <a:solidFill>
                            <a:prstClr val="black"/>
                          </a:solidFill>
                          <a:effectLst/>
                          <a:uLnTx/>
                          <a:uFillTx/>
                          <a:latin typeface="Calibri"/>
                          <a:ea typeface="+mn-ea"/>
                          <a:cs typeface="+mn-cs"/>
                        </a:rPr>
                        <a:t> was asked by </a:t>
                      </a:r>
                      <a:r>
                        <a:rPr kumimoji="0" lang="en-US" sz="1000" b="1" i="0" u="none" strike="noStrike" kern="1200" cap="none" spc="0" normalizeH="0" baseline="0" noProof="0">
                          <a:ln>
                            <a:noFill/>
                          </a:ln>
                          <a:solidFill>
                            <a:prstClr val="black"/>
                          </a:solidFill>
                          <a:effectLst/>
                          <a:uLnTx/>
                          <a:uFillTx/>
                          <a:latin typeface="Calibri"/>
                          <a:ea typeface="+mn-ea"/>
                          <a:cs typeface="+mn-cs"/>
                        </a:rPr>
                        <a:t>@Ennaej33 - 2024-06-30 18:19:42</a:t>
                      </a:r>
                      <a:r>
                        <a:rPr kumimoji="0" lang="en-US" sz="1000" b="0" i="0" u="none" strike="noStrike" kern="1200" cap="none" spc="0" normalizeH="0" baseline="0" noProof="0">
                          <a:ln>
                            <a:noFill/>
                          </a:ln>
                          <a:solidFill>
                            <a:prstClr val="black"/>
                          </a:solidFill>
                          <a:effectLst/>
                          <a:uLnTx/>
                          <a:uFillTx/>
                          <a:latin typeface="Calibri"/>
                          <a:ea typeface="+mn-ea"/>
                          <a:cs typeface="+mn-cs"/>
                        </a:rPr>
                        <a:t>
 @BxMetro 12 avril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1704477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a:t>
                      </a:r>
                      <a:r>
                        <a:rPr kumimoji="0" lang="fr-FR" sz="1000" b="0" i="0" u="none" strike="noStrike" kern="1200" cap="none" spc="0" normalizeH="0" baseline="0" noProof="0">
                          <a:ln>
                            <a:noFill/>
                          </a:ln>
                          <a:solidFill>
                            <a:prstClr val="black"/>
                          </a:solidFill>
                          <a:effectLst/>
                          <a:uLnTx/>
                          <a:uFillTx/>
                          <a:latin typeface="Calibri"/>
                          <a:ea typeface="+mn-ea"/>
                          <a:cs typeface="+mn-cs"/>
                        </a:rPr>
                        <a:t> was asked by </a:t>
                      </a:r>
                      <a:r>
                        <a:rPr kumimoji="0" lang="fr-FR" sz="1000" b="1" i="0" u="none" strike="noStrike" kern="1200" cap="none" spc="0" normalizeH="0" baseline="0" noProof="0">
                          <a:ln>
                            <a:noFill/>
                          </a:ln>
                          <a:solidFill>
                            <a:prstClr val="black"/>
                          </a:solidFill>
                          <a:effectLst/>
                          <a:uLnTx/>
                          <a:uFillTx/>
                          <a:latin typeface="Calibri"/>
                          <a:ea typeface="+mn-ea"/>
                          <a:cs typeface="+mn-cs"/>
                        </a:rPr>
                        <a:t>@CirculationBxM - 2024-06-29 13:00:05</a:t>
                      </a:r>
                      <a:r>
                        <a:rPr kumimoji="0" lang="fr-FR" sz="1000" b="0" i="0" u="none" strike="noStrike" kern="1200" cap="none" spc="0" normalizeH="0" baseline="0" noProof="0">
                          <a:ln>
                            <a:noFill/>
                          </a:ln>
                          <a:solidFill>
                            <a:prstClr val="black"/>
                          </a:solidFill>
                          <a:effectLst/>
                          <a:uLnTx/>
                          <a:uFillTx/>
                          <a:latin typeface="Calibri"/>
                          <a:ea typeface="+mn-ea"/>
                          <a:cs typeface="+mn-cs"/>
                        </a:rPr>
                        <a:t>
 🎉🍷 #BFLV2024 | Comment se déplacer sur @Bordeaux ?
📌 @BxMetro
📅 Vendredi 28 juin 2024
🌐 Quelles sont les mesures de #circulation et les solutions #Mobilité pour éviter les difficultés de trafic ? 👇
https://t.co/C7jazDnT20 https://t.co/GYephiGsNv</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239087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@BxMetro</a:t>
                      </a:r>
                      <a:r>
                        <a:rPr kumimoji="0" lang="en-US" sz="1000" b="0" i="0" u="none" strike="noStrike" kern="1200" cap="none" spc="0" normalizeH="0" baseline="0" noProof="0">
                          <a:ln>
                            <a:noFill/>
                          </a:ln>
                          <a:solidFill>
                            <a:prstClr val="black"/>
                          </a:solidFill>
                          <a:effectLst/>
                          <a:uLnTx/>
                          <a:uFillTx/>
                          <a:latin typeface="Calibri"/>
                          <a:ea typeface="+mn-ea"/>
                          <a:cs typeface="+mn-cs"/>
                        </a:rPr>
                        <a:t> was asked by </a:t>
                      </a:r>
                      <a:r>
                        <a:rPr kumimoji="0" lang="en-US" sz="1000" b="1" i="0" u="none" strike="noStrike" kern="1200" cap="none" spc="0" normalizeH="0" baseline="0" noProof="0">
                          <a:ln>
                            <a:noFill/>
                          </a:ln>
                          <a:solidFill>
                            <a:prstClr val="black"/>
                          </a:solidFill>
                          <a:effectLst/>
                          <a:uLnTx/>
                          <a:uFillTx/>
                          <a:latin typeface="Calibri"/>
                          <a:ea typeface="+mn-ea"/>
                          <a:cs typeface="+mn-cs"/>
                        </a:rPr>
                        <a:t>@sevelaure - 2024-06-29 02:25:59</a:t>
                      </a:r>
                      <a:r>
                        <a:rPr kumimoji="0" lang="en-US" sz="1000" b="0" i="0" u="none" strike="noStrike" kern="1200" cap="none" spc="0" normalizeH="0" baseline="0" noProof="0">
                          <a:ln>
                            <a:noFill/>
                          </a:ln>
                          <a:solidFill>
                            <a:prstClr val="black"/>
                          </a:solidFill>
                          <a:effectLst/>
                          <a:uLnTx/>
                          <a:uFillTx/>
                          <a:latin typeface="Calibri"/>
                          <a:ea typeface="+mn-ea"/>
                          <a:cs typeface="+mn-cs"/>
                        </a:rPr>
                        <a:t>
 @info_tbm @BxMetro A quand les remboursements VITIK ?
Merci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598052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a:t>
                      </a:r>
                      <a:r>
                        <a:rPr kumimoji="0" lang="fr-FR" sz="1000" b="0" i="0" u="none" strike="noStrike" kern="1200" cap="none" spc="0" normalizeH="0" baseline="0" noProof="0">
                          <a:ln>
                            <a:noFill/>
                          </a:ln>
                          <a:solidFill>
                            <a:prstClr val="black"/>
                          </a:solidFill>
                          <a:effectLst/>
                          <a:uLnTx/>
                          <a:uFillTx/>
                          <a:latin typeface="Calibri"/>
                          <a:ea typeface="+mn-ea"/>
                          <a:cs typeface="+mn-cs"/>
                        </a:rPr>
                        <a:t> was asked by </a:t>
                      </a:r>
                      <a:r>
                        <a:rPr kumimoji="0" lang="fr-FR" sz="1000" b="1" i="0" u="none" strike="noStrike" kern="1200" cap="none" spc="0" normalizeH="0" baseline="0" noProof="0">
                          <a:ln>
                            <a:noFill/>
                          </a:ln>
                          <a:solidFill>
                            <a:prstClr val="black"/>
                          </a:solidFill>
                          <a:effectLst/>
                          <a:uLnTx/>
                          <a:uFillTx/>
                          <a:latin typeface="Calibri"/>
                          <a:ea typeface="+mn-ea"/>
                          <a:cs typeface="+mn-cs"/>
                        </a:rPr>
                        <a:t>@cyr1an - 2024-06-28 23:53:01</a:t>
                      </a:r>
                      <a:r>
                        <a:rPr kumimoji="0" lang="fr-FR" sz="1000" b="0" i="0" u="none" strike="noStrike" kern="1200" cap="none" spc="0" normalizeH="0" baseline="0" noProof="0">
                          <a:ln>
                            <a:noFill/>
                          </a:ln>
                          <a:solidFill>
                            <a:prstClr val="black"/>
                          </a:solidFill>
                          <a:effectLst/>
                          <a:uLnTx/>
                          <a:uFillTx/>
                          <a:latin typeface="Calibri"/>
                          <a:ea typeface="+mn-ea"/>
                          <a:cs typeface="+mn-cs"/>
                        </a:rPr>
                        <a:t>
 @info_tbm @BxMetro Je viens d’arriver sur bordeaux, ça vaux le coup d’attendre le 3 juillet avant de me prendre un abonnement ? si je peux l’avoir sur le téléphone ça m’arrange, je m’adapterais au conditions et en attendant je fais avec les 10 trajets à tarif réduit.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531383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a:t>
                      </a:r>
                      <a:r>
                        <a:rPr kumimoji="0" lang="fr-FR" sz="1000" b="0" i="0" u="none" strike="noStrike" kern="1200" cap="none" spc="0" normalizeH="0" baseline="0" noProof="0">
                          <a:ln>
                            <a:noFill/>
                          </a:ln>
                          <a:solidFill>
                            <a:prstClr val="black"/>
                          </a:solidFill>
                          <a:effectLst/>
                          <a:uLnTx/>
                          <a:uFillTx/>
                          <a:latin typeface="Calibri"/>
                          <a:ea typeface="+mn-ea"/>
                          <a:cs typeface="+mn-cs"/>
                        </a:rPr>
                        <a:t> was asked by </a:t>
                      </a:r>
                      <a:r>
                        <a:rPr kumimoji="0" lang="fr-FR" sz="1000" b="1" i="0" u="none" strike="noStrike" kern="1200" cap="none" spc="0" normalizeH="0" baseline="0" noProof="0">
                          <a:ln>
                            <a:noFill/>
                          </a:ln>
                          <a:solidFill>
                            <a:prstClr val="black"/>
                          </a:solidFill>
                          <a:effectLst/>
                          <a:uLnTx/>
                          <a:uFillTx/>
                          <a:latin typeface="Calibri"/>
                          <a:ea typeface="+mn-ea"/>
                          <a:cs typeface="+mn-cs"/>
                        </a:rPr>
                        <a:t>@diplay3311 - 2024-06-28 16:51:52</a:t>
                      </a:r>
                      <a:r>
                        <a:rPr kumimoji="0" lang="fr-FR" sz="1000" b="0" i="0" u="none" strike="noStrike" kern="1200" cap="none" spc="0" normalizeH="0" baseline="0" noProof="0">
                          <a:ln>
                            <a:noFill/>
                          </a:ln>
                          <a:solidFill>
                            <a:prstClr val="black"/>
                          </a:solidFill>
                          <a:effectLst/>
                          <a:uLnTx/>
                          <a:uFillTx/>
                          <a:latin typeface="Calibri"/>
                          <a:ea typeface="+mn-ea"/>
                          <a:cs typeface="+mn-cs"/>
                        </a:rPr>
                        <a:t>
 @info_tbm @BxMetro Okay merci ^^ et est-ce qu’il est prévu une quelconque intégration avec Apple Wallet ? Le mode Transport Express ou bien une intégration comme IDFM récemment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2335463840"/>
                  </a:ext>
                </a:extLst>
              </a:tr>
            </a:tbl>
          </a:graphicData>
        </a:graphic>
      </p:graphicFrame>
      <p:sp>
        <p:nvSpPr>
          <p:cNvPr id="4" name="Text Placeholder 3">
            <a:extLst>
              <a:ext uri="{FF2B5EF4-FFF2-40B4-BE49-F238E27FC236}">
                <a16:creationId xmlns:a16="http://schemas.microsoft.com/office/drawing/2014/main" id="{2D32A404-DDFC-45CD-A8C6-B9F446A0670A}"/>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958646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95C22-5D29-4984-8B68-E5F9E63A0940}"/>
              </a:ext>
            </a:extLst>
          </p:cNvPr>
          <p:cNvSpPr>
            <a:spLocks noGrp="1"/>
          </p:cNvSpPr>
          <p:nvPr>
            <p:ph type="title"/>
          </p:nvPr>
        </p:nvSpPr>
        <p:spPr/>
        <p:txBody>
          <a:bodyPr/>
          <a:lstStyle/>
          <a:p>
            <a:r>
              <a:rPr lang="en-US"/>
              <a:t>Twitter Questions | 2 profiles - 2 of 5</a:t>
            </a:r>
          </a:p>
        </p:txBody>
      </p:sp>
      <p:graphicFrame>
        <p:nvGraphicFramePr>
          <p:cNvPr id="5" name="Table Placeholder 4">
            <a:extLst>
              <a:ext uri="{FF2B5EF4-FFF2-40B4-BE49-F238E27FC236}">
                <a16:creationId xmlns:a16="http://schemas.microsoft.com/office/drawing/2014/main" id="{9E9E6917-889F-487A-A864-2119127D8B6E}"/>
              </a:ext>
            </a:extLst>
          </p:cNvPr>
          <p:cNvGraphicFramePr>
            <a:graphicFrameLocks noGrp="1"/>
          </p:cNvGraphicFramePr>
          <p:nvPr>
            <p:ph type="tbl" sz="quarter" idx="13"/>
            <p:extLst>
              <p:ext uri="{D42A27DB-BD31-4B8C-83A1-F6EECF244321}">
                <p14:modId xmlns:p14="http://schemas.microsoft.com/office/powerpoint/2010/main" val="3274173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431537">
                  <a:extLst>
                    <a:ext uri="{9D8B030D-6E8A-4147-A177-3AD203B41FA5}">
                      <a16:colId xmlns:a16="http://schemas.microsoft.com/office/drawing/2014/main" val="1835865484"/>
                    </a:ext>
                  </a:extLst>
                </a:gridCol>
                <a:gridCol w="1316736">
                  <a:extLst>
                    <a:ext uri="{9D8B030D-6E8A-4147-A177-3AD203B41FA5}">
                      <a16:colId xmlns:a16="http://schemas.microsoft.com/office/drawing/2014/main" val="1404402216"/>
                    </a:ext>
                  </a:extLst>
                </a:gridCol>
                <a:gridCol w="1316736">
                  <a:extLst>
                    <a:ext uri="{9D8B030D-6E8A-4147-A177-3AD203B41FA5}">
                      <a16:colId xmlns:a16="http://schemas.microsoft.com/office/drawing/2014/main" val="12355362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170940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a:t>
                      </a:r>
                      <a:r>
                        <a:rPr kumimoji="0" lang="fr-FR" sz="1000" b="0" i="0" u="none" strike="noStrike" kern="1200" cap="none" spc="0" normalizeH="0" baseline="0" noProof="0">
                          <a:ln>
                            <a:noFill/>
                          </a:ln>
                          <a:solidFill>
                            <a:prstClr val="black"/>
                          </a:solidFill>
                          <a:effectLst/>
                          <a:uLnTx/>
                          <a:uFillTx/>
                          <a:latin typeface="Calibri"/>
                          <a:ea typeface="+mn-ea"/>
                          <a:cs typeface="+mn-cs"/>
                        </a:rPr>
                        <a:t> was asked by </a:t>
                      </a:r>
                      <a:r>
                        <a:rPr kumimoji="0" lang="fr-FR" sz="1000" b="1" i="0" u="none" strike="noStrike" kern="1200" cap="none" spc="0" normalizeH="0" baseline="0" noProof="0">
                          <a:ln>
                            <a:noFill/>
                          </a:ln>
                          <a:solidFill>
                            <a:prstClr val="black"/>
                          </a:solidFill>
                          <a:effectLst/>
                          <a:uLnTx/>
                          <a:uFillTx/>
                          <a:latin typeface="Calibri"/>
                          <a:ea typeface="+mn-ea"/>
                          <a:cs typeface="+mn-cs"/>
                        </a:rPr>
                        <a:t>@NourEddine_F - 2024-06-28 16:06:22</a:t>
                      </a:r>
                      <a:r>
                        <a:rPr kumimoji="0" lang="fr-FR" sz="1000" b="0" i="0" u="none" strike="noStrike" kern="1200" cap="none" spc="0" normalizeH="0" baseline="0" noProof="0">
                          <a:ln>
                            <a:noFill/>
                          </a:ln>
                          <a:solidFill>
                            <a:prstClr val="black"/>
                          </a:solidFill>
                          <a:effectLst/>
                          <a:uLnTx/>
                          <a:uFillTx/>
                          <a:latin typeface="Calibri"/>
                          <a:ea typeface="+mn-ea"/>
                          <a:cs typeface="+mn-cs"/>
                        </a:rPr>
                        <a:t>
 Coucou @BxMetro. Vous pensez pas qu’il y a un petit soucis devant la piscine de @villenavedornon?
#accessibilité https://t.co/uOnzjguwy8</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980382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a:t>
                      </a:r>
                      <a:r>
                        <a:rPr kumimoji="0" lang="fr-FR" sz="1000" b="0" i="0" u="none" strike="noStrike" kern="1200" cap="none" spc="0" normalizeH="0" baseline="0" noProof="0">
                          <a:ln>
                            <a:noFill/>
                          </a:ln>
                          <a:solidFill>
                            <a:prstClr val="black"/>
                          </a:solidFill>
                          <a:effectLst/>
                          <a:uLnTx/>
                          <a:uFillTx/>
                          <a:latin typeface="Calibri"/>
                          <a:ea typeface="+mn-ea"/>
                          <a:cs typeface="+mn-cs"/>
                        </a:rPr>
                        <a:t> was asked by </a:t>
                      </a:r>
                      <a:r>
                        <a:rPr kumimoji="0" lang="fr-FR" sz="1000" b="1" i="0" u="none" strike="noStrike" kern="1200" cap="none" spc="0" normalizeH="0" baseline="0" noProof="0">
                          <a:ln>
                            <a:noFill/>
                          </a:ln>
                          <a:solidFill>
                            <a:prstClr val="black"/>
                          </a:solidFill>
                          <a:effectLst/>
                          <a:uLnTx/>
                          <a:uFillTx/>
                          <a:latin typeface="Calibri"/>
                          <a:ea typeface="+mn-ea"/>
                          <a:cs typeface="+mn-cs"/>
                        </a:rPr>
                        <a:t>@diplay3311 - 2024-06-28 15:08:15</a:t>
                      </a:r>
                      <a:r>
                        <a:rPr kumimoji="0" lang="fr-FR" sz="1000" b="0" i="0" u="none" strike="noStrike" kern="1200" cap="none" spc="0" normalizeH="0" baseline="0" noProof="0">
                          <a:ln>
                            <a:noFill/>
                          </a:ln>
                          <a:solidFill>
                            <a:prstClr val="black"/>
                          </a:solidFill>
                          <a:effectLst/>
                          <a:uLnTx/>
                          <a:uFillTx/>
                          <a:latin typeface="Calibri"/>
                          <a:ea typeface="+mn-ea"/>
                          <a:cs typeface="+mn-cs"/>
                        </a:rPr>
                        <a:t>
 @info_tbm @BxMetro À quand les abonnements dans l’application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617748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@BxMetro</a:t>
                      </a:r>
                      <a:r>
                        <a:rPr kumimoji="0" lang="en-US" sz="1000" b="0" i="0" u="none" strike="noStrike" kern="1200" cap="none" spc="0" normalizeH="0" baseline="0" noProof="0">
                          <a:ln>
                            <a:noFill/>
                          </a:ln>
                          <a:solidFill>
                            <a:prstClr val="black"/>
                          </a:solidFill>
                          <a:effectLst/>
                          <a:uLnTx/>
                          <a:uFillTx/>
                          <a:latin typeface="Calibri"/>
                          <a:ea typeface="+mn-ea"/>
                          <a:cs typeface="+mn-cs"/>
                        </a:rPr>
                        <a:t> was asked by </a:t>
                      </a:r>
                      <a:r>
                        <a:rPr kumimoji="0" lang="en-US" sz="1000" b="1" i="0" u="none" strike="noStrike" kern="1200" cap="none" spc="0" normalizeH="0" baseline="0" noProof="0">
                          <a:ln>
                            <a:noFill/>
                          </a:ln>
                          <a:solidFill>
                            <a:prstClr val="black"/>
                          </a:solidFill>
                          <a:effectLst/>
                          <a:uLnTx/>
                          <a:uFillTx/>
                          <a:latin typeface="Calibri"/>
                          <a:ea typeface="+mn-ea"/>
                          <a:cs typeface="+mn-cs"/>
                        </a:rPr>
                        <a:t>@CirculationBxM - 2024-06-28 10:00:15</a:t>
                      </a:r>
                      <a:r>
                        <a:rPr kumimoji="0" lang="en-US" sz="1000" b="0" i="0" u="none" strike="noStrike" kern="1200" cap="none" spc="0" normalizeH="0" baseline="0" noProof="0">
                          <a:ln>
                            <a:noFill/>
                          </a:ln>
                          <a:solidFill>
                            <a:prstClr val="black"/>
                          </a:solidFill>
                          <a:effectLst/>
                          <a:uLnTx/>
                          <a:uFillTx/>
                          <a:latin typeface="Calibri"/>
                          <a:ea typeface="+mn-ea"/>
                          <a:cs typeface="+mn-cs"/>
                        </a:rPr>
                        <a:t>
 🎉📺🏉Retransmission #Top14 / 🍷 #BFLV2024  | Comment se déplacer sur @Bordeaux ?
📌 @BxMetro
📅 Vendredi 28 juin 2024
👉 Quelles sont les mesures de circulation prises ? Le réseau @info_tbm 🚊🚍🚤🚲 s'adapte !
🌐Les solutions #Mobilité 👇
https://t.co/C7jazDnT20 https://t.co/pj39UsIj4Q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extLst>
                  <a:ext uri="{0D108BD9-81ED-4DB2-BD59-A6C34878D82A}">
                    <a16:rowId xmlns:a16="http://schemas.microsoft.com/office/drawing/2014/main" val="2683342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@BxMetro</a:t>
                      </a:r>
                      <a:r>
                        <a:rPr kumimoji="0" lang="en-US" sz="1000" b="0" i="0" u="none" strike="noStrike" kern="1200" cap="none" spc="0" normalizeH="0" baseline="0" noProof="0">
                          <a:ln>
                            <a:noFill/>
                          </a:ln>
                          <a:solidFill>
                            <a:prstClr val="black"/>
                          </a:solidFill>
                          <a:effectLst/>
                          <a:uLnTx/>
                          <a:uFillTx/>
                          <a:latin typeface="Calibri"/>
                          <a:ea typeface="+mn-ea"/>
                          <a:cs typeface="+mn-cs"/>
                        </a:rPr>
                        <a:t> was asked by </a:t>
                      </a:r>
                      <a:r>
                        <a:rPr kumimoji="0" lang="en-US" sz="1000" b="1" i="0" u="none" strike="noStrike" kern="1200" cap="none" spc="0" normalizeH="0" baseline="0" noProof="0">
                          <a:ln>
                            <a:noFill/>
                          </a:ln>
                          <a:solidFill>
                            <a:prstClr val="black"/>
                          </a:solidFill>
                          <a:effectLst/>
                          <a:uLnTx/>
                          <a:uFillTx/>
                          <a:latin typeface="Calibri"/>
                          <a:ea typeface="+mn-ea"/>
                          <a:cs typeface="+mn-cs"/>
                        </a:rPr>
                        <a:t>@Bdx_Technowest - 2024-06-27 10:13:52</a:t>
                      </a:r>
                      <a:r>
                        <a:rPr kumimoji="0" lang="en-US" sz="1000" b="0" i="0" u="none" strike="noStrike" kern="1200" cap="none" spc="0" normalizeH="0" baseline="0" noProof="0">
                          <a:ln>
                            <a:noFill/>
                          </a:ln>
                          <a:solidFill>
                            <a:prstClr val="black"/>
                          </a:solidFill>
                          <a:effectLst/>
                          <a:uLnTx/>
                          <a:uFillTx/>
                          <a:latin typeface="Calibri"/>
                          <a:ea typeface="+mn-ea"/>
                          <a:cs typeface="+mn-cs"/>
                        </a:rPr>
                        <a:t>
 Le #BordeauxTechday est bien lancé ! 🗣️
Venez assister aux 3 tables rondes à l’Hotel de @BxMetro
♻️ Économie circulaire : levier de performance pour les entreprises ? 
🌊 Blue Tech : innovation au service du maritime  
🚊 Lab TBMouv : l’Open Innovation au service de la mobilité https://t.co/2iMNx3w8cl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678668492"/>
                  </a:ext>
                </a:extLst>
              </a:tr>
            </a:tbl>
          </a:graphicData>
        </a:graphic>
      </p:graphicFrame>
      <p:sp>
        <p:nvSpPr>
          <p:cNvPr id="4" name="Text Placeholder 3">
            <a:extLst>
              <a:ext uri="{FF2B5EF4-FFF2-40B4-BE49-F238E27FC236}">
                <a16:creationId xmlns:a16="http://schemas.microsoft.com/office/drawing/2014/main" id="{B06485B7-7123-43F2-8CD2-122FA010415A}"/>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8719591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DC86B-680E-4D41-B98D-DF31B69AE3FD}"/>
              </a:ext>
            </a:extLst>
          </p:cNvPr>
          <p:cNvSpPr>
            <a:spLocks noGrp="1"/>
          </p:cNvSpPr>
          <p:nvPr>
            <p:ph type="title"/>
          </p:nvPr>
        </p:nvSpPr>
        <p:spPr/>
        <p:txBody>
          <a:bodyPr/>
          <a:lstStyle/>
          <a:p>
            <a:r>
              <a:rPr lang="en-US"/>
              <a:t>Twitter Questions | 2 profiles - 3 of 5</a:t>
            </a:r>
          </a:p>
        </p:txBody>
      </p:sp>
      <p:graphicFrame>
        <p:nvGraphicFramePr>
          <p:cNvPr id="5" name="Table Placeholder 4">
            <a:extLst>
              <a:ext uri="{FF2B5EF4-FFF2-40B4-BE49-F238E27FC236}">
                <a16:creationId xmlns:a16="http://schemas.microsoft.com/office/drawing/2014/main" id="{41F8B3CA-847B-428A-AAF1-B28EFDB42BEB}"/>
              </a:ext>
            </a:extLst>
          </p:cNvPr>
          <p:cNvGraphicFramePr>
            <a:graphicFrameLocks noGrp="1"/>
          </p:cNvGraphicFramePr>
          <p:nvPr>
            <p:ph type="tbl" sz="quarter" idx="13"/>
            <p:extLst>
              <p:ext uri="{D42A27DB-BD31-4B8C-83A1-F6EECF244321}">
                <p14:modId xmlns:p14="http://schemas.microsoft.com/office/powerpoint/2010/main" val="42197302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431537">
                  <a:extLst>
                    <a:ext uri="{9D8B030D-6E8A-4147-A177-3AD203B41FA5}">
                      <a16:colId xmlns:a16="http://schemas.microsoft.com/office/drawing/2014/main" val="299428063"/>
                    </a:ext>
                  </a:extLst>
                </a:gridCol>
                <a:gridCol w="1316736">
                  <a:extLst>
                    <a:ext uri="{9D8B030D-6E8A-4147-A177-3AD203B41FA5}">
                      <a16:colId xmlns:a16="http://schemas.microsoft.com/office/drawing/2014/main" val="2273289827"/>
                    </a:ext>
                  </a:extLst>
                </a:gridCol>
                <a:gridCol w="1316736">
                  <a:extLst>
                    <a:ext uri="{9D8B030D-6E8A-4147-A177-3AD203B41FA5}">
                      <a16:colId xmlns:a16="http://schemas.microsoft.com/office/drawing/2014/main" val="42218933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1493632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a:t>
                      </a:r>
                      <a:r>
                        <a:rPr kumimoji="0" lang="fr-FR" sz="1000" b="0" i="0" u="none" strike="noStrike" kern="1200" cap="none" spc="0" normalizeH="0" baseline="0" noProof="0">
                          <a:ln>
                            <a:noFill/>
                          </a:ln>
                          <a:solidFill>
                            <a:prstClr val="black"/>
                          </a:solidFill>
                          <a:effectLst/>
                          <a:uLnTx/>
                          <a:uFillTx/>
                          <a:latin typeface="Calibri"/>
                          <a:ea typeface="+mn-ea"/>
                          <a:cs typeface="+mn-cs"/>
                        </a:rPr>
                        <a:t> was asked by </a:t>
                      </a:r>
                      <a:r>
                        <a:rPr kumimoji="0" lang="fr-FR" sz="1000" b="1" i="0" u="none" strike="noStrike" kern="1200" cap="none" spc="0" normalizeH="0" baseline="0" noProof="0">
                          <a:ln>
                            <a:noFill/>
                          </a:ln>
                          <a:solidFill>
                            <a:prstClr val="black"/>
                          </a:solidFill>
                          <a:effectLst/>
                          <a:uLnTx/>
                          <a:uFillTx/>
                          <a:latin typeface="Calibri"/>
                          <a:ea typeface="+mn-ea"/>
                          <a:cs typeface="+mn-cs"/>
                        </a:rPr>
                        <a:t>@MemoireBdx - 2024-06-26 17:27:48</a:t>
                      </a:r>
                      <a:r>
                        <a:rPr kumimoji="0" lang="fr-FR" sz="1000" b="0" i="0" u="none" strike="noStrike" kern="1200" cap="none" spc="0" normalizeH="0" baseline="0" noProof="0">
                          <a:ln>
                            <a:noFill/>
                          </a:ln>
                          <a:solidFill>
                            <a:prstClr val="black"/>
                          </a:solidFill>
                          <a:effectLst/>
                          <a:uLnTx/>
                          <a:uFillTx/>
                          <a:latin typeface="Calibri"/>
                          <a:ea typeface="+mn-ea"/>
                          <a:cs typeface="+mn-cs"/>
                        </a:rPr>
                        <a:t>
 La #video #mood du jour !On se laisserait bien tenter aujourd'hui, non ? 😓🫠🥵
Archives audiovisuelles du Fonds Maydieu, Barèges, 1963 @BDX_Culture @NvelleAquitaine @BxMetro @CinemathequeNA https://t.co/Q7OObApK5h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2937484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@CirculationBxM</a:t>
                      </a:r>
                      <a:r>
                        <a:rPr kumimoji="0" lang="fr-FR" sz="1000" b="0" i="0" u="none" strike="noStrike" kern="1200" cap="none" spc="0" normalizeH="0" baseline="0" noProof="0">
                          <a:ln>
                            <a:noFill/>
                          </a:ln>
                          <a:solidFill>
                            <a:prstClr val="black"/>
                          </a:solidFill>
                          <a:effectLst/>
                          <a:uLnTx/>
                          <a:uFillTx/>
                          <a:latin typeface="Calibri"/>
                          <a:ea typeface="+mn-ea"/>
                          <a:cs typeface="+mn-cs"/>
                        </a:rPr>
                        <a:t> was asked by </a:t>
                      </a:r>
                      <a:r>
                        <a:rPr kumimoji="0" lang="fr-FR" sz="1000" b="1" i="0" u="none" strike="noStrike" kern="1200" cap="none" spc="0" normalizeH="0" baseline="0" noProof="0">
                          <a:ln>
                            <a:noFill/>
                          </a:ln>
                          <a:solidFill>
                            <a:prstClr val="black"/>
                          </a:solidFill>
                          <a:effectLst/>
                          <a:uLnTx/>
                          <a:uFillTx/>
                          <a:latin typeface="Calibri"/>
                          <a:ea typeface="+mn-ea"/>
                          <a:cs typeface="+mn-cs"/>
                        </a:rPr>
                        <a:t>@CoeurDePlume_ - 2024-06-25 11:05:21</a:t>
                      </a:r>
                      <a:r>
                        <a:rPr kumimoji="0" lang="fr-FR" sz="1000" b="0" i="0" u="none" strike="noStrike" kern="1200" cap="none" spc="0" normalizeH="0" baseline="0" noProof="0">
                          <a:ln>
                            <a:noFill/>
                          </a:ln>
                          <a:solidFill>
                            <a:prstClr val="black"/>
                          </a:solidFill>
                          <a:effectLst/>
                          <a:uLnTx/>
                          <a:uFillTx/>
                          <a:latin typeface="Calibri"/>
                          <a:ea typeface="+mn-ea"/>
                          <a:cs typeface="+mn-cs"/>
                        </a:rPr>
                        <a:t>
 @CirculationBxM Bonjour, petite question la trémie au niveau du Pont Simone Veil fermée à la circulation ce matin dans les deux sens, pour combien de temps sera-t-elle fermée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432666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a:t>
                      </a:r>
                      <a:r>
                        <a:rPr kumimoji="0" lang="fr-FR" sz="1000" b="0" i="0" u="none" strike="noStrike" kern="1200" cap="none" spc="0" normalizeH="0" baseline="0" noProof="0">
                          <a:ln>
                            <a:noFill/>
                          </a:ln>
                          <a:solidFill>
                            <a:prstClr val="black"/>
                          </a:solidFill>
                          <a:effectLst/>
                          <a:uLnTx/>
                          <a:uFillTx/>
                          <a:latin typeface="Calibri"/>
                          <a:ea typeface="+mn-ea"/>
                          <a:cs typeface="+mn-cs"/>
                        </a:rPr>
                        <a:t> was asked by </a:t>
                      </a:r>
                      <a:r>
                        <a:rPr kumimoji="0" lang="fr-FR" sz="1000" b="1" i="0" u="none" strike="noStrike" kern="1200" cap="none" spc="0" normalizeH="0" baseline="0" noProof="0">
                          <a:ln>
                            <a:noFill/>
                          </a:ln>
                          <a:solidFill>
                            <a:prstClr val="black"/>
                          </a:solidFill>
                          <a:effectLst/>
                          <a:uLnTx/>
                          <a:uFillTx/>
                          <a:latin typeface="Calibri"/>
                          <a:ea typeface="+mn-ea"/>
                          <a:cs typeface="+mn-cs"/>
                        </a:rPr>
                        <a:t>@AlloNansouty - 2024-06-24 12:42:48</a:t>
                      </a:r>
                      <a:r>
                        <a:rPr kumimoji="0" lang="fr-FR" sz="1000" b="0" i="0" u="none" strike="noStrike" kern="1200" cap="none" spc="0" normalizeH="0" baseline="0" noProof="0">
                          <a:ln>
                            <a:noFill/>
                          </a:ln>
                          <a:solidFill>
                            <a:prstClr val="black"/>
                          </a:solidFill>
                          <a:effectLst/>
                          <a:uLnTx/>
                          <a:uFillTx/>
                          <a:latin typeface="Calibri"/>
                          <a:ea typeface="+mn-ea"/>
                          <a:cs typeface="+mn-cs"/>
                        </a:rPr>
                        <a:t>
 @VoOdOoXperienZ @BxMetro @PierreHurmic @Camillecologirl On ne peut s'empêcher de le penser. Cette équipe a déjà été rappelée à l'ordre. Ce que l'on veut : des mesures générales. Sanction systématique (ds un 1er temps, changmnt de secteur, en cas de récidive, licenciement). @BxMetro , pvz vous nous dire ce que vous comptez faire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541379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a:t>
                      </a:r>
                      <a:r>
                        <a:rPr kumimoji="0" lang="fr-FR" sz="1000" b="0" i="0" u="none" strike="noStrike" kern="1200" cap="none" spc="0" normalizeH="0" baseline="0" noProof="0">
                          <a:ln>
                            <a:noFill/>
                          </a:ln>
                          <a:solidFill>
                            <a:prstClr val="black"/>
                          </a:solidFill>
                          <a:effectLst/>
                          <a:uLnTx/>
                          <a:uFillTx/>
                          <a:latin typeface="Calibri"/>
                          <a:ea typeface="+mn-ea"/>
                          <a:cs typeface="+mn-cs"/>
                        </a:rPr>
                        <a:t> was asked by </a:t>
                      </a:r>
                      <a:r>
                        <a:rPr kumimoji="0" lang="fr-FR" sz="1000" b="1" i="0" u="none" strike="noStrike" kern="1200" cap="none" spc="0" normalizeH="0" baseline="0" noProof="0">
                          <a:ln>
                            <a:noFill/>
                          </a:ln>
                          <a:solidFill>
                            <a:prstClr val="black"/>
                          </a:solidFill>
                          <a:effectLst/>
                          <a:uLnTx/>
                          <a:uFillTx/>
                          <a:latin typeface="Calibri"/>
                          <a:ea typeface="+mn-ea"/>
                          <a:cs typeface="+mn-cs"/>
                        </a:rPr>
                        <a:t>@AlloNansouty - 2024-06-24 11:35:27</a:t>
                      </a:r>
                      <a:r>
                        <a:rPr kumimoji="0" lang="fr-FR" sz="1000" b="0" i="0" u="none" strike="noStrike" kern="1200" cap="none" spc="0" normalizeH="0" baseline="0" noProof="0">
                          <a:ln>
                            <a:noFill/>
                          </a:ln>
                          <a:solidFill>
                            <a:prstClr val="black"/>
                          </a:solidFill>
                          <a:effectLst/>
                          <a:uLnTx/>
                          <a:uFillTx/>
                          <a:latin typeface="Calibri"/>
                          <a:ea typeface="+mn-ea"/>
                          <a:cs typeface="+mn-cs"/>
                        </a:rPr>
                        <a:t>
 @BxMetro @PierreHurmic @Camillecologirl Si et seulement si vous vous engagez à enfin résoudre ce problème bien connu au niveau de la métropole. Vous avez peur de qui, de quoi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960007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a:t>
                      </a:r>
                      <a:r>
                        <a:rPr kumimoji="0" lang="fr-FR" sz="1000" b="0" i="0" u="none" strike="noStrike" kern="1200" cap="none" spc="0" normalizeH="0" baseline="0" noProof="0">
                          <a:ln>
                            <a:noFill/>
                          </a:ln>
                          <a:solidFill>
                            <a:prstClr val="black"/>
                          </a:solidFill>
                          <a:effectLst/>
                          <a:uLnTx/>
                          <a:uFillTx/>
                          <a:latin typeface="Calibri"/>
                          <a:ea typeface="+mn-ea"/>
                          <a:cs typeface="+mn-cs"/>
                        </a:rPr>
                        <a:t> was asked by </a:t>
                      </a:r>
                      <a:r>
                        <a:rPr kumimoji="0" lang="fr-FR" sz="1000" b="1" i="0" u="none" strike="noStrike" kern="1200" cap="none" spc="0" normalizeH="0" baseline="0" noProof="0">
                          <a:ln>
                            <a:noFill/>
                          </a:ln>
                          <a:solidFill>
                            <a:prstClr val="black"/>
                          </a:solidFill>
                          <a:effectLst/>
                          <a:uLnTx/>
                          <a:uFillTx/>
                          <a:latin typeface="Calibri"/>
                          <a:ea typeface="+mn-ea"/>
                          <a:cs typeface="+mn-cs"/>
                        </a:rPr>
                        <a:t>@Ithie_Marion - 2024-06-22 23:35:11</a:t>
                      </a:r>
                      <a:r>
                        <a:rPr kumimoji="0" lang="fr-FR" sz="1000" b="0" i="0" u="none" strike="noStrike" kern="1200" cap="none" spc="0" normalizeH="0" baseline="0" noProof="0">
                          <a:ln>
                            <a:noFill/>
                          </a:ln>
                          <a:solidFill>
                            <a:prstClr val="black"/>
                          </a:solidFill>
                          <a:effectLst/>
                          <a:uLnTx/>
                          <a:uFillTx/>
                          <a:latin typeface="Calibri"/>
                          <a:ea typeface="+mn-ea"/>
                          <a:cs typeface="+mn-cs"/>
                        </a:rPr>
                        <a:t>
 @Bordeaux @UBBrugby @SFParisRugby @top14rugby @StadeToulousain @BxMetro  @ste_pfeiffer un écran géant aux Quinconces ?!!? Ça s'impose là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1188640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a:t>
                      </a:r>
                      <a:r>
                        <a:rPr kumimoji="0" lang="fr-FR" sz="1000" b="0" i="0" u="none" strike="noStrike" kern="1200" cap="none" spc="0" normalizeH="0" baseline="0" noProof="0">
                          <a:ln>
                            <a:noFill/>
                          </a:ln>
                          <a:solidFill>
                            <a:prstClr val="black"/>
                          </a:solidFill>
                          <a:effectLst/>
                          <a:uLnTx/>
                          <a:uFillTx/>
                          <a:latin typeface="Calibri"/>
                          <a:ea typeface="+mn-ea"/>
                          <a:cs typeface="+mn-cs"/>
                        </a:rPr>
                        <a:t> was asked by </a:t>
                      </a:r>
                      <a:r>
                        <a:rPr kumimoji="0" lang="fr-FR" sz="1000" b="1" i="0" u="none" strike="noStrike" kern="1200" cap="none" spc="0" normalizeH="0" baseline="0" noProof="0">
                          <a:ln>
                            <a:noFill/>
                          </a:ln>
                          <a:solidFill>
                            <a:prstClr val="black"/>
                          </a:solidFill>
                          <a:effectLst/>
                          <a:uLnTx/>
                          <a:uFillTx/>
                          <a:latin typeface="Calibri"/>
                          <a:ea typeface="+mn-ea"/>
                          <a:cs typeface="+mn-cs"/>
                        </a:rPr>
                        <a:t>@guillon_maeva1 - 2024-06-21 16:49:11</a:t>
                      </a:r>
                      <a:r>
                        <a:rPr kumimoji="0" lang="fr-FR" sz="1000" b="0" i="0" u="none" strike="noStrike" kern="1200" cap="none" spc="0" normalizeH="0" baseline="0" noProof="0">
                          <a:ln>
                            <a:noFill/>
                          </a:ln>
                          <a:solidFill>
                            <a:prstClr val="black"/>
                          </a:solidFill>
                          <a:effectLst/>
                          <a:uLnTx/>
                          <a:uFillTx/>
                          <a:latin typeface="Calibri"/>
                          <a:ea typeface="+mn-ea"/>
                          <a:cs typeface="+mn-cs"/>
                        </a:rPr>
                        <a:t>
 @BxMetro @MatmutAtl @info_tbm Ils font grève pour l’acceptation de plus d’une personne en fauteuil roulant dans les bus du réseau?????</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871765275"/>
                  </a:ext>
                </a:extLst>
              </a:tr>
            </a:tbl>
          </a:graphicData>
        </a:graphic>
      </p:graphicFrame>
      <p:sp>
        <p:nvSpPr>
          <p:cNvPr id="4" name="Text Placeholder 3">
            <a:extLst>
              <a:ext uri="{FF2B5EF4-FFF2-40B4-BE49-F238E27FC236}">
                <a16:creationId xmlns:a16="http://schemas.microsoft.com/office/drawing/2014/main" id="{FE970FFC-CB37-4BCA-8C97-2B92003AF720}"/>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42032984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DDD8E-AB5F-4FCD-B096-C362A6E94FAA}"/>
              </a:ext>
            </a:extLst>
          </p:cNvPr>
          <p:cNvSpPr>
            <a:spLocks noGrp="1"/>
          </p:cNvSpPr>
          <p:nvPr>
            <p:ph type="title"/>
          </p:nvPr>
        </p:nvSpPr>
        <p:spPr/>
        <p:txBody>
          <a:bodyPr/>
          <a:lstStyle/>
          <a:p>
            <a:r>
              <a:rPr lang="en-US"/>
              <a:t>Twitter Questions | 2 profiles - 4 of 5</a:t>
            </a:r>
          </a:p>
        </p:txBody>
      </p:sp>
      <p:graphicFrame>
        <p:nvGraphicFramePr>
          <p:cNvPr id="5" name="Table Placeholder 4">
            <a:extLst>
              <a:ext uri="{FF2B5EF4-FFF2-40B4-BE49-F238E27FC236}">
                <a16:creationId xmlns:a16="http://schemas.microsoft.com/office/drawing/2014/main" id="{C6C1AD3B-8C63-4EBE-B731-C43C6786A559}"/>
              </a:ext>
            </a:extLst>
          </p:cNvPr>
          <p:cNvGraphicFramePr>
            <a:graphicFrameLocks noGrp="1"/>
          </p:cNvGraphicFramePr>
          <p:nvPr>
            <p:ph type="tbl" sz="quarter" idx="13"/>
            <p:extLst>
              <p:ext uri="{D42A27DB-BD31-4B8C-83A1-F6EECF244321}">
                <p14:modId xmlns:p14="http://schemas.microsoft.com/office/powerpoint/2010/main" val="4035855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431537">
                  <a:extLst>
                    <a:ext uri="{9D8B030D-6E8A-4147-A177-3AD203B41FA5}">
                      <a16:colId xmlns:a16="http://schemas.microsoft.com/office/drawing/2014/main" val="2305087122"/>
                    </a:ext>
                  </a:extLst>
                </a:gridCol>
                <a:gridCol w="1316736">
                  <a:extLst>
                    <a:ext uri="{9D8B030D-6E8A-4147-A177-3AD203B41FA5}">
                      <a16:colId xmlns:a16="http://schemas.microsoft.com/office/drawing/2014/main" val="1397605188"/>
                    </a:ext>
                  </a:extLst>
                </a:gridCol>
                <a:gridCol w="1316736">
                  <a:extLst>
                    <a:ext uri="{9D8B030D-6E8A-4147-A177-3AD203B41FA5}">
                      <a16:colId xmlns:a16="http://schemas.microsoft.com/office/drawing/2014/main" val="174378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2569912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a:t>
                      </a:r>
                      <a:r>
                        <a:rPr kumimoji="0" lang="fr-FR" sz="1000" b="0" i="0" u="none" strike="noStrike" kern="1200" cap="none" spc="0" normalizeH="0" baseline="0" noProof="0">
                          <a:ln>
                            <a:noFill/>
                          </a:ln>
                          <a:solidFill>
                            <a:prstClr val="black"/>
                          </a:solidFill>
                          <a:effectLst/>
                          <a:uLnTx/>
                          <a:uFillTx/>
                          <a:latin typeface="Calibri"/>
                          <a:ea typeface="+mn-ea"/>
                          <a:cs typeface="+mn-cs"/>
                        </a:rPr>
                        <a:t> was asked by </a:t>
                      </a:r>
                      <a:r>
                        <a:rPr kumimoji="0" lang="fr-FR" sz="1000" b="1" i="0" u="none" strike="noStrike" kern="1200" cap="none" spc="0" normalizeH="0" baseline="0" noProof="0">
                          <a:ln>
                            <a:noFill/>
                          </a:ln>
                          <a:solidFill>
                            <a:prstClr val="black"/>
                          </a:solidFill>
                          <a:effectLst/>
                          <a:uLnTx/>
                          <a:uFillTx/>
                          <a:latin typeface="Calibri"/>
                          <a:ea typeface="+mn-ea"/>
                          <a:cs typeface="+mn-cs"/>
                        </a:rPr>
                        <a:t>@NeillyNoobkid - 2024-06-21 09:17:21</a:t>
                      </a:r>
                      <a:r>
                        <a:rPr kumimoji="0" lang="fr-FR" sz="1000" b="0" i="0" u="none" strike="noStrike" kern="1200" cap="none" spc="0" normalizeH="0" baseline="0" noProof="0">
                          <a:ln>
                            <a:noFill/>
                          </a:ln>
                          <a:solidFill>
                            <a:prstClr val="black"/>
                          </a:solidFill>
                          <a:effectLst/>
                          <a:uLnTx/>
                          <a:uFillTx/>
                          <a:latin typeface="Calibri"/>
                          <a:ea typeface="+mn-ea"/>
                          <a:cs typeface="+mn-cs"/>
                        </a:rPr>
                        <a:t>
 C’est pas claire 🤨
Qui a le droit ? 
Et d’ailleurs le feux au bout direction saint serin ne détecte pas les vélo 😖
@BxMetro https://t.co/cBWaA9bj0v</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975747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@CirculationBxM</a:t>
                      </a:r>
                      <a:r>
                        <a:rPr kumimoji="0" lang="fr-FR" sz="1000" b="0" i="0" u="none" strike="noStrike" kern="1200" cap="none" spc="0" normalizeH="0" baseline="0" noProof="0">
                          <a:ln>
                            <a:noFill/>
                          </a:ln>
                          <a:solidFill>
                            <a:prstClr val="black"/>
                          </a:solidFill>
                          <a:effectLst/>
                          <a:uLnTx/>
                          <a:uFillTx/>
                          <a:latin typeface="Calibri"/>
                          <a:ea typeface="+mn-ea"/>
                          <a:cs typeface="+mn-cs"/>
                        </a:rPr>
                        <a:t> was asked by </a:t>
                      </a:r>
                      <a:r>
                        <a:rPr kumimoji="0" lang="fr-FR" sz="1000" b="1" i="0" u="none" strike="noStrike" kern="1200" cap="none" spc="0" normalizeH="0" baseline="0" noProof="0">
                          <a:ln>
                            <a:noFill/>
                          </a:ln>
                          <a:solidFill>
                            <a:prstClr val="black"/>
                          </a:solidFill>
                          <a:effectLst/>
                          <a:uLnTx/>
                          <a:uFillTx/>
                          <a:latin typeface="Calibri"/>
                          <a:ea typeface="+mn-ea"/>
                          <a:cs typeface="+mn-cs"/>
                        </a:rPr>
                        <a:t>@Bordeaux_a_velo - 2024-06-20 17:14:10</a:t>
                      </a:r>
                      <a:r>
                        <a:rPr kumimoji="0" lang="fr-FR" sz="1000" b="0" i="0" u="none" strike="noStrike" kern="1200" cap="none" spc="0" normalizeH="0" baseline="0" noProof="0">
                          <a:ln>
                            <a:noFill/>
                          </a:ln>
                          <a:solidFill>
                            <a:prstClr val="black"/>
                          </a:solidFill>
                          <a:effectLst/>
                          <a:uLnTx/>
                          <a:uFillTx/>
                          <a:latin typeface="Calibri"/>
                          <a:ea typeface="+mn-ea"/>
                          <a:cs typeface="+mn-cs"/>
                        </a:rPr>
                        <a:t>
 @CirculationBxM @BxMetro @Bordeaux @Villedebegles @info_tbm Bonjour @CirculationBxM. Super que le #PontSimoneVeil soit inauguré de façon anticipée par les 🚶 et les 🚴‍♂️ ! Bravo 👏 
Mais vous indiquez la date du mercredi 3 juillet à 9 h dans votre post, et à 10 h sur la page sur laquelle vous renvoyez. Quelle sera l'heure exacte ? Merci.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4196342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a:t>
                      </a:r>
                      <a:r>
                        <a:rPr kumimoji="0" lang="fr-FR" sz="1000" b="0" i="0" u="none" strike="noStrike" kern="1200" cap="none" spc="0" normalizeH="0" baseline="0" noProof="0">
                          <a:ln>
                            <a:noFill/>
                          </a:ln>
                          <a:solidFill>
                            <a:prstClr val="black"/>
                          </a:solidFill>
                          <a:effectLst/>
                          <a:uLnTx/>
                          <a:uFillTx/>
                          <a:latin typeface="Calibri"/>
                          <a:ea typeface="+mn-ea"/>
                          <a:cs typeface="+mn-cs"/>
                        </a:rPr>
                        <a:t> was asked by </a:t>
                      </a:r>
                      <a:r>
                        <a:rPr kumimoji="0" lang="fr-FR" sz="1000" b="1" i="0" u="none" strike="noStrike" kern="1200" cap="none" spc="0" normalizeH="0" baseline="0" noProof="0">
                          <a:ln>
                            <a:noFill/>
                          </a:ln>
                          <a:solidFill>
                            <a:prstClr val="black"/>
                          </a:solidFill>
                          <a:effectLst/>
                          <a:uLnTx/>
                          <a:uFillTx/>
                          <a:latin typeface="Calibri"/>
                          <a:ea typeface="+mn-ea"/>
                          <a:cs typeface="+mn-cs"/>
                        </a:rPr>
                        <a:t>@Bordeaux_a_velo - 2024-06-20 17:14:10</a:t>
                      </a:r>
                      <a:r>
                        <a:rPr kumimoji="0" lang="fr-FR" sz="1000" b="0" i="0" u="none" strike="noStrike" kern="1200" cap="none" spc="0" normalizeH="0" baseline="0" noProof="0">
                          <a:ln>
                            <a:noFill/>
                          </a:ln>
                          <a:solidFill>
                            <a:prstClr val="black"/>
                          </a:solidFill>
                          <a:effectLst/>
                          <a:uLnTx/>
                          <a:uFillTx/>
                          <a:latin typeface="Calibri"/>
                          <a:ea typeface="+mn-ea"/>
                          <a:cs typeface="+mn-cs"/>
                        </a:rPr>
                        <a:t>
 @CirculationBxM @BxMetro @Bordeaux @Villedebegles @info_tbm Bonjour @CirculationBxM. Super que le #PontSimoneVeil soit inauguré de façon anticipée par les 🚶 et les 🚴‍♂️ ! Bravo 👏 
Mais vous indiquez la date du mercredi 3 juillet à 9 h dans votre post, et à 10 h sur la page sur laquelle vous renvoyez. Quelle sera l'heure exacte ? Merci.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272102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@CirculationBxM</a:t>
                      </a:r>
                      <a:r>
                        <a:rPr kumimoji="0" lang="fr-FR" sz="1000" b="0" i="0" u="none" strike="noStrike" kern="1200" cap="none" spc="0" normalizeH="0" baseline="0" noProof="0">
                          <a:ln>
                            <a:noFill/>
                          </a:ln>
                          <a:solidFill>
                            <a:prstClr val="black"/>
                          </a:solidFill>
                          <a:effectLst/>
                          <a:uLnTx/>
                          <a:uFillTx/>
                          <a:latin typeface="Calibri"/>
                          <a:ea typeface="+mn-ea"/>
                          <a:cs typeface="+mn-cs"/>
                        </a:rPr>
                        <a:t> was asked by </a:t>
                      </a:r>
                      <a:r>
                        <a:rPr kumimoji="0" lang="fr-FR" sz="1000" b="1" i="0" u="none" strike="noStrike" kern="1200" cap="none" spc="0" normalizeH="0" baseline="0" noProof="0">
                          <a:ln>
                            <a:noFill/>
                          </a:ln>
                          <a:solidFill>
                            <a:prstClr val="black"/>
                          </a:solidFill>
                          <a:effectLst/>
                          <a:uLnTx/>
                          <a:uFillTx/>
                          <a:latin typeface="Calibri"/>
                          <a:ea typeface="+mn-ea"/>
                          <a:cs typeface="+mn-cs"/>
                        </a:rPr>
                        <a:t>@Edjinchi - 2024-06-20 07:07:23</a:t>
                      </a:r>
                      <a:r>
                        <a:rPr kumimoji="0" lang="fr-FR" sz="1000" b="0" i="0" u="none" strike="noStrike" kern="1200" cap="none" spc="0" normalizeH="0" baseline="0" noProof="0">
                          <a:ln>
                            <a:noFill/>
                          </a:ln>
                          <a:solidFill>
                            <a:prstClr val="black"/>
                          </a:solidFill>
                          <a:effectLst/>
                          <a:uLnTx/>
                          <a:uFillTx/>
                          <a:latin typeface="Calibri"/>
                          <a:ea typeface="+mn-ea"/>
                          <a:cs typeface="+mn-cs"/>
                        </a:rPr>
                        <a:t>
 Bonjour @CirculationBxM, est-ce que vous pouvez faire intervenir quelqu'un pour remettre en ordre les plots Avenue du Haillan au niveau du cimetière s'il vous plaît ? Par avance merci. 😁 https://t.co/ptm2z1sJU4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539302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a:t>
                      </a:r>
                      <a:r>
                        <a:rPr kumimoji="0" lang="fr-FR" sz="1000" b="0" i="0" u="none" strike="noStrike" kern="1200" cap="none" spc="0" normalizeH="0" baseline="0" noProof="0">
                          <a:ln>
                            <a:noFill/>
                          </a:ln>
                          <a:solidFill>
                            <a:prstClr val="black"/>
                          </a:solidFill>
                          <a:effectLst/>
                          <a:uLnTx/>
                          <a:uFillTx/>
                          <a:latin typeface="Calibri"/>
                          <a:ea typeface="+mn-ea"/>
                          <a:cs typeface="+mn-cs"/>
                        </a:rPr>
                        <a:t> was asked by </a:t>
                      </a:r>
                      <a:r>
                        <a:rPr kumimoji="0" lang="fr-FR" sz="1000" b="1" i="0" u="none" strike="noStrike" kern="1200" cap="none" spc="0" normalizeH="0" baseline="0" noProof="0">
                          <a:ln>
                            <a:noFill/>
                          </a:ln>
                          <a:solidFill>
                            <a:prstClr val="black"/>
                          </a:solidFill>
                          <a:effectLst/>
                          <a:uLnTx/>
                          <a:uFillTx/>
                          <a:latin typeface="Calibri"/>
                          <a:ea typeface="+mn-ea"/>
                          <a:cs typeface="+mn-cs"/>
                        </a:rPr>
                        <a:t>@KatiaVilarasau - 2024-06-19 21:51:49</a:t>
                      </a:r>
                      <a:r>
                        <a:rPr kumimoji="0" lang="fr-FR" sz="1000" b="0" i="0" u="none" strike="noStrike" kern="1200" cap="none" spc="0" normalizeH="0" baseline="0" noProof="0">
                          <a:ln>
                            <a:noFill/>
                          </a:ln>
                          <a:solidFill>
                            <a:prstClr val="black"/>
                          </a:solidFill>
                          <a:effectLst/>
                          <a:uLnTx/>
                          <a:uFillTx/>
                          <a:latin typeface="Calibri"/>
                          <a:ea typeface="+mn-ea"/>
                          <a:cs typeface="+mn-cs"/>
                        </a:rPr>
                        <a:t>
 @info_tbm @BxMetro Les riders n'ont pas l'apanage des incivilités. De plus cela revient à stigmatiser une population jeune qui n'a pas en outre d'autres moyens de locomotion. Du coup, c'est quoi la solution? Que les parents fassent le taxi 🚖? #auquotidienprenezlestransportsencommun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3547011510"/>
                  </a:ext>
                </a:extLst>
              </a:tr>
            </a:tbl>
          </a:graphicData>
        </a:graphic>
      </p:graphicFrame>
      <p:sp>
        <p:nvSpPr>
          <p:cNvPr id="4" name="Text Placeholder 3">
            <a:extLst>
              <a:ext uri="{FF2B5EF4-FFF2-40B4-BE49-F238E27FC236}">
                <a16:creationId xmlns:a16="http://schemas.microsoft.com/office/drawing/2014/main" id="{4FC1CAB4-94B3-4D0F-8A21-930084060A24}"/>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5539621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B53F6-1E96-446E-A5C7-9B952D3EFFA1}"/>
              </a:ext>
            </a:extLst>
          </p:cNvPr>
          <p:cNvSpPr>
            <a:spLocks noGrp="1"/>
          </p:cNvSpPr>
          <p:nvPr>
            <p:ph type="title"/>
          </p:nvPr>
        </p:nvSpPr>
        <p:spPr/>
        <p:txBody>
          <a:bodyPr/>
          <a:lstStyle/>
          <a:p>
            <a:r>
              <a:rPr lang="en-US"/>
              <a:t>Twitter Questions | 2 profiles - 5 of 5</a:t>
            </a:r>
          </a:p>
        </p:txBody>
      </p:sp>
      <p:graphicFrame>
        <p:nvGraphicFramePr>
          <p:cNvPr id="5" name="Table Placeholder 4">
            <a:extLst>
              <a:ext uri="{FF2B5EF4-FFF2-40B4-BE49-F238E27FC236}">
                <a16:creationId xmlns:a16="http://schemas.microsoft.com/office/drawing/2014/main" id="{2768D7B3-627F-4B65-8E9C-2A562BA5B190}"/>
              </a:ext>
            </a:extLst>
          </p:cNvPr>
          <p:cNvGraphicFramePr>
            <a:graphicFrameLocks noGrp="1"/>
          </p:cNvGraphicFramePr>
          <p:nvPr>
            <p:ph type="tbl" sz="quarter" idx="13"/>
            <p:extLst>
              <p:ext uri="{D42A27DB-BD31-4B8C-83A1-F6EECF244321}">
                <p14:modId xmlns:p14="http://schemas.microsoft.com/office/powerpoint/2010/main" val="13673497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431537">
                  <a:extLst>
                    <a:ext uri="{9D8B030D-6E8A-4147-A177-3AD203B41FA5}">
                      <a16:colId xmlns:a16="http://schemas.microsoft.com/office/drawing/2014/main" val="1774179474"/>
                    </a:ext>
                  </a:extLst>
                </a:gridCol>
                <a:gridCol w="1316736">
                  <a:extLst>
                    <a:ext uri="{9D8B030D-6E8A-4147-A177-3AD203B41FA5}">
                      <a16:colId xmlns:a16="http://schemas.microsoft.com/office/drawing/2014/main" val="2777834827"/>
                    </a:ext>
                  </a:extLst>
                </a:gridCol>
                <a:gridCol w="1316736">
                  <a:extLst>
                    <a:ext uri="{9D8B030D-6E8A-4147-A177-3AD203B41FA5}">
                      <a16:colId xmlns:a16="http://schemas.microsoft.com/office/drawing/2014/main" val="4168406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1522160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a:t>
                      </a:r>
                      <a:r>
                        <a:rPr kumimoji="0" lang="fr-FR" sz="1000" b="0" i="0" u="none" strike="noStrike" kern="1200" cap="none" spc="0" normalizeH="0" baseline="0" noProof="0">
                          <a:ln>
                            <a:noFill/>
                          </a:ln>
                          <a:solidFill>
                            <a:prstClr val="black"/>
                          </a:solidFill>
                          <a:effectLst/>
                          <a:uLnTx/>
                          <a:uFillTx/>
                          <a:latin typeface="Calibri"/>
                          <a:ea typeface="+mn-ea"/>
                          <a:cs typeface="+mn-cs"/>
                        </a:rPr>
                        <a:t> was asked by </a:t>
                      </a:r>
                      <a:r>
                        <a:rPr kumimoji="0" lang="fr-FR" sz="1000" b="1" i="0" u="none" strike="noStrike" kern="1200" cap="none" spc="0" normalizeH="0" baseline="0" noProof="0">
                          <a:ln>
                            <a:noFill/>
                          </a:ln>
                          <a:solidFill>
                            <a:prstClr val="black"/>
                          </a:solidFill>
                          <a:effectLst/>
                          <a:uLnTx/>
                          <a:uFillTx/>
                          <a:latin typeface="Calibri"/>
                          <a:ea typeface="+mn-ea"/>
                          <a:cs typeface="+mn-cs"/>
                        </a:rPr>
                        <a:t>@KatiaVilarasau - 2024-06-18 17:36:21</a:t>
                      </a:r>
                      <a:r>
                        <a:rPr kumimoji="0" lang="fr-FR" sz="1000" b="0" i="0" u="none" strike="noStrike" kern="1200" cap="none" spc="0" normalizeH="0" baseline="0" noProof="0">
                          <a:ln>
                            <a:noFill/>
                          </a:ln>
                          <a:solidFill>
                            <a:prstClr val="black"/>
                          </a:solidFill>
                          <a:effectLst/>
                          <a:uLnTx/>
                          <a:uFillTx/>
                          <a:latin typeface="Calibri"/>
                          <a:ea typeface="+mn-ea"/>
                          <a:cs typeface="+mn-cs"/>
                        </a:rPr>
                        <a:t>
 @info_tbm @BxMetro Avez-vous consulté les usagers avant de mettre en place la réglementation ? Les trottinettes freestyle ne peuvent pas se plier. Résultat, les riders sont interdits de tram et de bus à Bx, même en dehors des heures de pointe 🙄https://t.co/cSVVDWbWL7</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3754139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@BxMetro</a:t>
                      </a:r>
                      <a:r>
                        <a:rPr kumimoji="0" lang="en-US" sz="1000" b="0" i="0" u="none" strike="noStrike" kern="1200" cap="none" spc="0" normalizeH="0" baseline="0" noProof="0">
                          <a:ln>
                            <a:noFill/>
                          </a:ln>
                          <a:solidFill>
                            <a:prstClr val="black"/>
                          </a:solidFill>
                          <a:effectLst/>
                          <a:uLnTx/>
                          <a:uFillTx/>
                          <a:latin typeface="Calibri"/>
                          <a:ea typeface="+mn-ea"/>
                          <a:cs typeface="+mn-cs"/>
                        </a:rPr>
                        <a:t> was asked by </a:t>
                      </a:r>
                      <a:r>
                        <a:rPr kumimoji="0" lang="en-US" sz="1000" b="1" i="0" u="none" strike="noStrike" kern="1200" cap="none" spc="0" normalizeH="0" baseline="0" noProof="0">
                          <a:ln>
                            <a:noFill/>
                          </a:ln>
                          <a:solidFill>
                            <a:prstClr val="black"/>
                          </a:solidFill>
                          <a:effectLst/>
                          <a:uLnTx/>
                          <a:uFillTx/>
                          <a:latin typeface="Calibri"/>
                          <a:ea typeface="+mn-ea"/>
                          <a:cs typeface="+mn-cs"/>
                        </a:rPr>
                        <a:t>@KatiaVilarasau - 2024-06-15 11:46:39</a:t>
                      </a:r>
                      <a:r>
                        <a:rPr kumimoji="0" lang="en-US" sz="1000" b="0" i="0" u="none" strike="noStrike" kern="1200" cap="none" spc="0" normalizeH="0" baseline="0" noProof="0">
                          <a:ln>
                            <a:noFill/>
                          </a:ln>
                          <a:solidFill>
                            <a:prstClr val="black"/>
                          </a:solidFill>
                          <a:effectLst/>
                          <a:uLnTx/>
                          <a:uFillTx/>
                          <a:latin typeface="Calibri"/>
                          <a:ea typeface="+mn-ea"/>
                          <a:cs typeface="+mn-cs"/>
                        </a:rPr>
                        <a:t>
 Une idée pour @BxMetro @Villedebegles @clemrossignol ? https://t.co/5JuzCz9uz4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408532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a:t>
                      </a:r>
                      <a:r>
                        <a:rPr kumimoji="0" lang="fr-FR" sz="1000" b="0" i="0" u="none" strike="noStrike" kern="1200" cap="none" spc="0" normalizeH="0" baseline="0" noProof="0">
                          <a:ln>
                            <a:noFill/>
                          </a:ln>
                          <a:solidFill>
                            <a:prstClr val="black"/>
                          </a:solidFill>
                          <a:effectLst/>
                          <a:uLnTx/>
                          <a:uFillTx/>
                          <a:latin typeface="Calibri"/>
                          <a:ea typeface="+mn-ea"/>
                          <a:cs typeface="+mn-cs"/>
                        </a:rPr>
                        <a:t> was asked by </a:t>
                      </a:r>
                      <a:r>
                        <a:rPr kumimoji="0" lang="fr-FR" sz="1000" b="1" i="0" u="none" strike="noStrike" kern="1200" cap="none" spc="0" normalizeH="0" baseline="0" noProof="0">
                          <a:ln>
                            <a:noFill/>
                          </a:ln>
                          <a:solidFill>
                            <a:prstClr val="black"/>
                          </a:solidFill>
                          <a:effectLst/>
                          <a:uLnTx/>
                          <a:uFillTx/>
                          <a:latin typeface="Calibri"/>
                          <a:ea typeface="+mn-ea"/>
                          <a:cs typeface="+mn-cs"/>
                        </a:rPr>
                        <a:t>@Flo_Bx - 2024-06-14 08:53:35</a:t>
                      </a:r>
                      <a:r>
                        <a:rPr kumimoji="0" lang="fr-FR" sz="1000" b="0" i="0" u="none" strike="noStrike" kern="1200" cap="none" spc="0" normalizeH="0" baseline="0" noProof="0">
                          <a:ln>
                            <a:noFill/>
                          </a:ln>
                          <a:solidFill>
                            <a:prstClr val="black"/>
                          </a:solidFill>
                          <a:effectLst/>
                          <a:uLnTx/>
                          <a:uFillTx/>
                          <a:latin typeface="Calibri"/>
                          <a:ea typeface="+mn-ea"/>
                          <a:cs typeface="+mn-cs"/>
                        </a:rPr>
                        <a:t>
 @BxMetro Bonjour, ne pourrait-on pas sur Bordeaux ne passer qu'une fois par semaine pour la poubelle noire et 2 fois pour la poubelle jaune pour inciter au tri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033114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@CirculationBxM</a:t>
                      </a:r>
                      <a:r>
                        <a:rPr kumimoji="0" lang="fr-FR" sz="1000" b="0" i="0" u="none" strike="noStrike" kern="1200" cap="none" spc="0" normalizeH="0" baseline="0" noProof="0">
                          <a:ln>
                            <a:noFill/>
                          </a:ln>
                          <a:solidFill>
                            <a:prstClr val="black"/>
                          </a:solidFill>
                          <a:effectLst/>
                          <a:uLnTx/>
                          <a:uFillTx/>
                          <a:latin typeface="Calibri"/>
                          <a:ea typeface="+mn-ea"/>
                          <a:cs typeface="+mn-cs"/>
                        </a:rPr>
                        <a:t> was asked by </a:t>
                      </a:r>
                      <a:r>
                        <a:rPr kumimoji="0" lang="fr-FR" sz="1000" b="1" i="0" u="none" strike="noStrike" kern="1200" cap="none" spc="0" normalizeH="0" baseline="0" noProof="0">
                          <a:ln>
                            <a:noFill/>
                          </a:ln>
                          <a:solidFill>
                            <a:prstClr val="black"/>
                          </a:solidFill>
                          <a:effectLst/>
                          <a:uLnTx/>
                          <a:uFillTx/>
                          <a:latin typeface="Calibri"/>
                          <a:ea typeface="+mn-ea"/>
                          <a:cs typeface="+mn-cs"/>
                        </a:rPr>
                        <a:t>@RoiKev_ - 2024-06-13 23:36:44</a:t>
                      </a:r>
                      <a:r>
                        <a:rPr kumimoji="0" lang="fr-FR" sz="1000" b="0" i="0" u="none" strike="noStrike" kern="1200" cap="none" spc="0" normalizeH="0" baseline="0" noProof="0">
                          <a:ln>
                            <a:noFill/>
                          </a:ln>
                          <a:solidFill>
                            <a:prstClr val="black"/>
                          </a:solidFill>
                          <a:effectLst/>
                          <a:uLnTx/>
                          <a:uFillTx/>
                          <a:latin typeface="Calibri"/>
                          <a:ea typeface="+mn-ea"/>
                          <a:cs typeface="+mn-cs"/>
                        </a:rPr>
                        <a:t>
 @CirculationBxM hello on pourrait faire un truc autre que foutre des panneaux pour le tunnel de Bordeaux lac ? 
On dévie par le champ à droite avec d’immenses trappes et trous.. 
Carrément y’a un point Google Maps dessus… https://t.co/G8LSP5WOYY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979752467"/>
                  </a:ext>
                </a:extLst>
              </a:tr>
            </a:tbl>
          </a:graphicData>
        </a:graphic>
      </p:graphicFrame>
      <p:sp>
        <p:nvSpPr>
          <p:cNvPr id="4" name="Text Placeholder 3">
            <a:extLst>
              <a:ext uri="{FF2B5EF4-FFF2-40B4-BE49-F238E27FC236}">
                <a16:creationId xmlns:a16="http://schemas.microsoft.com/office/drawing/2014/main" id="{57DACC9F-6A1E-41F2-84AC-61A8D6CD1325}"/>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54920202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5849</Words>
  <Application>Microsoft Office PowerPoint</Application>
  <PresentationFormat>On-screen Show (4:3)</PresentationFormat>
  <Paragraphs>710</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Calibri</vt:lpstr>
      <vt:lpstr>Arial</vt:lpstr>
      <vt:lpstr>quintly_template</vt:lpstr>
      <vt:lpstr>Ensemble des comptes X de Bordeaux Métropole</vt:lpstr>
      <vt:lpstr>Twitter Interactions avec chaque compte | 2 profiles</vt:lpstr>
      <vt:lpstr>Twitter Tweets les plus "likés" | 2 profiles - 1 of 9</vt:lpstr>
      <vt:lpstr>Twitter Tweets les plus "likés" | 2 profiles - 2 of 9</vt:lpstr>
      <vt:lpstr>Twitter Tweets les plus "likés" | 2 profiles - 3 of 9</vt:lpstr>
      <vt:lpstr>Twitter Tweets les plus "likés" | 2 profiles - 4 of 9</vt:lpstr>
      <vt:lpstr>Twitter Tweets les plus "likés" | 2 profiles - 5 of 9</vt:lpstr>
      <vt:lpstr>Twitter Tweets les plus "likés" | 2 profiles - 6 of 9</vt:lpstr>
      <vt:lpstr>Twitter Tweets les plus "likés" | 2 profiles - 7 of 9</vt:lpstr>
      <vt:lpstr>Twitter Tweets les plus "likés" | 2 profiles - 8 of 9</vt:lpstr>
      <vt:lpstr>Twitter Tweets les plus "likés" | 2 profiles - 9 of 9</vt:lpstr>
      <vt:lpstr>Twitter Chiffres clés des comptes | 2 profiles</vt:lpstr>
      <vt:lpstr>Twitter Utilisation des hashtags | 2 profiles - 1 of 3</vt:lpstr>
      <vt:lpstr>Twitter Utilisation des hashtags | 2 profiles - 2 of 3</vt:lpstr>
      <vt:lpstr>Twitter Utilisation des hashtags | 2 profiles - 3 of 3</vt:lpstr>
      <vt:lpstr>Twitter Interactions entre comptes | 2 profiles - 1 of 3</vt:lpstr>
      <vt:lpstr>Twitter Interactions entre comptes | 2 profiles - 2 of 3</vt:lpstr>
      <vt:lpstr>Twitter Interactions entre comptes | 2 profiles - 3 of 3</vt:lpstr>
      <vt:lpstr>Twitter Réponses aux tweets | 2 profiles</vt:lpstr>
      <vt:lpstr>Twitter Mentions | 2 profiles</vt:lpstr>
      <vt:lpstr>Twitter Retweets | 2 profiles</vt:lpstr>
      <vt:lpstr>Twitter Mentions de BxMetro et CirculationBxM | 2 profiles - 1 of 8</vt:lpstr>
      <vt:lpstr>Twitter Mentions de BxMetro et CirculationBxM | 2 profiles - 2 of 8</vt:lpstr>
      <vt:lpstr>Twitter Mentions de BxMetro et CirculationBxM | 2 profiles - 3 of 8</vt:lpstr>
      <vt:lpstr>Twitter Mentions de BxMetro et CirculationBxM | 2 profiles - 4 of 8</vt:lpstr>
      <vt:lpstr>Twitter Mentions de BxMetro et CirculationBxM | 2 profiles - 5 of 8</vt:lpstr>
      <vt:lpstr>Twitter Mentions de BxMetro et CirculationBxM | 2 profiles - 6 of 8</vt:lpstr>
      <vt:lpstr>Twitter Mentions de BxMetro et CirculationBxM | 2 profiles - 7 of 8</vt:lpstr>
      <vt:lpstr>Twitter Mentions de BxMetro et CirculationBxM | 2 profiles - 8 of 8</vt:lpstr>
      <vt:lpstr>Twitter Questions | 2 profiles - 1 of 5</vt:lpstr>
      <vt:lpstr>Twitter Questions | 2 profiles - 2 of 5</vt:lpstr>
      <vt:lpstr>Twitter Questions | 2 profiles - 3 of 5</vt:lpstr>
      <vt:lpstr>Twitter Questions | 2 profiles - 4 of 5</vt:lpstr>
      <vt:lpstr>Twitter Questions | 2 profiles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Ensemble des comptes X de Bordeaux Métropole</dc:title>
  <dc:creator>Frederik Born</dc:creator>
  <cp:lastModifiedBy>Frederik Born</cp:lastModifiedBy>
  <cp:revision>1</cp:revision>
  <dcterms:created xsi:type="dcterms:W3CDTF">2024-08-28T14:36:01Z</dcterms:created>
  <dcterms:modified xsi:type="dcterms:W3CDTF">2024-08-28T14:37:47Z</dcterms:modified>
</cp:coreProperties>
</file>