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3" r:id="rId7"/>
    <p:sldId id="264" r:id="rId8"/>
    <p:sldId id="265" r:id="rId9"/>
    <p:sldId id="267" r:id="rId10"/>
    <p:sldId id="268" r:id="rId11"/>
    <p:sldId id="269" r:id="rId12"/>
    <p:sldId id="270" r:id="rId13"/>
    <p:sldId id="271" r:id="rId14"/>
    <p:sldId id="272" r:id="rId15"/>
    <p:sldId id="274" r:id="rId16"/>
    <p:sldId id="275" r:id="rId17"/>
    <p:sldId id="276"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Sheet1!$A$2:$A$7</c:f>
              <c:strCache>
                <c:ptCount val="6"/>
                <c:pt idx="0">
                  <c:v>Bordeaux Métropole</c:v>
                </c:pt>
                <c:pt idx="1">
                  <c:v>Maison écocitoyenne Bordeaux Métropole</c:v>
                </c:pt>
                <c:pt idx="2">
                  <c:v>Eté métropolitain</c:v>
                </c:pt>
                <c:pt idx="3">
                  <c:v>Archives Bordeaux Métropole</c:v>
                </c:pt>
                <c:pt idx="4">
                  <c:v>C2D - Conseil de développement durable de Bordeaux Métropole</c:v>
                </c:pt>
                <c:pt idx="5">
                  <c:v>Circulation Bordeaux Métropole</c:v>
                </c:pt>
              </c:strCache>
            </c:strRef>
          </c:cat>
          <c:val>
            <c:numRef>
              <c:f>Sheet1!$B$2:$B$7</c:f>
              <c:numCache>
                <c:formatCode>General</c:formatCode>
                <c:ptCount val="6"/>
                <c:pt idx="0">
                  <c:v>1155</c:v>
                </c:pt>
                <c:pt idx="1">
                  <c:v>24</c:v>
                </c:pt>
                <c:pt idx="2">
                  <c:v>424</c:v>
                </c:pt>
                <c:pt idx="3">
                  <c:v>33</c:v>
                </c:pt>
                <c:pt idx="4">
                  <c:v>13</c:v>
                </c:pt>
                <c:pt idx="5">
                  <c:v>309</c:v>
                </c:pt>
              </c:numCache>
            </c:numRef>
          </c:val>
          <c:extLst>
            <c:ext xmlns:c16="http://schemas.microsoft.com/office/drawing/2014/chart" uri="{C3380CC4-5D6E-409C-BE32-E72D297353CC}">
              <c16:uniqueId val="{00000000-D41D-477D-9155-505FE73B23B0}"/>
            </c:ext>
          </c:extLst>
        </c:ser>
        <c:dLbls>
          <c:showLegendKey val="0"/>
          <c:showVal val="0"/>
          <c:showCatName val="0"/>
          <c:showSerName val="0"/>
          <c:showPercent val="0"/>
          <c:showBubbleSize val="0"/>
        </c:dLbls>
        <c:gapWidth val="219"/>
        <c:overlap val="-27"/>
        <c:axId val="546063592"/>
        <c:axId val="546060640"/>
      </c:barChart>
      <c:catAx>
        <c:axId val="54606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060640"/>
        <c:crosses val="autoZero"/>
        <c:auto val="1"/>
        <c:lblAlgn val="ctr"/>
        <c:lblOffset val="100"/>
        <c:noMultiLvlLbl val="0"/>
      </c:catAx>
      <c:valAx>
        <c:axId val="54606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06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 Métropole</c:v>
                </c:pt>
              </c:strCache>
            </c:strRef>
          </c:tx>
          <c:spPr>
            <a:solidFill>
              <a:schemeClr val="accent1"/>
            </a:solidFill>
            <a:ln>
              <a:noFill/>
            </a:ln>
            <a:effectLst/>
          </c:spPr>
          <c:invertIfNegative val="0"/>
          <c:cat>
            <c:strRef>
              <c:f>Sheet1!$A$2</c:f>
              <c:strCache>
                <c:ptCount val="1"/>
                <c:pt idx="0">
                  <c:v>Total Posts</c:v>
                </c:pt>
              </c:strCache>
            </c:strRef>
          </c:cat>
          <c:val>
            <c:numRef>
              <c:f>Sheet1!$B$2</c:f>
              <c:numCache>
                <c:formatCode>General</c:formatCode>
                <c:ptCount val="1"/>
                <c:pt idx="0">
                  <c:v>36</c:v>
                </c:pt>
              </c:numCache>
            </c:numRef>
          </c:val>
          <c:extLst>
            <c:ext xmlns:c16="http://schemas.microsoft.com/office/drawing/2014/chart" uri="{C3380CC4-5D6E-409C-BE32-E72D297353CC}">
              <c16:uniqueId val="{00000000-7593-479D-8B04-12053465610C}"/>
            </c:ext>
          </c:extLst>
        </c:ser>
        <c:ser>
          <c:idx val="1"/>
          <c:order val="1"/>
          <c:tx>
            <c:strRef>
              <c:f>Sheet1!$C$1</c:f>
              <c:strCache>
                <c:ptCount val="1"/>
                <c:pt idx="0">
                  <c:v>Maison écocitoyenne Bordeaux Métropole</c:v>
                </c:pt>
              </c:strCache>
            </c:strRef>
          </c:tx>
          <c:spPr>
            <a:solidFill>
              <a:schemeClr val="accent2"/>
            </a:solidFill>
            <a:ln>
              <a:noFill/>
            </a:ln>
            <a:effectLst/>
          </c:spPr>
          <c:invertIfNegative val="0"/>
          <c:cat>
            <c:strRef>
              <c:f>Sheet1!$A$2</c:f>
              <c:strCache>
                <c:ptCount val="1"/>
                <c:pt idx="0">
                  <c:v>Total Posts</c:v>
                </c:pt>
              </c:strCache>
            </c:strRef>
          </c:cat>
          <c:val>
            <c:numRef>
              <c:f>Sheet1!$C$2</c:f>
              <c:numCache>
                <c:formatCode>General</c:formatCode>
                <c:ptCount val="1"/>
                <c:pt idx="0">
                  <c:v>5</c:v>
                </c:pt>
              </c:numCache>
            </c:numRef>
          </c:val>
          <c:extLst>
            <c:ext xmlns:c16="http://schemas.microsoft.com/office/drawing/2014/chart" uri="{C3380CC4-5D6E-409C-BE32-E72D297353CC}">
              <c16:uniqueId val="{00000001-7593-479D-8B04-12053465610C}"/>
            </c:ext>
          </c:extLst>
        </c:ser>
        <c:ser>
          <c:idx val="2"/>
          <c:order val="2"/>
          <c:tx>
            <c:strRef>
              <c:f>Sheet1!$D$1</c:f>
              <c:strCache>
                <c:ptCount val="1"/>
                <c:pt idx="0">
                  <c:v>Eté métropolitain</c:v>
                </c:pt>
              </c:strCache>
            </c:strRef>
          </c:tx>
          <c:spPr>
            <a:solidFill>
              <a:schemeClr val="accent3"/>
            </a:solidFill>
            <a:ln>
              <a:noFill/>
            </a:ln>
            <a:effectLst/>
          </c:spPr>
          <c:invertIfNegative val="0"/>
          <c:cat>
            <c:strRef>
              <c:f>Sheet1!$A$2</c:f>
              <c:strCache>
                <c:ptCount val="1"/>
                <c:pt idx="0">
                  <c:v>Total Posts</c:v>
                </c:pt>
              </c:strCache>
            </c:strRef>
          </c:cat>
          <c:val>
            <c:numRef>
              <c:f>Sheet1!$D$2</c:f>
              <c:numCache>
                <c:formatCode>General</c:formatCode>
                <c:ptCount val="1"/>
                <c:pt idx="0">
                  <c:v>15</c:v>
                </c:pt>
              </c:numCache>
            </c:numRef>
          </c:val>
          <c:extLst>
            <c:ext xmlns:c16="http://schemas.microsoft.com/office/drawing/2014/chart" uri="{C3380CC4-5D6E-409C-BE32-E72D297353CC}">
              <c16:uniqueId val="{00000002-7593-479D-8B04-12053465610C}"/>
            </c:ext>
          </c:extLst>
        </c:ser>
        <c:ser>
          <c:idx val="3"/>
          <c:order val="3"/>
          <c:tx>
            <c:strRef>
              <c:f>Sheet1!$E$1</c:f>
              <c:strCache>
                <c:ptCount val="1"/>
                <c:pt idx="0">
                  <c:v>Archives Bordeaux Métropole</c:v>
                </c:pt>
              </c:strCache>
            </c:strRef>
          </c:tx>
          <c:spPr>
            <a:solidFill>
              <a:schemeClr val="accent4"/>
            </a:solidFill>
            <a:ln>
              <a:noFill/>
            </a:ln>
            <a:effectLst/>
          </c:spPr>
          <c:invertIfNegative val="0"/>
          <c:cat>
            <c:strRef>
              <c:f>Sheet1!$A$2</c:f>
              <c:strCache>
                <c:ptCount val="1"/>
                <c:pt idx="0">
                  <c:v>Total Posts</c:v>
                </c:pt>
              </c:strCache>
            </c:strRef>
          </c:cat>
          <c:val>
            <c:numRef>
              <c:f>Sheet1!$E$2</c:f>
              <c:numCache>
                <c:formatCode>General</c:formatCode>
                <c:ptCount val="1"/>
                <c:pt idx="0">
                  <c:v>15</c:v>
                </c:pt>
              </c:numCache>
            </c:numRef>
          </c:val>
          <c:extLst>
            <c:ext xmlns:c16="http://schemas.microsoft.com/office/drawing/2014/chart" uri="{C3380CC4-5D6E-409C-BE32-E72D297353CC}">
              <c16:uniqueId val="{00000003-7593-479D-8B04-12053465610C}"/>
            </c:ext>
          </c:extLst>
        </c:ser>
        <c:ser>
          <c:idx val="4"/>
          <c:order val="4"/>
          <c:tx>
            <c:strRef>
              <c:f>Sheet1!$F$1</c:f>
              <c:strCache>
                <c:ptCount val="1"/>
                <c:pt idx="0">
                  <c:v>C2D - Conseil de développement durable de Bordeaux Métropole</c:v>
                </c:pt>
              </c:strCache>
            </c:strRef>
          </c:tx>
          <c:spPr>
            <a:solidFill>
              <a:schemeClr val="accent5"/>
            </a:solidFill>
            <a:ln>
              <a:noFill/>
            </a:ln>
            <a:effectLst/>
          </c:spPr>
          <c:invertIfNegative val="0"/>
          <c:cat>
            <c:strRef>
              <c:f>Sheet1!$A$2</c:f>
              <c:strCache>
                <c:ptCount val="1"/>
                <c:pt idx="0">
                  <c:v>Total Posts</c:v>
                </c:pt>
              </c:strCache>
            </c:strRef>
          </c:cat>
          <c:val>
            <c:numRef>
              <c:f>Sheet1!$F$2</c:f>
              <c:numCache>
                <c:formatCode>General</c:formatCode>
                <c:ptCount val="1"/>
                <c:pt idx="0">
                  <c:v>1</c:v>
                </c:pt>
              </c:numCache>
            </c:numRef>
          </c:val>
          <c:extLst>
            <c:ext xmlns:c16="http://schemas.microsoft.com/office/drawing/2014/chart" uri="{C3380CC4-5D6E-409C-BE32-E72D297353CC}">
              <c16:uniqueId val="{00000004-7593-479D-8B04-12053465610C}"/>
            </c:ext>
          </c:extLst>
        </c:ser>
        <c:ser>
          <c:idx val="5"/>
          <c:order val="5"/>
          <c:tx>
            <c:strRef>
              <c:f>Sheet1!$G$1</c:f>
              <c:strCache>
                <c:ptCount val="1"/>
                <c:pt idx="0">
                  <c:v>Circulation Bordeaux Métropole</c:v>
                </c:pt>
              </c:strCache>
            </c:strRef>
          </c:tx>
          <c:spPr>
            <a:solidFill>
              <a:schemeClr val="accent6"/>
            </a:solidFill>
            <a:ln>
              <a:noFill/>
            </a:ln>
            <a:effectLst/>
          </c:spPr>
          <c:invertIfNegative val="0"/>
          <c:cat>
            <c:strRef>
              <c:f>Sheet1!$A$2</c:f>
              <c:strCache>
                <c:ptCount val="1"/>
                <c:pt idx="0">
                  <c:v>Total Posts</c:v>
                </c:pt>
              </c:strCache>
            </c:strRef>
          </c:cat>
          <c:val>
            <c:numRef>
              <c:f>Sheet1!$G$2</c:f>
              <c:numCache>
                <c:formatCode>General</c:formatCode>
                <c:ptCount val="1"/>
                <c:pt idx="0">
                  <c:v>105</c:v>
                </c:pt>
              </c:numCache>
            </c:numRef>
          </c:val>
          <c:extLst>
            <c:ext xmlns:c16="http://schemas.microsoft.com/office/drawing/2014/chart" uri="{C3380CC4-5D6E-409C-BE32-E72D297353CC}">
              <c16:uniqueId val="{00000005-7593-479D-8B04-12053465610C}"/>
            </c:ext>
          </c:extLst>
        </c:ser>
        <c:dLbls>
          <c:showLegendKey val="0"/>
          <c:showVal val="0"/>
          <c:showCatName val="0"/>
          <c:showSerName val="0"/>
          <c:showPercent val="0"/>
          <c:showBubbleSize val="0"/>
        </c:dLbls>
        <c:gapWidth val="219"/>
        <c:overlap val="-27"/>
        <c:axId val="546058672"/>
        <c:axId val="546059000"/>
      </c:barChart>
      <c:catAx>
        <c:axId val="54605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059000"/>
        <c:crosses val="autoZero"/>
        <c:auto val="1"/>
        <c:lblAlgn val="ctr"/>
        <c:lblOffset val="100"/>
        <c:noMultiLvlLbl val="0"/>
      </c:catAx>
      <c:valAx>
        <c:axId val="54605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05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Bordeaux Métropole</c:v>
                </c:pt>
              </c:strCache>
            </c:strRef>
          </c:tx>
          <c:spPr>
            <a:ln w="28575" cap="rnd">
              <a:solidFill>
                <a:schemeClr val="accent1"/>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Sheet1!$B$2:$B$31</c:f>
              <c:numCache>
                <c:formatCode>General</c:formatCode>
                <c:ptCount val="30"/>
                <c:pt idx="0">
                  <c:v>97542</c:v>
                </c:pt>
                <c:pt idx="1">
                  <c:v>86127</c:v>
                </c:pt>
                <c:pt idx="2">
                  <c:v>30188</c:v>
                </c:pt>
                <c:pt idx="3">
                  <c:v>22288</c:v>
                </c:pt>
                <c:pt idx="4">
                  <c:v>14105</c:v>
                </c:pt>
                <c:pt idx="5">
                  <c:v>14741</c:v>
                </c:pt>
                <c:pt idx="6">
                  <c:v>16346</c:v>
                </c:pt>
                <c:pt idx="7">
                  <c:v>11678</c:v>
                </c:pt>
                <c:pt idx="8">
                  <c:v>10417</c:v>
                </c:pt>
                <c:pt idx="9">
                  <c:v>16105</c:v>
                </c:pt>
                <c:pt idx="10">
                  <c:v>31568</c:v>
                </c:pt>
                <c:pt idx="11">
                  <c:v>57030</c:v>
                </c:pt>
                <c:pt idx="12">
                  <c:v>21777</c:v>
                </c:pt>
                <c:pt idx="13">
                  <c:v>16386</c:v>
                </c:pt>
                <c:pt idx="14">
                  <c:v>11661</c:v>
                </c:pt>
                <c:pt idx="15">
                  <c:v>12247</c:v>
                </c:pt>
                <c:pt idx="16">
                  <c:v>63194</c:v>
                </c:pt>
                <c:pt idx="17">
                  <c:v>72105</c:v>
                </c:pt>
                <c:pt idx="18">
                  <c:v>73491</c:v>
                </c:pt>
                <c:pt idx="19">
                  <c:v>70243</c:v>
                </c:pt>
                <c:pt idx="20">
                  <c:v>77699</c:v>
                </c:pt>
                <c:pt idx="21">
                  <c:v>80148</c:v>
                </c:pt>
                <c:pt idx="22">
                  <c:v>54392</c:v>
                </c:pt>
                <c:pt idx="23">
                  <c:v>48712</c:v>
                </c:pt>
                <c:pt idx="24">
                  <c:v>49373</c:v>
                </c:pt>
                <c:pt idx="25">
                  <c:v>34330</c:v>
                </c:pt>
                <c:pt idx="26">
                  <c:v>43816</c:v>
                </c:pt>
                <c:pt idx="27">
                  <c:v>47839</c:v>
                </c:pt>
                <c:pt idx="28">
                  <c:v>49128</c:v>
                </c:pt>
                <c:pt idx="29">
                  <c:v>91031</c:v>
                </c:pt>
              </c:numCache>
            </c:numRef>
          </c:val>
          <c:smooth val="0"/>
          <c:extLst>
            <c:ext xmlns:c16="http://schemas.microsoft.com/office/drawing/2014/chart" uri="{C3380CC4-5D6E-409C-BE32-E72D297353CC}">
              <c16:uniqueId val="{00000000-928E-489A-BCC2-FE8DDF5722E5}"/>
            </c:ext>
          </c:extLst>
        </c:ser>
        <c:ser>
          <c:idx val="1"/>
          <c:order val="1"/>
          <c:tx>
            <c:strRef>
              <c:f>Sheet1!$C$1</c:f>
              <c:strCache>
                <c:ptCount val="1"/>
                <c:pt idx="0">
                  <c:v>Maison écocitoyenne Bordeaux Métropole</c:v>
                </c:pt>
              </c:strCache>
            </c:strRef>
          </c:tx>
          <c:spPr>
            <a:ln w="28575" cap="rnd">
              <a:solidFill>
                <a:schemeClr val="accent2"/>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Sheet1!$C$2:$C$31</c:f>
              <c:numCache>
                <c:formatCode>General</c:formatCode>
                <c:ptCount val="30"/>
                <c:pt idx="0">
                  <c:v>186</c:v>
                </c:pt>
                <c:pt idx="1">
                  <c:v>210</c:v>
                </c:pt>
                <c:pt idx="2">
                  <c:v>154</c:v>
                </c:pt>
                <c:pt idx="3">
                  <c:v>81</c:v>
                </c:pt>
                <c:pt idx="4">
                  <c:v>435</c:v>
                </c:pt>
                <c:pt idx="5">
                  <c:v>278</c:v>
                </c:pt>
                <c:pt idx="6">
                  <c:v>127</c:v>
                </c:pt>
                <c:pt idx="7">
                  <c:v>87</c:v>
                </c:pt>
                <c:pt idx="8">
                  <c:v>94</c:v>
                </c:pt>
                <c:pt idx="9">
                  <c:v>45</c:v>
                </c:pt>
                <c:pt idx="10">
                  <c:v>44</c:v>
                </c:pt>
                <c:pt idx="11">
                  <c:v>28</c:v>
                </c:pt>
                <c:pt idx="12">
                  <c:v>148</c:v>
                </c:pt>
                <c:pt idx="13">
                  <c:v>92</c:v>
                </c:pt>
                <c:pt idx="14">
                  <c:v>63</c:v>
                </c:pt>
                <c:pt idx="15">
                  <c:v>58</c:v>
                </c:pt>
                <c:pt idx="16">
                  <c:v>39</c:v>
                </c:pt>
                <c:pt idx="17">
                  <c:v>32</c:v>
                </c:pt>
                <c:pt idx="18">
                  <c:v>353</c:v>
                </c:pt>
                <c:pt idx="19">
                  <c:v>498</c:v>
                </c:pt>
                <c:pt idx="20">
                  <c:v>156</c:v>
                </c:pt>
                <c:pt idx="21">
                  <c:v>150</c:v>
                </c:pt>
                <c:pt idx="22">
                  <c:v>149</c:v>
                </c:pt>
                <c:pt idx="23">
                  <c:v>75</c:v>
                </c:pt>
                <c:pt idx="24">
                  <c:v>54</c:v>
                </c:pt>
                <c:pt idx="25">
                  <c:v>50</c:v>
                </c:pt>
                <c:pt idx="26">
                  <c:v>55</c:v>
                </c:pt>
                <c:pt idx="27">
                  <c:v>30</c:v>
                </c:pt>
                <c:pt idx="28">
                  <c:v>24</c:v>
                </c:pt>
                <c:pt idx="29">
                  <c:v>30</c:v>
                </c:pt>
              </c:numCache>
            </c:numRef>
          </c:val>
          <c:smooth val="0"/>
          <c:extLst>
            <c:ext xmlns:c16="http://schemas.microsoft.com/office/drawing/2014/chart" uri="{C3380CC4-5D6E-409C-BE32-E72D297353CC}">
              <c16:uniqueId val="{00000001-928E-489A-BCC2-FE8DDF5722E5}"/>
            </c:ext>
          </c:extLst>
        </c:ser>
        <c:ser>
          <c:idx val="2"/>
          <c:order val="2"/>
          <c:tx>
            <c:strRef>
              <c:f>Sheet1!$D$1</c:f>
              <c:strCache>
                <c:ptCount val="1"/>
                <c:pt idx="0">
                  <c:v>Eté métropolitain</c:v>
                </c:pt>
              </c:strCache>
            </c:strRef>
          </c:tx>
          <c:spPr>
            <a:ln w="28575" cap="rnd">
              <a:solidFill>
                <a:schemeClr val="accent3"/>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Sheet1!$D$2:$D$31</c:f>
              <c:numCache>
                <c:formatCode>General</c:formatCode>
                <c:ptCount val="30"/>
                <c:pt idx="0">
                  <c:v>14</c:v>
                </c:pt>
                <c:pt idx="1">
                  <c:v>17</c:v>
                </c:pt>
                <c:pt idx="2">
                  <c:v>11</c:v>
                </c:pt>
                <c:pt idx="3">
                  <c:v>16</c:v>
                </c:pt>
                <c:pt idx="4">
                  <c:v>8</c:v>
                </c:pt>
                <c:pt idx="5">
                  <c:v>12</c:v>
                </c:pt>
                <c:pt idx="6">
                  <c:v>16</c:v>
                </c:pt>
                <c:pt idx="7">
                  <c:v>12</c:v>
                </c:pt>
                <c:pt idx="8">
                  <c:v>11</c:v>
                </c:pt>
                <c:pt idx="9">
                  <c:v>13</c:v>
                </c:pt>
                <c:pt idx="10">
                  <c:v>14</c:v>
                </c:pt>
                <c:pt idx="11">
                  <c:v>568</c:v>
                </c:pt>
                <c:pt idx="12">
                  <c:v>329</c:v>
                </c:pt>
                <c:pt idx="13">
                  <c:v>448</c:v>
                </c:pt>
                <c:pt idx="14">
                  <c:v>481</c:v>
                </c:pt>
                <c:pt idx="15">
                  <c:v>226</c:v>
                </c:pt>
                <c:pt idx="16">
                  <c:v>239</c:v>
                </c:pt>
                <c:pt idx="17">
                  <c:v>869</c:v>
                </c:pt>
                <c:pt idx="18">
                  <c:v>284</c:v>
                </c:pt>
                <c:pt idx="19">
                  <c:v>2521</c:v>
                </c:pt>
                <c:pt idx="20">
                  <c:v>1362</c:v>
                </c:pt>
                <c:pt idx="21">
                  <c:v>846</c:v>
                </c:pt>
                <c:pt idx="22">
                  <c:v>706</c:v>
                </c:pt>
                <c:pt idx="23">
                  <c:v>1531</c:v>
                </c:pt>
                <c:pt idx="24">
                  <c:v>1820</c:v>
                </c:pt>
                <c:pt idx="25">
                  <c:v>1714</c:v>
                </c:pt>
                <c:pt idx="26">
                  <c:v>1019</c:v>
                </c:pt>
                <c:pt idx="27">
                  <c:v>763</c:v>
                </c:pt>
                <c:pt idx="28">
                  <c:v>883</c:v>
                </c:pt>
                <c:pt idx="29">
                  <c:v>835</c:v>
                </c:pt>
              </c:numCache>
            </c:numRef>
          </c:val>
          <c:smooth val="0"/>
          <c:extLst>
            <c:ext xmlns:c16="http://schemas.microsoft.com/office/drawing/2014/chart" uri="{C3380CC4-5D6E-409C-BE32-E72D297353CC}">
              <c16:uniqueId val="{00000002-928E-489A-BCC2-FE8DDF5722E5}"/>
            </c:ext>
          </c:extLst>
        </c:ser>
        <c:ser>
          <c:idx val="3"/>
          <c:order val="3"/>
          <c:tx>
            <c:strRef>
              <c:f>Sheet1!$E$1</c:f>
              <c:strCache>
                <c:ptCount val="1"/>
                <c:pt idx="0">
                  <c:v>Archives Bordeaux Métropole</c:v>
                </c:pt>
              </c:strCache>
            </c:strRef>
          </c:tx>
          <c:spPr>
            <a:ln w="28575" cap="rnd">
              <a:solidFill>
                <a:schemeClr val="accent4"/>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Sheet1!$E$2:$E$31</c:f>
              <c:numCache>
                <c:formatCode>General</c:formatCode>
                <c:ptCount val="30"/>
                <c:pt idx="0">
                  <c:v>97</c:v>
                </c:pt>
                <c:pt idx="1">
                  <c:v>95</c:v>
                </c:pt>
                <c:pt idx="2">
                  <c:v>287</c:v>
                </c:pt>
                <c:pt idx="3">
                  <c:v>392</c:v>
                </c:pt>
                <c:pt idx="4">
                  <c:v>577</c:v>
                </c:pt>
                <c:pt idx="5">
                  <c:v>485</c:v>
                </c:pt>
                <c:pt idx="6">
                  <c:v>264</c:v>
                </c:pt>
                <c:pt idx="7">
                  <c:v>152</c:v>
                </c:pt>
                <c:pt idx="8">
                  <c:v>116</c:v>
                </c:pt>
                <c:pt idx="9">
                  <c:v>225</c:v>
                </c:pt>
                <c:pt idx="10">
                  <c:v>117</c:v>
                </c:pt>
                <c:pt idx="11">
                  <c:v>129</c:v>
                </c:pt>
                <c:pt idx="12">
                  <c:v>517</c:v>
                </c:pt>
                <c:pt idx="13">
                  <c:v>2357</c:v>
                </c:pt>
                <c:pt idx="14">
                  <c:v>494</c:v>
                </c:pt>
                <c:pt idx="15">
                  <c:v>255</c:v>
                </c:pt>
                <c:pt idx="16">
                  <c:v>154</c:v>
                </c:pt>
                <c:pt idx="17">
                  <c:v>291</c:v>
                </c:pt>
                <c:pt idx="18">
                  <c:v>234</c:v>
                </c:pt>
                <c:pt idx="19">
                  <c:v>375</c:v>
                </c:pt>
                <c:pt idx="20">
                  <c:v>247</c:v>
                </c:pt>
                <c:pt idx="21">
                  <c:v>128</c:v>
                </c:pt>
                <c:pt idx="22">
                  <c:v>129</c:v>
                </c:pt>
                <c:pt idx="23">
                  <c:v>642</c:v>
                </c:pt>
                <c:pt idx="24">
                  <c:v>151</c:v>
                </c:pt>
                <c:pt idx="25">
                  <c:v>315</c:v>
                </c:pt>
                <c:pt idx="26">
                  <c:v>119</c:v>
                </c:pt>
                <c:pt idx="27">
                  <c:v>70</c:v>
                </c:pt>
                <c:pt idx="28">
                  <c:v>305</c:v>
                </c:pt>
                <c:pt idx="29">
                  <c:v>132</c:v>
                </c:pt>
              </c:numCache>
            </c:numRef>
          </c:val>
          <c:smooth val="0"/>
          <c:extLst>
            <c:ext xmlns:c16="http://schemas.microsoft.com/office/drawing/2014/chart" uri="{C3380CC4-5D6E-409C-BE32-E72D297353CC}">
              <c16:uniqueId val="{00000003-928E-489A-BCC2-FE8DDF5722E5}"/>
            </c:ext>
          </c:extLst>
        </c:ser>
        <c:ser>
          <c:idx val="4"/>
          <c:order val="4"/>
          <c:tx>
            <c:strRef>
              <c:f>Sheet1!$F$1</c:f>
              <c:strCache>
                <c:ptCount val="1"/>
                <c:pt idx="0">
                  <c:v>C2D - Conseil de développement durable de Bordeaux Métropole</c:v>
                </c:pt>
              </c:strCache>
            </c:strRef>
          </c:tx>
          <c:spPr>
            <a:ln w="28575" cap="rnd">
              <a:solidFill>
                <a:schemeClr val="accent5"/>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Sheet1!$F$2:$F$31</c:f>
              <c:numCache>
                <c:formatCode>General</c:formatCode>
                <c:ptCount val="30"/>
                <c:pt idx="0">
                  <c:v>35</c:v>
                </c:pt>
                <c:pt idx="1">
                  <c:v>32</c:v>
                </c:pt>
                <c:pt idx="2">
                  <c:v>159</c:v>
                </c:pt>
                <c:pt idx="3">
                  <c:v>82</c:v>
                </c:pt>
                <c:pt idx="4">
                  <c:v>35</c:v>
                </c:pt>
                <c:pt idx="5">
                  <c:v>29</c:v>
                </c:pt>
                <c:pt idx="6">
                  <c:v>23</c:v>
                </c:pt>
                <c:pt idx="7">
                  <c:v>19</c:v>
                </c:pt>
                <c:pt idx="8">
                  <c:v>12</c:v>
                </c:pt>
                <c:pt idx="9">
                  <c:v>19</c:v>
                </c:pt>
                <c:pt idx="10">
                  <c:v>10</c:v>
                </c:pt>
                <c:pt idx="11">
                  <c:v>18</c:v>
                </c:pt>
                <c:pt idx="12">
                  <c:v>15</c:v>
                </c:pt>
                <c:pt idx="13">
                  <c:v>7</c:v>
                </c:pt>
                <c:pt idx="14">
                  <c:v>13</c:v>
                </c:pt>
                <c:pt idx="15">
                  <c:v>11</c:v>
                </c:pt>
                <c:pt idx="16">
                  <c:v>14</c:v>
                </c:pt>
                <c:pt idx="17">
                  <c:v>9</c:v>
                </c:pt>
                <c:pt idx="18">
                  <c:v>8</c:v>
                </c:pt>
                <c:pt idx="19">
                  <c:v>7</c:v>
                </c:pt>
                <c:pt idx="20">
                  <c:v>10</c:v>
                </c:pt>
                <c:pt idx="21">
                  <c:v>8</c:v>
                </c:pt>
                <c:pt idx="22">
                  <c:v>10</c:v>
                </c:pt>
                <c:pt idx="23">
                  <c:v>4</c:v>
                </c:pt>
                <c:pt idx="24">
                  <c:v>20</c:v>
                </c:pt>
                <c:pt idx="25">
                  <c:v>40</c:v>
                </c:pt>
                <c:pt idx="26">
                  <c:v>13</c:v>
                </c:pt>
                <c:pt idx="27">
                  <c:v>7</c:v>
                </c:pt>
                <c:pt idx="28">
                  <c:v>8</c:v>
                </c:pt>
                <c:pt idx="29">
                  <c:v>6</c:v>
                </c:pt>
              </c:numCache>
            </c:numRef>
          </c:val>
          <c:smooth val="0"/>
          <c:extLst>
            <c:ext xmlns:c16="http://schemas.microsoft.com/office/drawing/2014/chart" uri="{C3380CC4-5D6E-409C-BE32-E72D297353CC}">
              <c16:uniqueId val="{00000004-928E-489A-BCC2-FE8DDF5722E5}"/>
            </c:ext>
          </c:extLst>
        </c:ser>
        <c:ser>
          <c:idx val="5"/>
          <c:order val="5"/>
          <c:tx>
            <c:strRef>
              <c:f>Sheet1!$G$1</c:f>
              <c:strCache>
                <c:ptCount val="1"/>
                <c:pt idx="0">
                  <c:v>Circulation Bordeaux Métropole</c:v>
                </c:pt>
              </c:strCache>
            </c:strRef>
          </c:tx>
          <c:spPr>
            <a:ln w="28575" cap="rnd">
              <a:solidFill>
                <a:schemeClr val="accent6"/>
              </a:solidFill>
              <a:round/>
            </a:ln>
            <a:effectLst/>
          </c:spPr>
          <c:marker>
            <c:symbol val="none"/>
          </c:marker>
          <c:cat>
            <c:numRef>
              <c:f>Sheet1!$A$2:$A$31</c:f>
              <c:numCache>
                <c:formatCode>m/d/yyyy</c:formatCode>
                <c:ptCount val="30"/>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pt idx="27">
                  <c:v>45471</c:v>
                </c:pt>
                <c:pt idx="28">
                  <c:v>45472</c:v>
                </c:pt>
                <c:pt idx="29">
                  <c:v>45473</c:v>
                </c:pt>
              </c:numCache>
            </c:numRef>
          </c:cat>
          <c:val>
            <c:numRef>
              <c:f>Sheet1!$G$2:$G$31</c:f>
              <c:numCache>
                <c:formatCode>General</c:formatCode>
                <c:ptCount val="30"/>
                <c:pt idx="0">
                  <c:v>4003</c:v>
                </c:pt>
                <c:pt idx="1">
                  <c:v>5249</c:v>
                </c:pt>
                <c:pt idx="2">
                  <c:v>5142</c:v>
                </c:pt>
                <c:pt idx="3">
                  <c:v>5789</c:v>
                </c:pt>
                <c:pt idx="4">
                  <c:v>5827</c:v>
                </c:pt>
                <c:pt idx="5">
                  <c:v>6349</c:v>
                </c:pt>
                <c:pt idx="6">
                  <c:v>5157</c:v>
                </c:pt>
                <c:pt idx="7">
                  <c:v>6144</c:v>
                </c:pt>
                <c:pt idx="8">
                  <c:v>8065</c:v>
                </c:pt>
                <c:pt idx="9">
                  <c:v>9698</c:v>
                </c:pt>
                <c:pt idx="10">
                  <c:v>6827</c:v>
                </c:pt>
                <c:pt idx="11">
                  <c:v>5182</c:v>
                </c:pt>
                <c:pt idx="12">
                  <c:v>1995</c:v>
                </c:pt>
                <c:pt idx="13">
                  <c:v>1985</c:v>
                </c:pt>
                <c:pt idx="14">
                  <c:v>945</c:v>
                </c:pt>
                <c:pt idx="15">
                  <c:v>2258</c:v>
                </c:pt>
                <c:pt idx="16">
                  <c:v>5930</c:v>
                </c:pt>
                <c:pt idx="17">
                  <c:v>15517</c:v>
                </c:pt>
                <c:pt idx="18">
                  <c:v>5685</c:v>
                </c:pt>
                <c:pt idx="19">
                  <c:v>23024</c:v>
                </c:pt>
                <c:pt idx="20">
                  <c:v>21997</c:v>
                </c:pt>
                <c:pt idx="21">
                  <c:v>13294</c:v>
                </c:pt>
                <c:pt idx="22">
                  <c:v>4417</c:v>
                </c:pt>
                <c:pt idx="23">
                  <c:v>3893</c:v>
                </c:pt>
                <c:pt idx="24">
                  <c:v>4616</c:v>
                </c:pt>
                <c:pt idx="25">
                  <c:v>15821</c:v>
                </c:pt>
                <c:pt idx="26">
                  <c:v>6748</c:v>
                </c:pt>
                <c:pt idx="27">
                  <c:v>4635</c:v>
                </c:pt>
                <c:pt idx="28">
                  <c:v>5172</c:v>
                </c:pt>
                <c:pt idx="29">
                  <c:v>4664</c:v>
                </c:pt>
              </c:numCache>
            </c:numRef>
          </c:val>
          <c:smooth val="0"/>
          <c:extLst>
            <c:ext xmlns:c16="http://schemas.microsoft.com/office/drawing/2014/chart" uri="{C3380CC4-5D6E-409C-BE32-E72D297353CC}">
              <c16:uniqueId val="{00000005-928E-489A-BCC2-FE8DDF5722E5}"/>
            </c:ext>
          </c:extLst>
        </c:ser>
        <c:dLbls>
          <c:showLegendKey val="0"/>
          <c:showVal val="0"/>
          <c:showCatName val="0"/>
          <c:showSerName val="0"/>
          <c:showPercent val="0"/>
          <c:showBubbleSize val="0"/>
        </c:dLbls>
        <c:smooth val="0"/>
        <c:axId val="546076056"/>
        <c:axId val="546074088"/>
      </c:lineChart>
      <c:dateAx>
        <c:axId val="54607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074088"/>
        <c:crosses val="autoZero"/>
        <c:auto val="1"/>
        <c:lblOffset val="100"/>
        <c:baseTimeUnit val="days"/>
      </c:dateAx>
      <c:valAx>
        <c:axId val="54607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607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C7D20-B540-4F0F-AC51-AC1DD3968B13}"/>
              </a:ext>
            </a:extLst>
          </p:cNvPr>
          <p:cNvSpPr>
            <a:spLocks noGrp="1"/>
          </p:cNvSpPr>
          <p:nvPr>
            <p:ph type="ctrTitle"/>
          </p:nvPr>
        </p:nvSpPr>
        <p:spPr/>
        <p:txBody>
          <a:bodyPr/>
          <a:lstStyle/>
          <a:p>
            <a:r>
              <a:rPr lang="fr-FR"/>
              <a:t>Ensemble des pages Facebook de Bordeaux Métropole</a:t>
            </a:r>
            <a:endParaRPr lang="en-US"/>
          </a:p>
        </p:txBody>
      </p:sp>
      <p:sp>
        <p:nvSpPr>
          <p:cNvPr id="3" name="Subtitle 2">
            <a:extLst>
              <a:ext uri="{FF2B5EF4-FFF2-40B4-BE49-F238E27FC236}">
                <a16:creationId xmlns:a16="http://schemas.microsoft.com/office/drawing/2014/main" id="{4374CC7E-DDBC-4A52-8C5B-7EAE5F8F63F0}"/>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3683098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D83A3-7ECA-4C23-9D31-4F05E7ABCAE2}"/>
              </a:ext>
            </a:extLst>
          </p:cNvPr>
          <p:cNvSpPr>
            <a:spLocks noGrp="1"/>
          </p:cNvSpPr>
          <p:nvPr>
            <p:ph type="title"/>
          </p:nvPr>
        </p:nvSpPr>
        <p:spPr/>
        <p:txBody>
          <a:bodyPr/>
          <a:lstStyle/>
          <a:p>
            <a:r>
              <a:rPr lang="fr-FR"/>
              <a:t>Facebook Données clés de toutes les pages Facebook de Bordeaux Métropole | All profiles</a:t>
            </a:r>
            <a:endParaRPr lang="en-US"/>
          </a:p>
        </p:txBody>
      </p:sp>
      <p:graphicFrame>
        <p:nvGraphicFramePr>
          <p:cNvPr id="5" name="Table Placeholder 4">
            <a:extLst>
              <a:ext uri="{FF2B5EF4-FFF2-40B4-BE49-F238E27FC236}">
                <a16:creationId xmlns:a16="http://schemas.microsoft.com/office/drawing/2014/main" id="{F2FFF625-E0BC-461A-B2E3-C752AC4988C0}"/>
              </a:ext>
            </a:extLst>
          </p:cNvPr>
          <p:cNvGraphicFramePr>
            <a:graphicFrameLocks noGrp="1"/>
          </p:cNvGraphicFramePr>
          <p:nvPr>
            <p:ph type="tbl" sz="quarter" idx="13"/>
            <p:extLst>
              <p:ext uri="{D42A27DB-BD31-4B8C-83A1-F6EECF244321}">
                <p14:modId xmlns:p14="http://schemas.microsoft.com/office/powerpoint/2010/main" val="220001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875918308"/>
                    </a:ext>
                  </a:extLst>
                </a:gridCol>
                <a:gridCol w="740665">
                  <a:extLst>
                    <a:ext uri="{9D8B030D-6E8A-4147-A177-3AD203B41FA5}">
                      <a16:colId xmlns:a16="http://schemas.microsoft.com/office/drawing/2014/main" val="2473014927"/>
                    </a:ext>
                  </a:extLst>
                </a:gridCol>
                <a:gridCol w="411480">
                  <a:extLst>
                    <a:ext uri="{9D8B030D-6E8A-4147-A177-3AD203B41FA5}">
                      <a16:colId xmlns:a16="http://schemas.microsoft.com/office/drawing/2014/main" val="3662898724"/>
                    </a:ext>
                  </a:extLst>
                </a:gridCol>
                <a:gridCol w="740665">
                  <a:extLst>
                    <a:ext uri="{9D8B030D-6E8A-4147-A177-3AD203B41FA5}">
                      <a16:colId xmlns:a16="http://schemas.microsoft.com/office/drawing/2014/main" val="3512634214"/>
                    </a:ext>
                  </a:extLst>
                </a:gridCol>
                <a:gridCol w="411480">
                  <a:extLst>
                    <a:ext uri="{9D8B030D-6E8A-4147-A177-3AD203B41FA5}">
                      <a16:colId xmlns:a16="http://schemas.microsoft.com/office/drawing/2014/main" val="775622449"/>
                    </a:ext>
                  </a:extLst>
                </a:gridCol>
                <a:gridCol w="411480">
                  <a:extLst>
                    <a:ext uri="{9D8B030D-6E8A-4147-A177-3AD203B41FA5}">
                      <a16:colId xmlns:a16="http://schemas.microsoft.com/office/drawing/2014/main" val="2545114351"/>
                    </a:ext>
                  </a:extLst>
                </a:gridCol>
                <a:gridCol w="411480">
                  <a:extLst>
                    <a:ext uri="{9D8B030D-6E8A-4147-A177-3AD203B41FA5}">
                      <a16:colId xmlns:a16="http://schemas.microsoft.com/office/drawing/2014/main" val="1112417277"/>
                    </a:ext>
                  </a:extLst>
                </a:gridCol>
                <a:gridCol w="411480">
                  <a:extLst>
                    <a:ext uri="{9D8B030D-6E8A-4147-A177-3AD203B41FA5}">
                      <a16:colId xmlns:a16="http://schemas.microsoft.com/office/drawing/2014/main" val="1516436789"/>
                    </a:ext>
                  </a:extLst>
                </a:gridCol>
                <a:gridCol w="411480">
                  <a:extLst>
                    <a:ext uri="{9D8B030D-6E8A-4147-A177-3AD203B41FA5}">
                      <a16:colId xmlns:a16="http://schemas.microsoft.com/office/drawing/2014/main" val="829125010"/>
                    </a:ext>
                  </a:extLst>
                </a:gridCol>
                <a:gridCol w="411480">
                  <a:extLst>
                    <a:ext uri="{9D8B030D-6E8A-4147-A177-3AD203B41FA5}">
                      <a16:colId xmlns:a16="http://schemas.microsoft.com/office/drawing/2014/main" val="1111078519"/>
                    </a:ext>
                  </a:extLst>
                </a:gridCol>
                <a:gridCol w="411480">
                  <a:extLst>
                    <a:ext uri="{9D8B030D-6E8A-4147-A177-3AD203B41FA5}">
                      <a16:colId xmlns:a16="http://schemas.microsoft.com/office/drawing/2014/main" val="3063166302"/>
                    </a:ext>
                  </a:extLst>
                </a:gridCol>
                <a:gridCol w="411480">
                  <a:extLst>
                    <a:ext uri="{9D8B030D-6E8A-4147-A177-3AD203B41FA5}">
                      <a16:colId xmlns:a16="http://schemas.microsoft.com/office/drawing/2014/main" val="3651872826"/>
                    </a:ext>
                  </a:extLst>
                </a:gridCol>
                <a:gridCol w="411480">
                  <a:extLst>
                    <a:ext uri="{9D8B030D-6E8A-4147-A177-3AD203B41FA5}">
                      <a16:colId xmlns:a16="http://schemas.microsoft.com/office/drawing/2014/main" val="3846099812"/>
                    </a:ext>
                  </a:extLst>
                </a:gridCol>
                <a:gridCol w="411480">
                  <a:extLst>
                    <a:ext uri="{9D8B030D-6E8A-4147-A177-3AD203B41FA5}">
                      <a16:colId xmlns:a16="http://schemas.microsoft.com/office/drawing/2014/main" val="3161264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3723272"/>
                  </a:ext>
                </a:extLst>
              </a:tr>
              <a:tr h="370840">
                <a:tc>
                  <a:txBody>
                    <a:bodyPr/>
                    <a:lstStyle/>
                    <a:p>
                      <a:r>
                        <a:rPr lang="en-US" sz="1000"/>
                        <a:t>Bordeaux Métropole</a:t>
                      </a:r>
                    </a:p>
                  </a:txBody>
                  <a:tcPr/>
                </a:tc>
                <a:tc>
                  <a:txBody>
                    <a:bodyPr/>
                    <a:lstStyle/>
                    <a:p>
                      <a:r>
                        <a:rPr lang="en-US" sz="1000"/>
                        <a:t>43625</a:t>
                      </a:r>
                    </a:p>
                  </a:txBody>
                  <a:tcPr/>
                </a:tc>
                <a:tc>
                  <a:txBody>
                    <a:bodyPr/>
                    <a:lstStyle/>
                    <a:p>
                      <a:r>
                        <a:rPr lang="en-US" sz="1000"/>
                        <a:t>169</a:t>
                      </a:r>
                    </a:p>
                  </a:txBody>
                  <a:tcPr/>
                </a:tc>
                <a:tc>
                  <a:txBody>
                    <a:bodyPr/>
                    <a:lstStyle/>
                    <a:p>
                      <a:r>
                        <a:rPr lang="en-US" sz="1000"/>
                        <a:t>55015</a:t>
                      </a:r>
                    </a:p>
                  </a:txBody>
                  <a:tcPr/>
                </a:tc>
                <a:tc>
                  <a:txBody>
                    <a:bodyPr/>
                    <a:lstStyle/>
                    <a:p>
                      <a:r>
                        <a:rPr lang="en-US" sz="1000"/>
                        <a:t>491</a:t>
                      </a:r>
                    </a:p>
                  </a:txBody>
                  <a:tcPr/>
                </a:tc>
                <a:tc>
                  <a:txBody>
                    <a:bodyPr/>
                    <a:lstStyle/>
                    <a:p>
                      <a:r>
                        <a:rPr lang="en-US" sz="1000"/>
                        <a:t>36</a:t>
                      </a:r>
                    </a:p>
                  </a:txBody>
                  <a:tcPr/>
                </a:tc>
                <a:tc>
                  <a:txBody>
                    <a:bodyPr/>
                    <a:lstStyle/>
                    <a:p>
                      <a:r>
                        <a:rPr lang="en-US" sz="1000"/>
                        <a:t>1809</a:t>
                      </a:r>
                    </a:p>
                  </a:txBody>
                  <a:tcPr/>
                </a:tc>
                <a:tc>
                  <a:txBody>
                    <a:bodyPr/>
                    <a:lstStyle/>
                    <a:p>
                      <a:r>
                        <a:rPr lang="en-US" sz="1000"/>
                        <a:t>13</a:t>
                      </a:r>
                    </a:p>
                  </a:txBody>
                  <a:tcPr/>
                </a:tc>
                <a:tc>
                  <a:txBody>
                    <a:bodyPr/>
                    <a:lstStyle/>
                    <a:p>
                      <a:r>
                        <a:rPr lang="en-US" sz="1000"/>
                        <a:t>764</a:t>
                      </a:r>
                    </a:p>
                  </a:txBody>
                  <a:tcPr/>
                </a:tc>
                <a:tc>
                  <a:txBody>
                    <a:bodyPr/>
                    <a:lstStyle/>
                    <a:p>
                      <a:r>
                        <a:rPr lang="en-US" sz="1000"/>
                        <a:t>821</a:t>
                      </a:r>
                    </a:p>
                  </a:txBody>
                  <a:tcPr/>
                </a:tc>
                <a:tc>
                  <a:txBody>
                    <a:bodyPr/>
                    <a:lstStyle/>
                    <a:p>
                      <a:r>
                        <a:rPr lang="en-US" sz="1000"/>
                        <a:t>0</a:t>
                      </a:r>
                    </a:p>
                  </a:txBody>
                  <a:tcPr/>
                </a:tc>
                <a:tc>
                  <a:txBody>
                    <a:bodyPr/>
                    <a:lstStyle/>
                    <a:p>
                      <a:r>
                        <a:rPr lang="en-US" sz="1000"/>
                        <a:t>0</a:t>
                      </a:r>
                    </a:p>
                  </a:txBody>
                  <a:tcPr/>
                </a:tc>
                <a:tc>
                  <a:txBody>
                    <a:bodyPr/>
                    <a:lstStyle/>
                    <a:p>
                      <a:r>
                        <a:rPr lang="en-US" sz="1000"/>
                        <a:t>0.2165 %</a:t>
                      </a:r>
                    </a:p>
                  </a:txBody>
                  <a:tcPr/>
                </a:tc>
                <a:tc>
                  <a:txBody>
                    <a:bodyPr/>
                    <a:lstStyle/>
                    <a:p>
                      <a:r>
                        <a:rPr lang="en-US" sz="1000"/>
                        <a:t>0.0 %</a:t>
                      </a:r>
                    </a:p>
                  </a:txBody>
                  <a:tcPr/>
                </a:tc>
                <a:extLst>
                  <a:ext uri="{0D108BD9-81ED-4DB2-BD59-A6C34878D82A}">
                    <a16:rowId xmlns:a16="http://schemas.microsoft.com/office/drawing/2014/main" val="677200089"/>
                  </a:ext>
                </a:extLst>
              </a:tr>
              <a:tr h="370840">
                <a:tc>
                  <a:txBody>
                    <a:bodyPr/>
                    <a:lstStyle/>
                    <a:p>
                      <a:r>
                        <a:rPr lang="en-US" sz="1000"/>
                        <a:t>Maison écocitoyenne Bordeaux Métropole</a:t>
                      </a:r>
                    </a:p>
                  </a:txBody>
                  <a:tcPr/>
                </a:tc>
                <a:tc>
                  <a:txBody>
                    <a:bodyPr/>
                    <a:lstStyle/>
                    <a:p>
                      <a:r>
                        <a:rPr lang="en-US" sz="1000"/>
                        <a:t>13959</a:t>
                      </a:r>
                    </a:p>
                  </a:txBody>
                  <a:tcPr/>
                </a:tc>
                <a:tc>
                  <a:txBody>
                    <a:bodyPr/>
                    <a:lstStyle/>
                    <a:p>
                      <a:r>
                        <a:rPr lang="en-US" sz="1000"/>
                        <a:t>-12</a:t>
                      </a:r>
                    </a:p>
                  </a:txBody>
                  <a:tcPr/>
                </a:tc>
                <a:tc>
                  <a:txBody>
                    <a:bodyPr/>
                    <a:lstStyle/>
                    <a:p>
                      <a:r>
                        <a:rPr lang="en-US" sz="1000"/>
                        <a:t>15396</a:t>
                      </a:r>
                    </a:p>
                  </a:txBody>
                  <a:tcPr/>
                </a:tc>
                <a:tc>
                  <a:txBody>
                    <a:bodyPr/>
                    <a:lstStyle/>
                    <a:p>
                      <a:r>
                        <a:rPr lang="en-US" sz="1000"/>
                        <a:t>-6</a:t>
                      </a:r>
                    </a:p>
                  </a:txBody>
                  <a:tcPr/>
                </a:tc>
                <a:tc>
                  <a:txBody>
                    <a:bodyPr/>
                    <a:lstStyle/>
                    <a:p>
                      <a:r>
                        <a:rPr lang="en-US" sz="1000"/>
                        <a:t>5</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0.0329 %</a:t>
                      </a:r>
                    </a:p>
                  </a:txBody>
                  <a:tcPr/>
                </a:tc>
                <a:tc>
                  <a:txBody>
                    <a:bodyPr/>
                    <a:lstStyle/>
                    <a:p>
                      <a:r>
                        <a:rPr lang="en-US" sz="1000"/>
                        <a:t>0.0 %</a:t>
                      </a:r>
                    </a:p>
                  </a:txBody>
                  <a:tcPr/>
                </a:tc>
                <a:extLst>
                  <a:ext uri="{0D108BD9-81ED-4DB2-BD59-A6C34878D82A}">
                    <a16:rowId xmlns:a16="http://schemas.microsoft.com/office/drawing/2014/main" val="1932712693"/>
                  </a:ext>
                </a:extLst>
              </a:tr>
              <a:tr h="370840">
                <a:tc>
                  <a:txBody>
                    <a:bodyPr/>
                    <a:lstStyle/>
                    <a:p>
                      <a:r>
                        <a:rPr lang="en-US" sz="1000"/>
                        <a:t>Circulation Bordeaux Métropole</a:t>
                      </a:r>
                    </a:p>
                  </a:txBody>
                  <a:tcPr/>
                </a:tc>
                <a:tc>
                  <a:txBody>
                    <a:bodyPr/>
                    <a:lstStyle/>
                    <a:p>
                      <a:r>
                        <a:rPr lang="en-US" sz="1000"/>
                        <a:t>10631</a:t>
                      </a:r>
                    </a:p>
                  </a:txBody>
                  <a:tcPr/>
                </a:tc>
                <a:tc>
                  <a:txBody>
                    <a:bodyPr/>
                    <a:lstStyle/>
                    <a:p>
                      <a:r>
                        <a:rPr lang="en-US" sz="1000"/>
                        <a:t>60</a:t>
                      </a:r>
                    </a:p>
                  </a:txBody>
                  <a:tcPr/>
                </a:tc>
                <a:tc>
                  <a:txBody>
                    <a:bodyPr/>
                    <a:lstStyle/>
                    <a:p>
                      <a:r>
                        <a:rPr lang="en-US" sz="1000"/>
                        <a:t>12876</a:t>
                      </a:r>
                    </a:p>
                  </a:txBody>
                  <a:tcPr/>
                </a:tc>
                <a:tc>
                  <a:txBody>
                    <a:bodyPr/>
                    <a:lstStyle/>
                    <a:p>
                      <a:r>
                        <a:rPr lang="en-US" sz="1000"/>
                        <a:t>113</a:t>
                      </a:r>
                    </a:p>
                  </a:txBody>
                  <a:tcPr/>
                </a:tc>
                <a:tc>
                  <a:txBody>
                    <a:bodyPr/>
                    <a:lstStyle/>
                    <a:p>
                      <a:r>
                        <a:rPr lang="en-US" sz="1000"/>
                        <a:t>105</a:t>
                      </a:r>
                    </a:p>
                  </a:txBody>
                  <a:tcPr/>
                </a:tc>
                <a:tc>
                  <a:txBody>
                    <a:bodyPr/>
                    <a:lstStyle/>
                    <a:p>
                      <a:r>
                        <a:rPr lang="en-US" sz="1000"/>
                        <a:t>527</a:t>
                      </a:r>
                    </a:p>
                  </a:txBody>
                  <a:tcPr/>
                </a:tc>
                <a:tc>
                  <a:txBody>
                    <a:bodyPr/>
                    <a:lstStyle/>
                    <a:p>
                      <a:r>
                        <a:rPr lang="en-US" sz="1000"/>
                        <a:t>29</a:t>
                      </a:r>
                    </a:p>
                  </a:txBody>
                  <a:tcPr/>
                </a:tc>
                <a:tc>
                  <a:txBody>
                    <a:bodyPr/>
                    <a:lstStyle/>
                    <a:p>
                      <a:r>
                        <a:rPr lang="en-US" sz="1000"/>
                        <a:t>120</a:t>
                      </a:r>
                    </a:p>
                  </a:txBody>
                  <a:tcPr/>
                </a:tc>
                <a:tc>
                  <a:txBody>
                    <a:bodyPr/>
                    <a:lstStyle/>
                    <a:p>
                      <a:r>
                        <a:rPr lang="en-US" sz="1000"/>
                        <a:t>326</a:t>
                      </a:r>
                    </a:p>
                  </a:txBody>
                  <a:tcPr/>
                </a:tc>
                <a:tc>
                  <a:txBody>
                    <a:bodyPr/>
                    <a:lstStyle/>
                    <a:p>
                      <a:r>
                        <a:rPr lang="en-US" sz="1000"/>
                        <a:t>0</a:t>
                      </a:r>
                    </a:p>
                  </a:txBody>
                  <a:tcPr/>
                </a:tc>
                <a:tc>
                  <a:txBody>
                    <a:bodyPr/>
                    <a:lstStyle/>
                    <a:p>
                      <a:r>
                        <a:rPr lang="en-US" sz="1000"/>
                        <a:t>0</a:t>
                      </a:r>
                    </a:p>
                  </a:txBody>
                  <a:tcPr/>
                </a:tc>
                <a:tc>
                  <a:txBody>
                    <a:bodyPr/>
                    <a:lstStyle/>
                    <a:p>
                      <a:r>
                        <a:rPr lang="en-US" sz="1000"/>
                        <a:t>0.0874 %</a:t>
                      </a:r>
                    </a:p>
                  </a:txBody>
                  <a:tcPr/>
                </a:tc>
                <a:tc>
                  <a:txBody>
                    <a:bodyPr/>
                    <a:lstStyle/>
                    <a:p>
                      <a:r>
                        <a:rPr lang="en-US" sz="1000"/>
                        <a:t>0.0 %</a:t>
                      </a:r>
                    </a:p>
                  </a:txBody>
                  <a:tcPr/>
                </a:tc>
                <a:extLst>
                  <a:ext uri="{0D108BD9-81ED-4DB2-BD59-A6C34878D82A}">
                    <a16:rowId xmlns:a16="http://schemas.microsoft.com/office/drawing/2014/main" val="3959471347"/>
                  </a:ext>
                </a:extLst>
              </a:tr>
              <a:tr h="370840">
                <a:tc>
                  <a:txBody>
                    <a:bodyPr/>
                    <a:lstStyle/>
                    <a:p>
                      <a:r>
                        <a:rPr lang="en-US" sz="1000"/>
                        <a:t>Eté métropolitain</a:t>
                      </a:r>
                    </a:p>
                  </a:txBody>
                  <a:tcPr/>
                </a:tc>
                <a:tc>
                  <a:txBody>
                    <a:bodyPr/>
                    <a:lstStyle/>
                    <a:p>
                      <a:r>
                        <a:rPr lang="en-US" sz="1000"/>
                        <a:t>5807</a:t>
                      </a:r>
                    </a:p>
                  </a:txBody>
                  <a:tcPr/>
                </a:tc>
                <a:tc>
                  <a:txBody>
                    <a:bodyPr/>
                    <a:lstStyle/>
                    <a:p>
                      <a:r>
                        <a:rPr lang="en-US" sz="1000"/>
                        <a:t>18</a:t>
                      </a:r>
                    </a:p>
                  </a:txBody>
                  <a:tcPr/>
                </a:tc>
                <a:tc>
                  <a:txBody>
                    <a:bodyPr/>
                    <a:lstStyle/>
                    <a:p>
                      <a:r>
                        <a:rPr lang="en-US" sz="1000"/>
                        <a:t>6482</a:t>
                      </a:r>
                    </a:p>
                  </a:txBody>
                  <a:tcPr/>
                </a:tc>
                <a:tc>
                  <a:txBody>
                    <a:bodyPr/>
                    <a:lstStyle/>
                    <a:p>
                      <a:r>
                        <a:rPr lang="en-US" sz="1000"/>
                        <a:t>46</a:t>
                      </a:r>
                    </a:p>
                  </a:txBody>
                  <a:tcPr/>
                </a:tc>
                <a:tc>
                  <a:txBody>
                    <a:bodyPr/>
                    <a:lstStyle/>
                    <a:p>
                      <a:r>
                        <a:rPr lang="en-US" sz="1000"/>
                        <a:t>15</a:t>
                      </a:r>
                    </a:p>
                  </a:txBody>
                  <a:tcPr/>
                </a:tc>
                <a:tc>
                  <a:txBody>
                    <a:bodyPr/>
                    <a:lstStyle/>
                    <a:p>
                      <a:r>
                        <a:rPr lang="en-US" sz="1000"/>
                        <a:t>314</a:t>
                      </a:r>
                    </a:p>
                  </a:txBody>
                  <a:tcPr/>
                </a:tc>
                <a:tc>
                  <a:txBody>
                    <a:bodyPr/>
                    <a:lstStyle/>
                    <a:p>
                      <a:r>
                        <a:rPr lang="en-US" sz="1000"/>
                        <a:t>0</a:t>
                      </a:r>
                    </a:p>
                  </a:txBody>
                  <a:tcPr/>
                </a:tc>
                <a:tc>
                  <a:txBody>
                    <a:bodyPr/>
                    <a:lstStyle/>
                    <a:p>
                      <a:r>
                        <a:rPr lang="en-US" sz="1000"/>
                        <a:t>17</a:t>
                      </a:r>
                    </a:p>
                  </a:txBody>
                  <a:tcPr/>
                </a:tc>
                <a:tc>
                  <a:txBody>
                    <a:bodyPr/>
                    <a:lstStyle/>
                    <a:p>
                      <a:r>
                        <a:rPr lang="en-US" sz="1000"/>
                        <a:t>98</a:t>
                      </a:r>
                    </a:p>
                  </a:txBody>
                  <a:tcPr/>
                </a:tc>
                <a:tc>
                  <a:txBody>
                    <a:bodyPr/>
                    <a:lstStyle/>
                    <a:p>
                      <a:r>
                        <a:rPr lang="en-US" sz="1000"/>
                        <a:t>0</a:t>
                      </a:r>
                    </a:p>
                  </a:txBody>
                  <a:tcPr/>
                </a:tc>
                <a:tc>
                  <a:txBody>
                    <a:bodyPr/>
                    <a:lstStyle/>
                    <a:p>
                      <a:r>
                        <a:rPr lang="en-US" sz="1000"/>
                        <a:t>0</a:t>
                      </a:r>
                    </a:p>
                  </a:txBody>
                  <a:tcPr/>
                </a:tc>
                <a:tc>
                  <a:txBody>
                    <a:bodyPr/>
                    <a:lstStyle/>
                    <a:p>
                      <a:r>
                        <a:rPr lang="en-US" sz="1000"/>
                        <a:t>0.4933 %</a:t>
                      </a:r>
                    </a:p>
                  </a:txBody>
                  <a:tcPr/>
                </a:tc>
                <a:tc>
                  <a:txBody>
                    <a:bodyPr/>
                    <a:lstStyle/>
                    <a:p>
                      <a:r>
                        <a:rPr lang="en-US" sz="1000"/>
                        <a:t>0.0 %</a:t>
                      </a:r>
                    </a:p>
                  </a:txBody>
                  <a:tcPr/>
                </a:tc>
                <a:extLst>
                  <a:ext uri="{0D108BD9-81ED-4DB2-BD59-A6C34878D82A}">
                    <a16:rowId xmlns:a16="http://schemas.microsoft.com/office/drawing/2014/main" val="393125811"/>
                  </a:ext>
                </a:extLst>
              </a:tr>
              <a:tr h="370840">
                <a:tc>
                  <a:txBody>
                    <a:bodyPr/>
                    <a:lstStyle/>
                    <a:p>
                      <a:r>
                        <a:rPr lang="en-US" sz="1000"/>
                        <a:t>Archives Bordeaux Métropole</a:t>
                      </a:r>
                    </a:p>
                  </a:txBody>
                  <a:tcPr/>
                </a:tc>
                <a:tc>
                  <a:txBody>
                    <a:bodyPr/>
                    <a:lstStyle/>
                    <a:p>
                      <a:r>
                        <a:rPr lang="en-US" sz="1000"/>
                        <a:t>3193</a:t>
                      </a:r>
                    </a:p>
                  </a:txBody>
                  <a:tcPr/>
                </a:tc>
                <a:tc>
                  <a:txBody>
                    <a:bodyPr/>
                    <a:lstStyle/>
                    <a:p>
                      <a:r>
                        <a:rPr lang="en-US" sz="1000"/>
                        <a:t>1</a:t>
                      </a:r>
                    </a:p>
                  </a:txBody>
                  <a:tcPr/>
                </a:tc>
                <a:tc>
                  <a:txBody>
                    <a:bodyPr/>
                    <a:lstStyle/>
                    <a:p>
                      <a:r>
                        <a:rPr lang="en-US" sz="1000"/>
                        <a:t>3796</a:t>
                      </a:r>
                    </a:p>
                  </a:txBody>
                  <a:tcPr/>
                </a:tc>
                <a:tc>
                  <a:txBody>
                    <a:bodyPr/>
                    <a:lstStyle/>
                    <a:p>
                      <a:r>
                        <a:rPr lang="en-US" sz="1000"/>
                        <a:t>2</a:t>
                      </a:r>
                    </a:p>
                  </a:txBody>
                  <a:tcPr/>
                </a:tc>
                <a:tc>
                  <a:txBody>
                    <a:bodyPr/>
                    <a:lstStyle/>
                    <a:p>
                      <a:r>
                        <a:rPr lang="en-US" sz="1000"/>
                        <a:t>15</a:t>
                      </a:r>
                    </a:p>
                  </a:txBody>
                  <a:tcPr/>
                </a:tc>
                <a:tc>
                  <a:txBody>
                    <a:bodyPr/>
                    <a:lstStyle/>
                    <a:p>
                      <a:r>
                        <a:rPr lang="en-US" sz="1000"/>
                        <a:t>126</a:t>
                      </a:r>
                    </a:p>
                  </a:txBody>
                  <a:tcPr/>
                </a:tc>
                <a:tc>
                  <a:txBody>
                    <a:bodyPr/>
                    <a:lstStyle/>
                    <a:p>
                      <a:r>
                        <a:rPr lang="en-US" sz="1000"/>
                        <a:t>0</a:t>
                      </a:r>
                    </a:p>
                  </a:txBody>
                  <a:tcPr/>
                </a:tc>
                <a:tc>
                  <a:txBody>
                    <a:bodyPr/>
                    <a:lstStyle/>
                    <a:p>
                      <a:r>
                        <a:rPr lang="en-US" sz="1000"/>
                        <a:t>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0.3008 %</a:t>
                      </a:r>
                    </a:p>
                  </a:txBody>
                  <a:tcPr/>
                </a:tc>
                <a:tc>
                  <a:txBody>
                    <a:bodyPr/>
                    <a:lstStyle/>
                    <a:p>
                      <a:r>
                        <a:rPr lang="en-US" sz="1000"/>
                        <a:t>0.0 %</a:t>
                      </a:r>
                    </a:p>
                  </a:txBody>
                  <a:tcPr/>
                </a:tc>
                <a:extLst>
                  <a:ext uri="{0D108BD9-81ED-4DB2-BD59-A6C34878D82A}">
                    <a16:rowId xmlns:a16="http://schemas.microsoft.com/office/drawing/2014/main" val="2179179926"/>
                  </a:ext>
                </a:extLst>
              </a:tr>
              <a:tr h="370840">
                <a:tc>
                  <a:txBody>
                    <a:bodyPr/>
                    <a:lstStyle/>
                    <a:p>
                      <a:r>
                        <a:rPr lang="fr-FR" sz="1000"/>
                        <a:t>C2D - Conseil de développement durable de Bordeaux Métropole</a:t>
                      </a:r>
                      <a:endParaRPr lang="en-US" sz="1000"/>
                    </a:p>
                  </a:txBody>
                  <a:tcPr/>
                </a:tc>
                <a:tc>
                  <a:txBody>
                    <a:bodyPr/>
                    <a:lstStyle/>
                    <a:p>
                      <a:r>
                        <a:rPr lang="en-US" sz="1000"/>
                        <a:t>1839</a:t>
                      </a:r>
                    </a:p>
                  </a:txBody>
                  <a:tcPr/>
                </a:tc>
                <a:tc>
                  <a:txBody>
                    <a:bodyPr/>
                    <a:lstStyle/>
                    <a:p>
                      <a:r>
                        <a:rPr lang="en-US" sz="1000"/>
                        <a:t>1</a:t>
                      </a:r>
                    </a:p>
                  </a:txBody>
                  <a:tcPr/>
                </a:tc>
                <a:tc>
                  <a:txBody>
                    <a:bodyPr/>
                    <a:lstStyle/>
                    <a:p>
                      <a:r>
                        <a:rPr lang="en-US" sz="1000"/>
                        <a:t>1909</a:t>
                      </a:r>
                    </a:p>
                  </a:txBody>
                  <a:tcPr/>
                </a:tc>
                <a:tc>
                  <a:txBody>
                    <a:bodyPr/>
                    <a:lstStyle/>
                    <a:p>
                      <a:r>
                        <a:rPr lang="en-US" sz="1000"/>
                        <a:t>2</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0.5985 %</a:t>
                      </a:r>
                    </a:p>
                  </a:txBody>
                  <a:tcPr/>
                </a:tc>
                <a:tc>
                  <a:txBody>
                    <a:bodyPr/>
                    <a:lstStyle/>
                    <a:p>
                      <a:r>
                        <a:rPr lang="en-US" sz="1000"/>
                        <a:t>0.0 %</a:t>
                      </a:r>
                    </a:p>
                  </a:txBody>
                  <a:tcPr/>
                </a:tc>
                <a:extLst>
                  <a:ext uri="{0D108BD9-81ED-4DB2-BD59-A6C34878D82A}">
                    <a16:rowId xmlns:a16="http://schemas.microsoft.com/office/drawing/2014/main" val="2785433673"/>
                  </a:ext>
                </a:extLst>
              </a:tr>
            </a:tbl>
          </a:graphicData>
        </a:graphic>
      </p:graphicFrame>
      <p:sp>
        <p:nvSpPr>
          <p:cNvPr id="4" name="Text Placeholder 3">
            <a:extLst>
              <a:ext uri="{FF2B5EF4-FFF2-40B4-BE49-F238E27FC236}">
                <a16:creationId xmlns:a16="http://schemas.microsoft.com/office/drawing/2014/main" id="{62989075-B24C-4D0D-A413-CC497F80FFE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48760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EC2EC-C5FB-43A6-98BF-C2A02D985AA1}"/>
              </a:ext>
            </a:extLst>
          </p:cNvPr>
          <p:cNvSpPr>
            <a:spLocks noGrp="1"/>
          </p:cNvSpPr>
          <p:nvPr>
            <p:ph type="title"/>
          </p:nvPr>
        </p:nvSpPr>
        <p:spPr/>
        <p:txBody>
          <a:bodyPr/>
          <a:lstStyle/>
          <a:p>
            <a:r>
              <a:rPr lang="fr-FR"/>
              <a:t>Facebook Posts ayant généré le plus de réactions | All profiles - 1 of 3</a:t>
            </a:r>
            <a:endParaRPr lang="en-US"/>
          </a:p>
        </p:txBody>
      </p:sp>
      <p:graphicFrame>
        <p:nvGraphicFramePr>
          <p:cNvPr id="5" name="Table Placeholder 4">
            <a:extLst>
              <a:ext uri="{FF2B5EF4-FFF2-40B4-BE49-F238E27FC236}">
                <a16:creationId xmlns:a16="http://schemas.microsoft.com/office/drawing/2014/main" id="{0DD40A83-7080-47EC-84C0-57FB0EABEF43}"/>
              </a:ext>
            </a:extLst>
          </p:cNvPr>
          <p:cNvGraphicFramePr>
            <a:graphicFrameLocks noGrp="1"/>
          </p:cNvGraphicFramePr>
          <p:nvPr>
            <p:ph type="tbl" sz="quarter" idx="13"/>
            <p:extLst>
              <p:ext uri="{D42A27DB-BD31-4B8C-83A1-F6EECF244321}">
                <p14:modId xmlns:p14="http://schemas.microsoft.com/office/powerpoint/2010/main" val="116583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57435972"/>
                    </a:ext>
                  </a:extLst>
                </a:gridCol>
                <a:gridCol w="1152144">
                  <a:extLst>
                    <a:ext uri="{9D8B030D-6E8A-4147-A177-3AD203B41FA5}">
                      <a16:colId xmlns:a16="http://schemas.microsoft.com/office/drawing/2014/main" val="1552809676"/>
                    </a:ext>
                  </a:extLst>
                </a:gridCol>
                <a:gridCol w="576072">
                  <a:extLst>
                    <a:ext uri="{9D8B030D-6E8A-4147-A177-3AD203B41FA5}">
                      <a16:colId xmlns:a16="http://schemas.microsoft.com/office/drawing/2014/main" val="730196120"/>
                    </a:ext>
                  </a:extLst>
                </a:gridCol>
                <a:gridCol w="576072">
                  <a:extLst>
                    <a:ext uri="{9D8B030D-6E8A-4147-A177-3AD203B41FA5}">
                      <a16:colId xmlns:a16="http://schemas.microsoft.com/office/drawing/2014/main" val="2237274831"/>
                    </a:ext>
                  </a:extLst>
                </a:gridCol>
                <a:gridCol w="576072">
                  <a:extLst>
                    <a:ext uri="{9D8B030D-6E8A-4147-A177-3AD203B41FA5}">
                      <a16:colId xmlns:a16="http://schemas.microsoft.com/office/drawing/2014/main" val="1128689597"/>
                    </a:ext>
                  </a:extLst>
                </a:gridCol>
                <a:gridCol w="576072">
                  <a:extLst>
                    <a:ext uri="{9D8B030D-6E8A-4147-A177-3AD203B41FA5}">
                      <a16:colId xmlns:a16="http://schemas.microsoft.com/office/drawing/2014/main" val="390536728"/>
                    </a:ext>
                  </a:extLst>
                </a:gridCol>
                <a:gridCol w="576072">
                  <a:extLst>
                    <a:ext uri="{9D8B030D-6E8A-4147-A177-3AD203B41FA5}">
                      <a16:colId xmlns:a16="http://schemas.microsoft.com/office/drawing/2014/main" val="2698367831"/>
                    </a:ext>
                  </a:extLst>
                </a:gridCol>
                <a:gridCol w="576072">
                  <a:extLst>
                    <a:ext uri="{9D8B030D-6E8A-4147-A177-3AD203B41FA5}">
                      <a16:colId xmlns:a16="http://schemas.microsoft.com/office/drawing/2014/main" val="1365716846"/>
                    </a:ext>
                  </a:extLst>
                </a:gridCol>
                <a:gridCol w="576072">
                  <a:extLst>
                    <a:ext uri="{9D8B030D-6E8A-4147-A177-3AD203B41FA5}">
                      <a16:colId xmlns:a16="http://schemas.microsoft.com/office/drawing/2014/main" val="3405928916"/>
                    </a:ext>
                  </a:extLst>
                </a:gridCol>
                <a:gridCol w="576072">
                  <a:extLst>
                    <a:ext uri="{9D8B030D-6E8A-4147-A177-3AD203B41FA5}">
                      <a16:colId xmlns:a16="http://schemas.microsoft.com/office/drawing/2014/main" val="2148187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0893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9796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18:45:08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18:45:08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9077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18:01:42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18:01:42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219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8845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6465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12:29:10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7275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18:45:41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18:45:41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342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19:00:08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4001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12:16:04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57754398"/>
                  </a:ext>
                </a:extLst>
              </a:tr>
            </a:tbl>
          </a:graphicData>
        </a:graphic>
      </p:graphicFrame>
      <p:sp>
        <p:nvSpPr>
          <p:cNvPr id="4" name="Text Placeholder 3">
            <a:extLst>
              <a:ext uri="{FF2B5EF4-FFF2-40B4-BE49-F238E27FC236}">
                <a16:creationId xmlns:a16="http://schemas.microsoft.com/office/drawing/2014/main" id="{DE11EAD0-F35D-4191-B5B5-D69020D69FC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91726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31D2D-CE28-40E9-B17F-0C3566EDFE8A}"/>
              </a:ext>
            </a:extLst>
          </p:cNvPr>
          <p:cNvSpPr>
            <a:spLocks noGrp="1"/>
          </p:cNvSpPr>
          <p:nvPr>
            <p:ph type="title"/>
          </p:nvPr>
        </p:nvSpPr>
        <p:spPr/>
        <p:txBody>
          <a:bodyPr/>
          <a:lstStyle/>
          <a:p>
            <a:r>
              <a:rPr lang="fr-FR"/>
              <a:t>Facebook Posts ayant généré le plus de réactions | All profiles - 2 of 3</a:t>
            </a:r>
            <a:endParaRPr lang="en-US"/>
          </a:p>
        </p:txBody>
      </p:sp>
      <p:graphicFrame>
        <p:nvGraphicFramePr>
          <p:cNvPr id="5" name="Table Placeholder 4">
            <a:extLst>
              <a:ext uri="{FF2B5EF4-FFF2-40B4-BE49-F238E27FC236}">
                <a16:creationId xmlns:a16="http://schemas.microsoft.com/office/drawing/2014/main" id="{86F23AB9-0335-42A2-AB75-DFD024937427}"/>
              </a:ext>
            </a:extLst>
          </p:cNvPr>
          <p:cNvGraphicFramePr>
            <a:graphicFrameLocks noGrp="1"/>
          </p:cNvGraphicFramePr>
          <p:nvPr>
            <p:ph type="tbl" sz="quarter" idx="13"/>
            <p:extLst>
              <p:ext uri="{D42A27DB-BD31-4B8C-83A1-F6EECF244321}">
                <p14:modId xmlns:p14="http://schemas.microsoft.com/office/powerpoint/2010/main" val="3851151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2967083"/>
                    </a:ext>
                  </a:extLst>
                </a:gridCol>
                <a:gridCol w="1152144">
                  <a:extLst>
                    <a:ext uri="{9D8B030D-6E8A-4147-A177-3AD203B41FA5}">
                      <a16:colId xmlns:a16="http://schemas.microsoft.com/office/drawing/2014/main" val="3022876853"/>
                    </a:ext>
                  </a:extLst>
                </a:gridCol>
                <a:gridCol w="576072">
                  <a:extLst>
                    <a:ext uri="{9D8B030D-6E8A-4147-A177-3AD203B41FA5}">
                      <a16:colId xmlns:a16="http://schemas.microsoft.com/office/drawing/2014/main" val="1204552130"/>
                    </a:ext>
                  </a:extLst>
                </a:gridCol>
                <a:gridCol w="576072">
                  <a:extLst>
                    <a:ext uri="{9D8B030D-6E8A-4147-A177-3AD203B41FA5}">
                      <a16:colId xmlns:a16="http://schemas.microsoft.com/office/drawing/2014/main" val="2485179060"/>
                    </a:ext>
                  </a:extLst>
                </a:gridCol>
                <a:gridCol w="576072">
                  <a:extLst>
                    <a:ext uri="{9D8B030D-6E8A-4147-A177-3AD203B41FA5}">
                      <a16:colId xmlns:a16="http://schemas.microsoft.com/office/drawing/2014/main" val="3227483692"/>
                    </a:ext>
                  </a:extLst>
                </a:gridCol>
                <a:gridCol w="576072">
                  <a:extLst>
                    <a:ext uri="{9D8B030D-6E8A-4147-A177-3AD203B41FA5}">
                      <a16:colId xmlns:a16="http://schemas.microsoft.com/office/drawing/2014/main" val="89188409"/>
                    </a:ext>
                  </a:extLst>
                </a:gridCol>
                <a:gridCol w="576072">
                  <a:extLst>
                    <a:ext uri="{9D8B030D-6E8A-4147-A177-3AD203B41FA5}">
                      <a16:colId xmlns:a16="http://schemas.microsoft.com/office/drawing/2014/main" val="1934136391"/>
                    </a:ext>
                  </a:extLst>
                </a:gridCol>
                <a:gridCol w="576072">
                  <a:extLst>
                    <a:ext uri="{9D8B030D-6E8A-4147-A177-3AD203B41FA5}">
                      <a16:colId xmlns:a16="http://schemas.microsoft.com/office/drawing/2014/main" val="1359470832"/>
                    </a:ext>
                  </a:extLst>
                </a:gridCol>
                <a:gridCol w="576072">
                  <a:extLst>
                    <a:ext uri="{9D8B030D-6E8A-4147-A177-3AD203B41FA5}">
                      <a16:colId xmlns:a16="http://schemas.microsoft.com/office/drawing/2014/main" val="2206765020"/>
                    </a:ext>
                  </a:extLst>
                </a:gridCol>
                <a:gridCol w="576072">
                  <a:extLst>
                    <a:ext uri="{9D8B030D-6E8A-4147-A177-3AD203B41FA5}">
                      <a16:colId xmlns:a16="http://schemas.microsoft.com/office/drawing/2014/main" val="2591270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7835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18:16:07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18:16:07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8036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18:30:05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18:30:05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0349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305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7063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9949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19:17:04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19:17:04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1245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2599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13:56:06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13:56:06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3731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29596108"/>
                  </a:ext>
                </a:extLst>
              </a:tr>
            </a:tbl>
          </a:graphicData>
        </a:graphic>
      </p:graphicFrame>
      <p:sp>
        <p:nvSpPr>
          <p:cNvPr id="4" name="Text Placeholder 3">
            <a:extLst>
              <a:ext uri="{FF2B5EF4-FFF2-40B4-BE49-F238E27FC236}">
                <a16:creationId xmlns:a16="http://schemas.microsoft.com/office/drawing/2014/main" id="{2401DC26-2936-457B-8E5C-8AF02B9338A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7387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4094-89C1-4C39-A949-98913F9FB571}"/>
              </a:ext>
            </a:extLst>
          </p:cNvPr>
          <p:cNvSpPr>
            <a:spLocks noGrp="1"/>
          </p:cNvSpPr>
          <p:nvPr>
            <p:ph type="title"/>
          </p:nvPr>
        </p:nvSpPr>
        <p:spPr/>
        <p:txBody>
          <a:bodyPr/>
          <a:lstStyle/>
          <a:p>
            <a:r>
              <a:rPr lang="fr-FR"/>
              <a:t>Facebook Posts ayant généré le plus de réactions | All profiles - 3 of 3</a:t>
            </a:r>
            <a:endParaRPr lang="en-US"/>
          </a:p>
        </p:txBody>
      </p:sp>
      <p:graphicFrame>
        <p:nvGraphicFramePr>
          <p:cNvPr id="5" name="Table Placeholder 4">
            <a:extLst>
              <a:ext uri="{FF2B5EF4-FFF2-40B4-BE49-F238E27FC236}">
                <a16:creationId xmlns:a16="http://schemas.microsoft.com/office/drawing/2014/main" id="{3495F1BC-8414-42B2-98DE-8C93DD6C738A}"/>
              </a:ext>
            </a:extLst>
          </p:cNvPr>
          <p:cNvGraphicFramePr>
            <a:graphicFrameLocks noGrp="1"/>
          </p:cNvGraphicFramePr>
          <p:nvPr>
            <p:ph type="tbl" sz="quarter" idx="13"/>
            <p:extLst>
              <p:ext uri="{D42A27DB-BD31-4B8C-83A1-F6EECF244321}">
                <p14:modId xmlns:p14="http://schemas.microsoft.com/office/powerpoint/2010/main" val="4178960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6614058"/>
                    </a:ext>
                  </a:extLst>
                </a:gridCol>
                <a:gridCol w="1152144">
                  <a:extLst>
                    <a:ext uri="{9D8B030D-6E8A-4147-A177-3AD203B41FA5}">
                      <a16:colId xmlns:a16="http://schemas.microsoft.com/office/drawing/2014/main" val="2628359209"/>
                    </a:ext>
                  </a:extLst>
                </a:gridCol>
                <a:gridCol w="576072">
                  <a:extLst>
                    <a:ext uri="{9D8B030D-6E8A-4147-A177-3AD203B41FA5}">
                      <a16:colId xmlns:a16="http://schemas.microsoft.com/office/drawing/2014/main" val="3808838841"/>
                    </a:ext>
                  </a:extLst>
                </a:gridCol>
                <a:gridCol w="576072">
                  <a:extLst>
                    <a:ext uri="{9D8B030D-6E8A-4147-A177-3AD203B41FA5}">
                      <a16:colId xmlns:a16="http://schemas.microsoft.com/office/drawing/2014/main" val="979241723"/>
                    </a:ext>
                  </a:extLst>
                </a:gridCol>
                <a:gridCol w="576072">
                  <a:extLst>
                    <a:ext uri="{9D8B030D-6E8A-4147-A177-3AD203B41FA5}">
                      <a16:colId xmlns:a16="http://schemas.microsoft.com/office/drawing/2014/main" val="2227140660"/>
                    </a:ext>
                  </a:extLst>
                </a:gridCol>
                <a:gridCol w="576072">
                  <a:extLst>
                    <a:ext uri="{9D8B030D-6E8A-4147-A177-3AD203B41FA5}">
                      <a16:colId xmlns:a16="http://schemas.microsoft.com/office/drawing/2014/main" val="1919036099"/>
                    </a:ext>
                  </a:extLst>
                </a:gridCol>
                <a:gridCol w="576072">
                  <a:extLst>
                    <a:ext uri="{9D8B030D-6E8A-4147-A177-3AD203B41FA5}">
                      <a16:colId xmlns:a16="http://schemas.microsoft.com/office/drawing/2014/main" val="843718540"/>
                    </a:ext>
                  </a:extLst>
                </a:gridCol>
                <a:gridCol w="576072">
                  <a:extLst>
                    <a:ext uri="{9D8B030D-6E8A-4147-A177-3AD203B41FA5}">
                      <a16:colId xmlns:a16="http://schemas.microsoft.com/office/drawing/2014/main" val="1781791569"/>
                    </a:ext>
                  </a:extLst>
                </a:gridCol>
                <a:gridCol w="576072">
                  <a:extLst>
                    <a:ext uri="{9D8B030D-6E8A-4147-A177-3AD203B41FA5}">
                      <a16:colId xmlns:a16="http://schemas.microsoft.com/office/drawing/2014/main" val="1068031562"/>
                    </a:ext>
                  </a:extLst>
                </a:gridCol>
                <a:gridCol w="576072">
                  <a:extLst>
                    <a:ext uri="{9D8B030D-6E8A-4147-A177-3AD203B41FA5}">
                      <a16:colId xmlns:a16="http://schemas.microsoft.com/office/drawing/2014/main" val="2847497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5009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08:30:08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6265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6655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06/16/2024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6474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2863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15:52:49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15:52:49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5062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11:00:05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06/15/2024 11:00:05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885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15:00:13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15:00:13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3222938"/>
                  </a:ext>
                </a:extLst>
              </a:tr>
            </a:tbl>
          </a:graphicData>
        </a:graphic>
      </p:graphicFrame>
      <p:sp>
        <p:nvSpPr>
          <p:cNvPr id="4" name="Text Placeholder 3">
            <a:extLst>
              <a:ext uri="{FF2B5EF4-FFF2-40B4-BE49-F238E27FC236}">
                <a16:creationId xmlns:a16="http://schemas.microsoft.com/office/drawing/2014/main" id="{54E950DD-D8AA-444C-99E1-96412C97534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72933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C05F1-65E0-47F8-8BC9-5E7710378080}"/>
              </a:ext>
            </a:extLst>
          </p:cNvPr>
          <p:cNvSpPr>
            <a:spLocks noGrp="1"/>
          </p:cNvSpPr>
          <p:nvPr>
            <p:ph type="title"/>
          </p:nvPr>
        </p:nvSpPr>
        <p:spPr/>
        <p:txBody>
          <a:bodyPr/>
          <a:lstStyle/>
          <a:p>
            <a:r>
              <a:rPr lang="fr-FR"/>
              <a:t>Facebook Genre et âge des personnes touchées | All profiles - 1 of 3</a:t>
            </a:r>
            <a:endParaRPr lang="en-US"/>
          </a:p>
        </p:txBody>
      </p:sp>
      <p:graphicFrame>
        <p:nvGraphicFramePr>
          <p:cNvPr id="5" name="Table Placeholder 4">
            <a:extLst>
              <a:ext uri="{FF2B5EF4-FFF2-40B4-BE49-F238E27FC236}">
                <a16:creationId xmlns:a16="http://schemas.microsoft.com/office/drawing/2014/main" id="{D93CE59C-6F99-4E53-AFAB-AD3CC6B17897}"/>
              </a:ext>
            </a:extLst>
          </p:cNvPr>
          <p:cNvGraphicFramePr>
            <a:graphicFrameLocks noGrp="1"/>
          </p:cNvGraphicFramePr>
          <p:nvPr>
            <p:ph type="tbl" sz="quarter" idx="13"/>
            <p:extLst>
              <p:ext uri="{D42A27DB-BD31-4B8C-83A1-F6EECF244321}">
                <p14:modId xmlns:p14="http://schemas.microsoft.com/office/powerpoint/2010/main" val="20432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891801841"/>
                    </a:ext>
                  </a:extLst>
                </a:gridCol>
                <a:gridCol w="3044952">
                  <a:extLst>
                    <a:ext uri="{9D8B030D-6E8A-4147-A177-3AD203B41FA5}">
                      <a16:colId xmlns:a16="http://schemas.microsoft.com/office/drawing/2014/main" val="1637355188"/>
                    </a:ext>
                  </a:extLst>
                </a:gridCol>
                <a:gridCol w="2057400">
                  <a:extLst>
                    <a:ext uri="{9D8B030D-6E8A-4147-A177-3AD203B41FA5}">
                      <a16:colId xmlns:a16="http://schemas.microsoft.com/office/drawing/2014/main" val="121632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354091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1779</a:t>
                      </a:r>
                    </a:p>
                  </a:txBody>
                  <a:tcPr/>
                </a:tc>
                <a:extLst>
                  <a:ext uri="{0D108BD9-81ED-4DB2-BD59-A6C34878D82A}">
                    <a16:rowId xmlns:a16="http://schemas.microsoft.com/office/drawing/2014/main" val="375759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a:t>
                      </a:r>
                    </a:p>
                  </a:txBody>
                  <a:tcPr/>
                </a:tc>
                <a:extLst>
                  <a:ext uri="{0D108BD9-81ED-4DB2-BD59-A6C34878D82A}">
                    <a16:rowId xmlns:a16="http://schemas.microsoft.com/office/drawing/2014/main" val="177743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extLst>
                  <a:ext uri="{0D108BD9-81ED-4DB2-BD59-A6C34878D82A}">
                    <a16:rowId xmlns:a16="http://schemas.microsoft.com/office/drawing/2014/main" val="374462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extLst>
                  <a:ext uri="{0D108BD9-81ED-4DB2-BD59-A6C34878D82A}">
                    <a16:rowId xmlns:a16="http://schemas.microsoft.com/office/drawing/2014/main" val="135515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extLst>
                  <a:ext uri="{0D108BD9-81ED-4DB2-BD59-A6C34878D82A}">
                    <a16:rowId xmlns:a16="http://schemas.microsoft.com/office/drawing/2014/main" val="185983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extLst>
                  <a:ext uri="{0D108BD9-81ED-4DB2-BD59-A6C34878D82A}">
                    <a16:rowId xmlns:a16="http://schemas.microsoft.com/office/drawing/2014/main" val="416513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extLst>
                  <a:ext uri="{0D108BD9-81ED-4DB2-BD59-A6C34878D82A}">
                    <a16:rowId xmlns:a16="http://schemas.microsoft.com/office/drawing/2014/main" val="144453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extLst>
                  <a:ext uri="{0D108BD9-81ED-4DB2-BD59-A6C34878D82A}">
                    <a16:rowId xmlns:a16="http://schemas.microsoft.com/office/drawing/2014/main" val="392798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extLst>
                  <a:ext uri="{0D108BD9-81ED-4DB2-BD59-A6C34878D82A}">
                    <a16:rowId xmlns:a16="http://schemas.microsoft.com/office/drawing/2014/main" val="211681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extLst>
                  <a:ext uri="{0D108BD9-81ED-4DB2-BD59-A6C34878D82A}">
                    <a16:rowId xmlns:a16="http://schemas.microsoft.com/office/drawing/2014/main" val="943242339"/>
                  </a:ext>
                </a:extLst>
              </a:tr>
            </a:tbl>
          </a:graphicData>
        </a:graphic>
      </p:graphicFrame>
      <p:sp>
        <p:nvSpPr>
          <p:cNvPr id="4" name="Text Placeholder 3">
            <a:extLst>
              <a:ext uri="{FF2B5EF4-FFF2-40B4-BE49-F238E27FC236}">
                <a16:creationId xmlns:a16="http://schemas.microsoft.com/office/drawing/2014/main" id="{C76B01B1-94EC-482A-A090-455A4C6F902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44603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ED37E-7CDA-458C-A99D-97B6E704114E}"/>
              </a:ext>
            </a:extLst>
          </p:cNvPr>
          <p:cNvSpPr>
            <a:spLocks noGrp="1"/>
          </p:cNvSpPr>
          <p:nvPr>
            <p:ph type="title"/>
          </p:nvPr>
        </p:nvSpPr>
        <p:spPr/>
        <p:txBody>
          <a:bodyPr/>
          <a:lstStyle/>
          <a:p>
            <a:r>
              <a:rPr lang="fr-FR"/>
              <a:t>Facebook Genre et âge des personnes touchées | All profiles - 2 of 3</a:t>
            </a:r>
            <a:endParaRPr lang="en-US"/>
          </a:p>
        </p:txBody>
      </p:sp>
      <p:graphicFrame>
        <p:nvGraphicFramePr>
          <p:cNvPr id="5" name="Table Placeholder 4">
            <a:extLst>
              <a:ext uri="{FF2B5EF4-FFF2-40B4-BE49-F238E27FC236}">
                <a16:creationId xmlns:a16="http://schemas.microsoft.com/office/drawing/2014/main" id="{99B4D36B-94B3-4EB9-B532-8CE858F0012E}"/>
              </a:ext>
            </a:extLst>
          </p:cNvPr>
          <p:cNvGraphicFramePr>
            <a:graphicFrameLocks noGrp="1"/>
          </p:cNvGraphicFramePr>
          <p:nvPr>
            <p:ph type="tbl" sz="quarter" idx="13"/>
            <p:extLst>
              <p:ext uri="{D42A27DB-BD31-4B8C-83A1-F6EECF244321}">
                <p14:modId xmlns:p14="http://schemas.microsoft.com/office/powerpoint/2010/main" val="549675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816188530"/>
                    </a:ext>
                  </a:extLst>
                </a:gridCol>
                <a:gridCol w="3044952">
                  <a:extLst>
                    <a:ext uri="{9D8B030D-6E8A-4147-A177-3AD203B41FA5}">
                      <a16:colId xmlns:a16="http://schemas.microsoft.com/office/drawing/2014/main" val="1800623378"/>
                    </a:ext>
                  </a:extLst>
                </a:gridCol>
                <a:gridCol w="2057400">
                  <a:extLst>
                    <a:ext uri="{9D8B030D-6E8A-4147-A177-3AD203B41FA5}">
                      <a16:colId xmlns:a16="http://schemas.microsoft.com/office/drawing/2014/main" val="4037577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288766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extLst>
                  <a:ext uri="{0D108BD9-81ED-4DB2-BD59-A6C34878D82A}">
                    <a16:rowId xmlns:a16="http://schemas.microsoft.com/office/drawing/2014/main" val="51699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extLst>
                  <a:ext uri="{0D108BD9-81ED-4DB2-BD59-A6C34878D82A}">
                    <a16:rowId xmlns:a16="http://schemas.microsoft.com/office/drawing/2014/main" val="295031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extLst>
                  <a:ext uri="{0D108BD9-81ED-4DB2-BD59-A6C34878D82A}">
                    <a16:rowId xmlns:a16="http://schemas.microsoft.com/office/drawing/2014/main" val="293238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extLst>
                  <a:ext uri="{0D108BD9-81ED-4DB2-BD59-A6C34878D82A}">
                    <a16:rowId xmlns:a16="http://schemas.microsoft.com/office/drawing/2014/main" val="280151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5931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378083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04012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54361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42326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622965766"/>
                  </a:ext>
                </a:extLst>
              </a:tr>
            </a:tbl>
          </a:graphicData>
        </a:graphic>
      </p:graphicFrame>
      <p:sp>
        <p:nvSpPr>
          <p:cNvPr id="4" name="Text Placeholder 3">
            <a:extLst>
              <a:ext uri="{FF2B5EF4-FFF2-40B4-BE49-F238E27FC236}">
                <a16:creationId xmlns:a16="http://schemas.microsoft.com/office/drawing/2014/main" id="{185589BF-B337-4DFC-B03F-FB913031E2A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30020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2F3C1-E15B-48C7-9E02-695114F8D4E9}"/>
              </a:ext>
            </a:extLst>
          </p:cNvPr>
          <p:cNvSpPr>
            <a:spLocks noGrp="1"/>
          </p:cNvSpPr>
          <p:nvPr>
            <p:ph type="title"/>
          </p:nvPr>
        </p:nvSpPr>
        <p:spPr/>
        <p:txBody>
          <a:bodyPr/>
          <a:lstStyle/>
          <a:p>
            <a:r>
              <a:rPr lang="fr-FR"/>
              <a:t>Facebook Genre et âge des personnes touchées | All profiles - 3 of 3</a:t>
            </a:r>
            <a:endParaRPr lang="en-US"/>
          </a:p>
        </p:txBody>
      </p:sp>
      <p:graphicFrame>
        <p:nvGraphicFramePr>
          <p:cNvPr id="5" name="Table Placeholder 4">
            <a:extLst>
              <a:ext uri="{FF2B5EF4-FFF2-40B4-BE49-F238E27FC236}">
                <a16:creationId xmlns:a16="http://schemas.microsoft.com/office/drawing/2014/main" id="{70485CE4-F87E-466A-A953-31CC9A9A1E5C}"/>
              </a:ext>
            </a:extLst>
          </p:cNvPr>
          <p:cNvGraphicFramePr>
            <a:graphicFrameLocks noGrp="1"/>
          </p:cNvGraphicFramePr>
          <p:nvPr>
            <p:ph type="tbl" sz="quarter" idx="13"/>
            <p:extLst>
              <p:ext uri="{D42A27DB-BD31-4B8C-83A1-F6EECF244321}">
                <p14:modId xmlns:p14="http://schemas.microsoft.com/office/powerpoint/2010/main" val="196434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281861962"/>
                    </a:ext>
                  </a:extLst>
                </a:gridCol>
                <a:gridCol w="3044952">
                  <a:extLst>
                    <a:ext uri="{9D8B030D-6E8A-4147-A177-3AD203B41FA5}">
                      <a16:colId xmlns:a16="http://schemas.microsoft.com/office/drawing/2014/main" val="3054817023"/>
                    </a:ext>
                  </a:extLst>
                </a:gridCol>
                <a:gridCol w="2057400">
                  <a:extLst>
                    <a:ext uri="{9D8B030D-6E8A-4147-A177-3AD203B41FA5}">
                      <a16:colId xmlns:a16="http://schemas.microsoft.com/office/drawing/2014/main" val="4238480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123048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85241677"/>
                  </a:ext>
                </a:extLst>
              </a:tr>
            </a:tbl>
          </a:graphicData>
        </a:graphic>
      </p:graphicFrame>
      <p:sp>
        <p:nvSpPr>
          <p:cNvPr id="4" name="Text Placeholder 3">
            <a:extLst>
              <a:ext uri="{FF2B5EF4-FFF2-40B4-BE49-F238E27FC236}">
                <a16:creationId xmlns:a16="http://schemas.microsoft.com/office/drawing/2014/main" id="{46A5F6BA-754B-4E3A-9020-3D84BF62A82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9866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872F-4EFB-43D2-BBB8-474A432D6A36}"/>
              </a:ext>
            </a:extLst>
          </p:cNvPr>
          <p:cNvSpPr>
            <a:spLocks noGrp="1"/>
          </p:cNvSpPr>
          <p:nvPr>
            <p:ph type="title"/>
          </p:nvPr>
        </p:nvSpPr>
        <p:spPr/>
        <p:txBody>
          <a:bodyPr/>
          <a:lstStyle/>
          <a:p>
            <a:r>
              <a:rPr lang="fr-FR"/>
              <a:t>Facebook Villes d'origine des Fans | All profiles - 1 of 3</a:t>
            </a:r>
            <a:endParaRPr lang="en-US"/>
          </a:p>
        </p:txBody>
      </p:sp>
      <p:graphicFrame>
        <p:nvGraphicFramePr>
          <p:cNvPr id="5" name="Table Placeholder 4">
            <a:extLst>
              <a:ext uri="{FF2B5EF4-FFF2-40B4-BE49-F238E27FC236}">
                <a16:creationId xmlns:a16="http://schemas.microsoft.com/office/drawing/2014/main" id="{B45B9AB3-5CBC-48D8-9CCF-BC72A1FF5E8D}"/>
              </a:ext>
            </a:extLst>
          </p:cNvPr>
          <p:cNvGraphicFramePr>
            <a:graphicFrameLocks noGrp="1"/>
          </p:cNvGraphicFramePr>
          <p:nvPr>
            <p:ph type="tbl" sz="quarter" idx="13"/>
            <p:extLst>
              <p:ext uri="{D42A27DB-BD31-4B8C-83A1-F6EECF244321}">
                <p14:modId xmlns:p14="http://schemas.microsoft.com/office/powerpoint/2010/main" val="159997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24563440"/>
                    </a:ext>
                  </a:extLst>
                </a:gridCol>
                <a:gridCol w="1645920">
                  <a:extLst>
                    <a:ext uri="{9D8B030D-6E8A-4147-A177-3AD203B41FA5}">
                      <a16:colId xmlns:a16="http://schemas.microsoft.com/office/drawing/2014/main" val="1238030922"/>
                    </a:ext>
                  </a:extLst>
                </a:gridCol>
                <a:gridCol w="1645920">
                  <a:extLst>
                    <a:ext uri="{9D8B030D-6E8A-4147-A177-3AD203B41FA5}">
                      <a16:colId xmlns:a16="http://schemas.microsoft.com/office/drawing/2014/main" val="3951247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62955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47.2 %</a:t>
                      </a:r>
                    </a:p>
                  </a:txBody>
                  <a:tcPr/>
                </a:tc>
                <a:extLst>
                  <a:ext uri="{0D108BD9-81ED-4DB2-BD59-A6C34878D82A}">
                    <a16:rowId xmlns:a16="http://schemas.microsoft.com/office/drawing/2014/main" val="417103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extLst>
                  <a:ext uri="{0D108BD9-81ED-4DB2-BD59-A6C34878D82A}">
                    <a16:rowId xmlns:a16="http://schemas.microsoft.com/office/drawing/2014/main" val="321622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4018499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4284206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47314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66279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11391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276116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5648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8816611"/>
                  </a:ext>
                </a:extLst>
              </a:tr>
            </a:tbl>
          </a:graphicData>
        </a:graphic>
      </p:graphicFrame>
      <p:sp>
        <p:nvSpPr>
          <p:cNvPr id="4" name="Text Placeholder 3">
            <a:extLst>
              <a:ext uri="{FF2B5EF4-FFF2-40B4-BE49-F238E27FC236}">
                <a16:creationId xmlns:a16="http://schemas.microsoft.com/office/drawing/2014/main" id="{32CD68C6-62D1-4513-A4CD-C708F47FC24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8756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3996E-E25B-4AFE-B432-D6C8ED06B020}"/>
              </a:ext>
            </a:extLst>
          </p:cNvPr>
          <p:cNvSpPr>
            <a:spLocks noGrp="1"/>
          </p:cNvSpPr>
          <p:nvPr>
            <p:ph type="title"/>
          </p:nvPr>
        </p:nvSpPr>
        <p:spPr/>
        <p:txBody>
          <a:bodyPr/>
          <a:lstStyle/>
          <a:p>
            <a:r>
              <a:rPr lang="fr-FR"/>
              <a:t>Facebook Villes d'origine des Fans | All profiles - 2 of 3</a:t>
            </a:r>
            <a:endParaRPr lang="en-US"/>
          </a:p>
        </p:txBody>
      </p:sp>
      <p:graphicFrame>
        <p:nvGraphicFramePr>
          <p:cNvPr id="5" name="Table Placeholder 4">
            <a:extLst>
              <a:ext uri="{FF2B5EF4-FFF2-40B4-BE49-F238E27FC236}">
                <a16:creationId xmlns:a16="http://schemas.microsoft.com/office/drawing/2014/main" id="{514D8C53-8B91-4F21-8BD5-DC3B11BA2617}"/>
              </a:ext>
            </a:extLst>
          </p:cNvPr>
          <p:cNvGraphicFramePr>
            <a:graphicFrameLocks noGrp="1"/>
          </p:cNvGraphicFramePr>
          <p:nvPr>
            <p:ph type="tbl" sz="quarter" idx="13"/>
            <p:extLst>
              <p:ext uri="{D42A27DB-BD31-4B8C-83A1-F6EECF244321}">
                <p14:modId xmlns:p14="http://schemas.microsoft.com/office/powerpoint/2010/main" val="3934521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5289192"/>
                    </a:ext>
                  </a:extLst>
                </a:gridCol>
                <a:gridCol w="1645920">
                  <a:extLst>
                    <a:ext uri="{9D8B030D-6E8A-4147-A177-3AD203B41FA5}">
                      <a16:colId xmlns:a16="http://schemas.microsoft.com/office/drawing/2014/main" val="1530312609"/>
                    </a:ext>
                  </a:extLst>
                </a:gridCol>
                <a:gridCol w="1645920">
                  <a:extLst>
                    <a:ext uri="{9D8B030D-6E8A-4147-A177-3AD203B41FA5}">
                      <a16:colId xmlns:a16="http://schemas.microsoft.com/office/drawing/2014/main" val="55142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18870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33515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62057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173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29394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08874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26929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67919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Libourne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extLst>
                  <a:ext uri="{0D108BD9-81ED-4DB2-BD59-A6C34878D82A}">
                    <a16:rowId xmlns:a16="http://schemas.microsoft.com/office/drawing/2014/main" val="20208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Carbon-Blanc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103008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1728187792"/>
                  </a:ext>
                </a:extLst>
              </a:tr>
            </a:tbl>
          </a:graphicData>
        </a:graphic>
      </p:graphicFrame>
      <p:sp>
        <p:nvSpPr>
          <p:cNvPr id="4" name="Text Placeholder 3">
            <a:extLst>
              <a:ext uri="{FF2B5EF4-FFF2-40B4-BE49-F238E27FC236}">
                <a16:creationId xmlns:a16="http://schemas.microsoft.com/office/drawing/2014/main" id="{F949D01C-0376-41D2-B164-74E07BA37D6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03146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1EFA0-5A83-48C2-822C-422C9344BA93}"/>
              </a:ext>
            </a:extLst>
          </p:cNvPr>
          <p:cNvSpPr>
            <a:spLocks noGrp="1"/>
          </p:cNvSpPr>
          <p:nvPr>
            <p:ph type="title"/>
          </p:nvPr>
        </p:nvSpPr>
        <p:spPr/>
        <p:txBody>
          <a:bodyPr/>
          <a:lstStyle/>
          <a:p>
            <a:r>
              <a:rPr lang="fr-FR"/>
              <a:t>Facebook Villes d'origine des Fans | All profiles - 3 of 3</a:t>
            </a:r>
            <a:endParaRPr lang="en-US"/>
          </a:p>
        </p:txBody>
      </p:sp>
      <p:graphicFrame>
        <p:nvGraphicFramePr>
          <p:cNvPr id="5" name="Table Placeholder 4">
            <a:extLst>
              <a:ext uri="{FF2B5EF4-FFF2-40B4-BE49-F238E27FC236}">
                <a16:creationId xmlns:a16="http://schemas.microsoft.com/office/drawing/2014/main" id="{079F0C3B-1825-4CF9-8E6B-5937D3042278}"/>
              </a:ext>
            </a:extLst>
          </p:cNvPr>
          <p:cNvGraphicFramePr>
            <a:graphicFrameLocks noGrp="1"/>
          </p:cNvGraphicFramePr>
          <p:nvPr>
            <p:ph type="tbl" sz="quarter" idx="13"/>
            <p:extLst>
              <p:ext uri="{D42A27DB-BD31-4B8C-83A1-F6EECF244321}">
                <p14:modId xmlns:p14="http://schemas.microsoft.com/office/powerpoint/2010/main" val="191265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1426625"/>
                    </a:ext>
                  </a:extLst>
                </a:gridCol>
                <a:gridCol w="1645920">
                  <a:extLst>
                    <a:ext uri="{9D8B030D-6E8A-4147-A177-3AD203B41FA5}">
                      <a16:colId xmlns:a16="http://schemas.microsoft.com/office/drawing/2014/main" val="2722009113"/>
                    </a:ext>
                  </a:extLst>
                </a:gridCol>
                <a:gridCol w="1645920">
                  <a:extLst>
                    <a:ext uri="{9D8B030D-6E8A-4147-A177-3AD203B41FA5}">
                      <a16:colId xmlns:a16="http://schemas.microsoft.com/office/drawing/2014/main" val="2709631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86249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Parempuyre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375297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Haillan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412725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Artigues-près-Bordeaux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322181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Bassens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0.5 %</a:t>
                      </a:r>
                    </a:p>
                  </a:txBody>
                  <a:tcPr/>
                </a:tc>
                <a:extLst>
                  <a:ext uri="{0D108BD9-81ED-4DB2-BD59-A6C34878D82A}">
                    <a16:rowId xmlns:a16="http://schemas.microsoft.com/office/drawing/2014/main" val="16338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2683172369"/>
                  </a:ext>
                </a:extLst>
              </a:tr>
            </a:tbl>
          </a:graphicData>
        </a:graphic>
      </p:graphicFrame>
      <p:sp>
        <p:nvSpPr>
          <p:cNvPr id="4" name="Text Placeholder 3">
            <a:extLst>
              <a:ext uri="{FF2B5EF4-FFF2-40B4-BE49-F238E27FC236}">
                <a16:creationId xmlns:a16="http://schemas.microsoft.com/office/drawing/2014/main" id="{A366BF97-687A-454D-9CFA-875BAFD0CC2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20052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51CCD-AABB-429F-9ABB-D65E65AA3800}"/>
              </a:ext>
            </a:extLst>
          </p:cNvPr>
          <p:cNvSpPr>
            <a:spLocks noGrp="1"/>
          </p:cNvSpPr>
          <p:nvPr>
            <p:ph type="title"/>
          </p:nvPr>
        </p:nvSpPr>
        <p:spPr/>
        <p:txBody>
          <a:bodyPr/>
          <a:lstStyle/>
          <a:p>
            <a:r>
              <a:rPr lang="fr-FR"/>
              <a:t>Facebook Nombre d'interactions par page | All profiles</a:t>
            </a:r>
            <a:endParaRPr lang="en-US"/>
          </a:p>
        </p:txBody>
      </p:sp>
      <p:graphicFrame>
        <p:nvGraphicFramePr>
          <p:cNvPr id="6" name="Chart Placeholder 5">
            <a:extLst>
              <a:ext uri="{FF2B5EF4-FFF2-40B4-BE49-F238E27FC236}">
                <a16:creationId xmlns:a16="http://schemas.microsoft.com/office/drawing/2014/main" id="{4A5594D9-B06E-4B0A-B1C9-3C5314ADC1A2}"/>
              </a:ext>
            </a:extLst>
          </p:cNvPr>
          <p:cNvGraphicFramePr>
            <a:graphicFrameLocks noGrp="1"/>
          </p:cNvGraphicFramePr>
          <p:nvPr>
            <p:ph type="chart" sz="quarter" idx="13"/>
            <p:extLst>
              <p:ext uri="{D42A27DB-BD31-4B8C-83A1-F6EECF244321}">
                <p14:modId xmlns:p14="http://schemas.microsoft.com/office/powerpoint/2010/main" val="4088321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2D790C-36C5-422A-A802-73DE0F728530}"/>
              </a:ext>
            </a:extLst>
          </p:cNvPr>
          <p:cNvSpPr>
            <a:spLocks noGrp="1"/>
          </p:cNvSpPr>
          <p:nvPr>
            <p:ph type="body" sz="quarter" idx="14"/>
          </p:nvPr>
        </p:nvSpPr>
        <p:spPr/>
        <p:txBody>
          <a:bodyPr/>
          <a:lstStyle/>
          <a:p>
            <a:r>
              <a:rPr lang="en-US"/>
              <a:t>07/29/2024 - 08/27/2024</a:t>
            </a:r>
          </a:p>
        </p:txBody>
      </p:sp>
      <p:sp>
        <p:nvSpPr>
          <p:cNvPr id="5" name="Footer Placeholder 4">
            <a:extLst>
              <a:ext uri="{FF2B5EF4-FFF2-40B4-BE49-F238E27FC236}">
                <a16:creationId xmlns:a16="http://schemas.microsoft.com/office/drawing/2014/main" id="{45C82CE7-2506-4FAC-B0A4-26209B4434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06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B2F8F-1C40-44F1-B7E9-CEEAB70CDDC3}"/>
              </a:ext>
            </a:extLst>
          </p:cNvPr>
          <p:cNvSpPr>
            <a:spLocks noGrp="1"/>
          </p:cNvSpPr>
          <p:nvPr>
            <p:ph type="title"/>
          </p:nvPr>
        </p:nvSpPr>
        <p:spPr/>
        <p:txBody>
          <a:bodyPr/>
          <a:lstStyle/>
          <a:p>
            <a:r>
              <a:rPr lang="fr-FR"/>
              <a:t>Facebook Nombre de posts publiés par page | All profiles</a:t>
            </a:r>
            <a:endParaRPr lang="en-US"/>
          </a:p>
        </p:txBody>
      </p:sp>
      <p:graphicFrame>
        <p:nvGraphicFramePr>
          <p:cNvPr id="6" name="Chart Placeholder 5">
            <a:extLst>
              <a:ext uri="{FF2B5EF4-FFF2-40B4-BE49-F238E27FC236}">
                <a16:creationId xmlns:a16="http://schemas.microsoft.com/office/drawing/2014/main" id="{9F58DE52-A3DA-49EF-B383-00975E7121A8}"/>
              </a:ext>
            </a:extLst>
          </p:cNvPr>
          <p:cNvGraphicFramePr>
            <a:graphicFrameLocks noGrp="1"/>
          </p:cNvGraphicFramePr>
          <p:nvPr>
            <p:ph type="chart" sz="quarter" idx="13"/>
            <p:extLst>
              <p:ext uri="{D42A27DB-BD31-4B8C-83A1-F6EECF244321}">
                <p14:modId xmlns:p14="http://schemas.microsoft.com/office/powerpoint/2010/main" val="2190600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235F8-0339-40AD-8B0A-4FC1232608C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3D4ECBD3-BDDF-453E-BB36-21DBF21FAA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80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6D6B-0BF5-4BC5-A031-4DE1BF06A9D2}"/>
              </a:ext>
            </a:extLst>
          </p:cNvPr>
          <p:cNvSpPr>
            <a:spLocks noGrp="1"/>
          </p:cNvSpPr>
          <p:nvPr>
            <p:ph type="title"/>
          </p:nvPr>
        </p:nvSpPr>
        <p:spPr/>
        <p:txBody>
          <a:bodyPr/>
          <a:lstStyle/>
          <a:p>
            <a:r>
              <a:rPr lang="fr-FR"/>
              <a:t>Facebook Portée (nombre de comptes atteints) de chaque page | All profiles</a:t>
            </a:r>
            <a:endParaRPr lang="en-US"/>
          </a:p>
        </p:txBody>
      </p:sp>
      <p:graphicFrame>
        <p:nvGraphicFramePr>
          <p:cNvPr id="6" name="Chart Placeholder 5">
            <a:extLst>
              <a:ext uri="{FF2B5EF4-FFF2-40B4-BE49-F238E27FC236}">
                <a16:creationId xmlns:a16="http://schemas.microsoft.com/office/drawing/2014/main" id="{3A56E0BA-8783-4A2C-AA80-6E349E5F340B}"/>
              </a:ext>
            </a:extLst>
          </p:cNvPr>
          <p:cNvGraphicFramePr>
            <a:graphicFrameLocks noGrp="1"/>
          </p:cNvGraphicFramePr>
          <p:nvPr>
            <p:ph type="chart" sz="quarter" idx="13"/>
            <p:extLst>
              <p:ext uri="{D42A27DB-BD31-4B8C-83A1-F6EECF244321}">
                <p14:modId xmlns:p14="http://schemas.microsoft.com/office/powerpoint/2010/main" val="1986506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EB1940-8C2C-4703-8D8C-55D17239DEAB}"/>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FD821453-91BD-4220-A1AC-32CD45173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0593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387CF-BCBA-48D3-BDF7-E848256B9AC6}"/>
              </a:ext>
            </a:extLst>
          </p:cNvPr>
          <p:cNvSpPr>
            <a:spLocks noGrp="1"/>
          </p:cNvSpPr>
          <p:nvPr>
            <p:ph type="title"/>
          </p:nvPr>
        </p:nvSpPr>
        <p:spPr/>
        <p:txBody>
          <a:bodyPr/>
          <a:lstStyle/>
          <a:p>
            <a:r>
              <a:rPr lang="en-US"/>
              <a:t>Facebook Utilisation de hashtag | All profiles - 1 of 3</a:t>
            </a:r>
          </a:p>
        </p:txBody>
      </p:sp>
      <p:graphicFrame>
        <p:nvGraphicFramePr>
          <p:cNvPr id="5" name="Table Placeholder 4">
            <a:extLst>
              <a:ext uri="{FF2B5EF4-FFF2-40B4-BE49-F238E27FC236}">
                <a16:creationId xmlns:a16="http://schemas.microsoft.com/office/drawing/2014/main" id="{8B104C35-1219-43F7-8A1D-F8060A6F204B}"/>
              </a:ext>
            </a:extLst>
          </p:cNvPr>
          <p:cNvGraphicFramePr>
            <a:graphicFrameLocks noGrp="1"/>
          </p:cNvGraphicFramePr>
          <p:nvPr>
            <p:ph type="tbl" sz="quarter" idx="13"/>
            <p:extLst>
              <p:ext uri="{D42A27DB-BD31-4B8C-83A1-F6EECF244321}">
                <p14:modId xmlns:p14="http://schemas.microsoft.com/office/powerpoint/2010/main" val="394820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7865362"/>
                    </a:ext>
                  </a:extLst>
                </a:gridCol>
                <a:gridCol w="1152144">
                  <a:extLst>
                    <a:ext uri="{9D8B030D-6E8A-4147-A177-3AD203B41FA5}">
                      <a16:colId xmlns:a16="http://schemas.microsoft.com/office/drawing/2014/main" val="750141729"/>
                    </a:ext>
                  </a:extLst>
                </a:gridCol>
                <a:gridCol w="1152144">
                  <a:extLst>
                    <a:ext uri="{9D8B030D-6E8A-4147-A177-3AD203B41FA5}">
                      <a16:colId xmlns:a16="http://schemas.microsoft.com/office/drawing/2014/main" val="3247351178"/>
                    </a:ext>
                  </a:extLst>
                </a:gridCol>
                <a:gridCol w="1152144">
                  <a:extLst>
                    <a:ext uri="{9D8B030D-6E8A-4147-A177-3AD203B41FA5}">
                      <a16:colId xmlns:a16="http://schemas.microsoft.com/office/drawing/2014/main" val="4070610187"/>
                    </a:ext>
                  </a:extLst>
                </a:gridCol>
                <a:gridCol w="1152144">
                  <a:extLst>
                    <a:ext uri="{9D8B030D-6E8A-4147-A177-3AD203B41FA5}">
                      <a16:colId xmlns:a16="http://schemas.microsoft.com/office/drawing/2014/main" val="3237719555"/>
                    </a:ext>
                  </a:extLst>
                </a:gridCol>
                <a:gridCol w="1152144">
                  <a:extLst>
                    <a:ext uri="{9D8B030D-6E8A-4147-A177-3AD203B41FA5}">
                      <a16:colId xmlns:a16="http://schemas.microsoft.com/office/drawing/2014/main" val="358696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05941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2.0232558139535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0.46511627906977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1.906976744186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4.3953488372093</a:t>
                      </a:r>
                    </a:p>
                  </a:txBody>
                  <a:tcPr/>
                </a:tc>
                <a:extLst>
                  <a:ext uri="{0D108BD9-81ED-4DB2-BD59-A6C34878D82A}">
                    <a16:rowId xmlns:a16="http://schemas.microsoft.com/office/drawing/2014/main" val="287617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#PontChabanDelmas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3.6470588235294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0.94117647058824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4.9705882352941</a:t>
                      </a:r>
                    </a:p>
                  </a:txBody>
                  <a:tcPr/>
                </a:tc>
                <a:extLst>
                  <a:ext uri="{0D108BD9-81ED-4DB2-BD59-A6C34878D82A}">
                    <a16:rowId xmlns:a16="http://schemas.microsoft.com/office/drawing/2014/main" val="84391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5.7222222222222</a:t>
                      </a:r>
                    </a:p>
                  </a:txBody>
                  <a:tcPr/>
                </a:tc>
                <a:extLst>
                  <a:ext uri="{0D108BD9-81ED-4DB2-BD59-A6C34878D82A}">
                    <a16:rowId xmlns:a16="http://schemas.microsoft.com/office/drawing/2014/main" val="211242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50579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34.25</a:t>
                      </a:r>
                    </a:p>
                  </a:txBody>
                  <a:tcPr/>
                </a:tc>
                <a:extLst>
                  <a:ext uri="{0D108BD9-81ED-4DB2-BD59-A6C34878D82A}">
                    <a16:rowId xmlns:a16="http://schemas.microsoft.com/office/drawing/2014/main" val="370664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422426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70432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#RN230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34964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40.285714285714</a:t>
                      </a:r>
                    </a:p>
                  </a:txBody>
                  <a:tcPr/>
                </a:tc>
                <a:extLst>
                  <a:ext uri="{0D108BD9-81ED-4DB2-BD59-A6C34878D82A}">
                    <a16:rowId xmlns:a16="http://schemas.microsoft.com/office/drawing/2014/main" val="14273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26.857142857143</a:t>
                      </a:r>
                    </a:p>
                  </a:txBody>
                  <a:tcPr/>
                </a:tc>
                <a:extLst>
                  <a:ext uri="{0D108BD9-81ED-4DB2-BD59-A6C34878D82A}">
                    <a16:rowId xmlns:a16="http://schemas.microsoft.com/office/drawing/2014/main" val="1741472440"/>
                  </a:ext>
                </a:extLst>
              </a:tr>
            </a:tbl>
          </a:graphicData>
        </a:graphic>
      </p:graphicFrame>
      <p:sp>
        <p:nvSpPr>
          <p:cNvPr id="4" name="Text Placeholder 3">
            <a:extLst>
              <a:ext uri="{FF2B5EF4-FFF2-40B4-BE49-F238E27FC236}">
                <a16:creationId xmlns:a16="http://schemas.microsoft.com/office/drawing/2014/main" id="{B417EBB1-46D7-46D9-9D4A-7F0D63ED5D8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28479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1658-27AE-4816-BC29-BEAADE2D4DAD}"/>
              </a:ext>
            </a:extLst>
          </p:cNvPr>
          <p:cNvSpPr>
            <a:spLocks noGrp="1"/>
          </p:cNvSpPr>
          <p:nvPr>
            <p:ph type="title"/>
          </p:nvPr>
        </p:nvSpPr>
        <p:spPr/>
        <p:txBody>
          <a:bodyPr/>
          <a:lstStyle/>
          <a:p>
            <a:r>
              <a:rPr lang="en-US"/>
              <a:t>Facebook Utilisation de hashtag | All profiles - 2 of 3</a:t>
            </a:r>
          </a:p>
        </p:txBody>
      </p:sp>
      <p:graphicFrame>
        <p:nvGraphicFramePr>
          <p:cNvPr id="5" name="Table Placeholder 4">
            <a:extLst>
              <a:ext uri="{FF2B5EF4-FFF2-40B4-BE49-F238E27FC236}">
                <a16:creationId xmlns:a16="http://schemas.microsoft.com/office/drawing/2014/main" id="{FBF9E6EC-FB92-4A84-B93C-92C1B30D6A0C}"/>
              </a:ext>
            </a:extLst>
          </p:cNvPr>
          <p:cNvGraphicFramePr>
            <a:graphicFrameLocks noGrp="1"/>
          </p:cNvGraphicFramePr>
          <p:nvPr>
            <p:ph type="tbl" sz="quarter" idx="13"/>
            <p:extLst>
              <p:ext uri="{D42A27DB-BD31-4B8C-83A1-F6EECF244321}">
                <p14:modId xmlns:p14="http://schemas.microsoft.com/office/powerpoint/2010/main" val="44939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4944041"/>
                    </a:ext>
                  </a:extLst>
                </a:gridCol>
                <a:gridCol w="1152144">
                  <a:extLst>
                    <a:ext uri="{9D8B030D-6E8A-4147-A177-3AD203B41FA5}">
                      <a16:colId xmlns:a16="http://schemas.microsoft.com/office/drawing/2014/main" val="1148143616"/>
                    </a:ext>
                  </a:extLst>
                </a:gridCol>
                <a:gridCol w="1152144">
                  <a:extLst>
                    <a:ext uri="{9D8B030D-6E8A-4147-A177-3AD203B41FA5}">
                      <a16:colId xmlns:a16="http://schemas.microsoft.com/office/drawing/2014/main" val="1703508051"/>
                    </a:ext>
                  </a:extLst>
                </a:gridCol>
                <a:gridCol w="1152144">
                  <a:extLst>
                    <a:ext uri="{9D8B030D-6E8A-4147-A177-3AD203B41FA5}">
                      <a16:colId xmlns:a16="http://schemas.microsoft.com/office/drawing/2014/main" val="3742284396"/>
                    </a:ext>
                  </a:extLst>
                </a:gridCol>
                <a:gridCol w="1152144">
                  <a:extLst>
                    <a:ext uri="{9D8B030D-6E8A-4147-A177-3AD203B41FA5}">
                      <a16:colId xmlns:a16="http://schemas.microsoft.com/office/drawing/2014/main" val="2968505927"/>
                    </a:ext>
                  </a:extLst>
                </a:gridCol>
                <a:gridCol w="1152144">
                  <a:extLst>
                    <a:ext uri="{9D8B030D-6E8A-4147-A177-3AD203B41FA5}">
                      <a16:colId xmlns:a16="http://schemas.microsoft.com/office/drawing/2014/main" val="2900944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13569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25.285714285714</a:t>
                      </a:r>
                    </a:p>
                  </a:txBody>
                  <a:tcPr/>
                </a:tc>
                <a:extLst>
                  <a:ext uri="{0D108BD9-81ED-4DB2-BD59-A6C34878D82A}">
                    <a16:rowId xmlns:a16="http://schemas.microsoft.com/office/drawing/2014/main" val="417223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#RueTriPostal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95435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extLst>
                  <a:ext uri="{0D108BD9-81ED-4DB2-BD59-A6C34878D82A}">
                    <a16:rowId xmlns:a16="http://schemas.microsoft.com/office/drawing/2014/main" val="121665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#BusExpress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extLst>
                  <a:ext uri="{0D108BD9-81ED-4DB2-BD59-A6C34878D82A}">
                    <a16:rowId xmlns:a16="http://schemas.microsoft.com/office/drawing/2014/main" val="322871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#MatmutAtlantique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extLst>
                  <a:ext uri="{0D108BD9-81ED-4DB2-BD59-A6C34878D82A}">
                    <a16:rowId xmlns:a16="http://schemas.microsoft.com/office/drawing/2014/main" val="411611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#Top14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extLst>
                  <a:ext uri="{0D108BD9-81ED-4DB2-BD59-A6C34878D82A}">
                    <a16:rowId xmlns:a16="http://schemas.microsoft.com/office/drawing/2014/main" val="41809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#IAW2024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extLst>
                  <a:ext uri="{0D108BD9-81ED-4DB2-BD59-A6C34878D82A}">
                    <a16:rowId xmlns:a16="http://schemas.microsoft.com/office/drawing/2014/main" val="199525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#CyberArchives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extLst>
                  <a:ext uri="{0D108BD9-81ED-4DB2-BD59-A6C34878D82A}">
                    <a16:rowId xmlns:a16="http://schemas.microsoft.com/office/drawing/2014/main" val="155312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#RueduChâteaudeau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55348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#rueJudaïque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78048541"/>
                  </a:ext>
                </a:extLst>
              </a:tr>
            </a:tbl>
          </a:graphicData>
        </a:graphic>
      </p:graphicFrame>
      <p:sp>
        <p:nvSpPr>
          <p:cNvPr id="4" name="Text Placeholder 3">
            <a:extLst>
              <a:ext uri="{FF2B5EF4-FFF2-40B4-BE49-F238E27FC236}">
                <a16:creationId xmlns:a16="http://schemas.microsoft.com/office/drawing/2014/main" id="{055C2D59-E5BB-45A8-B5D3-6C131D7128B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32832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C3A3-D58F-4FDA-B463-30AB75390555}"/>
              </a:ext>
            </a:extLst>
          </p:cNvPr>
          <p:cNvSpPr>
            <a:spLocks noGrp="1"/>
          </p:cNvSpPr>
          <p:nvPr>
            <p:ph type="title"/>
          </p:nvPr>
        </p:nvSpPr>
        <p:spPr/>
        <p:txBody>
          <a:bodyPr/>
          <a:lstStyle/>
          <a:p>
            <a:r>
              <a:rPr lang="en-US"/>
              <a:t>Facebook Utilisation de hashtag | All profiles - 3 of 3</a:t>
            </a:r>
          </a:p>
        </p:txBody>
      </p:sp>
      <p:graphicFrame>
        <p:nvGraphicFramePr>
          <p:cNvPr id="5" name="Table Placeholder 4">
            <a:extLst>
              <a:ext uri="{FF2B5EF4-FFF2-40B4-BE49-F238E27FC236}">
                <a16:creationId xmlns:a16="http://schemas.microsoft.com/office/drawing/2014/main" id="{5ED78FD9-EC0D-40D3-9307-4CE6C4B954E7}"/>
              </a:ext>
            </a:extLst>
          </p:cNvPr>
          <p:cNvGraphicFramePr>
            <a:graphicFrameLocks noGrp="1"/>
          </p:cNvGraphicFramePr>
          <p:nvPr>
            <p:ph type="tbl" sz="quarter" idx="13"/>
            <p:extLst>
              <p:ext uri="{D42A27DB-BD31-4B8C-83A1-F6EECF244321}">
                <p14:modId xmlns:p14="http://schemas.microsoft.com/office/powerpoint/2010/main" val="238291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4354790"/>
                    </a:ext>
                  </a:extLst>
                </a:gridCol>
                <a:gridCol w="1152144">
                  <a:extLst>
                    <a:ext uri="{9D8B030D-6E8A-4147-A177-3AD203B41FA5}">
                      <a16:colId xmlns:a16="http://schemas.microsoft.com/office/drawing/2014/main" val="338241983"/>
                    </a:ext>
                  </a:extLst>
                </a:gridCol>
                <a:gridCol w="1152144">
                  <a:extLst>
                    <a:ext uri="{9D8B030D-6E8A-4147-A177-3AD203B41FA5}">
                      <a16:colId xmlns:a16="http://schemas.microsoft.com/office/drawing/2014/main" val="376248023"/>
                    </a:ext>
                  </a:extLst>
                </a:gridCol>
                <a:gridCol w="1152144">
                  <a:extLst>
                    <a:ext uri="{9D8B030D-6E8A-4147-A177-3AD203B41FA5}">
                      <a16:colId xmlns:a16="http://schemas.microsoft.com/office/drawing/2014/main" val="1367081986"/>
                    </a:ext>
                  </a:extLst>
                </a:gridCol>
                <a:gridCol w="1152144">
                  <a:extLst>
                    <a:ext uri="{9D8B030D-6E8A-4147-A177-3AD203B41FA5}">
                      <a16:colId xmlns:a16="http://schemas.microsoft.com/office/drawing/2014/main" val="3458887989"/>
                    </a:ext>
                  </a:extLst>
                </a:gridCol>
                <a:gridCol w="1152144">
                  <a:extLst>
                    <a:ext uri="{9D8B030D-6E8A-4147-A177-3AD203B41FA5}">
                      <a16:colId xmlns:a16="http://schemas.microsoft.com/office/drawing/2014/main" val="304611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66732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#rueGeorgesBonnac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275887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#VoiessurBerges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70908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#Rugby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74141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#80AnsLibération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196779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3078499776"/>
                  </a:ext>
                </a:extLst>
              </a:tr>
            </a:tbl>
          </a:graphicData>
        </a:graphic>
      </p:graphicFrame>
      <p:sp>
        <p:nvSpPr>
          <p:cNvPr id="4" name="Text Placeholder 3">
            <a:extLst>
              <a:ext uri="{FF2B5EF4-FFF2-40B4-BE49-F238E27FC236}">
                <a16:creationId xmlns:a16="http://schemas.microsoft.com/office/drawing/2014/main" id="{815935EF-80EB-4A67-8FD0-373564CF041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22508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BDDA0-9232-4A90-B6CA-6E21E852DBAF}"/>
              </a:ext>
            </a:extLst>
          </p:cNvPr>
          <p:cNvSpPr>
            <a:spLocks noGrp="1"/>
          </p:cNvSpPr>
          <p:nvPr>
            <p:ph type="title"/>
          </p:nvPr>
        </p:nvSpPr>
        <p:spPr/>
        <p:txBody>
          <a:bodyPr/>
          <a:lstStyle/>
          <a:p>
            <a:r>
              <a:rPr lang="en-US"/>
              <a:t>Facebook Publications vidéos | All profiles - 1 of 20</a:t>
            </a:r>
          </a:p>
        </p:txBody>
      </p:sp>
      <p:graphicFrame>
        <p:nvGraphicFramePr>
          <p:cNvPr id="5" name="Table Placeholder 4">
            <a:extLst>
              <a:ext uri="{FF2B5EF4-FFF2-40B4-BE49-F238E27FC236}">
                <a16:creationId xmlns:a16="http://schemas.microsoft.com/office/drawing/2014/main" id="{BE774A27-340C-4156-91F4-54E99179D70E}"/>
              </a:ext>
            </a:extLst>
          </p:cNvPr>
          <p:cNvGraphicFramePr>
            <a:graphicFrameLocks noGrp="1"/>
          </p:cNvGraphicFramePr>
          <p:nvPr>
            <p:ph type="tbl" sz="quarter" idx="13"/>
            <p:extLst>
              <p:ext uri="{D42A27DB-BD31-4B8C-83A1-F6EECF244321}">
                <p14:modId xmlns:p14="http://schemas.microsoft.com/office/powerpoint/2010/main" val="162219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78232065"/>
                    </a:ext>
                  </a:extLst>
                </a:gridCol>
                <a:gridCol w="1069848">
                  <a:extLst>
                    <a:ext uri="{9D8B030D-6E8A-4147-A177-3AD203B41FA5}">
                      <a16:colId xmlns:a16="http://schemas.microsoft.com/office/drawing/2014/main" val="792087224"/>
                    </a:ext>
                  </a:extLst>
                </a:gridCol>
                <a:gridCol w="740664">
                  <a:extLst>
                    <a:ext uri="{9D8B030D-6E8A-4147-A177-3AD203B41FA5}">
                      <a16:colId xmlns:a16="http://schemas.microsoft.com/office/drawing/2014/main" val="4016208415"/>
                    </a:ext>
                  </a:extLst>
                </a:gridCol>
                <a:gridCol w="411480">
                  <a:extLst>
                    <a:ext uri="{9D8B030D-6E8A-4147-A177-3AD203B41FA5}">
                      <a16:colId xmlns:a16="http://schemas.microsoft.com/office/drawing/2014/main" val="1590687602"/>
                    </a:ext>
                  </a:extLst>
                </a:gridCol>
                <a:gridCol w="411480">
                  <a:extLst>
                    <a:ext uri="{9D8B030D-6E8A-4147-A177-3AD203B41FA5}">
                      <a16:colId xmlns:a16="http://schemas.microsoft.com/office/drawing/2014/main" val="3443194751"/>
                    </a:ext>
                  </a:extLst>
                </a:gridCol>
                <a:gridCol w="411480">
                  <a:extLst>
                    <a:ext uri="{9D8B030D-6E8A-4147-A177-3AD203B41FA5}">
                      <a16:colId xmlns:a16="http://schemas.microsoft.com/office/drawing/2014/main" val="187686979"/>
                    </a:ext>
                  </a:extLst>
                </a:gridCol>
                <a:gridCol w="411480">
                  <a:extLst>
                    <a:ext uri="{9D8B030D-6E8A-4147-A177-3AD203B41FA5}">
                      <a16:colId xmlns:a16="http://schemas.microsoft.com/office/drawing/2014/main" val="714266443"/>
                    </a:ext>
                  </a:extLst>
                </a:gridCol>
                <a:gridCol w="411480">
                  <a:extLst>
                    <a:ext uri="{9D8B030D-6E8A-4147-A177-3AD203B41FA5}">
                      <a16:colId xmlns:a16="http://schemas.microsoft.com/office/drawing/2014/main" val="3819543933"/>
                    </a:ext>
                  </a:extLst>
                </a:gridCol>
                <a:gridCol w="411480">
                  <a:extLst>
                    <a:ext uri="{9D8B030D-6E8A-4147-A177-3AD203B41FA5}">
                      <a16:colId xmlns:a16="http://schemas.microsoft.com/office/drawing/2014/main" val="549362726"/>
                    </a:ext>
                  </a:extLst>
                </a:gridCol>
                <a:gridCol w="411480">
                  <a:extLst>
                    <a:ext uri="{9D8B030D-6E8A-4147-A177-3AD203B41FA5}">
                      <a16:colId xmlns:a16="http://schemas.microsoft.com/office/drawing/2014/main" val="131096275"/>
                    </a:ext>
                  </a:extLst>
                </a:gridCol>
                <a:gridCol w="411480">
                  <a:extLst>
                    <a:ext uri="{9D8B030D-6E8A-4147-A177-3AD203B41FA5}">
                      <a16:colId xmlns:a16="http://schemas.microsoft.com/office/drawing/2014/main" val="239453155"/>
                    </a:ext>
                  </a:extLst>
                </a:gridCol>
                <a:gridCol w="411480">
                  <a:extLst>
                    <a:ext uri="{9D8B030D-6E8A-4147-A177-3AD203B41FA5}">
                      <a16:colId xmlns:a16="http://schemas.microsoft.com/office/drawing/2014/main" val="2380049953"/>
                    </a:ext>
                  </a:extLst>
                </a:gridCol>
                <a:gridCol w="411480">
                  <a:extLst>
                    <a:ext uri="{9D8B030D-6E8A-4147-A177-3AD203B41FA5}">
                      <a16:colId xmlns:a16="http://schemas.microsoft.com/office/drawing/2014/main" val="1636780471"/>
                    </a:ext>
                  </a:extLst>
                </a:gridCol>
                <a:gridCol w="411480">
                  <a:extLst>
                    <a:ext uri="{9D8B030D-6E8A-4147-A177-3AD203B41FA5}">
                      <a16:colId xmlns:a16="http://schemas.microsoft.com/office/drawing/2014/main" val="3781799010"/>
                    </a:ext>
                  </a:extLst>
                </a:gridCol>
                <a:gridCol w="411480">
                  <a:extLst>
                    <a:ext uri="{9D8B030D-6E8A-4147-A177-3AD203B41FA5}">
                      <a16:colId xmlns:a16="http://schemas.microsoft.com/office/drawing/2014/main" val="638303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626121311"/>
                  </a:ext>
                </a:extLst>
              </a:tr>
            </a:tbl>
          </a:graphicData>
        </a:graphic>
      </p:graphicFrame>
      <p:sp>
        <p:nvSpPr>
          <p:cNvPr id="4" name="Text Placeholder 3">
            <a:extLst>
              <a:ext uri="{FF2B5EF4-FFF2-40B4-BE49-F238E27FC236}">
                <a16:creationId xmlns:a16="http://schemas.microsoft.com/office/drawing/2014/main" id="{70EE49AA-E0A4-45E8-A7A7-A1D2BD5CA07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66586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86C5-A2BB-4FD0-AACB-6FE0F3442692}"/>
              </a:ext>
            </a:extLst>
          </p:cNvPr>
          <p:cNvSpPr>
            <a:spLocks noGrp="1"/>
          </p:cNvSpPr>
          <p:nvPr>
            <p:ph type="title"/>
          </p:nvPr>
        </p:nvSpPr>
        <p:spPr/>
        <p:txBody>
          <a:bodyPr/>
          <a:lstStyle/>
          <a:p>
            <a:r>
              <a:rPr lang="en-US"/>
              <a:t>Facebook Publications vidéos | All profiles - 2 of 20</a:t>
            </a:r>
          </a:p>
        </p:txBody>
      </p:sp>
      <p:graphicFrame>
        <p:nvGraphicFramePr>
          <p:cNvPr id="5" name="Table Placeholder 4">
            <a:extLst>
              <a:ext uri="{FF2B5EF4-FFF2-40B4-BE49-F238E27FC236}">
                <a16:creationId xmlns:a16="http://schemas.microsoft.com/office/drawing/2014/main" id="{F7B496F4-2BE1-4424-B263-B563A936C59A}"/>
              </a:ext>
            </a:extLst>
          </p:cNvPr>
          <p:cNvGraphicFramePr>
            <a:graphicFrameLocks noGrp="1"/>
          </p:cNvGraphicFramePr>
          <p:nvPr>
            <p:ph type="tbl" sz="quarter" idx="13"/>
            <p:extLst>
              <p:ext uri="{D42A27DB-BD31-4B8C-83A1-F6EECF244321}">
                <p14:modId xmlns:p14="http://schemas.microsoft.com/office/powerpoint/2010/main" val="181130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43256503"/>
                    </a:ext>
                  </a:extLst>
                </a:gridCol>
                <a:gridCol w="1069848">
                  <a:extLst>
                    <a:ext uri="{9D8B030D-6E8A-4147-A177-3AD203B41FA5}">
                      <a16:colId xmlns:a16="http://schemas.microsoft.com/office/drawing/2014/main" val="925573907"/>
                    </a:ext>
                  </a:extLst>
                </a:gridCol>
                <a:gridCol w="740664">
                  <a:extLst>
                    <a:ext uri="{9D8B030D-6E8A-4147-A177-3AD203B41FA5}">
                      <a16:colId xmlns:a16="http://schemas.microsoft.com/office/drawing/2014/main" val="110655193"/>
                    </a:ext>
                  </a:extLst>
                </a:gridCol>
                <a:gridCol w="411480">
                  <a:extLst>
                    <a:ext uri="{9D8B030D-6E8A-4147-A177-3AD203B41FA5}">
                      <a16:colId xmlns:a16="http://schemas.microsoft.com/office/drawing/2014/main" val="3842901974"/>
                    </a:ext>
                  </a:extLst>
                </a:gridCol>
                <a:gridCol w="411480">
                  <a:extLst>
                    <a:ext uri="{9D8B030D-6E8A-4147-A177-3AD203B41FA5}">
                      <a16:colId xmlns:a16="http://schemas.microsoft.com/office/drawing/2014/main" val="1385792924"/>
                    </a:ext>
                  </a:extLst>
                </a:gridCol>
                <a:gridCol w="411480">
                  <a:extLst>
                    <a:ext uri="{9D8B030D-6E8A-4147-A177-3AD203B41FA5}">
                      <a16:colId xmlns:a16="http://schemas.microsoft.com/office/drawing/2014/main" val="2806912043"/>
                    </a:ext>
                  </a:extLst>
                </a:gridCol>
                <a:gridCol w="411480">
                  <a:extLst>
                    <a:ext uri="{9D8B030D-6E8A-4147-A177-3AD203B41FA5}">
                      <a16:colId xmlns:a16="http://schemas.microsoft.com/office/drawing/2014/main" val="2399602004"/>
                    </a:ext>
                  </a:extLst>
                </a:gridCol>
                <a:gridCol w="411480">
                  <a:extLst>
                    <a:ext uri="{9D8B030D-6E8A-4147-A177-3AD203B41FA5}">
                      <a16:colId xmlns:a16="http://schemas.microsoft.com/office/drawing/2014/main" val="2083445278"/>
                    </a:ext>
                  </a:extLst>
                </a:gridCol>
                <a:gridCol w="411480">
                  <a:extLst>
                    <a:ext uri="{9D8B030D-6E8A-4147-A177-3AD203B41FA5}">
                      <a16:colId xmlns:a16="http://schemas.microsoft.com/office/drawing/2014/main" val="3750574414"/>
                    </a:ext>
                  </a:extLst>
                </a:gridCol>
                <a:gridCol w="411480">
                  <a:extLst>
                    <a:ext uri="{9D8B030D-6E8A-4147-A177-3AD203B41FA5}">
                      <a16:colId xmlns:a16="http://schemas.microsoft.com/office/drawing/2014/main" val="1231740133"/>
                    </a:ext>
                  </a:extLst>
                </a:gridCol>
                <a:gridCol w="411480">
                  <a:extLst>
                    <a:ext uri="{9D8B030D-6E8A-4147-A177-3AD203B41FA5}">
                      <a16:colId xmlns:a16="http://schemas.microsoft.com/office/drawing/2014/main" val="3393636483"/>
                    </a:ext>
                  </a:extLst>
                </a:gridCol>
                <a:gridCol w="411480">
                  <a:extLst>
                    <a:ext uri="{9D8B030D-6E8A-4147-A177-3AD203B41FA5}">
                      <a16:colId xmlns:a16="http://schemas.microsoft.com/office/drawing/2014/main" val="3723072144"/>
                    </a:ext>
                  </a:extLst>
                </a:gridCol>
                <a:gridCol w="411480">
                  <a:extLst>
                    <a:ext uri="{9D8B030D-6E8A-4147-A177-3AD203B41FA5}">
                      <a16:colId xmlns:a16="http://schemas.microsoft.com/office/drawing/2014/main" val="700155296"/>
                    </a:ext>
                  </a:extLst>
                </a:gridCol>
                <a:gridCol w="411480">
                  <a:extLst>
                    <a:ext uri="{9D8B030D-6E8A-4147-A177-3AD203B41FA5}">
                      <a16:colId xmlns:a16="http://schemas.microsoft.com/office/drawing/2014/main" val="1967567438"/>
                    </a:ext>
                  </a:extLst>
                </a:gridCol>
                <a:gridCol w="411480">
                  <a:extLst>
                    <a:ext uri="{9D8B030D-6E8A-4147-A177-3AD203B41FA5}">
                      <a16:colId xmlns:a16="http://schemas.microsoft.com/office/drawing/2014/main" val="1882737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14639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- 2024-06-30 18:15:01</a:t>
                      </a:r>
                      <a:r>
                        <a:rPr kumimoji="0" lang="fr-FR" sz="1000" b="0" i="0" u="none" strike="noStrike" kern="1200" cap="none" spc="0" normalizeH="0" baseline="0" noProof="0">
                          <a:ln>
                            <a:noFill/>
                          </a:ln>
                          <a:solidFill>
                            <a:prstClr val="black"/>
                          </a:solidFill>
                          <a:effectLst/>
                          <a:uLnTx/>
                          <a:uFillTx/>
                          <a:latin typeface="Calibri"/>
                          <a:ea typeface="+mn-ea"/>
                          <a:cs typeface="+mn-cs"/>
                        </a:rPr>
                        <a:t>
 🎬Conseil de Bordeaux Métropole. Demandez le programme !
📣 Rendez-vous vendredi 5 juillet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https://quintly-eu-image-storage.s3.amazonaws.com/d6136bef475e0c4f4a9c5fa3f6feaa69/ea82c9a1411d0f3e1e44c55fa448282d.jpg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85359833"/>
                  </a:ext>
                </a:extLst>
              </a:tr>
            </a:tbl>
          </a:graphicData>
        </a:graphic>
      </p:graphicFrame>
      <p:sp>
        <p:nvSpPr>
          <p:cNvPr id="4" name="Text Placeholder 3">
            <a:extLst>
              <a:ext uri="{FF2B5EF4-FFF2-40B4-BE49-F238E27FC236}">
                <a16:creationId xmlns:a16="http://schemas.microsoft.com/office/drawing/2014/main" id="{29A8AF98-2BAC-4CF5-AA7C-A0B59F2EEA4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0551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DAD30-C1F4-4B30-869D-68B914841311}"/>
              </a:ext>
            </a:extLst>
          </p:cNvPr>
          <p:cNvSpPr>
            <a:spLocks noGrp="1"/>
          </p:cNvSpPr>
          <p:nvPr>
            <p:ph type="title"/>
          </p:nvPr>
        </p:nvSpPr>
        <p:spPr/>
        <p:txBody>
          <a:bodyPr/>
          <a:lstStyle/>
          <a:p>
            <a:r>
              <a:rPr lang="en-US"/>
              <a:t>Facebook Publications vidéos | All profiles - 3 of 20</a:t>
            </a:r>
          </a:p>
        </p:txBody>
      </p:sp>
      <p:graphicFrame>
        <p:nvGraphicFramePr>
          <p:cNvPr id="5" name="Table Placeholder 4">
            <a:extLst>
              <a:ext uri="{FF2B5EF4-FFF2-40B4-BE49-F238E27FC236}">
                <a16:creationId xmlns:a16="http://schemas.microsoft.com/office/drawing/2014/main" id="{E0B0523B-866B-4CE4-B200-719C5C5969AE}"/>
              </a:ext>
            </a:extLst>
          </p:cNvPr>
          <p:cNvGraphicFramePr>
            <a:graphicFrameLocks noGrp="1"/>
          </p:cNvGraphicFramePr>
          <p:nvPr>
            <p:ph type="tbl" sz="quarter" idx="13"/>
            <p:extLst>
              <p:ext uri="{D42A27DB-BD31-4B8C-83A1-F6EECF244321}">
                <p14:modId xmlns:p14="http://schemas.microsoft.com/office/powerpoint/2010/main" val="213778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19110647"/>
                    </a:ext>
                  </a:extLst>
                </a:gridCol>
                <a:gridCol w="1069848">
                  <a:extLst>
                    <a:ext uri="{9D8B030D-6E8A-4147-A177-3AD203B41FA5}">
                      <a16:colId xmlns:a16="http://schemas.microsoft.com/office/drawing/2014/main" val="4276286735"/>
                    </a:ext>
                  </a:extLst>
                </a:gridCol>
                <a:gridCol w="740664">
                  <a:extLst>
                    <a:ext uri="{9D8B030D-6E8A-4147-A177-3AD203B41FA5}">
                      <a16:colId xmlns:a16="http://schemas.microsoft.com/office/drawing/2014/main" val="1890963447"/>
                    </a:ext>
                  </a:extLst>
                </a:gridCol>
                <a:gridCol w="411480">
                  <a:extLst>
                    <a:ext uri="{9D8B030D-6E8A-4147-A177-3AD203B41FA5}">
                      <a16:colId xmlns:a16="http://schemas.microsoft.com/office/drawing/2014/main" val="1119096670"/>
                    </a:ext>
                  </a:extLst>
                </a:gridCol>
                <a:gridCol w="411480">
                  <a:extLst>
                    <a:ext uri="{9D8B030D-6E8A-4147-A177-3AD203B41FA5}">
                      <a16:colId xmlns:a16="http://schemas.microsoft.com/office/drawing/2014/main" val="2429038797"/>
                    </a:ext>
                  </a:extLst>
                </a:gridCol>
                <a:gridCol w="411480">
                  <a:extLst>
                    <a:ext uri="{9D8B030D-6E8A-4147-A177-3AD203B41FA5}">
                      <a16:colId xmlns:a16="http://schemas.microsoft.com/office/drawing/2014/main" val="3808689352"/>
                    </a:ext>
                  </a:extLst>
                </a:gridCol>
                <a:gridCol w="411480">
                  <a:extLst>
                    <a:ext uri="{9D8B030D-6E8A-4147-A177-3AD203B41FA5}">
                      <a16:colId xmlns:a16="http://schemas.microsoft.com/office/drawing/2014/main" val="2638855999"/>
                    </a:ext>
                  </a:extLst>
                </a:gridCol>
                <a:gridCol w="411480">
                  <a:extLst>
                    <a:ext uri="{9D8B030D-6E8A-4147-A177-3AD203B41FA5}">
                      <a16:colId xmlns:a16="http://schemas.microsoft.com/office/drawing/2014/main" val="2401834547"/>
                    </a:ext>
                  </a:extLst>
                </a:gridCol>
                <a:gridCol w="411480">
                  <a:extLst>
                    <a:ext uri="{9D8B030D-6E8A-4147-A177-3AD203B41FA5}">
                      <a16:colId xmlns:a16="http://schemas.microsoft.com/office/drawing/2014/main" val="1048443702"/>
                    </a:ext>
                  </a:extLst>
                </a:gridCol>
                <a:gridCol w="411480">
                  <a:extLst>
                    <a:ext uri="{9D8B030D-6E8A-4147-A177-3AD203B41FA5}">
                      <a16:colId xmlns:a16="http://schemas.microsoft.com/office/drawing/2014/main" val="597578092"/>
                    </a:ext>
                  </a:extLst>
                </a:gridCol>
                <a:gridCol w="411480">
                  <a:extLst>
                    <a:ext uri="{9D8B030D-6E8A-4147-A177-3AD203B41FA5}">
                      <a16:colId xmlns:a16="http://schemas.microsoft.com/office/drawing/2014/main" val="244140564"/>
                    </a:ext>
                  </a:extLst>
                </a:gridCol>
                <a:gridCol w="411480">
                  <a:extLst>
                    <a:ext uri="{9D8B030D-6E8A-4147-A177-3AD203B41FA5}">
                      <a16:colId xmlns:a16="http://schemas.microsoft.com/office/drawing/2014/main" val="3758097393"/>
                    </a:ext>
                  </a:extLst>
                </a:gridCol>
                <a:gridCol w="411480">
                  <a:extLst>
                    <a:ext uri="{9D8B030D-6E8A-4147-A177-3AD203B41FA5}">
                      <a16:colId xmlns:a16="http://schemas.microsoft.com/office/drawing/2014/main" val="592786453"/>
                    </a:ext>
                  </a:extLst>
                </a:gridCol>
                <a:gridCol w="411480">
                  <a:extLst>
                    <a:ext uri="{9D8B030D-6E8A-4147-A177-3AD203B41FA5}">
                      <a16:colId xmlns:a16="http://schemas.microsoft.com/office/drawing/2014/main" val="3566458786"/>
                    </a:ext>
                  </a:extLst>
                </a:gridCol>
                <a:gridCol w="411480">
                  <a:extLst>
                    <a:ext uri="{9D8B030D-6E8A-4147-A177-3AD203B41FA5}">
                      <a16:colId xmlns:a16="http://schemas.microsoft.com/office/drawing/2014/main" val="44479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50418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- 2024-06-30 14:20:20</a:t>
                      </a:r>
                      <a:r>
                        <a:rPr kumimoji="0" lang="fr-FR" sz="1000" b="0" i="0" u="none" strike="noStrike" kern="1200" cap="none" spc="0" normalizeH="0" baseline="0" noProof="0">
                          <a:ln>
                            <a:noFill/>
                          </a:ln>
                          <a:solidFill>
                            <a:prstClr val="black"/>
                          </a:solidFill>
                          <a:effectLst/>
                          <a:uLnTx/>
                          <a:uFillTx/>
                          <a:latin typeface="Calibri"/>
                          <a:ea typeface="+mn-ea"/>
                          <a:cs typeface="+mn-cs"/>
                        </a:rPr>
                        <a:t>
 [TEASER]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https://quintly-eu-image-storage.s3.amazonaws.com/9f38fa4d92264d77c092107096e7caff/9f75fe4bcddcc5f1a3736a54ed4ade6a.jpg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14350503"/>
                  </a:ext>
                </a:extLst>
              </a:tr>
            </a:tbl>
          </a:graphicData>
        </a:graphic>
      </p:graphicFrame>
      <p:sp>
        <p:nvSpPr>
          <p:cNvPr id="4" name="Text Placeholder 3">
            <a:extLst>
              <a:ext uri="{FF2B5EF4-FFF2-40B4-BE49-F238E27FC236}">
                <a16:creationId xmlns:a16="http://schemas.microsoft.com/office/drawing/2014/main" id="{BCE93586-3FDE-41C8-8451-07B07235810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64706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C9DE0-1B7C-4730-9D98-BD02E0D9B181}"/>
              </a:ext>
            </a:extLst>
          </p:cNvPr>
          <p:cNvSpPr>
            <a:spLocks noGrp="1"/>
          </p:cNvSpPr>
          <p:nvPr>
            <p:ph type="title"/>
          </p:nvPr>
        </p:nvSpPr>
        <p:spPr/>
        <p:txBody>
          <a:bodyPr/>
          <a:lstStyle/>
          <a:p>
            <a:r>
              <a:rPr lang="en-US"/>
              <a:t>Facebook Publications vidéos | All profiles - 4 of 20</a:t>
            </a:r>
          </a:p>
        </p:txBody>
      </p:sp>
      <p:graphicFrame>
        <p:nvGraphicFramePr>
          <p:cNvPr id="5" name="Table Placeholder 4">
            <a:extLst>
              <a:ext uri="{FF2B5EF4-FFF2-40B4-BE49-F238E27FC236}">
                <a16:creationId xmlns:a16="http://schemas.microsoft.com/office/drawing/2014/main" id="{0CFBD835-8D4F-4248-93CB-2D023023380B}"/>
              </a:ext>
            </a:extLst>
          </p:cNvPr>
          <p:cNvGraphicFramePr>
            <a:graphicFrameLocks noGrp="1"/>
          </p:cNvGraphicFramePr>
          <p:nvPr>
            <p:ph type="tbl" sz="quarter" idx="13"/>
            <p:extLst>
              <p:ext uri="{D42A27DB-BD31-4B8C-83A1-F6EECF244321}">
                <p14:modId xmlns:p14="http://schemas.microsoft.com/office/powerpoint/2010/main" val="1005529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75520026"/>
                    </a:ext>
                  </a:extLst>
                </a:gridCol>
                <a:gridCol w="1069848">
                  <a:extLst>
                    <a:ext uri="{9D8B030D-6E8A-4147-A177-3AD203B41FA5}">
                      <a16:colId xmlns:a16="http://schemas.microsoft.com/office/drawing/2014/main" val="3629651419"/>
                    </a:ext>
                  </a:extLst>
                </a:gridCol>
                <a:gridCol w="740664">
                  <a:extLst>
                    <a:ext uri="{9D8B030D-6E8A-4147-A177-3AD203B41FA5}">
                      <a16:colId xmlns:a16="http://schemas.microsoft.com/office/drawing/2014/main" val="1565545751"/>
                    </a:ext>
                  </a:extLst>
                </a:gridCol>
                <a:gridCol w="411480">
                  <a:extLst>
                    <a:ext uri="{9D8B030D-6E8A-4147-A177-3AD203B41FA5}">
                      <a16:colId xmlns:a16="http://schemas.microsoft.com/office/drawing/2014/main" val="2443180435"/>
                    </a:ext>
                  </a:extLst>
                </a:gridCol>
                <a:gridCol w="411480">
                  <a:extLst>
                    <a:ext uri="{9D8B030D-6E8A-4147-A177-3AD203B41FA5}">
                      <a16:colId xmlns:a16="http://schemas.microsoft.com/office/drawing/2014/main" val="2116123376"/>
                    </a:ext>
                  </a:extLst>
                </a:gridCol>
                <a:gridCol w="411480">
                  <a:extLst>
                    <a:ext uri="{9D8B030D-6E8A-4147-A177-3AD203B41FA5}">
                      <a16:colId xmlns:a16="http://schemas.microsoft.com/office/drawing/2014/main" val="1289764527"/>
                    </a:ext>
                  </a:extLst>
                </a:gridCol>
                <a:gridCol w="411480">
                  <a:extLst>
                    <a:ext uri="{9D8B030D-6E8A-4147-A177-3AD203B41FA5}">
                      <a16:colId xmlns:a16="http://schemas.microsoft.com/office/drawing/2014/main" val="3986917103"/>
                    </a:ext>
                  </a:extLst>
                </a:gridCol>
                <a:gridCol w="411480">
                  <a:extLst>
                    <a:ext uri="{9D8B030D-6E8A-4147-A177-3AD203B41FA5}">
                      <a16:colId xmlns:a16="http://schemas.microsoft.com/office/drawing/2014/main" val="2009566803"/>
                    </a:ext>
                  </a:extLst>
                </a:gridCol>
                <a:gridCol w="411480">
                  <a:extLst>
                    <a:ext uri="{9D8B030D-6E8A-4147-A177-3AD203B41FA5}">
                      <a16:colId xmlns:a16="http://schemas.microsoft.com/office/drawing/2014/main" val="4211615972"/>
                    </a:ext>
                  </a:extLst>
                </a:gridCol>
                <a:gridCol w="411480">
                  <a:extLst>
                    <a:ext uri="{9D8B030D-6E8A-4147-A177-3AD203B41FA5}">
                      <a16:colId xmlns:a16="http://schemas.microsoft.com/office/drawing/2014/main" val="531151271"/>
                    </a:ext>
                  </a:extLst>
                </a:gridCol>
                <a:gridCol w="411480">
                  <a:extLst>
                    <a:ext uri="{9D8B030D-6E8A-4147-A177-3AD203B41FA5}">
                      <a16:colId xmlns:a16="http://schemas.microsoft.com/office/drawing/2014/main" val="619864139"/>
                    </a:ext>
                  </a:extLst>
                </a:gridCol>
                <a:gridCol w="411480">
                  <a:extLst>
                    <a:ext uri="{9D8B030D-6E8A-4147-A177-3AD203B41FA5}">
                      <a16:colId xmlns:a16="http://schemas.microsoft.com/office/drawing/2014/main" val="1417969742"/>
                    </a:ext>
                  </a:extLst>
                </a:gridCol>
                <a:gridCol w="411480">
                  <a:extLst>
                    <a:ext uri="{9D8B030D-6E8A-4147-A177-3AD203B41FA5}">
                      <a16:colId xmlns:a16="http://schemas.microsoft.com/office/drawing/2014/main" val="3958318753"/>
                    </a:ext>
                  </a:extLst>
                </a:gridCol>
                <a:gridCol w="411480">
                  <a:extLst>
                    <a:ext uri="{9D8B030D-6E8A-4147-A177-3AD203B41FA5}">
                      <a16:colId xmlns:a16="http://schemas.microsoft.com/office/drawing/2014/main" val="3322305259"/>
                    </a:ext>
                  </a:extLst>
                </a:gridCol>
                <a:gridCol w="411480">
                  <a:extLst>
                    <a:ext uri="{9D8B030D-6E8A-4147-A177-3AD203B41FA5}">
                      <a16:colId xmlns:a16="http://schemas.microsoft.com/office/drawing/2014/main" val="307944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30917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- 2024-06-29 11:45:03</a:t>
                      </a:r>
                      <a:r>
                        <a:rPr kumimoji="0" lang="fr-FR" sz="1000" b="0" i="0" u="none" strike="noStrike" kern="1200" cap="none" spc="0" normalizeH="0" baseline="0" noProof="0">
                          <a:ln>
                            <a:noFill/>
                          </a:ln>
                          <a:solidFill>
                            <a:prstClr val="black"/>
                          </a:solidFill>
                          <a:effectLst/>
                          <a:uLnTx/>
                          <a:uFillTx/>
                          <a:latin typeface="Calibri"/>
                          <a:ea typeface="+mn-ea"/>
                          <a:cs typeface="+mn-cs"/>
                        </a:rPr>
                        <a:t>
 🌞🎉 L’Eté métropolitain : La Culture au Grand Air ! 
Du 15 juillet au 29 août, Bordeaux Métropole devient une oasis artistique avec L’Été Métropolitain ! 
Venez découvrir une programmation culturelle surprenante dans des lieux insolites du territoire. 🌳🏛️
Au programme :
Musique 🎵
Danse 💃
Théâtre 🎭
Cirque 🎪
Lectures 📚
Gastronomie 🍴
Et bien plus encore ! Avec près de 150 événements, principalement gratuits, il y en a pour tous les goûts. Ne manquez pas ces moments uniques au cœur de notre patrimoine naturel et historique. 🌅🌲
🔎 Rendez-vous dans les parcs, jardins, pontons, péniches, observatoires, ruines gallo-romaines, et bien d'autres lieux surprenants pour des rencontres inattendues avec l'art !
📅 Deux mois d'un spectacle ininterrompu vous attendent ! N’oubliez pas de consulter le programme complet et de partager ces moments inoubliables avec vos proches.
➡️ Très bel Été Métropolitain à tous !
#ÉtéMétropolitain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https://quintly-eu-image-storage.s3.amazonaws.com/d6136bef475e0c4f4a9c5fa3f6feaa69/be9c6e9ec4288176b47b47bae3a74243.jpg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 été métropolitain,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31241457"/>
                  </a:ext>
                </a:extLst>
              </a:tr>
            </a:tbl>
          </a:graphicData>
        </a:graphic>
      </p:graphicFrame>
      <p:sp>
        <p:nvSpPr>
          <p:cNvPr id="4" name="Text Placeholder 3">
            <a:extLst>
              <a:ext uri="{FF2B5EF4-FFF2-40B4-BE49-F238E27FC236}">
                <a16:creationId xmlns:a16="http://schemas.microsoft.com/office/drawing/2014/main" id="{0C5B54A1-E2F4-4985-9663-B2F1B4B8745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50518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377D-0C26-493D-8642-DF9D02188496}"/>
              </a:ext>
            </a:extLst>
          </p:cNvPr>
          <p:cNvSpPr>
            <a:spLocks noGrp="1"/>
          </p:cNvSpPr>
          <p:nvPr>
            <p:ph type="title"/>
          </p:nvPr>
        </p:nvSpPr>
        <p:spPr/>
        <p:txBody>
          <a:bodyPr/>
          <a:lstStyle/>
          <a:p>
            <a:r>
              <a:rPr lang="en-US"/>
              <a:t>Facebook Publications vidéos | All profiles - 5 of 20</a:t>
            </a:r>
          </a:p>
        </p:txBody>
      </p:sp>
      <p:graphicFrame>
        <p:nvGraphicFramePr>
          <p:cNvPr id="5" name="Table Placeholder 4">
            <a:extLst>
              <a:ext uri="{FF2B5EF4-FFF2-40B4-BE49-F238E27FC236}">
                <a16:creationId xmlns:a16="http://schemas.microsoft.com/office/drawing/2014/main" id="{8995B2E8-7A99-4FA9-B35B-35F007465265}"/>
              </a:ext>
            </a:extLst>
          </p:cNvPr>
          <p:cNvGraphicFramePr>
            <a:graphicFrameLocks noGrp="1"/>
          </p:cNvGraphicFramePr>
          <p:nvPr>
            <p:ph type="tbl" sz="quarter" idx="13"/>
            <p:extLst>
              <p:ext uri="{D42A27DB-BD31-4B8C-83A1-F6EECF244321}">
                <p14:modId xmlns:p14="http://schemas.microsoft.com/office/powerpoint/2010/main" val="266671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7820983"/>
                    </a:ext>
                  </a:extLst>
                </a:gridCol>
                <a:gridCol w="1069848">
                  <a:extLst>
                    <a:ext uri="{9D8B030D-6E8A-4147-A177-3AD203B41FA5}">
                      <a16:colId xmlns:a16="http://schemas.microsoft.com/office/drawing/2014/main" val="1618547984"/>
                    </a:ext>
                  </a:extLst>
                </a:gridCol>
                <a:gridCol w="740664">
                  <a:extLst>
                    <a:ext uri="{9D8B030D-6E8A-4147-A177-3AD203B41FA5}">
                      <a16:colId xmlns:a16="http://schemas.microsoft.com/office/drawing/2014/main" val="1398367233"/>
                    </a:ext>
                  </a:extLst>
                </a:gridCol>
                <a:gridCol w="411480">
                  <a:extLst>
                    <a:ext uri="{9D8B030D-6E8A-4147-A177-3AD203B41FA5}">
                      <a16:colId xmlns:a16="http://schemas.microsoft.com/office/drawing/2014/main" val="963362362"/>
                    </a:ext>
                  </a:extLst>
                </a:gridCol>
                <a:gridCol w="411480">
                  <a:extLst>
                    <a:ext uri="{9D8B030D-6E8A-4147-A177-3AD203B41FA5}">
                      <a16:colId xmlns:a16="http://schemas.microsoft.com/office/drawing/2014/main" val="320287842"/>
                    </a:ext>
                  </a:extLst>
                </a:gridCol>
                <a:gridCol w="411480">
                  <a:extLst>
                    <a:ext uri="{9D8B030D-6E8A-4147-A177-3AD203B41FA5}">
                      <a16:colId xmlns:a16="http://schemas.microsoft.com/office/drawing/2014/main" val="3845233756"/>
                    </a:ext>
                  </a:extLst>
                </a:gridCol>
                <a:gridCol w="411480">
                  <a:extLst>
                    <a:ext uri="{9D8B030D-6E8A-4147-A177-3AD203B41FA5}">
                      <a16:colId xmlns:a16="http://schemas.microsoft.com/office/drawing/2014/main" val="640245454"/>
                    </a:ext>
                  </a:extLst>
                </a:gridCol>
                <a:gridCol w="411480">
                  <a:extLst>
                    <a:ext uri="{9D8B030D-6E8A-4147-A177-3AD203B41FA5}">
                      <a16:colId xmlns:a16="http://schemas.microsoft.com/office/drawing/2014/main" val="2127046389"/>
                    </a:ext>
                  </a:extLst>
                </a:gridCol>
                <a:gridCol w="411480">
                  <a:extLst>
                    <a:ext uri="{9D8B030D-6E8A-4147-A177-3AD203B41FA5}">
                      <a16:colId xmlns:a16="http://schemas.microsoft.com/office/drawing/2014/main" val="1693263394"/>
                    </a:ext>
                  </a:extLst>
                </a:gridCol>
                <a:gridCol w="411480">
                  <a:extLst>
                    <a:ext uri="{9D8B030D-6E8A-4147-A177-3AD203B41FA5}">
                      <a16:colId xmlns:a16="http://schemas.microsoft.com/office/drawing/2014/main" val="3033614037"/>
                    </a:ext>
                  </a:extLst>
                </a:gridCol>
                <a:gridCol w="411480">
                  <a:extLst>
                    <a:ext uri="{9D8B030D-6E8A-4147-A177-3AD203B41FA5}">
                      <a16:colId xmlns:a16="http://schemas.microsoft.com/office/drawing/2014/main" val="3999620543"/>
                    </a:ext>
                  </a:extLst>
                </a:gridCol>
                <a:gridCol w="411480">
                  <a:extLst>
                    <a:ext uri="{9D8B030D-6E8A-4147-A177-3AD203B41FA5}">
                      <a16:colId xmlns:a16="http://schemas.microsoft.com/office/drawing/2014/main" val="3102341626"/>
                    </a:ext>
                  </a:extLst>
                </a:gridCol>
                <a:gridCol w="411480">
                  <a:extLst>
                    <a:ext uri="{9D8B030D-6E8A-4147-A177-3AD203B41FA5}">
                      <a16:colId xmlns:a16="http://schemas.microsoft.com/office/drawing/2014/main" val="2028056295"/>
                    </a:ext>
                  </a:extLst>
                </a:gridCol>
                <a:gridCol w="411480">
                  <a:extLst>
                    <a:ext uri="{9D8B030D-6E8A-4147-A177-3AD203B41FA5}">
                      <a16:colId xmlns:a16="http://schemas.microsoft.com/office/drawing/2014/main" val="2654947337"/>
                    </a:ext>
                  </a:extLst>
                </a:gridCol>
                <a:gridCol w="411480">
                  <a:extLst>
                    <a:ext uri="{9D8B030D-6E8A-4147-A177-3AD203B41FA5}">
                      <a16:colId xmlns:a16="http://schemas.microsoft.com/office/drawing/2014/main" val="2642054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6587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- 2024-06-27 18:30:03</a:t>
                      </a:r>
                      <a:r>
                        <a:rPr kumimoji="0" lang="fr-FR" sz="1000" b="0" i="0" u="none" strike="noStrike" kern="1200" cap="none" spc="0" normalizeH="0" baseline="0" noProof="0">
                          <a:ln>
                            <a:noFill/>
                          </a:ln>
                          <a:solidFill>
                            <a:prstClr val="black"/>
                          </a:solidFill>
                          <a:effectLst/>
                          <a:uLnTx/>
                          <a:uFillTx/>
                          <a:latin typeface="Calibri"/>
                          <a:ea typeface="+mn-ea"/>
                          <a:cs typeface="+mn-cs"/>
                        </a:rPr>
                        <a:t>
 💦 Protège ta nappe ! 
Et oui, économiser l'eau est indispensable quand on connait la rareté de cette ressource vitale. 
🥛 Mais au fait, d'où vient cette eau potable que nous avons toutes et tous dans nos verres ? 
(Ré)Apprendre les bons gestes à suivre pour économiser la ressource ? 
https://leaubordeauxmetropole.fr/tous-acteurs/preserver-la-ressource/protege-ta-nappe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https://quintly-eu-image-storage.s3.amazonaws.com/d6136bef475e0c4f4a9c5fa3f6feaa69/b2ed3a757721cbdaf383094a5f14ef42.jpg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vulnérabilité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67629520"/>
                  </a:ext>
                </a:extLst>
              </a:tr>
            </a:tbl>
          </a:graphicData>
        </a:graphic>
      </p:graphicFrame>
      <p:sp>
        <p:nvSpPr>
          <p:cNvPr id="4" name="Text Placeholder 3">
            <a:extLst>
              <a:ext uri="{FF2B5EF4-FFF2-40B4-BE49-F238E27FC236}">
                <a16:creationId xmlns:a16="http://schemas.microsoft.com/office/drawing/2014/main" id="{A29BFEB4-16AD-4ED6-9808-6E42DCBD745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54275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C65F-B0F0-44BD-98E9-484A06AF58BD}"/>
              </a:ext>
            </a:extLst>
          </p:cNvPr>
          <p:cNvSpPr>
            <a:spLocks noGrp="1"/>
          </p:cNvSpPr>
          <p:nvPr>
            <p:ph type="title"/>
          </p:nvPr>
        </p:nvSpPr>
        <p:spPr/>
        <p:txBody>
          <a:bodyPr/>
          <a:lstStyle/>
          <a:p>
            <a:r>
              <a:rPr lang="en-US"/>
              <a:t>Facebook Publications vidéos | All profiles - 6 of 20</a:t>
            </a:r>
          </a:p>
        </p:txBody>
      </p:sp>
      <p:graphicFrame>
        <p:nvGraphicFramePr>
          <p:cNvPr id="5" name="Table Placeholder 4">
            <a:extLst>
              <a:ext uri="{FF2B5EF4-FFF2-40B4-BE49-F238E27FC236}">
                <a16:creationId xmlns:a16="http://schemas.microsoft.com/office/drawing/2014/main" id="{17895461-A45A-4B80-A533-63009EF65DD5}"/>
              </a:ext>
            </a:extLst>
          </p:cNvPr>
          <p:cNvGraphicFramePr>
            <a:graphicFrameLocks noGrp="1"/>
          </p:cNvGraphicFramePr>
          <p:nvPr>
            <p:ph type="tbl" sz="quarter" idx="13"/>
            <p:extLst>
              <p:ext uri="{D42A27DB-BD31-4B8C-83A1-F6EECF244321}">
                <p14:modId xmlns:p14="http://schemas.microsoft.com/office/powerpoint/2010/main" val="1812772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09746625"/>
                    </a:ext>
                  </a:extLst>
                </a:gridCol>
                <a:gridCol w="1069848">
                  <a:extLst>
                    <a:ext uri="{9D8B030D-6E8A-4147-A177-3AD203B41FA5}">
                      <a16:colId xmlns:a16="http://schemas.microsoft.com/office/drawing/2014/main" val="3725567904"/>
                    </a:ext>
                  </a:extLst>
                </a:gridCol>
                <a:gridCol w="740664">
                  <a:extLst>
                    <a:ext uri="{9D8B030D-6E8A-4147-A177-3AD203B41FA5}">
                      <a16:colId xmlns:a16="http://schemas.microsoft.com/office/drawing/2014/main" val="2103446159"/>
                    </a:ext>
                  </a:extLst>
                </a:gridCol>
                <a:gridCol w="411480">
                  <a:extLst>
                    <a:ext uri="{9D8B030D-6E8A-4147-A177-3AD203B41FA5}">
                      <a16:colId xmlns:a16="http://schemas.microsoft.com/office/drawing/2014/main" val="1252536156"/>
                    </a:ext>
                  </a:extLst>
                </a:gridCol>
                <a:gridCol w="411480">
                  <a:extLst>
                    <a:ext uri="{9D8B030D-6E8A-4147-A177-3AD203B41FA5}">
                      <a16:colId xmlns:a16="http://schemas.microsoft.com/office/drawing/2014/main" val="1936799119"/>
                    </a:ext>
                  </a:extLst>
                </a:gridCol>
                <a:gridCol w="411480">
                  <a:extLst>
                    <a:ext uri="{9D8B030D-6E8A-4147-A177-3AD203B41FA5}">
                      <a16:colId xmlns:a16="http://schemas.microsoft.com/office/drawing/2014/main" val="2311499507"/>
                    </a:ext>
                  </a:extLst>
                </a:gridCol>
                <a:gridCol w="411480">
                  <a:extLst>
                    <a:ext uri="{9D8B030D-6E8A-4147-A177-3AD203B41FA5}">
                      <a16:colId xmlns:a16="http://schemas.microsoft.com/office/drawing/2014/main" val="4277172917"/>
                    </a:ext>
                  </a:extLst>
                </a:gridCol>
                <a:gridCol w="411480">
                  <a:extLst>
                    <a:ext uri="{9D8B030D-6E8A-4147-A177-3AD203B41FA5}">
                      <a16:colId xmlns:a16="http://schemas.microsoft.com/office/drawing/2014/main" val="3013837744"/>
                    </a:ext>
                  </a:extLst>
                </a:gridCol>
                <a:gridCol w="411480">
                  <a:extLst>
                    <a:ext uri="{9D8B030D-6E8A-4147-A177-3AD203B41FA5}">
                      <a16:colId xmlns:a16="http://schemas.microsoft.com/office/drawing/2014/main" val="3650888224"/>
                    </a:ext>
                  </a:extLst>
                </a:gridCol>
                <a:gridCol w="411480">
                  <a:extLst>
                    <a:ext uri="{9D8B030D-6E8A-4147-A177-3AD203B41FA5}">
                      <a16:colId xmlns:a16="http://schemas.microsoft.com/office/drawing/2014/main" val="3129457224"/>
                    </a:ext>
                  </a:extLst>
                </a:gridCol>
                <a:gridCol w="411480">
                  <a:extLst>
                    <a:ext uri="{9D8B030D-6E8A-4147-A177-3AD203B41FA5}">
                      <a16:colId xmlns:a16="http://schemas.microsoft.com/office/drawing/2014/main" val="2888878212"/>
                    </a:ext>
                  </a:extLst>
                </a:gridCol>
                <a:gridCol w="411480">
                  <a:extLst>
                    <a:ext uri="{9D8B030D-6E8A-4147-A177-3AD203B41FA5}">
                      <a16:colId xmlns:a16="http://schemas.microsoft.com/office/drawing/2014/main" val="2636063773"/>
                    </a:ext>
                  </a:extLst>
                </a:gridCol>
                <a:gridCol w="411480">
                  <a:extLst>
                    <a:ext uri="{9D8B030D-6E8A-4147-A177-3AD203B41FA5}">
                      <a16:colId xmlns:a16="http://schemas.microsoft.com/office/drawing/2014/main" val="1958144692"/>
                    </a:ext>
                  </a:extLst>
                </a:gridCol>
                <a:gridCol w="411480">
                  <a:extLst>
                    <a:ext uri="{9D8B030D-6E8A-4147-A177-3AD203B41FA5}">
                      <a16:colId xmlns:a16="http://schemas.microsoft.com/office/drawing/2014/main" val="2537628906"/>
                    </a:ext>
                  </a:extLst>
                </a:gridCol>
                <a:gridCol w="411480">
                  <a:extLst>
                    <a:ext uri="{9D8B030D-6E8A-4147-A177-3AD203B41FA5}">
                      <a16:colId xmlns:a16="http://schemas.microsoft.com/office/drawing/2014/main" val="3848018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5192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- 2024-06-25 17:30:04</a:t>
                      </a:r>
                      <a:r>
                        <a:rPr kumimoji="0" lang="fr-FR" sz="1000" b="0" i="0" u="none" strike="noStrike" kern="1200" cap="none" spc="0" normalizeH="0" baseline="0" noProof="0">
                          <a:ln>
                            <a:noFill/>
                          </a:ln>
                          <a:solidFill>
                            <a:prstClr val="black"/>
                          </a:solidFill>
                          <a:effectLst/>
                          <a:uLnTx/>
                          <a:uFillTx/>
                          <a:latin typeface="Calibri"/>
                          <a:ea typeface="+mn-ea"/>
                          <a:cs typeface="+mn-cs"/>
                        </a:rPr>
                        <a:t>
 🎉 Vivez l'esprit olympique avec Bordeaux Métropole !
Jusqu'au 14 juillet, découvrez un programme d’événements sportifs et culturels dans les 28 communes de la Métropole. Profitez d'expositions artistiques, de parcours d’orientation, de spectacles, et d'activités interactives pour toute la famille. 
À vocation artistique et culturelle, cette programmation a pour objectif de :
🔹 Valoriser la diversité des regards artistiques qui permettent de parler du sport ;
🔹 Créer une émulation de tout le territoire métropolitain ;
🔹 Favoriser les initiatives locales et les porter à l’attention du plus grand nombre. 
Découvrir le programme ➡️ https://bit.ly/4crsZoX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https://quintly-eu-image-storage.s3.amazonaws.com/d6136bef475e0c4f4a9c5fa3f6feaa69/99bf2aa6a89715bb876b1ad0b7806ba6.jpg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73804274"/>
                  </a:ext>
                </a:extLst>
              </a:tr>
            </a:tbl>
          </a:graphicData>
        </a:graphic>
      </p:graphicFrame>
      <p:sp>
        <p:nvSpPr>
          <p:cNvPr id="4" name="Text Placeholder 3">
            <a:extLst>
              <a:ext uri="{FF2B5EF4-FFF2-40B4-BE49-F238E27FC236}">
                <a16:creationId xmlns:a16="http://schemas.microsoft.com/office/drawing/2014/main" id="{8223A74E-EE0B-4C40-9323-00111533C2B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38413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026E-4F1F-4A3B-89A6-02EE5654A68E}"/>
              </a:ext>
            </a:extLst>
          </p:cNvPr>
          <p:cNvSpPr>
            <a:spLocks noGrp="1"/>
          </p:cNvSpPr>
          <p:nvPr>
            <p:ph type="title"/>
          </p:nvPr>
        </p:nvSpPr>
        <p:spPr/>
        <p:txBody>
          <a:bodyPr/>
          <a:lstStyle/>
          <a:p>
            <a:r>
              <a:rPr lang="en-US"/>
              <a:t>Facebook Publications vidéos | All profiles - 7 of 20</a:t>
            </a:r>
          </a:p>
        </p:txBody>
      </p:sp>
      <p:graphicFrame>
        <p:nvGraphicFramePr>
          <p:cNvPr id="5" name="Table Placeholder 4">
            <a:extLst>
              <a:ext uri="{FF2B5EF4-FFF2-40B4-BE49-F238E27FC236}">
                <a16:creationId xmlns:a16="http://schemas.microsoft.com/office/drawing/2014/main" id="{65E688D6-A162-4204-B9D4-892F23DA1893}"/>
              </a:ext>
            </a:extLst>
          </p:cNvPr>
          <p:cNvGraphicFramePr>
            <a:graphicFrameLocks noGrp="1"/>
          </p:cNvGraphicFramePr>
          <p:nvPr>
            <p:ph type="tbl" sz="quarter" idx="13"/>
            <p:extLst>
              <p:ext uri="{D42A27DB-BD31-4B8C-83A1-F6EECF244321}">
                <p14:modId xmlns:p14="http://schemas.microsoft.com/office/powerpoint/2010/main" val="73674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10603072"/>
                    </a:ext>
                  </a:extLst>
                </a:gridCol>
                <a:gridCol w="1069848">
                  <a:extLst>
                    <a:ext uri="{9D8B030D-6E8A-4147-A177-3AD203B41FA5}">
                      <a16:colId xmlns:a16="http://schemas.microsoft.com/office/drawing/2014/main" val="2656932311"/>
                    </a:ext>
                  </a:extLst>
                </a:gridCol>
                <a:gridCol w="740664">
                  <a:extLst>
                    <a:ext uri="{9D8B030D-6E8A-4147-A177-3AD203B41FA5}">
                      <a16:colId xmlns:a16="http://schemas.microsoft.com/office/drawing/2014/main" val="3792237505"/>
                    </a:ext>
                  </a:extLst>
                </a:gridCol>
                <a:gridCol w="411480">
                  <a:extLst>
                    <a:ext uri="{9D8B030D-6E8A-4147-A177-3AD203B41FA5}">
                      <a16:colId xmlns:a16="http://schemas.microsoft.com/office/drawing/2014/main" val="1092524940"/>
                    </a:ext>
                  </a:extLst>
                </a:gridCol>
                <a:gridCol w="411480">
                  <a:extLst>
                    <a:ext uri="{9D8B030D-6E8A-4147-A177-3AD203B41FA5}">
                      <a16:colId xmlns:a16="http://schemas.microsoft.com/office/drawing/2014/main" val="282745906"/>
                    </a:ext>
                  </a:extLst>
                </a:gridCol>
                <a:gridCol w="411480">
                  <a:extLst>
                    <a:ext uri="{9D8B030D-6E8A-4147-A177-3AD203B41FA5}">
                      <a16:colId xmlns:a16="http://schemas.microsoft.com/office/drawing/2014/main" val="192873575"/>
                    </a:ext>
                  </a:extLst>
                </a:gridCol>
                <a:gridCol w="411480">
                  <a:extLst>
                    <a:ext uri="{9D8B030D-6E8A-4147-A177-3AD203B41FA5}">
                      <a16:colId xmlns:a16="http://schemas.microsoft.com/office/drawing/2014/main" val="1541731737"/>
                    </a:ext>
                  </a:extLst>
                </a:gridCol>
                <a:gridCol w="411480">
                  <a:extLst>
                    <a:ext uri="{9D8B030D-6E8A-4147-A177-3AD203B41FA5}">
                      <a16:colId xmlns:a16="http://schemas.microsoft.com/office/drawing/2014/main" val="3386669980"/>
                    </a:ext>
                  </a:extLst>
                </a:gridCol>
                <a:gridCol w="411480">
                  <a:extLst>
                    <a:ext uri="{9D8B030D-6E8A-4147-A177-3AD203B41FA5}">
                      <a16:colId xmlns:a16="http://schemas.microsoft.com/office/drawing/2014/main" val="4273722854"/>
                    </a:ext>
                  </a:extLst>
                </a:gridCol>
                <a:gridCol w="411480">
                  <a:extLst>
                    <a:ext uri="{9D8B030D-6E8A-4147-A177-3AD203B41FA5}">
                      <a16:colId xmlns:a16="http://schemas.microsoft.com/office/drawing/2014/main" val="2912434416"/>
                    </a:ext>
                  </a:extLst>
                </a:gridCol>
                <a:gridCol w="411480">
                  <a:extLst>
                    <a:ext uri="{9D8B030D-6E8A-4147-A177-3AD203B41FA5}">
                      <a16:colId xmlns:a16="http://schemas.microsoft.com/office/drawing/2014/main" val="3434328794"/>
                    </a:ext>
                  </a:extLst>
                </a:gridCol>
                <a:gridCol w="411480">
                  <a:extLst>
                    <a:ext uri="{9D8B030D-6E8A-4147-A177-3AD203B41FA5}">
                      <a16:colId xmlns:a16="http://schemas.microsoft.com/office/drawing/2014/main" val="3924953889"/>
                    </a:ext>
                  </a:extLst>
                </a:gridCol>
                <a:gridCol w="411480">
                  <a:extLst>
                    <a:ext uri="{9D8B030D-6E8A-4147-A177-3AD203B41FA5}">
                      <a16:colId xmlns:a16="http://schemas.microsoft.com/office/drawing/2014/main" val="2249039674"/>
                    </a:ext>
                  </a:extLst>
                </a:gridCol>
                <a:gridCol w="411480">
                  <a:extLst>
                    <a:ext uri="{9D8B030D-6E8A-4147-A177-3AD203B41FA5}">
                      <a16:colId xmlns:a16="http://schemas.microsoft.com/office/drawing/2014/main" val="3137011891"/>
                    </a:ext>
                  </a:extLst>
                </a:gridCol>
                <a:gridCol w="411480">
                  <a:extLst>
                    <a:ext uri="{9D8B030D-6E8A-4147-A177-3AD203B41FA5}">
                      <a16:colId xmlns:a16="http://schemas.microsoft.com/office/drawing/2014/main" val="115372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3601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- 2024-06-24 18:00:35</a:t>
                      </a:r>
                      <a:r>
                        <a:rPr kumimoji="0" lang="fr-FR" sz="1000" b="0" i="0" u="none" strike="noStrike" kern="1200" cap="none" spc="0" normalizeH="0" baseline="0" noProof="0">
                          <a:ln>
                            <a:noFill/>
                          </a:ln>
                          <a:solidFill>
                            <a:prstClr val="black"/>
                          </a:solidFill>
                          <a:effectLst/>
                          <a:uLnTx/>
                          <a:uFillTx/>
                          <a:latin typeface="Calibri"/>
                          <a:ea typeface="+mn-ea"/>
                          <a:cs typeface="+mn-cs"/>
                        </a:rPr>
                        <a:t>
 💦 Gestion du bassin versant du Peugue : votre participation compte !
Depuis 2016, Bordeaux Métropole gère la compétence de Gestion des Milieux Aquatiques et Prévention des Inondations (GEMAPI) sur son territoire. Un plan pluriannuel de gestion (PPG) est en cours d’élaboration à l’échelle du bassin versant qui réunit le Peugue, les Ontines et la Devèze sur les communes de Ville de Bordeaux  Mérignac et Ville de Pessac. 
Il vise à :
👉️ préserver les cours d'eau ; 
👉️ prévenir les risques naturels ; 
👉️ protéger la biodiversité. 
Ces cours d'eau sont fragiles et peuvent subir l'érosion des berges, la détérioration de la qualité de l'eau et une diminution de la biodiversité. Pour y remédier, le plan de gestion pluriannuel vise à identifier les actions prioritaires sur une période de 5 à 10 ans. L'objectif ? préserver les cours d'eau, prévenir les risques naturels et protéger ou restaurer la biodiversité.
Vous habitez près de l'un des trois cours d'eau, qu'ils soient à ciel ouvert ou canalisés ? Que vous soyez pêcheur, promeneuse, jardinier ou membre d’une association de randonnée ou de protection de l’environnement, votre participation est la bienvenue ! 💭
Plus d'infos ➡️  https://fcld.ly/gestion-peugue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https://quintly-eu-image-storage.s3.amazonaws.com/d6136bef475e0c4f4a9c5fa3f6feaa69/e32aee626d2dfec04bc64f133a2b0fe6.jpg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biodiversité, vulnérabilité, Gemapi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46242637"/>
                  </a:ext>
                </a:extLst>
              </a:tr>
            </a:tbl>
          </a:graphicData>
        </a:graphic>
      </p:graphicFrame>
      <p:sp>
        <p:nvSpPr>
          <p:cNvPr id="4" name="Text Placeholder 3">
            <a:extLst>
              <a:ext uri="{FF2B5EF4-FFF2-40B4-BE49-F238E27FC236}">
                <a16:creationId xmlns:a16="http://schemas.microsoft.com/office/drawing/2014/main" id="{6162ED43-89CE-402A-A375-888165374B8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512509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32E4-DB92-4C2A-AF6B-96BA2F6A02B7}"/>
              </a:ext>
            </a:extLst>
          </p:cNvPr>
          <p:cNvSpPr>
            <a:spLocks noGrp="1"/>
          </p:cNvSpPr>
          <p:nvPr>
            <p:ph type="title"/>
          </p:nvPr>
        </p:nvSpPr>
        <p:spPr/>
        <p:txBody>
          <a:bodyPr/>
          <a:lstStyle/>
          <a:p>
            <a:r>
              <a:rPr lang="en-US"/>
              <a:t>Facebook Publications vidéos | All profiles - 8 of 20</a:t>
            </a:r>
          </a:p>
        </p:txBody>
      </p:sp>
      <p:graphicFrame>
        <p:nvGraphicFramePr>
          <p:cNvPr id="5" name="Table Placeholder 4">
            <a:extLst>
              <a:ext uri="{FF2B5EF4-FFF2-40B4-BE49-F238E27FC236}">
                <a16:creationId xmlns:a16="http://schemas.microsoft.com/office/drawing/2014/main" id="{2818F299-B074-4552-8AAD-B773891D7125}"/>
              </a:ext>
            </a:extLst>
          </p:cNvPr>
          <p:cNvGraphicFramePr>
            <a:graphicFrameLocks noGrp="1"/>
          </p:cNvGraphicFramePr>
          <p:nvPr>
            <p:ph type="tbl" sz="quarter" idx="13"/>
            <p:extLst>
              <p:ext uri="{D42A27DB-BD31-4B8C-83A1-F6EECF244321}">
                <p14:modId xmlns:p14="http://schemas.microsoft.com/office/powerpoint/2010/main" val="4023737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85160434"/>
                    </a:ext>
                  </a:extLst>
                </a:gridCol>
                <a:gridCol w="1069848">
                  <a:extLst>
                    <a:ext uri="{9D8B030D-6E8A-4147-A177-3AD203B41FA5}">
                      <a16:colId xmlns:a16="http://schemas.microsoft.com/office/drawing/2014/main" val="404880673"/>
                    </a:ext>
                  </a:extLst>
                </a:gridCol>
                <a:gridCol w="740664">
                  <a:extLst>
                    <a:ext uri="{9D8B030D-6E8A-4147-A177-3AD203B41FA5}">
                      <a16:colId xmlns:a16="http://schemas.microsoft.com/office/drawing/2014/main" val="3980788187"/>
                    </a:ext>
                  </a:extLst>
                </a:gridCol>
                <a:gridCol w="411480">
                  <a:extLst>
                    <a:ext uri="{9D8B030D-6E8A-4147-A177-3AD203B41FA5}">
                      <a16:colId xmlns:a16="http://schemas.microsoft.com/office/drawing/2014/main" val="620662776"/>
                    </a:ext>
                  </a:extLst>
                </a:gridCol>
                <a:gridCol w="411480">
                  <a:extLst>
                    <a:ext uri="{9D8B030D-6E8A-4147-A177-3AD203B41FA5}">
                      <a16:colId xmlns:a16="http://schemas.microsoft.com/office/drawing/2014/main" val="2775655346"/>
                    </a:ext>
                  </a:extLst>
                </a:gridCol>
                <a:gridCol w="411480">
                  <a:extLst>
                    <a:ext uri="{9D8B030D-6E8A-4147-A177-3AD203B41FA5}">
                      <a16:colId xmlns:a16="http://schemas.microsoft.com/office/drawing/2014/main" val="3561824220"/>
                    </a:ext>
                  </a:extLst>
                </a:gridCol>
                <a:gridCol w="411480">
                  <a:extLst>
                    <a:ext uri="{9D8B030D-6E8A-4147-A177-3AD203B41FA5}">
                      <a16:colId xmlns:a16="http://schemas.microsoft.com/office/drawing/2014/main" val="2723292983"/>
                    </a:ext>
                  </a:extLst>
                </a:gridCol>
                <a:gridCol w="411480">
                  <a:extLst>
                    <a:ext uri="{9D8B030D-6E8A-4147-A177-3AD203B41FA5}">
                      <a16:colId xmlns:a16="http://schemas.microsoft.com/office/drawing/2014/main" val="3938667890"/>
                    </a:ext>
                  </a:extLst>
                </a:gridCol>
                <a:gridCol w="411480">
                  <a:extLst>
                    <a:ext uri="{9D8B030D-6E8A-4147-A177-3AD203B41FA5}">
                      <a16:colId xmlns:a16="http://schemas.microsoft.com/office/drawing/2014/main" val="2907069141"/>
                    </a:ext>
                  </a:extLst>
                </a:gridCol>
                <a:gridCol w="411480">
                  <a:extLst>
                    <a:ext uri="{9D8B030D-6E8A-4147-A177-3AD203B41FA5}">
                      <a16:colId xmlns:a16="http://schemas.microsoft.com/office/drawing/2014/main" val="2803254517"/>
                    </a:ext>
                  </a:extLst>
                </a:gridCol>
                <a:gridCol w="411480">
                  <a:extLst>
                    <a:ext uri="{9D8B030D-6E8A-4147-A177-3AD203B41FA5}">
                      <a16:colId xmlns:a16="http://schemas.microsoft.com/office/drawing/2014/main" val="1644091557"/>
                    </a:ext>
                  </a:extLst>
                </a:gridCol>
                <a:gridCol w="411480">
                  <a:extLst>
                    <a:ext uri="{9D8B030D-6E8A-4147-A177-3AD203B41FA5}">
                      <a16:colId xmlns:a16="http://schemas.microsoft.com/office/drawing/2014/main" val="346043173"/>
                    </a:ext>
                  </a:extLst>
                </a:gridCol>
                <a:gridCol w="411480">
                  <a:extLst>
                    <a:ext uri="{9D8B030D-6E8A-4147-A177-3AD203B41FA5}">
                      <a16:colId xmlns:a16="http://schemas.microsoft.com/office/drawing/2014/main" val="878994272"/>
                    </a:ext>
                  </a:extLst>
                </a:gridCol>
                <a:gridCol w="411480">
                  <a:extLst>
                    <a:ext uri="{9D8B030D-6E8A-4147-A177-3AD203B41FA5}">
                      <a16:colId xmlns:a16="http://schemas.microsoft.com/office/drawing/2014/main" val="2841506777"/>
                    </a:ext>
                  </a:extLst>
                </a:gridCol>
                <a:gridCol w="411480">
                  <a:extLst>
                    <a:ext uri="{9D8B030D-6E8A-4147-A177-3AD203B41FA5}">
                      <a16:colId xmlns:a16="http://schemas.microsoft.com/office/drawing/2014/main" val="4184356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22274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18:15:02</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https://quintly-eu-image-storage.s3.amazonaws.com/d6136bef475e0c4f4a9c5fa3f6feaa69/09d032bb00f17cc403fa6e7f98c23842.jpg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07364537"/>
                  </a:ext>
                </a:extLst>
              </a:tr>
            </a:tbl>
          </a:graphicData>
        </a:graphic>
      </p:graphicFrame>
      <p:sp>
        <p:nvSpPr>
          <p:cNvPr id="4" name="Text Placeholder 3">
            <a:extLst>
              <a:ext uri="{FF2B5EF4-FFF2-40B4-BE49-F238E27FC236}">
                <a16:creationId xmlns:a16="http://schemas.microsoft.com/office/drawing/2014/main" id="{06E6A5CF-EB46-470C-BDF7-52AA7CD23E3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93881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AB045-6846-485B-B6BB-5989C4E3F7FD}"/>
              </a:ext>
            </a:extLst>
          </p:cNvPr>
          <p:cNvSpPr>
            <a:spLocks noGrp="1"/>
          </p:cNvSpPr>
          <p:nvPr>
            <p:ph type="title"/>
          </p:nvPr>
        </p:nvSpPr>
        <p:spPr/>
        <p:txBody>
          <a:bodyPr/>
          <a:lstStyle/>
          <a:p>
            <a:r>
              <a:rPr lang="en-US"/>
              <a:t>Facebook Publications vidéos | All profiles - 9 of 20</a:t>
            </a:r>
          </a:p>
        </p:txBody>
      </p:sp>
      <p:graphicFrame>
        <p:nvGraphicFramePr>
          <p:cNvPr id="5" name="Table Placeholder 4">
            <a:extLst>
              <a:ext uri="{FF2B5EF4-FFF2-40B4-BE49-F238E27FC236}">
                <a16:creationId xmlns:a16="http://schemas.microsoft.com/office/drawing/2014/main" id="{BBA9E0A9-94F0-4B88-B7A8-2350882A4F39}"/>
              </a:ext>
            </a:extLst>
          </p:cNvPr>
          <p:cNvGraphicFramePr>
            <a:graphicFrameLocks noGrp="1"/>
          </p:cNvGraphicFramePr>
          <p:nvPr>
            <p:ph type="tbl" sz="quarter" idx="13"/>
            <p:extLst>
              <p:ext uri="{D42A27DB-BD31-4B8C-83A1-F6EECF244321}">
                <p14:modId xmlns:p14="http://schemas.microsoft.com/office/powerpoint/2010/main" val="1039904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32352788"/>
                    </a:ext>
                  </a:extLst>
                </a:gridCol>
                <a:gridCol w="1069848">
                  <a:extLst>
                    <a:ext uri="{9D8B030D-6E8A-4147-A177-3AD203B41FA5}">
                      <a16:colId xmlns:a16="http://schemas.microsoft.com/office/drawing/2014/main" val="683628257"/>
                    </a:ext>
                  </a:extLst>
                </a:gridCol>
                <a:gridCol w="740664">
                  <a:extLst>
                    <a:ext uri="{9D8B030D-6E8A-4147-A177-3AD203B41FA5}">
                      <a16:colId xmlns:a16="http://schemas.microsoft.com/office/drawing/2014/main" val="1588029814"/>
                    </a:ext>
                  </a:extLst>
                </a:gridCol>
                <a:gridCol w="411480">
                  <a:extLst>
                    <a:ext uri="{9D8B030D-6E8A-4147-A177-3AD203B41FA5}">
                      <a16:colId xmlns:a16="http://schemas.microsoft.com/office/drawing/2014/main" val="3661248043"/>
                    </a:ext>
                  </a:extLst>
                </a:gridCol>
                <a:gridCol w="411480">
                  <a:extLst>
                    <a:ext uri="{9D8B030D-6E8A-4147-A177-3AD203B41FA5}">
                      <a16:colId xmlns:a16="http://schemas.microsoft.com/office/drawing/2014/main" val="405051505"/>
                    </a:ext>
                  </a:extLst>
                </a:gridCol>
                <a:gridCol w="411480">
                  <a:extLst>
                    <a:ext uri="{9D8B030D-6E8A-4147-A177-3AD203B41FA5}">
                      <a16:colId xmlns:a16="http://schemas.microsoft.com/office/drawing/2014/main" val="1099488416"/>
                    </a:ext>
                  </a:extLst>
                </a:gridCol>
                <a:gridCol w="411480">
                  <a:extLst>
                    <a:ext uri="{9D8B030D-6E8A-4147-A177-3AD203B41FA5}">
                      <a16:colId xmlns:a16="http://schemas.microsoft.com/office/drawing/2014/main" val="1811729633"/>
                    </a:ext>
                  </a:extLst>
                </a:gridCol>
                <a:gridCol w="411480">
                  <a:extLst>
                    <a:ext uri="{9D8B030D-6E8A-4147-A177-3AD203B41FA5}">
                      <a16:colId xmlns:a16="http://schemas.microsoft.com/office/drawing/2014/main" val="1524585308"/>
                    </a:ext>
                  </a:extLst>
                </a:gridCol>
                <a:gridCol w="411480">
                  <a:extLst>
                    <a:ext uri="{9D8B030D-6E8A-4147-A177-3AD203B41FA5}">
                      <a16:colId xmlns:a16="http://schemas.microsoft.com/office/drawing/2014/main" val="1737080006"/>
                    </a:ext>
                  </a:extLst>
                </a:gridCol>
                <a:gridCol w="411480">
                  <a:extLst>
                    <a:ext uri="{9D8B030D-6E8A-4147-A177-3AD203B41FA5}">
                      <a16:colId xmlns:a16="http://schemas.microsoft.com/office/drawing/2014/main" val="308371624"/>
                    </a:ext>
                  </a:extLst>
                </a:gridCol>
                <a:gridCol w="411480">
                  <a:extLst>
                    <a:ext uri="{9D8B030D-6E8A-4147-A177-3AD203B41FA5}">
                      <a16:colId xmlns:a16="http://schemas.microsoft.com/office/drawing/2014/main" val="1956504987"/>
                    </a:ext>
                  </a:extLst>
                </a:gridCol>
                <a:gridCol w="411480">
                  <a:extLst>
                    <a:ext uri="{9D8B030D-6E8A-4147-A177-3AD203B41FA5}">
                      <a16:colId xmlns:a16="http://schemas.microsoft.com/office/drawing/2014/main" val="3294086727"/>
                    </a:ext>
                  </a:extLst>
                </a:gridCol>
                <a:gridCol w="411480">
                  <a:extLst>
                    <a:ext uri="{9D8B030D-6E8A-4147-A177-3AD203B41FA5}">
                      <a16:colId xmlns:a16="http://schemas.microsoft.com/office/drawing/2014/main" val="3647032357"/>
                    </a:ext>
                  </a:extLst>
                </a:gridCol>
                <a:gridCol w="411480">
                  <a:extLst>
                    <a:ext uri="{9D8B030D-6E8A-4147-A177-3AD203B41FA5}">
                      <a16:colId xmlns:a16="http://schemas.microsoft.com/office/drawing/2014/main" val="1585775656"/>
                    </a:ext>
                  </a:extLst>
                </a:gridCol>
                <a:gridCol w="411480">
                  <a:extLst>
                    <a:ext uri="{9D8B030D-6E8A-4147-A177-3AD203B41FA5}">
                      <a16:colId xmlns:a16="http://schemas.microsoft.com/office/drawing/2014/main" val="3506142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403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- 2024-06-21 11:08:23</a:t>
                      </a:r>
                      <a:r>
                        <a:rPr kumimoji="0" lang="en-US" sz="1000" b="0" i="0" u="none" strike="noStrike" kern="1200" cap="none" spc="0" normalizeH="0" baseline="0" noProof="0">
                          <a:ln>
                            <a:noFill/>
                          </a:ln>
                          <a:solidFill>
                            <a:prstClr val="black"/>
                          </a:solidFill>
                          <a:effectLst/>
                          <a:uLnTx/>
                          <a:uFillTx/>
                          <a:latin typeface="Calibri"/>
                          <a:ea typeface="+mn-ea"/>
                          <a:cs typeface="+mn-cs"/>
                        </a:rPr>
                        <a:t>
 LA PROGRAMMATION 2024 EN IMAGES 🎬
✨ Nous sommes heureux de vous présenter le teaser de l’Été métropolitain 2024 🤩 
Plongez dans l'univers artistique de plus de 30 compagnies du 15 juillet au 29 août dans des lieux (extra)ordinaires de la Métropole !
👉 En attendant le programme papier, ne manquez pas toutes les dates à venir : https://etemetropolitain.bordeaux-metropole.fr/les-dates/ 
Crédit teaser : Emma Délas
#ÉtéMétropolitain #BordeauxMétropole #Festival #Spectacles
Les compagnies : 
Auguste Bienvenue La Petite Populaire Compagnie EVER - Camille Rocailleux Iddac Gironde Le Méta Cie 24.92 Gang of Food Sentimentale Foule Einstein On The Beach Arnaud Deprez I Compagnie Allongé La Flambée Compagnie Sans Gravité Ablaye Cissoko Cyrille Brotto Flèche Love Sophye Soliveau Rami Khalife Elliott Armen Le Rocher de Palmer Compagnie du Tout Vivant - Thomas Visonneau Okto La Naine Rouge Cie Jusqu'ici tout va bien - Adrien Taffanel Cie Entrechocs La Compagnie Musiques Télescopiques Iddac Gironde Le Syndicat d'Initiative La soeur de Shakespeare Notre Insouciance Volmir Cordeiro Books on the Move Villa Valmont Les Lubies Inès Cassigneul @musique.aïla @compagniehel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https://quintly-eu-image-storage.s3.amazonaws.com/9f38fa4d92264d77c092107096e7caff/9f75fe4bcddcc5f1a3736a54ed4ade6a.jpg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2790771"/>
                  </a:ext>
                </a:extLst>
              </a:tr>
            </a:tbl>
          </a:graphicData>
        </a:graphic>
      </p:graphicFrame>
      <p:sp>
        <p:nvSpPr>
          <p:cNvPr id="4" name="Text Placeholder 3">
            <a:extLst>
              <a:ext uri="{FF2B5EF4-FFF2-40B4-BE49-F238E27FC236}">
                <a16:creationId xmlns:a16="http://schemas.microsoft.com/office/drawing/2014/main" id="{DBE98DB4-6964-4A46-A0F2-EDE0019507A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80770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4385E-838C-489A-BB79-A25ED0493323}"/>
              </a:ext>
            </a:extLst>
          </p:cNvPr>
          <p:cNvSpPr>
            <a:spLocks noGrp="1"/>
          </p:cNvSpPr>
          <p:nvPr>
            <p:ph type="title"/>
          </p:nvPr>
        </p:nvSpPr>
        <p:spPr/>
        <p:txBody>
          <a:bodyPr/>
          <a:lstStyle/>
          <a:p>
            <a:r>
              <a:rPr lang="en-US"/>
              <a:t>Facebook Publications vidéos | All profiles - 10 of 20</a:t>
            </a:r>
          </a:p>
        </p:txBody>
      </p:sp>
      <p:graphicFrame>
        <p:nvGraphicFramePr>
          <p:cNvPr id="5" name="Table Placeholder 4">
            <a:extLst>
              <a:ext uri="{FF2B5EF4-FFF2-40B4-BE49-F238E27FC236}">
                <a16:creationId xmlns:a16="http://schemas.microsoft.com/office/drawing/2014/main" id="{2FDB7A3A-A54C-4619-9CC6-C0CD6A336E69}"/>
              </a:ext>
            </a:extLst>
          </p:cNvPr>
          <p:cNvGraphicFramePr>
            <a:graphicFrameLocks noGrp="1"/>
          </p:cNvGraphicFramePr>
          <p:nvPr>
            <p:ph type="tbl" sz="quarter" idx="13"/>
            <p:extLst>
              <p:ext uri="{D42A27DB-BD31-4B8C-83A1-F6EECF244321}">
                <p14:modId xmlns:p14="http://schemas.microsoft.com/office/powerpoint/2010/main" val="264960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86351741"/>
                    </a:ext>
                  </a:extLst>
                </a:gridCol>
                <a:gridCol w="1069848">
                  <a:extLst>
                    <a:ext uri="{9D8B030D-6E8A-4147-A177-3AD203B41FA5}">
                      <a16:colId xmlns:a16="http://schemas.microsoft.com/office/drawing/2014/main" val="1345842105"/>
                    </a:ext>
                  </a:extLst>
                </a:gridCol>
                <a:gridCol w="740664">
                  <a:extLst>
                    <a:ext uri="{9D8B030D-6E8A-4147-A177-3AD203B41FA5}">
                      <a16:colId xmlns:a16="http://schemas.microsoft.com/office/drawing/2014/main" val="3231477765"/>
                    </a:ext>
                  </a:extLst>
                </a:gridCol>
                <a:gridCol w="411480">
                  <a:extLst>
                    <a:ext uri="{9D8B030D-6E8A-4147-A177-3AD203B41FA5}">
                      <a16:colId xmlns:a16="http://schemas.microsoft.com/office/drawing/2014/main" val="3002450062"/>
                    </a:ext>
                  </a:extLst>
                </a:gridCol>
                <a:gridCol w="411480">
                  <a:extLst>
                    <a:ext uri="{9D8B030D-6E8A-4147-A177-3AD203B41FA5}">
                      <a16:colId xmlns:a16="http://schemas.microsoft.com/office/drawing/2014/main" val="3095106112"/>
                    </a:ext>
                  </a:extLst>
                </a:gridCol>
                <a:gridCol w="411480">
                  <a:extLst>
                    <a:ext uri="{9D8B030D-6E8A-4147-A177-3AD203B41FA5}">
                      <a16:colId xmlns:a16="http://schemas.microsoft.com/office/drawing/2014/main" val="1308580940"/>
                    </a:ext>
                  </a:extLst>
                </a:gridCol>
                <a:gridCol w="411480">
                  <a:extLst>
                    <a:ext uri="{9D8B030D-6E8A-4147-A177-3AD203B41FA5}">
                      <a16:colId xmlns:a16="http://schemas.microsoft.com/office/drawing/2014/main" val="1191638437"/>
                    </a:ext>
                  </a:extLst>
                </a:gridCol>
                <a:gridCol w="411480">
                  <a:extLst>
                    <a:ext uri="{9D8B030D-6E8A-4147-A177-3AD203B41FA5}">
                      <a16:colId xmlns:a16="http://schemas.microsoft.com/office/drawing/2014/main" val="1042790211"/>
                    </a:ext>
                  </a:extLst>
                </a:gridCol>
                <a:gridCol w="411480">
                  <a:extLst>
                    <a:ext uri="{9D8B030D-6E8A-4147-A177-3AD203B41FA5}">
                      <a16:colId xmlns:a16="http://schemas.microsoft.com/office/drawing/2014/main" val="3407315335"/>
                    </a:ext>
                  </a:extLst>
                </a:gridCol>
                <a:gridCol w="411480">
                  <a:extLst>
                    <a:ext uri="{9D8B030D-6E8A-4147-A177-3AD203B41FA5}">
                      <a16:colId xmlns:a16="http://schemas.microsoft.com/office/drawing/2014/main" val="1798399435"/>
                    </a:ext>
                  </a:extLst>
                </a:gridCol>
                <a:gridCol w="411480">
                  <a:extLst>
                    <a:ext uri="{9D8B030D-6E8A-4147-A177-3AD203B41FA5}">
                      <a16:colId xmlns:a16="http://schemas.microsoft.com/office/drawing/2014/main" val="3556246590"/>
                    </a:ext>
                  </a:extLst>
                </a:gridCol>
                <a:gridCol w="411480">
                  <a:extLst>
                    <a:ext uri="{9D8B030D-6E8A-4147-A177-3AD203B41FA5}">
                      <a16:colId xmlns:a16="http://schemas.microsoft.com/office/drawing/2014/main" val="2559734862"/>
                    </a:ext>
                  </a:extLst>
                </a:gridCol>
                <a:gridCol w="411480">
                  <a:extLst>
                    <a:ext uri="{9D8B030D-6E8A-4147-A177-3AD203B41FA5}">
                      <a16:colId xmlns:a16="http://schemas.microsoft.com/office/drawing/2014/main" val="1912498894"/>
                    </a:ext>
                  </a:extLst>
                </a:gridCol>
                <a:gridCol w="411480">
                  <a:extLst>
                    <a:ext uri="{9D8B030D-6E8A-4147-A177-3AD203B41FA5}">
                      <a16:colId xmlns:a16="http://schemas.microsoft.com/office/drawing/2014/main" val="1948990918"/>
                    </a:ext>
                  </a:extLst>
                </a:gridCol>
                <a:gridCol w="411480">
                  <a:extLst>
                    <a:ext uri="{9D8B030D-6E8A-4147-A177-3AD203B41FA5}">
                      <a16:colId xmlns:a16="http://schemas.microsoft.com/office/drawing/2014/main" val="737744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58143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08:18:04</a:t>
                      </a:r>
                      <a:r>
                        <a:rPr kumimoji="0" lang="fr-FR" sz="1000" b="0" i="0" u="none" strike="noStrike" kern="1200" cap="none" spc="0" normalizeH="0" baseline="0" noProof="0">
                          <a:ln>
                            <a:noFill/>
                          </a:ln>
                          <a:solidFill>
                            <a:prstClr val="black"/>
                          </a:solidFill>
                          <a:effectLst/>
                          <a:uLnTx/>
                          <a:uFillTx/>
                          <a:latin typeface="Calibri"/>
                          <a:ea typeface="+mn-ea"/>
                          <a:cs typeface="+mn-cs"/>
                        </a:rPr>
                        <a:t>
 🎬️ Pour une métropole rafraichissante 🧊
Pierre Hurmic , premier Vice-président de Bordeaux Métropole, détaille le plan d'actions "Métropole rafraichissante". 
Objectif ? Proposer un plan concret pour adapter le plus rapidement notre territoire face au changement climatique. 
Un chiffre à retenir pour comprendre cet objectif : 
🥵 42 % de la population du territoire est vulnérable face à une canicule. Pour y faire face, Bordeaux Métropole engage un plan d’actions « Métropole rafraichissante ». 
Découvrez notre carte des espaces de fraîcheur proches de chez vous.
https://www.bordeaux-metropole.fr/a-votre-service/services-aux-particuliers/environnement-sante/espaces-fraicheur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https://quintly-eu-image-storage.s3.amazonaws.com/d6136bef475e0c4f4a9c5fa3f6feaa69/7f8e8a73cc951f3d145db09fdab8e4d6.jpg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 vulnérabilité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6686581"/>
                  </a:ext>
                </a:extLst>
              </a:tr>
            </a:tbl>
          </a:graphicData>
        </a:graphic>
      </p:graphicFrame>
      <p:sp>
        <p:nvSpPr>
          <p:cNvPr id="4" name="Text Placeholder 3">
            <a:extLst>
              <a:ext uri="{FF2B5EF4-FFF2-40B4-BE49-F238E27FC236}">
                <a16:creationId xmlns:a16="http://schemas.microsoft.com/office/drawing/2014/main" id="{B27F12FE-A85B-4F2B-B2B7-0CEDB821613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12775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B64D6-8961-4E94-A07F-0A6AC8F4F8F0}"/>
              </a:ext>
            </a:extLst>
          </p:cNvPr>
          <p:cNvSpPr>
            <a:spLocks noGrp="1"/>
          </p:cNvSpPr>
          <p:nvPr>
            <p:ph type="title"/>
          </p:nvPr>
        </p:nvSpPr>
        <p:spPr/>
        <p:txBody>
          <a:bodyPr/>
          <a:lstStyle/>
          <a:p>
            <a:r>
              <a:rPr lang="en-US"/>
              <a:t>Facebook Publications vidéos | All profiles - 11 of 20</a:t>
            </a:r>
          </a:p>
        </p:txBody>
      </p:sp>
      <p:graphicFrame>
        <p:nvGraphicFramePr>
          <p:cNvPr id="5" name="Table Placeholder 4">
            <a:extLst>
              <a:ext uri="{FF2B5EF4-FFF2-40B4-BE49-F238E27FC236}">
                <a16:creationId xmlns:a16="http://schemas.microsoft.com/office/drawing/2014/main" id="{AD8F1D8B-770B-41C2-9E99-6E28EB0F878D}"/>
              </a:ext>
            </a:extLst>
          </p:cNvPr>
          <p:cNvGraphicFramePr>
            <a:graphicFrameLocks noGrp="1"/>
          </p:cNvGraphicFramePr>
          <p:nvPr>
            <p:ph type="tbl" sz="quarter" idx="13"/>
            <p:extLst>
              <p:ext uri="{D42A27DB-BD31-4B8C-83A1-F6EECF244321}">
                <p14:modId xmlns:p14="http://schemas.microsoft.com/office/powerpoint/2010/main" val="37754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11489058"/>
                    </a:ext>
                  </a:extLst>
                </a:gridCol>
                <a:gridCol w="1069848">
                  <a:extLst>
                    <a:ext uri="{9D8B030D-6E8A-4147-A177-3AD203B41FA5}">
                      <a16:colId xmlns:a16="http://schemas.microsoft.com/office/drawing/2014/main" val="4055568490"/>
                    </a:ext>
                  </a:extLst>
                </a:gridCol>
                <a:gridCol w="740664">
                  <a:extLst>
                    <a:ext uri="{9D8B030D-6E8A-4147-A177-3AD203B41FA5}">
                      <a16:colId xmlns:a16="http://schemas.microsoft.com/office/drawing/2014/main" val="1437727657"/>
                    </a:ext>
                  </a:extLst>
                </a:gridCol>
                <a:gridCol w="411480">
                  <a:extLst>
                    <a:ext uri="{9D8B030D-6E8A-4147-A177-3AD203B41FA5}">
                      <a16:colId xmlns:a16="http://schemas.microsoft.com/office/drawing/2014/main" val="1588454004"/>
                    </a:ext>
                  </a:extLst>
                </a:gridCol>
                <a:gridCol w="411480">
                  <a:extLst>
                    <a:ext uri="{9D8B030D-6E8A-4147-A177-3AD203B41FA5}">
                      <a16:colId xmlns:a16="http://schemas.microsoft.com/office/drawing/2014/main" val="3385800419"/>
                    </a:ext>
                  </a:extLst>
                </a:gridCol>
                <a:gridCol w="411480">
                  <a:extLst>
                    <a:ext uri="{9D8B030D-6E8A-4147-A177-3AD203B41FA5}">
                      <a16:colId xmlns:a16="http://schemas.microsoft.com/office/drawing/2014/main" val="662693280"/>
                    </a:ext>
                  </a:extLst>
                </a:gridCol>
                <a:gridCol w="411480">
                  <a:extLst>
                    <a:ext uri="{9D8B030D-6E8A-4147-A177-3AD203B41FA5}">
                      <a16:colId xmlns:a16="http://schemas.microsoft.com/office/drawing/2014/main" val="4042651840"/>
                    </a:ext>
                  </a:extLst>
                </a:gridCol>
                <a:gridCol w="411480">
                  <a:extLst>
                    <a:ext uri="{9D8B030D-6E8A-4147-A177-3AD203B41FA5}">
                      <a16:colId xmlns:a16="http://schemas.microsoft.com/office/drawing/2014/main" val="444981938"/>
                    </a:ext>
                  </a:extLst>
                </a:gridCol>
                <a:gridCol w="411480">
                  <a:extLst>
                    <a:ext uri="{9D8B030D-6E8A-4147-A177-3AD203B41FA5}">
                      <a16:colId xmlns:a16="http://schemas.microsoft.com/office/drawing/2014/main" val="134600224"/>
                    </a:ext>
                  </a:extLst>
                </a:gridCol>
                <a:gridCol w="411480">
                  <a:extLst>
                    <a:ext uri="{9D8B030D-6E8A-4147-A177-3AD203B41FA5}">
                      <a16:colId xmlns:a16="http://schemas.microsoft.com/office/drawing/2014/main" val="2342110440"/>
                    </a:ext>
                  </a:extLst>
                </a:gridCol>
                <a:gridCol w="411480">
                  <a:extLst>
                    <a:ext uri="{9D8B030D-6E8A-4147-A177-3AD203B41FA5}">
                      <a16:colId xmlns:a16="http://schemas.microsoft.com/office/drawing/2014/main" val="461938969"/>
                    </a:ext>
                  </a:extLst>
                </a:gridCol>
                <a:gridCol w="411480">
                  <a:extLst>
                    <a:ext uri="{9D8B030D-6E8A-4147-A177-3AD203B41FA5}">
                      <a16:colId xmlns:a16="http://schemas.microsoft.com/office/drawing/2014/main" val="4117784409"/>
                    </a:ext>
                  </a:extLst>
                </a:gridCol>
                <a:gridCol w="411480">
                  <a:extLst>
                    <a:ext uri="{9D8B030D-6E8A-4147-A177-3AD203B41FA5}">
                      <a16:colId xmlns:a16="http://schemas.microsoft.com/office/drawing/2014/main" val="1834154062"/>
                    </a:ext>
                  </a:extLst>
                </a:gridCol>
                <a:gridCol w="411480">
                  <a:extLst>
                    <a:ext uri="{9D8B030D-6E8A-4147-A177-3AD203B41FA5}">
                      <a16:colId xmlns:a16="http://schemas.microsoft.com/office/drawing/2014/main" val="2547666871"/>
                    </a:ext>
                  </a:extLst>
                </a:gridCol>
                <a:gridCol w="411480">
                  <a:extLst>
                    <a:ext uri="{9D8B030D-6E8A-4147-A177-3AD203B41FA5}">
                      <a16:colId xmlns:a16="http://schemas.microsoft.com/office/drawing/2014/main" val="87692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4401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- 2024-06-18 10:10:11</a:t>
                      </a:r>
                      <a:r>
                        <a:rPr kumimoji="0" lang="fr-FR" sz="1000" b="0" i="0" u="none" strike="noStrike" kern="1200" cap="none" spc="0" normalizeH="0" baseline="0" noProof="0">
                          <a:ln>
                            <a:noFill/>
                          </a:ln>
                          <a:solidFill>
                            <a:prstClr val="black"/>
                          </a:solidFill>
                          <a:effectLst/>
                          <a:uLnTx/>
                          <a:uFillTx/>
                          <a:latin typeface="Calibri"/>
                          <a:ea typeface="+mn-ea"/>
                          <a:cs typeface="+mn-cs"/>
                        </a:rPr>
                        <a:t>
 🛥️ Un nouveau sur l'eau de la Métropole : Bato, la nouvelle navette fluviale 💦
Conçu dans les ateliers de la société Ocea aux Sables d'Olonne, le BATO s'inscrit dans le cadre du développement d'un nouveau réseau fluvial à Bordeaux Métropole. 
Objectifs ➡️ fluidifier les trajets sur le territoire métropolitain, et améliorer l'échange entre la rive droite et la rive gauche. 
D'autres lignes de navettes fluviales seront mises en service dans les prochains mois, permettant de relier les différents points d'intérêt de la ville (Stalingrad, Quinconces, Bastide Darwin, Les Hangars, Cité du vin, Lormont Bas)📍. 
De plus, trois nouveaux pontons seront ajoutés aux existants  :
👉 La Benauge (La Bastide)
👉 Port Garonne (Bègles )
👉 Belvédère (Saint-Jean)
Encore un peu de patience, les nouveaux Bato seront mis en service à l'automne 2024 !
TBM - Transports Bordeaux Métropole Ville de Bordeaux Ville de Lormont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https://quintly-eu-image-storage.s3.amazonaws.com/d6136bef475e0c4f4a9c5fa3f6feaa69/3aab2d374c96ec020e54262dfa19f45c.jpg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76233198"/>
                  </a:ext>
                </a:extLst>
              </a:tr>
            </a:tbl>
          </a:graphicData>
        </a:graphic>
      </p:graphicFrame>
      <p:sp>
        <p:nvSpPr>
          <p:cNvPr id="4" name="Text Placeholder 3">
            <a:extLst>
              <a:ext uri="{FF2B5EF4-FFF2-40B4-BE49-F238E27FC236}">
                <a16:creationId xmlns:a16="http://schemas.microsoft.com/office/drawing/2014/main" id="{FEB2BE1C-0FFB-4173-A2D5-2358A30ECB4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23033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D483-B6B7-4A0E-A50C-B69056F1A1F9}"/>
              </a:ext>
            </a:extLst>
          </p:cNvPr>
          <p:cNvSpPr>
            <a:spLocks noGrp="1"/>
          </p:cNvSpPr>
          <p:nvPr>
            <p:ph type="title"/>
          </p:nvPr>
        </p:nvSpPr>
        <p:spPr/>
        <p:txBody>
          <a:bodyPr/>
          <a:lstStyle/>
          <a:p>
            <a:r>
              <a:rPr lang="en-US"/>
              <a:t>Facebook Publications vidéos | All profiles - 12 of 20</a:t>
            </a:r>
          </a:p>
        </p:txBody>
      </p:sp>
      <p:graphicFrame>
        <p:nvGraphicFramePr>
          <p:cNvPr id="5" name="Table Placeholder 4">
            <a:extLst>
              <a:ext uri="{FF2B5EF4-FFF2-40B4-BE49-F238E27FC236}">
                <a16:creationId xmlns:a16="http://schemas.microsoft.com/office/drawing/2014/main" id="{90D79BFD-A72C-4FC6-994D-98366B4491F4}"/>
              </a:ext>
            </a:extLst>
          </p:cNvPr>
          <p:cNvGraphicFramePr>
            <a:graphicFrameLocks noGrp="1"/>
          </p:cNvGraphicFramePr>
          <p:nvPr>
            <p:ph type="tbl" sz="quarter" idx="13"/>
            <p:extLst>
              <p:ext uri="{D42A27DB-BD31-4B8C-83A1-F6EECF244321}">
                <p14:modId xmlns:p14="http://schemas.microsoft.com/office/powerpoint/2010/main" val="3319880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52613246"/>
                    </a:ext>
                  </a:extLst>
                </a:gridCol>
                <a:gridCol w="1069848">
                  <a:extLst>
                    <a:ext uri="{9D8B030D-6E8A-4147-A177-3AD203B41FA5}">
                      <a16:colId xmlns:a16="http://schemas.microsoft.com/office/drawing/2014/main" val="2428016494"/>
                    </a:ext>
                  </a:extLst>
                </a:gridCol>
                <a:gridCol w="740664">
                  <a:extLst>
                    <a:ext uri="{9D8B030D-6E8A-4147-A177-3AD203B41FA5}">
                      <a16:colId xmlns:a16="http://schemas.microsoft.com/office/drawing/2014/main" val="3960123478"/>
                    </a:ext>
                  </a:extLst>
                </a:gridCol>
                <a:gridCol w="411480">
                  <a:extLst>
                    <a:ext uri="{9D8B030D-6E8A-4147-A177-3AD203B41FA5}">
                      <a16:colId xmlns:a16="http://schemas.microsoft.com/office/drawing/2014/main" val="1971078789"/>
                    </a:ext>
                  </a:extLst>
                </a:gridCol>
                <a:gridCol w="411480">
                  <a:extLst>
                    <a:ext uri="{9D8B030D-6E8A-4147-A177-3AD203B41FA5}">
                      <a16:colId xmlns:a16="http://schemas.microsoft.com/office/drawing/2014/main" val="526422439"/>
                    </a:ext>
                  </a:extLst>
                </a:gridCol>
                <a:gridCol w="411480">
                  <a:extLst>
                    <a:ext uri="{9D8B030D-6E8A-4147-A177-3AD203B41FA5}">
                      <a16:colId xmlns:a16="http://schemas.microsoft.com/office/drawing/2014/main" val="2149226824"/>
                    </a:ext>
                  </a:extLst>
                </a:gridCol>
                <a:gridCol w="411480">
                  <a:extLst>
                    <a:ext uri="{9D8B030D-6E8A-4147-A177-3AD203B41FA5}">
                      <a16:colId xmlns:a16="http://schemas.microsoft.com/office/drawing/2014/main" val="2398578700"/>
                    </a:ext>
                  </a:extLst>
                </a:gridCol>
                <a:gridCol w="411480">
                  <a:extLst>
                    <a:ext uri="{9D8B030D-6E8A-4147-A177-3AD203B41FA5}">
                      <a16:colId xmlns:a16="http://schemas.microsoft.com/office/drawing/2014/main" val="2260608101"/>
                    </a:ext>
                  </a:extLst>
                </a:gridCol>
                <a:gridCol w="411480">
                  <a:extLst>
                    <a:ext uri="{9D8B030D-6E8A-4147-A177-3AD203B41FA5}">
                      <a16:colId xmlns:a16="http://schemas.microsoft.com/office/drawing/2014/main" val="1480042233"/>
                    </a:ext>
                  </a:extLst>
                </a:gridCol>
                <a:gridCol w="411480">
                  <a:extLst>
                    <a:ext uri="{9D8B030D-6E8A-4147-A177-3AD203B41FA5}">
                      <a16:colId xmlns:a16="http://schemas.microsoft.com/office/drawing/2014/main" val="51814000"/>
                    </a:ext>
                  </a:extLst>
                </a:gridCol>
                <a:gridCol w="411480">
                  <a:extLst>
                    <a:ext uri="{9D8B030D-6E8A-4147-A177-3AD203B41FA5}">
                      <a16:colId xmlns:a16="http://schemas.microsoft.com/office/drawing/2014/main" val="2397290231"/>
                    </a:ext>
                  </a:extLst>
                </a:gridCol>
                <a:gridCol w="411480">
                  <a:extLst>
                    <a:ext uri="{9D8B030D-6E8A-4147-A177-3AD203B41FA5}">
                      <a16:colId xmlns:a16="http://schemas.microsoft.com/office/drawing/2014/main" val="1556667869"/>
                    </a:ext>
                  </a:extLst>
                </a:gridCol>
                <a:gridCol w="411480">
                  <a:extLst>
                    <a:ext uri="{9D8B030D-6E8A-4147-A177-3AD203B41FA5}">
                      <a16:colId xmlns:a16="http://schemas.microsoft.com/office/drawing/2014/main" val="502455330"/>
                    </a:ext>
                  </a:extLst>
                </a:gridCol>
                <a:gridCol w="411480">
                  <a:extLst>
                    <a:ext uri="{9D8B030D-6E8A-4147-A177-3AD203B41FA5}">
                      <a16:colId xmlns:a16="http://schemas.microsoft.com/office/drawing/2014/main" val="3428390951"/>
                    </a:ext>
                  </a:extLst>
                </a:gridCol>
                <a:gridCol w="411480">
                  <a:extLst>
                    <a:ext uri="{9D8B030D-6E8A-4147-A177-3AD203B41FA5}">
                      <a16:colId xmlns:a16="http://schemas.microsoft.com/office/drawing/2014/main" val="329591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82011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- 2024-06-14 13:54:51</a:t>
                      </a:r>
                      <a:r>
                        <a:rPr kumimoji="0" lang="fr-FR" sz="1000" b="0" i="0" u="none" strike="noStrike" kern="1200" cap="none" spc="0" normalizeH="0" baseline="0" noProof="0">
                          <a:ln>
                            <a:noFill/>
                          </a:ln>
                          <a:solidFill>
                            <a:prstClr val="black"/>
                          </a:solidFill>
                          <a:effectLst/>
                          <a:uLnTx/>
                          <a:uFillTx/>
                          <a:latin typeface="Calibri"/>
                          <a:ea typeface="+mn-ea"/>
                          <a:cs typeface="+mn-cs"/>
                        </a:rPr>
                        <a:t>
 🌞 PRÊTES ET PRÊTS À (RE)VIVRE L'ÉTÉ MÉTROPOLITAIN ?
Théâtre, danse, musique, cirque &amp; arts de la rue, gourmandise...
Plongez au cœur de l'effervescence estivale de la Métropole !
Deux mois de festivités, de convivialité et de découvertes culturelles vous attendent pour un été inoubliable.
Restez actifs et à l’écoute pour découvrir la programmation haute en couleur de cette 13ème édition, créée en étroite collaboration avec les compagnies et partenaires ! 😍 
Partenaires : 
Bordeaux Métropole  Pôle Culturel Evasion  Mairie d'Ambès  Ville d'Artigues-près-Bordeaux  Ville de Bassens  Bègles  Ville de Blanquefort  Ville de Bordeaux  Ville de BOULIAC  Ville de Bruges  Ville de Carbon-Blanc  Ville de Cenon  Ville d'Eysines  Ville de Floirac  Ville de Gradignan  Le Bouscat, ville à vivre  Ville du Haillan  Ville du Taillan-Médoc  Ville de Lormont  Ville de Martignas-sur-Jalle  Mérignac  Ville de Parempuyre  Ville de Pessac  Ville de Saint-Aubin de Médoc  Mairie de Saint Louis de Montferrand  Ville de Saint-Médard-en-Jalles  Ville de Talence  Ville de Villenave d'Ornon Archives Bordeaux Métropole CHU de Bordeaux Université de Bordeaux Ville d'Ambarès &amp; Lagrave  Médiathèque d'Artigues-près-Bordeaux  Bègles Culture  Terres Neuves Les Pôles Quartier Caudéran Bordeaux Quartier Nansouty / Saint-Genès de Bordeaux  Quartier La Bastide Bordeaux  Bordeaux centre  Quartier Saint-Augustin / Tauzin / Alphonse Dupeux de Bordeaux   Culture FLOIRAC  Culture Pessac  Culture Saint-Aubin de Médoc  Culture Villenave d'Ornon  Cultureunivbx  Crous de Bordeaux-Aquitaine 
Crédits photos : Biche, Z.Lux, Maia Taieb, C.Pascaud
#etemetropolitain #culture #bordeauxmetropole #girondetourisme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https://quintly-eu-image-storage.s3.amazonaws.com/9f38fa4d92264d77c092107096e7caff/934152de61ef9cbde2f7be8b3cc5ee3f.jpg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2942833"/>
                  </a:ext>
                </a:extLst>
              </a:tr>
            </a:tbl>
          </a:graphicData>
        </a:graphic>
      </p:graphicFrame>
      <p:sp>
        <p:nvSpPr>
          <p:cNvPr id="4" name="Text Placeholder 3">
            <a:extLst>
              <a:ext uri="{FF2B5EF4-FFF2-40B4-BE49-F238E27FC236}">
                <a16:creationId xmlns:a16="http://schemas.microsoft.com/office/drawing/2014/main" id="{C4F59170-5835-419F-A347-1AF435C282F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09800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A5A1-150E-4F98-889D-C046F5AC9482}"/>
              </a:ext>
            </a:extLst>
          </p:cNvPr>
          <p:cNvSpPr>
            <a:spLocks noGrp="1"/>
          </p:cNvSpPr>
          <p:nvPr>
            <p:ph type="title"/>
          </p:nvPr>
        </p:nvSpPr>
        <p:spPr/>
        <p:txBody>
          <a:bodyPr/>
          <a:lstStyle/>
          <a:p>
            <a:r>
              <a:rPr lang="en-US"/>
              <a:t>Facebook Publications vidéos | All profiles - 13 of 20</a:t>
            </a:r>
          </a:p>
        </p:txBody>
      </p:sp>
      <p:graphicFrame>
        <p:nvGraphicFramePr>
          <p:cNvPr id="5" name="Table Placeholder 4">
            <a:extLst>
              <a:ext uri="{FF2B5EF4-FFF2-40B4-BE49-F238E27FC236}">
                <a16:creationId xmlns:a16="http://schemas.microsoft.com/office/drawing/2014/main" id="{10F35469-22E7-402B-9C47-7EA8D9ECEAAB}"/>
              </a:ext>
            </a:extLst>
          </p:cNvPr>
          <p:cNvGraphicFramePr>
            <a:graphicFrameLocks noGrp="1"/>
          </p:cNvGraphicFramePr>
          <p:nvPr>
            <p:ph type="tbl" sz="quarter" idx="13"/>
            <p:extLst>
              <p:ext uri="{D42A27DB-BD31-4B8C-83A1-F6EECF244321}">
                <p14:modId xmlns:p14="http://schemas.microsoft.com/office/powerpoint/2010/main" val="358736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71224545"/>
                    </a:ext>
                  </a:extLst>
                </a:gridCol>
                <a:gridCol w="1069848">
                  <a:extLst>
                    <a:ext uri="{9D8B030D-6E8A-4147-A177-3AD203B41FA5}">
                      <a16:colId xmlns:a16="http://schemas.microsoft.com/office/drawing/2014/main" val="3779068516"/>
                    </a:ext>
                  </a:extLst>
                </a:gridCol>
                <a:gridCol w="740664">
                  <a:extLst>
                    <a:ext uri="{9D8B030D-6E8A-4147-A177-3AD203B41FA5}">
                      <a16:colId xmlns:a16="http://schemas.microsoft.com/office/drawing/2014/main" val="1829419324"/>
                    </a:ext>
                  </a:extLst>
                </a:gridCol>
                <a:gridCol w="411480">
                  <a:extLst>
                    <a:ext uri="{9D8B030D-6E8A-4147-A177-3AD203B41FA5}">
                      <a16:colId xmlns:a16="http://schemas.microsoft.com/office/drawing/2014/main" val="2193896881"/>
                    </a:ext>
                  </a:extLst>
                </a:gridCol>
                <a:gridCol w="411480">
                  <a:extLst>
                    <a:ext uri="{9D8B030D-6E8A-4147-A177-3AD203B41FA5}">
                      <a16:colId xmlns:a16="http://schemas.microsoft.com/office/drawing/2014/main" val="231251448"/>
                    </a:ext>
                  </a:extLst>
                </a:gridCol>
                <a:gridCol w="411480">
                  <a:extLst>
                    <a:ext uri="{9D8B030D-6E8A-4147-A177-3AD203B41FA5}">
                      <a16:colId xmlns:a16="http://schemas.microsoft.com/office/drawing/2014/main" val="1036018559"/>
                    </a:ext>
                  </a:extLst>
                </a:gridCol>
                <a:gridCol w="411480">
                  <a:extLst>
                    <a:ext uri="{9D8B030D-6E8A-4147-A177-3AD203B41FA5}">
                      <a16:colId xmlns:a16="http://schemas.microsoft.com/office/drawing/2014/main" val="3626033556"/>
                    </a:ext>
                  </a:extLst>
                </a:gridCol>
                <a:gridCol w="411480">
                  <a:extLst>
                    <a:ext uri="{9D8B030D-6E8A-4147-A177-3AD203B41FA5}">
                      <a16:colId xmlns:a16="http://schemas.microsoft.com/office/drawing/2014/main" val="2405085957"/>
                    </a:ext>
                  </a:extLst>
                </a:gridCol>
                <a:gridCol w="411480">
                  <a:extLst>
                    <a:ext uri="{9D8B030D-6E8A-4147-A177-3AD203B41FA5}">
                      <a16:colId xmlns:a16="http://schemas.microsoft.com/office/drawing/2014/main" val="306633385"/>
                    </a:ext>
                  </a:extLst>
                </a:gridCol>
                <a:gridCol w="411480">
                  <a:extLst>
                    <a:ext uri="{9D8B030D-6E8A-4147-A177-3AD203B41FA5}">
                      <a16:colId xmlns:a16="http://schemas.microsoft.com/office/drawing/2014/main" val="2594781636"/>
                    </a:ext>
                  </a:extLst>
                </a:gridCol>
                <a:gridCol w="411480">
                  <a:extLst>
                    <a:ext uri="{9D8B030D-6E8A-4147-A177-3AD203B41FA5}">
                      <a16:colId xmlns:a16="http://schemas.microsoft.com/office/drawing/2014/main" val="633495977"/>
                    </a:ext>
                  </a:extLst>
                </a:gridCol>
                <a:gridCol w="411480">
                  <a:extLst>
                    <a:ext uri="{9D8B030D-6E8A-4147-A177-3AD203B41FA5}">
                      <a16:colId xmlns:a16="http://schemas.microsoft.com/office/drawing/2014/main" val="120823874"/>
                    </a:ext>
                  </a:extLst>
                </a:gridCol>
                <a:gridCol w="411480">
                  <a:extLst>
                    <a:ext uri="{9D8B030D-6E8A-4147-A177-3AD203B41FA5}">
                      <a16:colId xmlns:a16="http://schemas.microsoft.com/office/drawing/2014/main" val="677850894"/>
                    </a:ext>
                  </a:extLst>
                </a:gridCol>
                <a:gridCol w="411480">
                  <a:extLst>
                    <a:ext uri="{9D8B030D-6E8A-4147-A177-3AD203B41FA5}">
                      <a16:colId xmlns:a16="http://schemas.microsoft.com/office/drawing/2014/main" val="2527340120"/>
                    </a:ext>
                  </a:extLst>
                </a:gridCol>
                <a:gridCol w="411480">
                  <a:extLst>
                    <a:ext uri="{9D8B030D-6E8A-4147-A177-3AD203B41FA5}">
                      <a16:colId xmlns:a16="http://schemas.microsoft.com/office/drawing/2014/main" val="892420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8802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- 2024-06-13 08:30:07</a:t>
                      </a:r>
                      <a:r>
                        <a:rPr kumimoji="0" lang="fr-FR" sz="1000" b="0" i="0" u="none" strike="noStrike" kern="1200" cap="none" spc="0" normalizeH="0" baseline="0" noProof="0">
                          <a:ln>
                            <a:noFill/>
                          </a:ln>
                          <a:solidFill>
                            <a:prstClr val="black"/>
                          </a:solidFill>
                          <a:effectLst/>
                          <a:uLnTx/>
                          <a:uFillTx/>
                          <a:latin typeface="Calibri"/>
                          <a:ea typeface="+mn-ea"/>
                          <a:cs typeface="+mn-cs"/>
                        </a:rPr>
                        <a:t>
 🎬️ Un plan logements ambitieux 🏡
Christine Bost, présidente de Bordeaux Métropole, détaille le plan logement ambitieux voté au conseil le 7 juin dernier.
3 axes forts pour ce plan d’actions de 35M€ : 
🏡Soutien financier aux communes pour les équipements publics &amp; la solidarité urbaine
🏡Renforcement de la production de logements sociaux
🏡Meilleure coopération avec les acteurs locaux
L'essentiel du conseil sur : https://www.bordeaux-metropole.fr/actualites/conseil-7-juin-2024-lessentiel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https://quintly-eu-image-storage.s3.amazonaws.com/d6136bef475e0c4f4a9c5fa3f6feaa69/21acff6c301f1156be320d6e3112c564.jpg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 de métropole, logement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61837045"/>
                  </a:ext>
                </a:extLst>
              </a:tr>
            </a:tbl>
          </a:graphicData>
        </a:graphic>
      </p:graphicFrame>
      <p:sp>
        <p:nvSpPr>
          <p:cNvPr id="4" name="Text Placeholder 3">
            <a:extLst>
              <a:ext uri="{FF2B5EF4-FFF2-40B4-BE49-F238E27FC236}">
                <a16:creationId xmlns:a16="http://schemas.microsoft.com/office/drawing/2014/main" id="{44515719-896E-40CD-B788-3681A86B71E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31668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D77FB-F253-4B9B-AA11-C8AB12AFEA24}"/>
              </a:ext>
            </a:extLst>
          </p:cNvPr>
          <p:cNvSpPr>
            <a:spLocks noGrp="1"/>
          </p:cNvSpPr>
          <p:nvPr>
            <p:ph type="title"/>
          </p:nvPr>
        </p:nvSpPr>
        <p:spPr/>
        <p:txBody>
          <a:bodyPr/>
          <a:lstStyle/>
          <a:p>
            <a:r>
              <a:rPr lang="en-US"/>
              <a:t>Facebook Publications vidéos | All profiles - 14 of 20</a:t>
            </a:r>
          </a:p>
        </p:txBody>
      </p:sp>
      <p:graphicFrame>
        <p:nvGraphicFramePr>
          <p:cNvPr id="5" name="Table Placeholder 4">
            <a:extLst>
              <a:ext uri="{FF2B5EF4-FFF2-40B4-BE49-F238E27FC236}">
                <a16:creationId xmlns:a16="http://schemas.microsoft.com/office/drawing/2014/main" id="{7F345102-4FE6-4D62-AC90-EB5EDFC128D2}"/>
              </a:ext>
            </a:extLst>
          </p:cNvPr>
          <p:cNvGraphicFramePr>
            <a:graphicFrameLocks noGrp="1"/>
          </p:cNvGraphicFramePr>
          <p:nvPr>
            <p:ph type="tbl" sz="quarter" idx="13"/>
            <p:extLst>
              <p:ext uri="{D42A27DB-BD31-4B8C-83A1-F6EECF244321}">
                <p14:modId xmlns:p14="http://schemas.microsoft.com/office/powerpoint/2010/main" val="7869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80591513"/>
                    </a:ext>
                  </a:extLst>
                </a:gridCol>
                <a:gridCol w="1069848">
                  <a:extLst>
                    <a:ext uri="{9D8B030D-6E8A-4147-A177-3AD203B41FA5}">
                      <a16:colId xmlns:a16="http://schemas.microsoft.com/office/drawing/2014/main" val="1191718226"/>
                    </a:ext>
                  </a:extLst>
                </a:gridCol>
                <a:gridCol w="740664">
                  <a:extLst>
                    <a:ext uri="{9D8B030D-6E8A-4147-A177-3AD203B41FA5}">
                      <a16:colId xmlns:a16="http://schemas.microsoft.com/office/drawing/2014/main" val="1441942091"/>
                    </a:ext>
                  </a:extLst>
                </a:gridCol>
                <a:gridCol w="411480">
                  <a:extLst>
                    <a:ext uri="{9D8B030D-6E8A-4147-A177-3AD203B41FA5}">
                      <a16:colId xmlns:a16="http://schemas.microsoft.com/office/drawing/2014/main" val="2949934703"/>
                    </a:ext>
                  </a:extLst>
                </a:gridCol>
                <a:gridCol w="411480">
                  <a:extLst>
                    <a:ext uri="{9D8B030D-6E8A-4147-A177-3AD203B41FA5}">
                      <a16:colId xmlns:a16="http://schemas.microsoft.com/office/drawing/2014/main" val="913004092"/>
                    </a:ext>
                  </a:extLst>
                </a:gridCol>
                <a:gridCol w="411480">
                  <a:extLst>
                    <a:ext uri="{9D8B030D-6E8A-4147-A177-3AD203B41FA5}">
                      <a16:colId xmlns:a16="http://schemas.microsoft.com/office/drawing/2014/main" val="336678511"/>
                    </a:ext>
                  </a:extLst>
                </a:gridCol>
                <a:gridCol w="411480">
                  <a:extLst>
                    <a:ext uri="{9D8B030D-6E8A-4147-A177-3AD203B41FA5}">
                      <a16:colId xmlns:a16="http://schemas.microsoft.com/office/drawing/2014/main" val="2842802028"/>
                    </a:ext>
                  </a:extLst>
                </a:gridCol>
                <a:gridCol w="411480">
                  <a:extLst>
                    <a:ext uri="{9D8B030D-6E8A-4147-A177-3AD203B41FA5}">
                      <a16:colId xmlns:a16="http://schemas.microsoft.com/office/drawing/2014/main" val="3970020606"/>
                    </a:ext>
                  </a:extLst>
                </a:gridCol>
                <a:gridCol w="411480">
                  <a:extLst>
                    <a:ext uri="{9D8B030D-6E8A-4147-A177-3AD203B41FA5}">
                      <a16:colId xmlns:a16="http://schemas.microsoft.com/office/drawing/2014/main" val="2317274683"/>
                    </a:ext>
                  </a:extLst>
                </a:gridCol>
                <a:gridCol w="411480">
                  <a:extLst>
                    <a:ext uri="{9D8B030D-6E8A-4147-A177-3AD203B41FA5}">
                      <a16:colId xmlns:a16="http://schemas.microsoft.com/office/drawing/2014/main" val="2609261237"/>
                    </a:ext>
                  </a:extLst>
                </a:gridCol>
                <a:gridCol w="411480">
                  <a:extLst>
                    <a:ext uri="{9D8B030D-6E8A-4147-A177-3AD203B41FA5}">
                      <a16:colId xmlns:a16="http://schemas.microsoft.com/office/drawing/2014/main" val="3777936919"/>
                    </a:ext>
                  </a:extLst>
                </a:gridCol>
                <a:gridCol w="411480">
                  <a:extLst>
                    <a:ext uri="{9D8B030D-6E8A-4147-A177-3AD203B41FA5}">
                      <a16:colId xmlns:a16="http://schemas.microsoft.com/office/drawing/2014/main" val="1143167823"/>
                    </a:ext>
                  </a:extLst>
                </a:gridCol>
                <a:gridCol w="411480">
                  <a:extLst>
                    <a:ext uri="{9D8B030D-6E8A-4147-A177-3AD203B41FA5}">
                      <a16:colId xmlns:a16="http://schemas.microsoft.com/office/drawing/2014/main" val="379790639"/>
                    </a:ext>
                  </a:extLst>
                </a:gridCol>
                <a:gridCol w="411480">
                  <a:extLst>
                    <a:ext uri="{9D8B030D-6E8A-4147-A177-3AD203B41FA5}">
                      <a16:colId xmlns:a16="http://schemas.microsoft.com/office/drawing/2014/main" val="1012481594"/>
                    </a:ext>
                  </a:extLst>
                </a:gridCol>
                <a:gridCol w="411480">
                  <a:extLst>
                    <a:ext uri="{9D8B030D-6E8A-4147-A177-3AD203B41FA5}">
                      <a16:colId xmlns:a16="http://schemas.microsoft.com/office/drawing/2014/main" val="553823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70598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- 2024-06-10 18:01:04</a:t>
                      </a:r>
                      <a:r>
                        <a:rPr kumimoji="0" lang="fr-FR" sz="1000" b="0" i="0" u="none" strike="noStrike" kern="1200" cap="none" spc="0" normalizeH="0" baseline="0" noProof="0">
                          <a:ln>
                            <a:noFill/>
                          </a:ln>
                          <a:solidFill>
                            <a:prstClr val="black"/>
                          </a:solidFill>
                          <a:effectLst/>
                          <a:uLnTx/>
                          <a:uFillTx/>
                          <a:latin typeface="Calibri"/>
                          <a:ea typeface="+mn-ea"/>
                          <a:cs typeface="+mn-cs"/>
                        </a:rPr>
                        <a:t>
 La ligne G est en service ! 🚌
Depuis le 1er juin, la première ligne de Bus Express circule sur Bordeaux Métropole. Complémentaires au réseau de trams, de trains et de bus, les 7 lignes de Bus Express renforceront le maillage du territoire. 
Rapides, fiables et dotées de nouveaux aménagements, tels sont les avantages de ces nouvelles lignes à haut niveau de service !
Et vous, vous avez testé ce bus express ? Retrouvez le reportage en vidéo juste ici 👇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https://quintly-eu-image-storage.s3.amazonaws.com/d6136bef475e0c4f4a9c5fa3f6feaa69/12ca87f1a730449fdfda0830a99cc97c.jpg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Bus Express, aménagement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39726616"/>
                  </a:ext>
                </a:extLst>
              </a:tr>
            </a:tbl>
          </a:graphicData>
        </a:graphic>
      </p:graphicFrame>
      <p:sp>
        <p:nvSpPr>
          <p:cNvPr id="4" name="Text Placeholder 3">
            <a:extLst>
              <a:ext uri="{FF2B5EF4-FFF2-40B4-BE49-F238E27FC236}">
                <a16:creationId xmlns:a16="http://schemas.microsoft.com/office/drawing/2014/main" id="{BAB35A55-E02F-46F8-AB6D-7CD730C6D04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04828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03448-A53B-4818-BC72-701E7EAF40C4}"/>
              </a:ext>
            </a:extLst>
          </p:cNvPr>
          <p:cNvSpPr>
            <a:spLocks noGrp="1"/>
          </p:cNvSpPr>
          <p:nvPr>
            <p:ph type="title"/>
          </p:nvPr>
        </p:nvSpPr>
        <p:spPr/>
        <p:txBody>
          <a:bodyPr/>
          <a:lstStyle/>
          <a:p>
            <a:r>
              <a:rPr lang="en-US"/>
              <a:t>Facebook Publications vidéos | All profiles - 15 of 20</a:t>
            </a:r>
          </a:p>
        </p:txBody>
      </p:sp>
      <p:graphicFrame>
        <p:nvGraphicFramePr>
          <p:cNvPr id="5" name="Table Placeholder 4">
            <a:extLst>
              <a:ext uri="{FF2B5EF4-FFF2-40B4-BE49-F238E27FC236}">
                <a16:creationId xmlns:a16="http://schemas.microsoft.com/office/drawing/2014/main" id="{A565E0B0-4D9C-477D-9E00-7E2CAD0B1F72}"/>
              </a:ext>
            </a:extLst>
          </p:cNvPr>
          <p:cNvGraphicFramePr>
            <a:graphicFrameLocks noGrp="1"/>
          </p:cNvGraphicFramePr>
          <p:nvPr>
            <p:ph type="tbl" sz="quarter" idx="13"/>
            <p:extLst>
              <p:ext uri="{D42A27DB-BD31-4B8C-83A1-F6EECF244321}">
                <p14:modId xmlns:p14="http://schemas.microsoft.com/office/powerpoint/2010/main" val="92609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63317959"/>
                    </a:ext>
                  </a:extLst>
                </a:gridCol>
                <a:gridCol w="1069848">
                  <a:extLst>
                    <a:ext uri="{9D8B030D-6E8A-4147-A177-3AD203B41FA5}">
                      <a16:colId xmlns:a16="http://schemas.microsoft.com/office/drawing/2014/main" val="1802050596"/>
                    </a:ext>
                  </a:extLst>
                </a:gridCol>
                <a:gridCol w="740664">
                  <a:extLst>
                    <a:ext uri="{9D8B030D-6E8A-4147-A177-3AD203B41FA5}">
                      <a16:colId xmlns:a16="http://schemas.microsoft.com/office/drawing/2014/main" val="2640559786"/>
                    </a:ext>
                  </a:extLst>
                </a:gridCol>
                <a:gridCol w="411480">
                  <a:extLst>
                    <a:ext uri="{9D8B030D-6E8A-4147-A177-3AD203B41FA5}">
                      <a16:colId xmlns:a16="http://schemas.microsoft.com/office/drawing/2014/main" val="3079116145"/>
                    </a:ext>
                  </a:extLst>
                </a:gridCol>
                <a:gridCol w="411480">
                  <a:extLst>
                    <a:ext uri="{9D8B030D-6E8A-4147-A177-3AD203B41FA5}">
                      <a16:colId xmlns:a16="http://schemas.microsoft.com/office/drawing/2014/main" val="1318022030"/>
                    </a:ext>
                  </a:extLst>
                </a:gridCol>
                <a:gridCol w="411480">
                  <a:extLst>
                    <a:ext uri="{9D8B030D-6E8A-4147-A177-3AD203B41FA5}">
                      <a16:colId xmlns:a16="http://schemas.microsoft.com/office/drawing/2014/main" val="694294627"/>
                    </a:ext>
                  </a:extLst>
                </a:gridCol>
                <a:gridCol w="411480">
                  <a:extLst>
                    <a:ext uri="{9D8B030D-6E8A-4147-A177-3AD203B41FA5}">
                      <a16:colId xmlns:a16="http://schemas.microsoft.com/office/drawing/2014/main" val="2489014002"/>
                    </a:ext>
                  </a:extLst>
                </a:gridCol>
                <a:gridCol w="411480">
                  <a:extLst>
                    <a:ext uri="{9D8B030D-6E8A-4147-A177-3AD203B41FA5}">
                      <a16:colId xmlns:a16="http://schemas.microsoft.com/office/drawing/2014/main" val="480475218"/>
                    </a:ext>
                  </a:extLst>
                </a:gridCol>
                <a:gridCol w="411480">
                  <a:extLst>
                    <a:ext uri="{9D8B030D-6E8A-4147-A177-3AD203B41FA5}">
                      <a16:colId xmlns:a16="http://schemas.microsoft.com/office/drawing/2014/main" val="519276033"/>
                    </a:ext>
                  </a:extLst>
                </a:gridCol>
                <a:gridCol w="411480">
                  <a:extLst>
                    <a:ext uri="{9D8B030D-6E8A-4147-A177-3AD203B41FA5}">
                      <a16:colId xmlns:a16="http://schemas.microsoft.com/office/drawing/2014/main" val="1174903720"/>
                    </a:ext>
                  </a:extLst>
                </a:gridCol>
                <a:gridCol w="411480">
                  <a:extLst>
                    <a:ext uri="{9D8B030D-6E8A-4147-A177-3AD203B41FA5}">
                      <a16:colId xmlns:a16="http://schemas.microsoft.com/office/drawing/2014/main" val="2614393254"/>
                    </a:ext>
                  </a:extLst>
                </a:gridCol>
                <a:gridCol w="411480">
                  <a:extLst>
                    <a:ext uri="{9D8B030D-6E8A-4147-A177-3AD203B41FA5}">
                      <a16:colId xmlns:a16="http://schemas.microsoft.com/office/drawing/2014/main" val="2493471337"/>
                    </a:ext>
                  </a:extLst>
                </a:gridCol>
                <a:gridCol w="411480">
                  <a:extLst>
                    <a:ext uri="{9D8B030D-6E8A-4147-A177-3AD203B41FA5}">
                      <a16:colId xmlns:a16="http://schemas.microsoft.com/office/drawing/2014/main" val="2777805311"/>
                    </a:ext>
                  </a:extLst>
                </a:gridCol>
                <a:gridCol w="411480">
                  <a:extLst>
                    <a:ext uri="{9D8B030D-6E8A-4147-A177-3AD203B41FA5}">
                      <a16:colId xmlns:a16="http://schemas.microsoft.com/office/drawing/2014/main" val="2153908914"/>
                    </a:ext>
                  </a:extLst>
                </a:gridCol>
                <a:gridCol w="411480">
                  <a:extLst>
                    <a:ext uri="{9D8B030D-6E8A-4147-A177-3AD203B41FA5}">
                      <a16:colId xmlns:a16="http://schemas.microsoft.com/office/drawing/2014/main" val="333531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9138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- 2024-06-07 18:45:03</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13 - La main verte du pont
🌿 Les rives de la Garonne se transforment avec de nouveaux aménagements verts qui changeront totalement les alentours du nouveau pont. 
Concrètement, quelles sont les nouveautés ? 
🌳 Rive droite, au niveau du carrefour :une esplanade végétalisée et plantée d’environ 600 arbres verra le jour. Elle sera rythmée par des « modules sculpturaux » tels que des labyrinthes, miroirs, pyramides ou cratères, offrant de multiples usages aux piétons.
🌳 Rive gauche, sur l’ancienne voie sur berge, une création d’une grande esplanade piétonne et cyclable prendra la place de la voie autoroutière existante
Et au niveau du carrefour, un vaste espace paysager avec pelouse et plantation de plus de 550 arbres changera.
Tous les éléments du pont Simone Veil sur : https://www.bordeaux-metropole.fr/metropole/projets-en-cours/deplacements-infrastructures/franchissements-garonne/pont-simone-veil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https://quintly-eu-image-storage.s3.amazonaws.com/d6136bef475e0c4f4a9c5fa3f6feaa69/c672450c3f79948bb91362288b647e16.jpg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Pont Simone Veil, JO, aménagement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9230060"/>
                  </a:ext>
                </a:extLst>
              </a:tr>
            </a:tbl>
          </a:graphicData>
        </a:graphic>
      </p:graphicFrame>
      <p:sp>
        <p:nvSpPr>
          <p:cNvPr id="4" name="Text Placeholder 3">
            <a:extLst>
              <a:ext uri="{FF2B5EF4-FFF2-40B4-BE49-F238E27FC236}">
                <a16:creationId xmlns:a16="http://schemas.microsoft.com/office/drawing/2014/main" id="{26517155-6A0B-461E-B006-33F36F9D277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37187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CA341-4EC5-4D68-B7D5-3254B621CF20}"/>
              </a:ext>
            </a:extLst>
          </p:cNvPr>
          <p:cNvSpPr>
            <a:spLocks noGrp="1"/>
          </p:cNvSpPr>
          <p:nvPr>
            <p:ph type="title"/>
          </p:nvPr>
        </p:nvSpPr>
        <p:spPr/>
        <p:txBody>
          <a:bodyPr/>
          <a:lstStyle/>
          <a:p>
            <a:r>
              <a:rPr lang="en-US"/>
              <a:t>Facebook Publications vidéos | All profiles - 16 of 20</a:t>
            </a:r>
          </a:p>
        </p:txBody>
      </p:sp>
      <p:graphicFrame>
        <p:nvGraphicFramePr>
          <p:cNvPr id="5" name="Table Placeholder 4">
            <a:extLst>
              <a:ext uri="{FF2B5EF4-FFF2-40B4-BE49-F238E27FC236}">
                <a16:creationId xmlns:a16="http://schemas.microsoft.com/office/drawing/2014/main" id="{C4939084-E486-4359-9818-03E1BFB7511F}"/>
              </a:ext>
            </a:extLst>
          </p:cNvPr>
          <p:cNvGraphicFramePr>
            <a:graphicFrameLocks noGrp="1"/>
          </p:cNvGraphicFramePr>
          <p:nvPr>
            <p:ph type="tbl" sz="quarter" idx="13"/>
            <p:extLst>
              <p:ext uri="{D42A27DB-BD31-4B8C-83A1-F6EECF244321}">
                <p14:modId xmlns:p14="http://schemas.microsoft.com/office/powerpoint/2010/main" val="1537564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6604808"/>
                    </a:ext>
                  </a:extLst>
                </a:gridCol>
                <a:gridCol w="1069848">
                  <a:extLst>
                    <a:ext uri="{9D8B030D-6E8A-4147-A177-3AD203B41FA5}">
                      <a16:colId xmlns:a16="http://schemas.microsoft.com/office/drawing/2014/main" val="3980829560"/>
                    </a:ext>
                  </a:extLst>
                </a:gridCol>
                <a:gridCol w="740664">
                  <a:extLst>
                    <a:ext uri="{9D8B030D-6E8A-4147-A177-3AD203B41FA5}">
                      <a16:colId xmlns:a16="http://schemas.microsoft.com/office/drawing/2014/main" val="1426546288"/>
                    </a:ext>
                  </a:extLst>
                </a:gridCol>
                <a:gridCol w="411480">
                  <a:extLst>
                    <a:ext uri="{9D8B030D-6E8A-4147-A177-3AD203B41FA5}">
                      <a16:colId xmlns:a16="http://schemas.microsoft.com/office/drawing/2014/main" val="777778976"/>
                    </a:ext>
                  </a:extLst>
                </a:gridCol>
                <a:gridCol w="411480">
                  <a:extLst>
                    <a:ext uri="{9D8B030D-6E8A-4147-A177-3AD203B41FA5}">
                      <a16:colId xmlns:a16="http://schemas.microsoft.com/office/drawing/2014/main" val="4180981925"/>
                    </a:ext>
                  </a:extLst>
                </a:gridCol>
                <a:gridCol w="411480">
                  <a:extLst>
                    <a:ext uri="{9D8B030D-6E8A-4147-A177-3AD203B41FA5}">
                      <a16:colId xmlns:a16="http://schemas.microsoft.com/office/drawing/2014/main" val="2783404623"/>
                    </a:ext>
                  </a:extLst>
                </a:gridCol>
                <a:gridCol w="411480">
                  <a:extLst>
                    <a:ext uri="{9D8B030D-6E8A-4147-A177-3AD203B41FA5}">
                      <a16:colId xmlns:a16="http://schemas.microsoft.com/office/drawing/2014/main" val="2614376303"/>
                    </a:ext>
                  </a:extLst>
                </a:gridCol>
                <a:gridCol w="411480">
                  <a:extLst>
                    <a:ext uri="{9D8B030D-6E8A-4147-A177-3AD203B41FA5}">
                      <a16:colId xmlns:a16="http://schemas.microsoft.com/office/drawing/2014/main" val="1383464946"/>
                    </a:ext>
                  </a:extLst>
                </a:gridCol>
                <a:gridCol w="411480">
                  <a:extLst>
                    <a:ext uri="{9D8B030D-6E8A-4147-A177-3AD203B41FA5}">
                      <a16:colId xmlns:a16="http://schemas.microsoft.com/office/drawing/2014/main" val="2958889624"/>
                    </a:ext>
                  </a:extLst>
                </a:gridCol>
                <a:gridCol w="411480">
                  <a:extLst>
                    <a:ext uri="{9D8B030D-6E8A-4147-A177-3AD203B41FA5}">
                      <a16:colId xmlns:a16="http://schemas.microsoft.com/office/drawing/2014/main" val="2565516326"/>
                    </a:ext>
                  </a:extLst>
                </a:gridCol>
                <a:gridCol w="411480">
                  <a:extLst>
                    <a:ext uri="{9D8B030D-6E8A-4147-A177-3AD203B41FA5}">
                      <a16:colId xmlns:a16="http://schemas.microsoft.com/office/drawing/2014/main" val="3795590016"/>
                    </a:ext>
                  </a:extLst>
                </a:gridCol>
                <a:gridCol w="411480">
                  <a:extLst>
                    <a:ext uri="{9D8B030D-6E8A-4147-A177-3AD203B41FA5}">
                      <a16:colId xmlns:a16="http://schemas.microsoft.com/office/drawing/2014/main" val="1807533878"/>
                    </a:ext>
                  </a:extLst>
                </a:gridCol>
                <a:gridCol w="411480">
                  <a:extLst>
                    <a:ext uri="{9D8B030D-6E8A-4147-A177-3AD203B41FA5}">
                      <a16:colId xmlns:a16="http://schemas.microsoft.com/office/drawing/2014/main" val="2938424819"/>
                    </a:ext>
                  </a:extLst>
                </a:gridCol>
                <a:gridCol w="411480">
                  <a:extLst>
                    <a:ext uri="{9D8B030D-6E8A-4147-A177-3AD203B41FA5}">
                      <a16:colId xmlns:a16="http://schemas.microsoft.com/office/drawing/2014/main" val="2603802107"/>
                    </a:ext>
                  </a:extLst>
                </a:gridCol>
                <a:gridCol w="411480">
                  <a:extLst>
                    <a:ext uri="{9D8B030D-6E8A-4147-A177-3AD203B41FA5}">
                      <a16:colId xmlns:a16="http://schemas.microsoft.com/office/drawing/2014/main" val="312296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6874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- 2024-06-05 18:45:02</a:t>
                      </a:r>
                      <a:r>
                        <a:rPr kumimoji="0" lang="fr-FR" sz="1000" b="0" i="0" u="none" strike="noStrike" kern="1200" cap="none" spc="0" normalizeH="0" baseline="0" noProof="0">
                          <a:ln>
                            <a:noFill/>
                          </a:ln>
                          <a:solidFill>
                            <a:prstClr val="black"/>
                          </a:solidFill>
                          <a:effectLst/>
                          <a:uLnTx/>
                          <a:uFillTx/>
                          <a:latin typeface="Calibri"/>
                          <a:ea typeface="+mn-ea"/>
                          <a:cs typeface="+mn-cs"/>
                        </a:rPr>
                        <a:t>
 ♻️ Le saviez-vous ? 
Le Centre de tri de Bègles est un des centres les plus performants d'Europe 💪 
Rendez-vous compte, il est capable d'absorber tous les flux de tri de la Métropole grâce à des machines dotées de l'intelligence artificielle, les " SamurAI®" ⚔️
Les déchets passent ensuite par des cabines de tri nouvelle génération pour finalement être compactés pour être recyclés puis transformés en de nouveaux objets.
Une nouvelle vie pour les déchets, c'est quand même mieux non ?
Alors on continue ou on réduit la poubelle noire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https://quintly-eu-image-storage.s3.amazonaws.com/d6136bef475e0c4f4a9c5fa3f6feaa69/e9e5065ddd1042052fb24695cdccdd43.jpg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70710611"/>
                  </a:ext>
                </a:extLst>
              </a:tr>
            </a:tbl>
          </a:graphicData>
        </a:graphic>
      </p:graphicFrame>
      <p:sp>
        <p:nvSpPr>
          <p:cNvPr id="4" name="Text Placeholder 3">
            <a:extLst>
              <a:ext uri="{FF2B5EF4-FFF2-40B4-BE49-F238E27FC236}">
                <a16:creationId xmlns:a16="http://schemas.microsoft.com/office/drawing/2014/main" id="{06EBC32F-A5F6-49D6-B06C-873898A8FF2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863851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67BE6-126F-4F24-9C47-1811FAAC0DBF}"/>
              </a:ext>
            </a:extLst>
          </p:cNvPr>
          <p:cNvSpPr>
            <a:spLocks noGrp="1"/>
          </p:cNvSpPr>
          <p:nvPr>
            <p:ph type="title"/>
          </p:nvPr>
        </p:nvSpPr>
        <p:spPr/>
        <p:txBody>
          <a:bodyPr/>
          <a:lstStyle/>
          <a:p>
            <a:r>
              <a:rPr lang="en-US"/>
              <a:t>Facebook Publications vidéos | All profiles - 17 of 20</a:t>
            </a:r>
          </a:p>
        </p:txBody>
      </p:sp>
      <p:graphicFrame>
        <p:nvGraphicFramePr>
          <p:cNvPr id="5" name="Table Placeholder 4">
            <a:extLst>
              <a:ext uri="{FF2B5EF4-FFF2-40B4-BE49-F238E27FC236}">
                <a16:creationId xmlns:a16="http://schemas.microsoft.com/office/drawing/2014/main" id="{5C7DE6F1-09D6-4B62-AEFE-86CA8E3176D8}"/>
              </a:ext>
            </a:extLst>
          </p:cNvPr>
          <p:cNvGraphicFramePr>
            <a:graphicFrameLocks noGrp="1"/>
          </p:cNvGraphicFramePr>
          <p:nvPr>
            <p:ph type="tbl" sz="quarter" idx="13"/>
            <p:extLst>
              <p:ext uri="{D42A27DB-BD31-4B8C-83A1-F6EECF244321}">
                <p14:modId xmlns:p14="http://schemas.microsoft.com/office/powerpoint/2010/main" val="117511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06848295"/>
                    </a:ext>
                  </a:extLst>
                </a:gridCol>
                <a:gridCol w="1069848">
                  <a:extLst>
                    <a:ext uri="{9D8B030D-6E8A-4147-A177-3AD203B41FA5}">
                      <a16:colId xmlns:a16="http://schemas.microsoft.com/office/drawing/2014/main" val="3524608828"/>
                    </a:ext>
                  </a:extLst>
                </a:gridCol>
                <a:gridCol w="740664">
                  <a:extLst>
                    <a:ext uri="{9D8B030D-6E8A-4147-A177-3AD203B41FA5}">
                      <a16:colId xmlns:a16="http://schemas.microsoft.com/office/drawing/2014/main" val="1305316808"/>
                    </a:ext>
                  </a:extLst>
                </a:gridCol>
                <a:gridCol w="411480">
                  <a:extLst>
                    <a:ext uri="{9D8B030D-6E8A-4147-A177-3AD203B41FA5}">
                      <a16:colId xmlns:a16="http://schemas.microsoft.com/office/drawing/2014/main" val="1949174518"/>
                    </a:ext>
                  </a:extLst>
                </a:gridCol>
                <a:gridCol w="411480">
                  <a:extLst>
                    <a:ext uri="{9D8B030D-6E8A-4147-A177-3AD203B41FA5}">
                      <a16:colId xmlns:a16="http://schemas.microsoft.com/office/drawing/2014/main" val="882792132"/>
                    </a:ext>
                  </a:extLst>
                </a:gridCol>
                <a:gridCol w="411480">
                  <a:extLst>
                    <a:ext uri="{9D8B030D-6E8A-4147-A177-3AD203B41FA5}">
                      <a16:colId xmlns:a16="http://schemas.microsoft.com/office/drawing/2014/main" val="1116112392"/>
                    </a:ext>
                  </a:extLst>
                </a:gridCol>
                <a:gridCol w="411480">
                  <a:extLst>
                    <a:ext uri="{9D8B030D-6E8A-4147-A177-3AD203B41FA5}">
                      <a16:colId xmlns:a16="http://schemas.microsoft.com/office/drawing/2014/main" val="1277784201"/>
                    </a:ext>
                  </a:extLst>
                </a:gridCol>
                <a:gridCol w="411480">
                  <a:extLst>
                    <a:ext uri="{9D8B030D-6E8A-4147-A177-3AD203B41FA5}">
                      <a16:colId xmlns:a16="http://schemas.microsoft.com/office/drawing/2014/main" val="3265602018"/>
                    </a:ext>
                  </a:extLst>
                </a:gridCol>
                <a:gridCol w="411480">
                  <a:extLst>
                    <a:ext uri="{9D8B030D-6E8A-4147-A177-3AD203B41FA5}">
                      <a16:colId xmlns:a16="http://schemas.microsoft.com/office/drawing/2014/main" val="1686404057"/>
                    </a:ext>
                  </a:extLst>
                </a:gridCol>
                <a:gridCol w="411480">
                  <a:extLst>
                    <a:ext uri="{9D8B030D-6E8A-4147-A177-3AD203B41FA5}">
                      <a16:colId xmlns:a16="http://schemas.microsoft.com/office/drawing/2014/main" val="1244919541"/>
                    </a:ext>
                  </a:extLst>
                </a:gridCol>
                <a:gridCol w="411480">
                  <a:extLst>
                    <a:ext uri="{9D8B030D-6E8A-4147-A177-3AD203B41FA5}">
                      <a16:colId xmlns:a16="http://schemas.microsoft.com/office/drawing/2014/main" val="2600588641"/>
                    </a:ext>
                  </a:extLst>
                </a:gridCol>
                <a:gridCol w="411480">
                  <a:extLst>
                    <a:ext uri="{9D8B030D-6E8A-4147-A177-3AD203B41FA5}">
                      <a16:colId xmlns:a16="http://schemas.microsoft.com/office/drawing/2014/main" val="249458263"/>
                    </a:ext>
                  </a:extLst>
                </a:gridCol>
                <a:gridCol w="411480">
                  <a:extLst>
                    <a:ext uri="{9D8B030D-6E8A-4147-A177-3AD203B41FA5}">
                      <a16:colId xmlns:a16="http://schemas.microsoft.com/office/drawing/2014/main" val="1686869218"/>
                    </a:ext>
                  </a:extLst>
                </a:gridCol>
                <a:gridCol w="411480">
                  <a:extLst>
                    <a:ext uri="{9D8B030D-6E8A-4147-A177-3AD203B41FA5}">
                      <a16:colId xmlns:a16="http://schemas.microsoft.com/office/drawing/2014/main" val="2972538163"/>
                    </a:ext>
                  </a:extLst>
                </a:gridCol>
                <a:gridCol w="411480">
                  <a:extLst>
                    <a:ext uri="{9D8B030D-6E8A-4147-A177-3AD203B41FA5}">
                      <a16:colId xmlns:a16="http://schemas.microsoft.com/office/drawing/2014/main" val="154390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3572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- 2024-06-04 20:00:02</a:t>
                      </a:r>
                      <a:r>
                        <a:rPr kumimoji="0" lang="fr-FR" sz="1000" b="0" i="0" u="none" strike="noStrike" kern="1200" cap="none" spc="0" normalizeH="0" baseline="0" noProof="0">
                          <a:ln>
                            <a:noFill/>
                          </a:ln>
                          <a:solidFill>
                            <a:prstClr val="black"/>
                          </a:solidFill>
                          <a:effectLst/>
                          <a:uLnTx/>
                          <a:uFillTx/>
                          <a:latin typeface="Calibri"/>
                          <a:ea typeface="+mn-ea"/>
                          <a:cs typeface="+mn-cs"/>
                        </a:rPr>
                        <a:t>
 🎬Conseil de Bordeaux Métropole. Demandez le programme !
📣 Rendez-vous vendredi 7 juin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https://quintly-eu-image-storage.s3.amazonaws.com/d6136bef475e0c4f4a9c5fa3f6feaa69/100332878563f6b453d78caddf66639b.jpg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27646720"/>
                  </a:ext>
                </a:extLst>
              </a:tr>
            </a:tbl>
          </a:graphicData>
        </a:graphic>
      </p:graphicFrame>
      <p:sp>
        <p:nvSpPr>
          <p:cNvPr id="4" name="Text Placeholder 3">
            <a:extLst>
              <a:ext uri="{FF2B5EF4-FFF2-40B4-BE49-F238E27FC236}">
                <a16:creationId xmlns:a16="http://schemas.microsoft.com/office/drawing/2014/main" id="{7A175E0D-8B0B-46F0-B962-6B02D975546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02325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3B44-7A93-4117-8B24-4A26A42EDB6A}"/>
              </a:ext>
            </a:extLst>
          </p:cNvPr>
          <p:cNvSpPr>
            <a:spLocks noGrp="1"/>
          </p:cNvSpPr>
          <p:nvPr>
            <p:ph type="title"/>
          </p:nvPr>
        </p:nvSpPr>
        <p:spPr/>
        <p:txBody>
          <a:bodyPr/>
          <a:lstStyle/>
          <a:p>
            <a:r>
              <a:rPr lang="en-US"/>
              <a:t>Facebook Publications vidéos | All profiles - 18 of 20</a:t>
            </a:r>
          </a:p>
        </p:txBody>
      </p:sp>
      <p:graphicFrame>
        <p:nvGraphicFramePr>
          <p:cNvPr id="5" name="Table Placeholder 4">
            <a:extLst>
              <a:ext uri="{FF2B5EF4-FFF2-40B4-BE49-F238E27FC236}">
                <a16:creationId xmlns:a16="http://schemas.microsoft.com/office/drawing/2014/main" id="{9BA12230-EAF4-4EC9-A02F-7547CF02F570}"/>
              </a:ext>
            </a:extLst>
          </p:cNvPr>
          <p:cNvGraphicFramePr>
            <a:graphicFrameLocks noGrp="1"/>
          </p:cNvGraphicFramePr>
          <p:nvPr>
            <p:ph type="tbl" sz="quarter" idx="13"/>
            <p:extLst>
              <p:ext uri="{D42A27DB-BD31-4B8C-83A1-F6EECF244321}">
                <p14:modId xmlns:p14="http://schemas.microsoft.com/office/powerpoint/2010/main" val="2225239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1774690"/>
                    </a:ext>
                  </a:extLst>
                </a:gridCol>
                <a:gridCol w="1069848">
                  <a:extLst>
                    <a:ext uri="{9D8B030D-6E8A-4147-A177-3AD203B41FA5}">
                      <a16:colId xmlns:a16="http://schemas.microsoft.com/office/drawing/2014/main" val="3750027077"/>
                    </a:ext>
                  </a:extLst>
                </a:gridCol>
                <a:gridCol w="740664">
                  <a:extLst>
                    <a:ext uri="{9D8B030D-6E8A-4147-A177-3AD203B41FA5}">
                      <a16:colId xmlns:a16="http://schemas.microsoft.com/office/drawing/2014/main" val="2916999317"/>
                    </a:ext>
                  </a:extLst>
                </a:gridCol>
                <a:gridCol w="411480">
                  <a:extLst>
                    <a:ext uri="{9D8B030D-6E8A-4147-A177-3AD203B41FA5}">
                      <a16:colId xmlns:a16="http://schemas.microsoft.com/office/drawing/2014/main" val="2959839493"/>
                    </a:ext>
                  </a:extLst>
                </a:gridCol>
                <a:gridCol w="411480">
                  <a:extLst>
                    <a:ext uri="{9D8B030D-6E8A-4147-A177-3AD203B41FA5}">
                      <a16:colId xmlns:a16="http://schemas.microsoft.com/office/drawing/2014/main" val="1233496105"/>
                    </a:ext>
                  </a:extLst>
                </a:gridCol>
                <a:gridCol w="411480">
                  <a:extLst>
                    <a:ext uri="{9D8B030D-6E8A-4147-A177-3AD203B41FA5}">
                      <a16:colId xmlns:a16="http://schemas.microsoft.com/office/drawing/2014/main" val="2147116687"/>
                    </a:ext>
                  </a:extLst>
                </a:gridCol>
                <a:gridCol w="411480">
                  <a:extLst>
                    <a:ext uri="{9D8B030D-6E8A-4147-A177-3AD203B41FA5}">
                      <a16:colId xmlns:a16="http://schemas.microsoft.com/office/drawing/2014/main" val="668760696"/>
                    </a:ext>
                  </a:extLst>
                </a:gridCol>
                <a:gridCol w="411480">
                  <a:extLst>
                    <a:ext uri="{9D8B030D-6E8A-4147-A177-3AD203B41FA5}">
                      <a16:colId xmlns:a16="http://schemas.microsoft.com/office/drawing/2014/main" val="2834138508"/>
                    </a:ext>
                  </a:extLst>
                </a:gridCol>
                <a:gridCol w="411480">
                  <a:extLst>
                    <a:ext uri="{9D8B030D-6E8A-4147-A177-3AD203B41FA5}">
                      <a16:colId xmlns:a16="http://schemas.microsoft.com/office/drawing/2014/main" val="120512462"/>
                    </a:ext>
                  </a:extLst>
                </a:gridCol>
                <a:gridCol w="411480">
                  <a:extLst>
                    <a:ext uri="{9D8B030D-6E8A-4147-A177-3AD203B41FA5}">
                      <a16:colId xmlns:a16="http://schemas.microsoft.com/office/drawing/2014/main" val="3078862254"/>
                    </a:ext>
                  </a:extLst>
                </a:gridCol>
                <a:gridCol w="411480">
                  <a:extLst>
                    <a:ext uri="{9D8B030D-6E8A-4147-A177-3AD203B41FA5}">
                      <a16:colId xmlns:a16="http://schemas.microsoft.com/office/drawing/2014/main" val="2778291072"/>
                    </a:ext>
                  </a:extLst>
                </a:gridCol>
                <a:gridCol w="411480">
                  <a:extLst>
                    <a:ext uri="{9D8B030D-6E8A-4147-A177-3AD203B41FA5}">
                      <a16:colId xmlns:a16="http://schemas.microsoft.com/office/drawing/2014/main" val="3245036952"/>
                    </a:ext>
                  </a:extLst>
                </a:gridCol>
                <a:gridCol w="411480">
                  <a:extLst>
                    <a:ext uri="{9D8B030D-6E8A-4147-A177-3AD203B41FA5}">
                      <a16:colId xmlns:a16="http://schemas.microsoft.com/office/drawing/2014/main" val="1704603830"/>
                    </a:ext>
                  </a:extLst>
                </a:gridCol>
                <a:gridCol w="411480">
                  <a:extLst>
                    <a:ext uri="{9D8B030D-6E8A-4147-A177-3AD203B41FA5}">
                      <a16:colId xmlns:a16="http://schemas.microsoft.com/office/drawing/2014/main" val="1680173852"/>
                    </a:ext>
                  </a:extLst>
                </a:gridCol>
                <a:gridCol w="411480">
                  <a:extLst>
                    <a:ext uri="{9D8B030D-6E8A-4147-A177-3AD203B41FA5}">
                      <a16:colId xmlns:a16="http://schemas.microsoft.com/office/drawing/2014/main" val="32456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39703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- 2024-06-04 12:15:04</a:t>
                      </a:r>
                      <a:r>
                        <a:rPr kumimoji="0" lang="fr-FR" sz="1000" b="0" i="0" u="none" strike="noStrike" kern="1200" cap="none" spc="0" normalizeH="0" baseline="0" noProof="0">
                          <a:ln>
                            <a:noFill/>
                          </a:ln>
                          <a:solidFill>
                            <a:prstClr val="black"/>
                          </a:solidFill>
                          <a:effectLst/>
                          <a:uLnTx/>
                          <a:uFillTx/>
                          <a:latin typeface="Calibri"/>
                          <a:ea typeface="+mn-ea"/>
                          <a:cs typeface="+mn-cs"/>
                        </a:rPr>
                        <a:t>
 🚴‍♂️🚶‍♀️ Nouvelle passerelle piétonne et cycliste reliant Pessac à Gradignan 🌉
Dans la nuit du samedi 1er au dimanche 2 juin, une prouesse technique a eu lieu avec la pose d'une nouvelle passerelle sur l'A63 ! 🏗️ Cette performance architecturale permettra ainsi aux piétons et cyclistes de gagner en sérénité de trajet.
🎬️ Retour en accéléré sur cet événement (Crédit JB Menges) 
Et en chiffres ? 
Avec ses 86 tonnes, 51 mètres de longueur et 3 mètres de largeur, cette passerelle relie désormais les zones d'activité de Bersol (Pessac) et la zone commerciale de Gradignan, au niveau de l'échangeur 26. 🌟Ville de Pessac Ville de Gradignan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https://quintly-eu-image-storage.s3.amazonaws.com/d6136bef475e0c4f4a9c5fa3f6feaa69/5578106524fbaf3e944556d0bbf0394f.jpg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95652920"/>
                  </a:ext>
                </a:extLst>
              </a:tr>
            </a:tbl>
          </a:graphicData>
        </a:graphic>
      </p:graphicFrame>
      <p:sp>
        <p:nvSpPr>
          <p:cNvPr id="4" name="Text Placeholder 3">
            <a:extLst>
              <a:ext uri="{FF2B5EF4-FFF2-40B4-BE49-F238E27FC236}">
                <a16:creationId xmlns:a16="http://schemas.microsoft.com/office/drawing/2014/main" id="{406DFD4B-44B6-4455-A103-BB5E3125FEA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91423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20482-A1A5-483C-B578-81C0EEF9E7A6}"/>
              </a:ext>
            </a:extLst>
          </p:cNvPr>
          <p:cNvSpPr>
            <a:spLocks noGrp="1"/>
          </p:cNvSpPr>
          <p:nvPr>
            <p:ph type="title"/>
          </p:nvPr>
        </p:nvSpPr>
        <p:spPr/>
        <p:txBody>
          <a:bodyPr/>
          <a:lstStyle/>
          <a:p>
            <a:r>
              <a:rPr lang="en-US"/>
              <a:t>Facebook Publications vidéos | All profiles - 19 of 20</a:t>
            </a:r>
          </a:p>
        </p:txBody>
      </p:sp>
      <p:graphicFrame>
        <p:nvGraphicFramePr>
          <p:cNvPr id="5" name="Table Placeholder 4">
            <a:extLst>
              <a:ext uri="{FF2B5EF4-FFF2-40B4-BE49-F238E27FC236}">
                <a16:creationId xmlns:a16="http://schemas.microsoft.com/office/drawing/2014/main" id="{B262F32A-C59B-43B2-BDA0-62A13E0B3987}"/>
              </a:ext>
            </a:extLst>
          </p:cNvPr>
          <p:cNvGraphicFramePr>
            <a:graphicFrameLocks noGrp="1"/>
          </p:cNvGraphicFramePr>
          <p:nvPr>
            <p:ph type="tbl" sz="quarter" idx="13"/>
            <p:extLst>
              <p:ext uri="{D42A27DB-BD31-4B8C-83A1-F6EECF244321}">
                <p14:modId xmlns:p14="http://schemas.microsoft.com/office/powerpoint/2010/main" val="379968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79848208"/>
                    </a:ext>
                  </a:extLst>
                </a:gridCol>
                <a:gridCol w="1069848">
                  <a:extLst>
                    <a:ext uri="{9D8B030D-6E8A-4147-A177-3AD203B41FA5}">
                      <a16:colId xmlns:a16="http://schemas.microsoft.com/office/drawing/2014/main" val="2953721295"/>
                    </a:ext>
                  </a:extLst>
                </a:gridCol>
                <a:gridCol w="740664">
                  <a:extLst>
                    <a:ext uri="{9D8B030D-6E8A-4147-A177-3AD203B41FA5}">
                      <a16:colId xmlns:a16="http://schemas.microsoft.com/office/drawing/2014/main" val="3327226524"/>
                    </a:ext>
                  </a:extLst>
                </a:gridCol>
                <a:gridCol w="411480">
                  <a:extLst>
                    <a:ext uri="{9D8B030D-6E8A-4147-A177-3AD203B41FA5}">
                      <a16:colId xmlns:a16="http://schemas.microsoft.com/office/drawing/2014/main" val="3209301726"/>
                    </a:ext>
                  </a:extLst>
                </a:gridCol>
                <a:gridCol w="411480">
                  <a:extLst>
                    <a:ext uri="{9D8B030D-6E8A-4147-A177-3AD203B41FA5}">
                      <a16:colId xmlns:a16="http://schemas.microsoft.com/office/drawing/2014/main" val="1263135915"/>
                    </a:ext>
                  </a:extLst>
                </a:gridCol>
                <a:gridCol w="411480">
                  <a:extLst>
                    <a:ext uri="{9D8B030D-6E8A-4147-A177-3AD203B41FA5}">
                      <a16:colId xmlns:a16="http://schemas.microsoft.com/office/drawing/2014/main" val="1061513258"/>
                    </a:ext>
                  </a:extLst>
                </a:gridCol>
                <a:gridCol w="411480">
                  <a:extLst>
                    <a:ext uri="{9D8B030D-6E8A-4147-A177-3AD203B41FA5}">
                      <a16:colId xmlns:a16="http://schemas.microsoft.com/office/drawing/2014/main" val="3283904609"/>
                    </a:ext>
                  </a:extLst>
                </a:gridCol>
                <a:gridCol w="411480">
                  <a:extLst>
                    <a:ext uri="{9D8B030D-6E8A-4147-A177-3AD203B41FA5}">
                      <a16:colId xmlns:a16="http://schemas.microsoft.com/office/drawing/2014/main" val="430651085"/>
                    </a:ext>
                  </a:extLst>
                </a:gridCol>
                <a:gridCol w="411480">
                  <a:extLst>
                    <a:ext uri="{9D8B030D-6E8A-4147-A177-3AD203B41FA5}">
                      <a16:colId xmlns:a16="http://schemas.microsoft.com/office/drawing/2014/main" val="4137493806"/>
                    </a:ext>
                  </a:extLst>
                </a:gridCol>
                <a:gridCol w="411480">
                  <a:extLst>
                    <a:ext uri="{9D8B030D-6E8A-4147-A177-3AD203B41FA5}">
                      <a16:colId xmlns:a16="http://schemas.microsoft.com/office/drawing/2014/main" val="2840171585"/>
                    </a:ext>
                  </a:extLst>
                </a:gridCol>
                <a:gridCol w="411480">
                  <a:extLst>
                    <a:ext uri="{9D8B030D-6E8A-4147-A177-3AD203B41FA5}">
                      <a16:colId xmlns:a16="http://schemas.microsoft.com/office/drawing/2014/main" val="2652345114"/>
                    </a:ext>
                  </a:extLst>
                </a:gridCol>
                <a:gridCol w="411480">
                  <a:extLst>
                    <a:ext uri="{9D8B030D-6E8A-4147-A177-3AD203B41FA5}">
                      <a16:colId xmlns:a16="http://schemas.microsoft.com/office/drawing/2014/main" val="750104334"/>
                    </a:ext>
                  </a:extLst>
                </a:gridCol>
                <a:gridCol w="411480">
                  <a:extLst>
                    <a:ext uri="{9D8B030D-6E8A-4147-A177-3AD203B41FA5}">
                      <a16:colId xmlns:a16="http://schemas.microsoft.com/office/drawing/2014/main" val="301756528"/>
                    </a:ext>
                  </a:extLst>
                </a:gridCol>
                <a:gridCol w="411480">
                  <a:extLst>
                    <a:ext uri="{9D8B030D-6E8A-4147-A177-3AD203B41FA5}">
                      <a16:colId xmlns:a16="http://schemas.microsoft.com/office/drawing/2014/main" val="1462175071"/>
                    </a:ext>
                  </a:extLst>
                </a:gridCol>
                <a:gridCol w="411480">
                  <a:extLst>
                    <a:ext uri="{9D8B030D-6E8A-4147-A177-3AD203B41FA5}">
                      <a16:colId xmlns:a16="http://schemas.microsoft.com/office/drawing/2014/main" val="4218866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90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- 2024-06-03 18:15:02</a:t>
                      </a:r>
                      <a:r>
                        <a:rPr kumimoji="0" lang="fr-FR" sz="1000" b="0" i="0" u="none" strike="noStrike" kern="1200" cap="none" spc="0" normalizeH="0" baseline="0" noProof="0">
                          <a:ln>
                            <a:noFill/>
                          </a:ln>
                          <a:solidFill>
                            <a:prstClr val="black"/>
                          </a:solidFill>
                          <a:effectLst/>
                          <a:uLnTx/>
                          <a:uFillTx/>
                          <a:latin typeface="Calibri"/>
                          <a:ea typeface="+mn-ea"/>
                          <a:cs typeface="+mn-cs"/>
                        </a:rPr>
                        <a:t>
 🖼️ L'Art dans la ville ! 
Direction Mairie de Saint Louis de Montferrand  pour une plongée dans l'œuvre d'art de Camille Benbournane ! 
Cette artiste propose de réfléchir à la nature et l'environnement avec son installation "143-145 Avenue de la Garonne".
🎬️ Reportage en vidéo !
https://www.bordeaux-metropole.fr/a-votre-service/services-aux-particuliers/decouvrir-sortir/art-patrimoine/creations-artistiques-11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https://quintly-eu-image-storage.s3.amazonaws.com/d6136bef475e0c4f4a9c5fa3f6feaa69/92efed156bd5a02f1ca73e7139807378.jpg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déchets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1960843"/>
                  </a:ext>
                </a:extLst>
              </a:tr>
            </a:tbl>
          </a:graphicData>
        </a:graphic>
      </p:graphicFrame>
      <p:sp>
        <p:nvSpPr>
          <p:cNvPr id="4" name="Text Placeholder 3">
            <a:extLst>
              <a:ext uri="{FF2B5EF4-FFF2-40B4-BE49-F238E27FC236}">
                <a16:creationId xmlns:a16="http://schemas.microsoft.com/office/drawing/2014/main" id="{07E3108F-9A2C-4D37-8C54-30A994CC05C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129211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8AA17-3631-479C-93A0-50974E936FC2}"/>
              </a:ext>
            </a:extLst>
          </p:cNvPr>
          <p:cNvSpPr>
            <a:spLocks noGrp="1"/>
          </p:cNvSpPr>
          <p:nvPr>
            <p:ph type="title"/>
          </p:nvPr>
        </p:nvSpPr>
        <p:spPr/>
        <p:txBody>
          <a:bodyPr/>
          <a:lstStyle/>
          <a:p>
            <a:r>
              <a:rPr lang="en-US"/>
              <a:t>Facebook Publications vidéos | All profiles - 20 of 20</a:t>
            </a:r>
          </a:p>
        </p:txBody>
      </p:sp>
      <p:graphicFrame>
        <p:nvGraphicFramePr>
          <p:cNvPr id="5" name="Table Placeholder 4">
            <a:extLst>
              <a:ext uri="{FF2B5EF4-FFF2-40B4-BE49-F238E27FC236}">
                <a16:creationId xmlns:a16="http://schemas.microsoft.com/office/drawing/2014/main" id="{99D71AFD-B49E-4F68-846C-D1FB3F00AACB}"/>
              </a:ext>
            </a:extLst>
          </p:cNvPr>
          <p:cNvGraphicFramePr>
            <a:graphicFrameLocks noGrp="1"/>
          </p:cNvGraphicFramePr>
          <p:nvPr>
            <p:ph type="tbl" sz="quarter" idx="13"/>
            <p:extLst>
              <p:ext uri="{D42A27DB-BD31-4B8C-83A1-F6EECF244321}">
                <p14:modId xmlns:p14="http://schemas.microsoft.com/office/powerpoint/2010/main" val="4025991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35995260"/>
                    </a:ext>
                  </a:extLst>
                </a:gridCol>
                <a:gridCol w="1069848">
                  <a:extLst>
                    <a:ext uri="{9D8B030D-6E8A-4147-A177-3AD203B41FA5}">
                      <a16:colId xmlns:a16="http://schemas.microsoft.com/office/drawing/2014/main" val="3846785750"/>
                    </a:ext>
                  </a:extLst>
                </a:gridCol>
                <a:gridCol w="740664">
                  <a:extLst>
                    <a:ext uri="{9D8B030D-6E8A-4147-A177-3AD203B41FA5}">
                      <a16:colId xmlns:a16="http://schemas.microsoft.com/office/drawing/2014/main" val="1665986490"/>
                    </a:ext>
                  </a:extLst>
                </a:gridCol>
                <a:gridCol w="411480">
                  <a:extLst>
                    <a:ext uri="{9D8B030D-6E8A-4147-A177-3AD203B41FA5}">
                      <a16:colId xmlns:a16="http://schemas.microsoft.com/office/drawing/2014/main" val="3640641744"/>
                    </a:ext>
                  </a:extLst>
                </a:gridCol>
                <a:gridCol w="411480">
                  <a:extLst>
                    <a:ext uri="{9D8B030D-6E8A-4147-A177-3AD203B41FA5}">
                      <a16:colId xmlns:a16="http://schemas.microsoft.com/office/drawing/2014/main" val="3819074930"/>
                    </a:ext>
                  </a:extLst>
                </a:gridCol>
                <a:gridCol w="411480">
                  <a:extLst>
                    <a:ext uri="{9D8B030D-6E8A-4147-A177-3AD203B41FA5}">
                      <a16:colId xmlns:a16="http://schemas.microsoft.com/office/drawing/2014/main" val="539493666"/>
                    </a:ext>
                  </a:extLst>
                </a:gridCol>
                <a:gridCol w="411480">
                  <a:extLst>
                    <a:ext uri="{9D8B030D-6E8A-4147-A177-3AD203B41FA5}">
                      <a16:colId xmlns:a16="http://schemas.microsoft.com/office/drawing/2014/main" val="3260802096"/>
                    </a:ext>
                  </a:extLst>
                </a:gridCol>
                <a:gridCol w="411480">
                  <a:extLst>
                    <a:ext uri="{9D8B030D-6E8A-4147-A177-3AD203B41FA5}">
                      <a16:colId xmlns:a16="http://schemas.microsoft.com/office/drawing/2014/main" val="1855299383"/>
                    </a:ext>
                  </a:extLst>
                </a:gridCol>
                <a:gridCol w="411480">
                  <a:extLst>
                    <a:ext uri="{9D8B030D-6E8A-4147-A177-3AD203B41FA5}">
                      <a16:colId xmlns:a16="http://schemas.microsoft.com/office/drawing/2014/main" val="833109235"/>
                    </a:ext>
                  </a:extLst>
                </a:gridCol>
                <a:gridCol w="411480">
                  <a:extLst>
                    <a:ext uri="{9D8B030D-6E8A-4147-A177-3AD203B41FA5}">
                      <a16:colId xmlns:a16="http://schemas.microsoft.com/office/drawing/2014/main" val="1051022796"/>
                    </a:ext>
                  </a:extLst>
                </a:gridCol>
                <a:gridCol w="411480">
                  <a:extLst>
                    <a:ext uri="{9D8B030D-6E8A-4147-A177-3AD203B41FA5}">
                      <a16:colId xmlns:a16="http://schemas.microsoft.com/office/drawing/2014/main" val="332051149"/>
                    </a:ext>
                  </a:extLst>
                </a:gridCol>
                <a:gridCol w="411480">
                  <a:extLst>
                    <a:ext uri="{9D8B030D-6E8A-4147-A177-3AD203B41FA5}">
                      <a16:colId xmlns:a16="http://schemas.microsoft.com/office/drawing/2014/main" val="1176014590"/>
                    </a:ext>
                  </a:extLst>
                </a:gridCol>
                <a:gridCol w="411480">
                  <a:extLst>
                    <a:ext uri="{9D8B030D-6E8A-4147-A177-3AD203B41FA5}">
                      <a16:colId xmlns:a16="http://schemas.microsoft.com/office/drawing/2014/main" val="3565012228"/>
                    </a:ext>
                  </a:extLst>
                </a:gridCol>
                <a:gridCol w="411480">
                  <a:extLst>
                    <a:ext uri="{9D8B030D-6E8A-4147-A177-3AD203B41FA5}">
                      <a16:colId xmlns:a16="http://schemas.microsoft.com/office/drawing/2014/main" val="1692666923"/>
                    </a:ext>
                  </a:extLst>
                </a:gridCol>
                <a:gridCol w="411480">
                  <a:extLst>
                    <a:ext uri="{9D8B030D-6E8A-4147-A177-3AD203B41FA5}">
                      <a16:colId xmlns:a16="http://schemas.microsoft.com/office/drawing/2014/main" val="1490226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693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Archives Bordeaux Métropole - 2024-06-03 17:11:20</a:t>
                      </a:r>
                      <a:r>
                        <a:rPr kumimoji="0" lang="fr-FR" sz="1000" b="0" i="0" u="none" strike="noStrike" kern="1200" cap="none" spc="0" normalizeH="0" baseline="0" noProof="0">
                          <a:ln>
                            <a:noFill/>
                          </a:ln>
                          <a:solidFill>
                            <a:prstClr val="black"/>
                          </a:solidFill>
                          <a:effectLst/>
                          <a:uLnTx/>
                          <a:uFillTx/>
                          <a:latin typeface="Calibri"/>
                          <a:ea typeface="+mn-ea"/>
                          <a:cs typeface="+mn-cs"/>
                        </a:rPr>
                        <a:t>
 Célébrons #IAW2024 #CyberArchives
Le système d’archivage électronique au cœur de notre activité ! 268,42 Go de données nativement dématérialisées sont aujourd’hui conservées soit 2359 documents d’archives définitives publiques produits et reçus dans les services de Bordeaux Métropole et des communes membres auxquels s’ajoutent les archives privées collectées. Un outil performant et adapté aux enjeux métropolitains.
Bordeaux Métropole
ICA International Council on Archives 
FranceArchives 
Je suis archiviste et j'aime mon métier
Association des archivistes français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https://quintly-eu-image-storage.s3.amazonaws.com/3b5900a8b9ea01cffafe0c348456fb6a/e7381c6b77aa741b31ef8cad13b4b4d4.jpg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97531549"/>
                  </a:ext>
                </a:extLst>
              </a:tr>
            </a:tbl>
          </a:graphicData>
        </a:graphic>
      </p:graphicFrame>
      <p:sp>
        <p:nvSpPr>
          <p:cNvPr id="4" name="Text Placeholder 3">
            <a:extLst>
              <a:ext uri="{FF2B5EF4-FFF2-40B4-BE49-F238E27FC236}">
                <a16:creationId xmlns:a16="http://schemas.microsoft.com/office/drawing/2014/main" id="{5E7182C2-DF64-4C1D-9261-1073CDB11E1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60823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39501-FD38-4E6E-AD40-4A50DF21ADA9}"/>
              </a:ext>
            </a:extLst>
          </p:cNvPr>
          <p:cNvSpPr>
            <a:spLocks noGrp="1"/>
          </p:cNvSpPr>
          <p:nvPr>
            <p:ph type="title"/>
          </p:nvPr>
        </p:nvSpPr>
        <p:spPr/>
        <p:txBody>
          <a:bodyPr/>
          <a:lstStyle/>
          <a:p>
            <a:r>
              <a:rPr lang="fr-FR"/>
              <a:t>Facebook Nombre vues vidéo (ensemble des pages)  | All profiles</a:t>
            </a:r>
            <a:endParaRPr lang="en-US"/>
          </a:p>
        </p:txBody>
      </p:sp>
      <p:graphicFrame>
        <p:nvGraphicFramePr>
          <p:cNvPr id="5" name="Table Placeholder 4">
            <a:extLst>
              <a:ext uri="{FF2B5EF4-FFF2-40B4-BE49-F238E27FC236}">
                <a16:creationId xmlns:a16="http://schemas.microsoft.com/office/drawing/2014/main" id="{C9BD0B04-8145-48B9-95C9-B9E1CE29AC40}"/>
              </a:ext>
            </a:extLst>
          </p:cNvPr>
          <p:cNvGraphicFramePr>
            <a:graphicFrameLocks noGrp="1"/>
          </p:cNvGraphicFramePr>
          <p:nvPr>
            <p:ph type="tbl" sz="quarter" idx="13"/>
            <p:extLst>
              <p:ext uri="{D42A27DB-BD31-4B8C-83A1-F6EECF244321}">
                <p14:modId xmlns:p14="http://schemas.microsoft.com/office/powerpoint/2010/main" val="324899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30270023"/>
                    </a:ext>
                  </a:extLst>
                </a:gridCol>
                <a:gridCol w="822960">
                  <a:extLst>
                    <a:ext uri="{9D8B030D-6E8A-4147-A177-3AD203B41FA5}">
                      <a16:colId xmlns:a16="http://schemas.microsoft.com/office/drawing/2014/main" val="3666531352"/>
                    </a:ext>
                  </a:extLst>
                </a:gridCol>
                <a:gridCol w="822960">
                  <a:extLst>
                    <a:ext uri="{9D8B030D-6E8A-4147-A177-3AD203B41FA5}">
                      <a16:colId xmlns:a16="http://schemas.microsoft.com/office/drawing/2014/main" val="2621008329"/>
                    </a:ext>
                  </a:extLst>
                </a:gridCol>
                <a:gridCol w="822960">
                  <a:extLst>
                    <a:ext uri="{9D8B030D-6E8A-4147-A177-3AD203B41FA5}">
                      <a16:colId xmlns:a16="http://schemas.microsoft.com/office/drawing/2014/main" val="4076779545"/>
                    </a:ext>
                  </a:extLst>
                </a:gridCol>
                <a:gridCol w="822960">
                  <a:extLst>
                    <a:ext uri="{9D8B030D-6E8A-4147-A177-3AD203B41FA5}">
                      <a16:colId xmlns:a16="http://schemas.microsoft.com/office/drawing/2014/main" val="3558809749"/>
                    </a:ext>
                  </a:extLst>
                </a:gridCol>
                <a:gridCol w="822960">
                  <a:extLst>
                    <a:ext uri="{9D8B030D-6E8A-4147-A177-3AD203B41FA5}">
                      <a16:colId xmlns:a16="http://schemas.microsoft.com/office/drawing/2014/main" val="4050592465"/>
                    </a:ext>
                  </a:extLst>
                </a:gridCol>
                <a:gridCol w="822960">
                  <a:extLst>
                    <a:ext uri="{9D8B030D-6E8A-4147-A177-3AD203B41FA5}">
                      <a16:colId xmlns:a16="http://schemas.microsoft.com/office/drawing/2014/main" val="581133630"/>
                    </a:ext>
                  </a:extLst>
                </a:gridCol>
                <a:gridCol w="822960">
                  <a:extLst>
                    <a:ext uri="{9D8B030D-6E8A-4147-A177-3AD203B41FA5}">
                      <a16:colId xmlns:a16="http://schemas.microsoft.com/office/drawing/2014/main" val="3573369323"/>
                    </a:ext>
                  </a:extLst>
                </a:gridCol>
                <a:gridCol w="822960">
                  <a:extLst>
                    <a:ext uri="{9D8B030D-6E8A-4147-A177-3AD203B41FA5}">
                      <a16:colId xmlns:a16="http://schemas.microsoft.com/office/drawing/2014/main" val="82701768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885900710"/>
                  </a:ext>
                </a:extLst>
              </a:tr>
              <a:tr h="370840">
                <a:tc>
                  <a:txBody>
                    <a:bodyPr/>
                    <a:lstStyle/>
                    <a:p>
                      <a:r>
                        <a:rPr lang="en-US" sz="1000"/>
                        <a:t>Maison écocitoyenne Bordeaux Métropole</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59496704"/>
                  </a:ext>
                </a:extLst>
              </a:tr>
              <a:tr h="370840">
                <a:tc>
                  <a:txBody>
                    <a:bodyPr/>
                    <a:lstStyle/>
                    <a:p>
                      <a:r>
                        <a:rPr lang="en-US" sz="1000"/>
                        <a:t>Eté métropolitain</a:t>
                      </a:r>
                    </a:p>
                  </a:txBody>
                  <a:tcPr/>
                </a:tc>
                <a:tc>
                  <a:txBody>
                    <a:bodyPr/>
                    <a:lstStyle/>
                    <a:p>
                      <a:r>
                        <a:rPr lang="en-US" sz="1000"/>
                        <a:t>1759</a:t>
                      </a:r>
                    </a:p>
                  </a:txBody>
                  <a:tcPr/>
                </a:tc>
                <a:tc>
                  <a:txBody>
                    <a:bodyPr/>
                    <a:lstStyle/>
                    <a:p>
                      <a:r>
                        <a:rPr lang="en-US" sz="1000"/>
                        <a:t>552</a:t>
                      </a:r>
                    </a:p>
                  </a:txBody>
                  <a:tcPr/>
                </a:tc>
                <a:tc>
                  <a:txBody>
                    <a:bodyPr/>
                    <a:lstStyle/>
                    <a:p>
                      <a:r>
                        <a:rPr lang="en-US" sz="1000"/>
                        <a:t>254</a:t>
                      </a:r>
                    </a:p>
                  </a:txBody>
                  <a:tcPr/>
                </a:tc>
                <a:tc>
                  <a:txBody>
                    <a:bodyPr/>
                    <a:lstStyle/>
                    <a:p>
                      <a:r>
                        <a:rPr lang="en-US" sz="1000"/>
                        <a:t>0</a:t>
                      </a:r>
                    </a:p>
                  </a:txBody>
                  <a:tcPr/>
                </a:tc>
                <a:tc>
                  <a:txBody>
                    <a:bodyPr/>
                    <a:lstStyle/>
                    <a:p>
                      <a:r>
                        <a:rPr lang="en-US" sz="1000"/>
                        <a:t>1759</a:t>
                      </a:r>
                    </a:p>
                  </a:txBody>
                  <a:tcPr/>
                </a:tc>
                <a:tc>
                  <a:txBody>
                    <a:bodyPr/>
                    <a:lstStyle/>
                    <a:p>
                      <a:r>
                        <a:rPr lang="en-US" sz="1000"/>
                        <a:t>1587</a:t>
                      </a:r>
                    </a:p>
                  </a:txBody>
                  <a:tcPr/>
                </a:tc>
                <a:tc>
                  <a:txBody>
                    <a:bodyPr/>
                    <a:lstStyle/>
                    <a:p>
                      <a:r>
                        <a:rPr lang="en-US" sz="1000"/>
                        <a:t>172</a:t>
                      </a:r>
                    </a:p>
                  </a:txBody>
                  <a:tcPr/>
                </a:tc>
                <a:tc>
                  <a:txBody>
                    <a:bodyPr/>
                    <a:lstStyle/>
                    <a:p>
                      <a:r>
                        <a:rPr lang="en-US" sz="1000"/>
                        <a:t>224</a:t>
                      </a:r>
                    </a:p>
                  </a:txBody>
                  <a:tcPr/>
                </a:tc>
                <a:extLst>
                  <a:ext uri="{0D108BD9-81ED-4DB2-BD59-A6C34878D82A}">
                    <a16:rowId xmlns:a16="http://schemas.microsoft.com/office/drawing/2014/main" val="3058939402"/>
                  </a:ext>
                </a:extLst>
              </a:tr>
              <a:tr h="370840">
                <a:tc>
                  <a:txBody>
                    <a:bodyPr/>
                    <a:lstStyle/>
                    <a:p>
                      <a:r>
                        <a:rPr lang="en-US" sz="1000"/>
                        <a:t>Circulation Bordeaux Métropole</a:t>
                      </a:r>
                    </a:p>
                  </a:txBody>
                  <a:tcPr/>
                </a:tc>
                <a:tc>
                  <a:txBody>
                    <a:bodyPr/>
                    <a:lstStyle/>
                    <a:p>
                      <a:r>
                        <a:rPr lang="en-US" sz="1000"/>
                        <a:t>120</a:t>
                      </a:r>
                    </a:p>
                  </a:txBody>
                  <a:tcPr/>
                </a:tc>
                <a:tc>
                  <a:txBody>
                    <a:bodyPr/>
                    <a:lstStyle/>
                    <a:p>
                      <a:r>
                        <a:rPr lang="en-US" sz="1000"/>
                        <a:t>39</a:t>
                      </a:r>
                    </a:p>
                  </a:txBody>
                  <a:tcPr/>
                </a:tc>
                <a:tc>
                  <a:txBody>
                    <a:bodyPr/>
                    <a:lstStyle/>
                    <a:p>
                      <a:r>
                        <a:rPr lang="en-US" sz="1000"/>
                        <a:t>16</a:t>
                      </a:r>
                    </a:p>
                  </a:txBody>
                  <a:tcPr/>
                </a:tc>
                <a:tc>
                  <a:txBody>
                    <a:bodyPr/>
                    <a:lstStyle/>
                    <a:p>
                      <a:r>
                        <a:rPr lang="en-US" sz="1000"/>
                        <a:t>0</a:t>
                      </a:r>
                    </a:p>
                  </a:txBody>
                  <a:tcPr/>
                </a:tc>
                <a:tc>
                  <a:txBody>
                    <a:bodyPr/>
                    <a:lstStyle/>
                    <a:p>
                      <a:r>
                        <a:rPr lang="en-US" sz="1000"/>
                        <a:t>120</a:t>
                      </a:r>
                    </a:p>
                  </a:txBody>
                  <a:tcPr/>
                </a:tc>
                <a:tc>
                  <a:txBody>
                    <a:bodyPr/>
                    <a:lstStyle/>
                    <a:p>
                      <a:r>
                        <a:rPr lang="en-US" sz="1000"/>
                        <a:t>114</a:t>
                      </a:r>
                    </a:p>
                  </a:txBody>
                  <a:tcPr/>
                </a:tc>
                <a:tc>
                  <a:txBody>
                    <a:bodyPr/>
                    <a:lstStyle/>
                    <a:p>
                      <a:r>
                        <a:rPr lang="en-US" sz="1000"/>
                        <a:t>6</a:t>
                      </a:r>
                    </a:p>
                  </a:txBody>
                  <a:tcPr/>
                </a:tc>
                <a:tc>
                  <a:txBody>
                    <a:bodyPr/>
                    <a:lstStyle/>
                    <a:p>
                      <a:r>
                        <a:rPr lang="en-US" sz="1000"/>
                        <a:t>6</a:t>
                      </a:r>
                    </a:p>
                  </a:txBody>
                  <a:tcPr/>
                </a:tc>
                <a:extLst>
                  <a:ext uri="{0D108BD9-81ED-4DB2-BD59-A6C34878D82A}">
                    <a16:rowId xmlns:a16="http://schemas.microsoft.com/office/drawing/2014/main" val="70132347"/>
                  </a:ext>
                </a:extLst>
              </a:tr>
              <a:tr h="370840">
                <a:tc>
                  <a:txBody>
                    <a:bodyPr/>
                    <a:lstStyle/>
                    <a:p>
                      <a:r>
                        <a:rPr lang="fr-FR" sz="1000"/>
                        <a:t>C2D - Conseil de développement durable de Bordeaux Métropole</a:t>
                      </a:r>
                      <a:endParaRPr lang="en-US" sz="1000"/>
                    </a:p>
                  </a:txBody>
                  <a:tcPr/>
                </a:tc>
                <a:tc>
                  <a:txBody>
                    <a:bodyPr/>
                    <a:lstStyle/>
                    <a:p>
                      <a:r>
                        <a:rPr lang="en-US" sz="1000"/>
                        <a:t>124</a:t>
                      </a:r>
                    </a:p>
                  </a:txBody>
                  <a:tcPr/>
                </a:tc>
                <a:tc>
                  <a:txBody>
                    <a:bodyPr/>
                    <a:lstStyle/>
                    <a:p>
                      <a:r>
                        <a:rPr lang="en-US" sz="1000"/>
                        <a:t>51</a:t>
                      </a:r>
                    </a:p>
                  </a:txBody>
                  <a:tcPr/>
                </a:tc>
                <a:tc>
                  <a:txBody>
                    <a:bodyPr/>
                    <a:lstStyle/>
                    <a:p>
                      <a:r>
                        <a:rPr lang="en-US" sz="1000"/>
                        <a:t>28</a:t>
                      </a:r>
                    </a:p>
                  </a:txBody>
                  <a:tcPr/>
                </a:tc>
                <a:tc>
                  <a:txBody>
                    <a:bodyPr/>
                    <a:lstStyle/>
                    <a:p>
                      <a:r>
                        <a:rPr lang="en-US" sz="1000"/>
                        <a:t>0</a:t>
                      </a:r>
                    </a:p>
                  </a:txBody>
                  <a:tcPr/>
                </a:tc>
                <a:tc>
                  <a:txBody>
                    <a:bodyPr/>
                    <a:lstStyle/>
                    <a:p>
                      <a:r>
                        <a:rPr lang="en-US" sz="1000"/>
                        <a:t>124</a:t>
                      </a:r>
                    </a:p>
                  </a:txBody>
                  <a:tcPr/>
                </a:tc>
                <a:tc>
                  <a:txBody>
                    <a:bodyPr/>
                    <a:lstStyle/>
                    <a:p>
                      <a:r>
                        <a:rPr lang="en-US" sz="1000"/>
                        <a:t>121</a:t>
                      </a:r>
                    </a:p>
                  </a:txBody>
                  <a:tcPr/>
                </a:tc>
                <a:tc>
                  <a:txBody>
                    <a:bodyPr/>
                    <a:lstStyle/>
                    <a:p>
                      <a:r>
                        <a:rPr lang="en-US" sz="1000"/>
                        <a:t>3</a:t>
                      </a:r>
                    </a:p>
                  </a:txBody>
                  <a:tcPr/>
                </a:tc>
                <a:tc>
                  <a:txBody>
                    <a:bodyPr/>
                    <a:lstStyle/>
                    <a:p>
                      <a:r>
                        <a:rPr lang="en-US" sz="1000"/>
                        <a:t>39</a:t>
                      </a:r>
                    </a:p>
                  </a:txBody>
                  <a:tcPr/>
                </a:tc>
                <a:extLst>
                  <a:ext uri="{0D108BD9-81ED-4DB2-BD59-A6C34878D82A}">
                    <a16:rowId xmlns:a16="http://schemas.microsoft.com/office/drawing/2014/main" val="3211032734"/>
                  </a:ext>
                </a:extLst>
              </a:tr>
              <a:tr h="370840">
                <a:tc>
                  <a:txBody>
                    <a:bodyPr/>
                    <a:lstStyle/>
                    <a:p>
                      <a:r>
                        <a:rPr lang="en-US" sz="1000"/>
                        <a:t>Bordeaux Métropole</a:t>
                      </a:r>
                    </a:p>
                  </a:txBody>
                  <a:tcPr/>
                </a:tc>
                <a:tc>
                  <a:txBody>
                    <a:bodyPr/>
                    <a:lstStyle/>
                    <a:p>
                      <a:r>
                        <a:rPr lang="en-US" sz="1000"/>
                        <a:t>51319</a:t>
                      </a:r>
                    </a:p>
                  </a:txBody>
                  <a:tcPr/>
                </a:tc>
                <a:tc>
                  <a:txBody>
                    <a:bodyPr/>
                    <a:lstStyle/>
                    <a:p>
                      <a:r>
                        <a:rPr lang="en-US" sz="1000"/>
                        <a:t>18845</a:t>
                      </a:r>
                    </a:p>
                  </a:txBody>
                  <a:tcPr/>
                </a:tc>
                <a:tc>
                  <a:txBody>
                    <a:bodyPr/>
                    <a:lstStyle/>
                    <a:p>
                      <a:r>
                        <a:rPr lang="en-US" sz="1000"/>
                        <a:t>8290</a:t>
                      </a:r>
                    </a:p>
                  </a:txBody>
                  <a:tcPr/>
                </a:tc>
                <a:tc>
                  <a:txBody>
                    <a:bodyPr/>
                    <a:lstStyle/>
                    <a:p>
                      <a:r>
                        <a:rPr lang="en-US" sz="1000"/>
                        <a:t>13465</a:t>
                      </a:r>
                    </a:p>
                  </a:txBody>
                  <a:tcPr/>
                </a:tc>
                <a:tc>
                  <a:txBody>
                    <a:bodyPr/>
                    <a:lstStyle/>
                    <a:p>
                      <a:r>
                        <a:rPr lang="en-US" sz="1000"/>
                        <a:t>37854</a:t>
                      </a:r>
                    </a:p>
                  </a:txBody>
                  <a:tcPr/>
                </a:tc>
                <a:tc>
                  <a:txBody>
                    <a:bodyPr/>
                    <a:lstStyle/>
                    <a:p>
                      <a:r>
                        <a:rPr lang="en-US" sz="1000"/>
                        <a:t>50280</a:t>
                      </a:r>
                    </a:p>
                  </a:txBody>
                  <a:tcPr/>
                </a:tc>
                <a:tc>
                  <a:txBody>
                    <a:bodyPr/>
                    <a:lstStyle/>
                    <a:p>
                      <a:r>
                        <a:rPr lang="en-US" sz="1000"/>
                        <a:t>1039</a:t>
                      </a:r>
                    </a:p>
                  </a:txBody>
                  <a:tcPr/>
                </a:tc>
                <a:tc>
                  <a:txBody>
                    <a:bodyPr/>
                    <a:lstStyle/>
                    <a:p>
                      <a:r>
                        <a:rPr lang="en-US" sz="1000"/>
                        <a:t>4652</a:t>
                      </a:r>
                    </a:p>
                  </a:txBody>
                  <a:tcPr/>
                </a:tc>
                <a:extLst>
                  <a:ext uri="{0D108BD9-81ED-4DB2-BD59-A6C34878D82A}">
                    <a16:rowId xmlns:a16="http://schemas.microsoft.com/office/drawing/2014/main" val="471572273"/>
                  </a:ext>
                </a:extLst>
              </a:tr>
              <a:tr h="370840">
                <a:tc>
                  <a:txBody>
                    <a:bodyPr/>
                    <a:lstStyle/>
                    <a:p>
                      <a:r>
                        <a:rPr lang="en-US" sz="1000"/>
                        <a:t>Archives Bordeaux Métropole</a:t>
                      </a:r>
                    </a:p>
                  </a:txBody>
                  <a:tcPr/>
                </a:tc>
                <a:tc>
                  <a:txBody>
                    <a:bodyPr/>
                    <a:lstStyle/>
                    <a:p>
                      <a:r>
                        <a:rPr lang="en-US" sz="1000"/>
                        <a:t>413</a:t>
                      </a:r>
                    </a:p>
                  </a:txBody>
                  <a:tcPr/>
                </a:tc>
                <a:tc>
                  <a:txBody>
                    <a:bodyPr/>
                    <a:lstStyle/>
                    <a:p>
                      <a:r>
                        <a:rPr lang="en-US" sz="1000"/>
                        <a:t>175</a:t>
                      </a:r>
                    </a:p>
                  </a:txBody>
                  <a:tcPr/>
                </a:tc>
                <a:tc>
                  <a:txBody>
                    <a:bodyPr/>
                    <a:lstStyle/>
                    <a:p>
                      <a:r>
                        <a:rPr lang="en-US" sz="1000"/>
                        <a:t>96</a:t>
                      </a:r>
                    </a:p>
                  </a:txBody>
                  <a:tcPr/>
                </a:tc>
                <a:tc>
                  <a:txBody>
                    <a:bodyPr/>
                    <a:lstStyle/>
                    <a:p>
                      <a:r>
                        <a:rPr lang="en-US" sz="1000"/>
                        <a:t>0</a:t>
                      </a:r>
                    </a:p>
                  </a:txBody>
                  <a:tcPr/>
                </a:tc>
                <a:tc>
                  <a:txBody>
                    <a:bodyPr/>
                    <a:lstStyle/>
                    <a:p>
                      <a:r>
                        <a:rPr lang="en-US" sz="1000"/>
                        <a:t>413</a:t>
                      </a:r>
                    </a:p>
                  </a:txBody>
                  <a:tcPr/>
                </a:tc>
                <a:tc>
                  <a:txBody>
                    <a:bodyPr/>
                    <a:lstStyle/>
                    <a:p>
                      <a:r>
                        <a:rPr lang="en-US" sz="1000"/>
                        <a:t>385</a:t>
                      </a:r>
                    </a:p>
                  </a:txBody>
                  <a:tcPr/>
                </a:tc>
                <a:tc>
                  <a:txBody>
                    <a:bodyPr/>
                    <a:lstStyle/>
                    <a:p>
                      <a:r>
                        <a:rPr lang="en-US" sz="1000"/>
                        <a:t>28</a:t>
                      </a:r>
                    </a:p>
                  </a:txBody>
                  <a:tcPr/>
                </a:tc>
                <a:tc>
                  <a:txBody>
                    <a:bodyPr/>
                    <a:lstStyle/>
                    <a:p>
                      <a:r>
                        <a:rPr lang="en-US" sz="1000"/>
                        <a:t>98</a:t>
                      </a:r>
                    </a:p>
                  </a:txBody>
                  <a:tcPr/>
                </a:tc>
                <a:extLst>
                  <a:ext uri="{0D108BD9-81ED-4DB2-BD59-A6C34878D82A}">
                    <a16:rowId xmlns:a16="http://schemas.microsoft.com/office/drawing/2014/main" val="2928554694"/>
                  </a:ext>
                </a:extLst>
              </a:tr>
            </a:tbl>
          </a:graphicData>
        </a:graphic>
      </p:graphicFrame>
      <p:sp>
        <p:nvSpPr>
          <p:cNvPr id="4" name="Text Placeholder 3">
            <a:extLst>
              <a:ext uri="{FF2B5EF4-FFF2-40B4-BE49-F238E27FC236}">
                <a16:creationId xmlns:a16="http://schemas.microsoft.com/office/drawing/2014/main" id="{3777AC4D-B338-476B-9735-6AF31B20B91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60259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432BD-1E91-40BA-AC38-6BBFE8B0FB2E}"/>
              </a:ext>
            </a:extLst>
          </p:cNvPr>
          <p:cNvSpPr>
            <a:spLocks noGrp="1"/>
          </p:cNvSpPr>
          <p:nvPr>
            <p:ph type="title"/>
          </p:nvPr>
        </p:nvSpPr>
        <p:spPr/>
        <p:txBody>
          <a:bodyPr/>
          <a:lstStyle/>
          <a:p>
            <a:r>
              <a:rPr lang="en-US"/>
              <a:t>Facebook Commentaires reçus | All profiles - 1 of 15</a:t>
            </a:r>
          </a:p>
        </p:txBody>
      </p:sp>
      <p:graphicFrame>
        <p:nvGraphicFramePr>
          <p:cNvPr id="5" name="Table Placeholder 4">
            <a:extLst>
              <a:ext uri="{FF2B5EF4-FFF2-40B4-BE49-F238E27FC236}">
                <a16:creationId xmlns:a16="http://schemas.microsoft.com/office/drawing/2014/main" id="{2A4B6C9F-211D-4493-BFB7-4D28B267070F}"/>
              </a:ext>
            </a:extLst>
          </p:cNvPr>
          <p:cNvGraphicFramePr>
            <a:graphicFrameLocks noGrp="1"/>
          </p:cNvGraphicFramePr>
          <p:nvPr>
            <p:ph type="tbl" sz="quarter" idx="13"/>
            <p:extLst>
              <p:ext uri="{D42A27DB-BD31-4B8C-83A1-F6EECF244321}">
                <p14:modId xmlns:p14="http://schemas.microsoft.com/office/powerpoint/2010/main" val="3018964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4421707"/>
                    </a:ext>
                  </a:extLst>
                </a:gridCol>
                <a:gridCol w="4114800">
                  <a:extLst>
                    <a:ext uri="{9D8B030D-6E8A-4147-A177-3AD203B41FA5}">
                      <a16:colId xmlns:a16="http://schemas.microsoft.com/office/drawing/2014/main" val="3785573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82472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- 2024-07-08 19:31:32</a:t>
                      </a:r>
                      <a:r>
                        <a:rPr kumimoji="0" lang="fr-FR" sz="1000" b="0" i="0" u="none" strike="noStrike" kern="1200" cap="none" spc="0" normalizeH="0" baseline="0" noProof="0">
                          <a:ln>
                            <a:noFill/>
                          </a:ln>
                          <a:solidFill>
                            <a:prstClr val="black"/>
                          </a:solidFill>
                          <a:effectLst/>
                          <a:uLnTx/>
                          <a:uFillTx/>
                          <a:latin typeface="Calibri"/>
                          <a:ea typeface="+mn-ea"/>
                          <a:cs typeface="+mn-cs"/>
                        </a:rPr>
                        <a:t>
 Ce pont va soulager indéniablement la circulation de Bordeaux métropole mais 25000 m² sans un arbre sans un arbuste sans un bain d'herbe c'est quand même dommage je pense que Simone Veil y aurait mérité mieux que ce bloc de béton sans vie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08591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- 2024-07-04 13:37:15</a:t>
                      </a:r>
                      <a:r>
                        <a:rPr kumimoji="0" lang="fr-FR" sz="1000" b="0" i="0" u="none" strike="noStrike" kern="1200" cap="none" spc="0" normalizeH="0" baseline="0" noProof="0">
                          <a:ln>
                            <a:noFill/>
                          </a:ln>
                          <a:solidFill>
                            <a:prstClr val="black"/>
                          </a:solidFill>
                          <a:effectLst/>
                          <a:uLnTx/>
                          <a:uFillTx/>
                          <a:latin typeface="Calibri"/>
                          <a:ea typeface="+mn-ea"/>
                          <a:cs typeface="+mn-cs"/>
                        </a:rPr>
                        <a:t>
 Bonjour, 
Vous pouvez directement joindre le service avec votre demande sur : https://mesdemarches.bordeaux-metropole.fr/portals/public/services?id=bordeauxmetropole&amp;page=DEM_Demarches_Presentation&amp;ts=40 
Bonne journée,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594225544"/>
                  </a:ext>
                </a:extLst>
              </a:tr>
            </a:tbl>
          </a:graphicData>
        </a:graphic>
      </p:graphicFrame>
      <p:sp>
        <p:nvSpPr>
          <p:cNvPr id="4" name="Text Placeholder 3">
            <a:extLst>
              <a:ext uri="{FF2B5EF4-FFF2-40B4-BE49-F238E27FC236}">
                <a16:creationId xmlns:a16="http://schemas.microsoft.com/office/drawing/2014/main" id="{838A870F-567D-4EED-944A-62D84F0371D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66176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89D0-4201-47C5-A7EF-FFACDB000297}"/>
              </a:ext>
            </a:extLst>
          </p:cNvPr>
          <p:cNvSpPr>
            <a:spLocks noGrp="1"/>
          </p:cNvSpPr>
          <p:nvPr>
            <p:ph type="title"/>
          </p:nvPr>
        </p:nvSpPr>
        <p:spPr/>
        <p:txBody>
          <a:bodyPr/>
          <a:lstStyle/>
          <a:p>
            <a:r>
              <a:rPr lang="en-US"/>
              <a:t>Facebook Commentaires reçus | All profiles - 2 of 15</a:t>
            </a:r>
          </a:p>
        </p:txBody>
      </p:sp>
      <p:graphicFrame>
        <p:nvGraphicFramePr>
          <p:cNvPr id="5" name="Table Placeholder 4">
            <a:extLst>
              <a:ext uri="{FF2B5EF4-FFF2-40B4-BE49-F238E27FC236}">
                <a16:creationId xmlns:a16="http://schemas.microsoft.com/office/drawing/2014/main" id="{A94BDF06-CBD9-4565-A56D-728D5891098B}"/>
              </a:ext>
            </a:extLst>
          </p:cNvPr>
          <p:cNvGraphicFramePr>
            <a:graphicFrameLocks noGrp="1"/>
          </p:cNvGraphicFramePr>
          <p:nvPr>
            <p:ph type="tbl" sz="quarter" idx="13"/>
            <p:extLst>
              <p:ext uri="{D42A27DB-BD31-4B8C-83A1-F6EECF244321}">
                <p14:modId xmlns:p14="http://schemas.microsoft.com/office/powerpoint/2010/main" val="2034183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49805469"/>
                    </a:ext>
                  </a:extLst>
                </a:gridCol>
                <a:gridCol w="4114800">
                  <a:extLst>
                    <a:ext uri="{9D8B030D-6E8A-4147-A177-3AD203B41FA5}">
                      <a16:colId xmlns:a16="http://schemas.microsoft.com/office/drawing/2014/main" val="222089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46309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- 2024-07-04 11:03:14</a:t>
                      </a:r>
                      <a:r>
                        <a:rPr kumimoji="0" lang="fr-FR" sz="1000" b="0" i="0" u="none" strike="noStrike" kern="1200" cap="none" spc="0" normalizeH="0" baseline="0" noProof="0">
                          <a:ln>
                            <a:noFill/>
                          </a:ln>
                          <a:solidFill>
                            <a:prstClr val="black"/>
                          </a:solidFill>
                          <a:effectLst/>
                          <a:uLnTx/>
                          <a:uFillTx/>
                          <a:latin typeface="Calibri"/>
                          <a:ea typeface="+mn-ea"/>
                          <a:cs typeface="+mn-cs"/>
                        </a:rPr>
                        <a:t>
 Le saviez-vous ?
Dans les communes où c’est mis en place, les points de collectes sont devenu des zones d’agression, de dépôt sauvage. Une économie parallèle autour des déchets s’est mise en place entre la grand mère qui ne peut pas descendre la rue et les jeunes qui polluent trop mais veulent un peu d’argent de poche. 
Les ménages comme par exemple les jeunes parents ou ceux hébergeant des amis paient des amendes en plus. 
Les bordures de ville subissent des dépôts sauvages. Les sites mutualisés dévaluent immédiatement les biens alentours. Les lecteurs sont saccagés et … les impôts augmentent…
«  Ville apaisée » vous répétez ça comme une incantation magique… mais ça transforme pas le plomb en 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38652459"/>
                  </a:ext>
                </a:extLst>
              </a:tr>
            </a:tbl>
          </a:graphicData>
        </a:graphic>
      </p:graphicFrame>
      <p:sp>
        <p:nvSpPr>
          <p:cNvPr id="4" name="Text Placeholder 3">
            <a:extLst>
              <a:ext uri="{FF2B5EF4-FFF2-40B4-BE49-F238E27FC236}">
                <a16:creationId xmlns:a16="http://schemas.microsoft.com/office/drawing/2014/main" id="{A87F7E12-FDAB-47E7-A6CA-66E43615584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144557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3350E-7663-406E-865C-1FDA3C023149}"/>
              </a:ext>
            </a:extLst>
          </p:cNvPr>
          <p:cNvSpPr>
            <a:spLocks noGrp="1"/>
          </p:cNvSpPr>
          <p:nvPr>
            <p:ph type="title"/>
          </p:nvPr>
        </p:nvSpPr>
        <p:spPr/>
        <p:txBody>
          <a:bodyPr/>
          <a:lstStyle/>
          <a:p>
            <a:r>
              <a:rPr lang="en-US"/>
              <a:t>Facebook Commentaires reçus | All profiles - 3 of 15</a:t>
            </a:r>
          </a:p>
        </p:txBody>
      </p:sp>
      <p:graphicFrame>
        <p:nvGraphicFramePr>
          <p:cNvPr id="5" name="Table Placeholder 4">
            <a:extLst>
              <a:ext uri="{FF2B5EF4-FFF2-40B4-BE49-F238E27FC236}">
                <a16:creationId xmlns:a16="http://schemas.microsoft.com/office/drawing/2014/main" id="{936BD1AB-0550-4690-964B-FB99D6F3BAE9}"/>
              </a:ext>
            </a:extLst>
          </p:cNvPr>
          <p:cNvGraphicFramePr>
            <a:graphicFrameLocks noGrp="1"/>
          </p:cNvGraphicFramePr>
          <p:nvPr>
            <p:ph type="tbl" sz="quarter" idx="13"/>
            <p:extLst>
              <p:ext uri="{D42A27DB-BD31-4B8C-83A1-F6EECF244321}">
                <p14:modId xmlns:p14="http://schemas.microsoft.com/office/powerpoint/2010/main" val="424392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3228958"/>
                    </a:ext>
                  </a:extLst>
                </a:gridCol>
                <a:gridCol w="4114800">
                  <a:extLst>
                    <a:ext uri="{9D8B030D-6E8A-4147-A177-3AD203B41FA5}">
                      <a16:colId xmlns:a16="http://schemas.microsoft.com/office/drawing/2014/main" val="374031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9974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18:10:31</a:t>
                      </a:r>
                      <a:r>
                        <a:rPr kumimoji="0" lang="fr-FR" sz="1000" b="0" i="0" u="none" strike="noStrike" kern="1200" cap="none" spc="0" normalizeH="0" baseline="0" noProof="0">
                          <a:ln>
                            <a:noFill/>
                          </a:ln>
                          <a:solidFill>
                            <a:prstClr val="black"/>
                          </a:solidFill>
                          <a:effectLst/>
                          <a:uLnTx/>
                          <a:uFillTx/>
                          <a:latin typeface="Calibri"/>
                          <a:ea typeface="+mn-ea"/>
                          <a:cs typeface="+mn-cs"/>
                        </a:rPr>
                        <a:t>
 Bonjour, rien sur l’environnement et la réduction de la consommation d’eau ? Sur le social avec la création de jardins partagés à l’image de ce que la ville de Nantes a mis en place? Avec les Ollas (oyas) vous réduirez la consommation d’eau et améliorez la protection des plantes contre la sécheresse; augmenterez la productivité et réduirez le risque de développement fongique (mildiou)
Notre petit entreprise est située à St Savin 33920 (axe Bordeaux Angoulême)
Infos sur www.goodartisanal-ollas.fr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🎬Conseil de Bordeaux Métropole. Demandez le programme !
📣 Rendez-vous vendredi 5 juillet pour suivre le prochain Conseil de Bordeaux Métropole 🎤
⏰ À partir de 9h30
👉 En direct :
✅ Sur le site web : https://bxmet.ro/conseil 
Au programme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01761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11:12:35</a:t>
                      </a:r>
                      <a:r>
                        <a:rPr kumimoji="0" lang="fr-FR" sz="1000" b="0" i="0" u="none" strike="noStrike" kern="1200" cap="none" spc="0" normalizeH="0" baseline="0" noProof="0">
                          <a:ln>
                            <a:noFill/>
                          </a:ln>
                          <a:solidFill>
                            <a:prstClr val="black"/>
                          </a:solidFill>
                          <a:effectLst/>
                          <a:uLnTx/>
                          <a:uFillTx/>
                          <a:latin typeface="Calibri"/>
                          <a:ea typeface="+mn-ea"/>
                          <a:cs typeface="+mn-cs"/>
                        </a:rPr>
                        <a:t>
 Hier après midi bouchon à partir de Lormont pour les conducteurs qui arrivaient de Paris...vers le pont F.Miterand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4278364844"/>
                  </a:ext>
                </a:extLst>
              </a:tr>
            </a:tbl>
          </a:graphicData>
        </a:graphic>
      </p:graphicFrame>
      <p:sp>
        <p:nvSpPr>
          <p:cNvPr id="4" name="Text Placeholder 3">
            <a:extLst>
              <a:ext uri="{FF2B5EF4-FFF2-40B4-BE49-F238E27FC236}">
                <a16:creationId xmlns:a16="http://schemas.microsoft.com/office/drawing/2014/main" id="{10496DC4-45CF-4395-90A8-4A99D920285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63969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B0537-4382-4C0F-860E-1998A5773781}"/>
              </a:ext>
            </a:extLst>
          </p:cNvPr>
          <p:cNvSpPr>
            <a:spLocks noGrp="1"/>
          </p:cNvSpPr>
          <p:nvPr>
            <p:ph type="title"/>
          </p:nvPr>
        </p:nvSpPr>
        <p:spPr/>
        <p:txBody>
          <a:bodyPr/>
          <a:lstStyle/>
          <a:p>
            <a:r>
              <a:rPr lang="en-US"/>
              <a:t>Facebook Commentaires reçus | All profiles - 4 of 15</a:t>
            </a:r>
          </a:p>
        </p:txBody>
      </p:sp>
      <p:graphicFrame>
        <p:nvGraphicFramePr>
          <p:cNvPr id="5" name="Table Placeholder 4">
            <a:extLst>
              <a:ext uri="{FF2B5EF4-FFF2-40B4-BE49-F238E27FC236}">
                <a16:creationId xmlns:a16="http://schemas.microsoft.com/office/drawing/2014/main" id="{0C70CBA4-A5F2-48E0-8B52-8D42A1680CC0}"/>
              </a:ext>
            </a:extLst>
          </p:cNvPr>
          <p:cNvGraphicFramePr>
            <a:graphicFrameLocks noGrp="1"/>
          </p:cNvGraphicFramePr>
          <p:nvPr>
            <p:ph type="tbl" sz="quarter" idx="13"/>
            <p:extLst>
              <p:ext uri="{D42A27DB-BD31-4B8C-83A1-F6EECF244321}">
                <p14:modId xmlns:p14="http://schemas.microsoft.com/office/powerpoint/2010/main" val="353410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5186936"/>
                    </a:ext>
                  </a:extLst>
                </a:gridCol>
                <a:gridCol w="4114800">
                  <a:extLst>
                    <a:ext uri="{9D8B030D-6E8A-4147-A177-3AD203B41FA5}">
                      <a16:colId xmlns:a16="http://schemas.microsoft.com/office/drawing/2014/main" val="424709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642034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- 2024-07-01 00:18:38</a:t>
                      </a:r>
                      <a:r>
                        <a:rPr kumimoji="0" lang="fr-FR" sz="1000" b="0" i="0" u="none" strike="noStrike" kern="1200" cap="none" spc="0" normalizeH="0" baseline="0" noProof="0">
                          <a:ln>
                            <a:noFill/>
                          </a:ln>
                          <a:solidFill>
                            <a:prstClr val="black"/>
                          </a:solidFill>
                          <a:effectLst/>
                          <a:uLnTx/>
                          <a:uFillTx/>
                          <a:latin typeface="Calibri"/>
                          <a:ea typeface="+mn-ea"/>
                          <a:cs typeface="+mn-cs"/>
                        </a:rPr>
                        <a:t>
 Gradignan les poubelles enterrée hs non réparé pas terribles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11407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- 2024-06-30 14:35:59</a:t>
                      </a:r>
                      <a:r>
                        <a:rPr kumimoji="0" lang="fr-FR" sz="1000" b="0" i="0" u="none" strike="noStrike" kern="1200" cap="none" spc="0" normalizeH="0" baseline="0" noProof="0">
                          <a:ln>
                            <a:noFill/>
                          </a:ln>
                          <a:solidFill>
                            <a:prstClr val="black"/>
                          </a:solidFill>
                          <a:effectLst/>
                          <a:uLnTx/>
                          <a:uFillTx/>
                          <a:latin typeface="Calibri"/>
                          <a:ea typeface="+mn-ea"/>
                          <a:cs typeface="+mn-cs"/>
                        </a:rPr>
                        <a:t>
 Partenaires : Bordeaux Métropole Pôle Culturel Evasion Mairie d'Ambès Ville d'Artigues-près-Bordeaux Ville de Bassens Bègles Ville de Blanquefort Bordeaux-Mavilleamoi.fr Ville de BOULIAC Ville de Bruges Ville de Carbon-Blanc Ville de Cenon Eysines Culture Ville de Floirac Ville de Gradignan Le Bouscat, ville à vivre Ville du Haillan Ville du Taillan-Médoc Ville de Lormont Ville de Martignas-sur-Jalle Mérignac Ville de Parempuyre Ville de Pessac Ville de Saint-Aubin de Médoc Mairie de Saint Louis de Montferrand Ville de Saint-Médard-en-Jalles Ville de Talence Ville de Villenave d'Ornon Ville d'Ambarès &amp; Lagrave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96153639"/>
                  </a:ext>
                </a:extLst>
              </a:tr>
            </a:tbl>
          </a:graphicData>
        </a:graphic>
      </p:graphicFrame>
      <p:sp>
        <p:nvSpPr>
          <p:cNvPr id="4" name="Text Placeholder 3">
            <a:extLst>
              <a:ext uri="{FF2B5EF4-FFF2-40B4-BE49-F238E27FC236}">
                <a16:creationId xmlns:a16="http://schemas.microsoft.com/office/drawing/2014/main" id="{E21D9CA3-8727-45EC-A736-E834675A7CD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611421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C6DD5-F0F5-490F-A4C1-EC1B448512B7}"/>
              </a:ext>
            </a:extLst>
          </p:cNvPr>
          <p:cNvSpPr>
            <a:spLocks noGrp="1"/>
          </p:cNvSpPr>
          <p:nvPr>
            <p:ph type="title"/>
          </p:nvPr>
        </p:nvSpPr>
        <p:spPr/>
        <p:txBody>
          <a:bodyPr/>
          <a:lstStyle/>
          <a:p>
            <a:r>
              <a:rPr lang="en-US"/>
              <a:t>Facebook Commentaires reçus | All profiles - 5 of 15</a:t>
            </a:r>
          </a:p>
        </p:txBody>
      </p:sp>
      <p:graphicFrame>
        <p:nvGraphicFramePr>
          <p:cNvPr id="5" name="Table Placeholder 4">
            <a:extLst>
              <a:ext uri="{FF2B5EF4-FFF2-40B4-BE49-F238E27FC236}">
                <a16:creationId xmlns:a16="http://schemas.microsoft.com/office/drawing/2014/main" id="{77E2992B-7705-4064-914C-257D86A43052}"/>
              </a:ext>
            </a:extLst>
          </p:cNvPr>
          <p:cNvGraphicFramePr>
            <a:graphicFrameLocks noGrp="1"/>
          </p:cNvGraphicFramePr>
          <p:nvPr>
            <p:ph type="tbl" sz="quarter" idx="13"/>
            <p:extLst>
              <p:ext uri="{D42A27DB-BD31-4B8C-83A1-F6EECF244321}">
                <p14:modId xmlns:p14="http://schemas.microsoft.com/office/powerpoint/2010/main" val="951628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62935684"/>
                    </a:ext>
                  </a:extLst>
                </a:gridCol>
                <a:gridCol w="4114800">
                  <a:extLst>
                    <a:ext uri="{9D8B030D-6E8A-4147-A177-3AD203B41FA5}">
                      <a16:colId xmlns:a16="http://schemas.microsoft.com/office/drawing/2014/main" val="2518085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92976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- 2024-06-30 14:33:39</a:t>
                      </a:r>
                      <a:r>
                        <a:rPr kumimoji="0" lang="en-US" sz="1000" b="0" i="0" u="none" strike="noStrike" kern="1200" cap="none" spc="0" normalizeH="0" baseline="0" noProof="0">
                          <a:ln>
                            <a:noFill/>
                          </a:ln>
                          <a:solidFill>
                            <a:prstClr val="black"/>
                          </a:solidFill>
                          <a:effectLst/>
                          <a:uLnTx/>
                          <a:uFillTx/>
                          <a:latin typeface="Calibri"/>
                          <a:ea typeface="+mn-ea"/>
                          <a:cs typeface="+mn-cs"/>
                        </a:rPr>
                        <a:t>
 Elliott Armen Le Rocher de Palmer Compagnie du Tout Vivant - Thomas Visonneau Okto La Naine Rouge Cie Jusqu'ici tout va bien - Adrien Taffanel Cie Entrechocs La Compagnie des Musiques Télescopiques Iddac Gironde Le Syndicat d'Initiative La soeur de Shakespeare Notre Insouciance Volmir Cordeiro Books on the Move Villa Valmont Les Lubies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77805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- 2024-06-30 14:27:17</a:t>
                      </a:r>
                      <a:r>
                        <a:rPr kumimoji="0" lang="en-US" sz="1000" b="0" i="0" u="none" strike="noStrike" kern="1200" cap="none" spc="0" normalizeH="0" baseline="0" noProof="0">
                          <a:ln>
                            <a:noFill/>
                          </a:ln>
                          <a:solidFill>
                            <a:prstClr val="black"/>
                          </a:solidFill>
                          <a:effectLst/>
                          <a:uLnTx/>
                          <a:uFillTx/>
                          <a:latin typeface="Calibri"/>
                          <a:ea typeface="+mn-ea"/>
                          <a:cs typeface="+mn-cs"/>
                        </a:rPr>
                        <a:t>
 Compagnies : Auguste Bienvenue Aïla La Petite Populaire Compagnie EVER - Camille Rocailleux Compagnie-HEL Iddac Gironde Le Méta Cie 24.92 Gang of Food Sentimentale Foule Einstein On The Beach Théophile Bunichon Arnaud Deprez I Compagnie Allongé La Flambée Compagnie Sans Gravité Ablaye Cissoko Cyrille Brotto Flèche Love Sophye Soliveau Rami Khalife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[TEASER] Pour ceux qui l'auraient manqué… ✨découvrez le teaser de l’Été métropolitain 2024 🤩
Un festival de spectacles à ciel ouvert avec plus de 30 compagnies, du 15 juillet au 29 août, dans des lieux (extra)ordinaires de la Métropole !
📹 Emma Délas
👉 Faites votre programme ! Toutes les dates sont sur notre site web : https://etemetropolitain.bordeaux-metropole.fr/les-dates/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814156852"/>
                  </a:ext>
                </a:extLst>
              </a:tr>
            </a:tbl>
          </a:graphicData>
        </a:graphic>
      </p:graphicFrame>
      <p:sp>
        <p:nvSpPr>
          <p:cNvPr id="4" name="Text Placeholder 3">
            <a:extLst>
              <a:ext uri="{FF2B5EF4-FFF2-40B4-BE49-F238E27FC236}">
                <a16:creationId xmlns:a16="http://schemas.microsoft.com/office/drawing/2014/main" id="{E8452F50-3FF9-4E9B-8A7A-8D786ADB53A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44425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2D33-3D93-4B40-83E5-5B21577E6EB5}"/>
              </a:ext>
            </a:extLst>
          </p:cNvPr>
          <p:cNvSpPr>
            <a:spLocks noGrp="1"/>
          </p:cNvSpPr>
          <p:nvPr>
            <p:ph type="title"/>
          </p:nvPr>
        </p:nvSpPr>
        <p:spPr/>
        <p:txBody>
          <a:bodyPr/>
          <a:lstStyle/>
          <a:p>
            <a:r>
              <a:rPr lang="en-US"/>
              <a:t>Facebook Commentaires reçus | All profiles - 6 of 15</a:t>
            </a:r>
          </a:p>
        </p:txBody>
      </p:sp>
      <p:graphicFrame>
        <p:nvGraphicFramePr>
          <p:cNvPr id="5" name="Table Placeholder 4">
            <a:extLst>
              <a:ext uri="{FF2B5EF4-FFF2-40B4-BE49-F238E27FC236}">
                <a16:creationId xmlns:a16="http://schemas.microsoft.com/office/drawing/2014/main" id="{305084EA-D3CD-4B2E-A5EC-2CFE4B6D8E78}"/>
              </a:ext>
            </a:extLst>
          </p:cNvPr>
          <p:cNvGraphicFramePr>
            <a:graphicFrameLocks noGrp="1"/>
          </p:cNvGraphicFramePr>
          <p:nvPr>
            <p:ph type="tbl" sz="quarter" idx="13"/>
            <p:extLst>
              <p:ext uri="{D42A27DB-BD31-4B8C-83A1-F6EECF244321}">
                <p14:modId xmlns:p14="http://schemas.microsoft.com/office/powerpoint/2010/main" val="1791520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2529968"/>
                    </a:ext>
                  </a:extLst>
                </a:gridCol>
                <a:gridCol w="4114800">
                  <a:extLst>
                    <a:ext uri="{9D8B030D-6E8A-4147-A177-3AD203B41FA5}">
                      <a16:colId xmlns:a16="http://schemas.microsoft.com/office/drawing/2014/main" val="4126424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2169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- 2024-06-30 11:23:43</a:t>
                      </a:r>
                      <a:r>
                        <a:rPr kumimoji="0" lang="fr-FR" sz="1000" b="0" i="0" u="none" strike="noStrike" kern="1200" cap="none" spc="0" normalizeH="0" baseline="0" noProof="0">
                          <a:ln>
                            <a:noFill/>
                          </a:ln>
                          <a:solidFill>
                            <a:prstClr val="black"/>
                          </a:solidFill>
                          <a:effectLst/>
                          <a:uLnTx/>
                          <a:uFillTx/>
                          <a:latin typeface="Calibri"/>
                          <a:ea typeface="+mn-ea"/>
                          <a:cs typeface="+mn-cs"/>
                        </a:rPr>
                        <a:t>
 Merci beaucoup bisous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375512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18:05:28</a:t>
                      </a:r>
                      <a:r>
                        <a:rPr kumimoji="0" lang="fr-FR" sz="1000" b="0" i="0" u="none" strike="noStrike" kern="1200" cap="none" spc="0" normalizeH="0" baseline="0" noProof="0">
                          <a:ln>
                            <a:noFill/>
                          </a:ln>
                          <a:solidFill>
                            <a:prstClr val="black"/>
                          </a:solidFill>
                          <a:effectLst/>
                          <a:uLnTx/>
                          <a:uFillTx/>
                          <a:latin typeface="Calibri"/>
                          <a:ea typeface="+mn-ea"/>
                          <a:cs typeface="+mn-cs"/>
                        </a:rPr>
                        <a:t>
 Franck Roy c'est une erreur. Normalement, elle a été modifiée. Au regard du programme travaux (dont certains ne peuvent se faire que de jour), la fermeture a été réduite à demain, dimanche 6h-18h.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66565355"/>
                  </a:ext>
                </a:extLst>
              </a:tr>
            </a:tbl>
          </a:graphicData>
        </a:graphic>
      </p:graphicFrame>
      <p:sp>
        <p:nvSpPr>
          <p:cNvPr id="4" name="Text Placeholder 3">
            <a:extLst>
              <a:ext uri="{FF2B5EF4-FFF2-40B4-BE49-F238E27FC236}">
                <a16:creationId xmlns:a16="http://schemas.microsoft.com/office/drawing/2014/main" id="{71EDE533-22E3-416B-86D0-E970518BBC0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71021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5FFA-9891-44F7-BA6C-125A4ED2A763}"/>
              </a:ext>
            </a:extLst>
          </p:cNvPr>
          <p:cNvSpPr>
            <a:spLocks noGrp="1"/>
          </p:cNvSpPr>
          <p:nvPr>
            <p:ph type="title"/>
          </p:nvPr>
        </p:nvSpPr>
        <p:spPr/>
        <p:txBody>
          <a:bodyPr/>
          <a:lstStyle/>
          <a:p>
            <a:r>
              <a:rPr lang="en-US"/>
              <a:t>Facebook Commentaires reçus | All profiles - 7 of 15</a:t>
            </a:r>
          </a:p>
        </p:txBody>
      </p:sp>
      <p:graphicFrame>
        <p:nvGraphicFramePr>
          <p:cNvPr id="5" name="Table Placeholder 4">
            <a:extLst>
              <a:ext uri="{FF2B5EF4-FFF2-40B4-BE49-F238E27FC236}">
                <a16:creationId xmlns:a16="http://schemas.microsoft.com/office/drawing/2014/main" id="{D68B98B0-50CE-45B5-89D8-5A504D37EED8}"/>
              </a:ext>
            </a:extLst>
          </p:cNvPr>
          <p:cNvGraphicFramePr>
            <a:graphicFrameLocks noGrp="1"/>
          </p:cNvGraphicFramePr>
          <p:nvPr>
            <p:ph type="tbl" sz="quarter" idx="13"/>
            <p:extLst>
              <p:ext uri="{D42A27DB-BD31-4B8C-83A1-F6EECF244321}">
                <p14:modId xmlns:p14="http://schemas.microsoft.com/office/powerpoint/2010/main" val="1539106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03426009"/>
                    </a:ext>
                  </a:extLst>
                </a:gridCol>
                <a:gridCol w="4114800">
                  <a:extLst>
                    <a:ext uri="{9D8B030D-6E8A-4147-A177-3AD203B41FA5}">
                      <a16:colId xmlns:a16="http://schemas.microsoft.com/office/drawing/2014/main" val="118663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10188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15:33:51</a:t>
                      </a:r>
                      <a:r>
                        <a:rPr kumimoji="0" lang="fr-FR" sz="1000" b="0" i="0" u="none" strike="noStrike" kern="1200" cap="none" spc="0" normalizeH="0" baseline="0" noProof="0">
                          <a:ln>
                            <a:noFill/>
                          </a:ln>
                          <a:solidFill>
                            <a:prstClr val="black"/>
                          </a:solidFill>
                          <a:effectLst/>
                          <a:uLnTx/>
                          <a:uFillTx/>
                          <a:latin typeface="Calibri"/>
                          <a:ea typeface="+mn-ea"/>
                          <a:cs typeface="+mn-cs"/>
                        </a:rPr>
                        <a:t>
 Chris Lass moi j'ai de ce soir 22h à dim 18h..( publication de la DIRA)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4654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- 2024-06-29 15:24:27</a:t>
                      </a:r>
                      <a:r>
                        <a:rPr kumimoji="0" lang="en-US" sz="1000" b="0" i="0" u="none" strike="noStrike" kern="1200" cap="none" spc="0" normalizeH="0" baseline="0" noProof="0">
                          <a:ln>
                            <a:noFill/>
                          </a:ln>
                          <a:solidFill>
                            <a:prstClr val="black"/>
                          </a:solidFill>
                          <a:effectLst/>
                          <a:uLnTx/>
                          <a:uFillTx/>
                          <a:latin typeface="Calibri"/>
                          <a:ea typeface="+mn-ea"/>
                          <a:cs typeface="+mn-cs"/>
                        </a:rPr>
                        <a:t>
 Franck Roy 6h-18h dimanche.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2103048747"/>
                  </a:ext>
                </a:extLst>
              </a:tr>
            </a:tbl>
          </a:graphicData>
        </a:graphic>
      </p:graphicFrame>
      <p:sp>
        <p:nvSpPr>
          <p:cNvPr id="4" name="Text Placeholder 3">
            <a:extLst>
              <a:ext uri="{FF2B5EF4-FFF2-40B4-BE49-F238E27FC236}">
                <a16:creationId xmlns:a16="http://schemas.microsoft.com/office/drawing/2014/main" id="{75346F3F-AC10-4BF9-BDB0-5B6E2991BA7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65089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18B1-AD28-435D-9386-6E7D98FD9ECB}"/>
              </a:ext>
            </a:extLst>
          </p:cNvPr>
          <p:cNvSpPr>
            <a:spLocks noGrp="1"/>
          </p:cNvSpPr>
          <p:nvPr>
            <p:ph type="title"/>
          </p:nvPr>
        </p:nvSpPr>
        <p:spPr/>
        <p:txBody>
          <a:bodyPr/>
          <a:lstStyle/>
          <a:p>
            <a:r>
              <a:rPr lang="en-US"/>
              <a:t>Facebook Commentaires reçus | All profiles - 8 of 15</a:t>
            </a:r>
          </a:p>
        </p:txBody>
      </p:sp>
      <p:graphicFrame>
        <p:nvGraphicFramePr>
          <p:cNvPr id="5" name="Table Placeholder 4">
            <a:extLst>
              <a:ext uri="{FF2B5EF4-FFF2-40B4-BE49-F238E27FC236}">
                <a16:creationId xmlns:a16="http://schemas.microsoft.com/office/drawing/2014/main" id="{1F4F8BE4-AF67-45F8-94F4-89A6E6EA6850}"/>
              </a:ext>
            </a:extLst>
          </p:cNvPr>
          <p:cNvGraphicFramePr>
            <a:graphicFrameLocks noGrp="1"/>
          </p:cNvGraphicFramePr>
          <p:nvPr>
            <p:ph type="tbl" sz="quarter" idx="13"/>
            <p:extLst>
              <p:ext uri="{D42A27DB-BD31-4B8C-83A1-F6EECF244321}">
                <p14:modId xmlns:p14="http://schemas.microsoft.com/office/powerpoint/2010/main" val="170453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07048642"/>
                    </a:ext>
                  </a:extLst>
                </a:gridCol>
                <a:gridCol w="4114800">
                  <a:extLst>
                    <a:ext uri="{9D8B030D-6E8A-4147-A177-3AD203B41FA5}">
                      <a16:colId xmlns:a16="http://schemas.microsoft.com/office/drawing/2014/main" val="1845631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59506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Circulation Bordeaux Métropole</a:t>
                      </a:r>
                      <a:r>
                        <a:rPr kumimoji="0" lang="pt-B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pt-BR" sz="1000" b="1" i="0" u="none" strike="noStrike" kern="1200" cap="none" spc="0" normalizeH="0" baseline="0" noProof="0">
                          <a:ln>
                            <a:noFill/>
                          </a:ln>
                          <a:solidFill>
                            <a:prstClr val="black"/>
                          </a:solidFill>
                          <a:effectLst/>
                          <a:uLnTx/>
                          <a:uFillTx/>
                          <a:latin typeface="Calibri"/>
                          <a:ea typeface="+mn-ea"/>
                          <a:cs typeface="+mn-cs"/>
                        </a:rPr>
                        <a:t>n/a - 2024-06-29 14:59:17</a:t>
                      </a:r>
                      <a:r>
                        <a:rPr kumimoji="0" lang="pt-BR" sz="1000" b="0" i="0" u="none" strike="noStrike" kern="1200" cap="none" spc="0" normalizeH="0" baseline="0" noProof="0">
                          <a:ln>
                            <a:noFill/>
                          </a:ln>
                          <a:solidFill>
                            <a:prstClr val="black"/>
                          </a:solidFill>
                          <a:effectLst/>
                          <a:uLnTx/>
                          <a:uFillTx/>
                          <a:latin typeface="Calibri"/>
                          <a:ea typeface="+mn-ea"/>
                          <a:cs typeface="+mn-cs"/>
                        </a:rPr>
                        <a:t>
 6h/18h ou 22h/18h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Rappel Chantier | Maintenance week-end
📌 Ville de Bordeaux - #PontAquitaine
📆 Dimanche 30 juin 2024 - 6h/18h
⛔🚘 Fermeture #PontAquitaine 2 sens - Ech 2 &lt;&gt; Ech 4
🚴‍♀️ Pistes cyclables ouvertes dans les 2 sens
🌐En savoir + 
https://sedeplacer.bordeaux-metropole.fr/actualites/fermeture-pont-daquitaine
Bordeaux Métropole</a:t>
                      </a:r>
                    </a:p>
                  </a:txBody>
                  <a:tcPr/>
                </a:tc>
                <a:extLst>
                  <a:ext uri="{0D108BD9-81ED-4DB2-BD59-A6C34878D82A}">
                    <a16:rowId xmlns:a16="http://schemas.microsoft.com/office/drawing/2014/main" val="238908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- 2024-06-29 05:48:32</a:t>
                      </a:r>
                      <a:r>
                        <a:rPr kumimoji="0" lang="fr-FR" sz="1000" b="0" i="0" u="none" strike="noStrike" kern="1200" cap="none" spc="0" normalizeH="0" baseline="0" noProof="0">
                          <a:ln>
                            <a:noFill/>
                          </a:ln>
                          <a:solidFill>
                            <a:prstClr val="black"/>
                          </a:solidFill>
                          <a:effectLst/>
                          <a:uLnTx/>
                          <a:uFillTx/>
                          <a:latin typeface="Calibri"/>
                          <a:ea typeface="+mn-ea"/>
                          <a:cs typeface="+mn-cs"/>
                        </a:rPr>
                        <a:t>
 Publicité mensongère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926209511"/>
                  </a:ext>
                </a:extLst>
              </a:tr>
            </a:tbl>
          </a:graphicData>
        </a:graphic>
      </p:graphicFrame>
      <p:sp>
        <p:nvSpPr>
          <p:cNvPr id="4" name="Text Placeholder 3">
            <a:extLst>
              <a:ext uri="{FF2B5EF4-FFF2-40B4-BE49-F238E27FC236}">
                <a16:creationId xmlns:a16="http://schemas.microsoft.com/office/drawing/2014/main" id="{37FD0FED-9D7F-4904-BC97-F3B77B20405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174395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2D4A-05FE-49A5-A51A-F6E1EAFF0847}"/>
              </a:ext>
            </a:extLst>
          </p:cNvPr>
          <p:cNvSpPr>
            <a:spLocks noGrp="1"/>
          </p:cNvSpPr>
          <p:nvPr>
            <p:ph type="title"/>
          </p:nvPr>
        </p:nvSpPr>
        <p:spPr/>
        <p:txBody>
          <a:bodyPr/>
          <a:lstStyle/>
          <a:p>
            <a:r>
              <a:rPr lang="en-US"/>
              <a:t>Facebook Commentaires reçus | All profiles - 9 of 15</a:t>
            </a:r>
          </a:p>
        </p:txBody>
      </p:sp>
      <p:graphicFrame>
        <p:nvGraphicFramePr>
          <p:cNvPr id="5" name="Table Placeholder 4">
            <a:extLst>
              <a:ext uri="{FF2B5EF4-FFF2-40B4-BE49-F238E27FC236}">
                <a16:creationId xmlns:a16="http://schemas.microsoft.com/office/drawing/2014/main" id="{F7312890-327D-45F2-9EFB-174327FC376C}"/>
              </a:ext>
            </a:extLst>
          </p:cNvPr>
          <p:cNvGraphicFramePr>
            <a:graphicFrameLocks noGrp="1"/>
          </p:cNvGraphicFramePr>
          <p:nvPr>
            <p:ph type="tbl" sz="quarter" idx="13"/>
            <p:extLst>
              <p:ext uri="{D42A27DB-BD31-4B8C-83A1-F6EECF244321}">
                <p14:modId xmlns:p14="http://schemas.microsoft.com/office/powerpoint/2010/main" val="139983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91024711"/>
                    </a:ext>
                  </a:extLst>
                </a:gridCol>
                <a:gridCol w="4114800">
                  <a:extLst>
                    <a:ext uri="{9D8B030D-6E8A-4147-A177-3AD203B41FA5}">
                      <a16:colId xmlns:a16="http://schemas.microsoft.com/office/drawing/2014/main" val="10743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21979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16:15:31</a:t>
                      </a:r>
                      <a:r>
                        <a:rPr kumimoji="0" lang="fr-FR" sz="1000" b="0" i="0" u="none" strike="noStrike" kern="1200" cap="none" spc="0" normalizeH="0" baseline="0" noProof="0">
                          <a:ln>
                            <a:noFill/>
                          </a:ln>
                          <a:solidFill>
                            <a:prstClr val="black"/>
                          </a:solidFill>
                          <a:effectLst/>
                          <a:uLnTx/>
                          <a:uFillTx/>
                          <a:latin typeface="Calibri"/>
                          <a:ea typeface="+mn-ea"/>
                          <a:cs typeface="+mn-cs"/>
                        </a:rPr>
                        <a:t>
 Anne Anne Bini Ah le modernisme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🏉Célébrons ensemble le rugby tout le week-end !
La métropole va vivre au rythme du ballon ovale vendredi et samedi. 
Que vous ayez votre place ou non pour le match, vous pourrez profiter de l'ambiance sur le territoire avec un rendez-vous Place des Quinconces au village TOP 14 Extra Tour !
Au programme : 
🏉Initiation au rugby sur un terrain synthétique
🏉haka géant
🏉concours de passes et de pénalités
🏉quiz
🏉exposition du bouclier de Brennus.
Et pour ceux qui ont leur précieux sésame, rendez-vous sur la Fan Zone du Stade.
Et n'oubliez de bien lire nos conseils pour venir au stade sur notre site : https://www.bordeaux-metropole.fr/actualites/demi-finales-top-14 
Ligue Nationale de Rugby TOP 14 Union Bordeaux Bègles Stade Toulousain Stade Rochelais Stade Français Paris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7677607"/>
                  </a:ext>
                </a:extLst>
              </a:tr>
            </a:tbl>
          </a:graphicData>
        </a:graphic>
      </p:graphicFrame>
      <p:sp>
        <p:nvSpPr>
          <p:cNvPr id="4" name="Text Placeholder 3">
            <a:extLst>
              <a:ext uri="{FF2B5EF4-FFF2-40B4-BE49-F238E27FC236}">
                <a16:creationId xmlns:a16="http://schemas.microsoft.com/office/drawing/2014/main" id="{F72551CC-9BE9-47DE-A1E9-7799E159C5B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88154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6B8B3-24E8-403F-A27B-59E77218F49D}"/>
              </a:ext>
            </a:extLst>
          </p:cNvPr>
          <p:cNvSpPr>
            <a:spLocks noGrp="1"/>
          </p:cNvSpPr>
          <p:nvPr>
            <p:ph type="title"/>
          </p:nvPr>
        </p:nvSpPr>
        <p:spPr/>
        <p:txBody>
          <a:bodyPr/>
          <a:lstStyle/>
          <a:p>
            <a:r>
              <a:rPr lang="en-US"/>
              <a:t>Facebook Commentaires reçus | All profiles - 10 of 15</a:t>
            </a:r>
          </a:p>
        </p:txBody>
      </p:sp>
      <p:graphicFrame>
        <p:nvGraphicFramePr>
          <p:cNvPr id="5" name="Table Placeholder 4">
            <a:extLst>
              <a:ext uri="{FF2B5EF4-FFF2-40B4-BE49-F238E27FC236}">
                <a16:creationId xmlns:a16="http://schemas.microsoft.com/office/drawing/2014/main" id="{F80F8050-9EE0-41A4-A4BC-514EB597AC10}"/>
              </a:ext>
            </a:extLst>
          </p:cNvPr>
          <p:cNvGraphicFramePr>
            <a:graphicFrameLocks noGrp="1"/>
          </p:cNvGraphicFramePr>
          <p:nvPr>
            <p:ph type="tbl" sz="quarter" idx="13"/>
            <p:extLst>
              <p:ext uri="{D42A27DB-BD31-4B8C-83A1-F6EECF244321}">
                <p14:modId xmlns:p14="http://schemas.microsoft.com/office/powerpoint/2010/main" val="412321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26822"/>
                    </a:ext>
                  </a:extLst>
                </a:gridCol>
                <a:gridCol w="4114800">
                  <a:extLst>
                    <a:ext uri="{9D8B030D-6E8A-4147-A177-3AD203B41FA5}">
                      <a16:colId xmlns:a16="http://schemas.microsoft.com/office/drawing/2014/main" val="127179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3701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16:09:04</a:t>
                      </a:r>
                      <a:r>
                        <a:rPr kumimoji="0" lang="fr-FR" sz="1000" b="0" i="0" u="none" strike="noStrike" kern="1200" cap="none" spc="0" normalizeH="0" baseline="0" noProof="0">
                          <a:ln>
                            <a:noFill/>
                          </a:ln>
                          <a:solidFill>
                            <a:prstClr val="black"/>
                          </a:solidFill>
                          <a:effectLst/>
                          <a:uLnTx/>
                          <a:uFillTx/>
                          <a:latin typeface="Calibri"/>
                          <a:ea typeface="+mn-ea"/>
                          <a:cs typeface="+mn-cs"/>
                        </a:rPr>
                        <a:t>
 J'ai connu ces ruisseaux tout jeune : c'était notre ballade de jeunesse, mais depuis, âge et problèmes de ballades non facilitées, non balisées il est difficile de faire de tels exploits .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Gestion du bassin versant du Peugue : votre participation compte !
Depuis 2016, Bordeaux Métropole gère la compétence de Gestion des Milieux Aquatiques et Prévention des Inondations (GEMAPI) sur son territoire. Un plan pluriannuel de gestion (PPG) est en cours d’élaboration à l’échelle du bassin versant qui réunit le Peugue, les Ontines et la Devèze sur les communes de Ville de Bordeaux  Mérignac et Ville de Pessac. 
Il vise à :
👉️ préserver les cours d'eau ; 
👉️ prévenir les risques naturels ; 
👉️ protéger la biodiversité. 
Ces cours d'eau sont fragiles et peuvent subir l'érosion des berges, la détérioration de la qualité de l'eau et une diminution de la biodiversité. Pour y remédier, le plan de gestion pluriannuel vise à identifier les actions prioritaires sur une période de 5 à 10 ans. L'objectif ? préserver les cours d'eau, prévenir les risques naturels et protéger ou restaurer la biodiversité.
Vous habitez près de l'un des trois cours d'eau, qu'ils soient à ciel ouvert ou canalisés ? Que vous soyez pêcheur, promeneuse, jardinier ou membre d’une association de randonnée ou de protection de l’environnement, votre participation est la bienvenue ! 💭
Plus d'infos ➡️  https://fcld.ly/gestion-peugue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408801145"/>
                  </a:ext>
                </a:extLst>
              </a:tr>
            </a:tbl>
          </a:graphicData>
        </a:graphic>
      </p:graphicFrame>
      <p:sp>
        <p:nvSpPr>
          <p:cNvPr id="4" name="Text Placeholder 3">
            <a:extLst>
              <a:ext uri="{FF2B5EF4-FFF2-40B4-BE49-F238E27FC236}">
                <a16:creationId xmlns:a16="http://schemas.microsoft.com/office/drawing/2014/main" id="{FBBC4E2A-90D0-429A-9402-95E9866CD0B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159736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AD81B-0512-4A6A-B790-7184D26EF55A}"/>
              </a:ext>
            </a:extLst>
          </p:cNvPr>
          <p:cNvSpPr>
            <a:spLocks noGrp="1"/>
          </p:cNvSpPr>
          <p:nvPr>
            <p:ph type="title"/>
          </p:nvPr>
        </p:nvSpPr>
        <p:spPr/>
        <p:txBody>
          <a:bodyPr/>
          <a:lstStyle/>
          <a:p>
            <a:r>
              <a:rPr lang="en-US"/>
              <a:t>Facebook Commentaires reçus | All profiles - 11 of 15</a:t>
            </a:r>
          </a:p>
        </p:txBody>
      </p:sp>
      <p:graphicFrame>
        <p:nvGraphicFramePr>
          <p:cNvPr id="5" name="Table Placeholder 4">
            <a:extLst>
              <a:ext uri="{FF2B5EF4-FFF2-40B4-BE49-F238E27FC236}">
                <a16:creationId xmlns:a16="http://schemas.microsoft.com/office/drawing/2014/main" id="{AD88FC98-119E-41A7-8533-B29653FF118A}"/>
              </a:ext>
            </a:extLst>
          </p:cNvPr>
          <p:cNvGraphicFramePr>
            <a:graphicFrameLocks noGrp="1"/>
          </p:cNvGraphicFramePr>
          <p:nvPr>
            <p:ph type="tbl" sz="quarter" idx="13"/>
            <p:extLst>
              <p:ext uri="{D42A27DB-BD31-4B8C-83A1-F6EECF244321}">
                <p14:modId xmlns:p14="http://schemas.microsoft.com/office/powerpoint/2010/main" val="160332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2295437"/>
                    </a:ext>
                  </a:extLst>
                </a:gridCol>
                <a:gridCol w="4114800">
                  <a:extLst>
                    <a:ext uri="{9D8B030D-6E8A-4147-A177-3AD203B41FA5}">
                      <a16:colId xmlns:a16="http://schemas.microsoft.com/office/drawing/2014/main" val="207805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97963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16:03:39</a:t>
                      </a:r>
                      <a:r>
                        <a:rPr kumimoji="0" lang="fr-FR" sz="1000" b="0" i="0" u="none" strike="noStrike" kern="1200" cap="none" spc="0" normalizeH="0" baseline="0" noProof="0">
                          <a:ln>
                            <a:noFill/>
                          </a:ln>
                          <a:solidFill>
                            <a:prstClr val="black"/>
                          </a:solidFill>
                          <a:effectLst/>
                          <a:uLnTx/>
                          <a:uFillTx/>
                          <a:latin typeface="Calibri"/>
                          <a:ea typeface="+mn-ea"/>
                          <a:cs typeface="+mn-cs"/>
                        </a:rPr>
                        <a:t>
 Bon courage à tous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Vivez l'esprit olympique avec Bordeaux Métropole !
Jusqu'au 14 juillet, découvrez un programme d’événements sportifs et culturels dans les 28 communes de la Métropole. Profitez d'expositions artistiques, de parcours d’orientation, de spectacles, et d'activités interactives pour toute la famille. 
À vocation artistique et culturelle, cette programmation a pour objectif de :
🔹 Valoriser la diversité des regards artistiques qui permettent de parler du sport ;
🔹 Créer une émulation de tout le territoire métropolitain ;
🔹 Favoriser les initiatives locales et les porter à l’attention du plus grand nombre. 
Découvrir le programme ➡️ https://bit.ly/4crsZoX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06081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- 2024-06-28 15:58:39</a:t>
                      </a:r>
                      <a:r>
                        <a:rPr kumimoji="0" lang="fr-FR" sz="1000" b="0" i="0" u="none" strike="noStrike" kern="1200" cap="none" spc="0" normalizeH="0" baseline="0" noProof="0">
                          <a:ln>
                            <a:noFill/>
                          </a:ln>
                          <a:solidFill>
                            <a:prstClr val="black"/>
                          </a:solidFill>
                          <a:effectLst/>
                          <a:uLnTx/>
                          <a:uFillTx/>
                          <a:latin typeface="Calibri"/>
                          <a:ea typeface="+mn-ea"/>
                          <a:cs typeface="+mn-cs"/>
                        </a:rPr>
                        <a:t>
 Hélas, il reste de grandes choses à faire auprès de ces gens dans la détresse. Il y a bien quelques personnes qui donnent un sous . . . . . mais est-ce suffisant ? Nous ne le pensons pas ! Difficile sujet à soigner ! A effacer !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453512352"/>
                  </a:ext>
                </a:extLst>
              </a:tr>
            </a:tbl>
          </a:graphicData>
        </a:graphic>
      </p:graphicFrame>
      <p:sp>
        <p:nvSpPr>
          <p:cNvPr id="4" name="Text Placeholder 3">
            <a:extLst>
              <a:ext uri="{FF2B5EF4-FFF2-40B4-BE49-F238E27FC236}">
                <a16:creationId xmlns:a16="http://schemas.microsoft.com/office/drawing/2014/main" id="{9073B35B-F4F5-48AB-815A-5E36D12409C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455884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9F55-AAFF-44AB-B1EA-ECC8A3A457B1}"/>
              </a:ext>
            </a:extLst>
          </p:cNvPr>
          <p:cNvSpPr>
            <a:spLocks noGrp="1"/>
          </p:cNvSpPr>
          <p:nvPr>
            <p:ph type="title"/>
          </p:nvPr>
        </p:nvSpPr>
        <p:spPr/>
        <p:txBody>
          <a:bodyPr/>
          <a:lstStyle/>
          <a:p>
            <a:r>
              <a:rPr lang="en-US"/>
              <a:t>Facebook Commentaires reçus | All profiles - 12 of 15</a:t>
            </a:r>
          </a:p>
        </p:txBody>
      </p:sp>
      <p:graphicFrame>
        <p:nvGraphicFramePr>
          <p:cNvPr id="5" name="Table Placeholder 4">
            <a:extLst>
              <a:ext uri="{FF2B5EF4-FFF2-40B4-BE49-F238E27FC236}">
                <a16:creationId xmlns:a16="http://schemas.microsoft.com/office/drawing/2014/main" id="{E838EE9C-594B-4259-85BB-B52677C9F6DA}"/>
              </a:ext>
            </a:extLst>
          </p:cNvPr>
          <p:cNvGraphicFramePr>
            <a:graphicFrameLocks noGrp="1"/>
          </p:cNvGraphicFramePr>
          <p:nvPr>
            <p:ph type="tbl" sz="quarter" idx="13"/>
            <p:extLst>
              <p:ext uri="{D42A27DB-BD31-4B8C-83A1-F6EECF244321}">
                <p14:modId xmlns:p14="http://schemas.microsoft.com/office/powerpoint/2010/main" val="3751716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3206791"/>
                    </a:ext>
                  </a:extLst>
                </a:gridCol>
                <a:gridCol w="4114800">
                  <a:extLst>
                    <a:ext uri="{9D8B030D-6E8A-4147-A177-3AD203B41FA5}">
                      <a16:colId xmlns:a16="http://schemas.microsoft.com/office/drawing/2014/main" val="289861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26685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Archives 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20:57:53</a:t>
                      </a:r>
                      <a:r>
                        <a:rPr kumimoji="0" lang="fr-FR" sz="1000" b="0" i="0" u="none" strike="noStrike" kern="1200" cap="none" spc="0" normalizeH="0" baseline="0" noProof="0">
                          <a:ln>
                            <a:noFill/>
                          </a:ln>
                          <a:solidFill>
                            <a:prstClr val="black"/>
                          </a:solidFill>
                          <a:effectLst/>
                          <a:uLnTx/>
                          <a:uFillTx/>
                          <a:latin typeface="Calibri"/>
                          <a:ea typeface="+mn-ea"/>
                          <a:cs typeface="+mn-cs"/>
                        </a:rPr>
                        <a:t>
 Margaux GD J'ai rien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#80AnsLibération
Grande collecte d’archives sur la Libération et la Seconde Guerre mondiale dans l’agglomération bordelaise. Merci à Dominique B. pour le don ce jour d’un ensemble de photographies, illustrant la Libération de Bordeaux, prises par son grand-père le 28 août 1944.
Correspondances, photos, films, carnets personnels constituent des témoignages précieux à sauvegarder et à transmettre aux générations futures. 
Envie de participer ? 
+ d’info : https://urls.fr/KFdy8B
#archives #ressources #histoire #mémoire #collecte #archivesprivées #bordeauxmetropole
#mission80ans #MissionLibération
#80AnsLibération 
#Missionlibération #Mission80ans
Bordeaux Métropole FranceArchives 
Je suis archiviste et j'aime mon métier
Bordeaux, Je me souviens...
Hier et Aujourd'hui Cenon et Bordeaux et sa Cub et ...
ONACVG Nouvelle-Aquitaine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13987663"/>
                  </a:ext>
                </a:extLst>
              </a:tr>
            </a:tbl>
          </a:graphicData>
        </a:graphic>
      </p:graphicFrame>
      <p:sp>
        <p:nvSpPr>
          <p:cNvPr id="4" name="Text Placeholder 3">
            <a:extLst>
              <a:ext uri="{FF2B5EF4-FFF2-40B4-BE49-F238E27FC236}">
                <a16:creationId xmlns:a16="http://schemas.microsoft.com/office/drawing/2014/main" id="{6FAA17AE-5500-4ED0-B308-A184831E7EC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89765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B402-C5C6-4BAC-98BA-3D819EB81836}"/>
              </a:ext>
            </a:extLst>
          </p:cNvPr>
          <p:cNvSpPr>
            <a:spLocks noGrp="1"/>
          </p:cNvSpPr>
          <p:nvPr>
            <p:ph type="title"/>
          </p:nvPr>
        </p:nvSpPr>
        <p:spPr/>
        <p:txBody>
          <a:bodyPr/>
          <a:lstStyle/>
          <a:p>
            <a:r>
              <a:rPr lang="en-US"/>
              <a:t>Facebook Commentaires reçus | All profiles - 13 of 15</a:t>
            </a:r>
          </a:p>
        </p:txBody>
      </p:sp>
      <p:graphicFrame>
        <p:nvGraphicFramePr>
          <p:cNvPr id="5" name="Table Placeholder 4">
            <a:extLst>
              <a:ext uri="{FF2B5EF4-FFF2-40B4-BE49-F238E27FC236}">
                <a16:creationId xmlns:a16="http://schemas.microsoft.com/office/drawing/2014/main" id="{7DE9DAE4-326D-48D4-BF63-1B4A049B663C}"/>
              </a:ext>
            </a:extLst>
          </p:cNvPr>
          <p:cNvGraphicFramePr>
            <a:graphicFrameLocks noGrp="1"/>
          </p:cNvGraphicFramePr>
          <p:nvPr>
            <p:ph type="tbl" sz="quarter" idx="13"/>
            <p:extLst>
              <p:ext uri="{D42A27DB-BD31-4B8C-83A1-F6EECF244321}">
                <p14:modId xmlns:p14="http://schemas.microsoft.com/office/powerpoint/2010/main" val="4163304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8284995"/>
                    </a:ext>
                  </a:extLst>
                </a:gridCol>
                <a:gridCol w="4114800">
                  <a:extLst>
                    <a:ext uri="{9D8B030D-6E8A-4147-A177-3AD203B41FA5}">
                      <a16:colId xmlns:a16="http://schemas.microsoft.com/office/drawing/2014/main" val="44293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95001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Archives 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- 2024-06-27 20:43:33</a:t>
                      </a:r>
                      <a:r>
                        <a:rPr kumimoji="0" lang="en-US" sz="1000" b="0" i="0" u="none" strike="noStrike" kern="1200" cap="none" spc="0" normalizeH="0" baseline="0" noProof="0">
                          <a:ln>
                            <a:noFill/>
                          </a:ln>
                          <a:solidFill>
                            <a:prstClr val="black"/>
                          </a:solidFill>
                          <a:effectLst/>
                          <a:uLnTx/>
                          <a:uFillTx/>
                          <a:latin typeface="Calibri"/>
                          <a:ea typeface="+mn-ea"/>
                          <a:cs typeface="+mn-cs"/>
                        </a:rPr>
                        <a:t>
 Jessica Gilson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#80AnsLibération
Grande collecte d’archives sur la Libération et la Seconde Guerre mondiale dans l’agglomération bordelaise. Merci à Dominique B. pour le don ce jour d’un ensemble de photographies, illustrant la Libération de Bordeaux, prises par son grand-père le 28 août 1944.
Correspondances, photos, films, carnets personnels constituent des témoignages précieux à sauvegarder et à transmettre aux générations futures. 
Envie de participer ? 
+ d’info : https://urls.fr/KFdy8B
#archives #ressources #histoire #mémoire #collecte #archivesprivées #bordeauxmetropole
#mission80ans #MissionLibération
#80AnsLibération 
#Missionlibération #Mission80ans
Bordeaux Métropole FranceArchives 
Je suis archiviste et j'aime mon métier
Bordeaux, Je me souviens...
Hier et Aujourd'hui Cenon et Bordeaux et sa Cub et ...
ONACVG Nouvelle-Aquitaine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537797241"/>
                  </a:ext>
                </a:extLst>
              </a:tr>
            </a:tbl>
          </a:graphicData>
        </a:graphic>
      </p:graphicFrame>
      <p:sp>
        <p:nvSpPr>
          <p:cNvPr id="4" name="Text Placeholder 3">
            <a:extLst>
              <a:ext uri="{FF2B5EF4-FFF2-40B4-BE49-F238E27FC236}">
                <a16:creationId xmlns:a16="http://schemas.microsoft.com/office/drawing/2014/main" id="{5540915D-6470-4DC6-AAB6-FCF50559989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72202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C2BAE-E36F-4627-A96F-9134CEB6636A}"/>
              </a:ext>
            </a:extLst>
          </p:cNvPr>
          <p:cNvSpPr>
            <a:spLocks noGrp="1"/>
          </p:cNvSpPr>
          <p:nvPr>
            <p:ph type="title"/>
          </p:nvPr>
        </p:nvSpPr>
        <p:spPr/>
        <p:txBody>
          <a:bodyPr/>
          <a:lstStyle/>
          <a:p>
            <a:r>
              <a:rPr lang="en-US"/>
              <a:t>Facebook Commentaires reçus | All profiles - 14 of 15</a:t>
            </a:r>
          </a:p>
        </p:txBody>
      </p:sp>
      <p:graphicFrame>
        <p:nvGraphicFramePr>
          <p:cNvPr id="5" name="Table Placeholder 4">
            <a:extLst>
              <a:ext uri="{FF2B5EF4-FFF2-40B4-BE49-F238E27FC236}">
                <a16:creationId xmlns:a16="http://schemas.microsoft.com/office/drawing/2014/main" id="{0D3556A1-952C-4C34-9E71-7BCBEEAE2EBC}"/>
              </a:ext>
            </a:extLst>
          </p:cNvPr>
          <p:cNvGraphicFramePr>
            <a:graphicFrameLocks noGrp="1"/>
          </p:cNvGraphicFramePr>
          <p:nvPr>
            <p:ph type="tbl" sz="quarter" idx="13"/>
            <p:extLst>
              <p:ext uri="{D42A27DB-BD31-4B8C-83A1-F6EECF244321}">
                <p14:modId xmlns:p14="http://schemas.microsoft.com/office/powerpoint/2010/main" val="385221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7240337"/>
                    </a:ext>
                  </a:extLst>
                </a:gridCol>
                <a:gridCol w="4114800">
                  <a:extLst>
                    <a:ext uri="{9D8B030D-6E8A-4147-A177-3AD203B41FA5}">
                      <a16:colId xmlns:a16="http://schemas.microsoft.com/office/drawing/2014/main" val="72251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63348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20:42:30</a:t>
                      </a:r>
                      <a:r>
                        <a:rPr kumimoji="0" lang="fr-FR" sz="1000" b="0" i="0" u="none" strike="noStrike" kern="1200" cap="none" spc="0" normalizeH="0" baseline="0" noProof="0">
                          <a:ln>
                            <a:noFill/>
                          </a:ln>
                          <a:solidFill>
                            <a:prstClr val="black"/>
                          </a:solidFill>
                          <a:effectLst/>
                          <a:uLnTx/>
                          <a:uFillTx/>
                          <a:latin typeface="Calibri"/>
                          <a:ea typeface="+mn-ea"/>
                          <a:cs typeface="+mn-cs"/>
                        </a:rPr>
                        <a:t>
 Fzi Sbn OK à voir votre page je comprends   vos remarques mais moi je ne mêle pas la politique ĺa dedans 😉bonne soiree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0795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20:01:41</a:t>
                      </a:r>
                      <a:r>
                        <a:rPr kumimoji="0" lang="fr-FR" sz="1000" b="0" i="0" u="none" strike="noStrike" kern="1200" cap="none" spc="0" normalizeH="0" baseline="0" noProof="0">
                          <a:ln>
                            <a:noFill/>
                          </a:ln>
                          <a:solidFill>
                            <a:prstClr val="black"/>
                          </a:solidFill>
                          <a:effectLst/>
                          <a:uLnTx/>
                          <a:uFillTx/>
                          <a:latin typeface="Calibri"/>
                          <a:ea typeface="+mn-ea"/>
                          <a:cs typeface="+mn-cs"/>
                        </a:rPr>
                        <a:t>
 Jean Marc Baquet 
Merci pour votre message .
Je comprends tout à fait mais j’aurais trouvé plus logique de prendre différents niveaux de responsabilité pour les témoignages.
Sans aucun esprit polémique je souhaite que l’on arrête d’invisibiliser une partie entière des travailleurs notamment immigrés.
Il est primordial de montrer des exemples positifs dans ce contexte politique détestable (avec les fachos aux portes du pouvoir).
Trop souvent les immigrés ne sont montrés que dans la page faits divers ou dans les émissions pourries de rmc story.
Sans nier des difficultés (liées à l’origine sociale et non ethnique) il faut mettre en avant tous les gens Immigrés ou issus de l’immigration qui occupent des postes que de nombreux électeurs du R Haine refusent de faire.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89683078"/>
                  </a:ext>
                </a:extLst>
              </a:tr>
            </a:tbl>
          </a:graphicData>
        </a:graphic>
      </p:graphicFrame>
      <p:sp>
        <p:nvSpPr>
          <p:cNvPr id="4" name="Text Placeholder 3">
            <a:extLst>
              <a:ext uri="{FF2B5EF4-FFF2-40B4-BE49-F238E27FC236}">
                <a16:creationId xmlns:a16="http://schemas.microsoft.com/office/drawing/2014/main" id="{2D93485A-1EE9-43CA-8144-BF61F2C618C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59896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8772-1630-42D6-8A54-BE1C3DE2B9FD}"/>
              </a:ext>
            </a:extLst>
          </p:cNvPr>
          <p:cNvSpPr>
            <a:spLocks noGrp="1"/>
          </p:cNvSpPr>
          <p:nvPr>
            <p:ph type="title"/>
          </p:nvPr>
        </p:nvSpPr>
        <p:spPr/>
        <p:txBody>
          <a:bodyPr/>
          <a:lstStyle/>
          <a:p>
            <a:r>
              <a:rPr lang="en-US"/>
              <a:t>Facebook Commentaires reçus | All profiles - 15 of 15</a:t>
            </a:r>
          </a:p>
        </p:txBody>
      </p:sp>
      <p:graphicFrame>
        <p:nvGraphicFramePr>
          <p:cNvPr id="5" name="Table Placeholder 4">
            <a:extLst>
              <a:ext uri="{FF2B5EF4-FFF2-40B4-BE49-F238E27FC236}">
                <a16:creationId xmlns:a16="http://schemas.microsoft.com/office/drawing/2014/main" id="{16E1DAA4-F921-4E0B-9B6E-DFF5F5AF08B6}"/>
              </a:ext>
            </a:extLst>
          </p:cNvPr>
          <p:cNvGraphicFramePr>
            <a:graphicFrameLocks noGrp="1"/>
          </p:cNvGraphicFramePr>
          <p:nvPr>
            <p:ph type="tbl" sz="quarter" idx="13"/>
            <p:extLst>
              <p:ext uri="{D42A27DB-BD31-4B8C-83A1-F6EECF244321}">
                <p14:modId xmlns:p14="http://schemas.microsoft.com/office/powerpoint/2010/main" val="1807740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02498002"/>
                    </a:ext>
                  </a:extLst>
                </a:gridCol>
                <a:gridCol w="4114800">
                  <a:extLst>
                    <a:ext uri="{9D8B030D-6E8A-4147-A177-3AD203B41FA5}">
                      <a16:colId xmlns:a16="http://schemas.microsoft.com/office/drawing/2014/main" val="137801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05618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20:00:02</a:t>
                      </a:r>
                      <a:r>
                        <a:rPr kumimoji="0" lang="fr-FR" sz="1000" b="0" i="0" u="none" strike="noStrike" kern="1200" cap="none" spc="0" normalizeH="0" baseline="0" noProof="0">
                          <a:ln>
                            <a:noFill/>
                          </a:ln>
                          <a:solidFill>
                            <a:prstClr val="black"/>
                          </a:solidFill>
                          <a:effectLst/>
                          <a:uLnTx/>
                          <a:uFillTx/>
                          <a:latin typeface="Calibri"/>
                          <a:ea typeface="+mn-ea"/>
                          <a:cs typeface="+mn-cs"/>
                        </a:rPr>
                        <a:t>
 Bordeaux Métropoleallons on dénonce les années noires sont toujours là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Le Saviez-Vous ? 
En plus d'inciter à la réduction des déchets, réorganiser et mutualiser les collectes des déchets dans la métropole permet également de réduire leur impact environnemental. 
Les avantages ? ▶️ Les nuisances sonores vont diminuer, la qualité de l’air améliorée, la ville apaisée avec moins de va-et-vient des 180 camions bennes.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26936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- 2024-06-27 19:48:32</a:t>
                      </a:r>
                      <a:r>
                        <a:rPr kumimoji="0" lang="fr-FR" sz="1000" b="0" i="0" u="none" strike="noStrike" kern="1200" cap="none" spc="0" normalizeH="0" baseline="0" noProof="0">
                          <a:ln>
                            <a:noFill/>
                          </a:ln>
                          <a:solidFill>
                            <a:prstClr val="black"/>
                          </a:solidFill>
                          <a:effectLst/>
                          <a:uLnTx/>
                          <a:uFillTx/>
                          <a:latin typeface="Calibri"/>
                          <a:ea typeface="+mn-ea"/>
                          <a:cs typeface="+mn-cs"/>
                        </a:rPr>
                        <a:t>
 Fzi Sbn vous avez raison après on ne peut pas inviter tout le monde et peut être qu’a l’inauguration une photo de tous les intervenants sera réalisée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234839325"/>
                  </a:ext>
                </a:extLst>
              </a:tr>
            </a:tbl>
          </a:graphicData>
        </a:graphic>
      </p:graphicFrame>
      <p:sp>
        <p:nvSpPr>
          <p:cNvPr id="4" name="Text Placeholder 3">
            <a:extLst>
              <a:ext uri="{FF2B5EF4-FFF2-40B4-BE49-F238E27FC236}">
                <a16:creationId xmlns:a16="http://schemas.microsoft.com/office/drawing/2014/main" id="{01FB902F-E63F-4C80-AB8A-C731E7EA8A6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842444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9041</Words>
  <Application>Microsoft Office PowerPoint</Application>
  <PresentationFormat>On-screen Show (4:3)</PresentationFormat>
  <Paragraphs>1535</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Ensemble des pages Facebook de Bordeaux Métropole</vt:lpstr>
      <vt:lpstr>Facebook Données clés de toutes les pages Facebook de Bordeaux Métropole | All profiles</vt:lpstr>
      <vt:lpstr>Facebook Posts ayant généré le plus de réactions | All profiles - 1 of 3</vt:lpstr>
      <vt:lpstr>Facebook Posts ayant généré le plus de réactions | All profiles - 2 of 3</vt:lpstr>
      <vt:lpstr>Facebook Posts ayant généré le plus de réactions | All profiles - 3 of 3</vt:lpstr>
      <vt:lpstr>Facebook Genre et âge des personnes touchées | All profiles - 1 of 3</vt:lpstr>
      <vt:lpstr>Facebook Genre et âge des personnes touchées | All profiles - 2 of 3</vt:lpstr>
      <vt:lpstr>Facebook Genre et âge des personnes touchées | All profiles - 3 of 3</vt:lpstr>
      <vt:lpstr>Facebook Villes d'origine des Fans | All profiles - 1 of 3</vt:lpstr>
      <vt:lpstr>Facebook Villes d'origine des Fans | All profiles - 2 of 3</vt:lpstr>
      <vt:lpstr>Facebook Villes d'origine des Fans | All profiles - 3 of 3</vt:lpstr>
      <vt:lpstr>Facebook Nombre d'interactions par page | All profiles</vt:lpstr>
      <vt:lpstr>Facebook Nombre de posts publiés par page | All profiles</vt:lpstr>
      <vt:lpstr>Facebook Portée (nombre de comptes atteints) de chaque page | All profiles</vt:lpstr>
      <vt:lpstr>Facebook Utilisation de hashtag | All profiles - 1 of 3</vt:lpstr>
      <vt:lpstr>Facebook Utilisation de hashtag | All profiles - 2 of 3</vt:lpstr>
      <vt:lpstr>Facebook Utilisation de hashtag | All profiles - 3 of 3</vt:lpstr>
      <vt:lpstr>Facebook Publications vidéos | All profiles - 1 of 20</vt:lpstr>
      <vt:lpstr>Facebook Publications vidéos | All profiles - 2 of 20</vt:lpstr>
      <vt:lpstr>Facebook Publications vidéos | All profiles - 3 of 20</vt:lpstr>
      <vt:lpstr>Facebook Publications vidéos | All profiles - 4 of 20</vt:lpstr>
      <vt:lpstr>Facebook Publications vidéos | All profiles - 5 of 20</vt:lpstr>
      <vt:lpstr>Facebook Publications vidéos | All profiles - 6 of 20</vt:lpstr>
      <vt:lpstr>Facebook Publications vidéos | All profiles - 7 of 20</vt:lpstr>
      <vt:lpstr>Facebook Publications vidéos | All profiles - 8 of 20</vt:lpstr>
      <vt:lpstr>Facebook Publications vidéos | All profiles - 9 of 20</vt:lpstr>
      <vt:lpstr>Facebook Publications vidéos | All profiles - 10 of 20</vt:lpstr>
      <vt:lpstr>Facebook Publications vidéos | All profiles - 11 of 20</vt:lpstr>
      <vt:lpstr>Facebook Publications vidéos | All profiles - 12 of 20</vt:lpstr>
      <vt:lpstr>Facebook Publications vidéos | All profiles - 13 of 20</vt:lpstr>
      <vt:lpstr>Facebook Publications vidéos | All profiles - 14 of 20</vt:lpstr>
      <vt:lpstr>Facebook Publications vidéos | All profiles - 15 of 20</vt:lpstr>
      <vt:lpstr>Facebook Publications vidéos | All profiles - 16 of 20</vt:lpstr>
      <vt:lpstr>Facebook Publications vidéos | All profiles - 17 of 20</vt:lpstr>
      <vt:lpstr>Facebook Publications vidéos | All profiles - 18 of 20</vt:lpstr>
      <vt:lpstr>Facebook Publications vidéos | All profiles - 19 of 20</vt:lpstr>
      <vt:lpstr>Facebook Publications vidéos | All profiles - 20 of 20</vt:lpstr>
      <vt:lpstr>Facebook Nombre vues vidéo (ensemble des pages)  | All profiles</vt:lpstr>
      <vt:lpstr>Facebook Commentaires reçus | All profiles - 1 of 15</vt:lpstr>
      <vt:lpstr>Facebook Commentaires reçus | All profiles - 2 of 15</vt:lpstr>
      <vt:lpstr>Facebook Commentaires reçus | All profiles - 3 of 15</vt:lpstr>
      <vt:lpstr>Facebook Commentaires reçus | All profiles - 4 of 15</vt:lpstr>
      <vt:lpstr>Facebook Commentaires reçus | All profiles - 5 of 15</vt:lpstr>
      <vt:lpstr>Facebook Commentaires reçus | All profiles - 6 of 15</vt:lpstr>
      <vt:lpstr>Facebook Commentaires reçus | All profiles - 7 of 15</vt:lpstr>
      <vt:lpstr>Facebook Commentaires reçus | All profiles - 8 of 15</vt:lpstr>
      <vt:lpstr>Facebook Commentaires reçus | All profiles - 9 of 15</vt:lpstr>
      <vt:lpstr>Facebook Commentaires reçus | All profiles - 10 of 15</vt:lpstr>
      <vt:lpstr>Facebook Commentaires reçus | All profiles - 11 of 15</vt:lpstr>
      <vt:lpstr>Facebook Commentaires reçus | All profiles - 12 of 15</vt:lpstr>
      <vt:lpstr>Facebook Commentaires reçus | All profiles - 13 of 15</vt:lpstr>
      <vt:lpstr>Facebook Commentaires reçus | All profiles - 14 of 15</vt:lpstr>
      <vt:lpstr>Facebook Commentaires reçus | All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pages Facebook de Bordeaux Métropole</dc:title>
  <dc:creator>Frederik Born</dc:creator>
  <cp:lastModifiedBy>Frederik Born</cp:lastModifiedBy>
  <cp:revision>1</cp:revision>
  <dcterms:created xsi:type="dcterms:W3CDTF">2024-08-28T13:30:21Z</dcterms:created>
  <dcterms:modified xsi:type="dcterms:W3CDTF">2024-08-28T13:33:04Z</dcterms:modified>
</cp:coreProperties>
</file>